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notesSlides/notesSlide2.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theme/themeOverride3.xml" ContentType="application/vnd.openxmlformats-officedocument.themeOverride+xml"/>
  <Override PartName="/ppt/charts/chart10.xml" ContentType="application/vnd.openxmlformats-officedocument.drawingml.chart+xml"/>
  <Override PartName="/ppt/theme/themeOverride4.xml" ContentType="application/vnd.openxmlformats-officedocument.themeOverride+xml"/>
  <Override PartName="/ppt/charts/chart11.xml" ContentType="application/vnd.openxmlformats-officedocument.drawingml.chart+xml"/>
  <Override PartName="/ppt/theme/themeOverride5.xml" ContentType="application/vnd.openxmlformats-officedocument.themeOverr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theme/themeOverride8.xml" ContentType="application/vnd.openxmlformats-officedocument.themeOverride+xml"/>
  <Override PartName="/ppt/charts/chart15.xml" ContentType="application/vnd.openxmlformats-officedocument.drawingml.chart+xml"/>
  <Override PartName="/ppt/theme/themeOverride9.xml" ContentType="application/vnd.openxmlformats-officedocument.themeOverride+xml"/>
  <Override PartName="/ppt/drawings/drawing3.xml" ContentType="application/vnd.openxmlformats-officedocument.drawingml.chartshapes+xml"/>
  <Override PartName="/ppt/charts/chart16.xml" ContentType="application/vnd.openxmlformats-officedocument.drawingml.chart+xml"/>
  <Override PartName="/ppt/theme/themeOverride10.xml" ContentType="application/vnd.openxmlformats-officedocument.themeOverride+xml"/>
  <Override PartName="/ppt/charts/chart17.xml" ContentType="application/vnd.openxmlformats-officedocument.drawingml.chart+xml"/>
  <Override PartName="/ppt/theme/themeOverride11.xml" ContentType="application/vnd.openxmlformats-officedocument.themeOverride+xml"/>
  <Override PartName="/ppt/charts/chart18.xml" ContentType="application/vnd.openxmlformats-officedocument.drawingml.chart+xml"/>
  <Override PartName="/ppt/charts/chart19.xml" ContentType="application/vnd.openxmlformats-officedocument.drawingml.chart+xml"/>
  <Override PartName="/ppt/theme/themeOverride12.xml" ContentType="application/vnd.openxmlformats-officedocument.themeOverride+xml"/>
  <Override PartName="/ppt/charts/chart20.xml" ContentType="application/vnd.openxmlformats-officedocument.drawingml.chart+xml"/>
  <Override PartName="/ppt/theme/themeOverride13.xml" ContentType="application/vnd.openxmlformats-officedocument.themeOverride+xml"/>
  <Override PartName="/ppt/charts/chart21.xml" ContentType="application/vnd.openxmlformats-officedocument.drawingml.chart+xml"/>
  <Override PartName="/ppt/theme/themeOverride14.xml" ContentType="application/vnd.openxmlformats-officedocument.themeOverride+xml"/>
  <Override PartName="/ppt/charts/chart22.xml" ContentType="application/vnd.openxmlformats-officedocument.drawingml.chart+xml"/>
  <Override PartName="/ppt/theme/themeOverride15.xml" ContentType="application/vnd.openxmlformats-officedocument.themeOverride+xml"/>
  <Override PartName="/ppt/charts/chart23.xml" ContentType="application/vnd.openxmlformats-officedocument.drawingml.chart+xml"/>
  <Override PartName="/ppt/theme/themeOverride16.xml" ContentType="application/vnd.openxmlformats-officedocument.themeOverr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542" r:id="rId2"/>
    <p:sldId id="715" r:id="rId3"/>
    <p:sldId id="702" r:id="rId4"/>
    <p:sldId id="753" r:id="rId5"/>
    <p:sldId id="1040" r:id="rId6"/>
    <p:sldId id="746" r:id="rId7"/>
    <p:sldId id="755" r:id="rId8"/>
    <p:sldId id="1054" r:id="rId9"/>
    <p:sldId id="1055" r:id="rId10"/>
    <p:sldId id="1021" r:id="rId11"/>
    <p:sldId id="1022" r:id="rId12"/>
    <p:sldId id="1023" r:id="rId13"/>
    <p:sldId id="1024" r:id="rId14"/>
    <p:sldId id="1025" r:id="rId15"/>
    <p:sldId id="1026" r:id="rId16"/>
    <p:sldId id="1027" r:id="rId17"/>
    <p:sldId id="1056" r:id="rId18"/>
    <p:sldId id="1057" r:id="rId19"/>
    <p:sldId id="1029" r:id="rId20"/>
    <p:sldId id="1030" r:id="rId21"/>
    <p:sldId id="1031" r:id="rId22"/>
    <p:sldId id="1012" r:id="rId23"/>
    <p:sldId id="1013" r:id="rId24"/>
    <p:sldId id="1058" r:id="rId25"/>
    <p:sldId id="780" r:id="rId26"/>
    <p:sldId id="781" r:id="rId27"/>
    <p:sldId id="1059" r:id="rId28"/>
    <p:sldId id="1060" r:id="rId29"/>
    <p:sldId id="1061" r:id="rId30"/>
    <p:sldId id="1062" r:id="rId31"/>
    <p:sldId id="783" r:id="rId32"/>
    <p:sldId id="1068" r:id="rId33"/>
    <p:sldId id="1069" r:id="rId34"/>
    <p:sldId id="1070" r:id="rId35"/>
    <p:sldId id="1071" r:id="rId36"/>
    <p:sldId id="1072" r:id="rId37"/>
    <p:sldId id="1074" r:id="rId38"/>
    <p:sldId id="1075" r:id="rId39"/>
    <p:sldId id="785" r:id="rId40"/>
    <p:sldId id="1066" r:id="rId41"/>
    <p:sldId id="1067" r:id="rId42"/>
    <p:sldId id="789" r:id="rId43"/>
    <p:sldId id="1063" r:id="rId44"/>
    <p:sldId id="741"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D3E518C-9C0A-457C-A684-A2FF933CF84A}">
          <p14:sldIdLst>
            <p14:sldId id="542"/>
            <p14:sldId id="715"/>
            <p14:sldId id="702"/>
            <p14:sldId id="753"/>
            <p14:sldId id="1040"/>
            <p14:sldId id="746"/>
            <p14:sldId id="755"/>
            <p14:sldId id="1054"/>
            <p14:sldId id="1055"/>
            <p14:sldId id="1021"/>
            <p14:sldId id="1022"/>
            <p14:sldId id="1023"/>
            <p14:sldId id="1024"/>
            <p14:sldId id="1025"/>
            <p14:sldId id="1026"/>
            <p14:sldId id="1027"/>
            <p14:sldId id="1056"/>
            <p14:sldId id="1057"/>
            <p14:sldId id="1029"/>
            <p14:sldId id="1030"/>
            <p14:sldId id="1031"/>
            <p14:sldId id="1012"/>
            <p14:sldId id="1013"/>
            <p14:sldId id="1058"/>
            <p14:sldId id="780"/>
            <p14:sldId id="781"/>
            <p14:sldId id="1059"/>
            <p14:sldId id="1060"/>
            <p14:sldId id="1061"/>
            <p14:sldId id="1062"/>
            <p14:sldId id="783"/>
            <p14:sldId id="1068"/>
            <p14:sldId id="1069"/>
            <p14:sldId id="1070"/>
            <p14:sldId id="1071"/>
            <p14:sldId id="1072"/>
            <p14:sldId id="1074"/>
            <p14:sldId id="1075"/>
          </p14:sldIdLst>
        </p14:section>
        <p14:section name="Section sans titre" id="{9A1C79DF-8897-4002-9192-B34DF1CD68BD}">
          <p14:sldIdLst>
            <p14:sldId id="785"/>
            <p14:sldId id="1066"/>
            <p14:sldId id="1067"/>
            <p14:sldId id="789"/>
            <p14:sldId id="1063"/>
            <p14:sldId id="741"/>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1A"/>
    <a:srgbClr val="FF0000"/>
    <a:srgbClr val="A80014"/>
    <a:srgbClr val="843C0C"/>
    <a:srgbClr val="4B5765"/>
    <a:srgbClr val="71BEE5"/>
    <a:srgbClr val="FFFFFF"/>
    <a:srgbClr val="CCECFF"/>
    <a:srgbClr val="CC6600"/>
    <a:srgbClr val="693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84" autoAdjust="0"/>
    <p:restoredTop sz="86146" autoAdjust="0"/>
  </p:normalViewPr>
  <p:slideViewPr>
    <p:cSldViewPr snapToGrid="0">
      <p:cViewPr>
        <p:scale>
          <a:sx n="70" d="100"/>
          <a:sy n="70" d="100"/>
        </p:scale>
        <p:origin x="-372" y="-96"/>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10.xlsx"/><Relationship Id="rId1" Type="http://schemas.openxmlformats.org/officeDocument/2006/relationships/themeOverride" Target="../theme/themeOverride9.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0.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1.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3.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4.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6.xml"/></Relationships>
</file>

<file path=ppt/charts/_rels/chart24.xml.rels><?xml version="1.0" encoding="UTF-8" standalone="yes"?>
<Relationships xmlns="http://schemas.openxmlformats.org/package/2006/relationships"><Relationship Id="rId1" Type="http://schemas.openxmlformats.org/officeDocument/2006/relationships/oleObject" Target="file:///C:\Users\mtn\Downloads\Rpt_MCGN.xlsx" TargetMode="Externa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venus\team-moov\MANAGER\FICHIER%20INTERNE%20BU%20MOOV\RAPPORT%20BU%20&amp;%20REUNION%20HEBDO\RAPPORT%20COPIL%202022\Templat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venus\team-moov\MANAGER\FICHIER%20INTERNE%20BU%20MOOV\RAPPORT%20BU%20&amp;%20REUNION%20HEBDO\RAPPORT%20COPIL%202022\Templat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venus\team-moov\MANAGER\FICHIER%20INTERNE%20BU%20MOOV\RAPPORT%20BU%20&amp;%20REUNION%20HEBDO\RAPPORT%20COPIL%202022\Template.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venus\team-moov\MANAGER\FICHIER%20INTERNE%20BU%20MOOV\RAPPORT%20BU%20&amp;%20REUNION%20HEBDO\RAPPORT%20COPIL%202022\Templat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venus\CSCD-DIGITAL-MTN\fich\TLS%20EN%20FORMATION\NATACHA\CODIR\INNOCENT\S9\TEMPLATE%20GRAPHE.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228158981873137E-2"/>
          <c:y val="5.0099408546479936E-2"/>
          <c:w val="0.94010429231644799"/>
          <c:h val="0.53478882646896364"/>
        </c:manualLayout>
      </c:layout>
      <c:barChart>
        <c:barDir val="col"/>
        <c:grouping val="clustered"/>
        <c:varyColors val="0"/>
        <c:ser>
          <c:idx val="0"/>
          <c:order val="0"/>
          <c:tx>
            <c:strRef>
              <c:f>'Note et score_pondéré'!$B$5</c:f>
              <c:strCache>
                <c:ptCount val="1"/>
                <c:pt idx="0">
                  <c:v>Note pondérée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Vani" panose="020B0502040204020203" pitchFamily="34" charset="0"/>
                    <a:ea typeface="+mn-ea"/>
                    <a:cs typeface="Vani" panose="020B0502040204020203" pitchFamily="34" charset="0"/>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'Note et score_pondéré'!$A$6:$A$10</c:f>
              <c:strCache>
                <c:ptCount val="5"/>
                <c:pt idx="0">
                  <c:v>S17</c:v>
                </c:pt>
                <c:pt idx="1">
                  <c:v>S18</c:v>
                </c:pt>
                <c:pt idx="2">
                  <c:v>S19</c:v>
                </c:pt>
                <c:pt idx="3">
                  <c:v>S20</c:v>
                </c:pt>
                <c:pt idx="4">
                  <c:v>Mai</c:v>
                </c:pt>
              </c:strCache>
            </c:strRef>
          </c:cat>
          <c:val>
            <c:numRef>
              <c:f>'Note et score_pondéré'!$B$6:$B$10</c:f>
              <c:numCache>
                <c:formatCode>General</c:formatCode>
                <c:ptCount val="5"/>
                <c:pt idx="0">
                  <c:v>3.2</c:v>
                </c:pt>
                <c:pt idx="1">
                  <c:v>3.24</c:v>
                </c:pt>
                <c:pt idx="2">
                  <c:v>3.2</c:v>
                </c:pt>
                <c:pt idx="3" formatCode="0.00">
                  <c:v>3.3</c:v>
                </c:pt>
                <c:pt idx="4" formatCode="0.00">
                  <c:v>3.3</c:v>
                </c:pt>
              </c:numCache>
            </c:numRef>
          </c:val>
          <c:extLst xmlns:c16r2="http://schemas.microsoft.com/office/drawing/2015/06/chart">
            <c:ext xmlns:c16="http://schemas.microsoft.com/office/drawing/2014/chart" uri="{C3380CC4-5D6E-409C-BE32-E72D297353CC}">
              <c16:uniqueId val="{00000000-A1FA-4F2C-BFE6-3308EB50AA50}"/>
            </c:ext>
          </c:extLst>
        </c:ser>
        <c:dLbls>
          <c:showLegendKey val="0"/>
          <c:showVal val="0"/>
          <c:showCatName val="0"/>
          <c:showSerName val="0"/>
          <c:showPercent val="0"/>
          <c:showBubbleSize val="0"/>
        </c:dLbls>
        <c:gapWidth val="150"/>
        <c:overlap val="-27"/>
        <c:axId val="26859392"/>
        <c:axId val="58801152"/>
      </c:barChart>
      <c:lineChart>
        <c:grouping val="standard"/>
        <c:varyColors val="0"/>
        <c:ser>
          <c:idx val="1"/>
          <c:order val="1"/>
          <c:tx>
            <c:strRef>
              <c:f>'Note et score_pondéré'!$C$5</c:f>
              <c:strCache>
                <c:ptCount val="1"/>
                <c:pt idx="0">
                  <c:v>Target</c:v>
                </c:pt>
              </c:strCache>
            </c:strRef>
          </c:tx>
          <c:spPr>
            <a:ln w="28575" cap="rnd">
              <a:solidFill>
                <a:schemeClr val="accent2"/>
              </a:solidFill>
              <a:round/>
            </a:ln>
            <a:effectLst/>
          </c:spPr>
          <c:marker>
            <c:symbol val="none"/>
          </c:marker>
          <c:cat>
            <c:strRef>
              <c:f>'Note et score_pondéré'!$A$6:$A$10</c:f>
              <c:strCache>
                <c:ptCount val="5"/>
                <c:pt idx="0">
                  <c:v>S17</c:v>
                </c:pt>
                <c:pt idx="1">
                  <c:v>S18</c:v>
                </c:pt>
                <c:pt idx="2">
                  <c:v>S19</c:v>
                </c:pt>
                <c:pt idx="3">
                  <c:v>S20</c:v>
                </c:pt>
                <c:pt idx="4">
                  <c:v>Mai</c:v>
                </c:pt>
              </c:strCache>
            </c:strRef>
          </c:cat>
          <c:val>
            <c:numRef>
              <c:f>'Note et score_pondéré'!$C$6:$C$10</c:f>
              <c:numCache>
                <c:formatCode>General</c:formatCode>
                <c:ptCount val="5"/>
                <c:pt idx="0">
                  <c:v>3</c:v>
                </c:pt>
                <c:pt idx="1">
                  <c:v>3</c:v>
                </c:pt>
                <c:pt idx="2">
                  <c:v>3</c:v>
                </c:pt>
                <c:pt idx="3">
                  <c:v>3</c:v>
                </c:pt>
                <c:pt idx="4">
                  <c:v>3</c:v>
                </c:pt>
              </c:numCache>
            </c:numRef>
          </c:val>
          <c:smooth val="0"/>
          <c:extLst xmlns:c16r2="http://schemas.microsoft.com/office/drawing/2015/06/chart">
            <c:ext xmlns:c16="http://schemas.microsoft.com/office/drawing/2014/chart" uri="{C3380CC4-5D6E-409C-BE32-E72D297353CC}">
              <c16:uniqueId val="{00000001-A1FA-4F2C-BFE6-3308EB50AA50}"/>
            </c:ext>
          </c:extLst>
        </c:ser>
        <c:dLbls>
          <c:showLegendKey val="0"/>
          <c:showVal val="0"/>
          <c:showCatName val="0"/>
          <c:showSerName val="0"/>
          <c:showPercent val="0"/>
          <c:showBubbleSize val="0"/>
        </c:dLbls>
        <c:marker val="1"/>
        <c:smooth val="0"/>
        <c:axId val="26859392"/>
        <c:axId val="58801152"/>
      </c:lineChart>
      <c:catAx>
        <c:axId val="2685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Vani" panose="020B0502040204020203" pitchFamily="34" charset="0"/>
                <a:ea typeface="+mn-ea"/>
                <a:cs typeface="Vani" panose="020B0502040204020203" pitchFamily="34" charset="0"/>
              </a:defRPr>
            </a:pPr>
            <a:endParaRPr lang="fr-FR"/>
          </a:p>
        </c:txPr>
        <c:crossAx val="58801152"/>
        <c:crosses val="autoZero"/>
        <c:auto val="1"/>
        <c:lblAlgn val="ctr"/>
        <c:lblOffset val="100"/>
        <c:noMultiLvlLbl val="0"/>
      </c:catAx>
      <c:valAx>
        <c:axId val="58801152"/>
        <c:scaling>
          <c:orientation val="minMax"/>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ani" panose="020B0502040204020203" pitchFamily="34" charset="0"/>
                <a:ea typeface="+mn-ea"/>
                <a:cs typeface="Vani" panose="020B0502040204020203" pitchFamily="34" charset="0"/>
              </a:defRPr>
            </a:pPr>
            <a:endParaRPr lang="fr-FR"/>
          </a:p>
        </c:txPr>
        <c:crossAx val="268593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ani" panose="020B0502040204020203" pitchFamily="34" charset="0"/>
              <a:ea typeface="+mn-ea"/>
              <a:cs typeface="Vani" panose="020B0502040204020203" pitchFamily="34" charset="0"/>
            </a:defRPr>
          </a:pPr>
          <a:endParaRPr lang="fr-FR"/>
        </a:p>
      </c:txPr>
    </c:legend>
    <c:plotVisOnly val="1"/>
    <c:dispBlanksAs val="gap"/>
    <c:showDLblsOverMax val="0"/>
  </c:chart>
  <c:spPr>
    <a:solidFill>
      <a:schemeClr val="bg1"/>
    </a:solidFill>
    <a:ln w="9525" cap="flat" cmpd="sng" algn="ctr">
      <a:solidFill>
        <a:srgbClr val="00B0F0"/>
      </a:solidFill>
      <a:round/>
    </a:ln>
    <a:effectLst/>
  </c:spPr>
  <c:txPr>
    <a:bodyPr/>
    <a:lstStyle/>
    <a:p>
      <a:pPr>
        <a:defRPr>
          <a:latin typeface="Vani" panose="020B0502040204020203" pitchFamily="34" charset="0"/>
          <a:cs typeface="Vani" panose="020B0502040204020203" pitchFamily="34" charset="0"/>
        </a:defRPr>
      </a:pPr>
      <a:endParaRPr lang="fr-F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Top 3 des tickets</a:t>
            </a:r>
          </a:p>
        </c:rich>
      </c:tx>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ticket!$I$11:$I$13</c:f>
              <c:strCache>
                <c:ptCount val="3"/>
                <c:pt idx="0">
                  <c:v>acces système</c:v>
                </c:pt>
                <c:pt idx="1">
                  <c:v>connexion internet</c:v>
                </c:pt>
                <c:pt idx="2">
                  <c:v>Reporting </c:v>
                </c:pt>
              </c:strCache>
            </c:strRef>
          </c:cat>
          <c:val>
            <c:numRef>
              <c:f>ticket!$J$11:$J$13</c:f>
              <c:numCache>
                <c:formatCode>General</c:formatCode>
                <c:ptCount val="3"/>
                <c:pt idx="0">
                  <c:v>18</c:v>
                </c:pt>
                <c:pt idx="1">
                  <c:v>1</c:v>
                </c:pt>
                <c:pt idx="2">
                  <c:v>2</c:v>
                </c:pt>
              </c:numCache>
            </c:numRef>
          </c:val>
          <c:extLst xmlns:c16r2="http://schemas.microsoft.com/office/drawing/2015/06/chart">
            <c:ext xmlns:c16="http://schemas.microsoft.com/office/drawing/2014/chart" uri="{C3380CC4-5D6E-409C-BE32-E72D297353CC}">
              <c16:uniqueId val="{00000000-434E-4EF9-9D82-56611A38AC4B}"/>
            </c:ext>
          </c:extLst>
        </c:ser>
        <c:dLbls>
          <c:dLblPos val="outEnd"/>
          <c:showLegendKey val="0"/>
          <c:showVal val="1"/>
          <c:showCatName val="0"/>
          <c:showSerName val="0"/>
          <c:showPercent val="0"/>
          <c:showBubbleSize val="0"/>
        </c:dLbls>
        <c:gapWidth val="182"/>
        <c:axId val="122815232"/>
        <c:axId val="122816768"/>
      </c:barChart>
      <c:catAx>
        <c:axId val="122815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122816768"/>
        <c:crosses val="autoZero"/>
        <c:auto val="1"/>
        <c:lblAlgn val="ctr"/>
        <c:lblOffset val="100"/>
        <c:noMultiLvlLbl val="0"/>
      </c:catAx>
      <c:valAx>
        <c:axId val="122816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28152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Administration</a:t>
            </a:r>
          </a:p>
        </c:rich>
      </c:tx>
      <c:layout/>
      <c:overlay val="0"/>
      <c:spPr>
        <a:noFill/>
        <a:ln>
          <a:noFill/>
        </a:ln>
        <a:effectLst/>
      </c:spPr>
    </c:title>
    <c:autoTitleDeleted val="0"/>
    <c:plotArea>
      <c:layout/>
      <c:barChart>
        <c:barDir val="col"/>
        <c:grouping val="clustered"/>
        <c:varyColors val="0"/>
        <c:ser>
          <c:idx val="0"/>
          <c:order val="0"/>
          <c:tx>
            <c:strRef>
              <c:f>positions!$G$23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positions!$H$23</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0-62D8-47CD-B59E-E9FD6DDED6E7}"/>
            </c:ext>
          </c:extLst>
        </c:ser>
        <c:ser>
          <c:idx val="1"/>
          <c:order val="1"/>
          <c:tx>
            <c:strRef>
              <c:f>positions!$G$24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positions!$H$24</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1-62D8-47CD-B59E-E9FD6DDED6E7}"/>
            </c:ext>
          </c:extLst>
        </c:ser>
        <c:ser>
          <c:idx val="2"/>
          <c:order val="2"/>
          <c:tx>
            <c:strRef>
              <c:f>positions!$G$25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62D8-47CD-B59E-E9FD6DDED6E7}"/>
            </c:ext>
          </c:extLst>
        </c:ser>
        <c:ser>
          <c:idx val="3"/>
          <c:order val="3"/>
          <c:tx>
            <c:strRef>
              <c:f>positions!$G$27</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positions!$H$27</c:f>
              <c:numCache>
                <c:formatCode>General</c:formatCode>
                <c:ptCount val="1"/>
                <c:pt idx="0">
                  <c:v>56</c:v>
                </c:pt>
              </c:numCache>
            </c:numRef>
          </c:val>
          <c:extLst xmlns:c16r2="http://schemas.microsoft.com/office/drawing/2015/06/chart">
            <c:ext xmlns:c16="http://schemas.microsoft.com/office/drawing/2014/chart" uri="{C3380CC4-5D6E-409C-BE32-E72D297353CC}">
              <c16:uniqueId val="{00000003-62D8-47CD-B59E-E9FD6DDED6E7}"/>
            </c:ext>
          </c:extLst>
        </c:ser>
        <c:dLbls>
          <c:dLblPos val="outEnd"/>
          <c:showLegendKey val="0"/>
          <c:showVal val="1"/>
          <c:showCatName val="0"/>
          <c:showSerName val="0"/>
          <c:showPercent val="0"/>
          <c:showBubbleSize val="0"/>
        </c:dLbls>
        <c:gapWidth val="219"/>
        <c:overlap val="-27"/>
        <c:axId val="210322944"/>
        <c:axId val="210324480"/>
      </c:barChart>
      <c:catAx>
        <c:axId val="21032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10324480"/>
        <c:crosses val="autoZero"/>
        <c:auto val="1"/>
        <c:lblAlgn val="ctr"/>
        <c:lblOffset val="100"/>
        <c:noMultiLvlLbl val="0"/>
      </c:catAx>
      <c:valAx>
        <c:axId val="210324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103229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POINT DES POSITIONS</a:t>
            </a:r>
          </a:p>
        </c:rich>
      </c:tx>
      <c:layout/>
      <c:overlay val="0"/>
      <c:spPr>
        <a:noFill/>
        <a:ln>
          <a:noFill/>
        </a:ln>
        <a:effectLst/>
      </c:sp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217</c:v>
                </c:pt>
              </c:numCache>
            </c:numRef>
          </c:val>
          <c:extLst xmlns:c16r2="http://schemas.microsoft.com/office/drawing/2015/06/chart">
            <c:ext xmlns:c16="http://schemas.microsoft.com/office/drawing/2014/chart" uri="{C3380CC4-5D6E-409C-BE32-E72D297353CC}">
              <c16:uniqueId val="{00000000-FFB0-41D8-A3F4-FAB6261DEF8B}"/>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7</c:v>
                </c:pt>
              </c:numCache>
            </c:numRef>
          </c:val>
          <c:extLst xmlns:c16r2="http://schemas.microsoft.com/office/drawing/2015/06/chart">
            <c:ext xmlns:c16="http://schemas.microsoft.com/office/drawing/2014/chart" uri="{C3380CC4-5D6E-409C-BE32-E72D297353CC}">
              <c16:uniqueId val="{00000001-FFB0-41D8-A3F4-FAB6261DEF8B}"/>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FFB0-41D8-A3F4-FAB6261DEF8B}"/>
            </c:ext>
          </c:extLst>
        </c:ser>
        <c:ser>
          <c:idx val="3"/>
          <c:order val="3"/>
          <c:tx>
            <c:strRef>
              <c:f>positions!$G$11</c:f>
              <c:strCache>
                <c:ptCount val="1"/>
                <c:pt idx="0">
                  <c:v>vide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FFB0-41D8-A3F4-FAB6261DEF8B}"/>
            </c:ext>
          </c:extLst>
        </c:ser>
        <c:ser>
          <c:idx val="4"/>
          <c:order val="4"/>
          <c:tx>
            <c:strRef>
              <c:f>positions!$G$12</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224</c:v>
                </c:pt>
              </c:numCache>
            </c:numRef>
          </c:val>
          <c:extLst xmlns:c16r2="http://schemas.microsoft.com/office/drawing/2015/06/chart">
            <c:ext xmlns:c16="http://schemas.microsoft.com/office/drawing/2014/chart" uri="{C3380CC4-5D6E-409C-BE32-E72D297353CC}">
              <c16:uniqueId val="{00000004-FFB0-41D8-A3F4-FAB6261DEF8B}"/>
            </c:ext>
          </c:extLst>
        </c:ser>
        <c:dLbls>
          <c:dLblPos val="outEnd"/>
          <c:showLegendKey val="0"/>
          <c:showVal val="1"/>
          <c:showCatName val="0"/>
          <c:showSerName val="0"/>
          <c:showPercent val="0"/>
          <c:showBubbleSize val="0"/>
        </c:dLbls>
        <c:gapWidth val="219"/>
        <c:overlap val="-27"/>
        <c:axId val="212030592"/>
        <c:axId val="212032128"/>
      </c:barChart>
      <c:catAx>
        <c:axId val="21203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12032128"/>
        <c:crosses val="autoZero"/>
        <c:auto val="1"/>
        <c:lblAlgn val="ctr"/>
        <c:lblOffset val="100"/>
        <c:noMultiLvlLbl val="0"/>
      </c:catAx>
      <c:valAx>
        <c:axId val="212032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120305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1er étage</a:t>
            </a:r>
          </a:p>
          <a:p>
            <a:pPr>
              <a:defRPr sz="1400" b="0" i="0" u="none" strike="noStrike" kern="1200" spc="0" baseline="0">
                <a:solidFill>
                  <a:sysClr val="windowText" lastClr="000000"/>
                </a:solidFill>
                <a:latin typeface="+mn-lt"/>
                <a:ea typeface="+mn-ea"/>
                <a:cs typeface="+mn-cs"/>
              </a:defRPr>
            </a:pPr>
            <a:r>
              <a:rPr lang="fr-FR" dirty="0"/>
              <a:t>PROG+RH+AD</a:t>
            </a:r>
          </a:p>
        </c:rich>
      </c:tx>
      <c:layout>
        <c:manualLayout>
          <c:xMode val="edge"/>
          <c:yMode val="edge"/>
          <c:x val="0.23344526278685784"/>
          <c:y val="0"/>
        </c:manualLayout>
      </c:layout>
      <c:overlay val="0"/>
      <c:spPr>
        <a:noFill/>
        <a:ln>
          <a:noFill/>
        </a:ln>
        <a:effectLst/>
      </c:spPr>
    </c:title>
    <c:autoTitleDeleted val="0"/>
    <c:plotArea>
      <c:layout/>
      <c:barChart>
        <c:barDir val="col"/>
        <c:grouping val="clustered"/>
        <c:varyColors val="0"/>
        <c:ser>
          <c:idx val="0"/>
          <c:order val="0"/>
          <c:tx>
            <c:strRef>
              <c:f>'detail '!$G$40</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'!$H$40</c:f>
              <c:numCache>
                <c:formatCode>General</c:formatCode>
                <c:ptCount val="1"/>
                <c:pt idx="0">
                  <c:v>21</c:v>
                </c:pt>
              </c:numCache>
            </c:numRef>
          </c:val>
          <c:extLst xmlns:c16r2="http://schemas.microsoft.com/office/drawing/2015/06/chart">
            <c:ext xmlns:c16="http://schemas.microsoft.com/office/drawing/2014/chart" uri="{C3380CC4-5D6E-409C-BE32-E72D297353CC}">
              <c16:uniqueId val="{00000000-3C9D-4DB9-B619-F699B5493041}"/>
            </c:ext>
          </c:extLst>
        </c:ser>
        <c:ser>
          <c:idx val="1"/>
          <c:order val="1"/>
          <c:tx>
            <c:strRef>
              <c:f>'detail '!$G$41</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'!$H$41</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1-3C9D-4DB9-B619-F699B5493041}"/>
            </c:ext>
          </c:extLst>
        </c:ser>
        <c:ser>
          <c:idx val="2"/>
          <c:order val="2"/>
          <c:tx>
            <c:strRef>
              <c:f>'detail '!$G$42</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'!$H$42</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C9D-4DB9-B619-F699B5493041}"/>
            </c:ext>
          </c:extLst>
        </c:ser>
        <c:ser>
          <c:idx val="3"/>
          <c:order val="3"/>
          <c:tx>
            <c:strRef>
              <c:f>'detail '!$G$43</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'!$H$43</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3C9D-4DB9-B619-F699B5493041}"/>
            </c:ext>
          </c:extLst>
        </c:ser>
        <c:ser>
          <c:idx val="4"/>
          <c:order val="4"/>
          <c:tx>
            <c:strRef>
              <c:f>'detail '!$G$44</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'!$H$44</c:f>
              <c:numCache>
                <c:formatCode>General</c:formatCode>
                <c:ptCount val="1"/>
                <c:pt idx="0">
                  <c:v>25</c:v>
                </c:pt>
              </c:numCache>
            </c:numRef>
          </c:val>
          <c:extLst xmlns:c16r2="http://schemas.microsoft.com/office/drawing/2015/06/chart">
            <c:ext xmlns:c16="http://schemas.microsoft.com/office/drawing/2014/chart" uri="{C3380CC4-5D6E-409C-BE32-E72D297353CC}">
              <c16:uniqueId val="{00000004-3C9D-4DB9-B619-F699B5493041}"/>
            </c:ext>
          </c:extLst>
        </c:ser>
        <c:dLbls>
          <c:dLblPos val="outEnd"/>
          <c:showLegendKey val="0"/>
          <c:showVal val="1"/>
          <c:showCatName val="0"/>
          <c:showSerName val="0"/>
          <c:showPercent val="0"/>
          <c:showBubbleSize val="0"/>
        </c:dLbls>
        <c:gapWidth val="219"/>
        <c:overlap val="-27"/>
        <c:axId val="212456960"/>
        <c:axId val="212458496"/>
      </c:barChart>
      <c:catAx>
        <c:axId val="21245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12458496"/>
        <c:crosses val="autoZero"/>
        <c:auto val="1"/>
        <c:lblAlgn val="ctr"/>
        <c:lblOffset val="100"/>
        <c:noMultiLvlLbl val="0"/>
      </c:catAx>
      <c:valAx>
        <c:axId val="212458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1245696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2ieme étage</a:t>
            </a:r>
          </a:p>
          <a:p>
            <a:pPr>
              <a:defRPr sz="1400" b="0" i="0" u="none" strike="noStrike" kern="1200" spc="0" baseline="0">
                <a:solidFill>
                  <a:sysClr val="windowText" lastClr="000000"/>
                </a:solidFill>
                <a:latin typeface="+mn-lt"/>
                <a:ea typeface="+mn-ea"/>
                <a:cs typeface="+mn-cs"/>
              </a:defRPr>
            </a:pPr>
            <a:r>
              <a:rPr lang="fr-FR" dirty="0"/>
              <a:t>COM+AI+DFC+DSI</a:t>
            </a:r>
          </a:p>
        </c:rich>
      </c:tx>
      <c:layout>
        <c:manualLayout>
          <c:xMode val="edge"/>
          <c:yMode val="edge"/>
          <c:x val="0.21677914354682307"/>
          <c:y val="0"/>
        </c:manualLayout>
      </c:layout>
      <c:overlay val="0"/>
      <c:spPr>
        <a:noFill/>
        <a:ln>
          <a:noFill/>
        </a:ln>
        <a:effectLst/>
      </c:spPr>
    </c:title>
    <c:autoTitleDeleted val="0"/>
    <c:plotArea>
      <c:layout/>
      <c:barChart>
        <c:barDir val="col"/>
        <c:grouping val="clustered"/>
        <c:varyColors val="0"/>
        <c:ser>
          <c:idx val="0"/>
          <c:order val="0"/>
          <c:tx>
            <c:strRef>
              <c:f>'detail '!$G$53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'!$H$53</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0-2F51-490C-9316-082EDD080DD1}"/>
            </c:ext>
          </c:extLst>
        </c:ser>
        <c:ser>
          <c:idx val="1"/>
          <c:order val="1"/>
          <c:tx>
            <c:strRef>
              <c:f>'detail '!$G$54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'!$H$54</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1-2F51-490C-9316-082EDD080DD1}"/>
            </c:ext>
          </c:extLst>
        </c:ser>
        <c:ser>
          <c:idx val="2"/>
          <c:order val="2"/>
          <c:tx>
            <c:strRef>
              <c:f>'detail '!$G$55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2F51-490C-9316-082EDD080DD1}"/>
            </c:ext>
          </c:extLst>
        </c:ser>
        <c:ser>
          <c:idx val="3"/>
          <c:order val="3"/>
          <c:tx>
            <c:strRef>
              <c:f>'detail '!$G$56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'!$H$56</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3-2F51-490C-9316-082EDD080DD1}"/>
            </c:ext>
          </c:extLst>
        </c:ser>
        <c:ser>
          <c:idx val="4"/>
          <c:order val="4"/>
          <c:tx>
            <c:strRef>
              <c:f>'detail '!$G$57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'!$H$57</c:f>
              <c:numCache>
                <c:formatCode>General</c:formatCode>
                <c:ptCount val="1"/>
                <c:pt idx="0">
                  <c:v>28</c:v>
                </c:pt>
              </c:numCache>
            </c:numRef>
          </c:val>
          <c:extLst xmlns:c16r2="http://schemas.microsoft.com/office/drawing/2015/06/chart">
            <c:ext xmlns:c16="http://schemas.microsoft.com/office/drawing/2014/chart" uri="{C3380CC4-5D6E-409C-BE32-E72D297353CC}">
              <c16:uniqueId val="{00000004-2F51-490C-9316-082EDD080DD1}"/>
            </c:ext>
          </c:extLst>
        </c:ser>
        <c:dLbls>
          <c:dLblPos val="outEnd"/>
          <c:showLegendKey val="0"/>
          <c:showVal val="1"/>
          <c:showCatName val="0"/>
          <c:showSerName val="0"/>
          <c:showPercent val="0"/>
          <c:showBubbleSize val="0"/>
        </c:dLbls>
        <c:gapWidth val="219"/>
        <c:overlap val="-27"/>
        <c:axId val="213966848"/>
        <c:axId val="213968384"/>
      </c:barChart>
      <c:catAx>
        <c:axId val="21396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13968384"/>
        <c:crosses val="autoZero"/>
        <c:auto val="1"/>
        <c:lblAlgn val="ctr"/>
        <c:lblOffset val="100"/>
        <c:noMultiLvlLbl val="0"/>
      </c:catAx>
      <c:valAx>
        <c:axId val="213968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139668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endParaRPr lang="fr-FR"/>
          </a:p>
        </c:rich>
      </c:tx>
      <c:layout/>
      <c:overlay val="0"/>
      <c:spPr>
        <a:noFill/>
        <a:ln>
          <a:noFill/>
        </a:ln>
        <a:effectLst/>
      </c:spPr>
    </c:title>
    <c:autoTitleDeleted val="0"/>
    <c:plotArea>
      <c:layout/>
      <c:barChart>
        <c:barDir val="col"/>
        <c:grouping val="clustered"/>
        <c:varyColors val="0"/>
        <c:ser>
          <c:idx val="0"/>
          <c:order val="0"/>
          <c:tx>
            <c:strRef>
              <c:f>'detail '!$G$33</c:f>
              <c:strCache>
                <c:ptCount val="1"/>
                <c:pt idx="0">
                  <c:v>operationelle </c:v>
                </c:pt>
              </c:strCache>
            </c:strRef>
          </c:tx>
          <c:spPr>
            <a:solidFill>
              <a:schemeClr val="accent1"/>
            </a:solidFill>
            <a:ln>
              <a:noFill/>
            </a:ln>
            <a:effectLst/>
          </c:spPr>
          <c:invertIfNegative val="0"/>
          <c:dLbls>
            <c:spPr>
              <a:noFill/>
              <a:ln>
                <a:noFill/>
              </a:ln>
              <a:effectLst/>
            </c:spPr>
            <c:txPr>
              <a:bodyPr rot="0" vert="horz"/>
              <a:lstStyle/>
              <a:p>
                <a:pPr>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'!$H$33</c:f>
              <c:numCache>
                <c:formatCode>General</c:formatCode>
                <c:ptCount val="1"/>
                <c:pt idx="0">
                  <c:v>84</c:v>
                </c:pt>
              </c:numCache>
            </c:numRef>
          </c:val>
          <c:extLst xmlns:c16r2="http://schemas.microsoft.com/office/drawing/2015/06/chart">
            <c:ext xmlns:c16="http://schemas.microsoft.com/office/drawing/2014/chart" uri="{C3380CC4-5D6E-409C-BE32-E72D297353CC}">
              <c16:uniqueId val="{00000000-6E7C-47CE-A317-839A43276A7E}"/>
            </c:ext>
          </c:extLst>
        </c:ser>
        <c:ser>
          <c:idx val="1"/>
          <c:order val="1"/>
          <c:tx>
            <c:strRef>
              <c:f>'detail '!$G$34</c:f>
              <c:strCache>
                <c:ptCount val="1"/>
                <c:pt idx="0">
                  <c:v>fonctionnelle</c:v>
                </c:pt>
              </c:strCache>
            </c:strRef>
          </c:tx>
          <c:spPr>
            <a:solidFill>
              <a:schemeClr val="accent2"/>
            </a:solidFill>
            <a:ln>
              <a:noFill/>
            </a:ln>
            <a:effectLst/>
          </c:spPr>
          <c:invertIfNegative val="0"/>
          <c:dLbls>
            <c:spPr>
              <a:noFill/>
              <a:ln>
                <a:noFill/>
              </a:ln>
              <a:effectLst/>
            </c:spPr>
            <c:txPr>
              <a:bodyPr rot="0" vert="horz"/>
              <a:lstStyle/>
              <a:p>
                <a:pPr>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'!$H$34</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1-6E7C-47CE-A317-839A43276A7E}"/>
            </c:ext>
          </c:extLst>
        </c:ser>
        <c:ser>
          <c:idx val="2"/>
          <c:order val="2"/>
          <c:tx>
            <c:strRef>
              <c:f>'detail '!$G$35</c:f>
              <c:strCache>
                <c:ptCount val="1"/>
                <c:pt idx="0">
                  <c:v>defectueux</c:v>
                </c:pt>
              </c:strCache>
            </c:strRef>
          </c:tx>
          <c:spPr>
            <a:solidFill>
              <a:schemeClr val="accent3"/>
            </a:solidFill>
            <a:ln>
              <a:noFill/>
            </a:ln>
            <a:effectLst/>
          </c:spPr>
          <c:invertIfNegative val="0"/>
          <c:dLbls>
            <c:spPr>
              <a:noFill/>
              <a:ln>
                <a:noFill/>
              </a:ln>
              <a:effectLst/>
            </c:spPr>
            <c:txPr>
              <a:bodyPr rot="0" vert="horz"/>
              <a:lstStyle/>
              <a:p>
                <a:pPr>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6E7C-47CE-A317-839A43276A7E}"/>
            </c:ext>
          </c:extLst>
        </c:ser>
        <c:ser>
          <c:idx val="3"/>
          <c:order val="3"/>
          <c:tx>
            <c:strRef>
              <c:f>'detail '!$G$36</c:f>
              <c:strCache>
                <c:ptCount val="1"/>
                <c:pt idx="0">
                  <c:v>vide</c:v>
                </c:pt>
              </c:strCache>
            </c:strRef>
          </c:tx>
          <c:spPr>
            <a:solidFill>
              <a:schemeClr val="accent4"/>
            </a:solidFill>
            <a:ln>
              <a:noFill/>
            </a:ln>
            <a:effectLst/>
          </c:spPr>
          <c:invertIfNegative val="0"/>
          <c:dLbls>
            <c:spPr>
              <a:noFill/>
              <a:ln>
                <a:noFill/>
              </a:ln>
              <a:effectLst/>
            </c:spPr>
            <c:txPr>
              <a:bodyPr rot="0" vert="horz"/>
              <a:lstStyle/>
              <a:p>
                <a:pPr>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'!$H$36</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6E7C-47CE-A317-839A43276A7E}"/>
            </c:ext>
          </c:extLst>
        </c:ser>
        <c:ser>
          <c:idx val="4"/>
          <c:order val="4"/>
          <c:tx>
            <c:strRef>
              <c:f>'detail '!$G$37</c:f>
              <c:strCache>
                <c:ptCount val="1"/>
                <c:pt idx="0">
                  <c:v>TOTAL</c:v>
                </c:pt>
              </c:strCache>
            </c:strRef>
          </c:tx>
          <c:spPr>
            <a:solidFill>
              <a:schemeClr val="accent5"/>
            </a:solidFill>
            <a:ln>
              <a:noFill/>
            </a:ln>
            <a:effectLst/>
          </c:spPr>
          <c:invertIfNegative val="0"/>
          <c:dLbls>
            <c:spPr>
              <a:noFill/>
              <a:ln>
                <a:noFill/>
              </a:ln>
              <a:effectLst/>
            </c:spPr>
            <c:txPr>
              <a:bodyPr rot="0" vert="horz"/>
              <a:lstStyle/>
              <a:p>
                <a:pPr>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'!$H$37</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4-6E7C-47CE-A317-839A43276A7E}"/>
            </c:ext>
          </c:extLst>
        </c:ser>
        <c:dLbls>
          <c:dLblPos val="outEnd"/>
          <c:showLegendKey val="0"/>
          <c:showVal val="1"/>
          <c:showCatName val="0"/>
          <c:showSerName val="0"/>
          <c:showPercent val="0"/>
          <c:showBubbleSize val="0"/>
        </c:dLbls>
        <c:gapWidth val="219"/>
        <c:overlap val="-27"/>
        <c:axId val="214190336"/>
        <c:axId val="214196224"/>
      </c:barChart>
      <c:catAx>
        <c:axId val="21419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fr-FR"/>
          </a:p>
        </c:txPr>
        <c:crossAx val="214196224"/>
        <c:crosses val="autoZero"/>
        <c:auto val="1"/>
        <c:lblAlgn val="ctr"/>
        <c:lblOffset val="100"/>
        <c:noMultiLvlLbl val="0"/>
      </c:catAx>
      <c:valAx>
        <c:axId val="214196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fr-FR"/>
          </a:p>
        </c:txPr>
        <c:crossAx val="2141903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dTable>
      <c:spPr>
        <a:noFill/>
        <a:ln>
          <a:noFill/>
        </a:ln>
        <a:effectLst/>
      </c:spPr>
    </c:plotArea>
    <c:legend>
      <c:legendPos val="b"/>
      <c:layout/>
      <c:overlay val="0"/>
      <c:spPr>
        <a:noFill/>
        <a:ln>
          <a:noFill/>
        </a:ln>
        <a:effectLst/>
      </c:spPr>
      <c:txPr>
        <a:bodyPr rot="0" vert="horz"/>
        <a:lstStyle/>
        <a:p>
          <a:pPr>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chemeClr val="tx1"/>
          </a:solidFill>
          <a:latin typeface="+mn-lt"/>
          <a:ea typeface="+mn-ea"/>
          <a:cs typeface="+mn-cs"/>
        </a:defRPr>
      </a:pPr>
      <a:endParaRPr lang="fr-FR"/>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2ieme ETAGE</a:t>
            </a:r>
          </a:p>
        </c:rich>
      </c:tx>
      <c:layout/>
      <c:overlay val="0"/>
      <c:spPr>
        <a:noFill/>
        <a:ln>
          <a:noFill/>
        </a:ln>
        <a:effectLst/>
      </c:spPr>
    </c:title>
    <c:autoTitleDeleted val="0"/>
    <c:plotArea>
      <c:layout/>
      <c:barChart>
        <c:barDir val="col"/>
        <c:grouping val="clustered"/>
        <c:varyColors val="0"/>
        <c:ser>
          <c:idx val="0"/>
          <c:order val="0"/>
          <c:tx>
            <c:strRef>
              <c:f>'detail '!$G$17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'!$H$17</c:f>
              <c:numCache>
                <c:formatCode>General</c:formatCode>
                <c:ptCount val="1"/>
                <c:pt idx="0">
                  <c:v>98</c:v>
                </c:pt>
              </c:numCache>
            </c:numRef>
          </c:val>
          <c:extLst xmlns:c16r2="http://schemas.microsoft.com/office/drawing/2015/06/chart">
            <c:ext xmlns:c16="http://schemas.microsoft.com/office/drawing/2014/chart" uri="{C3380CC4-5D6E-409C-BE32-E72D297353CC}">
              <c16:uniqueId val="{00000000-10F0-4EA3-AC19-30659C5B16DB}"/>
            </c:ext>
          </c:extLst>
        </c:ser>
        <c:ser>
          <c:idx val="1"/>
          <c:order val="1"/>
          <c:tx>
            <c:strRef>
              <c:f>'detail '!$G$18</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'!$H$18</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10F0-4EA3-AC19-30659C5B16DB}"/>
            </c:ext>
          </c:extLst>
        </c:ser>
        <c:ser>
          <c:idx val="2"/>
          <c:order val="2"/>
          <c:tx>
            <c:strRef>
              <c:f>'detail '!$G$19</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10F0-4EA3-AC19-30659C5B16DB}"/>
            </c:ext>
          </c:extLst>
        </c:ser>
        <c:ser>
          <c:idx val="3"/>
          <c:order val="3"/>
          <c:tx>
            <c:strRef>
              <c:f>'detail '!$G$20</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10F0-4EA3-AC19-30659C5B16DB}"/>
            </c:ext>
          </c:extLst>
        </c:ser>
        <c:ser>
          <c:idx val="4"/>
          <c:order val="4"/>
          <c:tx>
            <c:strRef>
              <c:f>'detail '!$G$21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'!$H$21</c:f>
              <c:numCache>
                <c:formatCode>General</c:formatCode>
                <c:ptCount val="1"/>
                <c:pt idx="0">
                  <c:v>98</c:v>
                </c:pt>
              </c:numCache>
            </c:numRef>
          </c:val>
          <c:extLst xmlns:c16r2="http://schemas.microsoft.com/office/drawing/2015/06/chart">
            <c:ext xmlns:c16="http://schemas.microsoft.com/office/drawing/2014/chart" uri="{C3380CC4-5D6E-409C-BE32-E72D297353CC}">
              <c16:uniqueId val="{00000004-10F0-4EA3-AC19-30659C5B16DB}"/>
            </c:ext>
          </c:extLst>
        </c:ser>
        <c:dLbls>
          <c:dLblPos val="outEnd"/>
          <c:showLegendKey val="0"/>
          <c:showVal val="1"/>
          <c:showCatName val="0"/>
          <c:showSerName val="0"/>
          <c:showPercent val="0"/>
          <c:showBubbleSize val="0"/>
        </c:dLbls>
        <c:gapWidth val="219"/>
        <c:overlap val="-27"/>
        <c:axId val="214332160"/>
        <c:axId val="214333696"/>
      </c:barChart>
      <c:catAx>
        <c:axId val="21433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14333696"/>
        <c:crosses val="autoZero"/>
        <c:auto val="1"/>
        <c:lblAlgn val="ctr"/>
        <c:lblOffset val="100"/>
        <c:noMultiLvlLbl val="0"/>
      </c:catAx>
      <c:valAx>
        <c:axId val="21433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1433216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1er ETAGE</a:t>
            </a:r>
          </a:p>
        </c:rich>
      </c:tx>
      <c:layout/>
      <c:overlay val="0"/>
      <c:spPr>
        <a:noFill/>
        <a:ln>
          <a:noFill/>
        </a:ln>
        <a:effectLst/>
      </c:spPr>
    </c:title>
    <c:autoTitleDeleted val="0"/>
    <c:plotArea>
      <c:layout/>
      <c:barChart>
        <c:barDir val="col"/>
        <c:grouping val="clustered"/>
        <c:varyColors val="0"/>
        <c:ser>
          <c:idx val="0"/>
          <c:order val="0"/>
          <c:tx>
            <c:strRef>
              <c:f>'detail '!$G$4</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c:f>
              <c:numCache>
                <c:formatCode>General</c:formatCode>
                <c:ptCount val="1"/>
                <c:pt idx="0">
                  <c:v>36</c:v>
                </c:pt>
              </c:numCache>
            </c:numRef>
          </c:val>
          <c:extLst xmlns:c16r2="http://schemas.microsoft.com/office/drawing/2015/06/chart">
            <c:ext xmlns:c16="http://schemas.microsoft.com/office/drawing/2014/chart" uri="{C3380CC4-5D6E-409C-BE32-E72D297353CC}">
              <c16:uniqueId val="{00000000-44B1-40B7-BE40-542326140D8C}"/>
            </c:ext>
          </c:extLst>
        </c:ser>
        <c:ser>
          <c:idx val="1"/>
          <c:order val="1"/>
          <c:tx>
            <c:strRef>
              <c:f>'detail '!$G$5</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44B1-40B7-BE40-542326140D8C}"/>
            </c:ext>
          </c:extLst>
        </c:ser>
        <c:ser>
          <c:idx val="2"/>
          <c:order val="2"/>
          <c:tx>
            <c:strRef>
              <c:f>'detail '!$G$6</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44B1-40B7-BE40-542326140D8C}"/>
            </c:ext>
          </c:extLst>
        </c:ser>
        <c:ser>
          <c:idx val="3"/>
          <c:order val="3"/>
          <c:tx>
            <c:strRef>
              <c:f>'detail '!$G$7</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'!$H$7</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44B1-40B7-BE40-542326140D8C}"/>
            </c:ext>
          </c:extLst>
        </c:ser>
        <c:ser>
          <c:idx val="4"/>
          <c:order val="4"/>
          <c:tx>
            <c:strRef>
              <c:f>'detail '!$G$8</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'!$H$8</c:f>
              <c:numCache>
                <c:formatCode>General</c:formatCode>
                <c:ptCount val="1"/>
                <c:pt idx="0">
                  <c:v>37</c:v>
                </c:pt>
              </c:numCache>
            </c:numRef>
          </c:val>
          <c:extLst xmlns:c16r2="http://schemas.microsoft.com/office/drawing/2015/06/chart">
            <c:ext xmlns:c16="http://schemas.microsoft.com/office/drawing/2014/chart" uri="{C3380CC4-5D6E-409C-BE32-E72D297353CC}">
              <c16:uniqueId val="{00000004-44B1-40B7-BE40-542326140D8C}"/>
            </c:ext>
          </c:extLst>
        </c:ser>
        <c:dLbls>
          <c:dLblPos val="outEnd"/>
          <c:showLegendKey val="0"/>
          <c:showVal val="1"/>
          <c:showCatName val="0"/>
          <c:showSerName val="0"/>
          <c:showPercent val="0"/>
          <c:showBubbleSize val="0"/>
        </c:dLbls>
        <c:gapWidth val="219"/>
        <c:overlap val="-27"/>
        <c:axId val="223996928"/>
        <c:axId val="224006912"/>
      </c:barChart>
      <c:catAx>
        <c:axId val="22399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24006912"/>
        <c:crosses val="autoZero"/>
        <c:auto val="1"/>
        <c:lblAlgn val="ctr"/>
        <c:lblOffset val="100"/>
        <c:noMultiLvlLbl val="0"/>
      </c:catAx>
      <c:valAx>
        <c:axId val="224006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239969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dirty="0"/>
              <a:t>Nombre et </a:t>
            </a:r>
            <a:r>
              <a:rPr lang="fr-FR" sz="1400" dirty="0" smtClean="0"/>
              <a:t>taux </a:t>
            </a:r>
            <a:r>
              <a:rPr lang="fr-FR" sz="1400" dirty="0"/>
              <a:t>d’heure d’inactivité en min </a:t>
            </a:r>
          </a:p>
        </c:rich>
      </c:tx>
      <c:layout/>
      <c:overlay val="0"/>
      <c:spPr>
        <a:noFill/>
        <a:ln>
          <a:noFill/>
        </a:ln>
        <a:effectLst/>
      </c:sp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ticket!$K$20:$K$23</c:f>
              <c:strCache>
                <c:ptCount val="4"/>
                <c:pt idx="0">
                  <c:v>deconnexion hermes</c:v>
                </c:pt>
                <c:pt idx="1">
                  <c:v>non reception d'appels</c:v>
                </c:pt>
                <c:pt idx="2">
                  <c:v>coupure internet</c:v>
                </c:pt>
                <c:pt idx="3">
                  <c:v>coupure electricité</c:v>
                </c:pt>
              </c:strCache>
            </c:strRef>
          </c:cat>
          <c:val>
            <c:numRef>
              <c:f>ticket!$L$20:$L$23</c:f>
              <c:numCache>
                <c:formatCode>General</c:formatCode>
                <c:ptCount val="4"/>
                <c:pt idx="0">
                  <c:v>5</c:v>
                </c:pt>
                <c:pt idx="1">
                  <c:v>25</c:v>
                </c:pt>
                <c:pt idx="2">
                  <c:v>15</c:v>
                </c:pt>
                <c:pt idx="3">
                  <c:v>0</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étage</a:t>
            </a:r>
          </a:p>
          <a:p>
            <a:pPr>
              <a:defRPr sz="1400" b="0" i="0" u="none" strike="noStrike" kern="1200" spc="0" baseline="0">
                <a:solidFill>
                  <a:sysClr val="windowText" lastClr="000000"/>
                </a:solidFill>
                <a:latin typeface="+mn-lt"/>
                <a:ea typeface="+mn-ea"/>
                <a:cs typeface="+mn-cs"/>
              </a:defRPr>
            </a:pPr>
            <a:r>
              <a:rPr lang="fr-FR" dirty="0"/>
              <a:t>ABFPA+ Infirmerie</a:t>
            </a:r>
          </a:p>
        </c:rich>
      </c:tx>
      <c:layout/>
      <c:overlay val="0"/>
      <c:spPr>
        <a:noFill/>
        <a:ln>
          <a:noFill/>
        </a:ln>
        <a:effectLst/>
      </c:sp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0-2BDD-4555-8234-3DF43368A829}"/>
            </c:ext>
          </c:extLst>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2BDD-4555-8234-3DF43368A829}"/>
            </c:ext>
          </c:extLst>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2BDD-4555-8234-3DF43368A829}"/>
            </c:ext>
          </c:extLst>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2BDD-4555-8234-3DF43368A829}"/>
            </c:ext>
          </c:extLst>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4-2BDD-4555-8234-3DF43368A829}"/>
            </c:ext>
          </c:extLst>
        </c:ser>
        <c:dLbls>
          <c:showLegendKey val="0"/>
          <c:showVal val="0"/>
          <c:showCatName val="0"/>
          <c:showSerName val="0"/>
          <c:showPercent val="0"/>
          <c:showBubbleSize val="0"/>
        </c:dLbls>
        <c:gapWidth val="219"/>
        <c:overlap val="-27"/>
        <c:axId val="224425472"/>
        <c:axId val="224427008"/>
      </c:barChart>
      <c:catAx>
        <c:axId val="22442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24427008"/>
        <c:crosses val="autoZero"/>
        <c:auto val="1"/>
        <c:lblAlgn val="ctr"/>
        <c:lblOffset val="100"/>
        <c:noMultiLvlLbl val="0"/>
      </c:catAx>
      <c:valAx>
        <c:axId val="224427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244254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'Note et score_pondéré'!$J$5</c:f>
              <c:strCache>
                <c:ptCount val="1"/>
                <c:pt idx="0">
                  <c:v>Score pondéré</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Vani" panose="020B0502040204020203" pitchFamily="34" charset="0"/>
                    <a:ea typeface="+mn-ea"/>
                    <a:cs typeface="Vani" panose="020B0502040204020203" pitchFamily="34" charset="0"/>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'Note et score_pondéré'!$I$6:$I$10</c:f>
              <c:strCache>
                <c:ptCount val="5"/>
                <c:pt idx="0">
                  <c:v>S17</c:v>
                </c:pt>
                <c:pt idx="1">
                  <c:v>S18</c:v>
                </c:pt>
                <c:pt idx="2">
                  <c:v>S19</c:v>
                </c:pt>
                <c:pt idx="3">
                  <c:v>S20</c:v>
                </c:pt>
                <c:pt idx="4">
                  <c:v>Mai</c:v>
                </c:pt>
              </c:strCache>
            </c:strRef>
          </c:cat>
          <c:val>
            <c:numRef>
              <c:f>'Note et score_pondéré'!$J$6:$J$10</c:f>
              <c:numCache>
                <c:formatCode>0%</c:formatCode>
                <c:ptCount val="5"/>
                <c:pt idx="0">
                  <c:v>0.95</c:v>
                </c:pt>
                <c:pt idx="1">
                  <c:v>0.93</c:v>
                </c:pt>
                <c:pt idx="2">
                  <c:v>0.95</c:v>
                </c:pt>
                <c:pt idx="3">
                  <c:v>0.95</c:v>
                </c:pt>
                <c:pt idx="4">
                  <c:v>0.94499999999999995</c:v>
                </c:pt>
              </c:numCache>
            </c:numRef>
          </c:val>
          <c:extLst xmlns:c16r2="http://schemas.microsoft.com/office/drawing/2015/06/chart">
            <c:ext xmlns:c16="http://schemas.microsoft.com/office/drawing/2014/chart" uri="{C3380CC4-5D6E-409C-BE32-E72D297353CC}">
              <c16:uniqueId val="{00000000-3061-4F41-9E51-60639E1FD708}"/>
            </c:ext>
          </c:extLst>
        </c:ser>
        <c:dLbls>
          <c:showLegendKey val="0"/>
          <c:showVal val="0"/>
          <c:showCatName val="0"/>
          <c:showSerName val="0"/>
          <c:showPercent val="0"/>
          <c:showBubbleSize val="0"/>
        </c:dLbls>
        <c:gapWidth val="150"/>
        <c:overlap val="-27"/>
        <c:axId val="77697408"/>
        <c:axId val="77698944"/>
      </c:barChart>
      <c:lineChart>
        <c:grouping val="standard"/>
        <c:varyColors val="0"/>
        <c:ser>
          <c:idx val="1"/>
          <c:order val="1"/>
          <c:tx>
            <c:strRef>
              <c:f>'Note et score_pondéré'!$K$5</c:f>
              <c:strCache>
                <c:ptCount val="1"/>
                <c:pt idx="0">
                  <c:v>Target</c:v>
                </c:pt>
              </c:strCache>
            </c:strRef>
          </c:tx>
          <c:spPr>
            <a:ln w="28575" cap="rnd">
              <a:solidFill>
                <a:schemeClr val="accent2"/>
              </a:solidFill>
              <a:round/>
            </a:ln>
            <a:effectLst/>
          </c:spPr>
          <c:marker>
            <c:symbol val="none"/>
          </c:marker>
          <c:cat>
            <c:strRef>
              <c:f>'Note et score_pondéré'!$I$6:$I$10</c:f>
              <c:strCache>
                <c:ptCount val="5"/>
                <c:pt idx="0">
                  <c:v>S17</c:v>
                </c:pt>
                <c:pt idx="1">
                  <c:v>S18</c:v>
                </c:pt>
                <c:pt idx="2">
                  <c:v>S19</c:v>
                </c:pt>
                <c:pt idx="3">
                  <c:v>S20</c:v>
                </c:pt>
                <c:pt idx="4">
                  <c:v>Mai</c:v>
                </c:pt>
              </c:strCache>
            </c:strRef>
          </c:cat>
          <c:val>
            <c:numRef>
              <c:f>'Note et score_pondéré'!$K$6:$K$10</c:f>
              <c:numCache>
                <c:formatCode>0%</c:formatCode>
                <c:ptCount val="5"/>
                <c:pt idx="0">
                  <c:v>0.95</c:v>
                </c:pt>
                <c:pt idx="1">
                  <c:v>0.95</c:v>
                </c:pt>
                <c:pt idx="2">
                  <c:v>0.95</c:v>
                </c:pt>
                <c:pt idx="3">
                  <c:v>0.95</c:v>
                </c:pt>
                <c:pt idx="4">
                  <c:v>0.95</c:v>
                </c:pt>
              </c:numCache>
            </c:numRef>
          </c:val>
          <c:smooth val="0"/>
          <c:extLst xmlns:c16r2="http://schemas.microsoft.com/office/drawing/2015/06/chart">
            <c:ext xmlns:c16="http://schemas.microsoft.com/office/drawing/2014/chart" uri="{C3380CC4-5D6E-409C-BE32-E72D297353CC}">
              <c16:uniqueId val="{00000001-3061-4F41-9E51-60639E1FD708}"/>
            </c:ext>
          </c:extLst>
        </c:ser>
        <c:dLbls>
          <c:showLegendKey val="0"/>
          <c:showVal val="0"/>
          <c:showCatName val="0"/>
          <c:showSerName val="0"/>
          <c:showPercent val="0"/>
          <c:showBubbleSize val="0"/>
        </c:dLbls>
        <c:marker val="1"/>
        <c:smooth val="0"/>
        <c:axId val="77697408"/>
        <c:axId val="77698944"/>
      </c:lineChart>
      <c:catAx>
        <c:axId val="7769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Vani" panose="020B0502040204020203" pitchFamily="34" charset="0"/>
                <a:ea typeface="+mn-ea"/>
                <a:cs typeface="Vani" panose="020B0502040204020203" pitchFamily="34" charset="0"/>
              </a:defRPr>
            </a:pPr>
            <a:endParaRPr lang="fr-FR"/>
          </a:p>
        </c:txPr>
        <c:crossAx val="77698944"/>
        <c:crosses val="autoZero"/>
        <c:auto val="1"/>
        <c:lblAlgn val="ctr"/>
        <c:lblOffset val="100"/>
        <c:noMultiLvlLbl val="0"/>
      </c:catAx>
      <c:valAx>
        <c:axId val="77698944"/>
        <c:scaling>
          <c:orientation val="minMax"/>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ani" panose="020B0502040204020203" pitchFamily="34" charset="0"/>
                <a:ea typeface="+mn-ea"/>
                <a:cs typeface="Vani" panose="020B0502040204020203" pitchFamily="34" charset="0"/>
              </a:defRPr>
            </a:pPr>
            <a:endParaRPr lang="fr-FR"/>
          </a:p>
        </c:txPr>
        <c:crossAx val="776974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ani" panose="020B0502040204020203" pitchFamily="34" charset="0"/>
              <a:ea typeface="+mn-ea"/>
              <a:cs typeface="Vani" panose="020B0502040204020203" pitchFamily="34" charset="0"/>
            </a:defRPr>
          </a:pPr>
          <a:endParaRPr lang="fr-FR"/>
        </a:p>
      </c:txPr>
    </c:legend>
    <c:plotVisOnly val="1"/>
    <c:dispBlanksAs val="gap"/>
    <c:showDLblsOverMax val="0"/>
  </c:chart>
  <c:spPr>
    <a:solidFill>
      <a:schemeClr val="bg1"/>
    </a:solidFill>
    <a:ln w="9525" cap="flat" cmpd="sng" algn="ctr">
      <a:solidFill>
        <a:srgbClr val="00B0F0"/>
      </a:solidFill>
      <a:round/>
    </a:ln>
    <a:effectLst/>
  </c:spPr>
  <c:txPr>
    <a:bodyPr/>
    <a:lstStyle/>
    <a:p>
      <a:pPr>
        <a:defRPr>
          <a:latin typeface="Vani" panose="020B0502040204020203" pitchFamily="34" charset="0"/>
          <a:cs typeface="Vani" panose="020B0502040204020203" pitchFamily="34" charset="0"/>
        </a:defRPr>
      </a:pPr>
      <a:endParaRPr lang="fr-FR"/>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BISSEAU</a:t>
            </a:r>
          </a:p>
        </c:rich>
      </c:tx>
      <c:layout/>
      <c:overlay val="0"/>
      <c:spPr>
        <a:noFill/>
        <a:ln>
          <a:noFill/>
        </a:ln>
        <a:effectLst/>
      </c:sp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225879936"/>
        <c:axId val="225881472"/>
      </c:barChart>
      <c:catAx>
        <c:axId val="22587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25881472"/>
        <c:crosses val="autoZero"/>
        <c:auto val="1"/>
        <c:lblAlgn val="ctr"/>
        <c:lblOffset val="100"/>
        <c:noMultiLvlLbl val="0"/>
      </c:catAx>
      <c:valAx>
        <c:axId val="22588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258799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COTE</a:t>
            </a:r>
            <a:r>
              <a:rPr lang="fr-FR" b="1" u="sng" baseline="0" dirty="0"/>
              <a:t> D’IVOIRE</a:t>
            </a:r>
            <a:endParaRPr lang="fr-FR" b="1" u="sng" dirty="0"/>
          </a:p>
        </c:rich>
      </c:tx>
      <c:layout/>
      <c:overlay val="0"/>
      <c:spPr>
        <a:noFill/>
        <a:ln>
          <a:noFill/>
        </a:ln>
        <a:effectLst/>
      </c:sp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77</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257120896"/>
        <c:axId val="257130880"/>
      </c:barChart>
      <c:catAx>
        <c:axId val="25712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57130880"/>
        <c:crosses val="autoZero"/>
        <c:auto val="1"/>
        <c:lblAlgn val="ctr"/>
        <c:lblOffset val="100"/>
        <c:noMultiLvlLbl val="0"/>
      </c:catAx>
      <c:valAx>
        <c:axId val="257130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571208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CAMEROUN</a:t>
            </a:r>
          </a:p>
        </c:rich>
      </c:tx>
      <c:layout/>
      <c:overlay val="0"/>
      <c:spPr>
        <a:noFill/>
        <a:ln>
          <a:noFill/>
        </a:ln>
        <a:effectLst/>
      </c:sp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3-3A55-48B8-9650-ABCE7AB641D0}"/>
            </c:ext>
          </c:extLst>
        </c:ser>
        <c:dLbls>
          <c:showLegendKey val="0"/>
          <c:showVal val="0"/>
          <c:showCatName val="0"/>
          <c:showSerName val="0"/>
          <c:showPercent val="0"/>
          <c:showBubbleSize val="0"/>
        </c:dLbls>
        <c:gapWidth val="219"/>
        <c:overlap val="-27"/>
        <c:axId val="369977600"/>
        <c:axId val="370008064"/>
      </c:barChart>
      <c:catAx>
        <c:axId val="36997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70008064"/>
        <c:crosses val="autoZero"/>
        <c:auto val="1"/>
        <c:lblAlgn val="ctr"/>
        <c:lblOffset val="100"/>
        <c:noMultiLvlLbl val="0"/>
      </c:catAx>
      <c:valAx>
        <c:axId val="370008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699776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CONGO</a:t>
            </a:r>
          </a:p>
        </c:rich>
      </c:tx>
      <c:layout/>
      <c:overlay val="0"/>
      <c:spPr>
        <a:noFill/>
        <a:ln>
          <a:noFill/>
        </a:ln>
        <a:effectLst/>
      </c:sp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positions!$G$11</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2-3A55-48B8-9650-ABCE7AB641D0}"/>
            </c:ext>
          </c:extLst>
        </c:ser>
        <c:ser>
          <c:idx val="4"/>
          <c:order val="3"/>
          <c:tx>
            <c:strRef>
              <c:f>positions!$G$10</c:f>
              <c:strCache>
                <c:ptCount val="1"/>
                <c:pt idx="0">
                  <c:v>Vides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2DF2-4D72-AD77-296D25DA313F}"/>
            </c:ext>
          </c:extLst>
        </c:ser>
        <c:ser>
          <c:idx val="3"/>
          <c:order val="4"/>
          <c:tx>
            <c:strRef>
              <c:f>positions!$G$12</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370762496"/>
        <c:axId val="370764032"/>
      </c:barChart>
      <c:catAx>
        <c:axId val="37076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70764032"/>
        <c:crosses val="autoZero"/>
        <c:auto val="1"/>
        <c:lblAlgn val="ctr"/>
        <c:lblOffset val="100"/>
        <c:noMultiLvlLbl val="0"/>
      </c:catAx>
      <c:valAx>
        <c:axId val="370764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707624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POINT</a:t>
            </a:r>
            <a:r>
              <a:rPr lang="fr-FR" baseline="0" dirty="0"/>
              <a:t> DES POSITIONS CONAKRY</a:t>
            </a:r>
            <a:endParaRPr lang="fr-FR" dirty="0"/>
          </a:p>
        </c:rich>
      </c:tx>
      <c:layout/>
      <c:overlay val="0"/>
      <c:spPr>
        <a:noFill/>
        <a:ln>
          <a:noFill/>
        </a:ln>
        <a:effectLst/>
      </c:sp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0-EEC3-4642-904B-35D7C44D3A66}"/>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1-EEC3-4642-904B-35D7C44D3A66}"/>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2-EEC3-4642-904B-35D7C44D3A66}"/>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52</c:v>
                </c:pt>
              </c:numCache>
            </c:numRef>
          </c:val>
          <c:extLst xmlns:c16r2="http://schemas.microsoft.com/office/drawing/2015/06/chart">
            <c:ext xmlns:c16="http://schemas.microsoft.com/office/drawing/2014/chart" uri="{C3380CC4-5D6E-409C-BE32-E72D297353CC}">
              <c16:uniqueId val="{00000003-EEC3-4642-904B-35D7C44D3A66}"/>
            </c:ext>
          </c:extLst>
        </c:ser>
        <c:dLbls>
          <c:showLegendKey val="0"/>
          <c:showVal val="0"/>
          <c:showCatName val="0"/>
          <c:showSerName val="0"/>
          <c:showPercent val="0"/>
          <c:showBubbleSize val="0"/>
        </c:dLbls>
        <c:gapWidth val="219"/>
        <c:overlap val="-27"/>
        <c:axId val="372473856"/>
        <c:axId val="372475392"/>
      </c:barChart>
      <c:catAx>
        <c:axId val="372473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72475392"/>
        <c:crosses val="autoZero"/>
        <c:auto val="1"/>
        <c:lblAlgn val="ctr"/>
        <c:lblOffset val="100"/>
        <c:noMultiLvlLbl val="0"/>
      </c:catAx>
      <c:valAx>
        <c:axId val="372475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724738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r>
              <a:rPr lang="fr-FR" sz="1000" b="1" i="0" u="none" strike="noStrike" kern="1200" spc="0" baseline="0" dirty="0">
                <a:solidFill>
                  <a:prstClr val="black">
                    <a:lumMod val="65000"/>
                    <a:lumOff val="35000"/>
                  </a:prstClr>
                </a:solidFill>
                <a:latin typeface="Bodoni MT" panose="02070603080606020203" pitchFamily="18" charset="0"/>
                <a:ea typeface="+mn-ea"/>
                <a:cs typeface="+mn-cs"/>
              </a:rPr>
              <a:t>ACCES BADGEUSE</a:t>
            </a:r>
          </a:p>
        </c:rich>
      </c:tx>
      <c:layout>
        <c:manualLayout>
          <c:xMode val="edge"/>
          <c:yMode val="edge"/>
          <c:x val="0.19356365153130808"/>
          <c:y val="7.4916253803880159E-2"/>
        </c:manualLayout>
      </c:layout>
      <c:overlay val="0"/>
      <c:spPr>
        <a:noFill/>
        <a:ln>
          <a:noFill/>
        </a:ln>
        <a:effectLst/>
      </c:spPr>
    </c:title>
    <c:autoTitleDeleted val="0"/>
    <c:plotArea>
      <c:layout>
        <c:manualLayout>
          <c:layoutTarget val="inner"/>
          <c:xMode val="edge"/>
          <c:yMode val="edge"/>
          <c:x val="5.1247662401574801E-2"/>
          <c:y val="0.22063349108361538"/>
          <c:w val="0.52218983759842519"/>
          <c:h val="0.46724764108590278"/>
        </c:manualLayout>
      </c:layout>
      <c:barChart>
        <c:barDir val="col"/>
        <c:grouping val="clustered"/>
        <c:varyColors val="0"/>
        <c:ser>
          <c:idx val="0"/>
          <c:order val="0"/>
          <c:tx>
            <c:strRef>
              <c:f>Feuil1!$B$1</c:f>
              <c:strCache>
                <c:ptCount val="1"/>
                <c:pt idx="0">
                  <c:v>Mar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Feuil1!$B$2:$B$4</c:f>
              <c:numCache>
                <c:formatCode>General</c:formatCode>
                <c:ptCount val="3"/>
                <c:pt idx="0">
                  <c:v>163</c:v>
                </c:pt>
                <c:pt idx="1">
                  <c:v>316</c:v>
                </c:pt>
                <c:pt idx="2">
                  <c:v>117</c:v>
                </c:pt>
              </c:numCache>
            </c:numRef>
          </c:val>
          <c:extLst xmlns:c16r2="http://schemas.microsoft.com/office/drawing/2015/06/chart">
            <c:ext xmlns:c16="http://schemas.microsoft.com/office/drawing/2014/chart" uri="{C3380CC4-5D6E-409C-BE32-E72D297353CC}">
              <c16:uniqueId val="{00000000-720F-40A0-9832-0EC60D75089C}"/>
            </c:ext>
          </c:extLst>
        </c:ser>
        <c:ser>
          <c:idx val="1"/>
          <c:order val="1"/>
          <c:tx>
            <c:strRef>
              <c:f>Feuil1!$C$1</c:f>
              <c:strCache>
                <c:ptCount val="1"/>
                <c:pt idx="0">
                  <c:v>Avril</c:v>
                </c:pt>
              </c:strCache>
            </c:strRef>
          </c:tx>
          <c:spPr>
            <a:solidFill>
              <a:schemeClr val="accent2"/>
            </a:solidFill>
            <a:ln>
              <a:noFill/>
            </a:ln>
            <a:effectLst/>
          </c:spPr>
          <c:invertIfNegative val="0"/>
          <c:dLbls>
            <c:dLbl>
              <c:idx val="1"/>
              <c:layout/>
              <c:tx>
                <c:rich>
                  <a:bodyPr/>
                  <a:lstStyle/>
                  <a:p>
                    <a:r>
                      <a:rPr lang="en-US"/>
                      <a:t>323</a:t>
                    </a:r>
                    <a:endParaRPr lang="en-US" dirty="0"/>
                  </a:p>
                </c:rich>
              </c:tx>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C5A-4AD9-A4F3-9EA1FFDD401D}"/>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Feuil1!$C$2:$C$4</c:f>
              <c:numCache>
                <c:formatCode>General</c:formatCode>
                <c:ptCount val="3"/>
                <c:pt idx="0">
                  <c:v>164</c:v>
                </c:pt>
                <c:pt idx="1">
                  <c:v>318</c:v>
                </c:pt>
                <c:pt idx="2">
                  <c:v>121</c:v>
                </c:pt>
              </c:numCache>
            </c:numRef>
          </c:val>
          <c:extLst xmlns:c16r2="http://schemas.microsoft.com/office/drawing/2015/06/chart">
            <c:ext xmlns:c16="http://schemas.microsoft.com/office/drawing/2014/chart" uri="{C3380CC4-5D6E-409C-BE32-E72D297353CC}">
              <c16:uniqueId val="{00000001-720F-40A0-9832-0EC60D75089C}"/>
            </c:ext>
          </c:extLst>
        </c:ser>
        <c:ser>
          <c:idx val="2"/>
          <c:order val="2"/>
          <c:tx>
            <c:strRef>
              <c:f>Feuil1!$D$1</c:f>
              <c:strCache>
                <c:ptCount val="1"/>
                <c:pt idx="0">
                  <c:v>Mai</c:v>
                </c:pt>
              </c:strCache>
            </c:strRef>
          </c:tx>
          <c:spPr>
            <a:solidFill>
              <a:schemeClr val="accent3"/>
            </a:solidFill>
            <a:ln>
              <a:noFill/>
            </a:ln>
            <a:effectLst/>
          </c:spPr>
          <c:invertIfNegative val="0"/>
          <c:dLbls>
            <c:dLbl>
              <c:idx val="0"/>
              <c:layout/>
              <c:tx>
                <c:rich>
                  <a:bodyPr/>
                  <a:lstStyle/>
                  <a:p>
                    <a:r>
                      <a:rPr lang="en-US" smtClean="0"/>
                      <a:t>159</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smtClean="0"/>
                      <a:t>299</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2490247351490325E-3"/>
                  <c:y val="2.477128263889565E-2"/>
                </c:manualLayout>
              </c:layout>
              <c:tx>
                <c:rich>
                  <a:bodyPr/>
                  <a:lstStyle/>
                  <a:p>
                    <a:r>
                      <a:rPr lang="en-US" dirty="0" smtClean="0"/>
                      <a:t>110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Feuil1!$D$2:$D$4</c:f>
              <c:numCache>
                <c:formatCode>General</c:formatCode>
                <c:ptCount val="3"/>
                <c:pt idx="0">
                  <c:v>164</c:v>
                </c:pt>
                <c:pt idx="1">
                  <c:v>323</c:v>
                </c:pt>
                <c:pt idx="2">
                  <c:v>121</c:v>
                </c:pt>
              </c:numCache>
            </c:numRef>
          </c:val>
          <c:extLst xmlns:c16r2="http://schemas.microsoft.com/office/drawing/2015/06/chart">
            <c:ext xmlns:c16="http://schemas.microsoft.com/office/drawing/2014/chart" uri="{C3380CC4-5D6E-409C-BE32-E72D297353CC}">
              <c16:uniqueId val="{00000002-720F-40A0-9832-0EC60D75089C}"/>
            </c:ext>
          </c:extLst>
        </c:ser>
        <c:dLbls>
          <c:dLblPos val="inEnd"/>
          <c:showLegendKey val="0"/>
          <c:showVal val="1"/>
          <c:showCatName val="0"/>
          <c:showSerName val="0"/>
          <c:showPercent val="0"/>
          <c:showBubbleSize val="0"/>
        </c:dLbls>
        <c:gapWidth val="219"/>
        <c:overlap val="-27"/>
        <c:axId val="210400000"/>
        <c:axId val="210401536"/>
      </c:barChart>
      <c:catAx>
        <c:axId val="21040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210401536"/>
        <c:crosses val="autoZero"/>
        <c:auto val="1"/>
        <c:lblAlgn val="ctr"/>
        <c:lblOffset val="100"/>
        <c:noMultiLvlLbl val="0"/>
      </c:catAx>
      <c:valAx>
        <c:axId val="210401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210400000"/>
        <c:crosses val="autoZero"/>
        <c:crossBetween val="between"/>
      </c:valAx>
      <c:spPr>
        <a:noFill/>
        <a:ln>
          <a:noFill/>
        </a:ln>
        <a:effectLst/>
      </c:spPr>
    </c:plotArea>
    <c:legend>
      <c:legendPos val="b"/>
      <c:layout>
        <c:manualLayout>
          <c:xMode val="edge"/>
          <c:yMode val="edge"/>
          <c:x val="0.7008123568392135"/>
          <c:y val="0.77090668575949683"/>
          <c:w val="0.21857709949817711"/>
          <c:h val="0.15779655383879443"/>
        </c:manualLayout>
      </c:layout>
      <c:overlay val="0"/>
      <c:spPr>
        <a:noFill/>
        <a:ln>
          <a:noFill/>
        </a:ln>
        <a:effectLst/>
      </c:spPr>
      <c:txPr>
        <a:bodyPr rot="0" spcFirstLastPara="1" vertOverflow="ellipsis" vert="horz" wrap="square" anchor="ctr" anchorCtr="1"/>
        <a:lstStyle/>
        <a:p>
          <a:pPr algn="ctr" rtl="0">
            <a:defRPr lang="fr-FR" sz="1000" b="1" i="0" u="none" strike="noStrike" kern="1200" spc="0" baseline="0">
              <a:solidFill>
                <a:prstClr val="black">
                  <a:lumMod val="65000"/>
                  <a:lumOff val="35000"/>
                </a:prstClr>
              </a:solidFill>
              <a:latin typeface="Bodoni MT" panose="020706030806060202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100" b="1" dirty="0">
                <a:solidFill>
                  <a:schemeClr val="accent1">
                    <a:lumMod val="50000"/>
                  </a:schemeClr>
                </a:solidFill>
              </a:rPr>
              <a:t>Evolution</a:t>
            </a:r>
            <a:r>
              <a:rPr lang="fr-FR" sz="1100" b="1" baseline="0" dirty="0">
                <a:solidFill>
                  <a:schemeClr val="accent1">
                    <a:lumMod val="50000"/>
                  </a:schemeClr>
                </a:solidFill>
              </a:rPr>
              <a:t> conformité</a:t>
            </a:r>
            <a:endParaRPr lang="fr-FR" sz="1100" b="1" dirty="0">
              <a:solidFill>
                <a:schemeClr val="accent1">
                  <a:lumMod val="50000"/>
                </a:schemeClr>
              </a:solidFill>
            </a:endParaRPr>
          </a:p>
        </c:rich>
      </c:tx>
      <c:layout/>
      <c:overlay val="0"/>
      <c:spPr>
        <a:noFill/>
        <a:ln>
          <a:noFill/>
        </a:ln>
        <a:effectLst/>
      </c:spPr>
    </c:title>
    <c:autoTitleDeleted val="0"/>
    <c:plotArea>
      <c:layout/>
      <c:barChart>
        <c:barDir val="bar"/>
        <c:grouping val="clustered"/>
        <c:varyColors val="0"/>
        <c:ser>
          <c:idx val="0"/>
          <c:order val="0"/>
          <c:tx>
            <c:strRef>
              <c:f>Feuil1!$B$1</c:f>
              <c:strCache>
                <c:ptCount val="1"/>
                <c:pt idx="0">
                  <c:v>OK</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Feuil1!$B$2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0-C982-401E-89D1-12739A6C0605}"/>
            </c:ext>
          </c:extLst>
        </c:ser>
        <c:ser>
          <c:idx val="1"/>
          <c:order val="1"/>
          <c:tx>
            <c:strRef>
              <c:f>Feuil1!$C$1</c:f>
              <c:strCache>
                <c:ptCount val="1"/>
                <c:pt idx="0">
                  <c:v>NOK</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Feuil1!$C$2</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C982-401E-89D1-12739A6C0605}"/>
            </c:ext>
          </c:extLst>
        </c:ser>
        <c:ser>
          <c:idx val="2"/>
          <c:order val="2"/>
          <c:tx>
            <c:strRef>
              <c:f>Feuil1!$D$1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Feuil1!$D$2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C982-401E-89D1-12739A6C0605}"/>
            </c:ext>
          </c:extLst>
        </c:ser>
        <c:dLbls>
          <c:dLblPos val="outEnd"/>
          <c:showLegendKey val="0"/>
          <c:showVal val="1"/>
          <c:showCatName val="0"/>
          <c:showSerName val="0"/>
          <c:showPercent val="0"/>
          <c:showBubbleSize val="0"/>
        </c:dLbls>
        <c:gapWidth val="182"/>
        <c:axId val="370399488"/>
        <c:axId val="372199424"/>
      </c:barChart>
      <c:catAx>
        <c:axId val="370399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lumMod val="50000"/>
                  </a:schemeClr>
                </a:solidFill>
                <a:latin typeface="Bell MT" panose="02020503060305020303" pitchFamily="18" charset="0"/>
                <a:ea typeface="+mn-ea"/>
                <a:cs typeface="+mn-cs"/>
              </a:defRPr>
            </a:pPr>
            <a:endParaRPr lang="fr-FR"/>
          </a:p>
        </c:txPr>
        <c:crossAx val="372199424"/>
        <c:crosses val="autoZero"/>
        <c:auto val="1"/>
        <c:lblAlgn val="ctr"/>
        <c:lblOffset val="100"/>
        <c:noMultiLvlLbl val="0"/>
      </c:catAx>
      <c:valAx>
        <c:axId val="3721994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70399488"/>
        <c:crosses val="autoZero"/>
        <c:crossBetween val="between"/>
      </c:valAx>
      <c:spPr>
        <a:noFill/>
        <a:ln>
          <a:noFill/>
        </a:ln>
        <a:effectLst/>
      </c:spPr>
    </c:plotArea>
    <c:legend>
      <c:legendPos val="b"/>
      <c:layout>
        <c:manualLayout>
          <c:xMode val="edge"/>
          <c:yMode val="edge"/>
          <c:x val="0.23645533808357919"/>
          <c:y val="0.7628455057261333"/>
          <c:w val="0.52708932383284168"/>
          <c:h val="0.1450252141824405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accent1">
                  <a:lumMod val="50000"/>
                </a:schemeClr>
              </a:solidFill>
              <a:latin typeface="Bell MT" panose="020205030603050203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Nb Positions</c:v>
                </c:pt>
              </c:strCache>
            </c:strRef>
          </c:tx>
          <c:spPr>
            <a:solidFill>
              <a:schemeClr val="accent1"/>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Feuil1!$B$2:$B$6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0-45F9-4A12-9D05-F107D73CD948}"/>
            </c:ext>
          </c:extLst>
        </c:ser>
        <c:ser>
          <c:idx val="1"/>
          <c:order val="1"/>
          <c:tx>
            <c:strRef>
              <c:f>Feuil1!$C$1</c:f>
              <c:strCache>
                <c:ptCount val="1"/>
                <c:pt idx="0">
                  <c:v>NAV</c:v>
                </c:pt>
              </c:strCache>
            </c:strRef>
          </c:tx>
          <c:spPr>
            <a:solidFill>
              <a:schemeClr val="accent2"/>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Feuil1!$C$2:$C$6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1-45F9-4A12-9D05-F107D73CD948}"/>
            </c:ext>
          </c:extLst>
        </c:ser>
        <c:ser>
          <c:idx val="2"/>
          <c:order val="2"/>
          <c:tx>
            <c:strRef>
              <c:f>Feuil1!$D$1</c:f>
              <c:strCache>
                <c:ptCount val="1"/>
                <c:pt idx="0">
                  <c:v>ANT</c:v>
                </c:pt>
              </c:strCache>
            </c:strRef>
          </c:tx>
          <c:spPr>
            <a:solidFill>
              <a:schemeClr val="accent3"/>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Feuil1!$D$2:$D$6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2-45F9-4A12-9D05-F107D73CD948}"/>
            </c:ext>
          </c:extLst>
        </c:ser>
        <c:ser>
          <c:idx val="3"/>
          <c:order val="3"/>
          <c:tx>
            <c:strRef>
              <c:f>Feuil1!$E$1</c:f>
              <c:strCache>
                <c:ptCount val="1"/>
                <c:pt idx="0">
                  <c:v>SYS</c:v>
                </c:pt>
              </c:strCache>
            </c:strRef>
          </c:tx>
          <c:spPr>
            <a:solidFill>
              <a:schemeClr val="accent4"/>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Feuil1!$E$2:$E$6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3-45F9-4A12-9D05-F107D73CD948}"/>
            </c:ext>
          </c:extLst>
        </c:ser>
        <c:dLbls>
          <c:showLegendKey val="0"/>
          <c:showVal val="0"/>
          <c:showCatName val="0"/>
          <c:showSerName val="0"/>
          <c:showPercent val="0"/>
          <c:showBubbleSize val="0"/>
        </c:dLbls>
        <c:gapWidth val="219"/>
        <c:overlap val="-27"/>
        <c:axId val="213275008"/>
        <c:axId val="213276544"/>
      </c:barChart>
      <c:catAx>
        <c:axId val="21327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3276544"/>
        <c:crosses val="autoZero"/>
        <c:auto val="1"/>
        <c:lblAlgn val="ctr"/>
        <c:lblOffset val="100"/>
        <c:noMultiLvlLbl val="0"/>
      </c:catAx>
      <c:valAx>
        <c:axId val="213276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132750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997214223744265"/>
          <c:y val="7.717097929254596E-2"/>
          <c:w val="0.13185879287461896"/>
          <c:h val="0.5995991749278835"/>
        </c:manualLayout>
      </c:layout>
      <c:barChart>
        <c:barDir val="col"/>
        <c:grouping val="clustered"/>
        <c:varyColors val="0"/>
        <c:dLbls>
          <c:showLegendKey val="0"/>
          <c:showVal val="0"/>
          <c:showCatName val="0"/>
          <c:showSerName val="0"/>
          <c:showPercent val="0"/>
          <c:showBubbleSize val="0"/>
        </c:dLbls>
        <c:gapWidth val="219"/>
        <c:overlap val="-27"/>
        <c:axId val="86862080"/>
        <c:axId val="91402240"/>
      </c:barChart>
      <c:catAx>
        <c:axId val="86862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1402240"/>
        <c:crosses val="autoZero"/>
        <c:auto val="1"/>
        <c:lblAlgn val="ctr"/>
        <c:lblOffset val="100"/>
        <c:noMultiLvlLbl val="0"/>
      </c:catAx>
      <c:valAx>
        <c:axId val="9140224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68620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w="19050">
      <a:solidFill>
        <a:schemeClr val="tx1"/>
      </a:solidFill>
    </a:ln>
    <a:effectLst/>
  </c:spPr>
  <c:txPr>
    <a:bodyPr/>
    <a:lstStyle/>
    <a:p>
      <a:pPr>
        <a:defRPr/>
      </a:pPr>
      <a:endParaRPr lang="fr-FR"/>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'RAPPORT COPIL (2)'!$D$7</c:f>
              <c:strCache>
                <c:ptCount val="1"/>
                <c:pt idx="0">
                  <c:v>Plus value S19</c:v>
                </c:pt>
              </c:strCache>
            </c:strRef>
          </c:tx>
          <c:spPr>
            <a:solidFill>
              <a:schemeClr val="accent1"/>
            </a:solidFill>
            <a:ln>
              <a:noFill/>
            </a:ln>
            <a:effectLst/>
          </c:spPr>
          <c:invertIfNegative val="0"/>
          <c:cat>
            <c:strRef>
              <c:f>'RAPPORT COPIL (2)'!$C$8:$C$17</c:f>
              <c:strCache>
                <c:ptCount val="10"/>
                <c:pt idx="0">
                  <c:v>AMOUSSOU, Fifa</c:v>
                </c:pt>
                <c:pt idx="1">
                  <c:v>OFRIN, Arnold</c:v>
                </c:pt>
                <c:pt idx="2">
                  <c:v>MAKPENON, Anicet</c:v>
                </c:pt>
                <c:pt idx="3">
                  <c:v>LEGBA, Ulrich</c:v>
                </c:pt>
                <c:pt idx="4">
                  <c:v>NOUTAÏ, Crésius</c:v>
                </c:pt>
                <c:pt idx="5">
                  <c:v>AGBOSSOUKPO, G</c:v>
                </c:pt>
                <c:pt idx="6">
                  <c:v>DANNOUDO, Fréjus</c:v>
                </c:pt>
                <c:pt idx="7">
                  <c:v>GANDONOU, Dagb</c:v>
                </c:pt>
                <c:pt idx="8">
                  <c:v>AGLOSSI, Sandra</c:v>
                </c:pt>
                <c:pt idx="9">
                  <c:v>KPAKPO, Jean Mich</c:v>
                </c:pt>
              </c:strCache>
            </c:strRef>
          </c:cat>
          <c:val>
            <c:numRef>
              <c:f>'RAPPORT COPIL (2)'!$D$8:$D$17</c:f>
              <c:numCache>
                <c:formatCode>0</c:formatCode>
                <c:ptCount val="10"/>
                <c:pt idx="0">
                  <c:v>488.9226666666666</c:v>
                </c:pt>
                <c:pt idx="1">
                  <c:v>300.81573333333336</c:v>
                </c:pt>
                <c:pt idx="2">
                  <c:v>274.86666666666667</c:v>
                </c:pt>
                <c:pt idx="3">
                  <c:v>266.33946666666668</c:v>
                </c:pt>
                <c:pt idx="4">
                  <c:v>256.91413333333344</c:v>
                </c:pt>
                <c:pt idx="5">
                  <c:v>199.08699999999999</c:v>
                </c:pt>
                <c:pt idx="6">
                  <c:v>197.69439999999997</c:v>
                </c:pt>
                <c:pt idx="7">
                  <c:v>182.41766666666672</c:v>
                </c:pt>
                <c:pt idx="8">
                  <c:v>176.87733333333335</c:v>
                </c:pt>
                <c:pt idx="9">
                  <c:v>174.13766666666652</c:v>
                </c:pt>
              </c:numCache>
            </c:numRef>
          </c:val>
        </c:ser>
        <c:ser>
          <c:idx val="1"/>
          <c:order val="1"/>
          <c:tx>
            <c:strRef>
              <c:f>'RAPPORT COPIL (2)'!$E$7</c:f>
              <c:strCache>
                <c:ptCount val="1"/>
                <c:pt idx="0">
                  <c:v>Plus value S18</c:v>
                </c:pt>
              </c:strCache>
            </c:strRef>
          </c:tx>
          <c:spPr>
            <a:solidFill>
              <a:schemeClr val="accent2"/>
            </a:solidFill>
            <a:ln>
              <a:noFill/>
            </a:ln>
            <a:effectLst/>
          </c:spPr>
          <c:invertIfNegative val="0"/>
          <c:cat>
            <c:strRef>
              <c:f>'RAPPORT COPIL (2)'!$C$8:$C$17</c:f>
              <c:strCache>
                <c:ptCount val="10"/>
                <c:pt idx="0">
                  <c:v>AMOUSSOU, Fifa</c:v>
                </c:pt>
                <c:pt idx="1">
                  <c:v>OFRIN, Arnold</c:v>
                </c:pt>
                <c:pt idx="2">
                  <c:v>MAKPENON, Anicet</c:v>
                </c:pt>
                <c:pt idx="3">
                  <c:v>LEGBA, Ulrich</c:v>
                </c:pt>
                <c:pt idx="4">
                  <c:v>NOUTAÏ, Crésius</c:v>
                </c:pt>
                <c:pt idx="5">
                  <c:v>AGBOSSOUKPO, G</c:v>
                </c:pt>
                <c:pt idx="6">
                  <c:v>DANNOUDO, Fréjus</c:v>
                </c:pt>
                <c:pt idx="7">
                  <c:v>GANDONOU, Dagb</c:v>
                </c:pt>
                <c:pt idx="8">
                  <c:v>AGLOSSI, Sandra</c:v>
                </c:pt>
                <c:pt idx="9">
                  <c:v>KPAKPO, Jean Mich</c:v>
                </c:pt>
              </c:strCache>
            </c:strRef>
          </c:cat>
          <c:val>
            <c:numRef>
              <c:f>'RAPPORT COPIL (2)'!$E$8:$E$17</c:f>
              <c:numCache>
                <c:formatCode>0</c:formatCode>
                <c:ptCount val="10"/>
                <c:pt idx="0">
                  <c:v>137</c:v>
                </c:pt>
                <c:pt idx="1">
                  <c:v>66</c:v>
                </c:pt>
                <c:pt idx="2">
                  <c:v>119</c:v>
                </c:pt>
                <c:pt idx="3">
                  <c:v>68</c:v>
                </c:pt>
                <c:pt idx="4">
                  <c:v>110</c:v>
                </c:pt>
                <c:pt idx="5">
                  <c:v>118</c:v>
                </c:pt>
                <c:pt idx="6">
                  <c:v>180</c:v>
                </c:pt>
                <c:pt idx="7">
                  <c:v>151</c:v>
                </c:pt>
              </c:numCache>
            </c:numRef>
          </c:val>
        </c:ser>
        <c:dLbls>
          <c:showLegendKey val="0"/>
          <c:showVal val="0"/>
          <c:showCatName val="0"/>
          <c:showSerName val="0"/>
          <c:showPercent val="0"/>
          <c:showBubbleSize val="0"/>
        </c:dLbls>
        <c:gapWidth val="219"/>
        <c:overlap val="-27"/>
        <c:axId val="92958080"/>
        <c:axId val="92963968"/>
      </c:barChart>
      <c:scatterChart>
        <c:scatterStyle val="lineMarker"/>
        <c:varyColors val="0"/>
        <c:ser>
          <c:idx val="2"/>
          <c:order val="2"/>
          <c:tx>
            <c:strRef>
              <c:f>'RAPPORT COPIL (2)'!$F$7</c:f>
              <c:strCache>
                <c:ptCount val="1"/>
                <c:pt idx="0">
                  <c:v>Occu_mois</c:v>
                </c:pt>
              </c:strCache>
            </c:strRef>
          </c:tx>
          <c:spPr>
            <a:ln w="25400" cap="rnd">
              <a:noFill/>
              <a:round/>
            </a:ln>
            <a:effectLst/>
          </c:spPr>
          <c:marker>
            <c:symbol val="circle"/>
            <c:size val="5"/>
            <c:spPr>
              <a:solidFill>
                <a:schemeClr val="tx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strRef>
              <c:f>'RAPPORT COPIL (2)'!$C$8:$C$17</c:f>
              <c:strCache>
                <c:ptCount val="10"/>
                <c:pt idx="0">
                  <c:v>AMOUSSOU, Fifa</c:v>
                </c:pt>
                <c:pt idx="1">
                  <c:v>OFRIN, Arnold</c:v>
                </c:pt>
                <c:pt idx="2">
                  <c:v>MAKPENON, Anicet</c:v>
                </c:pt>
                <c:pt idx="3">
                  <c:v>LEGBA, Ulrich</c:v>
                </c:pt>
                <c:pt idx="4">
                  <c:v>NOUTAÏ, Crésius</c:v>
                </c:pt>
                <c:pt idx="5">
                  <c:v>AGBOSSOUKPO, G</c:v>
                </c:pt>
                <c:pt idx="6">
                  <c:v>DANNOUDO, Fréjus</c:v>
                </c:pt>
                <c:pt idx="7">
                  <c:v>GANDONOU, Dagb</c:v>
                </c:pt>
                <c:pt idx="8">
                  <c:v>AGLOSSI, Sandra</c:v>
                </c:pt>
                <c:pt idx="9">
                  <c:v>KPAKPO, Jean Mich</c:v>
                </c:pt>
              </c:strCache>
            </c:strRef>
          </c:xVal>
          <c:yVal>
            <c:numRef>
              <c:f>'RAPPORT COPIL (2)'!$F$8:$F$17</c:f>
              <c:numCache>
                <c:formatCode>General</c:formatCode>
                <c:ptCount val="10"/>
                <c:pt idx="0">
                  <c:v>2</c:v>
                </c:pt>
                <c:pt idx="1">
                  <c:v>1</c:v>
                </c:pt>
                <c:pt idx="2">
                  <c:v>3</c:v>
                </c:pt>
                <c:pt idx="3">
                  <c:v>1</c:v>
                </c:pt>
                <c:pt idx="4">
                  <c:v>3</c:v>
                </c:pt>
                <c:pt idx="5">
                  <c:v>2</c:v>
                </c:pt>
                <c:pt idx="6">
                  <c:v>2</c:v>
                </c:pt>
                <c:pt idx="7">
                  <c:v>2</c:v>
                </c:pt>
                <c:pt idx="8">
                  <c:v>1</c:v>
                </c:pt>
                <c:pt idx="9">
                  <c:v>2</c:v>
                </c:pt>
              </c:numCache>
            </c:numRef>
          </c:yVal>
          <c:smooth val="0"/>
        </c:ser>
        <c:dLbls>
          <c:showLegendKey val="0"/>
          <c:showVal val="0"/>
          <c:showCatName val="0"/>
          <c:showSerName val="0"/>
          <c:showPercent val="0"/>
          <c:showBubbleSize val="0"/>
        </c:dLbls>
        <c:axId val="92971392"/>
        <c:axId val="92965504"/>
      </c:scatterChart>
      <c:catAx>
        <c:axId val="92958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fr-FR"/>
          </a:p>
        </c:txPr>
        <c:crossAx val="92963968"/>
        <c:crosses val="autoZero"/>
        <c:auto val="1"/>
        <c:lblAlgn val="ctr"/>
        <c:lblOffset val="100"/>
        <c:noMultiLvlLbl val="0"/>
      </c:catAx>
      <c:valAx>
        <c:axId val="9296396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2958080"/>
        <c:crosses val="autoZero"/>
        <c:crossBetween val="between"/>
      </c:valAx>
      <c:valAx>
        <c:axId val="92965504"/>
        <c:scaling>
          <c:orientation val="minMax"/>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2971392"/>
        <c:crosses val="max"/>
        <c:crossBetween val="midCat"/>
      </c:valAx>
      <c:valAx>
        <c:axId val="92971392"/>
        <c:scaling>
          <c:orientation val="minMax"/>
        </c:scaling>
        <c:delete val="1"/>
        <c:axPos val="b"/>
        <c:numFmt formatCode="General" sourceLinked="1"/>
        <c:majorTickMark val="out"/>
        <c:minorTickMark val="none"/>
        <c:tickLblPos val="nextTo"/>
        <c:crossAx val="9296550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w="28575">
      <a:solidFill>
        <a:schemeClr val="tx1"/>
      </a:solidFill>
    </a:ln>
    <a:effectLst/>
  </c:spPr>
  <c:txPr>
    <a:bodyPr/>
    <a:lstStyle/>
    <a:p>
      <a:pPr>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flop!$D$7</c:f>
              <c:strCache>
                <c:ptCount val="1"/>
                <c:pt idx="0">
                  <c:v>Moins value S19</c:v>
                </c:pt>
              </c:strCache>
            </c:strRef>
          </c:tx>
          <c:spPr>
            <a:solidFill>
              <a:schemeClr val="accent1"/>
            </a:solidFill>
            <a:ln>
              <a:noFill/>
            </a:ln>
            <a:effectLst/>
          </c:spPr>
          <c:invertIfNegative val="0"/>
          <c:cat>
            <c:strRef>
              <c:f>flop!$C$8:$C$17</c:f>
              <c:strCache>
                <c:ptCount val="10"/>
                <c:pt idx="0">
                  <c:v>ZOSSOUNGBO, Eu</c:v>
                </c:pt>
                <c:pt idx="1">
                  <c:v>KONATE, Abdel Aziz</c:v>
                </c:pt>
                <c:pt idx="2">
                  <c:v>WUSSU, Sédrique</c:v>
                </c:pt>
                <c:pt idx="3">
                  <c:v>TONON, Modeste</c:v>
                </c:pt>
                <c:pt idx="4">
                  <c:v>HOUNGNIBO, Vadim</c:v>
                </c:pt>
                <c:pt idx="5">
                  <c:v>KPETEHOTO, M. Ju</c:v>
                </c:pt>
                <c:pt idx="6">
                  <c:v>HAZOUME, Florenc</c:v>
                </c:pt>
                <c:pt idx="7">
                  <c:v>BOTON, Godwin</c:v>
                </c:pt>
                <c:pt idx="8">
                  <c:v>AGBOGNONON, An</c:v>
                </c:pt>
                <c:pt idx="9">
                  <c:v>PADONOU, Gloria</c:v>
                </c:pt>
              </c:strCache>
            </c:strRef>
          </c:cat>
          <c:val>
            <c:numRef>
              <c:f>flop!$D$8:$D$17</c:f>
              <c:numCache>
                <c:formatCode>0</c:formatCode>
                <c:ptCount val="10"/>
                <c:pt idx="0">
                  <c:v>130.03866666666701</c:v>
                </c:pt>
                <c:pt idx="1">
                  <c:v>130.60300000000001</c:v>
                </c:pt>
                <c:pt idx="2">
                  <c:v>155.429</c:v>
                </c:pt>
                <c:pt idx="3">
                  <c:v>182.178333333333</c:v>
                </c:pt>
                <c:pt idx="4">
                  <c:v>193.952333333333</c:v>
                </c:pt>
                <c:pt idx="5">
                  <c:v>215.39466666666701</c:v>
                </c:pt>
                <c:pt idx="6">
                  <c:v>220.494666666667</c:v>
                </c:pt>
                <c:pt idx="7">
                  <c:v>227.238</c:v>
                </c:pt>
                <c:pt idx="8">
                  <c:v>269.31333333333299</c:v>
                </c:pt>
                <c:pt idx="9">
                  <c:v>335.16800000000001</c:v>
                </c:pt>
              </c:numCache>
            </c:numRef>
          </c:val>
        </c:ser>
        <c:ser>
          <c:idx val="1"/>
          <c:order val="1"/>
          <c:tx>
            <c:strRef>
              <c:f>flop!$E$7</c:f>
              <c:strCache>
                <c:ptCount val="1"/>
                <c:pt idx="0">
                  <c:v>Moins value S18</c:v>
                </c:pt>
              </c:strCache>
            </c:strRef>
          </c:tx>
          <c:spPr>
            <a:solidFill>
              <a:schemeClr val="accent2"/>
            </a:solidFill>
            <a:ln>
              <a:noFill/>
            </a:ln>
            <a:effectLst/>
          </c:spPr>
          <c:invertIfNegative val="0"/>
          <c:cat>
            <c:strRef>
              <c:f>flop!$C$8:$C$17</c:f>
              <c:strCache>
                <c:ptCount val="10"/>
                <c:pt idx="0">
                  <c:v>ZOSSOUNGBO, Eu</c:v>
                </c:pt>
                <c:pt idx="1">
                  <c:v>KONATE, Abdel Aziz</c:v>
                </c:pt>
                <c:pt idx="2">
                  <c:v>WUSSU, Sédrique</c:v>
                </c:pt>
                <c:pt idx="3">
                  <c:v>TONON, Modeste</c:v>
                </c:pt>
                <c:pt idx="4">
                  <c:v>HOUNGNIBO, Vadim</c:v>
                </c:pt>
                <c:pt idx="5">
                  <c:v>KPETEHOTO, M. Ju</c:v>
                </c:pt>
                <c:pt idx="6">
                  <c:v>HAZOUME, Florenc</c:v>
                </c:pt>
                <c:pt idx="7">
                  <c:v>BOTON, Godwin</c:v>
                </c:pt>
                <c:pt idx="8">
                  <c:v>AGBOGNONON, An</c:v>
                </c:pt>
                <c:pt idx="9">
                  <c:v>PADONOU, Gloria</c:v>
                </c:pt>
              </c:strCache>
            </c:strRef>
          </c:cat>
          <c:val>
            <c:numRef>
              <c:f>flop!$E$8:$E$17</c:f>
              <c:numCache>
                <c:formatCode>General</c:formatCode>
                <c:ptCount val="10"/>
                <c:pt idx="0" formatCode="0">
                  <c:v>25</c:v>
                </c:pt>
                <c:pt idx="2" formatCode="0">
                  <c:v>90</c:v>
                </c:pt>
                <c:pt idx="3" formatCode="0">
                  <c:v>67</c:v>
                </c:pt>
                <c:pt idx="5" formatCode="0">
                  <c:v>81</c:v>
                </c:pt>
                <c:pt idx="6" formatCode="0">
                  <c:v>149</c:v>
                </c:pt>
                <c:pt idx="7" formatCode="0">
                  <c:v>33</c:v>
                </c:pt>
                <c:pt idx="8" formatCode="0">
                  <c:v>242</c:v>
                </c:pt>
                <c:pt idx="9" formatCode="0">
                  <c:v>179</c:v>
                </c:pt>
              </c:numCache>
            </c:numRef>
          </c:val>
        </c:ser>
        <c:dLbls>
          <c:showLegendKey val="0"/>
          <c:showVal val="0"/>
          <c:showCatName val="0"/>
          <c:showSerName val="0"/>
          <c:showPercent val="0"/>
          <c:showBubbleSize val="0"/>
        </c:dLbls>
        <c:gapWidth val="219"/>
        <c:overlap val="-27"/>
        <c:axId val="92875776"/>
        <c:axId val="92877568"/>
      </c:barChart>
      <c:scatterChart>
        <c:scatterStyle val="lineMarker"/>
        <c:varyColors val="0"/>
        <c:ser>
          <c:idx val="2"/>
          <c:order val="2"/>
          <c:tx>
            <c:strRef>
              <c:f>flop!$F$7</c:f>
              <c:strCache>
                <c:ptCount val="1"/>
                <c:pt idx="0">
                  <c:v>Occu_mois</c:v>
                </c:pt>
              </c:strCache>
            </c:strRef>
          </c:tx>
          <c:spPr>
            <a:ln w="25400" cap="rnd">
              <a:noFill/>
              <a:round/>
            </a:ln>
            <a:effectLst/>
          </c:spPr>
          <c:marker>
            <c:symbol val="circle"/>
            <c:size val="5"/>
            <c:spPr>
              <a:solidFill>
                <a:schemeClr val="tx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strRef>
              <c:f>flop!$C$8:$C$17</c:f>
              <c:strCache>
                <c:ptCount val="10"/>
                <c:pt idx="0">
                  <c:v>ZOSSOUNGBO, Eu</c:v>
                </c:pt>
                <c:pt idx="1">
                  <c:v>KONATE, Abdel Aziz</c:v>
                </c:pt>
                <c:pt idx="2">
                  <c:v>WUSSU, Sédrique</c:v>
                </c:pt>
                <c:pt idx="3">
                  <c:v>TONON, Modeste</c:v>
                </c:pt>
                <c:pt idx="4">
                  <c:v>HOUNGNIBO, Vadim</c:v>
                </c:pt>
                <c:pt idx="5">
                  <c:v>KPETEHOTO, M. Ju</c:v>
                </c:pt>
                <c:pt idx="6">
                  <c:v>HAZOUME, Florenc</c:v>
                </c:pt>
                <c:pt idx="7">
                  <c:v>BOTON, Godwin</c:v>
                </c:pt>
                <c:pt idx="8">
                  <c:v>AGBOGNONON, An</c:v>
                </c:pt>
                <c:pt idx="9">
                  <c:v>PADONOU, Gloria</c:v>
                </c:pt>
              </c:strCache>
            </c:strRef>
          </c:xVal>
          <c:yVal>
            <c:numRef>
              <c:f>flop!$F$8:$F$17</c:f>
              <c:numCache>
                <c:formatCode>General</c:formatCode>
                <c:ptCount val="10"/>
                <c:pt idx="0">
                  <c:v>1</c:v>
                </c:pt>
                <c:pt idx="1">
                  <c:v>1</c:v>
                </c:pt>
                <c:pt idx="2">
                  <c:v>1</c:v>
                </c:pt>
                <c:pt idx="3">
                  <c:v>1</c:v>
                </c:pt>
                <c:pt idx="4">
                  <c:v>1</c:v>
                </c:pt>
                <c:pt idx="5">
                  <c:v>3</c:v>
                </c:pt>
                <c:pt idx="6">
                  <c:v>1</c:v>
                </c:pt>
                <c:pt idx="7">
                  <c:v>1</c:v>
                </c:pt>
                <c:pt idx="8">
                  <c:v>3</c:v>
                </c:pt>
                <c:pt idx="9">
                  <c:v>1</c:v>
                </c:pt>
              </c:numCache>
            </c:numRef>
          </c:yVal>
          <c:smooth val="0"/>
        </c:ser>
        <c:dLbls>
          <c:showLegendKey val="0"/>
          <c:showVal val="0"/>
          <c:showCatName val="0"/>
          <c:showSerName val="0"/>
          <c:showPercent val="0"/>
          <c:showBubbleSize val="0"/>
        </c:dLbls>
        <c:axId val="92880896"/>
        <c:axId val="92879104"/>
      </c:scatterChart>
      <c:catAx>
        <c:axId val="92875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2877568"/>
        <c:crosses val="autoZero"/>
        <c:auto val="1"/>
        <c:lblAlgn val="ctr"/>
        <c:lblOffset val="100"/>
        <c:noMultiLvlLbl val="0"/>
      </c:catAx>
      <c:valAx>
        <c:axId val="9287756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2875776"/>
        <c:crosses val="autoZero"/>
        <c:crossBetween val="between"/>
      </c:valAx>
      <c:valAx>
        <c:axId val="92879104"/>
        <c:scaling>
          <c:orientation val="minMax"/>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2880896"/>
        <c:crosses val="max"/>
        <c:crossBetween val="midCat"/>
      </c:valAx>
      <c:valAx>
        <c:axId val="92880896"/>
        <c:scaling>
          <c:orientation val="minMax"/>
        </c:scaling>
        <c:delete val="1"/>
        <c:axPos val="b"/>
        <c:numFmt formatCode="General" sourceLinked="1"/>
        <c:majorTickMark val="out"/>
        <c:minorTickMark val="none"/>
        <c:tickLblPos val="nextTo"/>
        <c:crossAx val="9287910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w="28575">
      <a:solidFill>
        <a:schemeClr val="tx1"/>
      </a:solidFill>
    </a:ln>
    <a:effectLst/>
  </c:spPr>
  <c:txPr>
    <a:bodyPr/>
    <a:lstStyle/>
    <a:p>
      <a:pPr>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997214223744265"/>
          <c:y val="7.717097929254596E-2"/>
          <c:w val="0.13185879287461896"/>
          <c:h val="0.5995991749278835"/>
        </c:manualLayout>
      </c:layout>
      <c:barChart>
        <c:barDir val="col"/>
        <c:grouping val="clustered"/>
        <c:varyColors val="0"/>
        <c:dLbls>
          <c:showLegendKey val="0"/>
          <c:showVal val="0"/>
          <c:showCatName val="0"/>
          <c:showSerName val="0"/>
          <c:showPercent val="0"/>
          <c:showBubbleSize val="0"/>
        </c:dLbls>
        <c:gapWidth val="219"/>
        <c:overlap val="-27"/>
        <c:axId val="92884352"/>
        <c:axId val="92610944"/>
      </c:barChart>
      <c:catAx>
        <c:axId val="928843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2610944"/>
        <c:crosses val="autoZero"/>
        <c:auto val="1"/>
        <c:lblAlgn val="ctr"/>
        <c:lblOffset val="100"/>
        <c:noMultiLvlLbl val="0"/>
      </c:catAx>
      <c:valAx>
        <c:axId val="926109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28843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w="19050">
      <a:solidFill>
        <a:schemeClr val="tx1"/>
      </a:solidFill>
    </a:ln>
    <a:effectLst/>
  </c:spPr>
  <c:txPr>
    <a:bodyPr/>
    <a:lstStyle/>
    <a:p>
      <a:pPr>
        <a:defRPr/>
      </a:pPr>
      <a:endParaRPr lang="fr-FR"/>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'RAPPORT COPIL (2)'!$D$20</c:f>
              <c:strCache>
                <c:ptCount val="1"/>
                <c:pt idx="0">
                  <c:v>Plus value M1</c:v>
                </c:pt>
              </c:strCache>
            </c:strRef>
          </c:tx>
          <c:invertIfNegative val="0"/>
          <c:dLbls>
            <c:showLegendKey val="0"/>
            <c:showVal val="1"/>
            <c:showCatName val="0"/>
            <c:showSerName val="0"/>
            <c:showPercent val="0"/>
            <c:showBubbleSize val="0"/>
            <c:showLeaderLines val="0"/>
          </c:dLbls>
          <c:cat>
            <c:strRef>
              <c:f>'RAPPORT COPIL (2)'!$C$21:$C$27</c:f>
              <c:strCache>
                <c:ptCount val="2"/>
                <c:pt idx="0">
                  <c:v>ADJIBADE Sideeq</c:v>
                </c:pt>
                <c:pt idx="1">
                  <c:v>HOUSSOU Boris </c:v>
                </c:pt>
              </c:strCache>
            </c:strRef>
          </c:cat>
          <c:val>
            <c:numRef>
              <c:f>'RAPPORT COPIL (2)'!$D$21:$D$27</c:f>
              <c:numCache>
                <c:formatCode>General</c:formatCode>
                <c:ptCount val="7"/>
                <c:pt idx="0">
                  <c:v>0.38</c:v>
                </c:pt>
                <c:pt idx="1">
                  <c:v>0.1</c:v>
                </c:pt>
              </c:numCache>
            </c:numRef>
          </c:val>
        </c:ser>
        <c:ser>
          <c:idx val="1"/>
          <c:order val="1"/>
          <c:tx>
            <c:strRef>
              <c:f>'RAPPORT COPIL (2)'!$E$20</c:f>
              <c:strCache>
                <c:ptCount val="1"/>
                <c:pt idx="0">
                  <c:v>Plus value M2</c:v>
                </c:pt>
              </c:strCache>
            </c:strRef>
          </c:tx>
          <c:invertIfNegative val="0"/>
          <c:dLbls>
            <c:showLegendKey val="0"/>
            <c:showVal val="1"/>
            <c:showCatName val="0"/>
            <c:showSerName val="0"/>
            <c:showPercent val="0"/>
            <c:showBubbleSize val="0"/>
            <c:showLeaderLines val="0"/>
          </c:dLbls>
          <c:cat>
            <c:strRef>
              <c:f>'RAPPORT COPIL (2)'!$C$21:$C$27</c:f>
              <c:strCache>
                <c:ptCount val="2"/>
                <c:pt idx="0">
                  <c:v>ADJIBADE Sideeq</c:v>
                </c:pt>
                <c:pt idx="1">
                  <c:v>HOUSSOU Boris </c:v>
                </c:pt>
              </c:strCache>
            </c:strRef>
          </c:cat>
          <c:val>
            <c:numRef>
              <c:f>'RAPPORT COPIL (2)'!$E$21:$E$27</c:f>
              <c:numCache>
                <c:formatCode>General</c:formatCode>
                <c:ptCount val="7"/>
                <c:pt idx="1">
                  <c:v>7.0000000000000007E-2</c:v>
                </c:pt>
              </c:numCache>
            </c:numRef>
          </c:val>
        </c:ser>
        <c:dLbls>
          <c:showLegendKey val="0"/>
          <c:showVal val="0"/>
          <c:showCatName val="0"/>
          <c:showSerName val="0"/>
          <c:showPercent val="0"/>
          <c:showBubbleSize val="0"/>
        </c:dLbls>
        <c:gapWidth val="150"/>
        <c:axId val="92813568"/>
        <c:axId val="92815360"/>
      </c:barChart>
      <c:catAx>
        <c:axId val="92813568"/>
        <c:scaling>
          <c:orientation val="minMax"/>
        </c:scaling>
        <c:delete val="0"/>
        <c:axPos val="b"/>
        <c:majorTickMark val="out"/>
        <c:minorTickMark val="none"/>
        <c:tickLblPos val="nextTo"/>
        <c:crossAx val="92815360"/>
        <c:crosses val="autoZero"/>
        <c:auto val="1"/>
        <c:lblAlgn val="ctr"/>
        <c:lblOffset val="100"/>
        <c:noMultiLvlLbl val="0"/>
      </c:catAx>
      <c:valAx>
        <c:axId val="92815360"/>
        <c:scaling>
          <c:orientation val="minMax"/>
        </c:scaling>
        <c:delete val="0"/>
        <c:axPos val="l"/>
        <c:majorGridlines>
          <c:spPr>
            <a:ln w="28575">
              <a:solidFill>
                <a:schemeClr val="tx1"/>
              </a:solidFill>
            </a:ln>
          </c:spPr>
        </c:majorGridlines>
        <c:numFmt formatCode="General" sourceLinked="1"/>
        <c:majorTickMark val="out"/>
        <c:minorTickMark val="none"/>
        <c:tickLblPos val="nextTo"/>
        <c:crossAx val="92813568"/>
        <c:crosses val="autoZero"/>
        <c:crossBetween val="between"/>
      </c:valAx>
    </c:plotArea>
    <c:legend>
      <c:legendPos val="r"/>
      <c:layout/>
      <c:overlay val="0"/>
    </c:legend>
    <c:plotVisOnly val="1"/>
    <c:dispBlanksAs val="gap"/>
    <c:showDLblsOverMax val="0"/>
  </c:chart>
  <c:spPr>
    <a:ln w="28575"/>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a:t>cartographie des statuts  des projets</a:t>
            </a:r>
          </a:p>
        </c:rich>
      </c:tx>
      <c:layout>
        <c:manualLayout>
          <c:xMode val="edge"/>
          <c:yMode val="edge"/>
          <c:x val="0.11323977510202181"/>
          <c:y val="1.673186721355821E-2"/>
        </c:manualLayout>
      </c:layout>
      <c:overlay val="0"/>
      <c:spPr>
        <a:noFill/>
        <a:ln>
          <a:noFill/>
        </a:ln>
        <a:effectLst/>
      </c:sp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1-917E-45A9-961C-D5554F474111}"/>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3-917E-45A9-961C-D5554F474111}"/>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5-917E-45A9-961C-D5554F474111}"/>
              </c:ext>
            </c:extLst>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projet!$D$12:$D$14</c:f>
              <c:strCache>
                <c:ptCount val="3"/>
                <c:pt idx="0">
                  <c:v>projet en cours </c:v>
                </c:pt>
                <c:pt idx="1">
                  <c:v>projet cloturé</c:v>
                </c:pt>
                <c:pt idx="2">
                  <c:v>projet en retard</c:v>
                </c:pt>
              </c:strCache>
            </c:strRef>
          </c:cat>
          <c:val>
            <c:numRef>
              <c:f>projet!$E$12:$E$14</c:f>
              <c:numCache>
                <c:formatCode>General</c:formatCode>
                <c:ptCount val="3"/>
                <c:pt idx="0">
                  <c:v>4</c:v>
                </c:pt>
                <c:pt idx="1">
                  <c:v>3</c:v>
                </c:pt>
                <c:pt idx="2">
                  <c:v>1</c:v>
                </c:pt>
              </c:numCache>
            </c:numRef>
          </c:val>
          <c:extLst xmlns:c16r2="http://schemas.microsoft.com/office/drawing/2015/06/chart">
            <c:ext xmlns:c16="http://schemas.microsoft.com/office/drawing/2014/chart" uri="{C3380CC4-5D6E-409C-BE32-E72D297353CC}">
              <c16:uniqueId val="{00000006-917E-45A9-961C-D5554F474111}"/>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1697655421622843"/>
          <c:y val="0.4276053795637032"/>
          <c:w val="0.34989651093384483"/>
          <c:h val="0.4938483167590876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GESTION DES TICKETS</a:t>
            </a:r>
          </a:p>
        </c:rich>
      </c:tx>
      <c:layout/>
      <c:overlay val="0"/>
      <c:spPr>
        <a:noFill/>
        <a:ln>
          <a:noFill/>
        </a:ln>
        <a:effectLst/>
      </c:spPr>
    </c:title>
    <c:autoTitleDeleted val="0"/>
    <c:plotArea>
      <c:layout/>
      <c:barChart>
        <c:barDir val="col"/>
        <c:grouping val="clustered"/>
        <c:varyColors val="0"/>
        <c:ser>
          <c:idx val="0"/>
          <c:order val="0"/>
          <c:tx>
            <c:strRef>
              <c:f>ticket!$D$5</c:f>
              <c:strCache>
                <c:ptCount val="1"/>
                <c:pt idx="0">
                  <c:v>TICKET RECU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ticket!$D$6:$D$16</c:f>
              <c:numCache>
                <c:formatCode>General</c:formatCode>
                <c:ptCount val="11"/>
                <c:pt idx="0">
                  <c:v>18</c:v>
                </c:pt>
                <c:pt idx="1">
                  <c:v>0</c:v>
                </c:pt>
                <c:pt idx="2">
                  <c:v>0</c:v>
                </c:pt>
                <c:pt idx="3">
                  <c:v>1</c:v>
                </c:pt>
                <c:pt idx="4">
                  <c:v>1</c:v>
                </c:pt>
                <c:pt idx="5">
                  <c:v>2</c:v>
                </c:pt>
                <c:pt idx="6">
                  <c:v>0</c:v>
                </c:pt>
                <c:pt idx="7">
                  <c:v>1</c:v>
                </c:pt>
                <c:pt idx="8">
                  <c:v>1</c:v>
                </c:pt>
                <c:pt idx="9">
                  <c:v>0</c:v>
                </c:pt>
                <c:pt idx="10">
                  <c:v>24</c:v>
                </c:pt>
              </c:numCache>
            </c:numRef>
          </c:val>
          <c:extLst xmlns:c16r2="http://schemas.microsoft.com/office/drawing/2015/06/chart">
            <c:ext xmlns:c16="http://schemas.microsoft.com/office/drawing/2014/chart" uri="{C3380CC4-5D6E-409C-BE32-E72D297353CC}">
              <c16:uniqueId val="{00000000-6956-47AC-B8F1-F27A9E0528CE}"/>
            </c:ext>
          </c:extLst>
        </c:ser>
        <c:ser>
          <c:idx val="1"/>
          <c:order val="1"/>
          <c:tx>
            <c:strRef>
              <c:f>ticket!$E$5</c:f>
              <c:strCache>
                <c:ptCount val="1"/>
                <c:pt idx="0">
                  <c:v>RESOLU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ticket!$E$6:$E$16</c:f>
              <c:numCache>
                <c:formatCode>General</c:formatCode>
                <c:ptCount val="11"/>
                <c:pt idx="0">
                  <c:v>18</c:v>
                </c:pt>
                <c:pt idx="1">
                  <c:v>0</c:v>
                </c:pt>
                <c:pt idx="2">
                  <c:v>0</c:v>
                </c:pt>
                <c:pt idx="3">
                  <c:v>1</c:v>
                </c:pt>
                <c:pt idx="4">
                  <c:v>1</c:v>
                </c:pt>
                <c:pt idx="5">
                  <c:v>2</c:v>
                </c:pt>
                <c:pt idx="6">
                  <c:v>0</c:v>
                </c:pt>
                <c:pt idx="7">
                  <c:v>1</c:v>
                </c:pt>
                <c:pt idx="8">
                  <c:v>1</c:v>
                </c:pt>
                <c:pt idx="9">
                  <c:v>0</c:v>
                </c:pt>
                <c:pt idx="10">
                  <c:v>22</c:v>
                </c:pt>
              </c:numCache>
            </c:numRef>
          </c:val>
          <c:extLst xmlns:c16r2="http://schemas.microsoft.com/office/drawing/2015/06/chart">
            <c:ext xmlns:c16="http://schemas.microsoft.com/office/drawing/2014/chart" uri="{C3380CC4-5D6E-409C-BE32-E72D297353CC}">
              <c16:uniqueId val="{00000001-6956-47AC-B8F1-F27A9E0528CE}"/>
            </c:ext>
          </c:extLst>
        </c:ser>
        <c:ser>
          <c:idx val="2"/>
          <c:order val="2"/>
          <c:tx>
            <c:strRef>
              <c:f>ticket!$F$5</c:f>
              <c:strCache>
                <c:ptCount val="1"/>
                <c:pt idx="0">
                  <c:v>EN COURS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ticket!$F$6:$F$16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6r2="http://schemas.microsoft.com/office/drawing/2015/06/chart">
            <c:ext xmlns:c16="http://schemas.microsoft.com/office/drawing/2014/chart" uri="{C3380CC4-5D6E-409C-BE32-E72D297353CC}">
              <c16:uniqueId val="{00000002-6956-47AC-B8F1-F27A9E0528CE}"/>
            </c:ext>
          </c:extLst>
        </c:ser>
        <c:ser>
          <c:idx val="3"/>
          <c:order val="3"/>
          <c:tx>
            <c:strRef>
              <c:f>ticket!$G$5</c:f>
              <c:strCache>
                <c:ptCount val="1"/>
                <c:pt idx="0">
                  <c:v>EN ATTENTE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ticket!$G$6:$G$16</c:f>
              <c:numCache>
                <c:formatCode>General</c:formatCode>
                <c:ptCount val="11"/>
                <c:pt idx="0">
                  <c:v>0</c:v>
                </c:pt>
                <c:pt idx="1">
                  <c:v>0</c:v>
                </c:pt>
                <c:pt idx="2">
                  <c:v>1</c:v>
                </c:pt>
                <c:pt idx="3">
                  <c:v>1</c:v>
                </c:pt>
                <c:pt idx="4">
                  <c:v>0</c:v>
                </c:pt>
                <c:pt idx="5">
                  <c:v>0</c:v>
                </c:pt>
                <c:pt idx="6">
                  <c:v>0</c:v>
                </c:pt>
                <c:pt idx="7">
                  <c:v>0</c:v>
                </c:pt>
                <c:pt idx="8">
                  <c:v>0</c:v>
                </c:pt>
                <c:pt idx="9">
                  <c:v>0</c:v>
                </c:pt>
                <c:pt idx="10">
                  <c:v>2</c:v>
                </c:pt>
              </c:numCache>
            </c:numRef>
          </c:val>
          <c:extLst xmlns:c16r2="http://schemas.microsoft.com/office/drawing/2015/06/chart">
            <c:ext xmlns:c16="http://schemas.microsoft.com/office/drawing/2014/chart" uri="{C3380CC4-5D6E-409C-BE32-E72D297353CC}">
              <c16:uniqueId val="{00000003-6956-47AC-B8F1-F27A9E0528CE}"/>
            </c:ext>
          </c:extLst>
        </c:ser>
        <c:dLbls>
          <c:dLblPos val="outEnd"/>
          <c:showLegendKey val="0"/>
          <c:showVal val="1"/>
          <c:showCatName val="0"/>
          <c:showSerName val="0"/>
          <c:showPercent val="0"/>
          <c:showBubbleSize val="0"/>
        </c:dLbls>
        <c:gapWidth val="219"/>
        <c:overlap val="-27"/>
        <c:axId val="257105280"/>
        <c:axId val="122818560"/>
      </c:barChart>
      <c:catAx>
        <c:axId val="25710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2818560"/>
        <c:crosses val="autoZero"/>
        <c:auto val="1"/>
        <c:lblAlgn val="ctr"/>
        <c:lblOffset val="100"/>
        <c:noMultiLvlLbl val="0"/>
      </c:catAx>
      <c:valAx>
        <c:axId val="122818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571052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Nombre</a:t>
          </a: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Obj IT</a:t>
          </a: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2400" b="1" dirty="0">
              <a:solidFill>
                <a:schemeClr val="accent1">
                  <a:lumMod val="50000"/>
                </a:schemeClr>
              </a:solidFill>
              <a:latin typeface="Baskerville Old Face" panose="02020602080505020303" pitchFamily="18" charset="0"/>
            </a:rPr>
            <a:t>5</a:t>
          </a: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Clôturé</a:t>
          </a: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2400" b="1" dirty="0">
              <a:solidFill>
                <a:schemeClr val="accent1">
                  <a:lumMod val="50000"/>
                </a:schemeClr>
              </a:solidFill>
              <a:latin typeface="Baskerville Old Face" panose="02020602080505020303" pitchFamily="18" charset="0"/>
            </a:rPr>
            <a:t>31</a:t>
          </a: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3E240924-2A29-4893-BE36-81037C47A986}">
      <dgm:prSet phldrT="[Texte]" custT="1"/>
      <dgm:spPr/>
      <dgm:t>
        <a:bodyPr/>
        <a:lstStyle/>
        <a:p>
          <a:r>
            <a:rPr lang="fr-FR" sz="2400" b="1" dirty="0">
              <a:solidFill>
                <a:schemeClr val="accent1">
                  <a:lumMod val="50000"/>
                </a:schemeClr>
              </a:solidFill>
              <a:latin typeface="Baskerville Old Face" panose="02020602080505020303" pitchFamily="18" charset="0"/>
            </a:rPr>
            <a:t>4</a:t>
          </a: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CA"/>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3"/>
      <dgm:spPr/>
      <dgm:t>
        <a:bodyPr/>
        <a:lstStyle/>
        <a:p>
          <a:endParaRPr lang="fr-CA"/>
        </a:p>
      </dgm:t>
    </dgm:pt>
    <dgm:pt modelId="{642412D6-6F80-415A-B834-12799691EF68}" type="pres">
      <dgm:prSet presAssocID="{BA59C191-EAC9-400C-91DF-08672997E212}" presName="textNode" presStyleLbl="bgShp" presStyleIdx="0" presStyleCnt="3"/>
      <dgm:spPr/>
      <dgm:t>
        <a:bodyPr/>
        <a:lstStyle/>
        <a:p>
          <a:endParaRPr lang="fr-CA"/>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CA"/>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3"/>
      <dgm:spPr/>
      <dgm:t>
        <a:bodyPr/>
        <a:lstStyle/>
        <a:p>
          <a:endParaRPr lang="fr-CA"/>
        </a:p>
      </dgm:t>
    </dgm:pt>
    <dgm:pt modelId="{0CAF9E1F-90EB-4870-812E-3FB379059817}" type="pres">
      <dgm:prSet presAssocID="{A4119696-336E-4F9C-912C-1790ECFD5B61}" presName="textNode" presStyleLbl="bgShp" presStyleIdx="1" presStyleCnt="3"/>
      <dgm:spPr/>
      <dgm:t>
        <a:bodyPr/>
        <a:lstStyle/>
        <a:p>
          <a:endParaRPr lang="fr-CA"/>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CA"/>
        </a:p>
      </dgm:t>
    </dgm:pt>
    <dgm:pt modelId="{DC0F060C-5CE4-4A45-A83A-0285CAE9E371}" type="pres">
      <dgm:prSet presAssocID="{A4119696-336E-4F9C-912C-1790ECFD5B61}"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2" presStyleCnt="3"/>
      <dgm:spPr/>
      <dgm:t>
        <a:bodyPr/>
        <a:lstStyle/>
        <a:p>
          <a:endParaRPr lang="fr-CA"/>
        </a:p>
      </dgm:t>
    </dgm:pt>
    <dgm:pt modelId="{1FDDD4D9-5CAA-4162-8A82-CAE6559C3AAF}" type="pres">
      <dgm:prSet presAssocID="{56220AFA-1D07-4104-8067-6AE8EF7D4204}" presName="textNode" presStyleLbl="bgShp" presStyleIdx="2" presStyleCnt="3"/>
      <dgm:spPr/>
      <dgm:t>
        <a:bodyPr/>
        <a:lstStyle/>
        <a:p>
          <a:endParaRPr lang="fr-CA"/>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CA"/>
        </a:p>
      </dgm:t>
    </dgm:pt>
  </dgm:ptLst>
  <dgm:cxnLst>
    <dgm:cxn modelId="{5C20CDF8-35F8-4028-A093-466C39A08804}" srcId="{56220AFA-1D07-4104-8067-6AE8EF7D4204}" destId="{3E240924-2A29-4893-BE36-81037C47A986}" srcOrd="0" destOrd="0" parTransId="{D688D9A9-893F-4094-993B-1E841E22D837}" sibTransId="{387F939E-80DB-4872-AA27-6D39474CC259}"/>
    <dgm:cxn modelId="{89359F05-2866-4544-862D-5153D3AA389E}" srcId="{BA59C191-EAC9-400C-91DF-08672997E212}" destId="{27A110B4-891D-4285-922C-B71A1172C5D5}" srcOrd="0" destOrd="0" parTransId="{026A844A-4895-4AB3-8A10-703293D5FEF1}" sibTransId="{1D6FEC01-CEF9-41E5-BD96-293168AB425B}"/>
    <dgm:cxn modelId="{8EEFECBA-A21A-4DA9-A839-A7D6C4F938E2}" type="presOf" srcId="{56220AFA-1D07-4104-8067-6AE8EF7D4204}" destId="{D0B9C7D0-BAFD-415C-A801-C49A63BA0F78}" srcOrd="0" destOrd="0" presId="urn:microsoft.com/office/officeart/2005/8/layout/lProcess2"/>
    <dgm:cxn modelId="{AA96D3A0-184D-49E5-883B-3E021390ED22}" srcId="{F286479C-EA5C-4960-AFAB-47E52DE43E4A}" destId="{A4119696-336E-4F9C-912C-1790ECFD5B61}" srcOrd="1" destOrd="0" parTransId="{B065685C-EAE6-443F-9024-F1F9D0B9BEB4}" sibTransId="{8D6BB660-8882-49D5-9505-B88940FC9947}"/>
    <dgm:cxn modelId="{66D40A2B-BEEF-42B3-A1F0-4EE247536D8F}" srcId="{F286479C-EA5C-4960-AFAB-47E52DE43E4A}" destId="{BA59C191-EAC9-400C-91DF-08672997E212}" srcOrd="0" destOrd="0" parTransId="{CEDD4079-CE79-4E17-8F66-5415392A7623}" sibTransId="{A91A667D-679B-490C-A616-B05F30C5B35D}"/>
    <dgm:cxn modelId="{73A88F1E-F83C-4056-9DB0-A32CDED9EED7}" type="presOf" srcId="{56220AFA-1D07-4104-8067-6AE8EF7D4204}" destId="{1FDDD4D9-5CAA-4162-8A82-CAE6559C3AAF}" srcOrd="1" destOrd="0" presId="urn:microsoft.com/office/officeart/2005/8/layout/lProcess2"/>
    <dgm:cxn modelId="{6FFE86EE-7A96-4A29-8557-EAD0933756B9}" type="presOf" srcId="{9A840BA3-0E52-44E5-B558-9EB157A1D326}" destId="{89909B9A-036C-44E2-A66B-6D43D82776BA}" srcOrd="0" destOrd="0" presId="urn:microsoft.com/office/officeart/2005/8/layout/lProcess2"/>
    <dgm:cxn modelId="{DCC52AFC-DE50-4F23-9025-BE58A0C71E0D}" type="presOf" srcId="{BA59C191-EAC9-400C-91DF-08672997E212}" destId="{6AEE3AF1-326D-40BF-8A4B-3A2D8A05D40A}" srcOrd="0"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0AA6F106-1CA5-4F90-9848-3D25851F034E}" type="presOf" srcId="{A4119696-336E-4F9C-912C-1790ECFD5B61}" destId="{1F6FB372-DE18-4B3E-A418-92F1D5682705}" srcOrd="0" destOrd="0" presId="urn:microsoft.com/office/officeart/2005/8/layout/lProcess2"/>
    <dgm:cxn modelId="{075841F7-B23F-4DEF-876F-8487DAB6A892}" type="presOf" srcId="{A4119696-336E-4F9C-912C-1790ECFD5B61}" destId="{0CAF9E1F-90EB-4870-812E-3FB379059817}" srcOrd="1" destOrd="0" presId="urn:microsoft.com/office/officeart/2005/8/layout/lProcess2"/>
    <dgm:cxn modelId="{C66BF1A7-A5C3-4389-A0CD-6056D10C1416}" type="presOf" srcId="{F286479C-EA5C-4960-AFAB-47E52DE43E4A}" destId="{A65A5ABE-6440-48A1-875B-132A644BF634}" srcOrd="0" destOrd="0" presId="urn:microsoft.com/office/officeart/2005/8/layout/lProcess2"/>
    <dgm:cxn modelId="{8645EBE2-28F0-4716-B16D-4F342519219A}" type="presOf" srcId="{BA59C191-EAC9-400C-91DF-08672997E212}" destId="{642412D6-6F80-415A-B834-12799691EF68}" srcOrd="1" destOrd="0" presId="urn:microsoft.com/office/officeart/2005/8/layout/lProcess2"/>
    <dgm:cxn modelId="{6F64FC7D-8C85-467B-B121-B64FED87E953}" type="presOf" srcId="{3E240924-2A29-4893-BE36-81037C47A986}" destId="{2033E58C-2548-4821-94DF-80E0CE5961C5}" srcOrd="0" destOrd="0" presId="urn:microsoft.com/office/officeart/2005/8/layout/lProcess2"/>
    <dgm:cxn modelId="{4ACC6B9D-0328-4ECC-961C-9F066393CA09}" type="presOf" srcId="{27A110B4-891D-4285-922C-B71A1172C5D5}" destId="{55F7BFAE-8E74-4CCD-8F23-8EC903398DE8}" srcOrd="0" destOrd="0" presId="urn:microsoft.com/office/officeart/2005/8/layout/lProcess2"/>
    <dgm:cxn modelId="{CF36BE8B-813D-481A-975C-217806C12E68}" srcId="{F286479C-EA5C-4960-AFAB-47E52DE43E4A}" destId="{56220AFA-1D07-4104-8067-6AE8EF7D4204}" srcOrd="2" destOrd="0" parTransId="{E90E5469-2EA0-40A8-A745-A1126D89E2E7}" sibTransId="{82C3377B-FF54-49DC-8332-CE188D44717E}"/>
    <dgm:cxn modelId="{B739B80C-04C6-48C7-B6A2-69E95A723632}" type="presParOf" srcId="{A65A5ABE-6440-48A1-875B-132A644BF634}" destId="{49C662BB-F694-4331-87B2-06C348060916}" srcOrd="0" destOrd="0" presId="urn:microsoft.com/office/officeart/2005/8/layout/lProcess2"/>
    <dgm:cxn modelId="{6DAAC8E3-E2C6-4C6C-A5AF-DA886D001A7B}" type="presParOf" srcId="{49C662BB-F694-4331-87B2-06C348060916}" destId="{6AEE3AF1-326D-40BF-8A4B-3A2D8A05D40A}" srcOrd="0" destOrd="0" presId="urn:microsoft.com/office/officeart/2005/8/layout/lProcess2"/>
    <dgm:cxn modelId="{DC3867B3-6BCC-48EF-8BB6-660F98950C24}" type="presParOf" srcId="{49C662BB-F694-4331-87B2-06C348060916}" destId="{642412D6-6F80-415A-B834-12799691EF68}" srcOrd="1" destOrd="0" presId="urn:microsoft.com/office/officeart/2005/8/layout/lProcess2"/>
    <dgm:cxn modelId="{40BBC92B-509E-4300-B14F-C8B8F92ABF74}" type="presParOf" srcId="{49C662BB-F694-4331-87B2-06C348060916}" destId="{6B15119B-1DAC-4161-AA10-E5C64088E437}" srcOrd="2" destOrd="0" presId="urn:microsoft.com/office/officeart/2005/8/layout/lProcess2"/>
    <dgm:cxn modelId="{BC144476-06B0-4547-AEDC-5989B403AC3B}" type="presParOf" srcId="{6B15119B-1DAC-4161-AA10-E5C64088E437}" destId="{6A3DBDE8-72C1-46E4-8CB1-E917EC493FF7}" srcOrd="0" destOrd="0" presId="urn:microsoft.com/office/officeart/2005/8/layout/lProcess2"/>
    <dgm:cxn modelId="{70017B4D-2207-417E-B696-0818D21B354C}" type="presParOf" srcId="{6A3DBDE8-72C1-46E4-8CB1-E917EC493FF7}" destId="{55F7BFAE-8E74-4CCD-8F23-8EC903398DE8}" srcOrd="0" destOrd="0" presId="urn:microsoft.com/office/officeart/2005/8/layout/lProcess2"/>
    <dgm:cxn modelId="{2D6DACDC-33A9-4675-8338-8C194F4B2C83}" type="presParOf" srcId="{A65A5ABE-6440-48A1-875B-132A644BF634}" destId="{7312F7D5-D988-45ED-95B8-6FF4991EA181}" srcOrd="1" destOrd="0" presId="urn:microsoft.com/office/officeart/2005/8/layout/lProcess2"/>
    <dgm:cxn modelId="{6A841CA2-255B-4367-97F1-0B4C17B35D16}" type="presParOf" srcId="{A65A5ABE-6440-48A1-875B-132A644BF634}" destId="{8D11F31B-0CFE-47FC-AB2A-1B4C3ECFC4D5}" srcOrd="2" destOrd="0" presId="urn:microsoft.com/office/officeart/2005/8/layout/lProcess2"/>
    <dgm:cxn modelId="{BD921BAE-443A-47DE-8D90-A8294B41C5AA}" type="presParOf" srcId="{8D11F31B-0CFE-47FC-AB2A-1B4C3ECFC4D5}" destId="{1F6FB372-DE18-4B3E-A418-92F1D5682705}" srcOrd="0" destOrd="0" presId="urn:microsoft.com/office/officeart/2005/8/layout/lProcess2"/>
    <dgm:cxn modelId="{25FECE4E-84F6-4B57-844B-D3D0C6FF99C2}" type="presParOf" srcId="{8D11F31B-0CFE-47FC-AB2A-1B4C3ECFC4D5}" destId="{0CAF9E1F-90EB-4870-812E-3FB379059817}" srcOrd="1" destOrd="0" presId="urn:microsoft.com/office/officeart/2005/8/layout/lProcess2"/>
    <dgm:cxn modelId="{C784A18C-4F1F-40F7-B23B-280F63835E28}" type="presParOf" srcId="{8D11F31B-0CFE-47FC-AB2A-1B4C3ECFC4D5}" destId="{835A5EF0-0E8C-4EFA-9044-C556FB3BA5FF}" srcOrd="2" destOrd="0" presId="urn:microsoft.com/office/officeart/2005/8/layout/lProcess2"/>
    <dgm:cxn modelId="{350987B5-6110-42BE-8043-C911ECA8661B}" type="presParOf" srcId="{835A5EF0-0E8C-4EFA-9044-C556FB3BA5FF}" destId="{7248E901-72B0-4949-B3EE-A7CC031E7CEA}" srcOrd="0" destOrd="0" presId="urn:microsoft.com/office/officeart/2005/8/layout/lProcess2"/>
    <dgm:cxn modelId="{91766521-8303-4FAE-9E8D-4E490985B8CA}" type="presParOf" srcId="{7248E901-72B0-4949-B3EE-A7CC031E7CEA}" destId="{89909B9A-036C-44E2-A66B-6D43D82776BA}" srcOrd="0" destOrd="0" presId="urn:microsoft.com/office/officeart/2005/8/layout/lProcess2"/>
    <dgm:cxn modelId="{D748CC11-9882-443D-A0A7-313AD54D92CC}" type="presParOf" srcId="{A65A5ABE-6440-48A1-875B-132A644BF634}" destId="{DC0F060C-5CE4-4A45-A83A-0285CAE9E371}" srcOrd="3" destOrd="0" presId="urn:microsoft.com/office/officeart/2005/8/layout/lProcess2"/>
    <dgm:cxn modelId="{48EDFC56-8774-4A87-86B0-A41B618F6EA9}" type="presParOf" srcId="{A65A5ABE-6440-48A1-875B-132A644BF634}" destId="{9ED3DA30-790C-4E02-8B40-0A1334228463}" srcOrd="4" destOrd="0" presId="urn:microsoft.com/office/officeart/2005/8/layout/lProcess2"/>
    <dgm:cxn modelId="{C92FF896-C5D3-4CF3-A723-783A81736AD9}" type="presParOf" srcId="{9ED3DA30-790C-4E02-8B40-0A1334228463}" destId="{D0B9C7D0-BAFD-415C-A801-C49A63BA0F78}" srcOrd="0" destOrd="0" presId="urn:microsoft.com/office/officeart/2005/8/layout/lProcess2"/>
    <dgm:cxn modelId="{D17700C7-E98D-4C59-92E8-619B0C96B186}" type="presParOf" srcId="{9ED3DA30-790C-4E02-8B40-0A1334228463}" destId="{1FDDD4D9-5CAA-4162-8A82-CAE6559C3AAF}" srcOrd="1" destOrd="0" presId="urn:microsoft.com/office/officeart/2005/8/layout/lProcess2"/>
    <dgm:cxn modelId="{615404EA-309C-46B3-9CBA-22DC5FEF5CD2}" type="presParOf" srcId="{9ED3DA30-790C-4E02-8B40-0A1334228463}" destId="{92008570-A2A5-4973-99A2-9D63A6E7EDF1}" srcOrd="2" destOrd="0" presId="urn:microsoft.com/office/officeart/2005/8/layout/lProcess2"/>
    <dgm:cxn modelId="{080515E4-5CC9-4A31-8F89-28D729FA5812}" type="presParOf" srcId="{92008570-A2A5-4973-99A2-9D63A6E7EDF1}" destId="{780EBB67-667F-4E26-B31E-608877246C89}" srcOrd="0" destOrd="0" presId="urn:microsoft.com/office/officeart/2005/8/layout/lProcess2"/>
    <dgm:cxn modelId="{E1E46470-8099-455B-887D-4A70DDDD8947}"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a:latin typeface="Bell MT" panose="02020503060305020303" pitchFamily="18" charset="0"/>
          </a:endParaRPr>
        </a:p>
        <a:p>
          <a:r>
            <a:rPr lang="fr-FR" sz="1200" b="1" dirty="0">
              <a:latin typeface="Bell MT" panose="02020503060305020303" pitchFamily="18" charset="0"/>
            </a:rPr>
            <a:t>%AVC</a:t>
          </a: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200" b="1" dirty="0">
            <a:latin typeface="Bell MT" panose="02020503060305020303" pitchFamily="18" charset="0"/>
          </a:endParaRPr>
        </a:p>
        <a:p>
          <a:r>
            <a:rPr lang="fr-FR" sz="1200" b="1" dirty="0">
              <a:latin typeface="Bell MT" panose="02020503060305020303" pitchFamily="18" charset="0"/>
            </a:rPr>
            <a:t>O</a:t>
          </a:r>
          <a:r>
            <a:rPr lang="fr-FR" sz="1200" b="0" dirty="0">
              <a:latin typeface="Bell MT" panose="02020503060305020303" pitchFamily="18" charset="0"/>
            </a:rPr>
            <a:t>BJEC</a:t>
          </a:r>
          <a:endParaRPr lang="fr-FR" sz="12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1800" b="1" dirty="0">
              <a:solidFill>
                <a:schemeClr val="accent1">
                  <a:lumMod val="50000"/>
                </a:schemeClr>
              </a:solidFill>
              <a:latin typeface="Baskerville Old Face" panose="02020602080505020303" pitchFamily="18" charset="0"/>
            </a:rPr>
            <a:t>10</a:t>
          </a: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a:latin typeface="Bell MT" panose="02020503060305020303" pitchFamily="18" charset="0"/>
          </a:endParaRPr>
        </a:p>
        <a:p>
          <a:r>
            <a:rPr lang="fr-FR" sz="1200" b="1" dirty="0">
              <a:latin typeface="Bell MT" panose="02020503060305020303" pitchFamily="18" charset="0"/>
            </a:rPr>
            <a:t>OK/NOK</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1800" b="1" dirty="0">
              <a:solidFill>
                <a:schemeClr val="accent1">
                  <a:lumMod val="50000"/>
                </a:schemeClr>
              </a:solidFill>
              <a:latin typeface="Baskerville Old Face" panose="02020602080505020303" pitchFamily="18" charset="0"/>
            </a:rPr>
            <a:t>60</a:t>
          </a: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7BA9F00E-A40F-414F-9F4C-A5792DE3CC3D}">
      <dgm:prSet phldrT="[Texte]" custT="1"/>
      <dgm:spPr/>
      <dgm:t>
        <a:bodyPr/>
        <a:lstStyle/>
        <a:p>
          <a:endParaRPr lang="fr-FR" sz="1400" b="1">
            <a:latin typeface="Bell MT" panose="02020503060305020303" pitchFamily="18" charset="0"/>
          </a:endParaRPr>
        </a:p>
        <a:p>
          <a:r>
            <a:rPr lang="fr-FR" sz="1200" b="1">
              <a:latin typeface="Bell MT" panose="02020503060305020303" pitchFamily="18" charset="0"/>
            </a:rPr>
            <a:t>TDANC</a:t>
          </a:r>
          <a:endParaRPr lang="fr-FR" sz="1200" b="1" dirty="0">
            <a:latin typeface="Bell MT" panose="02020503060305020303" pitchFamily="18" charset="0"/>
          </a:endParaRPr>
        </a:p>
      </dgm:t>
    </dgm:pt>
    <dgm:pt modelId="{7912A249-C5BB-421B-BE33-398AE3018F79}" type="parTrans" cxnId="{57D869F8-ADC5-4980-92C5-C8DCBEFB420D}">
      <dgm:prSet/>
      <dgm:spPr/>
      <dgm:t>
        <a:bodyPr/>
        <a:lstStyle/>
        <a:p>
          <a:endParaRPr lang="fr-FR"/>
        </a:p>
      </dgm:t>
    </dgm:pt>
    <dgm:pt modelId="{B8454C05-3218-45A9-8A37-8A502A2F3120}" type="sibTrans" cxnId="{57D869F8-ADC5-4980-92C5-C8DCBEFB420D}">
      <dgm:prSet/>
      <dgm:spPr/>
      <dgm:t>
        <a:bodyPr/>
        <a:lstStyle/>
        <a:p>
          <a:endParaRPr lang="fr-FR"/>
        </a:p>
      </dgm:t>
    </dgm:pt>
    <dgm:pt modelId="{3E240924-2A29-4893-BE36-81037C47A986}">
      <dgm:prSet phldrT="[Texte]" custT="1"/>
      <dgm:spPr/>
      <dgm:t>
        <a:bodyPr/>
        <a:lstStyle/>
        <a:p>
          <a:r>
            <a:rPr lang="fr-FR" sz="1800" b="1" dirty="0">
              <a:solidFill>
                <a:schemeClr val="accent1">
                  <a:lumMod val="50000"/>
                </a:schemeClr>
              </a:solidFill>
              <a:latin typeface="Baskerville Old Face" panose="02020602080505020303" pitchFamily="18" charset="0"/>
            </a:rPr>
            <a:t>6/4</a:t>
          </a: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CA"/>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4"/>
      <dgm:spPr/>
      <dgm:t>
        <a:bodyPr/>
        <a:lstStyle/>
        <a:p>
          <a:endParaRPr lang="fr-CA"/>
        </a:p>
      </dgm:t>
    </dgm:pt>
    <dgm:pt modelId="{642412D6-6F80-415A-B834-12799691EF68}" type="pres">
      <dgm:prSet presAssocID="{BA59C191-EAC9-400C-91DF-08672997E212}" presName="textNode" presStyleLbl="bgShp" presStyleIdx="0" presStyleCnt="4"/>
      <dgm:spPr/>
      <dgm:t>
        <a:bodyPr/>
        <a:lstStyle/>
        <a:p>
          <a:endParaRPr lang="fr-CA"/>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CA"/>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4"/>
      <dgm:spPr/>
      <dgm:t>
        <a:bodyPr/>
        <a:lstStyle/>
        <a:p>
          <a:endParaRPr lang="fr-CA"/>
        </a:p>
      </dgm:t>
    </dgm:pt>
    <dgm:pt modelId="{0CAF9E1F-90EB-4870-812E-3FB379059817}" type="pres">
      <dgm:prSet presAssocID="{A4119696-336E-4F9C-912C-1790ECFD5B61}" presName="textNode" presStyleLbl="bgShp" presStyleIdx="1" presStyleCnt="4"/>
      <dgm:spPr/>
      <dgm:t>
        <a:bodyPr/>
        <a:lstStyle/>
        <a:p>
          <a:endParaRPr lang="fr-CA"/>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CA"/>
        </a:p>
      </dgm:t>
    </dgm:pt>
    <dgm:pt modelId="{DC0F060C-5CE4-4A45-A83A-0285CAE9E371}" type="pres">
      <dgm:prSet presAssocID="{A4119696-336E-4F9C-912C-1790ECFD5B61}" presName="aSpace" presStyleCnt="0"/>
      <dgm:spPr/>
    </dgm:pt>
    <dgm:pt modelId="{BD89447E-B516-4E39-A416-7ADC34E710E7}" type="pres">
      <dgm:prSet presAssocID="{7BA9F00E-A40F-414F-9F4C-A5792DE3CC3D}" presName="compNode" presStyleCnt="0"/>
      <dgm:spPr/>
    </dgm:pt>
    <dgm:pt modelId="{5A3488A0-718C-41B9-9A52-B93151005421}" type="pres">
      <dgm:prSet presAssocID="{7BA9F00E-A40F-414F-9F4C-A5792DE3CC3D}" presName="aNode" presStyleLbl="bgShp" presStyleIdx="2" presStyleCnt="4"/>
      <dgm:spPr/>
      <dgm:t>
        <a:bodyPr/>
        <a:lstStyle/>
        <a:p>
          <a:endParaRPr lang="fr-CA"/>
        </a:p>
      </dgm:t>
    </dgm:pt>
    <dgm:pt modelId="{2C39E7D0-DF85-4CEB-A106-6DDE3E6AF46D}" type="pres">
      <dgm:prSet presAssocID="{7BA9F00E-A40F-414F-9F4C-A5792DE3CC3D}" presName="textNode" presStyleLbl="bgShp" presStyleIdx="2" presStyleCnt="4"/>
      <dgm:spPr/>
      <dgm:t>
        <a:bodyPr/>
        <a:lstStyle/>
        <a:p>
          <a:endParaRPr lang="fr-CA"/>
        </a:p>
      </dgm:t>
    </dgm:pt>
    <dgm:pt modelId="{35D9BDE1-41B5-437C-8A37-AA0348A3F918}" type="pres">
      <dgm:prSet presAssocID="{7BA9F00E-A40F-414F-9F4C-A5792DE3CC3D}" presName="compChildNode" presStyleCnt="0"/>
      <dgm:spPr/>
    </dgm:pt>
    <dgm:pt modelId="{4827A769-52A8-411E-B934-F5B9FECA0EB6}" type="pres">
      <dgm:prSet presAssocID="{7BA9F00E-A40F-414F-9F4C-A5792DE3CC3D}" presName="theInnerList" presStyleCnt="0"/>
      <dgm:spPr/>
    </dgm:pt>
    <dgm:pt modelId="{2C3D62E5-4115-42DC-9160-919C3EF771FD}" type="pres">
      <dgm:prSet presAssocID="{7BA9F00E-A40F-414F-9F4C-A5792DE3CC3D}"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3" presStyleCnt="4"/>
      <dgm:spPr/>
      <dgm:t>
        <a:bodyPr/>
        <a:lstStyle/>
        <a:p>
          <a:endParaRPr lang="fr-CA"/>
        </a:p>
      </dgm:t>
    </dgm:pt>
    <dgm:pt modelId="{1FDDD4D9-5CAA-4162-8A82-CAE6559C3AAF}" type="pres">
      <dgm:prSet presAssocID="{56220AFA-1D07-4104-8067-6AE8EF7D4204}" presName="textNode" presStyleLbl="bgShp" presStyleIdx="3" presStyleCnt="4"/>
      <dgm:spPr/>
      <dgm:t>
        <a:bodyPr/>
        <a:lstStyle/>
        <a:p>
          <a:endParaRPr lang="fr-CA"/>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CA"/>
        </a:p>
      </dgm:t>
    </dgm:pt>
  </dgm:ptLst>
  <dgm:cxnLst>
    <dgm:cxn modelId="{BA88EB4D-A7AE-4707-933A-849EF779D244}" type="presOf" srcId="{A4119696-336E-4F9C-912C-1790ECFD5B61}" destId="{0CAF9E1F-90EB-4870-812E-3FB379059817}" srcOrd="1"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5C20CDF8-35F8-4028-A093-466C39A08804}" srcId="{56220AFA-1D07-4104-8067-6AE8EF7D4204}" destId="{3E240924-2A29-4893-BE36-81037C47A986}" srcOrd="0" destOrd="0" parTransId="{D688D9A9-893F-4094-993B-1E841E22D837}" sibTransId="{387F939E-80DB-4872-AA27-6D39474CC259}"/>
    <dgm:cxn modelId="{835FB0B5-F9EE-479E-996B-4D7056AA482D}" type="presOf" srcId="{BA59C191-EAC9-400C-91DF-08672997E212}" destId="{6AEE3AF1-326D-40BF-8A4B-3A2D8A05D40A}" srcOrd="0" destOrd="0" presId="urn:microsoft.com/office/officeart/2005/8/layout/lProcess2"/>
    <dgm:cxn modelId="{AA96D3A0-184D-49E5-883B-3E021390ED22}" srcId="{F286479C-EA5C-4960-AFAB-47E52DE43E4A}" destId="{A4119696-336E-4F9C-912C-1790ECFD5B61}" srcOrd="1" destOrd="0" parTransId="{B065685C-EAE6-443F-9024-F1F9D0B9BEB4}" sibTransId="{8D6BB660-8882-49D5-9505-B88940FC9947}"/>
    <dgm:cxn modelId="{57D869F8-ADC5-4980-92C5-C8DCBEFB420D}" srcId="{F286479C-EA5C-4960-AFAB-47E52DE43E4A}" destId="{7BA9F00E-A40F-414F-9F4C-A5792DE3CC3D}" srcOrd="2" destOrd="0" parTransId="{7912A249-C5BB-421B-BE33-398AE3018F79}" sibTransId="{B8454C05-3218-45A9-8A37-8A502A2F3120}"/>
    <dgm:cxn modelId="{A7B2DE87-2210-4DBE-BE1D-7539DC128EC6}" type="presOf" srcId="{27A110B4-891D-4285-922C-B71A1172C5D5}" destId="{55F7BFAE-8E74-4CCD-8F23-8EC903398DE8}" srcOrd="0" destOrd="0" presId="urn:microsoft.com/office/officeart/2005/8/layout/lProcess2"/>
    <dgm:cxn modelId="{AF67A4C1-AA49-45B0-B240-89FD0DE3A216}" type="presOf" srcId="{3E240924-2A29-4893-BE36-81037C47A986}" destId="{2033E58C-2548-4821-94DF-80E0CE5961C5}" srcOrd="0" destOrd="0" presId="urn:microsoft.com/office/officeart/2005/8/layout/lProcess2"/>
    <dgm:cxn modelId="{CF36BE8B-813D-481A-975C-217806C12E68}" srcId="{F286479C-EA5C-4960-AFAB-47E52DE43E4A}" destId="{56220AFA-1D07-4104-8067-6AE8EF7D4204}" srcOrd="3" destOrd="0" parTransId="{E90E5469-2EA0-40A8-A745-A1126D89E2E7}" sibTransId="{82C3377B-FF54-49DC-8332-CE188D44717E}"/>
    <dgm:cxn modelId="{659912BB-1492-459A-A042-E363729AB3F0}" type="presOf" srcId="{BA59C191-EAC9-400C-91DF-08672997E212}" destId="{642412D6-6F80-415A-B834-12799691EF68}" srcOrd="1" destOrd="0" presId="urn:microsoft.com/office/officeart/2005/8/layout/lProcess2"/>
    <dgm:cxn modelId="{89359F05-2866-4544-862D-5153D3AA389E}" srcId="{BA59C191-EAC9-400C-91DF-08672997E212}" destId="{27A110B4-891D-4285-922C-B71A1172C5D5}" srcOrd="0" destOrd="0" parTransId="{026A844A-4895-4AB3-8A10-703293D5FEF1}" sibTransId="{1D6FEC01-CEF9-41E5-BD96-293168AB425B}"/>
    <dgm:cxn modelId="{626FC2EA-0FBA-4B65-B74D-E38AD227FEA3}" type="presOf" srcId="{7BA9F00E-A40F-414F-9F4C-A5792DE3CC3D}" destId="{5A3488A0-718C-41B9-9A52-B93151005421}" srcOrd="0" destOrd="0" presId="urn:microsoft.com/office/officeart/2005/8/layout/lProcess2"/>
    <dgm:cxn modelId="{6EBEA730-6486-482B-86FA-E9CC3B5A4FF3}" type="presOf" srcId="{F286479C-EA5C-4960-AFAB-47E52DE43E4A}" destId="{A65A5ABE-6440-48A1-875B-132A644BF634}" srcOrd="0" destOrd="0" presId="urn:microsoft.com/office/officeart/2005/8/layout/lProcess2"/>
    <dgm:cxn modelId="{0AE6F8BA-0C54-4AFD-AFEB-68A6D4E5DF88}" type="presOf" srcId="{9A840BA3-0E52-44E5-B558-9EB157A1D326}" destId="{89909B9A-036C-44E2-A66B-6D43D82776BA}" srcOrd="0" destOrd="0" presId="urn:microsoft.com/office/officeart/2005/8/layout/lProcess2"/>
    <dgm:cxn modelId="{8C3F12C7-C89F-43FD-8532-5DCC7DD88ABB}" type="presOf" srcId="{56220AFA-1D07-4104-8067-6AE8EF7D4204}" destId="{1FDDD4D9-5CAA-4162-8A82-CAE6559C3AAF}" srcOrd="1" destOrd="0" presId="urn:microsoft.com/office/officeart/2005/8/layout/lProcess2"/>
    <dgm:cxn modelId="{53BC2FFC-CDE5-445A-BCE8-4C94F285C96C}" type="presOf" srcId="{56220AFA-1D07-4104-8067-6AE8EF7D4204}" destId="{D0B9C7D0-BAFD-415C-A801-C49A63BA0F78}" srcOrd="0" destOrd="0" presId="urn:microsoft.com/office/officeart/2005/8/layout/lProcess2"/>
    <dgm:cxn modelId="{8D198A8E-FA1D-409D-B5E9-687945BA13F4}" type="presOf" srcId="{A4119696-336E-4F9C-912C-1790ECFD5B61}" destId="{1F6FB372-DE18-4B3E-A418-92F1D5682705}" srcOrd="0"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881B7420-D755-416A-BA72-D748A0396F5E}" type="presOf" srcId="{7BA9F00E-A40F-414F-9F4C-A5792DE3CC3D}" destId="{2C39E7D0-DF85-4CEB-A106-6DDE3E6AF46D}" srcOrd="1" destOrd="0" presId="urn:microsoft.com/office/officeart/2005/8/layout/lProcess2"/>
    <dgm:cxn modelId="{731FE465-CDD3-4A79-AD45-8CE1C7320550}" type="presParOf" srcId="{A65A5ABE-6440-48A1-875B-132A644BF634}" destId="{49C662BB-F694-4331-87B2-06C348060916}" srcOrd="0" destOrd="0" presId="urn:microsoft.com/office/officeart/2005/8/layout/lProcess2"/>
    <dgm:cxn modelId="{803560B5-D51E-4C5B-B666-0F6EBD3385BA}" type="presParOf" srcId="{49C662BB-F694-4331-87B2-06C348060916}" destId="{6AEE3AF1-326D-40BF-8A4B-3A2D8A05D40A}" srcOrd="0" destOrd="0" presId="urn:microsoft.com/office/officeart/2005/8/layout/lProcess2"/>
    <dgm:cxn modelId="{BEE01CB4-8D50-48BC-B2E4-34332AD42B5A}" type="presParOf" srcId="{49C662BB-F694-4331-87B2-06C348060916}" destId="{642412D6-6F80-415A-B834-12799691EF68}" srcOrd="1" destOrd="0" presId="urn:microsoft.com/office/officeart/2005/8/layout/lProcess2"/>
    <dgm:cxn modelId="{B780CBA0-D5A8-4C8B-A317-7D541CE4FCC2}" type="presParOf" srcId="{49C662BB-F694-4331-87B2-06C348060916}" destId="{6B15119B-1DAC-4161-AA10-E5C64088E437}" srcOrd="2" destOrd="0" presId="urn:microsoft.com/office/officeart/2005/8/layout/lProcess2"/>
    <dgm:cxn modelId="{027F2782-D586-4298-BE05-2D879EEB7342}" type="presParOf" srcId="{6B15119B-1DAC-4161-AA10-E5C64088E437}" destId="{6A3DBDE8-72C1-46E4-8CB1-E917EC493FF7}" srcOrd="0" destOrd="0" presId="urn:microsoft.com/office/officeart/2005/8/layout/lProcess2"/>
    <dgm:cxn modelId="{D9660EB6-E415-44DC-8880-50CD7D7A4E6E}" type="presParOf" srcId="{6A3DBDE8-72C1-46E4-8CB1-E917EC493FF7}" destId="{55F7BFAE-8E74-4CCD-8F23-8EC903398DE8}" srcOrd="0" destOrd="0" presId="urn:microsoft.com/office/officeart/2005/8/layout/lProcess2"/>
    <dgm:cxn modelId="{D81AE740-B117-4D35-8925-A480893063EC}" type="presParOf" srcId="{A65A5ABE-6440-48A1-875B-132A644BF634}" destId="{7312F7D5-D988-45ED-95B8-6FF4991EA181}" srcOrd="1" destOrd="0" presId="urn:microsoft.com/office/officeart/2005/8/layout/lProcess2"/>
    <dgm:cxn modelId="{5DA49472-1C39-450E-846C-391C55EFF41A}" type="presParOf" srcId="{A65A5ABE-6440-48A1-875B-132A644BF634}" destId="{8D11F31B-0CFE-47FC-AB2A-1B4C3ECFC4D5}" srcOrd="2" destOrd="0" presId="urn:microsoft.com/office/officeart/2005/8/layout/lProcess2"/>
    <dgm:cxn modelId="{EBED8A05-D7B5-43F2-95A3-7C67F38CDFEF}" type="presParOf" srcId="{8D11F31B-0CFE-47FC-AB2A-1B4C3ECFC4D5}" destId="{1F6FB372-DE18-4B3E-A418-92F1D5682705}" srcOrd="0" destOrd="0" presId="urn:microsoft.com/office/officeart/2005/8/layout/lProcess2"/>
    <dgm:cxn modelId="{DF7C5AE1-E1FC-4561-9C75-E64A9A139178}" type="presParOf" srcId="{8D11F31B-0CFE-47FC-AB2A-1B4C3ECFC4D5}" destId="{0CAF9E1F-90EB-4870-812E-3FB379059817}" srcOrd="1" destOrd="0" presId="urn:microsoft.com/office/officeart/2005/8/layout/lProcess2"/>
    <dgm:cxn modelId="{5845E62A-145E-40F0-BD7C-D79A7E6EBED8}" type="presParOf" srcId="{8D11F31B-0CFE-47FC-AB2A-1B4C3ECFC4D5}" destId="{835A5EF0-0E8C-4EFA-9044-C556FB3BA5FF}" srcOrd="2" destOrd="0" presId="urn:microsoft.com/office/officeart/2005/8/layout/lProcess2"/>
    <dgm:cxn modelId="{20511598-7AD6-4BE6-BC52-DF741DD6F3EC}" type="presParOf" srcId="{835A5EF0-0E8C-4EFA-9044-C556FB3BA5FF}" destId="{7248E901-72B0-4949-B3EE-A7CC031E7CEA}" srcOrd="0" destOrd="0" presId="urn:microsoft.com/office/officeart/2005/8/layout/lProcess2"/>
    <dgm:cxn modelId="{02767B4D-4BA8-434A-A58D-0C1CBCC222A6}" type="presParOf" srcId="{7248E901-72B0-4949-B3EE-A7CC031E7CEA}" destId="{89909B9A-036C-44E2-A66B-6D43D82776BA}" srcOrd="0" destOrd="0" presId="urn:microsoft.com/office/officeart/2005/8/layout/lProcess2"/>
    <dgm:cxn modelId="{AF454026-AA4B-4758-8B27-4F6D985808E1}" type="presParOf" srcId="{A65A5ABE-6440-48A1-875B-132A644BF634}" destId="{DC0F060C-5CE4-4A45-A83A-0285CAE9E371}" srcOrd="3" destOrd="0" presId="urn:microsoft.com/office/officeart/2005/8/layout/lProcess2"/>
    <dgm:cxn modelId="{B170BB96-46D8-4EE2-877E-E4CEBBD0AD4D}" type="presParOf" srcId="{A65A5ABE-6440-48A1-875B-132A644BF634}" destId="{BD89447E-B516-4E39-A416-7ADC34E710E7}" srcOrd="4" destOrd="0" presId="urn:microsoft.com/office/officeart/2005/8/layout/lProcess2"/>
    <dgm:cxn modelId="{298F39B2-74B9-4B51-8EAA-A897B34D7F32}" type="presParOf" srcId="{BD89447E-B516-4E39-A416-7ADC34E710E7}" destId="{5A3488A0-718C-41B9-9A52-B93151005421}" srcOrd="0" destOrd="0" presId="urn:microsoft.com/office/officeart/2005/8/layout/lProcess2"/>
    <dgm:cxn modelId="{11287E70-A7FA-4A98-AEDF-A22F75F5B505}" type="presParOf" srcId="{BD89447E-B516-4E39-A416-7ADC34E710E7}" destId="{2C39E7D0-DF85-4CEB-A106-6DDE3E6AF46D}" srcOrd="1" destOrd="0" presId="urn:microsoft.com/office/officeart/2005/8/layout/lProcess2"/>
    <dgm:cxn modelId="{1BA7228E-AFD9-4C63-8EC0-1F4DF4DAD19D}" type="presParOf" srcId="{BD89447E-B516-4E39-A416-7ADC34E710E7}" destId="{35D9BDE1-41B5-437C-8A37-AA0348A3F918}" srcOrd="2" destOrd="0" presId="urn:microsoft.com/office/officeart/2005/8/layout/lProcess2"/>
    <dgm:cxn modelId="{A890AE09-67FB-4C88-8DDD-14C2913E47F2}" type="presParOf" srcId="{35D9BDE1-41B5-437C-8A37-AA0348A3F918}" destId="{4827A769-52A8-411E-B934-F5B9FECA0EB6}" srcOrd="0" destOrd="0" presId="urn:microsoft.com/office/officeart/2005/8/layout/lProcess2"/>
    <dgm:cxn modelId="{C2F8874D-52A2-4E06-BC9D-82F19737D40C}" type="presParOf" srcId="{A65A5ABE-6440-48A1-875B-132A644BF634}" destId="{2C3D62E5-4115-42DC-9160-919C3EF771FD}" srcOrd="5" destOrd="0" presId="urn:microsoft.com/office/officeart/2005/8/layout/lProcess2"/>
    <dgm:cxn modelId="{24171227-B917-4539-B01C-B007145BED69}" type="presParOf" srcId="{A65A5ABE-6440-48A1-875B-132A644BF634}" destId="{9ED3DA30-790C-4E02-8B40-0A1334228463}" srcOrd="6" destOrd="0" presId="urn:microsoft.com/office/officeart/2005/8/layout/lProcess2"/>
    <dgm:cxn modelId="{8F641FA8-08F7-4933-B431-86B9C23E54A0}" type="presParOf" srcId="{9ED3DA30-790C-4E02-8B40-0A1334228463}" destId="{D0B9C7D0-BAFD-415C-A801-C49A63BA0F78}" srcOrd="0" destOrd="0" presId="urn:microsoft.com/office/officeart/2005/8/layout/lProcess2"/>
    <dgm:cxn modelId="{DDE36ED0-29E1-46BF-AA13-465897558C36}" type="presParOf" srcId="{9ED3DA30-790C-4E02-8B40-0A1334228463}" destId="{1FDDD4D9-5CAA-4162-8A82-CAE6559C3AAF}" srcOrd="1" destOrd="0" presId="urn:microsoft.com/office/officeart/2005/8/layout/lProcess2"/>
    <dgm:cxn modelId="{782C96F2-2BF4-48D4-A9F4-D80A8715E936}" type="presParOf" srcId="{9ED3DA30-790C-4E02-8B40-0A1334228463}" destId="{92008570-A2A5-4973-99A2-9D63A6E7EDF1}" srcOrd="2" destOrd="0" presId="urn:microsoft.com/office/officeart/2005/8/layout/lProcess2"/>
    <dgm:cxn modelId="{6988F640-2DB9-47B1-B34D-53B3BE1C3B7E}" type="presParOf" srcId="{92008570-A2A5-4973-99A2-9D63A6E7EDF1}" destId="{780EBB67-667F-4E26-B31E-608877246C89}" srcOrd="0" destOrd="0" presId="urn:microsoft.com/office/officeart/2005/8/layout/lProcess2"/>
    <dgm:cxn modelId="{F18B4BA6-80F0-4DEE-B80A-0651FBE2FD54}"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3AF1-326D-40BF-8A4B-3A2D8A05D40A}">
      <dsp:nvSpPr>
        <dsp:cNvPr id="0" name=""/>
        <dsp:cNvSpPr/>
      </dsp:nvSpPr>
      <dsp:spPr>
        <a:xfrm>
          <a:off x="438" y="0"/>
          <a:ext cx="1139549" cy="11194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a:latin typeface="Bell MT" panose="02020503060305020303" pitchFamily="18" charset="0"/>
          </a:endParaRPr>
        </a:p>
        <a:p>
          <a:pPr lvl="0" algn="ctr" defTabSz="622300">
            <a:lnSpc>
              <a:spcPct val="90000"/>
            </a:lnSpc>
            <a:spcBef>
              <a:spcPct val="0"/>
            </a:spcBef>
            <a:spcAft>
              <a:spcPct val="35000"/>
            </a:spcAft>
          </a:pPr>
          <a:r>
            <a:rPr lang="fr-FR" sz="1400" b="1" kern="1200" dirty="0">
              <a:latin typeface="Bell MT" panose="02020503060305020303" pitchFamily="18" charset="0"/>
            </a:rPr>
            <a:t>Nombre</a:t>
          </a:r>
        </a:p>
      </dsp:txBody>
      <dsp:txXfrm>
        <a:off x="438" y="0"/>
        <a:ext cx="1139549" cy="335838"/>
      </dsp:txXfrm>
    </dsp:sp>
    <dsp:sp modelId="{55F7BFAE-8E74-4CCD-8F23-8EC903398DE8}">
      <dsp:nvSpPr>
        <dsp:cNvPr id="0" name=""/>
        <dsp:cNvSpPr/>
      </dsp:nvSpPr>
      <dsp:spPr>
        <a:xfrm>
          <a:off x="143515"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a:solidFill>
                <a:schemeClr val="accent1">
                  <a:lumMod val="50000"/>
                </a:schemeClr>
              </a:solidFill>
              <a:latin typeface="Baskerville Old Face" panose="02020602080505020303" pitchFamily="18" charset="0"/>
            </a:rPr>
            <a:t>31</a:t>
          </a:r>
        </a:p>
      </dsp:txBody>
      <dsp:txXfrm>
        <a:off x="157806" y="469983"/>
        <a:ext cx="824813" cy="459357"/>
      </dsp:txXfrm>
    </dsp:sp>
    <dsp:sp modelId="{1F6FB372-DE18-4B3E-A418-92F1D5682705}">
      <dsp:nvSpPr>
        <dsp:cNvPr id="0" name=""/>
        <dsp:cNvSpPr/>
      </dsp:nvSpPr>
      <dsp:spPr>
        <a:xfrm>
          <a:off x="1225454" y="0"/>
          <a:ext cx="1139549" cy="11194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a:latin typeface="Bell MT" panose="02020503060305020303" pitchFamily="18" charset="0"/>
          </a:endParaRPr>
        </a:p>
        <a:p>
          <a:pPr lvl="0" algn="ctr" defTabSz="622300">
            <a:lnSpc>
              <a:spcPct val="90000"/>
            </a:lnSpc>
            <a:spcBef>
              <a:spcPct val="0"/>
            </a:spcBef>
            <a:spcAft>
              <a:spcPct val="35000"/>
            </a:spcAft>
          </a:pPr>
          <a:r>
            <a:rPr lang="fr-FR" sz="1400" b="1" kern="1200" dirty="0">
              <a:latin typeface="Bell MT" panose="02020503060305020303" pitchFamily="18" charset="0"/>
            </a:rPr>
            <a:t>Obj IT</a:t>
          </a:r>
        </a:p>
      </dsp:txBody>
      <dsp:txXfrm>
        <a:off x="1225454" y="0"/>
        <a:ext cx="1139549" cy="335838"/>
      </dsp:txXfrm>
    </dsp:sp>
    <dsp:sp modelId="{89909B9A-036C-44E2-A66B-6D43D82776BA}">
      <dsp:nvSpPr>
        <dsp:cNvPr id="0" name=""/>
        <dsp:cNvSpPr/>
      </dsp:nvSpPr>
      <dsp:spPr>
        <a:xfrm>
          <a:off x="1368531"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a:solidFill>
                <a:schemeClr val="accent1">
                  <a:lumMod val="50000"/>
                </a:schemeClr>
              </a:solidFill>
              <a:latin typeface="Baskerville Old Face" panose="02020602080505020303" pitchFamily="18" charset="0"/>
            </a:rPr>
            <a:t>5</a:t>
          </a:r>
        </a:p>
      </dsp:txBody>
      <dsp:txXfrm>
        <a:off x="1382822" y="469983"/>
        <a:ext cx="824813" cy="459357"/>
      </dsp:txXfrm>
    </dsp:sp>
    <dsp:sp modelId="{D0B9C7D0-BAFD-415C-A801-C49A63BA0F78}">
      <dsp:nvSpPr>
        <dsp:cNvPr id="0" name=""/>
        <dsp:cNvSpPr/>
      </dsp:nvSpPr>
      <dsp:spPr>
        <a:xfrm>
          <a:off x="2450470" y="0"/>
          <a:ext cx="1139549" cy="11194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a:latin typeface="Bell MT" panose="02020503060305020303" pitchFamily="18" charset="0"/>
          </a:endParaRPr>
        </a:p>
        <a:p>
          <a:pPr lvl="0" algn="ctr" defTabSz="622300">
            <a:lnSpc>
              <a:spcPct val="90000"/>
            </a:lnSpc>
            <a:spcBef>
              <a:spcPct val="0"/>
            </a:spcBef>
            <a:spcAft>
              <a:spcPct val="35000"/>
            </a:spcAft>
          </a:pPr>
          <a:r>
            <a:rPr lang="fr-FR" sz="1400" b="1" kern="1200" dirty="0">
              <a:latin typeface="Bell MT" panose="02020503060305020303" pitchFamily="18" charset="0"/>
            </a:rPr>
            <a:t>Clôturé</a:t>
          </a:r>
        </a:p>
      </dsp:txBody>
      <dsp:txXfrm>
        <a:off x="2450470" y="0"/>
        <a:ext cx="1139549" cy="335838"/>
      </dsp:txXfrm>
    </dsp:sp>
    <dsp:sp modelId="{2033E58C-2548-4821-94DF-80E0CE5961C5}">
      <dsp:nvSpPr>
        <dsp:cNvPr id="0" name=""/>
        <dsp:cNvSpPr/>
      </dsp:nvSpPr>
      <dsp:spPr>
        <a:xfrm>
          <a:off x="2593547"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a:solidFill>
                <a:schemeClr val="accent1">
                  <a:lumMod val="50000"/>
                </a:schemeClr>
              </a:solidFill>
              <a:latin typeface="Baskerville Old Face" panose="02020602080505020303" pitchFamily="18" charset="0"/>
            </a:rPr>
            <a:t>4</a:t>
          </a:r>
        </a:p>
      </dsp:txBody>
      <dsp:txXfrm>
        <a:off x="2607838" y="469983"/>
        <a:ext cx="824813" cy="459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3AF1-326D-40BF-8A4B-3A2D8A05D40A}">
      <dsp:nvSpPr>
        <dsp:cNvPr id="0" name=""/>
        <dsp:cNvSpPr/>
      </dsp:nvSpPr>
      <dsp:spPr>
        <a:xfrm>
          <a:off x="854"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a:latin typeface="Bell MT" panose="02020503060305020303" pitchFamily="18" charset="0"/>
          </a:endParaRPr>
        </a:p>
        <a:p>
          <a:pPr lvl="0" algn="ctr" defTabSz="622300">
            <a:lnSpc>
              <a:spcPct val="90000"/>
            </a:lnSpc>
            <a:spcBef>
              <a:spcPct val="0"/>
            </a:spcBef>
            <a:spcAft>
              <a:spcPct val="35000"/>
            </a:spcAft>
          </a:pPr>
          <a:r>
            <a:rPr lang="fr-FR" sz="1200" b="1" kern="1200" dirty="0">
              <a:latin typeface="Bell MT" panose="02020503060305020303" pitchFamily="18" charset="0"/>
            </a:rPr>
            <a:t>%AVC</a:t>
          </a:r>
        </a:p>
      </dsp:txBody>
      <dsp:txXfrm>
        <a:off x="854" y="0"/>
        <a:ext cx="838906" cy="224435"/>
      </dsp:txXfrm>
    </dsp:sp>
    <dsp:sp modelId="{55F7BFAE-8E74-4CCD-8F23-8EC903398DE8}">
      <dsp:nvSpPr>
        <dsp:cNvPr id="0" name=""/>
        <dsp:cNvSpPr/>
      </dsp:nvSpPr>
      <dsp:spPr>
        <a:xfrm>
          <a:off x="106184"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a:solidFill>
                <a:schemeClr val="accent1">
                  <a:lumMod val="50000"/>
                </a:schemeClr>
              </a:solidFill>
              <a:latin typeface="Baskerville Old Face" panose="02020602080505020303" pitchFamily="18" charset="0"/>
            </a:rPr>
            <a:t>60</a:t>
          </a:r>
        </a:p>
      </dsp:txBody>
      <dsp:txXfrm>
        <a:off x="115735" y="314083"/>
        <a:ext cx="609144" cy="306980"/>
      </dsp:txXfrm>
    </dsp:sp>
    <dsp:sp modelId="{1F6FB372-DE18-4B3E-A418-92F1D5682705}">
      <dsp:nvSpPr>
        <dsp:cNvPr id="0" name=""/>
        <dsp:cNvSpPr/>
      </dsp:nvSpPr>
      <dsp:spPr>
        <a:xfrm>
          <a:off x="902678"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fr-FR" sz="1200" b="1" kern="1200" dirty="0">
            <a:latin typeface="Bell MT" panose="02020503060305020303" pitchFamily="18" charset="0"/>
          </a:endParaRPr>
        </a:p>
        <a:p>
          <a:pPr lvl="0" algn="ctr" defTabSz="533400">
            <a:lnSpc>
              <a:spcPct val="90000"/>
            </a:lnSpc>
            <a:spcBef>
              <a:spcPct val="0"/>
            </a:spcBef>
            <a:spcAft>
              <a:spcPct val="35000"/>
            </a:spcAft>
          </a:pPr>
          <a:r>
            <a:rPr lang="fr-FR" sz="1200" b="1" kern="1200" dirty="0">
              <a:latin typeface="Bell MT" panose="02020503060305020303" pitchFamily="18" charset="0"/>
            </a:rPr>
            <a:t>O</a:t>
          </a:r>
          <a:r>
            <a:rPr lang="fr-FR" sz="1200" b="0" kern="1200" dirty="0">
              <a:latin typeface="Bell MT" panose="02020503060305020303" pitchFamily="18" charset="0"/>
            </a:rPr>
            <a:t>BJEC</a:t>
          </a:r>
          <a:endParaRPr lang="fr-FR" sz="1200" b="1" kern="1200" dirty="0">
            <a:latin typeface="Bell MT" panose="02020503060305020303" pitchFamily="18" charset="0"/>
          </a:endParaRPr>
        </a:p>
      </dsp:txBody>
      <dsp:txXfrm>
        <a:off x="902678" y="0"/>
        <a:ext cx="838906" cy="224435"/>
      </dsp:txXfrm>
    </dsp:sp>
    <dsp:sp modelId="{89909B9A-036C-44E2-A66B-6D43D82776BA}">
      <dsp:nvSpPr>
        <dsp:cNvPr id="0" name=""/>
        <dsp:cNvSpPr/>
      </dsp:nvSpPr>
      <dsp:spPr>
        <a:xfrm>
          <a:off x="1008008"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a:solidFill>
                <a:schemeClr val="accent1">
                  <a:lumMod val="50000"/>
                </a:schemeClr>
              </a:solidFill>
              <a:latin typeface="Baskerville Old Face" panose="02020602080505020303" pitchFamily="18" charset="0"/>
            </a:rPr>
            <a:t>10</a:t>
          </a:r>
        </a:p>
      </dsp:txBody>
      <dsp:txXfrm>
        <a:off x="1017559" y="314083"/>
        <a:ext cx="609144" cy="306980"/>
      </dsp:txXfrm>
    </dsp:sp>
    <dsp:sp modelId="{5A3488A0-718C-41B9-9A52-B93151005421}">
      <dsp:nvSpPr>
        <dsp:cNvPr id="0" name=""/>
        <dsp:cNvSpPr/>
      </dsp:nvSpPr>
      <dsp:spPr>
        <a:xfrm>
          <a:off x="1804502"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a:latin typeface="Bell MT" panose="02020503060305020303" pitchFamily="18" charset="0"/>
          </a:endParaRPr>
        </a:p>
        <a:p>
          <a:pPr lvl="0" algn="ctr" defTabSz="622300">
            <a:lnSpc>
              <a:spcPct val="90000"/>
            </a:lnSpc>
            <a:spcBef>
              <a:spcPct val="0"/>
            </a:spcBef>
            <a:spcAft>
              <a:spcPct val="35000"/>
            </a:spcAft>
          </a:pPr>
          <a:r>
            <a:rPr lang="fr-FR" sz="1200" b="1" kern="1200">
              <a:latin typeface="Bell MT" panose="02020503060305020303" pitchFamily="18" charset="0"/>
            </a:rPr>
            <a:t>TDANC</a:t>
          </a:r>
          <a:endParaRPr lang="fr-FR" sz="1200" b="1" kern="1200" dirty="0">
            <a:latin typeface="Bell MT" panose="02020503060305020303" pitchFamily="18" charset="0"/>
          </a:endParaRPr>
        </a:p>
      </dsp:txBody>
      <dsp:txXfrm>
        <a:off x="1804502" y="0"/>
        <a:ext cx="838906" cy="224435"/>
      </dsp:txXfrm>
    </dsp:sp>
    <dsp:sp modelId="{D0B9C7D0-BAFD-415C-A801-C49A63BA0F78}">
      <dsp:nvSpPr>
        <dsp:cNvPr id="0" name=""/>
        <dsp:cNvSpPr/>
      </dsp:nvSpPr>
      <dsp:spPr>
        <a:xfrm>
          <a:off x="2706327"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a:latin typeface="Bell MT" panose="02020503060305020303" pitchFamily="18" charset="0"/>
          </a:endParaRPr>
        </a:p>
        <a:p>
          <a:pPr lvl="0" algn="ctr" defTabSz="622300">
            <a:lnSpc>
              <a:spcPct val="90000"/>
            </a:lnSpc>
            <a:spcBef>
              <a:spcPct val="0"/>
            </a:spcBef>
            <a:spcAft>
              <a:spcPct val="35000"/>
            </a:spcAft>
          </a:pPr>
          <a:r>
            <a:rPr lang="fr-FR" sz="1200" b="1" kern="1200" dirty="0">
              <a:latin typeface="Bell MT" panose="02020503060305020303" pitchFamily="18" charset="0"/>
            </a:rPr>
            <a:t>OK/NOK</a:t>
          </a:r>
          <a:endParaRPr lang="fr-FR" sz="1400" b="1" kern="1200" dirty="0">
            <a:latin typeface="Bell MT" panose="02020503060305020303" pitchFamily="18" charset="0"/>
          </a:endParaRPr>
        </a:p>
      </dsp:txBody>
      <dsp:txXfrm>
        <a:off x="2706327" y="0"/>
        <a:ext cx="838906" cy="224435"/>
      </dsp:txXfrm>
    </dsp:sp>
    <dsp:sp modelId="{2033E58C-2548-4821-94DF-80E0CE5961C5}">
      <dsp:nvSpPr>
        <dsp:cNvPr id="0" name=""/>
        <dsp:cNvSpPr/>
      </dsp:nvSpPr>
      <dsp:spPr>
        <a:xfrm>
          <a:off x="2811656"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a:solidFill>
                <a:schemeClr val="accent1">
                  <a:lumMod val="50000"/>
                </a:schemeClr>
              </a:solidFill>
              <a:latin typeface="Baskerville Old Face" panose="02020602080505020303" pitchFamily="18" charset="0"/>
            </a:rPr>
            <a:t>6/4</a:t>
          </a:r>
        </a:p>
      </dsp:txBody>
      <dsp:txXfrm>
        <a:off x="2821207" y="314083"/>
        <a:ext cx="609144" cy="30698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3.xml.rels><?xml version="1.0" encoding="UTF-8" standalone="yes"?>
<Relationships xmlns="http://schemas.openxmlformats.org/package/2006/relationships"><Relationship Id="rId1" Type="http://schemas.openxmlformats.org/officeDocument/2006/relationships/image" Target="../media/image25.png"/></Relationships>
</file>

<file path=ppt/drawings/drawing1.xml><?xml version="1.0" encoding="utf-8"?>
<c:userShapes xmlns:c="http://schemas.openxmlformats.org/drawingml/2006/chart">
  <cdr:relSizeAnchor xmlns:cdr="http://schemas.openxmlformats.org/drawingml/2006/chartDrawing">
    <cdr:from>
      <cdr:x>0.40477</cdr:x>
      <cdr:y>0.43387</cdr:y>
    </cdr:from>
    <cdr:to>
      <cdr:x>0.60942</cdr:x>
      <cdr:y>0.67944</cdr:y>
    </cdr:to>
    <cdr:sp macro="" textlink="">
      <cdr:nvSpPr>
        <cdr:cNvPr id="2" name="Organigramme : Bande perforée 1"/>
        <cdr:cNvSpPr/>
      </cdr:nvSpPr>
      <cdr:spPr>
        <a:xfrm xmlns:a="http://schemas.openxmlformats.org/drawingml/2006/main">
          <a:off x="3379294" y="934199"/>
          <a:ext cx="1708484" cy="528742"/>
        </a:xfrm>
        <a:prstGeom xmlns:a="http://schemas.openxmlformats.org/drawingml/2006/main" prst="flowChartPunchedTap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fr-FR" dirty="0" smtClean="0"/>
            <a:t>RAS</a:t>
          </a:r>
          <a:endParaRPr lang="fr-FR" dirty="0"/>
        </a:p>
      </cdr:txBody>
    </cdr:sp>
  </cdr:relSizeAnchor>
</c:userShapes>
</file>

<file path=ppt/drawings/drawing2.xml><?xml version="1.0" encoding="utf-8"?>
<c:userShapes xmlns:c="http://schemas.openxmlformats.org/drawingml/2006/chart">
  <cdr:relSizeAnchor xmlns:cdr="http://schemas.openxmlformats.org/drawingml/2006/chartDrawing">
    <cdr:from>
      <cdr:x>0.40477</cdr:x>
      <cdr:y>0.43387</cdr:y>
    </cdr:from>
    <cdr:to>
      <cdr:x>0.60942</cdr:x>
      <cdr:y>0.67944</cdr:y>
    </cdr:to>
    <cdr:sp macro="" textlink="">
      <cdr:nvSpPr>
        <cdr:cNvPr id="2" name="Organigramme : Bande perforée 1"/>
        <cdr:cNvSpPr/>
      </cdr:nvSpPr>
      <cdr:spPr>
        <a:xfrm xmlns:a="http://schemas.openxmlformats.org/drawingml/2006/main">
          <a:off x="3379294" y="934199"/>
          <a:ext cx="1708484" cy="528742"/>
        </a:xfrm>
        <a:prstGeom xmlns:a="http://schemas.openxmlformats.org/drawingml/2006/main" prst="flowChartPunchedTap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fr-FR" dirty="0" smtClean="0"/>
            <a:t>RAS</a:t>
          </a:r>
          <a:endParaRPr lang="fr-FR" dirty="0"/>
        </a:p>
      </cdr:txBody>
    </cdr:sp>
  </cdr:relSizeAnchor>
</c:userShapes>
</file>

<file path=ppt/drawings/drawing3.xml><?xml version="1.0" encoding="utf-8"?>
<c:userShapes xmlns:c="http://schemas.openxmlformats.org/drawingml/2006/chart">
  <cdr:relSizeAnchor xmlns:cdr="http://schemas.openxmlformats.org/drawingml/2006/chartDrawing">
    <cdr:from>
      <cdr:x>0.31458</cdr:x>
      <cdr:y>0.00347</cdr:y>
    </cdr:from>
    <cdr:to>
      <cdr:x>0.72529</cdr:x>
      <cdr:y>0.11904</cdr:y>
    </cdr:to>
    <cdr:pic>
      <cdr:nvPicPr>
        <cdr:cNvPr id="2" name="chart">
          <a:extLst xmlns:a="http://schemas.openxmlformats.org/drawingml/2006/main">
            <a:ext uri="{FF2B5EF4-FFF2-40B4-BE49-F238E27FC236}">
              <a16:creationId xmlns:a16="http://schemas.microsoft.com/office/drawing/2014/main" xmlns="" id="{E2446081-8BA4-4F0B-88F0-7378DCFC69F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438275" y="9525"/>
          <a:ext cx="1877731" cy="317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16/05/2022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16/05/2022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6</a:t>
            </a:fld>
            <a:endParaRPr lang="fr-FR"/>
          </a:p>
        </p:txBody>
      </p:sp>
    </p:spTree>
    <p:extLst>
      <p:ext uri="{BB962C8B-B14F-4D97-AF65-F5344CB8AC3E}">
        <p14:creationId xmlns:p14="http://schemas.microsoft.com/office/powerpoint/2010/main" val="263628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5F308E-1E8B-4971-BED4-FA8D2623719B}"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2885670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16/05/2022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16/05/2022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16/05/2022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16/05/2022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16/05/2022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16/05/2022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16/05/2022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16/05/2022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16/05/2022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16/05/2022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16/05/2022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16/05/2022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4.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4.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chart" Target="../charts/chart18.xml"/><Relationship Id="rId2" Type="http://schemas.openxmlformats.org/officeDocument/2006/relationships/chart" Target="../charts/chart13.xml"/><Relationship Id="rId1" Type="http://schemas.openxmlformats.org/officeDocument/2006/relationships/slideLayout" Target="../slideLayouts/slideLayout1.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1.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chart" Target="../charts/chart27.xml"/><Relationship Id="rId3" Type="http://schemas.openxmlformats.org/officeDocument/2006/relationships/image" Target="../media/image27.jpeg"/><Relationship Id="rId7" Type="http://schemas.openxmlformats.org/officeDocument/2006/relationships/chart" Target="../charts/chart26.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26.jpeg"/><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diagramColors" Target="../diagrams/colors1.xml"/><Relationship Id="rId5" Type="http://schemas.openxmlformats.org/officeDocument/2006/relationships/image" Target="../media/image28.jpe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chart" Target="../charts/chart25.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4.xml"/><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9">
            <a:extLst>
              <a:ext uri="{FF2B5EF4-FFF2-40B4-BE49-F238E27FC236}">
                <a16:creationId xmlns="" xmlns:a16="http://schemas.microsoft.com/office/drawing/2014/main"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a:solidFill>
                  <a:srgbClr val="A80014"/>
                </a:solidFill>
                <a:latin typeface="Calibri" panose="020F0502020204030204" pitchFamily="34" charset="0"/>
                <a:cs typeface="Calibri" panose="020F0502020204030204" pitchFamily="34" charset="0"/>
              </a:rPr>
              <a:t>Photo Globale (</a:t>
            </a:r>
            <a:r>
              <a:rPr lang="fr-FR" sz="2000" b="1" cap="all" dirty="0" smtClean="0">
                <a:solidFill>
                  <a:srgbClr val="A80014"/>
                </a:solidFill>
                <a:latin typeface="Calibri" panose="020F0502020204030204" pitchFamily="34" charset="0"/>
                <a:cs typeface="Calibri" panose="020F0502020204030204" pitchFamily="34" charset="0"/>
              </a:rPr>
              <a:t>1/7)</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 ( voix MASS MARKET )</a:t>
            </a:r>
            <a:endParaRPr lang="fr-FR" sz="2000" b="1" cap="all" dirty="0">
              <a:latin typeface="Calibri" panose="020F0502020204030204" pitchFamily="34" charset="0"/>
              <a:cs typeface="Calibri" panose="020F0502020204030204" pitchFamily="34" charset="0"/>
            </a:endParaRPr>
          </a:p>
        </p:txBody>
      </p:sp>
      <p:graphicFrame>
        <p:nvGraphicFramePr>
          <p:cNvPr id="6" name="Tableau 5">
            <a:extLst>
              <a:ext uri="{FF2B5EF4-FFF2-40B4-BE49-F238E27FC236}">
                <a16:creationId xmlns="" xmlns:a16="http://schemas.microsoft.com/office/drawing/2014/main" id="{9D94BF27-230A-406D-BD87-D9201D820668}"/>
              </a:ext>
            </a:extLst>
          </p:cNvPr>
          <p:cNvGraphicFramePr>
            <a:graphicFrameLocks noGrp="1"/>
          </p:cNvGraphicFramePr>
          <p:nvPr>
            <p:extLst>
              <p:ext uri="{D42A27DB-BD31-4B8C-83A1-F6EECF244321}">
                <p14:modId xmlns:p14="http://schemas.microsoft.com/office/powerpoint/2010/main" val="4237755836"/>
              </p:ext>
            </p:extLst>
          </p:nvPr>
        </p:nvGraphicFramePr>
        <p:xfrm>
          <a:off x="86173" y="819391"/>
          <a:ext cx="5305171" cy="3534674"/>
        </p:xfrm>
        <a:graphic>
          <a:graphicData uri="http://schemas.openxmlformats.org/drawingml/2006/table">
            <a:tbl>
              <a:tblPr/>
              <a:tblGrid>
                <a:gridCol w="969119">
                  <a:extLst>
                    <a:ext uri="{9D8B030D-6E8A-4147-A177-3AD203B41FA5}">
                      <a16:colId xmlns="" xmlns:a16="http://schemas.microsoft.com/office/drawing/2014/main" val="2401616499"/>
                    </a:ext>
                  </a:extLst>
                </a:gridCol>
                <a:gridCol w="619436">
                  <a:extLst>
                    <a:ext uri="{9D8B030D-6E8A-4147-A177-3AD203B41FA5}">
                      <a16:colId xmlns="" xmlns:a16="http://schemas.microsoft.com/office/drawing/2014/main" val="4106888685"/>
                    </a:ext>
                  </a:extLst>
                </a:gridCol>
                <a:gridCol w="619436">
                  <a:extLst>
                    <a:ext uri="{9D8B030D-6E8A-4147-A177-3AD203B41FA5}">
                      <a16:colId xmlns="" xmlns:a16="http://schemas.microsoft.com/office/drawing/2014/main" val="3481642097"/>
                    </a:ext>
                  </a:extLst>
                </a:gridCol>
                <a:gridCol w="619436">
                  <a:extLst>
                    <a:ext uri="{9D8B030D-6E8A-4147-A177-3AD203B41FA5}">
                      <a16:colId xmlns="" xmlns:a16="http://schemas.microsoft.com/office/drawing/2014/main" val="2598853686"/>
                    </a:ext>
                  </a:extLst>
                </a:gridCol>
                <a:gridCol w="619436">
                  <a:extLst>
                    <a:ext uri="{9D8B030D-6E8A-4147-A177-3AD203B41FA5}">
                      <a16:colId xmlns="" xmlns:a16="http://schemas.microsoft.com/office/drawing/2014/main" val="3706322275"/>
                    </a:ext>
                  </a:extLst>
                </a:gridCol>
                <a:gridCol w="619436">
                  <a:extLst>
                    <a:ext uri="{9D8B030D-6E8A-4147-A177-3AD203B41FA5}">
                      <a16:colId xmlns="" xmlns:a16="http://schemas.microsoft.com/office/drawing/2014/main" val="1930246355"/>
                    </a:ext>
                  </a:extLst>
                </a:gridCol>
                <a:gridCol w="619436">
                  <a:extLst>
                    <a:ext uri="{9D8B030D-6E8A-4147-A177-3AD203B41FA5}">
                      <a16:colId xmlns="" xmlns:a16="http://schemas.microsoft.com/office/drawing/2014/main" val="672669353"/>
                    </a:ext>
                  </a:extLst>
                </a:gridCol>
                <a:gridCol w="619436">
                  <a:extLst>
                    <a:ext uri="{9D8B030D-6E8A-4147-A177-3AD203B41FA5}">
                      <a16:colId xmlns="" xmlns:a16="http://schemas.microsoft.com/office/drawing/2014/main" val="1825924472"/>
                    </a:ext>
                  </a:extLst>
                </a:gridCol>
              </a:tblGrid>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100" b="0" i="0" u="none" strike="noStrike" dirty="0">
                          <a:solidFill>
                            <a:srgbClr val="000000"/>
                          </a:solidFill>
                          <a:effectLst/>
                          <a:latin typeface="Calibri" panose="020F0502020204030204" pitchFamily="34" charset="0"/>
                        </a:rPr>
                        <a:t>Réalisé</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hMerge="1">
                  <a:txBody>
                    <a:bodyPr/>
                    <a:lstStyle/>
                    <a:p>
                      <a:endParaRPr lang="fr-MA"/>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100" b="0" i="0" u="none" strike="noStrike" dirty="0" smtClean="0">
                          <a:solidFill>
                            <a:srgbClr val="000000"/>
                          </a:solidFill>
                          <a:effectLst/>
                          <a:latin typeface="Calibri" panose="020F0502020204030204" pitchFamily="34" charset="0"/>
                        </a:rPr>
                        <a:t>Projection</a:t>
                      </a:r>
                      <a:endParaRPr lang="fr-MA" sz="11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extLst>
                  <a:ext uri="{0D108BD9-81ED-4DB2-BD59-A6C34878D82A}">
                    <a16:rowId xmlns="" xmlns:a16="http://schemas.microsoft.com/office/drawing/2014/main" val="1756485367"/>
                  </a:ext>
                </a:extLst>
              </a:tr>
              <a:tr h="3364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(&gt;=10 </a:t>
                      </a:r>
                      <a:r>
                        <a:rPr lang="fr-MA" sz="1000" b="1" i="0" u="none" strike="noStrike" dirty="0">
                          <a:solidFill>
                            <a:srgbClr val="FFFFFF"/>
                          </a:solidFill>
                          <a:effectLst/>
                          <a:latin typeface="Calibri" panose="020F0502020204030204" pitchFamily="34" charset="0"/>
                        </a:rPr>
                        <a:t>mois)</a:t>
                      </a: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MAI</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S16</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S17</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S18</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S19</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S20</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S21</a:t>
                      </a:r>
                      <a:endParaRPr lang="fr-MA" sz="100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 xmlns:a16="http://schemas.microsoft.com/office/drawing/2014/main" val="2312049807"/>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a:t>
                      </a:r>
                      <a:endParaRPr lang="fr-MA" sz="105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62</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64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76</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85</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49</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49</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33100932"/>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Objectif </a:t>
                      </a:r>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24</a:t>
                      </a:r>
                      <a:endParaRPr lang="fr-MA" sz="105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11313932"/>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a:t>
                      </a:r>
                      <a:endParaRPr lang="fr-MA" sz="105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21</a:t>
                      </a:r>
                      <a:endParaRPr lang="fr-MA" sz="1000" b="0" i="0" u="none" strike="noStrike" dirty="0">
                        <a:solidFill>
                          <a:srgbClr val="0061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21</a:t>
                      </a:r>
                      <a:endParaRPr lang="fr-MA" sz="1000" b="0" i="0" u="none" strike="noStrike" dirty="0">
                        <a:solidFill>
                          <a:srgbClr val="0061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20</a:t>
                      </a:r>
                      <a:endParaRPr lang="fr-MA" sz="1000" b="0" i="0" u="none" strike="noStrike" dirty="0">
                        <a:solidFill>
                          <a:srgbClr val="0061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19</a:t>
                      </a:r>
                      <a:endParaRPr lang="fr-MA" sz="1000" b="0" i="0" u="none" strike="noStrike" dirty="0">
                        <a:solidFill>
                          <a:srgbClr val="0061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23</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676991927"/>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Heures</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smtClean="0">
                          <a:solidFill>
                            <a:srgbClr val="000000"/>
                          </a:solidFill>
                          <a:effectLst/>
                          <a:latin typeface="Calibri" panose="020F0502020204030204" pitchFamily="34" charset="0"/>
                        </a:rPr>
                        <a:t>***</a:t>
                      </a:r>
                      <a:endParaRPr lang="fr-MA" sz="105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1244,55</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1276,63</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931,61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1404,88</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09862325"/>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Appels</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smtClean="0">
                          <a:solidFill>
                            <a:srgbClr val="000000"/>
                          </a:solidFill>
                          <a:effectLst/>
                          <a:latin typeface="Calibri" panose="020F0502020204030204" pitchFamily="34" charset="0"/>
                        </a:rPr>
                        <a:t>***</a:t>
                      </a:r>
                      <a:endParaRPr lang="fr-MA" sz="105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27659</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27608</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18932</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27709</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317366278"/>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393623801"/>
                  </a:ext>
                </a:extLst>
              </a:tr>
              <a:tr h="25499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100" b="0" i="0" u="none" strike="noStrike" dirty="0" smtClean="0">
                          <a:solidFill>
                            <a:srgbClr val="000000"/>
                          </a:solidFill>
                          <a:effectLst/>
                          <a:latin typeface="Calibri" panose="020F0502020204030204" pitchFamily="34" charset="0"/>
                        </a:rPr>
                        <a:t>Réalisé</a:t>
                      </a:r>
                      <a:endParaRPr lang="fr-MA" sz="11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00" b="1" i="0" u="none" strike="noStrike" dirty="0">
                        <a:solidFill>
                          <a:srgbClr val="FFFFFF"/>
                        </a:solidFill>
                        <a:effectLst/>
                        <a:latin typeface="Calibri" panose="020F0502020204030204" pitchFamily="34" charset="0"/>
                      </a:endParaRPr>
                    </a:p>
                  </a:txBody>
                  <a:tcPr marL="2095" marR="2095" marT="2095" marB="0" anchor="b"/>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00" b="1" i="0" u="none" strike="noStrike" dirty="0">
                        <a:solidFill>
                          <a:srgbClr val="FFFFFF"/>
                        </a:solidFill>
                        <a:effectLst/>
                        <a:latin typeface="Calibri" panose="020F0502020204030204" pitchFamily="34" charset="0"/>
                      </a:endParaRPr>
                    </a:p>
                  </a:txBody>
                  <a:tcPr marL="2095" marR="2095" marT="2095" marB="0" anchor="b"/>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00" b="1" i="0" u="none" strike="noStrike" dirty="0">
                        <a:solidFill>
                          <a:srgbClr val="FFFFFF"/>
                        </a:solidFill>
                        <a:effectLst/>
                        <a:latin typeface="Calibri" panose="020F0502020204030204" pitchFamily="34" charset="0"/>
                      </a:endParaRPr>
                    </a:p>
                  </a:txBody>
                  <a:tcPr marL="2095" marR="2095" marT="2095" marB="0" anchor="b"/>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00" b="1" i="0" u="none" strike="noStrike" dirty="0">
                        <a:solidFill>
                          <a:srgbClr val="FFFFFF"/>
                        </a:solidFill>
                        <a:effectLst/>
                        <a:latin typeface="Calibri" panose="020F0502020204030204" pitchFamily="34" charset="0"/>
                      </a:endParaRPr>
                    </a:p>
                  </a:txBody>
                  <a:tcPr marL="2095" marR="2095" marT="2095" marB="0" anchor="b"/>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100" b="1" i="0" u="none" strike="noStrike" dirty="0" smtClean="0">
                          <a:solidFill>
                            <a:srgbClr val="FFFFFF"/>
                          </a:solidFill>
                          <a:effectLst/>
                          <a:latin typeface="Calibri" panose="020F0502020204030204" pitchFamily="34" charset="0"/>
                        </a:rPr>
                        <a:t>S10</a:t>
                      </a:r>
                      <a:r>
                        <a:rPr lang="fr-MA" sz="1100" b="0" i="0" u="none" strike="noStrike" dirty="0" smtClean="0">
                          <a:solidFill>
                            <a:srgbClr val="000000"/>
                          </a:solidFill>
                          <a:effectLst/>
                          <a:latin typeface="Calibri" panose="020F0502020204030204" pitchFamily="34" charset="0"/>
                        </a:rPr>
                        <a:t>Projection</a:t>
                      </a:r>
                      <a:endParaRPr lang="fr-MA" sz="1100" b="1" i="0" u="none" strike="noStrike" dirty="0">
                        <a:solidFill>
                          <a:srgbClr val="FFFFFF"/>
                        </a:solidFill>
                        <a:effectLst/>
                        <a:latin typeface="Calibri" panose="020F0502020204030204" pitchFamily="34" charset="0"/>
                      </a:endParaRPr>
                    </a:p>
                  </a:txBody>
                  <a:tcPr marL="2095" marR="2095" marT="2095" marB="0" anchor="ctr">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73084391"/>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(6-9 </a:t>
                      </a:r>
                      <a:r>
                        <a:rPr lang="fr-MA" sz="1000" b="1" i="0" u="none" strike="noStrike" dirty="0">
                          <a:solidFill>
                            <a:srgbClr val="FFFFFF"/>
                          </a:solidFill>
                          <a:effectLst/>
                          <a:latin typeface="Calibri" panose="020F0502020204030204" pitchFamily="34" charset="0"/>
                        </a:rPr>
                        <a:t>mois)</a:t>
                      </a: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MAI</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S16</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S17</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S18</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S19</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S20</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S21</a:t>
                      </a:r>
                      <a:endParaRPr lang="fr-MA" sz="100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 xmlns:a16="http://schemas.microsoft.com/office/drawing/2014/main" val="2470378546"/>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a:t>
                      </a:r>
                      <a:endParaRPr lang="fr-MA" sz="105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04</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09</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00</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00</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11</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101633021"/>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Objectif </a:t>
                      </a:r>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21</a:t>
                      </a:r>
                      <a:endParaRPr lang="fr-MA" sz="105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21</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389183311"/>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a:t>
                      </a:r>
                      <a:endParaRPr lang="fr-MA" sz="105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15</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18</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19</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021107384"/>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Heures</a:t>
                      </a: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a:t>
                      </a:r>
                      <a:endParaRPr lang="fr-MA" sz="105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25,44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667238403"/>
                  </a:ext>
                </a:extLst>
              </a:tr>
              <a:tr h="2264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Appels</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a:t>
                      </a:r>
                      <a:endParaRPr lang="fr-MA" sz="105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380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720980927"/>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2140577275"/>
              </p:ext>
            </p:extLst>
          </p:nvPr>
        </p:nvGraphicFramePr>
        <p:xfrm>
          <a:off x="86173" y="4517409"/>
          <a:ext cx="5305171" cy="1902222"/>
        </p:xfrm>
        <a:graphic>
          <a:graphicData uri="http://schemas.openxmlformats.org/drawingml/2006/table">
            <a:tbl>
              <a:tblPr/>
              <a:tblGrid>
                <a:gridCol w="969119"/>
                <a:gridCol w="536002"/>
                <a:gridCol w="593766"/>
                <a:gridCol w="728540"/>
                <a:gridCol w="619436"/>
                <a:gridCol w="619436"/>
                <a:gridCol w="619436"/>
                <a:gridCol w="619436"/>
              </a:tblGrid>
              <a:tr h="3275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100" b="0" i="0" u="none" strike="noStrike" dirty="0">
                          <a:solidFill>
                            <a:srgbClr val="000000"/>
                          </a:solidFill>
                          <a:effectLst/>
                          <a:latin typeface="Calibri" panose="020F0502020204030204" pitchFamily="34" charset="0"/>
                        </a:rPr>
                        <a:t>Réalisé</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hMerge="1">
                  <a:txBody>
                    <a:bodyPr/>
                    <a:lstStyle/>
                    <a:p>
                      <a:endParaRPr lang="fr-MA"/>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100" b="0" i="0" u="none" strike="noStrike" dirty="0" smtClean="0">
                          <a:solidFill>
                            <a:srgbClr val="000000"/>
                          </a:solidFill>
                          <a:effectLst/>
                          <a:latin typeface="Calibri" panose="020F0502020204030204" pitchFamily="34" charset="0"/>
                        </a:rPr>
                        <a:t>Projection</a:t>
                      </a:r>
                      <a:endParaRPr lang="fr-MA" sz="11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r>
              <a:tr h="2624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0 -3</a:t>
                      </a:r>
                      <a:r>
                        <a:rPr lang="fr-MA" sz="1000" b="1" i="0" u="none" strike="noStrike" baseline="0" dirty="0" smtClean="0">
                          <a:solidFill>
                            <a:srgbClr val="FFFFFF"/>
                          </a:solidFill>
                          <a:effectLst/>
                          <a:latin typeface="Calibri" panose="020F0502020204030204" pitchFamily="34" charset="0"/>
                        </a:rPr>
                        <a:t> </a:t>
                      </a:r>
                      <a:r>
                        <a:rPr lang="fr-MA" sz="1000" b="1" i="0" u="none" strike="noStrike" dirty="0" smtClean="0">
                          <a:solidFill>
                            <a:srgbClr val="FFFFFF"/>
                          </a:solidFill>
                          <a:effectLst/>
                          <a:latin typeface="Calibri" panose="020F0502020204030204" pitchFamily="34" charset="0"/>
                        </a:rPr>
                        <a:t>mois</a:t>
                      </a:r>
                      <a:r>
                        <a:rPr lang="fr-MA" sz="1000" b="1" i="0" u="none" strike="noStrike" dirty="0">
                          <a:solidFill>
                            <a:srgbClr val="FFFFFF"/>
                          </a:solidFill>
                          <a:effectLst/>
                          <a:latin typeface="Calibri" panose="020F0502020204030204" pitchFamily="34" charset="0"/>
                        </a:rPr>
                        <a:t>)</a:t>
                      </a: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MAI</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S16</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S17</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S18</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S19</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S20</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S21</a:t>
                      </a:r>
                      <a:endParaRPr lang="fr-MA" sz="100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r>
              <a:tr h="2624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100" b="0" i="0" u="none" strike="noStrike" dirty="0" smtClean="0">
                          <a:solidFill>
                            <a:schemeClr val="tx1"/>
                          </a:solidFill>
                          <a:effectLst/>
                          <a:latin typeface="Calibri" panose="020F0502020204030204" pitchFamily="34" charset="0"/>
                        </a:rPr>
                        <a:t>***</a:t>
                      </a:r>
                      <a:endParaRPr lang="fr-MA" sz="11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33</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33</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624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Objectif </a:t>
                      </a:r>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100" b="0" i="0" u="none" strike="noStrike" dirty="0">
                          <a:solidFill>
                            <a:srgbClr val="000000"/>
                          </a:solidFill>
                          <a:effectLst/>
                          <a:latin typeface="Calibri" panose="020F0502020204030204" pitchFamily="34" charset="0"/>
                        </a:rPr>
                        <a:t> </a:t>
                      </a:r>
                      <a:r>
                        <a:rPr lang="fr-MA" sz="1100" b="0" i="0" u="none" strike="noStrike" dirty="0" smtClean="0">
                          <a:solidFill>
                            <a:srgbClr val="000000"/>
                          </a:solidFill>
                          <a:effectLst/>
                          <a:latin typeface="Calibri" panose="020F0502020204030204" pitchFamily="34" charset="0"/>
                        </a:rPr>
                        <a:t>14</a:t>
                      </a:r>
                      <a:endParaRPr lang="fr-MA" sz="11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14</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624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000" b="0" i="0" u="none" strike="noStrike" kern="1200" dirty="0" smtClean="0">
                          <a:solidFill>
                            <a:srgbClr val="000000"/>
                          </a:solidFill>
                          <a:effectLst/>
                          <a:latin typeface="Calibri" panose="020F0502020204030204" pitchFamily="34" charset="0"/>
                          <a:ea typeface="+mn-ea"/>
                          <a:cs typeface="+mn-cs"/>
                        </a:rPr>
                        <a:t>11</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000" b="0" i="0" u="none" strike="noStrike" kern="1200" dirty="0" smtClean="0">
                          <a:solidFill>
                            <a:srgbClr val="000000"/>
                          </a:solidFill>
                          <a:effectLst/>
                          <a:latin typeface="Calibri" panose="020F0502020204030204" pitchFamily="34" charset="0"/>
                          <a:ea typeface="+mn-ea"/>
                          <a:cs typeface="+mn-cs"/>
                        </a:rPr>
                        <a:t>11</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000" b="0" i="0" u="none" strike="noStrike" kern="1200" dirty="0" smtClean="0">
                          <a:solidFill>
                            <a:srgbClr val="000000"/>
                          </a:solidFill>
                          <a:effectLst/>
                          <a:latin typeface="Calibri" panose="020F0502020204030204" pitchFamily="34" charset="0"/>
                          <a:ea typeface="+mn-ea"/>
                          <a:cs typeface="+mn-cs"/>
                        </a:rPr>
                        <a:t>10</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000" b="0" i="0" u="none" strike="noStrike" kern="1200" dirty="0" smtClean="0">
                          <a:solidFill>
                            <a:srgbClr val="000000"/>
                          </a:solidFill>
                          <a:effectLst/>
                          <a:latin typeface="Calibri" panose="020F0502020204030204" pitchFamily="34" charset="0"/>
                          <a:ea typeface="+mn-ea"/>
                          <a:cs typeface="+mn-cs"/>
                        </a:rPr>
                        <a:t>9</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15</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16</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624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Heures</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fr-FR" sz="1000" b="0" i="0" u="none" strike="noStrike" kern="1200" dirty="0" smtClean="0">
                          <a:solidFill>
                            <a:srgbClr val="000000"/>
                          </a:solidFill>
                          <a:effectLst/>
                          <a:latin typeface="Calibri" panose="020F0502020204030204" pitchFamily="34" charset="0"/>
                          <a:ea typeface="+mn-ea"/>
                          <a:cs typeface="+mn-cs"/>
                        </a:rPr>
                        <a:t>105,03</a:t>
                      </a:r>
                      <a:endParaRPr lang="fr-FR"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fr-FR" sz="1000" b="0" i="0" u="none" strike="noStrike" kern="1200" dirty="0" smtClean="0">
                          <a:solidFill>
                            <a:srgbClr val="000000"/>
                          </a:solidFill>
                          <a:effectLst/>
                          <a:latin typeface="Calibri" panose="020F0502020204030204" pitchFamily="34" charset="0"/>
                          <a:ea typeface="+mn-ea"/>
                          <a:cs typeface="+mn-cs"/>
                        </a:rPr>
                        <a:t>134,52</a:t>
                      </a:r>
                      <a:endParaRPr lang="fr-FR"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fr-FR" sz="1000" b="0" i="0" u="none" strike="noStrike" kern="1200" dirty="0" smtClean="0">
                          <a:solidFill>
                            <a:srgbClr val="000000"/>
                          </a:solidFill>
                          <a:effectLst/>
                          <a:latin typeface="Calibri" panose="020F0502020204030204" pitchFamily="34" charset="0"/>
                          <a:ea typeface="+mn-ea"/>
                          <a:cs typeface="+mn-cs"/>
                        </a:rPr>
                        <a:t>124,40</a:t>
                      </a:r>
                      <a:endParaRPr lang="fr-FR"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fr-FR" sz="1000" b="0" i="0" u="none" strike="noStrike" kern="1200" dirty="0" smtClean="0">
                          <a:solidFill>
                            <a:srgbClr val="000000"/>
                          </a:solidFill>
                          <a:effectLst/>
                          <a:latin typeface="Calibri" panose="020F0502020204030204" pitchFamily="34" charset="0"/>
                          <a:ea typeface="+mn-ea"/>
                          <a:cs typeface="+mn-cs"/>
                        </a:rPr>
                        <a:t>193</a:t>
                      </a:r>
                      <a:endParaRPr lang="fr-FR"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624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Appels</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1136</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1378</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1224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1873</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object 27"/>
          <p:cNvSpPr/>
          <p:nvPr/>
        </p:nvSpPr>
        <p:spPr>
          <a:xfrm>
            <a:off x="9859210" y="6616373"/>
            <a:ext cx="1616371" cy="0"/>
          </a:xfrm>
          <a:custGeom>
            <a:avLst/>
            <a:gdLst/>
            <a:ahLst/>
            <a:cxnLst/>
            <a:rect l="l" t="t" r="r" b="b"/>
            <a:pathLst>
              <a:path w="1889759">
                <a:moveTo>
                  <a:pt x="1889759" y="0"/>
                </a:moveTo>
                <a:lnTo>
                  <a:pt x="0" y="0"/>
                </a:lnTo>
              </a:path>
            </a:pathLst>
          </a:custGeom>
          <a:ln/>
        </p:spPr>
        <p:style>
          <a:lnRef idx="2">
            <a:schemeClr val="dk1"/>
          </a:lnRef>
          <a:fillRef idx="0">
            <a:schemeClr val="dk1"/>
          </a:fillRef>
          <a:effectRef idx="1">
            <a:schemeClr val="dk1"/>
          </a:effectRef>
          <a:fontRef idx="minor">
            <a:schemeClr val="tx1"/>
          </a:fontRef>
        </p:style>
        <p:txBody>
          <a:bodyPr wrap="square" lIns="0" tIns="0" rIns="0" bIns="0" rtlCol="0"/>
          <a:lstStyle/>
          <a:p>
            <a:endParaRPr/>
          </a:p>
        </p:txBody>
      </p:sp>
      <p:grpSp>
        <p:nvGrpSpPr>
          <p:cNvPr id="2" name="Groupe 1"/>
          <p:cNvGrpSpPr/>
          <p:nvPr/>
        </p:nvGrpSpPr>
        <p:grpSpPr>
          <a:xfrm>
            <a:off x="5641728" y="1296158"/>
            <a:ext cx="423196" cy="1340459"/>
            <a:chOff x="7683978" y="1087186"/>
            <a:chExt cx="423196" cy="1340459"/>
          </a:xfrm>
        </p:grpSpPr>
        <p:sp>
          <p:nvSpPr>
            <p:cNvPr id="14" name="object 3">
              <a:extLst>
                <a:ext uri="{FF2B5EF4-FFF2-40B4-BE49-F238E27FC236}">
                  <a16:creationId xmlns:a16="http://schemas.microsoft.com/office/drawing/2014/main" xmlns="" id="{B8FAE644-539D-480D-BB59-4E10D722D3E5}"/>
                </a:ext>
              </a:extLst>
            </p:cNvPr>
            <p:cNvSpPr/>
            <p:nvPr/>
          </p:nvSpPr>
          <p:spPr>
            <a:xfrm>
              <a:off x="7683978" y="1178050"/>
              <a:ext cx="423196" cy="1249595"/>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p>
          </p:txBody>
        </p:sp>
        <p:sp>
          <p:nvSpPr>
            <p:cNvPr id="15" name="object 4">
              <a:extLst>
                <a:ext uri="{FF2B5EF4-FFF2-40B4-BE49-F238E27FC236}">
                  <a16:creationId xmlns:a16="http://schemas.microsoft.com/office/drawing/2014/main" xmlns="" id="{1B31A720-5F8A-4FAB-8DC9-ECE8436C7A21}"/>
                </a:ext>
              </a:extLst>
            </p:cNvPr>
            <p:cNvSpPr txBox="1"/>
            <p:nvPr/>
          </p:nvSpPr>
          <p:spPr>
            <a:xfrm>
              <a:off x="7837533" y="1087186"/>
              <a:ext cx="184666" cy="1249595"/>
            </a:xfrm>
            <a:prstGeom prst="rect">
              <a:avLst/>
            </a:prstGeom>
          </p:spPr>
          <p:txBody>
            <a:bodyPr vert="vert270" wrap="square" lIns="0" tIns="13970" rIns="0" bIns="0" rtlCol="0">
              <a:spAutoFit/>
            </a:bodyPr>
            <a:lstStyle/>
            <a:p>
              <a:pPr marL="12700">
                <a:lnSpc>
                  <a:spcPct val="100000"/>
                </a:lnSpc>
                <a:spcBef>
                  <a:spcPts val="110"/>
                </a:spcBef>
              </a:pPr>
              <a:r>
                <a:rPr lang="fr-FR" sz="1200" b="1" spc="-30" dirty="0" smtClean="0">
                  <a:solidFill>
                    <a:srgbClr val="FFFFFF"/>
                  </a:solidFill>
                  <a:latin typeface="Tahoma"/>
                  <a:cs typeface="Tahoma"/>
                </a:rPr>
                <a:t>MTN</a:t>
              </a:r>
              <a:endParaRPr sz="1200" dirty="0">
                <a:latin typeface="Tahoma"/>
                <a:cs typeface="Tahoma"/>
              </a:endParaRPr>
            </a:p>
          </p:txBody>
        </p:sp>
      </p:grpSp>
      <p:sp>
        <p:nvSpPr>
          <p:cNvPr id="19" name="object 4">
            <a:extLst>
              <a:ext uri="{FF2B5EF4-FFF2-40B4-BE49-F238E27FC236}">
                <a16:creationId xmlns:a16="http://schemas.microsoft.com/office/drawing/2014/main" xmlns="" id="{CF319796-721D-40FB-B74C-E49EF7AE63D7}"/>
              </a:ext>
            </a:extLst>
          </p:cNvPr>
          <p:cNvSpPr txBox="1"/>
          <p:nvPr/>
        </p:nvSpPr>
        <p:spPr>
          <a:xfrm>
            <a:off x="7837533" y="4160042"/>
            <a:ext cx="184666" cy="1249595"/>
          </a:xfrm>
          <a:prstGeom prst="rect">
            <a:avLst/>
          </a:prstGeom>
        </p:spPr>
        <p:txBody>
          <a:bodyPr vert="vert270" wrap="square" lIns="0" tIns="13970" rIns="0" bIns="0" rtlCol="0">
            <a:spAutoFit/>
          </a:bodyPr>
          <a:lstStyle/>
          <a:p>
            <a:pPr marL="12700">
              <a:lnSpc>
                <a:spcPct val="100000"/>
              </a:lnSpc>
              <a:spcBef>
                <a:spcPts val="110"/>
              </a:spcBef>
            </a:pPr>
            <a:r>
              <a:rPr lang="fr-FR" sz="1200" b="1" spc="-30" dirty="0">
                <a:solidFill>
                  <a:srgbClr val="FFFFFF"/>
                </a:solidFill>
                <a:latin typeface="Tahoma"/>
                <a:cs typeface="Tahoma"/>
              </a:rPr>
              <a:t>DIGITAL MTN</a:t>
            </a:r>
            <a:endParaRPr sz="1200" dirty="0">
              <a:latin typeface="Tahoma"/>
              <a:cs typeface="Tahoma"/>
            </a:endParaRPr>
          </a:p>
        </p:txBody>
      </p:sp>
      <p:sp>
        <p:nvSpPr>
          <p:cNvPr id="24" name="object 26"/>
          <p:cNvSpPr/>
          <p:nvPr/>
        </p:nvSpPr>
        <p:spPr>
          <a:xfrm rot="16200000">
            <a:off x="4961238" y="5576882"/>
            <a:ext cx="1868202" cy="210780"/>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endParaRPr/>
          </a:p>
        </p:txBody>
      </p:sp>
      <p:grpSp>
        <p:nvGrpSpPr>
          <p:cNvPr id="25" name="Groupe 24"/>
          <p:cNvGrpSpPr/>
          <p:nvPr/>
        </p:nvGrpSpPr>
        <p:grpSpPr>
          <a:xfrm>
            <a:off x="5644891" y="3013612"/>
            <a:ext cx="423196" cy="1340459"/>
            <a:chOff x="7683978" y="1087186"/>
            <a:chExt cx="423196" cy="1340459"/>
          </a:xfrm>
        </p:grpSpPr>
        <p:sp>
          <p:nvSpPr>
            <p:cNvPr id="26" name="object 3">
              <a:extLst>
                <a:ext uri="{FF2B5EF4-FFF2-40B4-BE49-F238E27FC236}">
                  <a16:creationId xmlns:a16="http://schemas.microsoft.com/office/drawing/2014/main" xmlns="" id="{B8FAE644-539D-480D-BB59-4E10D722D3E5}"/>
                </a:ext>
              </a:extLst>
            </p:cNvPr>
            <p:cNvSpPr/>
            <p:nvPr/>
          </p:nvSpPr>
          <p:spPr>
            <a:xfrm>
              <a:off x="7683978" y="1178050"/>
              <a:ext cx="423196" cy="1249595"/>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p>
          </p:txBody>
        </p:sp>
        <p:sp>
          <p:nvSpPr>
            <p:cNvPr id="27" name="object 4">
              <a:extLst>
                <a:ext uri="{FF2B5EF4-FFF2-40B4-BE49-F238E27FC236}">
                  <a16:creationId xmlns:a16="http://schemas.microsoft.com/office/drawing/2014/main" xmlns="" id="{1B31A720-5F8A-4FAB-8DC9-ECE8436C7A21}"/>
                </a:ext>
              </a:extLst>
            </p:cNvPr>
            <p:cNvSpPr txBox="1"/>
            <p:nvPr/>
          </p:nvSpPr>
          <p:spPr>
            <a:xfrm>
              <a:off x="7837533" y="1087186"/>
              <a:ext cx="184666" cy="1249595"/>
            </a:xfrm>
            <a:prstGeom prst="rect">
              <a:avLst/>
            </a:prstGeom>
          </p:spPr>
          <p:txBody>
            <a:bodyPr vert="vert270" wrap="square" lIns="0" tIns="13970" rIns="0" bIns="0" rtlCol="0">
              <a:spAutoFit/>
            </a:bodyPr>
            <a:lstStyle/>
            <a:p>
              <a:pPr marL="12700">
                <a:lnSpc>
                  <a:spcPct val="100000"/>
                </a:lnSpc>
                <a:spcBef>
                  <a:spcPts val="110"/>
                </a:spcBef>
              </a:pPr>
              <a:r>
                <a:rPr lang="fr-FR" sz="1200" b="1" spc="-30" dirty="0" smtClean="0">
                  <a:solidFill>
                    <a:srgbClr val="FFFFFF"/>
                  </a:solidFill>
                  <a:latin typeface="Tahoma"/>
                  <a:cs typeface="Tahoma"/>
                </a:rPr>
                <a:t>MTN</a:t>
              </a:r>
              <a:endParaRPr sz="1200" dirty="0">
                <a:latin typeface="Tahoma"/>
                <a:cs typeface="Tahoma"/>
              </a:endParaRPr>
            </a:p>
          </p:txBody>
        </p:sp>
      </p:grpSp>
      <p:graphicFrame>
        <p:nvGraphicFramePr>
          <p:cNvPr id="16" name="Tableau 2">
            <a:extLst>
              <a:ext uri="{FF2B5EF4-FFF2-40B4-BE49-F238E27FC236}">
                <a16:creationId xmlns:a16="http://schemas.microsoft.com/office/drawing/2014/main" xmlns="" id="{B6E1B569-5D8D-41A3-AA1E-8520F9C7733C}"/>
              </a:ext>
            </a:extLst>
          </p:cNvPr>
          <p:cNvGraphicFramePr>
            <a:graphicFrameLocks noGrp="1"/>
          </p:cNvGraphicFramePr>
          <p:nvPr>
            <p:extLst>
              <p:ext uri="{D42A27DB-BD31-4B8C-83A1-F6EECF244321}">
                <p14:modId xmlns:p14="http://schemas.microsoft.com/office/powerpoint/2010/main" val="2002706193"/>
              </p:ext>
            </p:extLst>
          </p:nvPr>
        </p:nvGraphicFramePr>
        <p:xfrm>
          <a:off x="6190729" y="174152"/>
          <a:ext cx="5848872" cy="2445739"/>
        </p:xfrm>
        <a:graphic>
          <a:graphicData uri="http://schemas.openxmlformats.org/drawingml/2006/table">
            <a:tbl>
              <a:tblPr firstRow="1" bandRow="1">
                <a:tableStyleId>{5940675A-B579-460E-94D1-54222C63F5DA}</a:tableStyleId>
              </a:tblPr>
              <a:tblGrid>
                <a:gridCol w="1086371">
                  <a:extLst>
                    <a:ext uri="{9D8B030D-6E8A-4147-A177-3AD203B41FA5}">
                      <a16:colId xmlns:a16="http://schemas.microsoft.com/office/drawing/2014/main" xmlns="" val="2231634559"/>
                    </a:ext>
                  </a:extLst>
                </a:gridCol>
                <a:gridCol w="512640">
                  <a:extLst>
                    <a:ext uri="{9D8B030D-6E8A-4147-A177-3AD203B41FA5}">
                      <a16:colId xmlns:a16="http://schemas.microsoft.com/office/drawing/2014/main" xmlns="" val="1172812134"/>
                    </a:ext>
                  </a:extLst>
                </a:gridCol>
                <a:gridCol w="778216">
                  <a:extLst>
                    <a:ext uri="{9D8B030D-6E8A-4147-A177-3AD203B41FA5}">
                      <a16:colId xmlns:a16="http://schemas.microsoft.com/office/drawing/2014/main" xmlns="" val="4056475766"/>
                    </a:ext>
                  </a:extLst>
                </a:gridCol>
                <a:gridCol w="963506">
                  <a:extLst>
                    <a:ext uri="{9D8B030D-6E8A-4147-A177-3AD203B41FA5}">
                      <a16:colId xmlns:a16="http://schemas.microsoft.com/office/drawing/2014/main" xmlns="" val="3219869155"/>
                    </a:ext>
                  </a:extLst>
                </a:gridCol>
                <a:gridCol w="864684">
                  <a:extLst>
                    <a:ext uri="{9D8B030D-6E8A-4147-A177-3AD203B41FA5}">
                      <a16:colId xmlns:a16="http://schemas.microsoft.com/office/drawing/2014/main" xmlns="" val="119733670"/>
                    </a:ext>
                  </a:extLst>
                </a:gridCol>
                <a:gridCol w="914096"/>
                <a:gridCol w="729359"/>
              </a:tblGrid>
              <a:tr h="807122">
                <a:tc>
                  <a:txBody>
                    <a:bodyPr/>
                    <a:lstStyle/>
                    <a:p>
                      <a:pPr algn="ctr"/>
                      <a:r>
                        <a:rPr lang="fr-FR" sz="700" b="1" dirty="0">
                          <a:latin typeface="Verdana" panose="020B0604030504040204" pitchFamily="34" charset="0"/>
                          <a:ea typeface="Verdana" panose="020B0604030504040204" pitchFamily="34" charset="0"/>
                        </a:rPr>
                        <a:t>NOM DES TL</a:t>
                      </a:r>
                    </a:p>
                  </a:txBody>
                  <a:tcPr anchor="ctr"/>
                </a:tc>
                <a:tc>
                  <a:txBody>
                    <a:bodyPr/>
                    <a:lstStyle/>
                    <a:p>
                      <a:pPr algn="ctr"/>
                      <a:r>
                        <a:rPr lang="fr-FR" sz="700" b="1" dirty="0">
                          <a:latin typeface="Verdana" panose="020B0604030504040204" pitchFamily="34" charset="0"/>
                          <a:ea typeface="Verdana" panose="020B0604030504040204" pitchFamily="34" charset="0"/>
                        </a:rPr>
                        <a:t>Nombre de cc suivis</a:t>
                      </a:r>
                    </a:p>
                  </a:txBody>
                  <a:tcPr anchor="ctr"/>
                </a:tc>
                <a:tc>
                  <a:txBody>
                    <a:bodyPr/>
                    <a:lstStyle/>
                    <a:p>
                      <a:pPr algn="ctr"/>
                      <a:r>
                        <a:rPr lang="fr-FR" sz="700" b="1" dirty="0">
                          <a:latin typeface="Verdana" panose="020B0604030504040204" pitchFamily="34" charset="0"/>
                          <a:ea typeface="Verdana" panose="020B0604030504040204" pitchFamily="34" charset="0"/>
                        </a:rPr>
                        <a:t>Quote part des cc ayant un bon niveau de productivité en Sn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1" dirty="0">
                          <a:latin typeface="Verdana" panose="020B0604030504040204" pitchFamily="34" charset="0"/>
                          <a:ea typeface="Verdana" panose="020B0604030504040204" pitchFamily="34" charset="0"/>
                        </a:rPr>
                        <a:t>Quote part des cc ayant un bon niveau de productivité en Sn-1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1" dirty="0" smtClean="0">
                          <a:latin typeface="Verdana" panose="020B0604030504040204" pitchFamily="34" charset="0"/>
                          <a:ea typeface="Verdana" panose="020B0604030504040204" pitchFamily="34" charset="0"/>
                        </a:rPr>
                        <a:t>Quote part des cc ayant un bon niveau de productivité en Sn-2</a:t>
                      </a:r>
                      <a:endParaRPr lang="fr-FR" sz="7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1" dirty="0" smtClean="0">
                          <a:latin typeface="Verdana" panose="020B0604030504040204" pitchFamily="34" charset="0"/>
                          <a:ea typeface="Verdana" panose="020B0604030504040204" pitchFamily="34" charset="0"/>
                        </a:rPr>
                        <a:t>Quote part des cc ayant un bon niveau de productivité en Sn-2</a:t>
                      </a:r>
                      <a:endParaRPr lang="fr-FR" sz="7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1" dirty="0" smtClean="0">
                          <a:latin typeface="Verdana" panose="020B0604030504040204" pitchFamily="34" charset="0"/>
                          <a:ea typeface="Verdana" panose="020B0604030504040204" pitchFamily="34" charset="0"/>
                        </a:rPr>
                        <a:t>Ecart de variation</a:t>
                      </a:r>
                    </a:p>
                    <a:p>
                      <a:pPr algn="ctr"/>
                      <a:endParaRPr lang="fr-FR" sz="7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xmlns="" val="1845177864"/>
                  </a:ext>
                </a:extLst>
              </a:tr>
              <a:tr h="227918">
                <a:tc>
                  <a:txBody>
                    <a:bodyPr/>
                    <a:lstStyle/>
                    <a:p>
                      <a:pPr algn="ctr"/>
                      <a:r>
                        <a:rPr lang="fr-FR" sz="700" dirty="0" smtClean="0">
                          <a:solidFill>
                            <a:srgbClr val="C00000"/>
                          </a:solidFill>
                          <a:latin typeface="Verdana" panose="020B0604030504040204" pitchFamily="34" charset="0"/>
                          <a:ea typeface="Verdana" panose="020B0604030504040204" pitchFamily="34" charset="0"/>
                        </a:rPr>
                        <a:t>ALDO Précieux</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10</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a:solidFill>
                            <a:srgbClr val="000000"/>
                          </a:solidFill>
                          <a:effectLst/>
                          <a:latin typeface="Verdana"/>
                        </a:rPr>
                        <a:t>29,41%</a:t>
                      </a:r>
                    </a:p>
                  </a:txBody>
                  <a:tcPr marL="9525" marR="9525" marT="9525" marB="0" anchor="ctr">
                    <a:solidFill>
                      <a:schemeClr val="accent2"/>
                    </a:solidFill>
                  </a:tcPr>
                </a:tc>
                <a:tc>
                  <a:txBody>
                    <a:bodyPr/>
                    <a:lstStyle/>
                    <a:p>
                      <a:pPr algn="ctr" rtl="0" fontAlgn="ctr"/>
                      <a:r>
                        <a:rPr lang="fr-FR" sz="900" b="0" i="0" u="none" strike="noStrike">
                          <a:solidFill>
                            <a:srgbClr val="000000"/>
                          </a:solidFill>
                          <a:effectLst/>
                          <a:latin typeface="Verdana"/>
                        </a:rPr>
                        <a:t>52,94%</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70%</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71%</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+8,5%</a:t>
                      </a:r>
                      <a:endParaRPr lang="fr-FR" sz="800" dirty="0">
                        <a:latin typeface="Verdana" panose="020B0604030504040204" pitchFamily="34" charset="0"/>
                        <a:ea typeface="Verdana" panose="020B0604030504040204" pitchFamily="34" charset="0"/>
                      </a:endParaRPr>
                    </a:p>
                  </a:txBody>
                  <a:tcPr anchor="ctr"/>
                </a:tc>
              </a:tr>
              <a:tr h="293499">
                <a:tc>
                  <a:txBody>
                    <a:bodyPr/>
                    <a:lstStyle/>
                    <a:p>
                      <a:pPr algn="ctr"/>
                      <a:r>
                        <a:rPr lang="fr-FR" sz="700" dirty="0" smtClean="0">
                          <a:solidFill>
                            <a:srgbClr val="C00000"/>
                          </a:solidFill>
                          <a:latin typeface="Verdana" panose="020B0604030504040204" pitchFamily="34" charset="0"/>
                          <a:ea typeface="Verdana" panose="020B0604030504040204" pitchFamily="34" charset="0"/>
                        </a:rPr>
                        <a:t>BABADDJIHOU</a:t>
                      </a:r>
                      <a:r>
                        <a:rPr lang="fr-FR" sz="700" baseline="0" dirty="0" smtClean="0">
                          <a:solidFill>
                            <a:srgbClr val="C00000"/>
                          </a:solidFill>
                          <a:latin typeface="Verdana" panose="020B0604030504040204" pitchFamily="34" charset="0"/>
                          <a:ea typeface="Verdana" panose="020B0604030504040204" pitchFamily="34" charset="0"/>
                        </a:rPr>
                        <a:t> Thérèse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12</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a:solidFill>
                            <a:srgbClr val="000000"/>
                          </a:solidFill>
                          <a:effectLst/>
                          <a:latin typeface="Verdana"/>
                        </a:rPr>
                        <a:t>33,33%</a:t>
                      </a:r>
                    </a:p>
                  </a:txBody>
                  <a:tcPr marL="9525" marR="9525" marT="9525" marB="0" anchor="ctr">
                    <a:solidFill>
                      <a:schemeClr val="accent2"/>
                    </a:solidFill>
                  </a:tcPr>
                </a:tc>
                <a:tc>
                  <a:txBody>
                    <a:bodyPr/>
                    <a:lstStyle/>
                    <a:p>
                      <a:pPr algn="ctr" rtl="0" fontAlgn="ctr"/>
                      <a:r>
                        <a:rPr lang="fr-FR" sz="900" b="0" i="0" u="none" strike="noStrike">
                          <a:solidFill>
                            <a:srgbClr val="000000"/>
                          </a:solidFill>
                          <a:effectLst/>
                          <a:latin typeface="Verdana"/>
                        </a:rPr>
                        <a:t>50,00%</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52,33%</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66,66%</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+9,52%</a:t>
                      </a:r>
                      <a:endParaRPr lang="fr-FR" sz="800" dirty="0">
                        <a:latin typeface="Verdana" panose="020B0604030504040204" pitchFamily="34" charset="0"/>
                        <a:ea typeface="Verdana" panose="020B0604030504040204" pitchFamily="34" charset="0"/>
                      </a:endParaRPr>
                    </a:p>
                  </a:txBody>
                  <a:tcPr anchor="ctr"/>
                </a:tc>
              </a:tr>
              <a:tr h="293499">
                <a:tc>
                  <a:txBody>
                    <a:bodyPr/>
                    <a:lstStyle/>
                    <a:p>
                      <a:pPr algn="ctr"/>
                      <a:r>
                        <a:rPr lang="fr-FR" sz="700" dirty="0" smtClean="0">
                          <a:solidFill>
                            <a:srgbClr val="C00000"/>
                          </a:solidFill>
                          <a:latin typeface="Verdana" panose="020B0604030504040204" pitchFamily="34" charset="0"/>
                          <a:ea typeface="Verdana" panose="020B0604030504040204" pitchFamily="34" charset="0"/>
                        </a:rPr>
                        <a:t>KOUGBLENOU Sosthène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a:solidFill>
                            <a:srgbClr val="000000"/>
                          </a:solidFill>
                          <a:effectLst/>
                          <a:latin typeface="Verdana"/>
                        </a:rPr>
                        <a:t>22,22%</a:t>
                      </a:r>
                    </a:p>
                  </a:txBody>
                  <a:tcPr marL="9525" marR="9525" marT="9525" marB="0" anchor="ctr">
                    <a:solidFill>
                      <a:schemeClr val="accent2"/>
                    </a:solidFill>
                  </a:tcPr>
                </a:tc>
                <a:tc>
                  <a:txBody>
                    <a:bodyPr/>
                    <a:lstStyle/>
                    <a:p>
                      <a:pPr algn="ctr" rtl="0" fontAlgn="ctr"/>
                      <a:r>
                        <a:rPr lang="fr-FR" sz="900" b="0" i="0" u="none" strike="noStrike" dirty="0">
                          <a:solidFill>
                            <a:srgbClr val="000000"/>
                          </a:solidFill>
                          <a:effectLst/>
                          <a:latin typeface="Verdana"/>
                        </a:rPr>
                        <a:t>40,00%</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75,33%</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77,77%</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+16,23%</a:t>
                      </a:r>
                      <a:endParaRPr lang="fr-FR" sz="800" dirty="0">
                        <a:latin typeface="Verdana" panose="020B0604030504040204" pitchFamily="34" charset="0"/>
                        <a:ea typeface="Verdana" panose="020B0604030504040204" pitchFamily="34" charset="0"/>
                      </a:endParaRPr>
                    </a:p>
                  </a:txBody>
                  <a:tcPr anchor="ctr"/>
                </a:tc>
              </a:tr>
              <a:tr h="220124">
                <a:tc>
                  <a:txBody>
                    <a:bodyPr/>
                    <a:lstStyle/>
                    <a:p>
                      <a:pPr algn="ctr"/>
                      <a:r>
                        <a:rPr lang="fr-FR" sz="700" dirty="0" smtClean="0">
                          <a:solidFill>
                            <a:srgbClr val="C00000"/>
                          </a:solidFill>
                          <a:latin typeface="Verdana" panose="020B0604030504040204" pitchFamily="34" charset="0"/>
                          <a:ea typeface="Verdana" panose="020B0604030504040204" pitchFamily="34" charset="0"/>
                        </a:rPr>
                        <a:t>JAMES Anita</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11</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a:solidFill>
                            <a:srgbClr val="000000"/>
                          </a:solidFill>
                          <a:effectLst/>
                          <a:latin typeface="Verdana"/>
                        </a:rPr>
                        <a:t>30,00%</a:t>
                      </a:r>
                    </a:p>
                  </a:txBody>
                  <a:tcPr marL="9525" marR="9525" marT="9525" marB="0" anchor="ctr">
                    <a:solidFill>
                      <a:schemeClr val="accent2"/>
                    </a:solidFill>
                  </a:tcPr>
                </a:tc>
                <a:tc>
                  <a:txBody>
                    <a:bodyPr/>
                    <a:lstStyle/>
                    <a:p>
                      <a:pPr algn="ctr" rtl="0" fontAlgn="ctr"/>
                      <a:r>
                        <a:rPr lang="fr-FR" sz="900" b="0" i="0" u="none" strike="noStrike">
                          <a:solidFill>
                            <a:srgbClr val="000000"/>
                          </a:solidFill>
                          <a:effectLst/>
                          <a:latin typeface="Verdana"/>
                        </a:rPr>
                        <a:t>44,44%</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66,66%</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50%</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+23,33%</a:t>
                      </a:r>
                      <a:endParaRPr lang="fr-FR" sz="800" dirty="0">
                        <a:latin typeface="Verdana" panose="020B0604030504040204" pitchFamily="34" charset="0"/>
                        <a:ea typeface="Verdana" panose="020B0604030504040204" pitchFamily="34" charset="0"/>
                      </a:endParaRPr>
                    </a:p>
                  </a:txBody>
                  <a:tcPr anchor="ctr"/>
                </a:tc>
              </a:tr>
              <a:tr h="293499">
                <a:tc>
                  <a:txBody>
                    <a:bodyPr/>
                    <a:lstStyle/>
                    <a:p>
                      <a:pPr algn="ctr"/>
                      <a:r>
                        <a:rPr lang="fr-FR" sz="700" dirty="0" smtClean="0">
                          <a:solidFill>
                            <a:srgbClr val="C00000"/>
                          </a:solidFill>
                          <a:latin typeface="Verdana" panose="020B0604030504040204" pitchFamily="34" charset="0"/>
                          <a:ea typeface="Verdana" panose="020B0604030504040204" pitchFamily="34" charset="0"/>
                        </a:rPr>
                        <a:t>MAHOUTONDJI Aldric</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11</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a:solidFill>
                            <a:srgbClr val="000000"/>
                          </a:solidFill>
                          <a:effectLst/>
                          <a:latin typeface="Verdana"/>
                        </a:rPr>
                        <a:t>28%</a:t>
                      </a:r>
                    </a:p>
                  </a:txBody>
                  <a:tcPr marL="9525" marR="9525" marT="9525" marB="0" anchor="ctr">
                    <a:solidFill>
                      <a:schemeClr val="accent2"/>
                    </a:solidFill>
                  </a:tcPr>
                </a:tc>
                <a:tc>
                  <a:txBody>
                    <a:bodyPr/>
                    <a:lstStyle/>
                    <a:p>
                      <a:pPr algn="ctr" rtl="0" fontAlgn="ctr"/>
                      <a:r>
                        <a:rPr lang="fr-FR" sz="900" b="0" i="0" u="none" strike="noStrike">
                          <a:solidFill>
                            <a:srgbClr val="000000"/>
                          </a:solidFill>
                          <a:effectLst/>
                          <a:latin typeface="Verdana"/>
                        </a:rPr>
                        <a:t>35%</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66,66%</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60%</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+00%</a:t>
                      </a:r>
                      <a:endParaRPr lang="fr-FR" sz="80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xmlns="" val="2549061943"/>
                  </a:ext>
                </a:extLst>
              </a:tr>
              <a:tr h="235939">
                <a:tc>
                  <a:txBody>
                    <a:bodyPr/>
                    <a:lstStyle/>
                    <a:p>
                      <a:pPr algn="ctr"/>
                      <a:r>
                        <a:rPr lang="fr-FR" sz="700" dirty="0" smtClean="0">
                          <a:solidFill>
                            <a:srgbClr val="C00000"/>
                          </a:solidFill>
                          <a:latin typeface="Verdana" panose="020B0604030504040204" pitchFamily="34" charset="0"/>
                          <a:ea typeface="Verdana" panose="020B0604030504040204" pitchFamily="34" charset="0"/>
                        </a:rPr>
                        <a:t>AGUEDJOU Marius</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a:solidFill>
                            <a:srgbClr val="000000"/>
                          </a:solidFill>
                          <a:effectLst/>
                          <a:latin typeface="Verdana"/>
                        </a:rPr>
                        <a:t>23,81%</a:t>
                      </a:r>
                    </a:p>
                  </a:txBody>
                  <a:tcPr marL="9525" marR="9525" marT="9525" marB="0" anchor="ctr">
                    <a:solidFill>
                      <a:schemeClr val="accent2"/>
                    </a:solidFill>
                  </a:tcPr>
                </a:tc>
                <a:tc>
                  <a:txBody>
                    <a:bodyPr/>
                    <a:lstStyle/>
                    <a:p>
                      <a:pPr algn="ctr" rtl="0" fontAlgn="ctr"/>
                      <a:r>
                        <a:rPr lang="fr-FR" sz="900" b="0" i="0" u="none" strike="noStrike" dirty="0">
                          <a:solidFill>
                            <a:srgbClr val="000000"/>
                          </a:solidFill>
                          <a:effectLst/>
                          <a:latin typeface="Verdana"/>
                        </a:rPr>
                        <a:t>33,33%</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71%</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66,66%</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+30,3%</a:t>
                      </a:r>
                      <a:endParaRPr lang="fr-FR" sz="80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xmlns="" val="3315296158"/>
                  </a:ext>
                </a:extLst>
              </a:tr>
            </a:tbl>
          </a:graphicData>
        </a:graphic>
      </p:graphicFrame>
      <p:graphicFrame>
        <p:nvGraphicFramePr>
          <p:cNvPr id="17" name="Tableau 16"/>
          <p:cNvGraphicFramePr>
            <a:graphicFrameLocks noGrp="1"/>
          </p:cNvGraphicFramePr>
          <p:nvPr>
            <p:extLst>
              <p:ext uri="{D42A27DB-BD31-4B8C-83A1-F6EECF244321}">
                <p14:modId xmlns:p14="http://schemas.microsoft.com/office/powerpoint/2010/main" val="2817274151"/>
              </p:ext>
            </p:extLst>
          </p:nvPr>
        </p:nvGraphicFramePr>
        <p:xfrm>
          <a:off x="6190729" y="2792325"/>
          <a:ext cx="5949547" cy="2280270"/>
        </p:xfrm>
        <a:graphic>
          <a:graphicData uri="http://schemas.openxmlformats.org/drawingml/2006/table">
            <a:tbl>
              <a:tblPr firstRow="1" bandRow="1">
                <a:tableStyleId>{5940675A-B579-460E-94D1-54222C63F5DA}</a:tableStyleId>
              </a:tblPr>
              <a:tblGrid>
                <a:gridCol w="1073671"/>
                <a:gridCol w="698500"/>
                <a:gridCol w="584200"/>
                <a:gridCol w="571500"/>
                <a:gridCol w="609600"/>
                <a:gridCol w="673100"/>
                <a:gridCol w="635000"/>
                <a:gridCol w="546100"/>
                <a:gridCol w="557876"/>
              </a:tblGrid>
              <a:tr h="579737">
                <a:tc>
                  <a:txBody>
                    <a:bodyPr/>
                    <a:lstStyle/>
                    <a:p>
                      <a:pPr algn="ctr"/>
                      <a:r>
                        <a:rPr lang="fr-FR" sz="700" b="1" dirty="0">
                          <a:latin typeface="Verdana" panose="020B0604030504040204" pitchFamily="34" charset="0"/>
                          <a:ea typeface="Verdana" panose="020B0604030504040204" pitchFamily="34" charset="0"/>
                        </a:rPr>
                        <a:t>NOM DES TL</a:t>
                      </a:r>
                    </a:p>
                  </a:txBody>
                  <a:tcPr anchor="ctr"/>
                </a:tc>
                <a:tc>
                  <a:txBody>
                    <a:bodyPr/>
                    <a:lstStyle/>
                    <a:p>
                      <a:pPr algn="ctr"/>
                      <a:r>
                        <a:rPr lang="fr-FR" sz="700" b="0" dirty="0">
                          <a:latin typeface="Verdana" panose="020B0604030504040204" pitchFamily="34" charset="0"/>
                          <a:ea typeface="Verdana" panose="020B0604030504040204" pitchFamily="34" charset="0"/>
                        </a:rPr>
                        <a:t>QOS réalisée en </a:t>
                      </a:r>
                      <a:r>
                        <a:rPr lang="fr-FR" sz="700" b="0" dirty="0" smtClean="0">
                          <a:latin typeface="Verdana" panose="020B0604030504040204" pitchFamily="34" charset="0"/>
                          <a:ea typeface="Verdana" panose="020B0604030504040204" pitchFamily="34" charset="0"/>
                        </a:rPr>
                        <a:t>Sn</a:t>
                      </a:r>
                    </a:p>
                    <a:p>
                      <a:pPr algn="ctr"/>
                      <a:r>
                        <a:rPr lang="fr-FR" sz="700" b="0" dirty="0" smtClean="0">
                          <a:latin typeface="Verdana" panose="020B0604030504040204" pitchFamily="34" charset="0"/>
                          <a:ea typeface="Verdana" panose="020B0604030504040204" pitchFamily="34" charset="0"/>
                        </a:rPr>
                        <a:t>85%</a:t>
                      </a:r>
                      <a:endParaRPr lang="fr-FR" sz="700" b="0" dirty="0">
                        <a:latin typeface="Verdana" panose="020B0604030504040204" pitchFamily="34" charset="0"/>
                        <a:ea typeface="Verdana" panose="020B0604030504040204" pitchFamily="34" charset="0"/>
                      </a:endParaRPr>
                    </a:p>
                  </a:txBody>
                  <a:tcPr anchor="ctr"/>
                </a:tc>
                <a:tc>
                  <a:txBody>
                    <a:bodyPr/>
                    <a:lstStyle/>
                    <a:p>
                      <a:pPr algn="ctr"/>
                      <a:r>
                        <a:rPr lang="fr-FR" sz="700" b="0" dirty="0">
                          <a:latin typeface="Verdana" panose="020B0604030504040204" pitchFamily="34" charset="0"/>
                          <a:ea typeface="Verdana" panose="020B0604030504040204" pitchFamily="34" charset="0"/>
                        </a:rPr>
                        <a:t>QOS réalisée en Sn-1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QOS réalisée en Sn-2</a:t>
                      </a:r>
                    </a:p>
                    <a:p>
                      <a:pPr algn="ctr"/>
                      <a:endParaRPr lang="fr-FR" sz="700" b="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QOS réalisée en Sn-3</a:t>
                      </a:r>
                    </a:p>
                    <a:p>
                      <a:pPr algn="ctr"/>
                      <a:endParaRPr lang="fr-FR" sz="700" b="0" dirty="0" smtClean="0">
                        <a:latin typeface="Verdana" panose="020B0604030504040204" pitchFamily="34" charset="0"/>
                        <a:ea typeface="Verdana" panose="020B0604030504040204" pitchFamily="34" charset="0"/>
                      </a:endParaRPr>
                    </a:p>
                    <a:p>
                      <a:pPr algn="ctr"/>
                      <a:endParaRPr lang="fr-FR" sz="700" b="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a:latin typeface="Verdana" panose="020B0604030504040204" pitchFamily="34" charset="0"/>
                          <a:ea typeface="Verdana" panose="020B0604030504040204" pitchFamily="34" charset="0"/>
                        </a:rPr>
                        <a:t>EFF réalisée en Sn</a:t>
                      </a:r>
                    </a:p>
                    <a:p>
                      <a:pPr algn="ctr"/>
                      <a:r>
                        <a:rPr lang="fr-FR" sz="700" b="0" dirty="0" smtClean="0">
                          <a:latin typeface="Verdana" panose="020B0604030504040204" pitchFamily="34" charset="0"/>
                          <a:ea typeface="Verdana" panose="020B0604030504040204" pitchFamily="34" charset="0"/>
                        </a:rPr>
                        <a:t>95%</a:t>
                      </a:r>
                      <a:endParaRPr lang="fr-FR" sz="700" b="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EFF réalisée en Sn-1</a:t>
                      </a:r>
                    </a:p>
                    <a:p>
                      <a:pPr algn="ctr"/>
                      <a:endParaRPr lang="fr-FR" sz="700" b="0" dirty="0" smtClean="0">
                        <a:latin typeface="Verdana" panose="020B0604030504040204" pitchFamily="34" charset="0"/>
                        <a:ea typeface="Verdana" panose="020B0604030504040204" pitchFamily="34" charset="0"/>
                      </a:endParaRPr>
                    </a:p>
                    <a:p>
                      <a:pPr algn="ctr"/>
                      <a:endParaRPr lang="fr-FR" sz="700" b="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EFF réalisée en Sn-2</a:t>
                      </a:r>
                    </a:p>
                    <a:p>
                      <a:pPr algn="ctr"/>
                      <a:endParaRPr lang="fr-FR" sz="700" b="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EFF réalisée en Sn-3</a:t>
                      </a:r>
                    </a:p>
                    <a:p>
                      <a:pPr algn="ctr"/>
                      <a:endParaRPr lang="fr-FR" sz="700" b="0" dirty="0" smtClean="0">
                        <a:latin typeface="Verdana" panose="020B0604030504040204" pitchFamily="34" charset="0"/>
                        <a:ea typeface="Verdana" panose="020B0604030504040204" pitchFamily="34" charset="0"/>
                      </a:endParaRPr>
                    </a:p>
                    <a:p>
                      <a:pPr algn="ctr"/>
                      <a:endParaRPr lang="fr-FR" sz="700" b="0" dirty="0">
                        <a:latin typeface="Verdana" panose="020B0604030504040204" pitchFamily="34" charset="0"/>
                        <a:ea typeface="Verdana" panose="020B0604030504040204" pitchFamily="34" charset="0"/>
                      </a:endParaRPr>
                    </a:p>
                  </a:txBody>
                  <a:tcPr anchor="ctr"/>
                </a:tc>
              </a:tr>
              <a:tr h="197959">
                <a:tc>
                  <a:txBody>
                    <a:bodyPr/>
                    <a:lstStyle/>
                    <a:p>
                      <a:pPr algn="ctr"/>
                      <a:r>
                        <a:rPr lang="fr-FR" sz="700" dirty="0" smtClean="0">
                          <a:solidFill>
                            <a:srgbClr val="C00000"/>
                          </a:solidFill>
                          <a:latin typeface="Verdana" panose="020B0604030504040204" pitchFamily="34" charset="0"/>
                          <a:ea typeface="Verdana" panose="020B0604030504040204" pitchFamily="34" charset="0"/>
                        </a:rPr>
                        <a:t>ALDO Précieux</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95%</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96%</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92%</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solidFill>
                      <a:srgbClr val="92D050"/>
                    </a:solidFill>
                  </a:tcPr>
                </a:tc>
                <a:tc>
                  <a:txBody>
                    <a:bodyPr/>
                    <a:lstStyle/>
                    <a:p>
                      <a:pPr algn="ctr"/>
                      <a:r>
                        <a:rPr lang="fr-FR" sz="800" dirty="0" smtClean="0">
                          <a:latin typeface="Verdana" panose="020B0604030504040204" pitchFamily="34" charset="0"/>
                          <a:ea typeface="Verdana" panose="020B0604030504040204" pitchFamily="34" charset="0"/>
                        </a:rPr>
                        <a:t>94%</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96%</a:t>
                      </a:r>
                      <a:endParaRPr lang="fr-FR" sz="800" dirty="0">
                        <a:latin typeface="Verdana" panose="020B0604030504040204" pitchFamily="34" charset="0"/>
                        <a:ea typeface="Verdana" panose="020B0604030504040204" pitchFamily="34" charset="0"/>
                      </a:endParaRPr>
                    </a:p>
                  </a:txBody>
                  <a:tcPr anchor="ctr"/>
                </a:tc>
              </a:tr>
              <a:tr h="282799">
                <a:tc>
                  <a:txBody>
                    <a:bodyPr/>
                    <a:lstStyle/>
                    <a:p>
                      <a:pPr algn="ctr"/>
                      <a:r>
                        <a:rPr lang="fr-FR" sz="700" dirty="0" smtClean="0">
                          <a:solidFill>
                            <a:srgbClr val="C00000"/>
                          </a:solidFill>
                          <a:latin typeface="Verdana" panose="020B0604030504040204" pitchFamily="34" charset="0"/>
                          <a:ea typeface="Verdana" panose="020B0604030504040204" pitchFamily="34" charset="0"/>
                        </a:rPr>
                        <a:t>BABADDJIHOU</a:t>
                      </a:r>
                      <a:r>
                        <a:rPr lang="fr-FR" sz="700" baseline="0" dirty="0" smtClean="0">
                          <a:solidFill>
                            <a:srgbClr val="C00000"/>
                          </a:solidFill>
                          <a:latin typeface="Verdana" panose="020B0604030504040204" pitchFamily="34" charset="0"/>
                          <a:ea typeface="Verdana" panose="020B0604030504040204" pitchFamily="34" charset="0"/>
                        </a:rPr>
                        <a:t> Thérèse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93%</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91%</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95%</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solidFill>
                      <a:srgbClr val="92D050"/>
                    </a:solidFill>
                  </a:tcPr>
                </a:tc>
                <a:tc>
                  <a:txBody>
                    <a:bodyPr/>
                    <a:lstStyle/>
                    <a:p>
                      <a:pPr algn="ctr"/>
                      <a:r>
                        <a:rPr lang="fr-FR" sz="800" dirty="0" smtClean="0">
                          <a:latin typeface="Verdana" panose="020B0604030504040204" pitchFamily="34" charset="0"/>
                          <a:ea typeface="Verdana" panose="020B0604030504040204" pitchFamily="34" charset="0"/>
                        </a:rPr>
                        <a:t>96%</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95%</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tc>
              </a:tr>
              <a:tr h="282799">
                <a:tc>
                  <a:txBody>
                    <a:bodyPr/>
                    <a:lstStyle/>
                    <a:p>
                      <a:pPr algn="ctr"/>
                      <a:r>
                        <a:rPr lang="fr-FR" sz="700" dirty="0" smtClean="0">
                          <a:solidFill>
                            <a:srgbClr val="C00000"/>
                          </a:solidFill>
                          <a:latin typeface="Verdana" panose="020B0604030504040204" pitchFamily="34" charset="0"/>
                          <a:ea typeface="Verdana" panose="020B0604030504040204" pitchFamily="34" charset="0"/>
                        </a:rPr>
                        <a:t>KOUGBLENOU Sosthène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99%</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87%</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93%</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solidFill>
                      <a:srgbClr val="92D050"/>
                    </a:solidFill>
                  </a:tcP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96%</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95%</a:t>
                      </a:r>
                      <a:endParaRPr lang="fr-FR" sz="800" dirty="0">
                        <a:latin typeface="Verdana" panose="020B0604030504040204" pitchFamily="34" charset="0"/>
                        <a:ea typeface="Verdana" panose="020B0604030504040204" pitchFamily="34" charset="0"/>
                      </a:endParaRPr>
                    </a:p>
                  </a:txBody>
                  <a:tcPr anchor="ctr"/>
                </a:tc>
              </a:tr>
              <a:tr h="244871">
                <a:tc>
                  <a:txBody>
                    <a:bodyPr/>
                    <a:lstStyle/>
                    <a:p>
                      <a:pPr algn="ctr"/>
                      <a:r>
                        <a:rPr lang="fr-FR" sz="700" dirty="0" smtClean="0">
                          <a:solidFill>
                            <a:srgbClr val="C00000"/>
                          </a:solidFill>
                          <a:latin typeface="Verdana" panose="020B0604030504040204" pitchFamily="34" charset="0"/>
                          <a:ea typeface="Verdana" panose="020B0604030504040204" pitchFamily="34" charset="0"/>
                        </a:rPr>
                        <a:t>JAMES Anita</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67%</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96%</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84%</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tc>
              </a:tr>
              <a:tr h="298920">
                <a:tc>
                  <a:txBody>
                    <a:bodyPr/>
                    <a:lstStyle/>
                    <a:p>
                      <a:pPr algn="ctr"/>
                      <a:r>
                        <a:rPr lang="fr-FR" sz="700" dirty="0" smtClean="0">
                          <a:solidFill>
                            <a:srgbClr val="C00000"/>
                          </a:solidFill>
                          <a:latin typeface="Verdana" panose="020B0604030504040204" pitchFamily="34" charset="0"/>
                          <a:ea typeface="Verdana" panose="020B0604030504040204" pitchFamily="34" charset="0"/>
                        </a:rPr>
                        <a:t>MAHOUTONDJI Aldric</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94%</a:t>
                      </a:r>
                      <a:endParaRPr lang="fr-FR" sz="800" dirty="0">
                        <a:latin typeface="Verdana" panose="020B0604030504040204" pitchFamily="34" charset="0"/>
                        <a:ea typeface="Verdana" panose="020B0604030504040204" pitchFamily="34" charset="0"/>
                      </a:endParaRPr>
                    </a:p>
                  </a:txBody>
                  <a:tcPr anchor="ctr">
                    <a:solidFill>
                      <a:schemeClr val="accent2"/>
                    </a:solidFill>
                  </a:tcPr>
                </a:tc>
                <a:tc>
                  <a:txBody>
                    <a:bodyPr/>
                    <a:lstStyle/>
                    <a:p>
                      <a:pPr algn="ctr"/>
                      <a:r>
                        <a:rPr lang="fr-FR" sz="800" dirty="0" smtClean="0">
                          <a:latin typeface="Verdana" panose="020B0604030504040204" pitchFamily="34" charset="0"/>
                          <a:ea typeface="Verdana" panose="020B0604030504040204" pitchFamily="34" charset="0"/>
                        </a:rPr>
                        <a:t>92%</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88%</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96%</a:t>
                      </a:r>
                      <a:endParaRPr lang="fr-FR" sz="800" dirty="0">
                        <a:latin typeface="Verdana" panose="020B0604030504040204" pitchFamily="34" charset="0"/>
                        <a:ea typeface="Verdana" panose="020B0604030504040204" pitchFamily="34" charset="0"/>
                      </a:endParaRPr>
                    </a:p>
                  </a:txBody>
                  <a:tcPr anchor="ctr">
                    <a:solidFill>
                      <a:srgbClr val="92D050"/>
                    </a:solidFill>
                  </a:tcPr>
                </a:tc>
                <a:tc>
                  <a:txBody>
                    <a:bodyPr/>
                    <a:lstStyle/>
                    <a:p>
                      <a:pPr algn="ctr"/>
                      <a:r>
                        <a:rPr lang="fr-FR" sz="800" dirty="0" smtClean="0">
                          <a:latin typeface="Verdana" panose="020B0604030504040204" pitchFamily="34" charset="0"/>
                          <a:ea typeface="Verdana" panose="020B0604030504040204" pitchFamily="34" charset="0"/>
                        </a:rPr>
                        <a:t>95%</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93%</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tc>
              </a:tr>
              <a:tr h="282799">
                <a:tc>
                  <a:txBody>
                    <a:bodyPr/>
                    <a:lstStyle/>
                    <a:p>
                      <a:pPr algn="ctr"/>
                      <a:r>
                        <a:rPr lang="fr-FR" sz="700" dirty="0" smtClean="0">
                          <a:solidFill>
                            <a:srgbClr val="C00000"/>
                          </a:solidFill>
                          <a:latin typeface="Verdana" panose="020B0604030504040204" pitchFamily="34" charset="0"/>
                          <a:ea typeface="Verdana" panose="020B0604030504040204" pitchFamily="34" charset="0"/>
                        </a:rPr>
                        <a:t>AGUEDJOU Marius</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99%</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96%</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99%</a:t>
                      </a:r>
                      <a:endParaRPr lang="fr-FR" sz="800" dirty="0">
                        <a:latin typeface="Verdana" panose="020B0604030504040204" pitchFamily="34" charset="0"/>
                        <a:ea typeface="Verdana" panose="020B0604030504040204" pitchFamily="34" charset="0"/>
                      </a:endParaRPr>
                    </a:p>
                  </a:txBody>
                  <a:tcPr anchor="ctr">
                    <a:solidFill>
                      <a:srgbClr val="92D050"/>
                    </a:solidFill>
                  </a:tcP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96%</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tc>
              </a:tr>
            </a:tbl>
          </a:graphicData>
        </a:graphic>
      </p:graphicFrame>
      <p:sp>
        <p:nvSpPr>
          <p:cNvPr id="21" name="object 22">
            <a:extLst>
              <a:ext uri="{FF2B5EF4-FFF2-40B4-BE49-F238E27FC236}">
                <a16:creationId xmlns:a16="http://schemas.microsoft.com/office/drawing/2014/main" xmlns="" id="{8314C8B4-2B4D-4803-A49B-9369A64AAEAE}"/>
              </a:ext>
            </a:extLst>
          </p:cNvPr>
          <p:cNvSpPr/>
          <p:nvPr/>
        </p:nvSpPr>
        <p:spPr>
          <a:xfrm>
            <a:off x="6190729" y="5215215"/>
            <a:ext cx="6001271" cy="995907"/>
          </a:xfrm>
          <a:custGeom>
            <a:avLst/>
            <a:gdLst/>
            <a:ahLst/>
            <a:cxnLst/>
            <a:rect l="l" t="t" r="r" b="b"/>
            <a:pathLst>
              <a:path w="4975860" h="2199640">
                <a:moveTo>
                  <a:pt x="4975860" y="0"/>
                </a:moveTo>
                <a:lnTo>
                  <a:pt x="0" y="0"/>
                </a:lnTo>
                <a:lnTo>
                  <a:pt x="0" y="2199132"/>
                </a:lnTo>
                <a:lnTo>
                  <a:pt x="4975860" y="2199132"/>
                </a:lnTo>
                <a:lnTo>
                  <a:pt x="4975860" y="0"/>
                </a:lnTo>
                <a:close/>
              </a:path>
            </a:pathLst>
          </a:custGeom>
          <a:noFill/>
        </p:spPr>
        <p:txBody>
          <a:bodyPr wrap="square" lIns="0" tIns="0" rIns="0" bIns="0" rtlCol="0"/>
          <a:lstStyle/>
          <a:p>
            <a:pPr algn="just"/>
            <a:r>
              <a:rPr lang="fr-FR" sz="1300" dirty="0">
                <a:latin typeface="Corbel" pitchFamily="34" charset="0"/>
              </a:rPr>
              <a:t>Au cours de cette </a:t>
            </a:r>
            <a:r>
              <a:rPr lang="fr-FR" sz="1300" dirty="0" smtClean="0">
                <a:latin typeface="Corbel" pitchFamily="34" charset="0"/>
              </a:rPr>
              <a:t>semaine, </a:t>
            </a:r>
            <a:r>
              <a:rPr lang="fr-FR" sz="1300" dirty="0">
                <a:latin typeface="Corbel" pitchFamily="34" charset="0"/>
              </a:rPr>
              <a:t>nous observons </a:t>
            </a:r>
            <a:r>
              <a:rPr lang="fr-FR" sz="1300" b="1" dirty="0">
                <a:latin typeface="Corbel" pitchFamily="34" charset="0"/>
              </a:rPr>
              <a:t>une régression en terme de performance </a:t>
            </a:r>
            <a:r>
              <a:rPr lang="fr-FR" sz="1300" b="1" dirty="0" smtClean="0">
                <a:latin typeface="Corbel" pitchFamily="34" charset="0"/>
              </a:rPr>
              <a:t>à tous les niveaux </a:t>
            </a:r>
            <a:r>
              <a:rPr lang="fr-FR" sz="1300" b="1" dirty="0" smtClean="0">
                <a:latin typeface="Corbel" pitchFamily="34" charset="0"/>
              </a:rPr>
              <a:t>d’ancienneté</a:t>
            </a:r>
            <a:r>
              <a:rPr lang="fr-FR" sz="1300" dirty="0" smtClean="0">
                <a:latin typeface="Corbel" pitchFamily="34" charset="0"/>
              </a:rPr>
              <a:t> ; </a:t>
            </a:r>
            <a:r>
              <a:rPr lang="fr-FR" sz="1300" dirty="0" smtClean="0">
                <a:latin typeface="Corbel" pitchFamily="34" charset="0"/>
              </a:rPr>
              <a:t>notons également que nous n’avons plus d’agents dans la tranche de 6 à 9 mois. </a:t>
            </a:r>
            <a:r>
              <a:rPr lang="fr-FR" sz="1300" b="1" dirty="0" smtClean="0">
                <a:latin typeface="Corbel" pitchFamily="34" charset="0"/>
              </a:rPr>
              <a:t>L’objectif QOS est atteint chez tous les managers </a:t>
            </a:r>
            <a:r>
              <a:rPr lang="fr-FR" sz="1300" dirty="0" smtClean="0">
                <a:latin typeface="Corbel" pitchFamily="34" charset="0"/>
              </a:rPr>
              <a:t>sauf </a:t>
            </a:r>
            <a:r>
              <a:rPr lang="fr-FR" sz="1300" b="1" u="sng" dirty="0" smtClean="0">
                <a:solidFill>
                  <a:srgbClr val="FF0000"/>
                </a:solidFill>
                <a:latin typeface="Corbel" pitchFamily="34" charset="0"/>
              </a:rPr>
              <a:t>MAHOUTONDJI Aldric qui a 94%.</a:t>
            </a:r>
            <a:endParaRPr lang="fr-FR" sz="1300" b="1" u="sng" dirty="0">
              <a:solidFill>
                <a:srgbClr val="FF0000"/>
              </a:solidFill>
              <a:latin typeface="Corbel" pitchFamily="34" charset="0"/>
            </a:endParaRPr>
          </a:p>
        </p:txBody>
      </p:sp>
    </p:spTree>
    <p:extLst>
      <p:ext uri="{BB962C8B-B14F-4D97-AF65-F5344CB8AC3E}">
        <p14:creationId xmlns:p14="http://schemas.microsoft.com/office/powerpoint/2010/main" val="3619653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9">
            <a:extLst>
              <a:ext uri="{FF2B5EF4-FFF2-40B4-BE49-F238E27FC236}">
                <a16:creationId xmlns="" xmlns:a16="http://schemas.microsoft.com/office/drawing/2014/main"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a:solidFill>
                  <a:srgbClr val="A80014"/>
                </a:solidFill>
                <a:latin typeface="Calibri" panose="020F0502020204030204" pitchFamily="34" charset="0"/>
                <a:cs typeface="Calibri" panose="020F0502020204030204" pitchFamily="34" charset="0"/>
              </a:rPr>
              <a:t>Photo Globale </a:t>
            </a:r>
            <a:r>
              <a:rPr lang="fr-FR" sz="2000" b="1" cap="all" dirty="0" smtClean="0">
                <a:solidFill>
                  <a:srgbClr val="A80014"/>
                </a:solidFill>
                <a:latin typeface="Calibri" panose="020F0502020204030204" pitchFamily="34" charset="0"/>
                <a:cs typeface="Calibri" panose="020F0502020204030204" pitchFamily="34" charset="0"/>
              </a:rPr>
              <a:t>(2/7)</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 ( voix HVC PRIORI )</a:t>
            </a:r>
            <a:endParaRPr lang="fr-FR" sz="2000" b="1" cap="all" dirty="0">
              <a:latin typeface="Calibri" panose="020F0502020204030204" pitchFamily="34" charset="0"/>
              <a:cs typeface="Calibri" panose="020F0502020204030204" pitchFamily="34" charset="0"/>
            </a:endParaRPr>
          </a:p>
        </p:txBody>
      </p:sp>
      <p:graphicFrame>
        <p:nvGraphicFramePr>
          <p:cNvPr id="6" name="Tableau 5">
            <a:extLst>
              <a:ext uri="{FF2B5EF4-FFF2-40B4-BE49-F238E27FC236}">
                <a16:creationId xmlns="" xmlns:a16="http://schemas.microsoft.com/office/drawing/2014/main" id="{9D94BF27-230A-406D-BD87-D9201D820668}"/>
              </a:ext>
            </a:extLst>
          </p:cNvPr>
          <p:cNvGraphicFramePr>
            <a:graphicFrameLocks noGrp="1"/>
          </p:cNvGraphicFramePr>
          <p:nvPr>
            <p:extLst>
              <p:ext uri="{D42A27DB-BD31-4B8C-83A1-F6EECF244321}">
                <p14:modId xmlns:p14="http://schemas.microsoft.com/office/powerpoint/2010/main" val="3007880154"/>
              </p:ext>
            </p:extLst>
          </p:nvPr>
        </p:nvGraphicFramePr>
        <p:xfrm>
          <a:off x="218301" y="786311"/>
          <a:ext cx="5058034" cy="3567760"/>
        </p:xfrm>
        <a:graphic>
          <a:graphicData uri="http://schemas.openxmlformats.org/drawingml/2006/table">
            <a:tbl>
              <a:tblPr/>
              <a:tblGrid>
                <a:gridCol w="923974">
                  <a:extLst>
                    <a:ext uri="{9D8B030D-6E8A-4147-A177-3AD203B41FA5}">
                      <a16:colId xmlns="" xmlns:a16="http://schemas.microsoft.com/office/drawing/2014/main" val="2401616499"/>
                    </a:ext>
                  </a:extLst>
                </a:gridCol>
                <a:gridCol w="590580">
                  <a:extLst>
                    <a:ext uri="{9D8B030D-6E8A-4147-A177-3AD203B41FA5}">
                      <a16:colId xmlns="" xmlns:a16="http://schemas.microsoft.com/office/drawing/2014/main" val="4106888685"/>
                    </a:ext>
                  </a:extLst>
                </a:gridCol>
                <a:gridCol w="590580">
                  <a:extLst>
                    <a:ext uri="{9D8B030D-6E8A-4147-A177-3AD203B41FA5}">
                      <a16:colId xmlns="" xmlns:a16="http://schemas.microsoft.com/office/drawing/2014/main" val="3481642097"/>
                    </a:ext>
                  </a:extLst>
                </a:gridCol>
                <a:gridCol w="590580">
                  <a:extLst>
                    <a:ext uri="{9D8B030D-6E8A-4147-A177-3AD203B41FA5}">
                      <a16:colId xmlns="" xmlns:a16="http://schemas.microsoft.com/office/drawing/2014/main" val="2598853686"/>
                    </a:ext>
                  </a:extLst>
                </a:gridCol>
                <a:gridCol w="590580">
                  <a:extLst>
                    <a:ext uri="{9D8B030D-6E8A-4147-A177-3AD203B41FA5}">
                      <a16:colId xmlns="" xmlns:a16="http://schemas.microsoft.com/office/drawing/2014/main" val="3706322275"/>
                    </a:ext>
                  </a:extLst>
                </a:gridCol>
                <a:gridCol w="590580">
                  <a:extLst>
                    <a:ext uri="{9D8B030D-6E8A-4147-A177-3AD203B41FA5}">
                      <a16:colId xmlns="" xmlns:a16="http://schemas.microsoft.com/office/drawing/2014/main" val="1930246355"/>
                    </a:ext>
                  </a:extLst>
                </a:gridCol>
                <a:gridCol w="590580">
                  <a:extLst>
                    <a:ext uri="{9D8B030D-6E8A-4147-A177-3AD203B41FA5}">
                      <a16:colId xmlns="" xmlns:a16="http://schemas.microsoft.com/office/drawing/2014/main" val="672669353"/>
                    </a:ext>
                  </a:extLst>
                </a:gridCol>
                <a:gridCol w="590580">
                  <a:extLst>
                    <a:ext uri="{9D8B030D-6E8A-4147-A177-3AD203B41FA5}">
                      <a16:colId xmlns="" xmlns:a16="http://schemas.microsoft.com/office/drawing/2014/main" val="1825924472"/>
                    </a:ext>
                  </a:extLst>
                </a:gridCol>
              </a:tblGrid>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000" b="0" i="0" u="none" strike="noStrike" dirty="0">
                          <a:solidFill>
                            <a:srgbClr val="000000"/>
                          </a:solidFill>
                          <a:effectLst/>
                          <a:latin typeface="Calibri" panose="020F0502020204030204" pitchFamily="34" charset="0"/>
                        </a:rPr>
                        <a:t>Réalisé</a:t>
                      </a: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hMerge="1">
                  <a:txBody>
                    <a:bodyPr/>
                    <a:lstStyle/>
                    <a:p>
                      <a:endParaRPr lang="fr-MA"/>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000" b="0" i="0" u="none" strike="noStrike" dirty="0" smtClean="0">
                          <a:solidFill>
                            <a:srgbClr val="000000"/>
                          </a:solidFill>
                          <a:effectLst/>
                          <a:latin typeface="Calibri" panose="020F0502020204030204" pitchFamily="34" charset="0"/>
                        </a:rPr>
                        <a:t>Projection</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extLst>
                  <a:ext uri="{0D108BD9-81ED-4DB2-BD59-A6C34878D82A}">
                    <a16:rowId xmlns="" xmlns:a16="http://schemas.microsoft.com/office/drawing/2014/main" val="1756485367"/>
                  </a:ext>
                </a:extLst>
              </a:tr>
              <a:tr h="33800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(&gt;=10 </a:t>
                      </a:r>
                      <a:r>
                        <a:rPr lang="fr-MA" sz="1000" b="1" i="0" u="none" strike="noStrike" dirty="0">
                          <a:solidFill>
                            <a:srgbClr val="FFFFFF"/>
                          </a:solidFill>
                          <a:effectLst/>
                          <a:latin typeface="Calibri" panose="020F0502020204030204" pitchFamily="34" charset="0"/>
                        </a:rPr>
                        <a:t>mois)</a:t>
                      </a: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MAI</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S16</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S17</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S18</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S19</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S20</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S21</a:t>
                      </a:r>
                      <a:endParaRPr lang="fr-MA" sz="100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 xmlns:a16="http://schemas.microsoft.com/office/drawing/2014/main" val="2312049807"/>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Nombre CC</a:t>
                      </a: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48</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70</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70</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85</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43</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43</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33100932"/>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Objectif </a:t>
                      </a:r>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19</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19</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19</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19</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19</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19</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19</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11313932"/>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rgbClr val="000000"/>
                          </a:solidFill>
                          <a:effectLst/>
                          <a:latin typeface="Calibri" panose="020F0502020204030204" pitchFamily="34" charset="0"/>
                        </a:rPr>
                        <a:t>***</a:t>
                      </a:r>
                      <a:endParaRPr lang="fr-MA" sz="1000" b="0" i="0" u="none" strike="noStrike">
                        <a:solidFill>
                          <a:srgbClr val="0061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17</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16</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16</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16</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19</a:t>
                      </a:r>
                      <a:endParaRPr lang="fr-MA" sz="1000" b="0" i="0" u="none" strike="noStrike" dirty="0">
                        <a:solidFill>
                          <a:srgbClr val="0061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20</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extLst>
                  <a:ext uri="{0D108BD9-81ED-4DB2-BD59-A6C34878D82A}">
                    <a16:rowId xmlns="" xmlns:a16="http://schemas.microsoft.com/office/drawing/2014/main" val="676991927"/>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Heures</a:t>
                      </a: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528,44</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552,97</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411</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478,76</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09862325"/>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Appels</a:t>
                      </a:r>
                      <a:endParaRPr lang="fr-MA" sz="1000" b="1" i="0" u="none" strike="noStrike" dirty="0">
                        <a:solidFill>
                          <a:srgbClr val="FFFFFF"/>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6807</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7094</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5524</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6110</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8300</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8400</a:t>
                      </a:r>
                      <a:r>
                        <a:rPr lang="fr-MA" sz="1000" b="0" i="0" u="none" strike="noStrike" dirty="0">
                          <a:solidFill>
                            <a:srgbClr val="000000"/>
                          </a:solidFill>
                          <a:effectLst/>
                          <a:latin typeface="Calibri" panose="020F0502020204030204" pitchFamily="34" charset="0"/>
                        </a:rPr>
                        <a:t> </a:t>
                      </a: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317366278"/>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393623801"/>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000" b="0" i="0" u="none" strike="noStrike" dirty="0">
                          <a:solidFill>
                            <a:srgbClr val="000000"/>
                          </a:solidFill>
                          <a:effectLst/>
                          <a:latin typeface="Calibri" panose="020F0502020204030204" pitchFamily="34" charset="0"/>
                        </a:rPr>
                        <a:t>Réalisé</a:t>
                      </a: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hMerge="1">
                  <a:txBody>
                    <a:bodyPr/>
                    <a:lstStyle/>
                    <a:p>
                      <a:endParaRPr lang="fr-MA"/>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000" b="0" i="0" u="none" strike="noStrike" dirty="0" smtClean="0">
                          <a:solidFill>
                            <a:srgbClr val="000000"/>
                          </a:solidFill>
                          <a:effectLst/>
                          <a:latin typeface="Calibri" panose="020F0502020204030204" pitchFamily="34" charset="0"/>
                        </a:rPr>
                        <a:t>Projection</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extLst>
                  <a:ext uri="{0D108BD9-81ED-4DB2-BD59-A6C34878D82A}">
                    <a16:rowId xmlns="" xmlns:a16="http://schemas.microsoft.com/office/drawing/2014/main" val="3373084391"/>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(6-9 </a:t>
                      </a:r>
                      <a:r>
                        <a:rPr lang="fr-MA" sz="1000" b="1" i="0" u="none" strike="noStrike" dirty="0">
                          <a:solidFill>
                            <a:srgbClr val="FFFFFF"/>
                          </a:solidFill>
                          <a:effectLst/>
                          <a:latin typeface="Calibri" panose="020F0502020204030204" pitchFamily="34" charset="0"/>
                        </a:rPr>
                        <a:t>mois)</a:t>
                      </a: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MAI</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S16</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S17</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S18</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S19</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S20</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S21</a:t>
                      </a:r>
                      <a:endParaRPr lang="fr-MA" sz="100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 xmlns:a16="http://schemas.microsoft.com/office/drawing/2014/main" val="2470378546"/>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Nombre CC</a:t>
                      </a: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04</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00</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00</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00</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11</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11</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101633021"/>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Objectif </a:t>
                      </a:r>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17</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17</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17</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17</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17</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17</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17</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389183311"/>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rgbClr val="000000"/>
                          </a:solidFill>
                          <a:effectLst/>
                          <a:latin typeface="Calibri" panose="020F0502020204030204" pitchFamily="34" charset="0"/>
                        </a:rPr>
                        <a:t>***</a:t>
                      </a:r>
                      <a:endParaRPr lang="fr-MA" sz="1000" b="0" i="0" u="none" strike="noStrike">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chemeClr val="tx1"/>
                          </a:solidFill>
                          <a:effectLst/>
                          <a:latin typeface="Calibri" panose="020F0502020204030204" pitchFamily="34" charset="0"/>
                        </a:rPr>
                        <a:t>13</a:t>
                      </a:r>
                      <a:endParaRPr lang="fr-MA" sz="1000" b="1"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16</a:t>
                      </a:r>
                      <a:endParaRPr lang="fr-MA" sz="1000" b="0" i="0" u="none" strike="noStrike" dirty="0">
                        <a:solidFill>
                          <a:srgbClr val="0061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17</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extLst>
                  <a:ext uri="{0D108BD9-81ED-4DB2-BD59-A6C34878D82A}">
                    <a16:rowId xmlns="" xmlns:a16="http://schemas.microsoft.com/office/drawing/2014/main" val="3021107384"/>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Heures</a:t>
                      </a: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rgbClr val="000000"/>
                          </a:solidFill>
                          <a:effectLst/>
                          <a:latin typeface="Calibri" panose="020F0502020204030204" pitchFamily="34" charset="0"/>
                        </a:rPr>
                        <a:t>***</a:t>
                      </a:r>
                      <a:endParaRPr lang="fr-MA" sz="1000" b="0" i="0" u="none" strike="noStrike">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140,62</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667238403"/>
                  </a:ext>
                </a:extLst>
              </a:tr>
              <a:tr h="230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Appels</a:t>
                      </a:r>
                      <a:endParaRPr lang="fr-MA" sz="1000" b="1" i="0" u="none" strike="noStrike" dirty="0">
                        <a:solidFill>
                          <a:srgbClr val="FFFFFF"/>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rgbClr val="000000"/>
                          </a:solidFill>
                          <a:effectLst/>
                          <a:latin typeface="Calibri" panose="020F0502020204030204" pitchFamily="34" charset="0"/>
                        </a:rPr>
                        <a:t>***</a:t>
                      </a:r>
                      <a:endParaRPr lang="fr-MA" sz="1000" b="0" i="0" u="none" strike="noStrike">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1838</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4800</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5000</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720980927"/>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3830811527"/>
              </p:ext>
            </p:extLst>
          </p:nvPr>
        </p:nvGraphicFramePr>
        <p:xfrm>
          <a:off x="218302" y="4467726"/>
          <a:ext cx="5058033" cy="1828801"/>
        </p:xfrm>
        <a:graphic>
          <a:graphicData uri="http://schemas.openxmlformats.org/drawingml/2006/table">
            <a:tbl>
              <a:tblPr/>
              <a:tblGrid>
                <a:gridCol w="923973"/>
                <a:gridCol w="590580"/>
                <a:gridCol w="590580"/>
                <a:gridCol w="590580"/>
                <a:gridCol w="590580"/>
                <a:gridCol w="590580"/>
                <a:gridCol w="590580"/>
                <a:gridCol w="590580"/>
              </a:tblGrid>
              <a:tr h="247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000" b="0" i="0" u="none" strike="noStrike" dirty="0">
                          <a:solidFill>
                            <a:srgbClr val="000000"/>
                          </a:solidFill>
                          <a:effectLst/>
                          <a:latin typeface="Calibri" panose="020F0502020204030204" pitchFamily="34" charset="0"/>
                        </a:rPr>
                        <a:t>Réalisé</a:t>
                      </a:r>
                    </a:p>
                  </a:txBody>
                  <a:tcPr marL="2095" marR="2095" marT="209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hMerge="1">
                  <a:txBody>
                    <a:bodyPr/>
                    <a:lstStyle/>
                    <a:p>
                      <a:endParaRPr lang="fr-MA"/>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000" b="0" i="0" u="none" strike="noStrike" dirty="0" smtClean="0">
                          <a:solidFill>
                            <a:srgbClr val="000000"/>
                          </a:solidFill>
                          <a:effectLst/>
                          <a:latin typeface="Calibri" panose="020F0502020204030204" pitchFamily="34" charset="0"/>
                        </a:rPr>
                        <a:t>Projection</a:t>
                      </a:r>
                    </a:p>
                  </a:txBody>
                  <a:tcPr marL="2095" marR="2095" marT="209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r>
              <a:tr h="247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0 -3</a:t>
                      </a:r>
                      <a:r>
                        <a:rPr lang="fr-MA" sz="1000" b="1" i="0" u="none" strike="noStrike" baseline="0" dirty="0" smtClean="0">
                          <a:solidFill>
                            <a:srgbClr val="FFFFFF"/>
                          </a:solidFill>
                          <a:effectLst/>
                          <a:latin typeface="Calibri" panose="020F0502020204030204" pitchFamily="34" charset="0"/>
                        </a:rPr>
                        <a:t> </a:t>
                      </a:r>
                      <a:r>
                        <a:rPr lang="fr-MA" sz="1000" b="1" i="0" u="none" strike="noStrike" dirty="0" smtClean="0">
                          <a:solidFill>
                            <a:srgbClr val="FFFFFF"/>
                          </a:solidFill>
                          <a:effectLst/>
                          <a:latin typeface="Calibri" panose="020F0502020204030204" pitchFamily="34" charset="0"/>
                        </a:rPr>
                        <a:t>mois</a:t>
                      </a:r>
                      <a:r>
                        <a:rPr lang="fr-MA" sz="1000" b="1" i="0" u="none" strike="noStrike" dirty="0">
                          <a:solidFill>
                            <a:srgbClr val="FFFFFF"/>
                          </a:solidFill>
                          <a:effectLst/>
                          <a:latin typeface="Calibri" panose="020F0502020204030204" pitchFamily="34" charset="0"/>
                        </a:rPr>
                        <a:t>)</a:t>
                      </a:r>
                    </a:p>
                  </a:txBody>
                  <a:tcPr marL="2095" marR="2095" marT="209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MAI</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S16</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S17</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S18</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S19</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S20</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S21</a:t>
                      </a:r>
                      <a:endParaRPr lang="fr-MA" sz="100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r>
              <a:tr h="34395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000" b="0" i="0" u="none" strike="noStrike" dirty="0" smtClean="0">
                          <a:solidFill>
                            <a:schemeClr val="tx1"/>
                          </a:solidFill>
                          <a:effectLst/>
                          <a:latin typeface="Calibri" panose="020F0502020204030204" pitchFamily="34" charset="0"/>
                        </a:rPr>
                        <a:t>***</a:t>
                      </a:r>
                      <a:r>
                        <a:rPr lang="fr-MA" sz="1000" b="0" i="0" u="none" strike="noStrike" dirty="0">
                          <a:solidFill>
                            <a:srgbClr val="000000"/>
                          </a:solidFill>
                          <a:effectLst/>
                          <a:latin typeface="Calibri" panose="020F0502020204030204" pitchFamily="34" charset="0"/>
                        </a:rPr>
                        <a:t> </a:t>
                      </a: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32</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32</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32</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47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Objectif </a:t>
                      </a:r>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11</a:t>
                      </a:r>
                      <a:r>
                        <a:rPr lang="fr-MA" sz="1000" b="0" i="0" u="none" strike="noStrike" dirty="0">
                          <a:solidFill>
                            <a:srgbClr val="000000"/>
                          </a:solidFill>
                          <a:effectLst/>
                          <a:latin typeface="Calibri" panose="020F0502020204030204" pitchFamily="34" charset="0"/>
                        </a:rPr>
                        <a:t> </a:t>
                      </a: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11</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11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47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10</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10</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10</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10</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12</a:t>
                      </a:r>
                      <a:endParaRPr lang="fr-MA" sz="1000" b="0" i="0" u="none" strike="noStrike" dirty="0">
                        <a:solidFill>
                          <a:srgbClr val="0061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13</a:t>
                      </a:r>
                      <a:endParaRPr lang="fr-MA" sz="1000" b="0" i="0" u="none" strike="noStrike" dirty="0">
                        <a:solidFill>
                          <a:srgbClr val="0061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r>
              <a:tr h="247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Heures</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921,83</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1065,17</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722,53</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1056,25</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247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Appels</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a:t>
                      </a:r>
                      <a:endParaRPr lang="fr-MA" sz="10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8902</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10923</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6896</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10461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11000</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11200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4" name="Groupe 13"/>
          <p:cNvGrpSpPr/>
          <p:nvPr/>
        </p:nvGrpSpPr>
        <p:grpSpPr>
          <a:xfrm>
            <a:off x="5641728" y="1296158"/>
            <a:ext cx="423196" cy="1340459"/>
            <a:chOff x="7683978" y="1087186"/>
            <a:chExt cx="423196" cy="1340459"/>
          </a:xfrm>
        </p:grpSpPr>
        <p:sp>
          <p:nvSpPr>
            <p:cNvPr id="15" name="object 3">
              <a:extLst>
                <a:ext uri="{FF2B5EF4-FFF2-40B4-BE49-F238E27FC236}">
                  <a16:creationId xmlns:a16="http://schemas.microsoft.com/office/drawing/2014/main" xmlns="" id="{B8FAE644-539D-480D-BB59-4E10D722D3E5}"/>
                </a:ext>
              </a:extLst>
            </p:cNvPr>
            <p:cNvSpPr/>
            <p:nvPr/>
          </p:nvSpPr>
          <p:spPr>
            <a:xfrm>
              <a:off x="7683978" y="1178050"/>
              <a:ext cx="423196" cy="1249595"/>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p>
          </p:txBody>
        </p:sp>
        <p:sp>
          <p:nvSpPr>
            <p:cNvPr id="16" name="object 4">
              <a:extLst>
                <a:ext uri="{FF2B5EF4-FFF2-40B4-BE49-F238E27FC236}">
                  <a16:creationId xmlns:a16="http://schemas.microsoft.com/office/drawing/2014/main" xmlns="" id="{1B31A720-5F8A-4FAB-8DC9-ECE8436C7A21}"/>
                </a:ext>
              </a:extLst>
            </p:cNvPr>
            <p:cNvSpPr txBox="1"/>
            <p:nvPr/>
          </p:nvSpPr>
          <p:spPr>
            <a:xfrm>
              <a:off x="7837533" y="1087186"/>
              <a:ext cx="184666" cy="1249595"/>
            </a:xfrm>
            <a:prstGeom prst="rect">
              <a:avLst/>
            </a:prstGeom>
          </p:spPr>
          <p:txBody>
            <a:bodyPr vert="vert270" wrap="square" lIns="0" tIns="13970" rIns="0" bIns="0" rtlCol="0">
              <a:spAutoFit/>
            </a:bodyPr>
            <a:lstStyle/>
            <a:p>
              <a:pPr marL="12700">
                <a:lnSpc>
                  <a:spcPct val="100000"/>
                </a:lnSpc>
                <a:spcBef>
                  <a:spcPts val="110"/>
                </a:spcBef>
              </a:pPr>
              <a:r>
                <a:rPr lang="fr-FR" sz="1200" b="1" spc="-30" dirty="0" smtClean="0">
                  <a:solidFill>
                    <a:srgbClr val="FFFFFF"/>
                  </a:solidFill>
                  <a:latin typeface="Tahoma"/>
                  <a:cs typeface="Tahoma"/>
                </a:rPr>
                <a:t>MTN</a:t>
              </a:r>
              <a:endParaRPr sz="1200" dirty="0">
                <a:latin typeface="Tahoma"/>
                <a:cs typeface="Tahoma"/>
              </a:endParaRPr>
            </a:p>
          </p:txBody>
        </p:sp>
      </p:grpSp>
      <p:grpSp>
        <p:nvGrpSpPr>
          <p:cNvPr id="18" name="Groupe 17"/>
          <p:cNvGrpSpPr/>
          <p:nvPr/>
        </p:nvGrpSpPr>
        <p:grpSpPr>
          <a:xfrm>
            <a:off x="5644891" y="3013612"/>
            <a:ext cx="423196" cy="1340459"/>
            <a:chOff x="7683978" y="1087186"/>
            <a:chExt cx="423196" cy="1340459"/>
          </a:xfrm>
        </p:grpSpPr>
        <p:sp>
          <p:nvSpPr>
            <p:cNvPr id="19" name="object 3">
              <a:extLst>
                <a:ext uri="{FF2B5EF4-FFF2-40B4-BE49-F238E27FC236}">
                  <a16:creationId xmlns:a16="http://schemas.microsoft.com/office/drawing/2014/main" xmlns="" id="{B8FAE644-539D-480D-BB59-4E10D722D3E5}"/>
                </a:ext>
              </a:extLst>
            </p:cNvPr>
            <p:cNvSpPr/>
            <p:nvPr/>
          </p:nvSpPr>
          <p:spPr>
            <a:xfrm>
              <a:off x="7683978" y="1178050"/>
              <a:ext cx="423196" cy="1249595"/>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p>
          </p:txBody>
        </p:sp>
        <p:sp>
          <p:nvSpPr>
            <p:cNvPr id="20" name="object 4">
              <a:extLst>
                <a:ext uri="{FF2B5EF4-FFF2-40B4-BE49-F238E27FC236}">
                  <a16:creationId xmlns:a16="http://schemas.microsoft.com/office/drawing/2014/main" xmlns="" id="{1B31A720-5F8A-4FAB-8DC9-ECE8436C7A21}"/>
                </a:ext>
              </a:extLst>
            </p:cNvPr>
            <p:cNvSpPr txBox="1"/>
            <p:nvPr/>
          </p:nvSpPr>
          <p:spPr>
            <a:xfrm>
              <a:off x="7837533" y="1087186"/>
              <a:ext cx="184666" cy="1249595"/>
            </a:xfrm>
            <a:prstGeom prst="rect">
              <a:avLst/>
            </a:prstGeom>
          </p:spPr>
          <p:txBody>
            <a:bodyPr vert="vert270" wrap="square" lIns="0" tIns="13970" rIns="0" bIns="0" rtlCol="0">
              <a:spAutoFit/>
            </a:bodyPr>
            <a:lstStyle/>
            <a:p>
              <a:pPr marL="12700">
                <a:lnSpc>
                  <a:spcPct val="100000"/>
                </a:lnSpc>
                <a:spcBef>
                  <a:spcPts val="110"/>
                </a:spcBef>
              </a:pPr>
              <a:r>
                <a:rPr lang="fr-FR" sz="1200" b="1" spc="-30" dirty="0" smtClean="0">
                  <a:solidFill>
                    <a:srgbClr val="FFFFFF"/>
                  </a:solidFill>
                  <a:latin typeface="Tahoma"/>
                  <a:cs typeface="Tahoma"/>
                </a:rPr>
                <a:t>MTN</a:t>
              </a:r>
              <a:endParaRPr sz="1200" dirty="0">
                <a:latin typeface="Tahoma"/>
                <a:cs typeface="Tahoma"/>
              </a:endParaRPr>
            </a:p>
          </p:txBody>
        </p:sp>
      </p:grpSp>
      <p:sp>
        <p:nvSpPr>
          <p:cNvPr id="21" name="object 26"/>
          <p:cNvSpPr/>
          <p:nvPr/>
        </p:nvSpPr>
        <p:spPr>
          <a:xfrm rot="16200000">
            <a:off x="5337413" y="5763054"/>
            <a:ext cx="1495857" cy="210782"/>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endParaRPr/>
          </a:p>
        </p:txBody>
      </p:sp>
      <p:sp>
        <p:nvSpPr>
          <p:cNvPr id="2" name="Rectangle 1"/>
          <p:cNvSpPr/>
          <p:nvPr/>
        </p:nvSpPr>
        <p:spPr>
          <a:xfrm>
            <a:off x="6190729" y="5120517"/>
            <a:ext cx="5887540" cy="738664"/>
          </a:xfrm>
          <a:prstGeom prst="rect">
            <a:avLst/>
          </a:prstGeom>
        </p:spPr>
        <p:txBody>
          <a:bodyPr wrap="square">
            <a:spAutoFit/>
          </a:bodyPr>
          <a:lstStyle/>
          <a:p>
            <a:pPr algn="just"/>
            <a:r>
              <a:rPr lang="fr-FR" sz="1400" dirty="0"/>
              <a:t>Au cours de cette </a:t>
            </a:r>
            <a:r>
              <a:rPr lang="fr-FR" sz="1400" dirty="0" smtClean="0"/>
              <a:t>semaine, </a:t>
            </a:r>
            <a:r>
              <a:rPr lang="fr-FR" sz="1400" dirty="0"/>
              <a:t>nous observons </a:t>
            </a:r>
            <a:r>
              <a:rPr lang="fr-FR" sz="1400" dirty="0" smtClean="0"/>
              <a:t>une </a:t>
            </a:r>
            <a:r>
              <a:rPr lang="fr-FR" sz="1400" b="1" dirty="0" smtClean="0"/>
              <a:t>constance</a:t>
            </a:r>
            <a:r>
              <a:rPr lang="fr-FR" sz="1400" dirty="0" smtClean="0"/>
              <a:t> dans la performance à tous les niveaux </a:t>
            </a:r>
            <a:r>
              <a:rPr lang="fr-FR" sz="1400" dirty="0" smtClean="0"/>
              <a:t>; </a:t>
            </a:r>
            <a:r>
              <a:rPr lang="fr-FR" sz="1400" b="1" dirty="0" smtClean="0"/>
              <a:t>plus </a:t>
            </a:r>
            <a:r>
              <a:rPr lang="fr-FR" sz="1400" b="1" dirty="0" smtClean="0"/>
              <a:t>d’agents dans la tranche de 6 à 9 mois </a:t>
            </a:r>
            <a:r>
              <a:rPr lang="fr-FR" sz="1400" dirty="0" smtClean="0"/>
              <a:t>également. </a:t>
            </a:r>
            <a:r>
              <a:rPr lang="fr-FR" sz="1400" b="1" dirty="0" smtClean="0"/>
              <a:t>L’objectif QOS et EFF atteint chez tous les managers</a:t>
            </a:r>
            <a:r>
              <a:rPr lang="fr-FR" sz="1400" dirty="0" smtClean="0"/>
              <a:t>.</a:t>
            </a:r>
            <a:endParaRPr lang="fr-FR" sz="1400" dirty="0"/>
          </a:p>
        </p:txBody>
      </p:sp>
      <p:graphicFrame>
        <p:nvGraphicFramePr>
          <p:cNvPr id="24" name="Tableau 2">
            <a:extLst>
              <a:ext uri="{FF2B5EF4-FFF2-40B4-BE49-F238E27FC236}">
                <a16:creationId xmlns:a16="http://schemas.microsoft.com/office/drawing/2014/main" xmlns="" id="{B6E1B569-5D8D-41A3-AA1E-8520F9C7733C}"/>
              </a:ext>
            </a:extLst>
          </p:cNvPr>
          <p:cNvGraphicFramePr>
            <a:graphicFrameLocks noGrp="1"/>
          </p:cNvGraphicFramePr>
          <p:nvPr>
            <p:extLst>
              <p:ext uri="{D42A27DB-BD31-4B8C-83A1-F6EECF244321}">
                <p14:modId xmlns:p14="http://schemas.microsoft.com/office/powerpoint/2010/main" val="4114423866"/>
              </p:ext>
            </p:extLst>
          </p:nvPr>
        </p:nvGraphicFramePr>
        <p:xfrm>
          <a:off x="6064924" y="72109"/>
          <a:ext cx="6127074" cy="2517071"/>
        </p:xfrm>
        <a:graphic>
          <a:graphicData uri="http://schemas.openxmlformats.org/drawingml/2006/table">
            <a:tbl>
              <a:tblPr firstRow="1" bandRow="1">
                <a:tableStyleId>{5940675A-B579-460E-94D1-54222C63F5DA}</a:tableStyleId>
              </a:tblPr>
              <a:tblGrid>
                <a:gridCol w="996276">
                  <a:extLst>
                    <a:ext uri="{9D8B030D-6E8A-4147-A177-3AD203B41FA5}">
                      <a16:colId xmlns:a16="http://schemas.microsoft.com/office/drawing/2014/main" xmlns="" val="2231634559"/>
                    </a:ext>
                  </a:extLst>
                </a:gridCol>
                <a:gridCol w="736600">
                  <a:extLst>
                    <a:ext uri="{9D8B030D-6E8A-4147-A177-3AD203B41FA5}">
                      <a16:colId xmlns:a16="http://schemas.microsoft.com/office/drawing/2014/main" xmlns="" val="1172812134"/>
                    </a:ext>
                  </a:extLst>
                </a:gridCol>
                <a:gridCol w="922880">
                  <a:extLst>
                    <a:ext uri="{9D8B030D-6E8A-4147-A177-3AD203B41FA5}">
                      <a16:colId xmlns:a16="http://schemas.microsoft.com/office/drawing/2014/main" xmlns="" val="4056475766"/>
                    </a:ext>
                  </a:extLst>
                </a:gridCol>
                <a:gridCol w="920094">
                  <a:extLst>
                    <a:ext uri="{9D8B030D-6E8A-4147-A177-3AD203B41FA5}">
                      <a16:colId xmlns:a16="http://schemas.microsoft.com/office/drawing/2014/main" xmlns="" val="3219869155"/>
                    </a:ext>
                  </a:extLst>
                </a:gridCol>
                <a:gridCol w="850408">
                  <a:extLst>
                    <a:ext uri="{9D8B030D-6E8A-4147-A177-3AD203B41FA5}">
                      <a16:colId xmlns:a16="http://schemas.microsoft.com/office/drawing/2014/main" xmlns="" val="119733670"/>
                    </a:ext>
                  </a:extLst>
                </a:gridCol>
                <a:gridCol w="862618"/>
                <a:gridCol w="838198"/>
              </a:tblGrid>
              <a:tr h="744279">
                <a:tc>
                  <a:txBody>
                    <a:bodyPr/>
                    <a:lstStyle/>
                    <a:p>
                      <a:pPr algn="ctr"/>
                      <a:r>
                        <a:rPr lang="fr-FR" sz="700" b="1" dirty="0">
                          <a:latin typeface="Verdana" panose="020B0604030504040204" pitchFamily="34" charset="0"/>
                          <a:ea typeface="Verdana" panose="020B0604030504040204" pitchFamily="34" charset="0"/>
                        </a:rPr>
                        <a:t>NOM DES TL</a:t>
                      </a:r>
                    </a:p>
                  </a:txBody>
                  <a:tcPr anchor="ctr"/>
                </a:tc>
                <a:tc>
                  <a:txBody>
                    <a:bodyPr/>
                    <a:lstStyle/>
                    <a:p>
                      <a:pPr algn="ctr"/>
                      <a:r>
                        <a:rPr lang="fr-FR" sz="700" b="1" dirty="0">
                          <a:latin typeface="Verdana" panose="020B0604030504040204" pitchFamily="34" charset="0"/>
                          <a:ea typeface="Verdana" panose="020B0604030504040204" pitchFamily="34" charset="0"/>
                        </a:rPr>
                        <a:t>Nombre de cc suivis</a:t>
                      </a:r>
                    </a:p>
                  </a:txBody>
                  <a:tcPr anchor="ctr"/>
                </a:tc>
                <a:tc>
                  <a:txBody>
                    <a:bodyPr/>
                    <a:lstStyle/>
                    <a:p>
                      <a:pPr algn="ctr"/>
                      <a:r>
                        <a:rPr lang="fr-FR" sz="700" b="1" dirty="0">
                          <a:latin typeface="Verdana" panose="020B0604030504040204" pitchFamily="34" charset="0"/>
                          <a:ea typeface="Verdana" panose="020B0604030504040204" pitchFamily="34" charset="0"/>
                        </a:rPr>
                        <a:t>Quote part des cc ayant un bon niveau de productivité en Sn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1" dirty="0">
                          <a:latin typeface="Verdana" panose="020B0604030504040204" pitchFamily="34" charset="0"/>
                          <a:ea typeface="Verdana" panose="020B0604030504040204" pitchFamily="34" charset="0"/>
                        </a:rPr>
                        <a:t>Quote part des cc ayant un bon niveau de productivité en Sn-1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1" dirty="0" smtClean="0">
                          <a:latin typeface="Verdana" panose="020B0604030504040204" pitchFamily="34" charset="0"/>
                          <a:ea typeface="Verdana" panose="020B0604030504040204" pitchFamily="34" charset="0"/>
                        </a:rPr>
                        <a:t>Quote part des cc ayant un bon niveau de productivité en Sn-2</a:t>
                      </a:r>
                    </a:p>
                    <a:p>
                      <a:pPr algn="ctr"/>
                      <a:endParaRPr lang="fr-FR" sz="7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1" dirty="0" smtClean="0">
                          <a:latin typeface="Verdana" panose="020B0604030504040204" pitchFamily="34" charset="0"/>
                          <a:ea typeface="Verdana" panose="020B0604030504040204" pitchFamily="34" charset="0"/>
                        </a:rPr>
                        <a:t>Quote part des cc ayant un bon niveau de productivité en Sn-3</a:t>
                      </a:r>
                    </a:p>
                    <a:p>
                      <a:pPr algn="ctr"/>
                      <a:endParaRPr lang="fr-FR" sz="7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b="1" dirty="0" smtClean="0">
                          <a:latin typeface="Verdana" panose="020B0604030504040204" pitchFamily="34" charset="0"/>
                          <a:ea typeface="Verdana" panose="020B0604030504040204" pitchFamily="34" charset="0"/>
                        </a:rPr>
                        <a:t>Ecart de variation</a:t>
                      </a:r>
                    </a:p>
                    <a:p>
                      <a:pPr algn="ctr"/>
                      <a:endParaRPr lang="fr-FR" sz="9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xmlns="" val="1845177864"/>
                  </a:ext>
                </a:extLst>
              </a:tr>
              <a:tr h="231071">
                <a:tc>
                  <a:txBody>
                    <a:bodyPr/>
                    <a:lstStyle/>
                    <a:p>
                      <a:pPr algn="ctr"/>
                      <a:r>
                        <a:rPr lang="fr-FR" sz="700" dirty="0" smtClean="0">
                          <a:solidFill>
                            <a:srgbClr val="C00000"/>
                          </a:solidFill>
                          <a:latin typeface="Verdana" panose="020B0604030504040204" pitchFamily="34" charset="0"/>
                          <a:ea typeface="Verdana" panose="020B0604030504040204" pitchFamily="34" charset="0"/>
                        </a:rPr>
                        <a:t>ALDO Précieux</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b="0" dirty="0" smtClean="0">
                          <a:latin typeface="Verdana" panose="020B0604030504040204" pitchFamily="34" charset="0"/>
                          <a:ea typeface="Verdana" panose="020B0604030504040204" pitchFamily="34" charset="0"/>
                        </a:rPr>
                        <a:t>9</a:t>
                      </a:r>
                      <a:endParaRPr lang="fr-FR" sz="900" b="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a:solidFill>
                            <a:srgbClr val="000000"/>
                          </a:solidFill>
                          <a:effectLst/>
                          <a:latin typeface="Verdana"/>
                        </a:rPr>
                        <a:t>68,42%</a:t>
                      </a:r>
                    </a:p>
                  </a:txBody>
                  <a:tcPr marL="9525" marR="9525" marT="9525" marB="0" anchor="ctr"/>
                </a:tc>
                <a:tc>
                  <a:txBody>
                    <a:bodyPr/>
                    <a:lstStyle/>
                    <a:p>
                      <a:pPr algn="ctr" rtl="0" fontAlgn="ctr"/>
                      <a:r>
                        <a:rPr lang="fr-FR" sz="900" b="0" i="0" u="none" strike="noStrike">
                          <a:solidFill>
                            <a:srgbClr val="000000"/>
                          </a:solidFill>
                          <a:effectLst/>
                          <a:latin typeface="Verdana"/>
                        </a:rPr>
                        <a:t>80,00%</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70%</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60%</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900" b="0" dirty="0" smtClean="0">
                          <a:latin typeface="Verdana" panose="020B0604030504040204" pitchFamily="34" charset="0"/>
                          <a:ea typeface="Verdana" panose="020B0604030504040204" pitchFamily="34" charset="0"/>
                        </a:rPr>
                        <a:t>17,78%</a:t>
                      </a:r>
                      <a:endParaRPr lang="fr-FR" sz="900" b="0" dirty="0">
                        <a:latin typeface="Verdana" panose="020B0604030504040204" pitchFamily="34" charset="0"/>
                        <a:ea typeface="Verdana" panose="020B0604030504040204" pitchFamily="34" charset="0"/>
                      </a:endParaRPr>
                    </a:p>
                  </a:txBody>
                  <a:tcPr anchor="ctr"/>
                </a:tc>
              </a:tr>
              <a:tr h="270647">
                <a:tc>
                  <a:txBody>
                    <a:bodyPr/>
                    <a:lstStyle/>
                    <a:p>
                      <a:pPr algn="ctr"/>
                      <a:r>
                        <a:rPr lang="fr-FR" sz="700" dirty="0" smtClean="0">
                          <a:solidFill>
                            <a:srgbClr val="C00000"/>
                          </a:solidFill>
                          <a:latin typeface="Verdana" panose="020B0604030504040204" pitchFamily="34" charset="0"/>
                          <a:ea typeface="Verdana" panose="020B0604030504040204" pitchFamily="34" charset="0"/>
                        </a:rPr>
                        <a:t>BABADDJIHOU</a:t>
                      </a:r>
                      <a:r>
                        <a:rPr lang="fr-FR" sz="700" baseline="0" dirty="0" smtClean="0">
                          <a:solidFill>
                            <a:srgbClr val="C00000"/>
                          </a:solidFill>
                          <a:latin typeface="Verdana" panose="020B0604030504040204" pitchFamily="34" charset="0"/>
                          <a:ea typeface="Verdana" panose="020B0604030504040204" pitchFamily="34" charset="0"/>
                        </a:rPr>
                        <a:t> Thérèse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b="0" dirty="0" smtClean="0">
                          <a:latin typeface="Verdana" panose="020B0604030504040204" pitchFamily="34" charset="0"/>
                          <a:ea typeface="Verdana" panose="020B0604030504040204" pitchFamily="34" charset="0"/>
                        </a:rPr>
                        <a:t>12</a:t>
                      </a:r>
                      <a:endParaRPr lang="fr-FR" sz="900" b="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a:solidFill>
                            <a:srgbClr val="000000"/>
                          </a:solidFill>
                          <a:effectLst/>
                          <a:latin typeface="Verdana"/>
                        </a:rPr>
                        <a:t>61,90%</a:t>
                      </a:r>
                    </a:p>
                  </a:txBody>
                  <a:tcPr marL="9525" marR="9525" marT="9525" marB="0" anchor="ctr"/>
                </a:tc>
                <a:tc>
                  <a:txBody>
                    <a:bodyPr/>
                    <a:lstStyle/>
                    <a:p>
                      <a:pPr algn="ctr" rtl="0" fontAlgn="ctr"/>
                      <a:r>
                        <a:rPr lang="fr-FR" sz="900" b="0" i="0" u="none" strike="noStrike">
                          <a:solidFill>
                            <a:srgbClr val="000000"/>
                          </a:solidFill>
                          <a:effectLst/>
                          <a:latin typeface="Verdana"/>
                        </a:rPr>
                        <a:t>61,90%</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52,33%</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50%</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900" b="0" dirty="0" smtClean="0">
                          <a:latin typeface="Verdana" panose="020B0604030504040204" pitchFamily="34" charset="0"/>
                          <a:ea typeface="Verdana" panose="020B0604030504040204" pitchFamily="34" charset="0"/>
                        </a:rPr>
                        <a:t>+11,54%</a:t>
                      </a:r>
                      <a:endParaRPr lang="fr-FR" sz="900" b="0" dirty="0">
                        <a:latin typeface="Verdana" panose="020B0604030504040204" pitchFamily="34" charset="0"/>
                        <a:ea typeface="Verdana" panose="020B0604030504040204" pitchFamily="34" charset="0"/>
                      </a:endParaRPr>
                    </a:p>
                  </a:txBody>
                  <a:tcPr anchor="ctr"/>
                </a:tc>
              </a:tr>
              <a:tr h="270647">
                <a:tc>
                  <a:txBody>
                    <a:bodyPr/>
                    <a:lstStyle/>
                    <a:p>
                      <a:pPr algn="ctr"/>
                      <a:r>
                        <a:rPr lang="fr-FR" sz="700" dirty="0" smtClean="0">
                          <a:solidFill>
                            <a:srgbClr val="C00000"/>
                          </a:solidFill>
                          <a:latin typeface="Verdana" panose="020B0604030504040204" pitchFamily="34" charset="0"/>
                          <a:ea typeface="Verdana" panose="020B0604030504040204" pitchFamily="34" charset="0"/>
                        </a:rPr>
                        <a:t>KOUGBLENOU Sosthène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b="0" dirty="0" smtClean="0">
                          <a:latin typeface="Verdana" panose="020B0604030504040204" pitchFamily="34" charset="0"/>
                          <a:ea typeface="Verdana" panose="020B0604030504040204" pitchFamily="34" charset="0"/>
                        </a:rPr>
                        <a:t>9</a:t>
                      </a:r>
                      <a:endParaRPr lang="fr-FR" sz="900" b="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a:solidFill>
                            <a:srgbClr val="000000"/>
                          </a:solidFill>
                          <a:effectLst/>
                          <a:latin typeface="Verdana"/>
                        </a:rPr>
                        <a:t>66,66%</a:t>
                      </a:r>
                    </a:p>
                  </a:txBody>
                  <a:tcPr marL="9525" marR="9525" marT="9525" marB="0" anchor="ctr"/>
                </a:tc>
                <a:tc>
                  <a:txBody>
                    <a:bodyPr/>
                    <a:lstStyle/>
                    <a:p>
                      <a:pPr algn="ctr" rtl="0" fontAlgn="ctr"/>
                      <a:r>
                        <a:rPr lang="fr-FR" sz="900" b="0" i="0" u="none" strike="noStrike">
                          <a:solidFill>
                            <a:srgbClr val="000000"/>
                          </a:solidFill>
                          <a:effectLst/>
                          <a:latin typeface="Verdana"/>
                        </a:rPr>
                        <a:t>56,25%</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75,33%</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50%</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900" b="0" dirty="0" smtClean="0">
                          <a:latin typeface="Verdana" panose="020B0604030504040204" pitchFamily="34" charset="0"/>
                          <a:ea typeface="Verdana" panose="020B0604030504040204" pitchFamily="34" charset="0"/>
                        </a:rPr>
                        <a:t>+00%</a:t>
                      </a:r>
                      <a:endParaRPr lang="fr-FR" sz="900" b="0" dirty="0">
                        <a:latin typeface="Verdana" panose="020B0604030504040204" pitchFamily="34" charset="0"/>
                        <a:ea typeface="Verdana" panose="020B0604030504040204" pitchFamily="34" charset="0"/>
                      </a:endParaRPr>
                    </a:p>
                  </a:txBody>
                  <a:tcPr anchor="ctr"/>
                </a:tc>
              </a:tr>
              <a:tr h="213743">
                <a:tc>
                  <a:txBody>
                    <a:bodyPr/>
                    <a:lstStyle/>
                    <a:p>
                      <a:pPr algn="ctr"/>
                      <a:r>
                        <a:rPr lang="fr-FR" sz="700" dirty="0" smtClean="0">
                          <a:solidFill>
                            <a:srgbClr val="C00000"/>
                          </a:solidFill>
                          <a:latin typeface="Verdana" panose="020B0604030504040204" pitchFamily="34" charset="0"/>
                          <a:ea typeface="Verdana" panose="020B0604030504040204" pitchFamily="34" charset="0"/>
                        </a:rPr>
                        <a:t>JAMES Anita</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b="0" dirty="0" smtClean="0">
                          <a:latin typeface="Verdana" panose="020B0604030504040204" pitchFamily="34" charset="0"/>
                          <a:ea typeface="Verdana" panose="020B0604030504040204" pitchFamily="34" charset="0"/>
                        </a:rPr>
                        <a:t>11</a:t>
                      </a:r>
                      <a:endParaRPr lang="fr-FR" sz="900" b="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a:solidFill>
                            <a:srgbClr val="000000"/>
                          </a:solidFill>
                          <a:effectLst/>
                          <a:latin typeface="Verdana"/>
                        </a:rPr>
                        <a:t>59,09%</a:t>
                      </a:r>
                    </a:p>
                  </a:txBody>
                  <a:tcPr marL="9525" marR="9525" marT="9525" marB="0" anchor="ctr">
                    <a:noFill/>
                  </a:tcPr>
                </a:tc>
                <a:tc>
                  <a:txBody>
                    <a:bodyPr/>
                    <a:lstStyle/>
                    <a:p>
                      <a:pPr algn="ctr" rtl="0" fontAlgn="ctr"/>
                      <a:r>
                        <a:rPr lang="fr-FR" sz="900" b="0" i="0" u="none" strike="noStrike">
                          <a:solidFill>
                            <a:srgbClr val="000000"/>
                          </a:solidFill>
                          <a:effectLst/>
                          <a:latin typeface="Verdana"/>
                        </a:rPr>
                        <a:t>37,50%</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66,66%</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70%</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900" b="0" dirty="0" smtClean="0">
                          <a:latin typeface="Verdana" panose="020B0604030504040204" pitchFamily="34" charset="0"/>
                          <a:ea typeface="Verdana" panose="020B0604030504040204" pitchFamily="34" charset="0"/>
                        </a:rPr>
                        <a:t>+40%</a:t>
                      </a:r>
                      <a:endParaRPr lang="fr-FR" sz="900" b="0" dirty="0">
                        <a:latin typeface="Verdana" panose="020B0604030504040204" pitchFamily="34" charset="0"/>
                        <a:ea typeface="Verdana" panose="020B0604030504040204" pitchFamily="34" charset="0"/>
                      </a:endParaRPr>
                    </a:p>
                  </a:txBody>
                  <a:tcPr anchor="ctr"/>
                </a:tc>
              </a:tr>
              <a:tr h="270647">
                <a:tc>
                  <a:txBody>
                    <a:bodyPr/>
                    <a:lstStyle/>
                    <a:p>
                      <a:pPr algn="ctr"/>
                      <a:r>
                        <a:rPr lang="fr-FR" sz="700" dirty="0" smtClean="0">
                          <a:solidFill>
                            <a:srgbClr val="C00000"/>
                          </a:solidFill>
                          <a:latin typeface="Verdana" panose="020B0604030504040204" pitchFamily="34" charset="0"/>
                          <a:ea typeface="Verdana" panose="020B0604030504040204" pitchFamily="34" charset="0"/>
                        </a:rPr>
                        <a:t>MAHOUTONDJI Aldric</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b="0" dirty="0" smtClean="0">
                          <a:latin typeface="Verdana" panose="020B0604030504040204" pitchFamily="34" charset="0"/>
                          <a:ea typeface="Verdana" panose="020B0604030504040204" pitchFamily="34" charset="0"/>
                        </a:rPr>
                        <a:t>10</a:t>
                      </a:r>
                      <a:endParaRPr lang="fr-FR" sz="900" b="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a:solidFill>
                            <a:srgbClr val="000000"/>
                          </a:solidFill>
                          <a:effectLst/>
                          <a:latin typeface="Verdana"/>
                        </a:rPr>
                        <a:t>32%</a:t>
                      </a:r>
                    </a:p>
                  </a:txBody>
                  <a:tcPr marL="9525" marR="9525" marT="9525" marB="0" anchor="ctr"/>
                </a:tc>
                <a:tc>
                  <a:txBody>
                    <a:bodyPr/>
                    <a:lstStyle/>
                    <a:p>
                      <a:pPr algn="ctr" rtl="0" fontAlgn="ctr"/>
                      <a:r>
                        <a:rPr lang="fr-FR" sz="900" b="0" i="0" u="none" strike="noStrike">
                          <a:solidFill>
                            <a:srgbClr val="000000"/>
                          </a:solidFill>
                          <a:effectLst/>
                          <a:latin typeface="Verdana"/>
                        </a:rPr>
                        <a:t>39%</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66,66%</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65,66%</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900" b="0" dirty="0" smtClean="0">
                          <a:latin typeface="Verdana" panose="020B0604030504040204" pitchFamily="34" charset="0"/>
                          <a:ea typeface="Verdana" panose="020B0604030504040204" pitchFamily="34" charset="0"/>
                        </a:rPr>
                        <a:t>+15,16%</a:t>
                      </a:r>
                      <a:endParaRPr lang="fr-FR" sz="900" b="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xmlns="" val="2549061943"/>
                  </a:ext>
                </a:extLst>
              </a:tr>
              <a:tr h="270647">
                <a:tc>
                  <a:txBody>
                    <a:bodyPr/>
                    <a:lstStyle/>
                    <a:p>
                      <a:pPr algn="ctr"/>
                      <a:r>
                        <a:rPr lang="fr-FR" sz="700" dirty="0" smtClean="0">
                          <a:solidFill>
                            <a:srgbClr val="C00000"/>
                          </a:solidFill>
                          <a:latin typeface="Verdana" panose="020B0604030504040204" pitchFamily="34" charset="0"/>
                          <a:ea typeface="Verdana" panose="020B0604030504040204" pitchFamily="34" charset="0"/>
                        </a:rPr>
                        <a:t>AGUEDJOU Marius</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b="0" dirty="0" smtClean="0">
                          <a:latin typeface="Verdana" panose="020B0604030504040204" pitchFamily="34" charset="0"/>
                          <a:ea typeface="Verdana" panose="020B0604030504040204" pitchFamily="34" charset="0"/>
                        </a:rPr>
                        <a:t>10</a:t>
                      </a:r>
                      <a:endParaRPr lang="fr-FR" sz="900" b="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a:solidFill>
                            <a:srgbClr val="000000"/>
                          </a:solidFill>
                          <a:effectLst/>
                          <a:latin typeface="Verdana"/>
                        </a:rPr>
                        <a:t>36,84%</a:t>
                      </a:r>
                    </a:p>
                  </a:txBody>
                  <a:tcPr marL="9525" marR="9525" marT="9525" marB="0" anchor="ctr"/>
                </a:tc>
                <a:tc>
                  <a:txBody>
                    <a:bodyPr/>
                    <a:lstStyle/>
                    <a:p>
                      <a:pPr algn="ctr" rtl="0" fontAlgn="ctr"/>
                      <a:r>
                        <a:rPr lang="fr-FR" sz="900" b="0" i="0" u="none" strike="noStrike" dirty="0">
                          <a:solidFill>
                            <a:srgbClr val="000000"/>
                          </a:solidFill>
                          <a:effectLst/>
                          <a:latin typeface="Verdana"/>
                        </a:rPr>
                        <a:t>26,67%</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71%</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61,66%</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900" b="0" dirty="0" smtClean="0">
                          <a:latin typeface="Verdana" panose="020B0604030504040204" pitchFamily="34" charset="0"/>
                          <a:ea typeface="Verdana" panose="020B0604030504040204" pitchFamily="34" charset="0"/>
                        </a:rPr>
                        <a:t>+25,3%</a:t>
                      </a:r>
                      <a:endParaRPr lang="fr-FR" sz="900" b="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xmlns="" val="3315296158"/>
                  </a:ext>
                </a:extLst>
              </a:tr>
            </a:tbl>
          </a:graphicData>
        </a:graphic>
      </p:graphicFrame>
      <p:graphicFrame>
        <p:nvGraphicFramePr>
          <p:cNvPr id="25" name="Tableau 24"/>
          <p:cNvGraphicFramePr>
            <a:graphicFrameLocks noGrp="1"/>
          </p:cNvGraphicFramePr>
          <p:nvPr>
            <p:extLst>
              <p:ext uri="{D42A27DB-BD31-4B8C-83A1-F6EECF244321}">
                <p14:modId xmlns:p14="http://schemas.microsoft.com/office/powerpoint/2010/main" val="1543755262"/>
              </p:ext>
            </p:extLst>
          </p:nvPr>
        </p:nvGraphicFramePr>
        <p:xfrm>
          <a:off x="6085339" y="2683379"/>
          <a:ext cx="6013345" cy="2378134"/>
        </p:xfrm>
        <a:graphic>
          <a:graphicData uri="http://schemas.openxmlformats.org/drawingml/2006/table">
            <a:tbl>
              <a:tblPr firstRow="1" bandRow="1">
                <a:tableStyleId>{5940675A-B579-460E-94D1-54222C63F5DA}</a:tableStyleId>
              </a:tblPr>
              <a:tblGrid>
                <a:gridCol w="1001261"/>
                <a:gridCol w="685800"/>
                <a:gridCol w="584200"/>
                <a:gridCol w="647700"/>
                <a:gridCol w="596900"/>
                <a:gridCol w="660400"/>
                <a:gridCol w="596900"/>
                <a:gridCol w="609600"/>
                <a:gridCol w="630584"/>
              </a:tblGrid>
              <a:tr h="580809">
                <a:tc>
                  <a:txBody>
                    <a:bodyPr/>
                    <a:lstStyle/>
                    <a:p>
                      <a:pPr algn="ctr"/>
                      <a:r>
                        <a:rPr lang="fr-FR" sz="700" b="1" dirty="0">
                          <a:latin typeface="Verdana" panose="020B0604030504040204" pitchFamily="34" charset="0"/>
                          <a:ea typeface="Verdana" panose="020B0604030504040204" pitchFamily="34" charset="0"/>
                        </a:rPr>
                        <a:t>NOM DES TL</a:t>
                      </a:r>
                    </a:p>
                  </a:txBody>
                  <a:tcPr/>
                </a:tc>
                <a:tc>
                  <a:txBody>
                    <a:bodyPr/>
                    <a:lstStyle/>
                    <a:p>
                      <a:pPr algn="ctr"/>
                      <a:r>
                        <a:rPr lang="fr-FR" sz="700" b="0" dirty="0">
                          <a:latin typeface="Verdana" panose="020B0604030504040204" pitchFamily="34" charset="0"/>
                          <a:ea typeface="Verdana" panose="020B0604030504040204" pitchFamily="34" charset="0"/>
                        </a:rPr>
                        <a:t>QOS réalisée en </a:t>
                      </a:r>
                      <a:r>
                        <a:rPr lang="fr-FR" sz="700" b="0" dirty="0" smtClean="0">
                          <a:latin typeface="Verdana" panose="020B0604030504040204" pitchFamily="34" charset="0"/>
                          <a:ea typeface="Verdana" panose="020B0604030504040204" pitchFamily="34" charset="0"/>
                        </a:rPr>
                        <a:t>Sn</a:t>
                      </a:r>
                    </a:p>
                    <a:p>
                      <a:pPr algn="ctr"/>
                      <a:r>
                        <a:rPr lang="fr-FR" sz="700" b="0" dirty="0" smtClean="0">
                          <a:latin typeface="Verdana" panose="020B0604030504040204" pitchFamily="34" charset="0"/>
                          <a:ea typeface="Verdana" panose="020B0604030504040204" pitchFamily="34" charset="0"/>
                        </a:rPr>
                        <a:t>85%</a:t>
                      </a:r>
                      <a:endParaRPr lang="fr-FR" sz="700" b="0" dirty="0">
                        <a:latin typeface="Verdana" panose="020B0604030504040204" pitchFamily="34" charset="0"/>
                        <a:ea typeface="Verdana" panose="020B0604030504040204" pitchFamily="34" charset="0"/>
                      </a:endParaRPr>
                    </a:p>
                  </a:txBody>
                  <a:tcPr/>
                </a:tc>
                <a:tc>
                  <a:txBody>
                    <a:bodyPr/>
                    <a:lstStyle/>
                    <a:p>
                      <a:pPr algn="ctr"/>
                      <a:r>
                        <a:rPr lang="fr-FR" sz="700" b="0" dirty="0">
                          <a:latin typeface="Verdana" panose="020B0604030504040204" pitchFamily="34" charset="0"/>
                          <a:ea typeface="Verdana" panose="020B0604030504040204" pitchFamily="34" charset="0"/>
                        </a:rPr>
                        <a:t>QOS réalisée en Sn-1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QOS réalisée en Sn-2</a:t>
                      </a:r>
                      <a:endParaRPr lang="fr-FR" sz="700" b="0" dirty="0">
                        <a:latin typeface="Verdana" panose="020B0604030504040204" pitchFamily="34" charset="0"/>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QOS réalisée en Sn-3</a:t>
                      </a:r>
                      <a:endParaRPr lang="fr-FR" sz="700" b="0" dirty="0">
                        <a:latin typeface="Verdana" panose="020B0604030504040204" pitchFamily="34" charset="0"/>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a:latin typeface="Verdana" panose="020B0604030504040204" pitchFamily="34" charset="0"/>
                          <a:ea typeface="Verdana" panose="020B0604030504040204" pitchFamily="34" charset="0"/>
                        </a:rPr>
                        <a:t>EFF réalisée en </a:t>
                      </a:r>
                      <a:r>
                        <a:rPr lang="fr-FR" sz="700" b="0" dirty="0" smtClean="0">
                          <a:latin typeface="Verdana" panose="020B0604030504040204" pitchFamily="34" charset="0"/>
                          <a:ea typeface="Verdana" panose="020B0604030504040204" pitchFamily="34" charset="0"/>
                        </a:rPr>
                        <a:t>Sn</a:t>
                      </a:r>
                    </a:p>
                    <a:p>
                      <a:pPr algn="ctr"/>
                      <a:r>
                        <a:rPr lang="fr-FR" sz="700" b="0" dirty="0" smtClean="0">
                          <a:latin typeface="Verdana" panose="020B0604030504040204" pitchFamily="34" charset="0"/>
                          <a:ea typeface="Verdana" panose="020B0604030504040204" pitchFamily="34" charset="0"/>
                        </a:rPr>
                        <a:t>95%</a:t>
                      </a:r>
                      <a:endParaRPr lang="fr-FR" sz="700" b="0" dirty="0">
                        <a:latin typeface="Verdana" panose="020B0604030504040204" pitchFamily="34" charset="0"/>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EFF réalisée en Sn-1</a:t>
                      </a:r>
                    </a:p>
                    <a:p>
                      <a:pPr algn="ctr"/>
                      <a:endParaRPr lang="fr-FR" sz="700" b="0" dirty="0" smtClean="0">
                        <a:latin typeface="Verdana" panose="020B0604030504040204" pitchFamily="34" charset="0"/>
                        <a:ea typeface="Verdana" panose="020B0604030504040204" pitchFamily="34" charset="0"/>
                      </a:endParaRPr>
                    </a:p>
                    <a:p>
                      <a:pPr algn="ctr"/>
                      <a:endParaRPr lang="fr-FR" sz="700" b="0" dirty="0">
                        <a:latin typeface="Verdana" panose="020B0604030504040204" pitchFamily="34" charset="0"/>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EFF réalisée en Sn-2</a:t>
                      </a:r>
                    </a:p>
                    <a:p>
                      <a:pPr algn="ctr"/>
                      <a:endParaRPr lang="fr-FR" sz="700" b="0" dirty="0">
                        <a:latin typeface="Verdana" panose="020B0604030504040204" pitchFamily="34" charset="0"/>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EFF réalisée en Sn-3</a:t>
                      </a:r>
                      <a:endParaRPr lang="fr-FR" sz="700" b="0" dirty="0">
                        <a:latin typeface="Verdana" panose="020B0604030504040204" pitchFamily="34" charset="0"/>
                        <a:ea typeface="Verdana" panose="020B0604030504040204" pitchFamily="34" charset="0"/>
                      </a:endParaRPr>
                    </a:p>
                  </a:txBody>
                  <a:tcPr/>
                </a:tc>
              </a:tr>
              <a:tr h="0">
                <a:tc>
                  <a:txBody>
                    <a:bodyPr/>
                    <a:lstStyle/>
                    <a:p>
                      <a:pPr algn="ctr"/>
                      <a:r>
                        <a:rPr lang="fr-FR" sz="700" dirty="0" smtClean="0">
                          <a:solidFill>
                            <a:srgbClr val="C00000"/>
                          </a:solidFill>
                          <a:latin typeface="Verdana" panose="020B0604030504040204" pitchFamily="34" charset="0"/>
                          <a:ea typeface="Verdana" panose="020B0604030504040204" pitchFamily="34" charset="0"/>
                        </a:rPr>
                        <a:t>ALDO Précieux</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98%</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97%</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96%</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95%</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100%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96%</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100%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99%</a:t>
                      </a:r>
                      <a:endParaRPr lang="fr-FR" sz="900" dirty="0">
                        <a:latin typeface="Verdana" panose="020B0604030504040204" pitchFamily="34" charset="0"/>
                        <a:ea typeface="Verdana" panose="020B0604030504040204" pitchFamily="34" charset="0"/>
                      </a:endParaRPr>
                    </a:p>
                  </a:txBody>
                  <a:tcPr anchor="ctr"/>
                </a:tc>
              </a:tr>
              <a:tr h="327102">
                <a:tc>
                  <a:txBody>
                    <a:bodyPr/>
                    <a:lstStyle/>
                    <a:p>
                      <a:pPr algn="ctr"/>
                      <a:r>
                        <a:rPr lang="fr-FR" sz="700" dirty="0" smtClean="0">
                          <a:solidFill>
                            <a:srgbClr val="C00000"/>
                          </a:solidFill>
                          <a:latin typeface="Verdana" panose="020B0604030504040204" pitchFamily="34" charset="0"/>
                          <a:ea typeface="Verdana" panose="020B0604030504040204" pitchFamily="34" charset="0"/>
                        </a:rPr>
                        <a:t>BABADDJIHOU</a:t>
                      </a:r>
                      <a:r>
                        <a:rPr lang="fr-FR" sz="700" baseline="0" dirty="0" smtClean="0">
                          <a:solidFill>
                            <a:srgbClr val="C00000"/>
                          </a:solidFill>
                          <a:latin typeface="Verdana" panose="020B0604030504040204" pitchFamily="34" charset="0"/>
                          <a:ea typeface="Verdana" panose="020B0604030504040204" pitchFamily="34" charset="0"/>
                        </a:rPr>
                        <a:t> Thérèse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97%</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97%</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94%</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94%</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100%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100%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99%</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99%</a:t>
                      </a:r>
                      <a:endParaRPr lang="fr-FR" sz="900" dirty="0">
                        <a:latin typeface="Verdana" panose="020B0604030504040204" pitchFamily="34" charset="0"/>
                        <a:ea typeface="Verdana" panose="020B0604030504040204" pitchFamily="34" charset="0"/>
                      </a:endParaRPr>
                    </a:p>
                  </a:txBody>
                  <a:tcPr anchor="ctr"/>
                </a:tc>
              </a:tr>
              <a:tr h="327102">
                <a:tc>
                  <a:txBody>
                    <a:bodyPr/>
                    <a:lstStyle/>
                    <a:p>
                      <a:pPr algn="ctr"/>
                      <a:r>
                        <a:rPr lang="fr-FR" sz="700" dirty="0" smtClean="0">
                          <a:solidFill>
                            <a:srgbClr val="C00000"/>
                          </a:solidFill>
                          <a:latin typeface="Verdana" panose="020B0604030504040204" pitchFamily="34" charset="0"/>
                          <a:ea typeface="Verdana" panose="020B0604030504040204" pitchFamily="34" charset="0"/>
                        </a:rPr>
                        <a:t>KOUGBLENOU Sosthène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97%</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96%</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93%</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91%</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99%</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100%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99%</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98%</a:t>
                      </a:r>
                      <a:endParaRPr lang="fr-FR" sz="900" dirty="0">
                        <a:latin typeface="Verdana" panose="020B0604030504040204" pitchFamily="34" charset="0"/>
                        <a:ea typeface="Verdana" panose="020B0604030504040204" pitchFamily="34" charset="0"/>
                      </a:endParaRPr>
                    </a:p>
                  </a:txBody>
                  <a:tcPr anchor="ctr"/>
                </a:tc>
              </a:tr>
              <a:tr h="267958">
                <a:tc>
                  <a:txBody>
                    <a:bodyPr/>
                    <a:lstStyle/>
                    <a:p>
                      <a:pPr algn="ctr"/>
                      <a:r>
                        <a:rPr lang="fr-FR" sz="700" dirty="0" smtClean="0">
                          <a:solidFill>
                            <a:srgbClr val="C00000"/>
                          </a:solidFill>
                          <a:latin typeface="Verdana" panose="020B0604030504040204" pitchFamily="34" charset="0"/>
                          <a:ea typeface="Verdana" panose="020B0604030504040204" pitchFamily="34" charset="0"/>
                        </a:rPr>
                        <a:t>JAMES Anita</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a:t>
                      </a:r>
                      <a:endParaRPr lang="fr-FR" sz="900" dirty="0">
                        <a:latin typeface="Verdana" panose="020B0604030504040204" pitchFamily="34" charset="0"/>
                        <a:ea typeface="Verdana" panose="020B0604030504040204" pitchFamily="34" charset="0"/>
                      </a:endParaRPr>
                    </a:p>
                  </a:txBody>
                  <a:tcPr anchor="ctr">
                    <a:noFill/>
                  </a:tcPr>
                </a:tc>
                <a:tc>
                  <a:txBody>
                    <a:bodyPr/>
                    <a:lstStyle/>
                    <a:p>
                      <a:pPr algn="ctr"/>
                      <a:r>
                        <a:rPr lang="fr-FR" sz="900" dirty="0" smtClean="0">
                          <a:latin typeface="Verdana" panose="020B0604030504040204" pitchFamily="34" charset="0"/>
                          <a:ea typeface="Verdana" panose="020B0604030504040204" pitchFamily="34" charset="0"/>
                        </a:rPr>
                        <a:t>88%</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97%</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98%</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99%</a:t>
                      </a:r>
                      <a:endParaRPr lang="fr-FR" sz="900" dirty="0">
                        <a:latin typeface="Verdana" panose="020B0604030504040204" pitchFamily="34" charset="0"/>
                        <a:ea typeface="Verdana" panose="020B0604030504040204" pitchFamily="34" charset="0"/>
                      </a:endParaRPr>
                    </a:p>
                  </a:txBody>
                  <a:tcPr anchor="ctr"/>
                </a:tc>
              </a:tr>
              <a:tr h="252316">
                <a:tc>
                  <a:txBody>
                    <a:bodyPr/>
                    <a:lstStyle/>
                    <a:p>
                      <a:pPr algn="ctr"/>
                      <a:r>
                        <a:rPr lang="fr-FR" sz="700" dirty="0" smtClean="0">
                          <a:solidFill>
                            <a:srgbClr val="C00000"/>
                          </a:solidFill>
                          <a:latin typeface="Verdana" panose="020B0604030504040204" pitchFamily="34" charset="0"/>
                          <a:ea typeface="Verdana" panose="020B0604030504040204" pitchFamily="34" charset="0"/>
                        </a:rPr>
                        <a:t>MAHOUTONDJI Aldric</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98%</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94%</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95%</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94%</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100%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99%</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99%</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99%</a:t>
                      </a:r>
                      <a:endParaRPr lang="fr-FR" sz="900" dirty="0">
                        <a:latin typeface="Verdana" panose="020B0604030504040204" pitchFamily="34" charset="0"/>
                        <a:ea typeface="Verdana" panose="020B0604030504040204" pitchFamily="34" charset="0"/>
                      </a:endParaRPr>
                    </a:p>
                  </a:txBody>
                  <a:tcPr anchor="ctr"/>
                </a:tc>
              </a:tr>
              <a:tr h="297732">
                <a:tc>
                  <a:txBody>
                    <a:bodyPr/>
                    <a:lstStyle/>
                    <a:p>
                      <a:pPr algn="ctr"/>
                      <a:r>
                        <a:rPr lang="fr-FR" sz="700" dirty="0" smtClean="0">
                          <a:solidFill>
                            <a:srgbClr val="C00000"/>
                          </a:solidFill>
                          <a:latin typeface="Verdana" panose="020B0604030504040204" pitchFamily="34" charset="0"/>
                          <a:ea typeface="Verdana" panose="020B0604030504040204" pitchFamily="34" charset="0"/>
                        </a:rPr>
                        <a:t>AGUEDJOU Marius</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97%</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98%</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95%</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95%</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100%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99%</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99%</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100%</a:t>
                      </a:r>
                      <a:endParaRPr lang="fr-FR" sz="900" dirty="0">
                        <a:latin typeface="Verdana" panose="020B0604030504040204" pitchFamily="34" charset="0"/>
                        <a:ea typeface="Verdana" panose="020B0604030504040204" pitchFamily="34" charset="0"/>
                      </a:endParaRPr>
                    </a:p>
                  </a:txBody>
                  <a:tcPr anchor="ctr"/>
                </a:tc>
              </a:tr>
            </a:tbl>
          </a:graphicData>
        </a:graphic>
      </p:graphicFrame>
    </p:spTree>
    <p:extLst>
      <p:ext uri="{BB962C8B-B14F-4D97-AF65-F5344CB8AC3E}">
        <p14:creationId xmlns:p14="http://schemas.microsoft.com/office/powerpoint/2010/main" val="1696673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9">
            <a:extLst>
              <a:ext uri="{FF2B5EF4-FFF2-40B4-BE49-F238E27FC236}">
                <a16:creationId xmlns="" xmlns:a16="http://schemas.microsoft.com/office/drawing/2014/main"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a:solidFill>
                  <a:srgbClr val="A80014"/>
                </a:solidFill>
                <a:latin typeface="Calibri" panose="020F0502020204030204" pitchFamily="34" charset="0"/>
                <a:cs typeface="Calibri" panose="020F0502020204030204" pitchFamily="34" charset="0"/>
              </a:rPr>
              <a:t>Photo Globale </a:t>
            </a:r>
            <a:r>
              <a:rPr lang="fr-FR" sz="2000" b="1" cap="all" dirty="0" smtClean="0">
                <a:solidFill>
                  <a:srgbClr val="A80014"/>
                </a:solidFill>
                <a:latin typeface="Calibri" panose="020F0502020204030204" pitchFamily="34" charset="0"/>
                <a:cs typeface="Calibri" panose="020F0502020204030204" pitchFamily="34" charset="0"/>
              </a:rPr>
              <a:t>(4/7)</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 ( voix 175 )</a:t>
            </a:r>
            <a:endParaRPr lang="fr-FR" sz="2000" b="1" cap="all" dirty="0">
              <a:latin typeface="Calibri" panose="020F0502020204030204" pitchFamily="34" charset="0"/>
              <a:cs typeface="Calibri" panose="020F0502020204030204" pitchFamily="34" charset="0"/>
            </a:endParaRPr>
          </a:p>
        </p:txBody>
      </p:sp>
      <p:graphicFrame>
        <p:nvGraphicFramePr>
          <p:cNvPr id="13" name="Tableau 12">
            <a:extLst>
              <a:ext uri="{FF2B5EF4-FFF2-40B4-BE49-F238E27FC236}">
                <a16:creationId xmlns="" xmlns:a16="http://schemas.microsoft.com/office/drawing/2014/main" id="{9D94BF27-230A-406D-BD87-D9201D820668}"/>
              </a:ext>
            </a:extLst>
          </p:cNvPr>
          <p:cNvGraphicFramePr>
            <a:graphicFrameLocks noGrp="1"/>
          </p:cNvGraphicFramePr>
          <p:nvPr>
            <p:extLst>
              <p:ext uri="{D42A27DB-BD31-4B8C-83A1-F6EECF244321}">
                <p14:modId xmlns:p14="http://schemas.microsoft.com/office/powerpoint/2010/main" val="3783813180"/>
              </p:ext>
            </p:extLst>
          </p:nvPr>
        </p:nvGraphicFramePr>
        <p:xfrm>
          <a:off x="204715" y="1067372"/>
          <a:ext cx="5058034" cy="2571037"/>
        </p:xfrm>
        <a:graphic>
          <a:graphicData uri="http://schemas.openxmlformats.org/drawingml/2006/table">
            <a:tbl>
              <a:tblPr/>
              <a:tblGrid>
                <a:gridCol w="923974">
                  <a:extLst>
                    <a:ext uri="{9D8B030D-6E8A-4147-A177-3AD203B41FA5}">
                      <a16:colId xmlns="" xmlns:a16="http://schemas.microsoft.com/office/drawing/2014/main" val="2401616499"/>
                    </a:ext>
                  </a:extLst>
                </a:gridCol>
                <a:gridCol w="590580">
                  <a:extLst>
                    <a:ext uri="{9D8B030D-6E8A-4147-A177-3AD203B41FA5}">
                      <a16:colId xmlns="" xmlns:a16="http://schemas.microsoft.com/office/drawing/2014/main" val="4106888685"/>
                    </a:ext>
                  </a:extLst>
                </a:gridCol>
                <a:gridCol w="590580">
                  <a:extLst>
                    <a:ext uri="{9D8B030D-6E8A-4147-A177-3AD203B41FA5}">
                      <a16:colId xmlns="" xmlns:a16="http://schemas.microsoft.com/office/drawing/2014/main" val="3481642097"/>
                    </a:ext>
                  </a:extLst>
                </a:gridCol>
                <a:gridCol w="590580">
                  <a:extLst>
                    <a:ext uri="{9D8B030D-6E8A-4147-A177-3AD203B41FA5}">
                      <a16:colId xmlns="" xmlns:a16="http://schemas.microsoft.com/office/drawing/2014/main" val="2598853686"/>
                    </a:ext>
                  </a:extLst>
                </a:gridCol>
                <a:gridCol w="590580">
                  <a:extLst>
                    <a:ext uri="{9D8B030D-6E8A-4147-A177-3AD203B41FA5}">
                      <a16:colId xmlns="" xmlns:a16="http://schemas.microsoft.com/office/drawing/2014/main" val="3706322275"/>
                    </a:ext>
                  </a:extLst>
                </a:gridCol>
                <a:gridCol w="590580">
                  <a:extLst>
                    <a:ext uri="{9D8B030D-6E8A-4147-A177-3AD203B41FA5}">
                      <a16:colId xmlns="" xmlns:a16="http://schemas.microsoft.com/office/drawing/2014/main" val="1930246355"/>
                    </a:ext>
                  </a:extLst>
                </a:gridCol>
                <a:gridCol w="590580">
                  <a:extLst>
                    <a:ext uri="{9D8B030D-6E8A-4147-A177-3AD203B41FA5}">
                      <a16:colId xmlns="" xmlns:a16="http://schemas.microsoft.com/office/drawing/2014/main" val="672669353"/>
                    </a:ext>
                  </a:extLst>
                </a:gridCol>
                <a:gridCol w="590580">
                  <a:extLst>
                    <a:ext uri="{9D8B030D-6E8A-4147-A177-3AD203B41FA5}">
                      <a16:colId xmlns="" xmlns:a16="http://schemas.microsoft.com/office/drawing/2014/main" val="1825924472"/>
                    </a:ext>
                  </a:extLst>
                </a:gridCol>
              </a:tblGrid>
              <a:tr h="3444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200" b="0" i="0" u="none" strike="noStrike" dirty="0">
                          <a:solidFill>
                            <a:srgbClr val="000000"/>
                          </a:solidFill>
                          <a:effectLst/>
                          <a:latin typeface="Calibri" panose="020F0502020204030204" pitchFamily="34" charset="0"/>
                        </a:rPr>
                        <a:t>Réalisé</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hMerge="1">
                  <a:txBody>
                    <a:bodyPr/>
                    <a:lstStyle/>
                    <a:p>
                      <a:endParaRPr lang="fr-MA"/>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200" b="0" i="0" u="none" strike="noStrike" dirty="0" smtClean="0">
                          <a:solidFill>
                            <a:srgbClr val="000000"/>
                          </a:solidFill>
                          <a:effectLst/>
                          <a:latin typeface="Calibri" panose="020F0502020204030204" pitchFamily="34" charset="0"/>
                        </a:rPr>
                        <a:t>Projection</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extLst>
                  <a:ext uri="{0D108BD9-81ED-4DB2-BD59-A6C34878D82A}">
                    <a16:rowId xmlns="" xmlns:a16="http://schemas.microsoft.com/office/drawing/2014/main" val="1756485367"/>
                  </a:ext>
                </a:extLst>
              </a:tr>
              <a:tr h="5046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100" b="1" i="0" u="none" strike="noStrike" dirty="0" smtClean="0">
                          <a:solidFill>
                            <a:srgbClr val="FFFFFF"/>
                          </a:solidFill>
                          <a:effectLst/>
                          <a:latin typeface="Calibri" panose="020F0502020204030204" pitchFamily="34" charset="0"/>
                        </a:rPr>
                        <a:t>(&gt;=10 </a:t>
                      </a:r>
                      <a:r>
                        <a:rPr lang="fr-MA" sz="1100" b="1" i="0" u="none" strike="noStrike" dirty="0">
                          <a:solidFill>
                            <a:srgbClr val="FFFFFF"/>
                          </a:solidFill>
                          <a:effectLst/>
                          <a:latin typeface="Calibri" panose="020F0502020204030204" pitchFamily="34" charset="0"/>
                        </a:rPr>
                        <a:t>mois)</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MAI</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S16</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S17</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S18</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S19</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S20</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S21</a:t>
                      </a:r>
                      <a:endParaRPr lang="fr-MA" sz="100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 xmlns:a16="http://schemas.microsoft.com/office/drawing/2014/main" val="2312049807"/>
                  </a:ext>
                </a:extLst>
              </a:tr>
              <a:tr h="3444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44</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45</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46</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47</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44</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44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33100932"/>
                  </a:ext>
                </a:extLst>
              </a:tr>
              <a:tr h="3444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Objectif </a:t>
                      </a:r>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11313932"/>
                  </a:ext>
                </a:extLst>
              </a:tr>
              <a:tr h="3444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CPH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61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26</a:t>
                      </a:r>
                      <a:endParaRPr lang="fr-MA" sz="1000" b="0" i="0" u="none" strike="noStrike" dirty="0">
                        <a:solidFill>
                          <a:schemeClr val="tx1"/>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25</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25</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chemeClr val="tx1"/>
                          </a:solidFill>
                          <a:effectLst/>
                          <a:latin typeface="Calibri" panose="020F0502020204030204" pitchFamily="34" charset="0"/>
                        </a:rPr>
                        <a:t>24</a:t>
                      </a:r>
                      <a:endParaRPr lang="fr-MA" sz="1000" b="0" i="0" u="none" strike="noStrike" dirty="0">
                        <a:solidFill>
                          <a:schemeClr val="tx1"/>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61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31</a:t>
                      </a:r>
                      <a:endParaRPr lang="fr-MA" sz="1000" b="0" i="0" u="none" strike="noStrike" dirty="0">
                        <a:solidFill>
                          <a:srgbClr val="0061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extLst>
                  <a:ext uri="{0D108BD9-81ED-4DB2-BD59-A6C34878D82A}">
                    <a16:rowId xmlns="" xmlns:a16="http://schemas.microsoft.com/office/drawing/2014/main" val="676991927"/>
                  </a:ext>
                </a:extLst>
              </a:tr>
              <a:tr h="3444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Heures</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1526,67</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1538,06</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1109,39</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1523,78</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09862325"/>
                  </a:ext>
                </a:extLst>
              </a:tr>
              <a:tr h="3444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Appels</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38370</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38041</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28112</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37306</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44000</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44500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317366278"/>
                  </a:ext>
                </a:extLst>
              </a:tr>
            </a:tbl>
          </a:graphicData>
        </a:graphic>
      </p:graphicFrame>
      <p:grpSp>
        <p:nvGrpSpPr>
          <p:cNvPr id="16" name="Groupe 15"/>
          <p:cNvGrpSpPr/>
          <p:nvPr/>
        </p:nvGrpSpPr>
        <p:grpSpPr>
          <a:xfrm>
            <a:off x="5641728" y="1296158"/>
            <a:ext cx="423196" cy="1340459"/>
            <a:chOff x="7683978" y="1087186"/>
            <a:chExt cx="423196" cy="1340459"/>
          </a:xfrm>
        </p:grpSpPr>
        <p:sp>
          <p:nvSpPr>
            <p:cNvPr id="17" name="object 3">
              <a:extLst>
                <a:ext uri="{FF2B5EF4-FFF2-40B4-BE49-F238E27FC236}">
                  <a16:creationId xmlns:a16="http://schemas.microsoft.com/office/drawing/2014/main" xmlns="" id="{B8FAE644-539D-480D-BB59-4E10D722D3E5}"/>
                </a:ext>
              </a:extLst>
            </p:cNvPr>
            <p:cNvSpPr/>
            <p:nvPr/>
          </p:nvSpPr>
          <p:spPr>
            <a:xfrm>
              <a:off x="7683978" y="1178050"/>
              <a:ext cx="423196" cy="1249595"/>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p>
          </p:txBody>
        </p:sp>
        <p:sp>
          <p:nvSpPr>
            <p:cNvPr id="18" name="object 4">
              <a:extLst>
                <a:ext uri="{FF2B5EF4-FFF2-40B4-BE49-F238E27FC236}">
                  <a16:creationId xmlns:a16="http://schemas.microsoft.com/office/drawing/2014/main" xmlns="" id="{1B31A720-5F8A-4FAB-8DC9-ECE8436C7A21}"/>
                </a:ext>
              </a:extLst>
            </p:cNvPr>
            <p:cNvSpPr txBox="1"/>
            <p:nvPr/>
          </p:nvSpPr>
          <p:spPr>
            <a:xfrm>
              <a:off x="7837533" y="1087186"/>
              <a:ext cx="184666" cy="1249595"/>
            </a:xfrm>
            <a:prstGeom prst="rect">
              <a:avLst/>
            </a:prstGeom>
          </p:spPr>
          <p:txBody>
            <a:bodyPr vert="vert270" wrap="square" lIns="0" tIns="13970" rIns="0" bIns="0" rtlCol="0">
              <a:spAutoFit/>
            </a:bodyPr>
            <a:lstStyle/>
            <a:p>
              <a:pPr marL="12700">
                <a:lnSpc>
                  <a:spcPct val="100000"/>
                </a:lnSpc>
                <a:spcBef>
                  <a:spcPts val="110"/>
                </a:spcBef>
              </a:pPr>
              <a:r>
                <a:rPr lang="fr-FR" sz="1200" b="1" spc="-30" dirty="0" smtClean="0">
                  <a:solidFill>
                    <a:srgbClr val="FFFFFF"/>
                  </a:solidFill>
                  <a:latin typeface="Tahoma"/>
                  <a:cs typeface="Tahoma"/>
                </a:rPr>
                <a:t>MTN</a:t>
              </a:r>
              <a:endParaRPr sz="1200" dirty="0">
                <a:latin typeface="Tahoma"/>
                <a:cs typeface="Tahoma"/>
              </a:endParaRPr>
            </a:p>
          </p:txBody>
        </p:sp>
      </p:grpSp>
      <p:grpSp>
        <p:nvGrpSpPr>
          <p:cNvPr id="20" name="Groupe 19"/>
          <p:cNvGrpSpPr/>
          <p:nvPr/>
        </p:nvGrpSpPr>
        <p:grpSpPr>
          <a:xfrm>
            <a:off x="5644891" y="3013612"/>
            <a:ext cx="423196" cy="1340459"/>
            <a:chOff x="7683978" y="1087186"/>
            <a:chExt cx="423196" cy="1340459"/>
          </a:xfrm>
        </p:grpSpPr>
        <p:sp>
          <p:nvSpPr>
            <p:cNvPr id="21" name="object 3">
              <a:extLst>
                <a:ext uri="{FF2B5EF4-FFF2-40B4-BE49-F238E27FC236}">
                  <a16:creationId xmlns:a16="http://schemas.microsoft.com/office/drawing/2014/main" xmlns="" id="{B8FAE644-539D-480D-BB59-4E10D722D3E5}"/>
                </a:ext>
              </a:extLst>
            </p:cNvPr>
            <p:cNvSpPr/>
            <p:nvPr/>
          </p:nvSpPr>
          <p:spPr>
            <a:xfrm>
              <a:off x="7683978" y="1178050"/>
              <a:ext cx="423196" cy="1249595"/>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p>
          </p:txBody>
        </p:sp>
        <p:sp>
          <p:nvSpPr>
            <p:cNvPr id="22" name="object 4">
              <a:extLst>
                <a:ext uri="{FF2B5EF4-FFF2-40B4-BE49-F238E27FC236}">
                  <a16:creationId xmlns:a16="http://schemas.microsoft.com/office/drawing/2014/main" xmlns="" id="{1B31A720-5F8A-4FAB-8DC9-ECE8436C7A21}"/>
                </a:ext>
              </a:extLst>
            </p:cNvPr>
            <p:cNvSpPr txBox="1"/>
            <p:nvPr/>
          </p:nvSpPr>
          <p:spPr>
            <a:xfrm>
              <a:off x="7837533" y="1087186"/>
              <a:ext cx="184666" cy="1249595"/>
            </a:xfrm>
            <a:prstGeom prst="rect">
              <a:avLst/>
            </a:prstGeom>
          </p:spPr>
          <p:txBody>
            <a:bodyPr vert="vert270" wrap="square" lIns="0" tIns="13970" rIns="0" bIns="0" rtlCol="0">
              <a:spAutoFit/>
            </a:bodyPr>
            <a:lstStyle/>
            <a:p>
              <a:pPr marL="12700">
                <a:lnSpc>
                  <a:spcPct val="100000"/>
                </a:lnSpc>
                <a:spcBef>
                  <a:spcPts val="110"/>
                </a:spcBef>
              </a:pPr>
              <a:r>
                <a:rPr lang="fr-FR" sz="1200" b="1" spc="-30" dirty="0" smtClean="0">
                  <a:solidFill>
                    <a:srgbClr val="FFFFFF"/>
                  </a:solidFill>
                  <a:latin typeface="Tahoma"/>
                  <a:cs typeface="Tahoma"/>
                </a:rPr>
                <a:t>MTN</a:t>
              </a:r>
              <a:endParaRPr sz="1200" dirty="0">
                <a:latin typeface="Tahoma"/>
                <a:cs typeface="Tahoma"/>
              </a:endParaRPr>
            </a:p>
          </p:txBody>
        </p:sp>
      </p:grpSp>
      <p:sp>
        <p:nvSpPr>
          <p:cNvPr id="27" name="object 22">
            <a:extLst>
              <a:ext uri="{FF2B5EF4-FFF2-40B4-BE49-F238E27FC236}">
                <a16:creationId xmlns:a16="http://schemas.microsoft.com/office/drawing/2014/main" xmlns="" id="{8314C8B4-2B4D-4803-A49B-9369A64AAEAE}"/>
              </a:ext>
            </a:extLst>
          </p:cNvPr>
          <p:cNvSpPr/>
          <p:nvPr/>
        </p:nvSpPr>
        <p:spPr>
          <a:xfrm>
            <a:off x="204715" y="3998015"/>
            <a:ext cx="5151056" cy="1785267"/>
          </a:xfrm>
          <a:custGeom>
            <a:avLst/>
            <a:gdLst/>
            <a:ahLst/>
            <a:cxnLst/>
            <a:rect l="l" t="t" r="r" b="b"/>
            <a:pathLst>
              <a:path w="4975860" h="2199640">
                <a:moveTo>
                  <a:pt x="4975860" y="0"/>
                </a:moveTo>
                <a:lnTo>
                  <a:pt x="0" y="0"/>
                </a:lnTo>
                <a:lnTo>
                  <a:pt x="0" y="2199132"/>
                </a:lnTo>
                <a:lnTo>
                  <a:pt x="4975860" y="2199132"/>
                </a:lnTo>
                <a:lnTo>
                  <a:pt x="4975860" y="0"/>
                </a:lnTo>
                <a:close/>
              </a:path>
            </a:pathLst>
          </a:custGeom>
          <a:noFill/>
        </p:spPr>
        <p:txBody>
          <a:bodyPr wrap="square" lIns="0" tIns="0" rIns="0" bIns="0" rtlCol="0"/>
          <a:lstStyle/>
          <a:p>
            <a:pPr algn="just">
              <a:lnSpc>
                <a:spcPct val="150000"/>
              </a:lnSpc>
            </a:pPr>
            <a:r>
              <a:rPr lang="fr-FR" sz="1500" dirty="0" smtClean="0">
                <a:latin typeface="Corbel" pitchFamily="34" charset="0"/>
              </a:rPr>
              <a:t>L’objectif performance </a:t>
            </a:r>
            <a:r>
              <a:rPr lang="fr-FR" sz="1500" dirty="0">
                <a:latin typeface="Corbel" pitchFamily="34" charset="0"/>
              </a:rPr>
              <a:t>horaire n’est  pas </a:t>
            </a:r>
            <a:r>
              <a:rPr lang="fr-FR" sz="1500" dirty="0" smtClean="0">
                <a:latin typeface="Corbel" pitchFamily="34" charset="0"/>
              </a:rPr>
              <a:t>atteint </a:t>
            </a:r>
            <a:r>
              <a:rPr lang="fr-FR" sz="1500" dirty="0" smtClean="0">
                <a:latin typeface="Corbel" pitchFamily="34" charset="0"/>
              </a:rPr>
              <a:t>sur les pilotes dédiés. Nous enregistrons </a:t>
            </a:r>
            <a:r>
              <a:rPr lang="fr-FR" sz="1500" dirty="0" smtClean="0">
                <a:latin typeface="Corbel" pitchFamily="34" charset="0"/>
              </a:rPr>
              <a:t>un gap d’un point, </a:t>
            </a:r>
            <a:r>
              <a:rPr lang="fr-FR" sz="1500" dirty="0" smtClean="0">
                <a:latin typeface="Corbel" pitchFamily="34" charset="0"/>
              </a:rPr>
              <a:t>comparativement à la S18.</a:t>
            </a:r>
            <a:r>
              <a:rPr lang="fr-FR" sz="1500" dirty="0" smtClean="0"/>
              <a:t> </a:t>
            </a:r>
            <a:r>
              <a:rPr lang="fr-FR" sz="1500" b="1" dirty="0"/>
              <a:t>L’objectif QOS et EFF atteint chez tous les managers</a:t>
            </a:r>
            <a:r>
              <a:rPr lang="fr-FR" sz="1500" dirty="0"/>
              <a:t>.</a:t>
            </a:r>
          </a:p>
          <a:p>
            <a:pPr algn="just">
              <a:lnSpc>
                <a:spcPct val="150000"/>
              </a:lnSpc>
            </a:pPr>
            <a:endParaRPr lang="fr-FR" sz="1600" b="1" dirty="0">
              <a:latin typeface="Corbel" pitchFamily="34" charset="0"/>
            </a:endParaRPr>
          </a:p>
        </p:txBody>
      </p:sp>
      <p:graphicFrame>
        <p:nvGraphicFramePr>
          <p:cNvPr id="29" name="Tableau 2">
            <a:extLst>
              <a:ext uri="{FF2B5EF4-FFF2-40B4-BE49-F238E27FC236}">
                <a16:creationId xmlns:a16="http://schemas.microsoft.com/office/drawing/2014/main" xmlns="" id="{B6E1B569-5D8D-41A3-AA1E-8520F9C7733C}"/>
              </a:ext>
            </a:extLst>
          </p:cNvPr>
          <p:cNvGraphicFramePr>
            <a:graphicFrameLocks noGrp="1"/>
          </p:cNvGraphicFramePr>
          <p:nvPr>
            <p:extLst>
              <p:ext uri="{D42A27DB-BD31-4B8C-83A1-F6EECF244321}">
                <p14:modId xmlns:p14="http://schemas.microsoft.com/office/powerpoint/2010/main" val="1456413835"/>
              </p:ext>
            </p:extLst>
          </p:nvPr>
        </p:nvGraphicFramePr>
        <p:xfrm>
          <a:off x="6068087" y="483196"/>
          <a:ext cx="6042100" cy="2621280"/>
        </p:xfrm>
        <a:graphic>
          <a:graphicData uri="http://schemas.openxmlformats.org/drawingml/2006/table">
            <a:tbl>
              <a:tblPr firstRow="1" bandRow="1">
                <a:tableStyleId>{5940675A-B579-460E-94D1-54222C63F5DA}</a:tableStyleId>
              </a:tblPr>
              <a:tblGrid>
                <a:gridCol w="923391">
                  <a:extLst>
                    <a:ext uri="{9D8B030D-6E8A-4147-A177-3AD203B41FA5}">
                      <a16:colId xmlns:a16="http://schemas.microsoft.com/office/drawing/2014/main" xmlns="" val="2231634559"/>
                    </a:ext>
                  </a:extLst>
                </a:gridCol>
                <a:gridCol w="624655">
                  <a:extLst>
                    <a:ext uri="{9D8B030D-6E8A-4147-A177-3AD203B41FA5}">
                      <a16:colId xmlns:a16="http://schemas.microsoft.com/office/drawing/2014/main" xmlns="" val="1172812134"/>
                    </a:ext>
                  </a:extLst>
                </a:gridCol>
                <a:gridCol w="987373">
                  <a:extLst>
                    <a:ext uri="{9D8B030D-6E8A-4147-A177-3AD203B41FA5}">
                      <a16:colId xmlns:a16="http://schemas.microsoft.com/office/drawing/2014/main" xmlns="" val="4056475766"/>
                    </a:ext>
                  </a:extLst>
                </a:gridCol>
                <a:gridCol w="990839">
                  <a:extLst>
                    <a:ext uri="{9D8B030D-6E8A-4147-A177-3AD203B41FA5}">
                      <a16:colId xmlns:a16="http://schemas.microsoft.com/office/drawing/2014/main" xmlns="" val="3219869155"/>
                    </a:ext>
                  </a:extLst>
                </a:gridCol>
                <a:gridCol w="787550">
                  <a:extLst>
                    <a:ext uri="{9D8B030D-6E8A-4147-A177-3AD203B41FA5}">
                      <a16:colId xmlns:a16="http://schemas.microsoft.com/office/drawing/2014/main" xmlns="" val="119733670"/>
                    </a:ext>
                  </a:extLst>
                </a:gridCol>
                <a:gridCol w="1046902"/>
                <a:gridCol w="681390"/>
              </a:tblGrid>
              <a:tr h="830548">
                <a:tc>
                  <a:txBody>
                    <a:bodyPr/>
                    <a:lstStyle/>
                    <a:p>
                      <a:pPr algn="ctr"/>
                      <a:r>
                        <a:rPr lang="fr-FR" sz="700" b="1" dirty="0">
                          <a:latin typeface="Verdana" panose="020B0604030504040204" pitchFamily="34" charset="0"/>
                          <a:ea typeface="Verdana" panose="020B0604030504040204" pitchFamily="34" charset="0"/>
                        </a:rPr>
                        <a:t>NOM DES TL</a:t>
                      </a:r>
                    </a:p>
                  </a:txBody>
                  <a:tcPr anchor="ctr"/>
                </a:tc>
                <a:tc>
                  <a:txBody>
                    <a:bodyPr/>
                    <a:lstStyle/>
                    <a:p>
                      <a:pPr algn="ctr"/>
                      <a:r>
                        <a:rPr lang="fr-FR" sz="700" b="1" dirty="0">
                          <a:latin typeface="Verdana" panose="020B0604030504040204" pitchFamily="34" charset="0"/>
                          <a:ea typeface="Verdana" panose="020B0604030504040204" pitchFamily="34" charset="0"/>
                        </a:rPr>
                        <a:t>Nombre de cc suivis</a:t>
                      </a:r>
                    </a:p>
                  </a:txBody>
                  <a:tcPr anchor="ctr"/>
                </a:tc>
                <a:tc>
                  <a:txBody>
                    <a:bodyPr/>
                    <a:lstStyle/>
                    <a:p>
                      <a:pPr algn="ctr"/>
                      <a:r>
                        <a:rPr lang="fr-FR" sz="700" b="1" dirty="0">
                          <a:latin typeface="Verdana" panose="020B0604030504040204" pitchFamily="34" charset="0"/>
                          <a:ea typeface="Verdana" panose="020B0604030504040204" pitchFamily="34" charset="0"/>
                        </a:rPr>
                        <a:t>Quote part des cc ayant un bon niveau de productivité en Sn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1" dirty="0">
                          <a:latin typeface="Verdana" panose="020B0604030504040204" pitchFamily="34" charset="0"/>
                          <a:ea typeface="Verdana" panose="020B0604030504040204" pitchFamily="34" charset="0"/>
                        </a:rPr>
                        <a:t>Quote part des cc ayant un bon niveau de productivité en Sn-1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1" dirty="0" smtClean="0">
                          <a:latin typeface="Verdana" panose="020B0604030504040204" pitchFamily="34" charset="0"/>
                          <a:ea typeface="Verdana" panose="020B0604030504040204" pitchFamily="34" charset="0"/>
                        </a:rPr>
                        <a:t>Quote part des cc ayant un bon niveau de productivité en Sn-2</a:t>
                      </a:r>
                    </a:p>
                    <a:p>
                      <a:pPr algn="ctr"/>
                      <a:endParaRPr lang="fr-FR" sz="7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1" dirty="0" smtClean="0">
                          <a:latin typeface="Verdana" panose="020B0604030504040204" pitchFamily="34" charset="0"/>
                          <a:ea typeface="Verdana" panose="020B0604030504040204" pitchFamily="34" charset="0"/>
                        </a:rPr>
                        <a:t>Quote part des cc ayant un bon niveau de productivité en Sn-3</a:t>
                      </a:r>
                    </a:p>
                    <a:p>
                      <a:pPr algn="ctr"/>
                      <a:endParaRPr lang="fr-FR" sz="7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b="1" dirty="0" smtClean="0">
                          <a:latin typeface="Verdana" panose="020B0604030504040204" pitchFamily="34" charset="0"/>
                          <a:ea typeface="Verdana" panose="020B0604030504040204" pitchFamily="34" charset="0"/>
                        </a:rPr>
                        <a:t>Ecart de variation</a:t>
                      </a:r>
                    </a:p>
                    <a:p>
                      <a:pPr algn="ctr"/>
                      <a:endParaRPr lang="fr-FR" sz="900" b="1"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xmlns="" val="1845177864"/>
                  </a:ext>
                </a:extLst>
              </a:tr>
              <a:tr h="200939">
                <a:tc>
                  <a:txBody>
                    <a:bodyPr/>
                    <a:lstStyle/>
                    <a:p>
                      <a:pPr algn="ctr"/>
                      <a:r>
                        <a:rPr lang="fr-FR" sz="700" dirty="0" smtClean="0">
                          <a:solidFill>
                            <a:srgbClr val="C00000"/>
                          </a:solidFill>
                          <a:latin typeface="Verdana" panose="020B0604030504040204" pitchFamily="34" charset="0"/>
                          <a:ea typeface="Verdana" panose="020B0604030504040204" pitchFamily="34" charset="0"/>
                        </a:rPr>
                        <a:t>ALDO Précieux</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8</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smtClean="0">
                          <a:solidFill>
                            <a:srgbClr val="000000"/>
                          </a:solidFill>
                          <a:effectLst/>
                          <a:latin typeface="Verdana"/>
                        </a:rPr>
                        <a:t>20%</a:t>
                      </a:r>
                      <a:endParaRPr lang="fr-FR" sz="900" b="0" i="0" u="none" strike="noStrike" dirty="0">
                        <a:solidFill>
                          <a:srgbClr val="000000"/>
                        </a:solidFill>
                        <a:effectLst/>
                        <a:latin typeface="Verdana"/>
                      </a:endParaRPr>
                    </a:p>
                  </a:txBody>
                  <a:tcPr marL="9525" marR="9525" marT="9525" marB="0" anchor="ctr">
                    <a:solidFill>
                      <a:schemeClr val="accent2"/>
                    </a:solidFill>
                  </a:tcPr>
                </a:tc>
                <a:tc>
                  <a:txBody>
                    <a:bodyPr/>
                    <a:lstStyle/>
                    <a:p>
                      <a:pPr algn="ctr" rtl="0" fontAlgn="ctr"/>
                      <a:r>
                        <a:rPr lang="fr-FR" sz="900" b="0" i="0" u="none" strike="noStrike">
                          <a:solidFill>
                            <a:srgbClr val="000000"/>
                          </a:solidFill>
                          <a:effectLst/>
                          <a:latin typeface="Verdana"/>
                        </a:rPr>
                        <a:t>12,50%</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25%</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18,71%</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+2,04%</a:t>
                      </a:r>
                      <a:endParaRPr lang="fr-FR" sz="800" dirty="0">
                        <a:latin typeface="Verdana" panose="020B0604030504040204" pitchFamily="34" charset="0"/>
                        <a:ea typeface="Verdana" panose="020B0604030504040204" pitchFamily="34" charset="0"/>
                      </a:endParaRPr>
                    </a:p>
                  </a:txBody>
                  <a:tcPr anchor="ctr"/>
                </a:tc>
              </a:tr>
              <a:tr h="267919">
                <a:tc>
                  <a:txBody>
                    <a:bodyPr/>
                    <a:lstStyle/>
                    <a:p>
                      <a:pPr algn="ctr"/>
                      <a:r>
                        <a:rPr lang="fr-FR" sz="700" dirty="0" smtClean="0">
                          <a:solidFill>
                            <a:srgbClr val="C00000"/>
                          </a:solidFill>
                          <a:latin typeface="Verdana" panose="020B0604030504040204" pitchFamily="34" charset="0"/>
                          <a:ea typeface="Verdana" panose="020B0604030504040204" pitchFamily="34" charset="0"/>
                        </a:rPr>
                        <a:t>BABADDJIHOU</a:t>
                      </a:r>
                      <a:r>
                        <a:rPr lang="fr-FR" sz="700" baseline="0" dirty="0" smtClean="0">
                          <a:solidFill>
                            <a:srgbClr val="C00000"/>
                          </a:solidFill>
                          <a:latin typeface="Verdana" panose="020B0604030504040204" pitchFamily="34" charset="0"/>
                          <a:ea typeface="Verdana" panose="020B0604030504040204" pitchFamily="34" charset="0"/>
                        </a:rPr>
                        <a:t> Thérèse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4</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smtClean="0">
                          <a:solidFill>
                            <a:srgbClr val="000000"/>
                          </a:solidFill>
                          <a:effectLst/>
                          <a:latin typeface="Verdana"/>
                        </a:rPr>
                        <a:t>22,22%</a:t>
                      </a:r>
                      <a:endParaRPr lang="fr-FR" sz="900" b="0" i="0" u="none" strike="noStrike" dirty="0">
                        <a:solidFill>
                          <a:srgbClr val="000000"/>
                        </a:solidFill>
                        <a:effectLst/>
                        <a:latin typeface="Verdana"/>
                      </a:endParaRPr>
                    </a:p>
                  </a:txBody>
                  <a:tcPr marL="9525" marR="9525" marT="9525" marB="0" anchor="ctr">
                    <a:solidFill>
                      <a:schemeClr val="accent2"/>
                    </a:solidFill>
                  </a:tcPr>
                </a:tc>
                <a:tc>
                  <a:txBody>
                    <a:bodyPr/>
                    <a:lstStyle/>
                    <a:p>
                      <a:pPr algn="ctr" rtl="0" fontAlgn="ctr"/>
                      <a:r>
                        <a:rPr lang="fr-FR" sz="900" b="0" i="0" u="none" strike="noStrike">
                          <a:solidFill>
                            <a:srgbClr val="000000"/>
                          </a:solidFill>
                          <a:effectLst/>
                          <a:latin typeface="Verdana"/>
                        </a:rPr>
                        <a:t>12,50%</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14,28%</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40%</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+20%</a:t>
                      </a:r>
                      <a:endParaRPr lang="fr-FR" sz="800" dirty="0">
                        <a:latin typeface="Verdana" panose="020B0604030504040204" pitchFamily="34" charset="0"/>
                        <a:ea typeface="Verdana" panose="020B0604030504040204" pitchFamily="34" charset="0"/>
                      </a:endParaRPr>
                    </a:p>
                  </a:txBody>
                  <a:tcPr anchor="ctr"/>
                </a:tc>
              </a:tr>
              <a:tr h="267919">
                <a:tc>
                  <a:txBody>
                    <a:bodyPr/>
                    <a:lstStyle/>
                    <a:p>
                      <a:pPr algn="ctr"/>
                      <a:r>
                        <a:rPr lang="fr-FR" sz="700" dirty="0" smtClean="0">
                          <a:solidFill>
                            <a:srgbClr val="C00000"/>
                          </a:solidFill>
                          <a:latin typeface="Verdana" panose="020B0604030504040204" pitchFamily="34" charset="0"/>
                          <a:ea typeface="Verdana" panose="020B0604030504040204" pitchFamily="34" charset="0"/>
                        </a:rPr>
                        <a:t>KOUGBLENOU Sosthène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8</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a:solidFill>
                            <a:srgbClr val="000000"/>
                          </a:solidFill>
                          <a:effectLst/>
                          <a:latin typeface="Verdana"/>
                        </a:rPr>
                        <a:t>33,33%</a:t>
                      </a:r>
                    </a:p>
                  </a:txBody>
                  <a:tcPr marL="9525" marR="9525" marT="9525" marB="0" anchor="ctr">
                    <a:solidFill>
                      <a:schemeClr val="accent2"/>
                    </a:solidFill>
                  </a:tcPr>
                </a:tc>
                <a:tc>
                  <a:txBody>
                    <a:bodyPr/>
                    <a:lstStyle/>
                    <a:p>
                      <a:pPr algn="ctr" rtl="0" fontAlgn="ctr"/>
                      <a:r>
                        <a:rPr lang="fr-FR" sz="900" b="0" i="0" u="none" strike="noStrike">
                          <a:solidFill>
                            <a:srgbClr val="000000"/>
                          </a:solidFill>
                          <a:effectLst/>
                          <a:latin typeface="Verdana"/>
                        </a:rPr>
                        <a:t>33,33%</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28,57%</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66,66%</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+11,1%</a:t>
                      </a:r>
                      <a:endParaRPr lang="fr-FR" sz="800" dirty="0">
                        <a:latin typeface="Verdana" panose="020B0604030504040204" pitchFamily="34" charset="0"/>
                        <a:ea typeface="Verdana" panose="020B0604030504040204" pitchFamily="34" charset="0"/>
                      </a:endParaRPr>
                    </a:p>
                  </a:txBody>
                  <a:tcPr anchor="ctr"/>
                </a:tc>
              </a:tr>
              <a:tr h="200939">
                <a:tc>
                  <a:txBody>
                    <a:bodyPr/>
                    <a:lstStyle/>
                    <a:p>
                      <a:pPr algn="ctr"/>
                      <a:r>
                        <a:rPr lang="fr-FR" sz="700" dirty="0" smtClean="0">
                          <a:solidFill>
                            <a:srgbClr val="C00000"/>
                          </a:solidFill>
                          <a:latin typeface="Verdana" panose="020B0604030504040204" pitchFamily="34" charset="0"/>
                          <a:ea typeface="Verdana" panose="020B0604030504040204" pitchFamily="34" charset="0"/>
                        </a:rPr>
                        <a:t>JAMES Anita</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7</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smtClean="0">
                          <a:solidFill>
                            <a:srgbClr val="000000"/>
                          </a:solidFill>
                          <a:effectLst/>
                          <a:latin typeface="Verdana"/>
                        </a:rPr>
                        <a:t>22,22%</a:t>
                      </a:r>
                      <a:endParaRPr lang="fr-FR" sz="900" b="0" i="0" u="none" strike="noStrike" dirty="0">
                        <a:solidFill>
                          <a:srgbClr val="000000"/>
                        </a:solidFill>
                        <a:effectLst/>
                        <a:latin typeface="Verdana"/>
                      </a:endParaRPr>
                    </a:p>
                  </a:txBody>
                  <a:tcPr marL="9525" marR="9525" marT="9525" marB="0" anchor="ctr">
                    <a:solidFill>
                      <a:schemeClr val="accent2"/>
                    </a:solidFill>
                  </a:tcPr>
                </a:tc>
                <a:tc>
                  <a:txBody>
                    <a:bodyPr/>
                    <a:lstStyle/>
                    <a:p>
                      <a:pPr algn="ctr" rtl="0" fontAlgn="ctr"/>
                      <a:r>
                        <a:rPr lang="fr-FR" sz="900" b="0" i="0" u="none" strike="noStrike">
                          <a:solidFill>
                            <a:srgbClr val="000000"/>
                          </a:solidFill>
                          <a:effectLst/>
                          <a:latin typeface="Verdana"/>
                        </a:rPr>
                        <a:t>42,86%</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28,57%</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55,56%</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+41,27%</a:t>
                      </a:r>
                      <a:endParaRPr lang="fr-FR" sz="800" dirty="0">
                        <a:latin typeface="Verdana" panose="020B0604030504040204" pitchFamily="34" charset="0"/>
                        <a:ea typeface="Verdana" panose="020B0604030504040204" pitchFamily="34" charset="0"/>
                      </a:endParaRPr>
                    </a:p>
                  </a:txBody>
                  <a:tcPr anchor="ctr"/>
                </a:tc>
              </a:tr>
              <a:tr h="267919">
                <a:tc>
                  <a:txBody>
                    <a:bodyPr/>
                    <a:lstStyle/>
                    <a:p>
                      <a:pPr algn="ctr"/>
                      <a:r>
                        <a:rPr lang="fr-FR" sz="700" dirty="0" smtClean="0">
                          <a:solidFill>
                            <a:srgbClr val="C00000"/>
                          </a:solidFill>
                          <a:latin typeface="Verdana" panose="020B0604030504040204" pitchFamily="34" charset="0"/>
                          <a:ea typeface="Verdana" panose="020B0604030504040204" pitchFamily="34" charset="0"/>
                        </a:rPr>
                        <a:t>MAHOUTONDJI Aldric</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7</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smtClean="0">
                          <a:solidFill>
                            <a:srgbClr val="000000"/>
                          </a:solidFill>
                          <a:effectLst/>
                          <a:latin typeface="Verdana"/>
                        </a:rPr>
                        <a:t>15,29%</a:t>
                      </a:r>
                      <a:endParaRPr lang="fr-FR" sz="900" b="0" i="0" u="none" strike="noStrike" dirty="0">
                        <a:solidFill>
                          <a:srgbClr val="000000"/>
                        </a:solidFill>
                        <a:effectLst/>
                        <a:latin typeface="Verdana"/>
                      </a:endParaRPr>
                    </a:p>
                  </a:txBody>
                  <a:tcPr marL="9525" marR="9525" marT="9525" marB="0" anchor="ctr">
                    <a:solidFill>
                      <a:schemeClr val="accent2"/>
                    </a:solidFill>
                  </a:tcPr>
                </a:tc>
                <a:tc>
                  <a:txBody>
                    <a:bodyPr/>
                    <a:lstStyle/>
                    <a:p>
                      <a:pPr algn="ctr" rtl="0" fontAlgn="ctr"/>
                      <a:r>
                        <a:rPr lang="fr-FR" sz="900" b="0" i="0" u="none" strike="noStrike">
                          <a:solidFill>
                            <a:srgbClr val="000000"/>
                          </a:solidFill>
                          <a:effectLst/>
                          <a:latin typeface="Verdana"/>
                        </a:rPr>
                        <a:t>20%</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20%</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28%</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+13,71%</a:t>
                      </a:r>
                      <a:endParaRPr lang="fr-FR" sz="80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xmlns="" val="2549061943"/>
                  </a:ext>
                </a:extLst>
              </a:tr>
              <a:tr h="283449">
                <a:tc>
                  <a:txBody>
                    <a:bodyPr/>
                    <a:lstStyle/>
                    <a:p>
                      <a:pPr algn="ctr"/>
                      <a:r>
                        <a:rPr lang="fr-FR" sz="700" dirty="0" smtClean="0">
                          <a:solidFill>
                            <a:srgbClr val="C00000"/>
                          </a:solidFill>
                          <a:latin typeface="Verdana" panose="020B0604030504040204" pitchFamily="34" charset="0"/>
                          <a:ea typeface="Verdana" panose="020B0604030504040204" pitchFamily="34" charset="0"/>
                        </a:rPr>
                        <a:t>AGUEDJOU Marius</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7</a:t>
                      </a:r>
                      <a:endParaRPr lang="fr-FR" sz="900" dirty="0">
                        <a:latin typeface="Verdana" panose="020B0604030504040204" pitchFamily="34" charset="0"/>
                        <a:ea typeface="Verdana" panose="020B0604030504040204" pitchFamily="34" charset="0"/>
                      </a:endParaRPr>
                    </a:p>
                  </a:txBody>
                  <a:tcPr anchor="ctr"/>
                </a:tc>
                <a:tc>
                  <a:txBody>
                    <a:bodyPr/>
                    <a:lstStyle/>
                    <a:p>
                      <a:pPr algn="ctr" rtl="0" fontAlgn="ctr"/>
                      <a:r>
                        <a:rPr lang="fr-FR" sz="900" b="0" i="0" u="none" strike="noStrike" dirty="0" smtClean="0">
                          <a:solidFill>
                            <a:srgbClr val="000000"/>
                          </a:solidFill>
                          <a:effectLst/>
                          <a:latin typeface="Verdana"/>
                        </a:rPr>
                        <a:t>20%</a:t>
                      </a:r>
                      <a:endParaRPr lang="fr-FR" sz="900" b="0" i="0" u="none" strike="noStrike" dirty="0">
                        <a:solidFill>
                          <a:srgbClr val="000000"/>
                        </a:solidFill>
                        <a:effectLst/>
                        <a:latin typeface="Verdana"/>
                      </a:endParaRPr>
                    </a:p>
                  </a:txBody>
                  <a:tcPr marL="9525" marR="9525" marT="9525" marB="0" anchor="ctr">
                    <a:solidFill>
                      <a:schemeClr val="accent2"/>
                    </a:solidFill>
                  </a:tcPr>
                </a:tc>
                <a:tc>
                  <a:txBody>
                    <a:bodyPr/>
                    <a:lstStyle/>
                    <a:p>
                      <a:pPr algn="ctr" rtl="0" fontAlgn="ctr"/>
                      <a:r>
                        <a:rPr lang="fr-FR" sz="900" b="0" i="0" u="none" strike="noStrike" dirty="0">
                          <a:solidFill>
                            <a:srgbClr val="000000"/>
                          </a:solidFill>
                          <a:effectLst/>
                          <a:latin typeface="Verdana"/>
                        </a:rPr>
                        <a:t>14,28%</a:t>
                      </a:r>
                    </a:p>
                  </a:txBody>
                  <a:tcPr marL="9525" marR="9525" marT="9525" marB="0" anchor="ctr"/>
                </a:tc>
                <a:tc>
                  <a:txBody>
                    <a:bodyPr/>
                    <a:lstStyle/>
                    <a:p>
                      <a:pPr algn="ctr" rtl="0" fontAlgn="ctr"/>
                      <a:r>
                        <a:rPr lang="fr-FR" sz="900" b="0" i="0" u="none" strike="noStrike" dirty="0" smtClean="0">
                          <a:solidFill>
                            <a:srgbClr val="000000"/>
                          </a:solidFill>
                          <a:effectLst/>
                          <a:latin typeface="Verdana"/>
                        </a:rPr>
                        <a:t>14,28%</a:t>
                      </a:r>
                      <a:endParaRPr lang="fr-FR" sz="900" b="0" i="0" u="none" strike="noStrike" dirty="0">
                        <a:solidFill>
                          <a:srgbClr val="000000"/>
                        </a:solidFill>
                        <a:effectLst/>
                        <a:latin typeface="Verdana"/>
                      </a:endParaRPr>
                    </a:p>
                  </a:txBody>
                  <a:tcPr marL="9525" marR="9525" marT="9525" marB="0" anchor="ctr"/>
                </a:tc>
                <a:tc>
                  <a:txBody>
                    <a:bodyPr/>
                    <a:lstStyle/>
                    <a:p>
                      <a:pPr algn="ctr" rtl="0" fontAlgn="ctr"/>
                      <a:r>
                        <a:rPr lang="fr-FR" sz="900" b="0" i="0" u="none" strike="noStrike" dirty="0" smtClean="0">
                          <a:solidFill>
                            <a:srgbClr val="000000"/>
                          </a:solidFill>
                          <a:effectLst/>
                          <a:latin typeface="Verdana"/>
                        </a:rPr>
                        <a:t>70,77%</a:t>
                      </a:r>
                      <a:endParaRPr lang="fr-FR" sz="900" b="0" i="0" u="none" strike="noStrike" dirty="0">
                        <a:solidFill>
                          <a:srgbClr val="000000"/>
                        </a:solidFill>
                        <a:effectLst/>
                        <a:latin typeface="Verdana"/>
                      </a:endParaRPr>
                    </a:p>
                  </a:txBody>
                  <a:tcPr marL="9525" marR="9525" marT="9525" marB="0" anchor="ctr"/>
                </a:tc>
                <a:tc>
                  <a:txBody>
                    <a:bodyPr/>
                    <a:lstStyle/>
                    <a:p>
                      <a:pPr algn="ctr"/>
                      <a:r>
                        <a:rPr lang="fr-FR" sz="800" dirty="0" smtClean="0">
                          <a:latin typeface="Verdana" panose="020B0604030504040204" pitchFamily="34" charset="0"/>
                          <a:ea typeface="Verdana" panose="020B0604030504040204" pitchFamily="34" charset="0"/>
                        </a:rPr>
                        <a:t>+42,2%</a:t>
                      </a:r>
                      <a:endParaRPr lang="fr-FR" sz="80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xmlns="" val="3315296158"/>
                  </a:ext>
                </a:extLst>
              </a:tr>
            </a:tbl>
          </a:graphicData>
        </a:graphic>
      </p:graphicFrame>
      <p:graphicFrame>
        <p:nvGraphicFramePr>
          <p:cNvPr id="30" name="Tableau 29"/>
          <p:cNvGraphicFramePr>
            <a:graphicFrameLocks noGrp="1"/>
          </p:cNvGraphicFramePr>
          <p:nvPr>
            <p:extLst>
              <p:ext uri="{D42A27DB-BD31-4B8C-83A1-F6EECF244321}">
                <p14:modId xmlns:p14="http://schemas.microsoft.com/office/powerpoint/2010/main" val="1285971598"/>
              </p:ext>
            </p:extLst>
          </p:nvPr>
        </p:nvGraphicFramePr>
        <p:xfrm>
          <a:off x="6151542" y="3240613"/>
          <a:ext cx="5783158" cy="2560320"/>
        </p:xfrm>
        <a:graphic>
          <a:graphicData uri="http://schemas.openxmlformats.org/drawingml/2006/table">
            <a:tbl>
              <a:tblPr firstRow="1" bandRow="1">
                <a:tableStyleId>{5940675A-B579-460E-94D1-54222C63F5DA}</a:tableStyleId>
              </a:tblPr>
              <a:tblGrid>
                <a:gridCol w="715130"/>
                <a:gridCol w="569124"/>
                <a:gridCol w="537899"/>
                <a:gridCol w="748297"/>
                <a:gridCol w="584089"/>
                <a:gridCol w="586064"/>
                <a:gridCol w="604828"/>
                <a:gridCol w="737422"/>
                <a:gridCol w="700305"/>
              </a:tblGrid>
              <a:tr h="565270">
                <a:tc>
                  <a:txBody>
                    <a:bodyPr/>
                    <a:lstStyle/>
                    <a:p>
                      <a:pPr algn="ctr"/>
                      <a:r>
                        <a:rPr lang="fr-FR" sz="700" b="1" dirty="0">
                          <a:latin typeface="Verdana" panose="020B0604030504040204" pitchFamily="34" charset="0"/>
                          <a:ea typeface="Verdana" panose="020B0604030504040204" pitchFamily="34" charset="0"/>
                        </a:rPr>
                        <a:t>NOM DES TL</a:t>
                      </a:r>
                    </a:p>
                  </a:txBody>
                  <a:tcPr anchor="ctr"/>
                </a:tc>
                <a:tc>
                  <a:txBody>
                    <a:bodyPr/>
                    <a:lstStyle/>
                    <a:p>
                      <a:pPr algn="ctr"/>
                      <a:r>
                        <a:rPr lang="fr-FR" sz="700" b="0" dirty="0">
                          <a:latin typeface="Verdana" panose="020B0604030504040204" pitchFamily="34" charset="0"/>
                          <a:ea typeface="Verdana" panose="020B0604030504040204" pitchFamily="34" charset="0"/>
                        </a:rPr>
                        <a:t>QOS réalisée en </a:t>
                      </a:r>
                      <a:r>
                        <a:rPr lang="fr-FR" sz="700" b="0" dirty="0" smtClean="0">
                          <a:latin typeface="Verdana" panose="020B0604030504040204" pitchFamily="34" charset="0"/>
                          <a:ea typeface="Verdana" panose="020B0604030504040204" pitchFamily="34" charset="0"/>
                        </a:rPr>
                        <a:t>Sn</a:t>
                      </a:r>
                    </a:p>
                    <a:p>
                      <a:pPr algn="ctr"/>
                      <a:r>
                        <a:rPr lang="fr-FR" sz="700" b="0" dirty="0" smtClean="0">
                          <a:latin typeface="Verdana" panose="020B0604030504040204" pitchFamily="34" charset="0"/>
                          <a:ea typeface="Verdana" panose="020B0604030504040204" pitchFamily="34" charset="0"/>
                        </a:rPr>
                        <a:t>85%</a:t>
                      </a:r>
                      <a:endParaRPr lang="fr-FR" sz="700" b="0" dirty="0">
                        <a:latin typeface="Verdana" panose="020B0604030504040204" pitchFamily="34" charset="0"/>
                        <a:ea typeface="Verdana" panose="020B0604030504040204" pitchFamily="34" charset="0"/>
                      </a:endParaRPr>
                    </a:p>
                  </a:txBody>
                  <a:tcPr anchor="ctr"/>
                </a:tc>
                <a:tc>
                  <a:txBody>
                    <a:bodyPr/>
                    <a:lstStyle/>
                    <a:p>
                      <a:pPr algn="ctr"/>
                      <a:r>
                        <a:rPr lang="fr-FR" sz="700" b="0" dirty="0">
                          <a:latin typeface="Verdana" panose="020B0604030504040204" pitchFamily="34" charset="0"/>
                          <a:ea typeface="Verdana" panose="020B0604030504040204" pitchFamily="34" charset="0"/>
                        </a:rPr>
                        <a:t>QOS réalisée en Sn-1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QOS réalisée en Sn-2</a:t>
                      </a:r>
                    </a:p>
                    <a:p>
                      <a:pPr algn="ctr"/>
                      <a:endParaRPr lang="fr-FR" sz="700" b="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QOS réalisée en Sn-3</a:t>
                      </a:r>
                    </a:p>
                    <a:p>
                      <a:pPr algn="ctr"/>
                      <a:endParaRPr lang="fr-FR" sz="700" b="0" dirty="0" smtClean="0">
                        <a:latin typeface="Verdana" panose="020B0604030504040204" pitchFamily="34" charset="0"/>
                        <a:ea typeface="Verdana" panose="020B0604030504040204" pitchFamily="34" charset="0"/>
                      </a:endParaRPr>
                    </a:p>
                    <a:p>
                      <a:pPr algn="ctr"/>
                      <a:endParaRPr lang="fr-FR" sz="700" b="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a:latin typeface="Verdana" panose="020B0604030504040204" pitchFamily="34" charset="0"/>
                          <a:ea typeface="Verdana" panose="020B0604030504040204" pitchFamily="34" charset="0"/>
                        </a:rPr>
                        <a:t>EFF réalisée en Sn</a:t>
                      </a:r>
                    </a:p>
                    <a:p>
                      <a:pPr algn="ctr"/>
                      <a:r>
                        <a:rPr lang="fr-FR" sz="700" b="0" dirty="0" smtClean="0">
                          <a:latin typeface="Verdana" panose="020B0604030504040204" pitchFamily="34" charset="0"/>
                          <a:ea typeface="Verdana" panose="020B0604030504040204" pitchFamily="34" charset="0"/>
                        </a:rPr>
                        <a:t>95%</a:t>
                      </a:r>
                      <a:endParaRPr lang="fr-FR" sz="700" b="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EFF réalisée en Sn-1</a:t>
                      </a:r>
                    </a:p>
                    <a:p>
                      <a:pPr algn="ctr"/>
                      <a:endParaRPr lang="fr-FR" sz="700" b="0" dirty="0" smtClean="0">
                        <a:latin typeface="Verdana" panose="020B0604030504040204" pitchFamily="34" charset="0"/>
                        <a:ea typeface="Verdana" panose="020B0604030504040204" pitchFamily="34" charset="0"/>
                      </a:endParaRPr>
                    </a:p>
                    <a:p>
                      <a:pPr algn="ctr"/>
                      <a:endParaRPr lang="fr-FR" sz="700" b="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EFF réalisée en Sn-2</a:t>
                      </a:r>
                    </a:p>
                    <a:p>
                      <a:pPr algn="ctr"/>
                      <a:endParaRPr lang="fr-FR" sz="700" b="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700" b="0" dirty="0" smtClean="0">
                          <a:latin typeface="Verdana" panose="020B0604030504040204" pitchFamily="34" charset="0"/>
                          <a:ea typeface="Verdana" panose="020B0604030504040204" pitchFamily="34" charset="0"/>
                        </a:rPr>
                        <a:t>EFF réalisée en Sn-3</a:t>
                      </a:r>
                    </a:p>
                    <a:p>
                      <a:pPr algn="ctr"/>
                      <a:endParaRPr lang="fr-FR" sz="700" b="0" dirty="0" smtClean="0">
                        <a:latin typeface="Verdana" panose="020B0604030504040204" pitchFamily="34" charset="0"/>
                        <a:ea typeface="Verdana" panose="020B0604030504040204" pitchFamily="34" charset="0"/>
                      </a:endParaRPr>
                    </a:p>
                    <a:p>
                      <a:pPr algn="ctr"/>
                      <a:endParaRPr lang="fr-FR" sz="700" b="0" dirty="0">
                        <a:latin typeface="Verdana" panose="020B0604030504040204" pitchFamily="34" charset="0"/>
                        <a:ea typeface="Verdana" panose="020B0604030504040204" pitchFamily="34" charset="0"/>
                      </a:endParaRPr>
                    </a:p>
                  </a:txBody>
                  <a:tcPr anchor="ctr"/>
                </a:tc>
              </a:tr>
              <a:tr h="275742">
                <a:tc>
                  <a:txBody>
                    <a:bodyPr/>
                    <a:lstStyle/>
                    <a:p>
                      <a:pPr algn="ctr"/>
                      <a:r>
                        <a:rPr lang="fr-FR" sz="700" dirty="0" smtClean="0">
                          <a:solidFill>
                            <a:srgbClr val="C00000"/>
                          </a:solidFill>
                          <a:latin typeface="Verdana" panose="020B0604030504040204" pitchFamily="34" charset="0"/>
                          <a:ea typeface="Verdana" panose="020B0604030504040204" pitchFamily="34" charset="0"/>
                        </a:rPr>
                        <a:t>ALDO Précieux</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95%</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92%</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tc>
              </a:tr>
              <a:tr h="275742">
                <a:tc>
                  <a:txBody>
                    <a:bodyPr/>
                    <a:lstStyle/>
                    <a:p>
                      <a:pPr algn="ctr"/>
                      <a:r>
                        <a:rPr lang="fr-FR" sz="700" dirty="0" smtClean="0">
                          <a:solidFill>
                            <a:srgbClr val="C00000"/>
                          </a:solidFill>
                          <a:latin typeface="Verdana" panose="020B0604030504040204" pitchFamily="34" charset="0"/>
                          <a:ea typeface="Verdana" panose="020B0604030504040204" pitchFamily="34" charset="0"/>
                        </a:rPr>
                        <a:t>BABADDJIHOU</a:t>
                      </a:r>
                      <a:r>
                        <a:rPr lang="fr-FR" sz="700" baseline="0" dirty="0" smtClean="0">
                          <a:solidFill>
                            <a:srgbClr val="C00000"/>
                          </a:solidFill>
                          <a:latin typeface="Verdana" panose="020B0604030504040204" pitchFamily="34" charset="0"/>
                          <a:ea typeface="Verdana" panose="020B0604030504040204" pitchFamily="34" charset="0"/>
                        </a:rPr>
                        <a:t> Thérèse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96%</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93%</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99%</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tc>
              </a:tr>
              <a:tr h="338607">
                <a:tc>
                  <a:txBody>
                    <a:bodyPr/>
                    <a:lstStyle/>
                    <a:p>
                      <a:pPr algn="ctr"/>
                      <a:r>
                        <a:rPr lang="fr-FR" sz="700" dirty="0" smtClean="0">
                          <a:solidFill>
                            <a:srgbClr val="C00000"/>
                          </a:solidFill>
                          <a:latin typeface="Verdana" panose="020B0604030504040204" pitchFamily="34" charset="0"/>
                          <a:ea typeface="Verdana" panose="020B0604030504040204" pitchFamily="34" charset="0"/>
                        </a:rPr>
                        <a:t>KOUGBLENOU Sosthène</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85%</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92%</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99%</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93%</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96%</a:t>
                      </a:r>
                      <a:endParaRPr lang="fr-FR" sz="800" dirty="0">
                        <a:latin typeface="Verdana" panose="020B0604030504040204" pitchFamily="34" charset="0"/>
                        <a:ea typeface="Verdana" panose="020B0604030504040204" pitchFamily="34" charset="0"/>
                      </a:endParaRPr>
                    </a:p>
                  </a:txBody>
                  <a:tcPr anchor="ctr"/>
                </a:tc>
              </a:tr>
              <a:tr h="250820">
                <a:tc>
                  <a:txBody>
                    <a:bodyPr/>
                    <a:lstStyle/>
                    <a:p>
                      <a:pPr algn="ctr"/>
                      <a:r>
                        <a:rPr lang="fr-FR" sz="700" dirty="0" smtClean="0">
                          <a:solidFill>
                            <a:srgbClr val="C00000"/>
                          </a:solidFill>
                          <a:latin typeface="Verdana" panose="020B0604030504040204" pitchFamily="34" charset="0"/>
                          <a:ea typeface="Verdana" panose="020B0604030504040204" pitchFamily="34" charset="0"/>
                        </a:rPr>
                        <a:t>JAMES Anita</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93%</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88%</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94%</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95%</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tc>
              </a:tr>
              <a:tr h="275742">
                <a:tc>
                  <a:txBody>
                    <a:bodyPr/>
                    <a:lstStyle/>
                    <a:p>
                      <a:pPr algn="ctr"/>
                      <a:r>
                        <a:rPr lang="fr-FR" sz="700" dirty="0" smtClean="0">
                          <a:solidFill>
                            <a:srgbClr val="C00000"/>
                          </a:solidFill>
                          <a:latin typeface="Verdana" panose="020B0604030504040204" pitchFamily="34" charset="0"/>
                          <a:ea typeface="Verdana" panose="020B0604030504040204" pitchFamily="34" charset="0"/>
                        </a:rPr>
                        <a:t>MAHOUTONDJI Aldric</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99%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49%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99%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84%</a:t>
                      </a:r>
                    </a:p>
                  </a:txBody>
                  <a:tcPr anchor="ctr"/>
                </a:tc>
              </a:tr>
              <a:tr h="275742">
                <a:tc>
                  <a:txBody>
                    <a:bodyPr/>
                    <a:lstStyle/>
                    <a:p>
                      <a:pPr algn="ctr"/>
                      <a:r>
                        <a:rPr lang="fr-FR" sz="700" dirty="0" smtClean="0">
                          <a:solidFill>
                            <a:srgbClr val="C00000"/>
                          </a:solidFill>
                          <a:latin typeface="Verdana" panose="020B0604030504040204" pitchFamily="34" charset="0"/>
                          <a:ea typeface="Verdana" panose="020B0604030504040204" pitchFamily="34" charset="0"/>
                        </a:rPr>
                        <a:t>AGUEDJOU Marius</a:t>
                      </a:r>
                      <a:endParaRPr lang="fr-FR" sz="7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91%</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90%</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98%</a:t>
                      </a:r>
                      <a:endParaRPr lang="fr-FR" sz="800" dirty="0">
                        <a:latin typeface="Verdana" panose="020B0604030504040204" pitchFamily="34" charset="0"/>
                        <a:ea typeface="Verdana" panose="020B0604030504040204" pitchFamily="34" charset="0"/>
                      </a:endParaRPr>
                    </a:p>
                  </a:txBody>
                  <a:tcPr anchor="ctr">
                    <a:noFill/>
                  </a:tcPr>
                </a:tc>
                <a:tc>
                  <a:txBody>
                    <a:bodyPr/>
                    <a:lstStyle/>
                    <a:p>
                      <a:pPr algn="ctr"/>
                      <a:r>
                        <a:rPr lang="fr-FR" sz="800" dirty="0" smtClean="0">
                          <a:latin typeface="Verdana" panose="020B0604030504040204" pitchFamily="34" charset="0"/>
                          <a:ea typeface="Verdana" panose="020B0604030504040204" pitchFamily="34" charset="0"/>
                        </a:rPr>
                        <a:t>97%</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96%</a:t>
                      </a:r>
                      <a:endParaRPr lang="fr-FR" sz="800" dirty="0">
                        <a:latin typeface="Verdana" panose="020B0604030504040204" pitchFamily="34" charset="0"/>
                        <a:ea typeface="Verdana" panose="020B0604030504040204" pitchFamily="34" charset="0"/>
                      </a:endParaRPr>
                    </a:p>
                  </a:txBody>
                  <a:tcPr anchor="ctr"/>
                </a:tc>
                <a:tc>
                  <a:txBody>
                    <a:bodyPr/>
                    <a:lstStyle/>
                    <a:p>
                      <a:pPr algn="ctr"/>
                      <a:r>
                        <a:rPr lang="fr-FR" sz="800" dirty="0" smtClean="0">
                          <a:latin typeface="Verdana" panose="020B0604030504040204" pitchFamily="34" charset="0"/>
                          <a:ea typeface="Verdana" panose="020B0604030504040204" pitchFamily="34" charset="0"/>
                        </a:rPr>
                        <a:t>99%</a:t>
                      </a:r>
                      <a:endParaRPr lang="fr-FR" sz="800" dirty="0">
                        <a:latin typeface="Verdana" panose="020B0604030504040204" pitchFamily="34" charset="0"/>
                        <a:ea typeface="Verdana" panose="020B0604030504040204" pitchFamily="34" charset="0"/>
                      </a:endParaRPr>
                    </a:p>
                  </a:txBody>
                  <a:tcPr anchor="ctr"/>
                </a:tc>
              </a:tr>
            </a:tbl>
          </a:graphicData>
        </a:graphic>
      </p:graphicFrame>
    </p:spTree>
    <p:extLst>
      <p:ext uri="{BB962C8B-B14F-4D97-AF65-F5344CB8AC3E}">
        <p14:creationId xmlns:p14="http://schemas.microsoft.com/office/powerpoint/2010/main" val="3646800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9">
            <a:extLst>
              <a:ext uri="{FF2B5EF4-FFF2-40B4-BE49-F238E27FC236}">
                <a16:creationId xmlns="" xmlns:a16="http://schemas.microsoft.com/office/drawing/2014/main"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a:solidFill>
                  <a:srgbClr val="A80014"/>
                </a:solidFill>
                <a:latin typeface="Calibri" panose="020F0502020204030204" pitchFamily="34" charset="0"/>
                <a:cs typeface="Calibri" panose="020F0502020204030204" pitchFamily="34" charset="0"/>
              </a:rPr>
              <a:t>Photo Globale </a:t>
            </a:r>
            <a:r>
              <a:rPr lang="fr-FR" sz="2000" b="1" cap="all" dirty="0" smtClean="0">
                <a:solidFill>
                  <a:srgbClr val="A80014"/>
                </a:solidFill>
                <a:latin typeface="Calibri" panose="020F0502020204030204" pitchFamily="34" charset="0"/>
                <a:cs typeface="Calibri" panose="020F0502020204030204" pitchFamily="34" charset="0"/>
              </a:rPr>
              <a:t>(5/7)</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 ( digital)</a:t>
            </a:r>
            <a:endParaRPr lang="fr-FR" sz="2000" b="1" cap="all" dirty="0">
              <a:latin typeface="Calibri" panose="020F0502020204030204" pitchFamily="34" charset="0"/>
              <a:cs typeface="Calibri" panose="020F0502020204030204" pitchFamily="34" charset="0"/>
            </a:endParaRPr>
          </a:p>
        </p:txBody>
      </p:sp>
      <p:grpSp>
        <p:nvGrpSpPr>
          <p:cNvPr id="13" name="Groupe 12"/>
          <p:cNvGrpSpPr/>
          <p:nvPr/>
        </p:nvGrpSpPr>
        <p:grpSpPr>
          <a:xfrm>
            <a:off x="5584565" y="972617"/>
            <a:ext cx="423196" cy="1340459"/>
            <a:chOff x="7683978" y="1087186"/>
            <a:chExt cx="423196" cy="1340459"/>
          </a:xfrm>
        </p:grpSpPr>
        <p:sp>
          <p:nvSpPr>
            <p:cNvPr id="14" name="object 3">
              <a:extLst>
                <a:ext uri="{FF2B5EF4-FFF2-40B4-BE49-F238E27FC236}">
                  <a16:creationId xmlns:a16="http://schemas.microsoft.com/office/drawing/2014/main" xmlns="" id="{B8FAE644-539D-480D-BB59-4E10D722D3E5}"/>
                </a:ext>
              </a:extLst>
            </p:cNvPr>
            <p:cNvSpPr/>
            <p:nvPr/>
          </p:nvSpPr>
          <p:spPr>
            <a:xfrm>
              <a:off x="7683978" y="1178050"/>
              <a:ext cx="423196" cy="1249595"/>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p>
          </p:txBody>
        </p:sp>
        <p:sp>
          <p:nvSpPr>
            <p:cNvPr id="15" name="object 4">
              <a:extLst>
                <a:ext uri="{FF2B5EF4-FFF2-40B4-BE49-F238E27FC236}">
                  <a16:creationId xmlns:a16="http://schemas.microsoft.com/office/drawing/2014/main" xmlns="" id="{1B31A720-5F8A-4FAB-8DC9-ECE8436C7A21}"/>
                </a:ext>
              </a:extLst>
            </p:cNvPr>
            <p:cNvSpPr txBox="1"/>
            <p:nvPr/>
          </p:nvSpPr>
          <p:spPr>
            <a:xfrm>
              <a:off x="7837533" y="1087186"/>
              <a:ext cx="184666" cy="1249595"/>
            </a:xfrm>
            <a:prstGeom prst="rect">
              <a:avLst/>
            </a:prstGeom>
          </p:spPr>
          <p:txBody>
            <a:bodyPr vert="vert270" wrap="square" lIns="0" tIns="13970" rIns="0" bIns="0" rtlCol="0">
              <a:spAutoFit/>
            </a:bodyPr>
            <a:lstStyle/>
            <a:p>
              <a:pPr marL="12700">
                <a:lnSpc>
                  <a:spcPct val="100000"/>
                </a:lnSpc>
                <a:spcBef>
                  <a:spcPts val="110"/>
                </a:spcBef>
              </a:pPr>
              <a:r>
                <a:rPr lang="fr-FR" sz="1200" b="1" spc="-30" dirty="0" smtClean="0">
                  <a:solidFill>
                    <a:srgbClr val="FFFFFF"/>
                  </a:solidFill>
                  <a:latin typeface="Tahoma"/>
                  <a:cs typeface="Tahoma"/>
                </a:rPr>
                <a:t>MTN DIGITAL</a:t>
              </a:r>
              <a:endParaRPr sz="1200" dirty="0">
                <a:latin typeface="Tahoma"/>
                <a:cs typeface="Tahoma"/>
              </a:endParaRPr>
            </a:p>
          </p:txBody>
        </p:sp>
      </p:grpSp>
      <p:sp>
        <p:nvSpPr>
          <p:cNvPr id="2" name="Rectangle 1"/>
          <p:cNvSpPr/>
          <p:nvPr/>
        </p:nvSpPr>
        <p:spPr>
          <a:xfrm>
            <a:off x="450376" y="5413244"/>
            <a:ext cx="8898339" cy="900246"/>
          </a:xfrm>
          <a:prstGeom prst="rect">
            <a:avLst/>
          </a:prstGeom>
        </p:spPr>
        <p:txBody>
          <a:bodyPr wrap="square">
            <a:spAutoFit/>
          </a:bodyPr>
          <a:lstStyle/>
          <a:p>
            <a:pPr algn="just"/>
            <a:r>
              <a:rPr lang="fr-FR" sz="1500" b="1" dirty="0">
                <a:latin typeface="Corbel" pitchFamily="34" charset="0"/>
              </a:rPr>
              <a:t>Tous les Tl ont  atteint l’objectif FRT au cours de la S19 par contre aucun TL n’a atteint l’objectif du TMT sur </a:t>
            </a:r>
            <a:r>
              <a:rPr lang="fr-FR" sz="1500" b="1" dirty="0" smtClean="0">
                <a:latin typeface="Corbel" pitchFamily="34" charset="0"/>
              </a:rPr>
              <a:t>la S19</a:t>
            </a:r>
            <a:r>
              <a:rPr lang="fr-FR" sz="1500" dirty="0" smtClean="0">
                <a:latin typeface="Corbel" pitchFamily="34" charset="0"/>
              </a:rPr>
              <a:t>. </a:t>
            </a:r>
            <a:r>
              <a:rPr lang="fr-FR" sz="1500" dirty="0">
                <a:latin typeface="Corbel" pitchFamily="34" charset="0"/>
              </a:rPr>
              <a:t>Toutefois des mesures sont prises pour son amélioration.</a:t>
            </a:r>
          </a:p>
          <a:p>
            <a:pPr algn="just">
              <a:lnSpc>
                <a:spcPct val="150000"/>
              </a:lnSpc>
            </a:pPr>
            <a:endParaRPr lang="fr-FR" sz="1500" dirty="0">
              <a:solidFill>
                <a:srgbClr val="C00000"/>
              </a:solidFill>
              <a:latin typeface="Corbel" pitchFamily="34" charset="0"/>
            </a:endParaRPr>
          </a:p>
        </p:txBody>
      </p:sp>
      <p:graphicFrame>
        <p:nvGraphicFramePr>
          <p:cNvPr id="12" name="Tableau 11">
            <a:extLst>
              <a:ext uri="{FF2B5EF4-FFF2-40B4-BE49-F238E27FC236}">
                <a16:creationId xmlns:a16="http://schemas.microsoft.com/office/drawing/2014/main" xmlns="" id="{9D94BF27-230A-406D-BD87-D9201D820668}"/>
              </a:ext>
            </a:extLst>
          </p:cNvPr>
          <p:cNvGraphicFramePr>
            <a:graphicFrameLocks noGrp="1"/>
          </p:cNvGraphicFramePr>
          <p:nvPr>
            <p:extLst>
              <p:ext uri="{D42A27DB-BD31-4B8C-83A1-F6EECF244321}">
                <p14:modId xmlns:p14="http://schemas.microsoft.com/office/powerpoint/2010/main" val="4088940675"/>
              </p:ext>
            </p:extLst>
          </p:nvPr>
        </p:nvGraphicFramePr>
        <p:xfrm>
          <a:off x="341130" y="985214"/>
          <a:ext cx="5097766" cy="4267564"/>
        </p:xfrm>
        <a:graphic>
          <a:graphicData uri="http://schemas.openxmlformats.org/drawingml/2006/table">
            <a:tbl>
              <a:tblPr/>
              <a:tblGrid>
                <a:gridCol w="931233">
                  <a:extLst>
                    <a:ext uri="{9D8B030D-6E8A-4147-A177-3AD203B41FA5}">
                      <a16:colId xmlns:a16="http://schemas.microsoft.com/office/drawing/2014/main" xmlns="" val="2401616499"/>
                    </a:ext>
                  </a:extLst>
                </a:gridCol>
                <a:gridCol w="595219">
                  <a:extLst>
                    <a:ext uri="{9D8B030D-6E8A-4147-A177-3AD203B41FA5}">
                      <a16:colId xmlns:a16="http://schemas.microsoft.com/office/drawing/2014/main" xmlns="" val="4106888685"/>
                    </a:ext>
                  </a:extLst>
                </a:gridCol>
                <a:gridCol w="595219">
                  <a:extLst>
                    <a:ext uri="{9D8B030D-6E8A-4147-A177-3AD203B41FA5}">
                      <a16:colId xmlns:a16="http://schemas.microsoft.com/office/drawing/2014/main" xmlns="" val="2598853686"/>
                    </a:ext>
                  </a:extLst>
                </a:gridCol>
                <a:gridCol w="595219">
                  <a:extLst>
                    <a:ext uri="{9D8B030D-6E8A-4147-A177-3AD203B41FA5}">
                      <a16:colId xmlns:a16="http://schemas.microsoft.com/office/drawing/2014/main" xmlns="" val="3706322275"/>
                    </a:ext>
                  </a:extLst>
                </a:gridCol>
                <a:gridCol w="595219">
                  <a:extLst>
                    <a:ext uri="{9D8B030D-6E8A-4147-A177-3AD203B41FA5}">
                      <a16:colId xmlns:a16="http://schemas.microsoft.com/office/drawing/2014/main" xmlns="" val="1930246355"/>
                    </a:ext>
                  </a:extLst>
                </a:gridCol>
                <a:gridCol w="595219"/>
                <a:gridCol w="595219">
                  <a:extLst>
                    <a:ext uri="{9D8B030D-6E8A-4147-A177-3AD203B41FA5}">
                      <a16:colId xmlns:a16="http://schemas.microsoft.com/office/drawing/2014/main" xmlns="" val="672669353"/>
                    </a:ext>
                  </a:extLst>
                </a:gridCol>
                <a:gridCol w="595219">
                  <a:extLst>
                    <a:ext uri="{9D8B030D-6E8A-4147-A177-3AD203B41FA5}">
                      <a16:colId xmlns:a16="http://schemas.microsoft.com/office/drawing/2014/main" xmlns="" val="1825924472"/>
                    </a:ext>
                  </a:extLst>
                </a:gridCol>
              </a:tblGrid>
              <a:tr h="2713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200" b="1" i="0" u="sng" strike="noStrike" dirty="0">
                          <a:solidFill>
                            <a:srgbClr val="000000"/>
                          </a:solidFill>
                          <a:effectLst/>
                          <a:latin typeface="Calibri" panose="020F0502020204030204" pitchFamily="34" charset="0"/>
                        </a:rPr>
                        <a:t>Réalisé</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a:txBody>
                    <a:bodyPr/>
                    <a:lstStyle/>
                    <a:p>
                      <a:pPr algn="ctr" fontAlgn="b"/>
                      <a:endParaRPr lang="fr-MA" sz="1200" b="1" i="0" u="sng"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200" b="1" i="0" u="sng" strike="noStrike" dirty="0" smtClean="0">
                          <a:solidFill>
                            <a:srgbClr val="000000"/>
                          </a:solidFill>
                          <a:effectLst/>
                          <a:latin typeface="Calibri" panose="020F0502020204030204" pitchFamily="34" charset="0"/>
                        </a:rPr>
                        <a:t>Projection</a:t>
                      </a:r>
                      <a:endParaRPr lang="fr-MA" sz="1200" b="1" i="0" u="sng"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extLst>
                  <a:ext uri="{0D108BD9-81ED-4DB2-BD59-A6C34878D82A}">
                    <a16:rowId xmlns:a16="http://schemas.microsoft.com/office/drawing/2014/main" xmlns="" val="1756485367"/>
                  </a:ext>
                </a:extLst>
              </a:tr>
              <a:tr h="4032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(&gt;=10 </a:t>
                      </a:r>
                      <a:r>
                        <a:rPr lang="fr-MA" sz="1200" b="1" i="0" u="none" strike="noStrike" dirty="0">
                          <a:solidFill>
                            <a:srgbClr val="FFFFFF"/>
                          </a:solidFill>
                          <a:effectLst/>
                          <a:latin typeface="Calibri" panose="020F0502020204030204" pitchFamily="34" charset="0"/>
                        </a:rPr>
                        <a:t>mois)</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MAI </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ctr"/>
                      <a:r>
                        <a:rPr lang="fr-FR" sz="1050" b="1" i="0" u="none" strike="noStrike" kern="1200" dirty="0" smtClean="0">
                          <a:solidFill>
                            <a:srgbClr val="FFFFFF"/>
                          </a:solidFill>
                          <a:effectLst/>
                          <a:latin typeface="Calibri" panose="020F0502020204030204" pitchFamily="34" charset="0"/>
                          <a:ea typeface="+mn-ea"/>
                          <a:cs typeface="+mn-cs"/>
                        </a:rPr>
                        <a:t>S16</a:t>
                      </a:r>
                      <a:endParaRPr lang="fr-FR" sz="1050" b="1" i="0" u="none" strike="noStrike" kern="1200" dirty="0">
                        <a:solidFill>
                          <a:srgbClr val="FFFFFF"/>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p>
                      <a:pPr algn="ctr"/>
                      <a:r>
                        <a:rPr lang="fr-FR" sz="1050" b="1" i="0" u="none" strike="noStrike" kern="1200" dirty="0" smtClean="0">
                          <a:solidFill>
                            <a:srgbClr val="FFFFFF"/>
                          </a:solidFill>
                          <a:effectLst/>
                          <a:latin typeface="Calibri" panose="020F0502020204030204" pitchFamily="34" charset="0"/>
                          <a:ea typeface="+mn-ea"/>
                          <a:cs typeface="+mn-cs"/>
                        </a:rPr>
                        <a:t>S17</a:t>
                      </a:r>
                      <a:endParaRPr lang="fr-FR" sz="1050" b="1" i="0" u="none" strike="noStrike" kern="1200" dirty="0">
                        <a:solidFill>
                          <a:srgbClr val="FFFFFF"/>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p>
                      <a:pPr algn="ctr"/>
                      <a:r>
                        <a:rPr lang="fr-FR" sz="1050" b="1" i="0" u="none" strike="noStrike" kern="1200" dirty="0" smtClean="0">
                          <a:solidFill>
                            <a:srgbClr val="FFFFFF"/>
                          </a:solidFill>
                          <a:effectLst/>
                          <a:latin typeface="Calibri" panose="020F0502020204030204" pitchFamily="34" charset="0"/>
                          <a:ea typeface="+mn-ea"/>
                          <a:cs typeface="+mn-cs"/>
                        </a:rPr>
                        <a:t>S18</a:t>
                      </a:r>
                      <a:endParaRPr lang="fr-FR" sz="1050" b="1" i="0" u="none" strike="noStrike" kern="1200" dirty="0">
                        <a:solidFill>
                          <a:srgbClr val="FFFFFF"/>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p>
                      <a:pPr algn="ctr"/>
                      <a:r>
                        <a:rPr lang="fr-FR" sz="1050" b="1" i="0" u="none" strike="noStrike" kern="1200" dirty="0" smtClean="0">
                          <a:solidFill>
                            <a:srgbClr val="FFFFFF"/>
                          </a:solidFill>
                          <a:effectLst/>
                          <a:latin typeface="Calibri" panose="020F0502020204030204" pitchFamily="34" charset="0"/>
                          <a:ea typeface="+mn-ea"/>
                          <a:cs typeface="+mn-cs"/>
                        </a:rPr>
                        <a:t>S19</a:t>
                      </a:r>
                      <a:endParaRPr lang="fr-FR" sz="1050" b="1" i="0" u="none" strike="noStrike" kern="1200" dirty="0">
                        <a:solidFill>
                          <a:srgbClr val="FFFFFF"/>
                        </a:solidFill>
                        <a:effectLst/>
                        <a:latin typeface="Calibri" panose="020F0502020204030204" pitchFamily="34" charset="0"/>
                        <a:ea typeface="+mn-ea"/>
                        <a:cs typeface="+mn-cs"/>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1" i="0" u="none" strike="noStrike" dirty="0" smtClean="0">
                          <a:solidFill>
                            <a:srgbClr val="FFFFFF"/>
                          </a:solidFill>
                          <a:effectLst/>
                          <a:latin typeface="Calibri" panose="020F0502020204030204" pitchFamily="34" charset="0"/>
                        </a:rPr>
                        <a:t>S20</a:t>
                      </a:r>
                      <a:endParaRPr lang="fr-MA" sz="105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1" i="0" u="none" strike="noStrike" dirty="0" smtClean="0">
                          <a:solidFill>
                            <a:srgbClr val="FFFFFF"/>
                          </a:solidFill>
                          <a:effectLst/>
                          <a:latin typeface="Calibri" panose="020F0502020204030204" pitchFamily="34" charset="0"/>
                        </a:rPr>
                        <a:t>S21</a:t>
                      </a:r>
                      <a:endParaRPr lang="fr-MA" sz="105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a16="http://schemas.microsoft.com/office/drawing/2014/main" xmlns="" val="2312049807"/>
                  </a:ext>
                </a:extLst>
              </a:tr>
              <a:tr h="2713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0" i="0" u="none" strike="noStrike" kern="1200" dirty="0" smtClean="0">
                          <a:solidFill>
                            <a:srgbClr val="000000"/>
                          </a:solidFill>
                          <a:effectLst/>
                          <a:latin typeface="Calibri" panose="020F0502020204030204" pitchFamily="34" charset="0"/>
                          <a:ea typeface="+mn-ea"/>
                          <a:cs typeface="+mn-cs"/>
                        </a:rPr>
                        <a:t>43</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0" i="0" u="none" strike="noStrike" kern="1200" dirty="0" smtClean="0">
                          <a:solidFill>
                            <a:srgbClr val="000000"/>
                          </a:solidFill>
                          <a:effectLst/>
                          <a:latin typeface="Calibri" panose="020F0502020204030204" pitchFamily="34" charset="0"/>
                          <a:ea typeface="+mn-ea"/>
                          <a:cs typeface="+mn-cs"/>
                        </a:rPr>
                        <a:t>46</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0" i="0" u="none" strike="noStrike" kern="1200" dirty="0" smtClean="0">
                          <a:solidFill>
                            <a:srgbClr val="000000"/>
                          </a:solidFill>
                          <a:effectLst/>
                          <a:latin typeface="Calibri" panose="020F0502020204030204" pitchFamily="34" charset="0"/>
                          <a:ea typeface="+mn-ea"/>
                          <a:cs typeface="+mn-cs"/>
                        </a:rPr>
                        <a:t>48</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0" i="0" u="none" strike="noStrike" kern="1200" dirty="0" smtClean="0">
                          <a:solidFill>
                            <a:srgbClr val="000000"/>
                          </a:solidFill>
                          <a:effectLst/>
                          <a:latin typeface="Calibri" panose="020F0502020204030204" pitchFamily="34" charset="0"/>
                          <a:ea typeface="+mn-ea"/>
                          <a:cs typeface="+mn-cs"/>
                        </a:rPr>
                        <a:t>48</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a:t>
                      </a:r>
                      <a:r>
                        <a:rPr lang="fr-MA" sz="1050" b="0" i="0" u="none" strike="noStrike" dirty="0">
                          <a:solidFill>
                            <a:srgbClr val="000000"/>
                          </a:solidFill>
                          <a:effectLst/>
                          <a:latin typeface="Calibri" panose="020F0502020204030204" pitchFamily="34" charset="0"/>
                        </a:rPr>
                        <a:t> </a:t>
                      </a: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a:t>
                      </a:r>
                      <a:r>
                        <a:rPr lang="fr-MA" sz="1050" b="0" i="0" u="none" strike="noStrike" dirty="0">
                          <a:solidFill>
                            <a:srgbClr val="000000"/>
                          </a:solidFill>
                          <a:effectLst/>
                          <a:latin typeface="Calibri" panose="020F0502020204030204" pitchFamily="34" charset="0"/>
                        </a:rPr>
                        <a:t> </a:t>
                      </a: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33100932"/>
                  </a:ext>
                </a:extLst>
              </a:tr>
              <a:tr h="2713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Objectif </a:t>
                      </a:r>
                      <a:r>
                        <a:rPr lang="fr-MA" sz="1200" b="1" i="0" u="none" strike="noStrike" dirty="0" smtClean="0">
                          <a:solidFill>
                            <a:srgbClr val="FFFFFF"/>
                          </a:solidFill>
                          <a:effectLst/>
                          <a:latin typeface="Calibri" panose="020F0502020204030204" pitchFamily="34" charset="0"/>
                        </a:rPr>
                        <a:t>CPH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200" b="0" i="0" u="none" strike="noStrike" dirty="0" smtClean="0">
                          <a:solidFill>
                            <a:srgbClr val="000000"/>
                          </a:solidFill>
                          <a:effectLst/>
                          <a:latin typeface="Calibri" panose="020F0502020204030204" pitchFamily="34" charset="0"/>
                        </a:rPr>
                        <a:t>13</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0" i="0" u="none" strike="noStrike" kern="1200" dirty="0" smtClean="0">
                          <a:solidFill>
                            <a:srgbClr val="000000"/>
                          </a:solidFill>
                          <a:effectLst/>
                          <a:latin typeface="Calibri" panose="020F0502020204030204" pitchFamily="34" charset="0"/>
                          <a:ea typeface="+mn-ea"/>
                          <a:cs typeface="+mn-cs"/>
                        </a:rPr>
                        <a:t>13</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0" i="0" u="none" strike="noStrike" kern="1200" dirty="0" smtClean="0">
                          <a:solidFill>
                            <a:srgbClr val="000000"/>
                          </a:solidFill>
                          <a:effectLst/>
                          <a:latin typeface="Calibri" panose="020F0502020204030204" pitchFamily="34" charset="0"/>
                          <a:ea typeface="+mn-ea"/>
                          <a:cs typeface="+mn-cs"/>
                        </a:rPr>
                        <a:t>13</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0" i="0" u="none" strike="noStrike" kern="1200" dirty="0" smtClean="0">
                          <a:solidFill>
                            <a:srgbClr val="000000"/>
                          </a:solidFill>
                          <a:effectLst/>
                          <a:latin typeface="Calibri" panose="020F0502020204030204" pitchFamily="34" charset="0"/>
                          <a:ea typeface="+mn-ea"/>
                          <a:cs typeface="+mn-cs"/>
                        </a:rPr>
                        <a:t>13</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0" i="0" u="none" strike="noStrike" kern="1200" dirty="0" smtClean="0">
                          <a:solidFill>
                            <a:srgbClr val="000000"/>
                          </a:solidFill>
                          <a:effectLst/>
                          <a:latin typeface="Calibri" panose="020F0502020204030204" pitchFamily="34" charset="0"/>
                          <a:ea typeface="+mn-ea"/>
                          <a:cs typeface="+mn-cs"/>
                        </a:rPr>
                        <a:t>13</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50" b="0" i="0" u="none" strike="noStrike" dirty="0" smtClean="0">
                          <a:solidFill>
                            <a:srgbClr val="000000"/>
                          </a:solidFill>
                          <a:effectLst/>
                          <a:latin typeface="Calibri" panose="020F0502020204030204" pitchFamily="34" charset="0"/>
                        </a:rPr>
                        <a:t>***</a:t>
                      </a:r>
                      <a:endParaRPr lang="fr-MA" sz="105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50" b="0" i="0" u="none" strike="noStrike" smtClean="0">
                          <a:solidFill>
                            <a:srgbClr val="000000"/>
                          </a:solidFill>
                          <a:effectLst/>
                          <a:latin typeface="Calibri" panose="020F0502020204030204" pitchFamily="34" charset="0"/>
                        </a:rPr>
                        <a:t>***</a:t>
                      </a:r>
                      <a:endParaRPr lang="fr-MA" sz="1050" b="0" i="0" u="none" strike="noStrike">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11313932"/>
                  </a:ext>
                </a:extLst>
              </a:tr>
              <a:tr h="2713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CPH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61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p>
                      <a:pPr algn="ctr"/>
                      <a:r>
                        <a:rPr lang="fr-FR" sz="1050" b="0" i="0" u="none" strike="noStrike" kern="1200" dirty="0" smtClean="0">
                          <a:solidFill>
                            <a:srgbClr val="006100"/>
                          </a:solidFill>
                          <a:effectLst/>
                          <a:latin typeface="Calibri" panose="020F0502020204030204" pitchFamily="34" charset="0"/>
                          <a:ea typeface="+mn-ea"/>
                          <a:cs typeface="+mn-cs"/>
                        </a:rPr>
                        <a:t>7</a:t>
                      </a:r>
                      <a:endParaRPr lang="fr-FR" sz="1050" b="0" i="0" u="none" strike="noStrike" kern="1200" dirty="0">
                        <a:solidFill>
                          <a:srgbClr val="0061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fr-FR" sz="1050" b="0" i="0" u="none" strike="noStrike" kern="1200" dirty="0" smtClean="0">
                          <a:solidFill>
                            <a:srgbClr val="006100"/>
                          </a:solidFill>
                          <a:effectLst/>
                          <a:latin typeface="Calibri" panose="020F0502020204030204" pitchFamily="34" charset="0"/>
                          <a:ea typeface="+mn-ea"/>
                          <a:cs typeface="+mn-cs"/>
                        </a:rPr>
                        <a:t>7</a:t>
                      </a:r>
                      <a:endParaRPr lang="fr-FR" sz="1050" b="0" i="0" u="none" strike="noStrike" kern="1200" dirty="0">
                        <a:solidFill>
                          <a:srgbClr val="0061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fr-FR" sz="1050" b="0" i="0" u="none" strike="noStrike" kern="1200" dirty="0" smtClean="0">
                          <a:solidFill>
                            <a:srgbClr val="006100"/>
                          </a:solidFill>
                          <a:effectLst/>
                          <a:latin typeface="Calibri" panose="020F0502020204030204" pitchFamily="34" charset="0"/>
                          <a:ea typeface="+mn-ea"/>
                          <a:cs typeface="+mn-cs"/>
                        </a:rPr>
                        <a:t>7</a:t>
                      </a:r>
                      <a:endParaRPr lang="fr-FR" sz="1050" b="0" i="0" u="none" strike="noStrike" kern="1200" dirty="0">
                        <a:solidFill>
                          <a:srgbClr val="0061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fr-FR" sz="1050" b="0" i="0" u="none" strike="noStrike" kern="1200" dirty="0" smtClean="0">
                          <a:solidFill>
                            <a:srgbClr val="006100"/>
                          </a:solidFill>
                          <a:effectLst/>
                          <a:latin typeface="Calibri" panose="020F0502020204030204" pitchFamily="34" charset="0"/>
                          <a:ea typeface="+mn-ea"/>
                          <a:cs typeface="+mn-cs"/>
                        </a:rPr>
                        <a:t>8</a:t>
                      </a:r>
                      <a:endParaRPr lang="fr-FR" sz="1050" b="0" i="0" u="none" strike="noStrike" kern="1200" dirty="0">
                        <a:solidFill>
                          <a:srgbClr val="006100"/>
                        </a:solidFill>
                        <a:effectLst/>
                        <a:latin typeface="Calibri" panose="020F0502020204030204" pitchFamily="34" charset="0"/>
                        <a:ea typeface="+mn-ea"/>
                        <a:cs typeface="+mn-cs"/>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a:solidFill>
                            <a:srgbClr val="000000"/>
                          </a:solidFill>
                          <a:effectLst/>
                          <a:latin typeface="Calibri" panose="020F0502020204030204" pitchFamily="34" charset="0"/>
                        </a:rPr>
                        <a:t> </a:t>
                      </a:r>
                      <a:r>
                        <a:rPr lang="fr-MA" sz="1050" b="0" i="0" u="none" strike="noStrike" dirty="0" smtClean="0">
                          <a:solidFill>
                            <a:srgbClr val="000000"/>
                          </a:solidFill>
                          <a:effectLst/>
                          <a:latin typeface="Calibri" panose="020F0502020204030204" pitchFamily="34" charset="0"/>
                        </a:rPr>
                        <a:t>9</a:t>
                      </a:r>
                      <a:endParaRPr lang="fr-MA" sz="105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a:t>
                      </a:r>
                      <a:endParaRPr lang="fr-MA" sz="105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extLst>
                  <a:ext uri="{0D108BD9-81ED-4DB2-BD59-A6C34878D82A}">
                    <a16:rowId xmlns:a16="http://schemas.microsoft.com/office/drawing/2014/main" xmlns="" val="676991927"/>
                  </a:ext>
                </a:extLst>
              </a:tr>
              <a:tr h="2456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TMT</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100" b="0" i="0" u="none" strike="noStrike" dirty="0" smtClean="0">
                          <a:solidFill>
                            <a:srgbClr val="000000"/>
                          </a:solidFill>
                          <a:effectLst/>
                          <a:latin typeface="Calibri" panose="020F0502020204030204" pitchFamily="34" charset="0"/>
                        </a:rPr>
                        <a:t>20MN</a:t>
                      </a:r>
                      <a:endParaRPr lang="fr-MA" sz="11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050" b="0" i="0" u="none" strike="noStrike" kern="1200" dirty="0" smtClean="0">
                          <a:solidFill>
                            <a:srgbClr val="000000"/>
                          </a:solidFill>
                          <a:effectLst/>
                          <a:latin typeface="Calibri" panose="020F0502020204030204" pitchFamily="34" charset="0"/>
                          <a:ea typeface="+mn-ea"/>
                          <a:cs typeface="+mn-cs"/>
                        </a:rPr>
                        <a:t>00:27:38</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050" b="0" i="0" u="none" strike="noStrike" kern="1200" dirty="0" smtClean="0">
                          <a:solidFill>
                            <a:srgbClr val="000000"/>
                          </a:solidFill>
                          <a:effectLst/>
                          <a:latin typeface="Calibri" panose="020F0502020204030204" pitchFamily="34" charset="0"/>
                          <a:ea typeface="+mn-ea"/>
                          <a:cs typeface="+mn-cs"/>
                        </a:rPr>
                        <a:t>00:34:48</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050" b="0" i="0" u="none" strike="noStrike" kern="1200" dirty="0" smtClean="0">
                          <a:solidFill>
                            <a:srgbClr val="000000"/>
                          </a:solidFill>
                          <a:effectLst/>
                          <a:latin typeface="Calibri" panose="020F0502020204030204" pitchFamily="34" charset="0"/>
                          <a:ea typeface="+mn-ea"/>
                          <a:cs typeface="+mn-cs"/>
                        </a:rPr>
                        <a:t>00:28:54</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050" b="0" i="0" u="none" strike="noStrike" kern="1200" dirty="0" smtClean="0">
                          <a:solidFill>
                            <a:srgbClr val="000000"/>
                          </a:solidFill>
                          <a:effectLst/>
                          <a:latin typeface="Calibri" panose="020F0502020204030204" pitchFamily="34" charset="0"/>
                          <a:ea typeface="+mn-ea"/>
                          <a:cs typeface="+mn-cs"/>
                        </a:rPr>
                        <a:t>00:24:56</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a:solidFill>
                            <a:srgbClr val="000000"/>
                          </a:solidFill>
                          <a:effectLst/>
                          <a:latin typeface="Calibri" panose="020F0502020204030204" pitchFamily="34" charset="0"/>
                        </a:rPr>
                        <a:t> </a:t>
                      </a:r>
                      <a:r>
                        <a:rPr lang="fr-MA" sz="1050" b="0" i="0" u="none" strike="noStrike" dirty="0" smtClean="0">
                          <a:solidFill>
                            <a:srgbClr val="000000"/>
                          </a:solidFill>
                          <a:effectLst/>
                          <a:latin typeface="Calibri" panose="020F0502020204030204" pitchFamily="34" charset="0"/>
                        </a:rPr>
                        <a:t>00:25:00</a:t>
                      </a:r>
                      <a:endParaRPr lang="fr-MA" sz="105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a:t>
                      </a:r>
                      <a:endParaRPr lang="fr-MA" sz="105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09862325"/>
                  </a:ext>
                </a:extLst>
              </a:tr>
              <a:tr h="2713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FRT</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100" b="0" i="0" u="none" strike="noStrike" dirty="0" smtClean="0">
                          <a:solidFill>
                            <a:srgbClr val="000000"/>
                          </a:solidFill>
                          <a:effectLst/>
                          <a:latin typeface="Calibri" panose="020F0502020204030204" pitchFamily="34" charset="0"/>
                        </a:rPr>
                        <a:t>30SEC</a:t>
                      </a:r>
                      <a:endParaRPr lang="fr-MA" sz="11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050" b="0" i="0" u="none" strike="noStrike" kern="1200" dirty="0" smtClean="0">
                          <a:solidFill>
                            <a:srgbClr val="000000"/>
                          </a:solidFill>
                          <a:effectLst/>
                          <a:latin typeface="Calibri" panose="020F0502020204030204" pitchFamily="34" charset="0"/>
                          <a:ea typeface="+mn-ea"/>
                          <a:cs typeface="+mn-cs"/>
                        </a:rPr>
                        <a:t>00:00:24</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050" b="0" i="0" u="none" strike="noStrike" kern="1200" dirty="0" smtClean="0">
                          <a:solidFill>
                            <a:srgbClr val="000000"/>
                          </a:solidFill>
                          <a:effectLst/>
                          <a:latin typeface="Calibri" panose="020F0502020204030204" pitchFamily="34" charset="0"/>
                          <a:ea typeface="+mn-ea"/>
                          <a:cs typeface="+mn-cs"/>
                        </a:rPr>
                        <a:t>00:00:26</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050" b="0" i="0" u="none" strike="noStrike" kern="1200" dirty="0" smtClean="0">
                          <a:solidFill>
                            <a:srgbClr val="000000"/>
                          </a:solidFill>
                          <a:effectLst/>
                          <a:latin typeface="Calibri" panose="020F0502020204030204" pitchFamily="34" charset="0"/>
                          <a:ea typeface="+mn-ea"/>
                          <a:cs typeface="+mn-cs"/>
                        </a:rPr>
                        <a:t>00:00:23</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050" b="0" i="0" u="none" strike="noStrike" kern="1200" dirty="0" smtClean="0">
                          <a:solidFill>
                            <a:srgbClr val="000000"/>
                          </a:solidFill>
                          <a:effectLst/>
                          <a:latin typeface="Calibri" panose="020F0502020204030204" pitchFamily="34" charset="0"/>
                          <a:ea typeface="+mn-ea"/>
                          <a:cs typeface="+mn-cs"/>
                        </a:rPr>
                        <a:t>00:00:23</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 00:00:20</a:t>
                      </a:r>
                      <a:endParaRPr lang="fr-MA" sz="105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a:solidFill>
                            <a:srgbClr val="000000"/>
                          </a:solidFill>
                          <a:effectLst/>
                          <a:latin typeface="Calibri" panose="020F0502020204030204" pitchFamily="34" charset="0"/>
                        </a:rPr>
                        <a:t> </a:t>
                      </a:r>
                      <a:r>
                        <a:rPr lang="fr-MA" sz="1050" b="0" i="0" u="none" strike="noStrike" dirty="0" smtClean="0">
                          <a:solidFill>
                            <a:srgbClr val="000000"/>
                          </a:solidFill>
                          <a:effectLst/>
                          <a:latin typeface="Calibri" panose="020F0502020204030204" pitchFamily="34" charset="0"/>
                        </a:rPr>
                        <a:t>***</a:t>
                      </a:r>
                      <a:endParaRPr lang="fr-MA" sz="105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17366278"/>
                  </a:ext>
                </a:extLst>
              </a:tr>
              <a:tr h="2713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1" i="0" u="none" strike="noStrike" kern="1200" dirty="0" smtClean="0">
                          <a:solidFill>
                            <a:srgbClr val="FFFFFF"/>
                          </a:solidFill>
                          <a:effectLst/>
                          <a:latin typeface="Calibri" panose="020F0502020204030204" pitchFamily="34" charset="0"/>
                          <a:ea typeface="+mn-ea"/>
                          <a:cs typeface="+mn-cs"/>
                        </a:rPr>
                        <a:t>s16</a:t>
                      </a:r>
                      <a:endParaRPr lang="fr-FR" sz="1050" b="1" i="0" u="none" strike="noStrike" kern="1200" dirty="0">
                        <a:solidFill>
                          <a:srgbClr val="FFFFFF"/>
                        </a:solidFill>
                        <a:effectLst/>
                        <a:latin typeface="Calibri" panose="020F0502020204030204" pitchFamily="34" charset="0"/>
                        <a:ea typeface="+mn-ea"/>
                        <a:cs typeface="+mn-cs"/>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1" i="0" u="none" strike="noStrike" kern="1200" dirty="0" smtClean="0">
                          <a:solidFill>
                            <a:srgbClr val="FFFFFF"/>
                          </a:solidFill>
                          <a:effectLst/>
                          <a:latin typeface="Calibri" panose="020F0502020204030204" pitchFamily="34" charset="0"/>
                          <a:ea typeface="+mn-ea"/>
                          <a:cs typeface="+mn-cs"/>
                        </a:rPr>
                        <a:t>s17</a:t>
                      </a:r>
                      <a:endParaRPr lang="fr-FR" sz="1050" b="1" i="0" u="none" strike="noStrike" kern="1200" dirty="0">
                        <a:solidFill>
                          <a:srgbClr val="FFFFFF"/>
                        </a:solidFill>
                        <a:effectLst/>
                        <a:latin typeface="Calibri" panose="020F0502020204030204" pitchFamily="34" charset="0"/>
                        <a:ea typeface="+mn-ea"/>
                        <a:cs typeface="+mn-cs"/>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1" i="0" u="none" strike="noStrike" kern="1200" dirty="0" smtClean="0">
                          <a:solidFill>
                            <a:srgbClr val="FFFFFF"/>
                          </a:solidFill>
                          <a:effectLst/>
                          <a:latin typeface="Calibri" panose="020F0502020204030204" pitchFamily="34" charset="0"/>
                          <a:ea typeface="+mn-ea"/>
                          <a:cs typeface="+mn-cs"/>
                        </a:rPr>
                        <a:t>s18</a:t>
                      </a:r>
                      <a:endParaRPr lang="fr-FR" sz="1050" b="1" i="0" u="none" strike="noStrike" kern="1200" dirty="0">
                        <a:solidFill>
                          <a:srgbClr val="FFFFFF"/>
                        </a:solidFill>
                        <a:effectLst/>
                        <a:latin typeface="Calibri" panose="020F0502020204030204" pitchFamily="34" charset="0"/>
                        <a:ea typeface="+mn-ea"/>
                        <a:cs typeface="+mn-cs"/>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393623801"/>
                  </a:ext>
                </a:extLst>
              </a:tr>
              <a:tr h="2713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200" b="1" i="0" u="sng" strike="noStrike" kern="1200" dirty="0">
                          <a:solidFill>
                            <a:srgbClr val="000000"/>
                          </a:solidFill>
                          <a:effectLst/>
                          <a:latin typeface="Calibri" panose="020F0502020204030204" pitchFamily="34" charset="0"/>
                          <a:ea typeface="+mn-ea"/>
                          <a:cs typeface="+mn-cs"/>
                        </a:rPr>
                        <a:t>Réalisé</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a:txBody>
                    <a:bodyPr/>
                    <a:lstStyle/>
                    <a:p>
                      <a:pPr marL="0" algn="ctr" defTabSz="914400" rtl="0" eaLnBrk="1" fontAlgn="b" latinLnBrk="0" hangingPunct="1"/>
                      <a:endParaRPr lang="fr-MA" sz="1200" b="1" i="0" u="sng" strike="noStrike" kern="1200" dirty="0">
                        <a:solidFill>
                          <a:srgbClr val="000000"/>
                        </a:solidFill>
                        <a:effectLst/>
                        <a:latin typeface="Calibri" panose="020F0502020204030204" pitchFamily="34" charset="0"/>
                        <a:ea typeface="+mn-ea"/>
                        <a:cs typeface="+mn-cs"/>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200" b="1" i="0" u="sng" strike="noStrike" kern="1200" dirty="0" smtClean="0">
                          <a:solidFill>
                            <a:srgbClr val="000000"/>
                          </a:solidFill>
                          <a:effectLst/>
                          <a:latin typeface="Calibri" panose="020F0502020204030204" pitchFamily="34" charset="0"/>
                          <a:ea typeface="+mn-ea"/>
                          <a:cs typeface="+mn-cs"/>
                        </a:rPr>
                        <a:t>Projection</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extLst>
                  <a:ext uri="{0D108BD9-81ED-4DB2-BD59-A6C34878D82A}">
                    <a16:rowId xmlns:a16="http://schemas.microsoft.com/office/drawing/2014/main" xmlns="" val="3373084391"/>
                  </a:ext>
                </a:extLst>
              </a:tr>
              <a:tr h="3650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(6-9 </a:t>
                      </a:r>
                      <a:r>
                        <a:rPr lang="fr-MA" sz="1200" b="1" i="0" u="none" strike="noStrike" dirty="0">
                          <a:solidFill>
                            <a:srgbClr val="FFFFFF"/>
                          </a:solidFill>
                          <a:effectLst/>
                          <a:latin typeface="Calibri" panose="020F0502020204030204" pitchFamily="34" charset="0"/>
                        </a:rPr>
                        <a:t>mois)</a:t>
                      </a: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MAI</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ctr"/>
                      <a:r>
                        <a:rPr lang="fr-FR" sz="1050" b="1" i="0" u="none" strike="noStrike" kern="1200" dirty="0" smtClean="0">
                          <a:solidFill>
                            <a:srgbClr val="FFFFFF"/>
                          </a:solidFill>
                          <a:effectLst/>
                          <a:latin typeface="Calibri" panose="020F0502020204030204" pitchFamily="34" charset="0"/>
                          <a:ea typeface="+mn-ea"/>
                          <a:cs typeface="+mn-cs"/>
                        </a:rPr>
                        <a:t>S16</a:t>
                      </a:r>
                      <a:endParaRPr lang="fr-FR" sz="1050" b="1" i="0" u="none" strike="noStrike" kern="1200" dirty="0">
                        <a:solidFill>
                          <a:srgbClr val="FFFFFF"/>
                        </a:solidFill>
                        <a:effectLst/>
                        <a:latin typeface="Calibri" panose="020F0502020204030204" pitchFamily="34" charset="0"/>
                        <a:ea typeface="+mn-ea"/>
                        <a:cs typeface="+mn-cs"/>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p>
                      <a:pPr algn="ctr"/>
                      <a:r>
                        <a:rPr lang="fr-FR" sz="1050" b="1" i="0" u="none" strike="noStrike" kern="1200" dirty="0" smtClean="0">
                          <a:solidFill>
                            <a:srgbClr val="FFFFFF"/>
                          </a:solidFill>
                          <a:effectLst/>
                          <a:latin typeface="Calibri" panose="020F0502020204030204" pitchFamily="34" charset="0"/>
                          <a:ea typeface="+mn-ea"/>
                          <a:cs typeface="+mn-cs"/>
                        </a:rPr>
                        <a:t>S17</a:t>
                      </a:r>
                      <a:endParaRPr lang="fr-FR" sz="1050" b="1" i="0" u="none" strike="noStrike" kern="1200" dirty="0">
                        <a:solidFill>
                          <a:srgbClr val="FFFFFF"/>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p>
                      <a:pPr algn="ctr"/>
                      <a:r>
                        <a:rPr lang="fr-FR" sz="1050" b="1" i="0" u="none" strike="noStrike" kern="1200" dirty="0" smtClean="0">
                          <a:solidFill>
                            <a:srgbClr val="FFFFFF"/>
                          </a:solidFill>
                          <a:effectLst/>
                          <a:latin typeface="Calibri" panose="020F0502020204030204" pitchFamily="34" charset="0"/>
                          <a:ea typeface="+mn-ea"/>
                          <a:cs typeface="+mn-cs"/>
                        </a:rPr>
                        <a:t>S18</a:t>
                      </a:r>
                      <a:endParaRPr lang="fr-FR" sz="1050" b="1" i="0" u="none" strike="noStrike" kern="1200" dirty="0">
                        <a:solidFill>
                          <a:srgbClr val="FFFFFF"/>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p>
                      <a:pPr algn="ctr"/>
                      <a:r>
                        <a:rPr lang="fr-FR" sz="1050" b="1" i="0" u="none" strike="noStrike" kern="1200" dirty="0" smtClean="0">
                          <a:solidFill>
                            <a:srgbClr val="FFFFFF"/>
                          </a:solidFill>
                          <a:effectLst/>
                          <a:latin typeface="Calibri" panose="020F0502020204030204" pitchFamily="34" charset="0"/>
                          <a:ea typeface="+mn-ea"/>
                          <a:cs typeface="+mn-cs"/>
                        </a:rPr>
                        <a:t>S19</a:t>
                      </a:r>
                      <a:endParaRPr lang="fr-FR" sz="1050" b="1" i="0" u="none" strike="noStrike" kern="1200" dirty="0">
                        <a:solidFill>
                          <a:srgbClr val="FFFFFF"/>
                        </a:solidFill>
                        <a:effectLst/>
                        <a:latin typeface="Calibri" panose="020F0502020204030204" pitchFamily="34" charset="0"/>
                        <a:ea typeface="+mn-ea"/>
                        <a:cs typeface="+mn-cs"/>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1" i="0" u="none" strike="noStrike" dirty="0" smtClean="0">
                          <a:solidFill>
                            <a:srgbClr val="FFFFFF"/>
                          </a:solidFill>
                          <a:effectLst/>
                          <a:latin typeface="Calibri" panose="020F0502020204030204" pitchFamily="34" charset="0"/>
                        </a:rPr>
                        <a:t>S20</a:t>
                      </a:r>
                      <a:endParaRPr lang="fr-MA" sz="105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1" i="0" u="none" strike="noStrike" dirty="0" smtClean="0">
                          <a:solidFill>
                            <a:srgbClr val="FFFFFF"/>
                          </a:solidFill>
                          <a:effectLst/>
                          <a:latin typeface="Calibri" panose="020F0502020204030204" pitchFamily="34" charset="0"/>
                        </a:rPr>
                        <a:t>S21</a:t>
                      </a:r>
                      <a:endParaRPr lang="fr-MA" sz="105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a16="http://schemas.microsoft.com/office/drawing/2014/main" xmlns="" val="2470378546"/>
                  </a:ext>
                </a:extLst>
              </a:tr>
              <a:tr h="2713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fr-MA" sz="1000" b="0" i="0" u="none" strike="noStrike" kern="1200" dirty="0" smtClean="0">
                          <a:solidFill>
                            <a:srgbClr val="000000"/>
                          </a:solidFill>
                          <a:effectLst/>
                          <a:latin typeface="Calibri" panose="020F0502020204030204" pitchFamily="34" charset="0"/>
                          <a:ea typeface="+mn-ea"/>
                          <a:cs typeface="+mn-cs"/>
                        </a:rPr>
                        <a:t>10</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fr-MA" sz="1000" b="0" i="0" u="none" strike="noStrike" kern="1200" dirty="0" smtClean="0">
                          <a:solidFill>
                            <a:srgbClr val="000000"/>
                          </a:solidFill>
                          <a:effectLst/>
                          <a:latin typeface="Calibri" panose="020F0502020204030204" pitchFamily="34" charset="0"/>
                          <a:ea typeface="+mn-ea"/>
                          <a:cs typeface="+mn-cs"/>
                        </a:rPr>
                        <a:t>9</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fr-MA" sz="1000" b="0" i="0" u="none" strike="noStrike" kern="1200" dirty="0" smtClean="0">
                          <a:solidFill>
                            <a:srgbClr val="000000"/>
                          </a:solidFill>
                          <a:effectLst/>
                          <a:latin typeface="Calibri" panose="020F0502020204030204" pitchFamily="34" charset="0"/>
                          <a:ea typeface="+mn-ea"/>
                          <a:cs typeface="+mn-cs"/>
                        </a:rPr>
                        <a:t>13</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fr-MA" sz="1000" b="0" i="0" u="none" strike="noStrike" kern="1200" dirty="0" smtClean="0">
                          <a:solidFill>
                            <a:srgbClr val="000000"/>
                          </a:solidFill>
                          <a:effectLst/>
                          <a:latin typeface="Calibri" panose="020F0502020204030204" pitchFamily="34" charset="0"/>
                          <a:ea typeface="+mn-ea"/>
                          <a:cs typeface="+mn-cs"/>
                        </a:rPr>
                        <a:t>13</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r>
                        <a:rPr lang="fr-MA" sz="1000" b="0" i="0" u="none" strike="noStrike" dirty="0">
                          <a:solidFill>
                            <a:srgbClr val="000000"/>
                          </a:solidFill>
                          <a:effectLst/>
                          <a:latin typeface="Calibri" panose="020F0502020204030204" pitchFamily="34" charset="0"/>
                        </a:rPr>
                        <a:t> </a:t>
                      </a: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01633021"/>
                  </a:ext>
                </a:extLst>
              </a:tr>
              <a:tr h="2713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Objectif </a:t>
                      </a:r>
                      <a:r>
                        <a:rPr lang="fr-MA" sz="1200" b="1" i="0" u="none" strike="noStrike" dirty="0" smtClean="0">
                          <a:solidFill>
                            <a:srgbClr val="FFFFFF"/>
                          </a:solidFill>
                          <a:effectLst/>
                          <a:latin typeface="Calibri" panose="020F0502020204030204" pitchFamily="34" charset="0"/>
                        </a:rPr>
                        <a:t>CPH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200" b="0" i="0" u="none" strike="noStrike" dirty="0" smtClean="0">
                          <a:solidFill>
                            <a:srgbClr val="000000"/>
                          </a:solidFill>
                          <a:effectLst/>
                          <a:latin typeface="Calibri" panose="020F0502020204030204" pitchFamily="34" charset="0"/>
                        </a:rPr>
                        <a:t>11</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fr-MA" sz="1000" b="0" i="0" u="none" strike="noStrike" kern="1200" dirty="0" smtClean="0">
                          <a:solidFill>
                            <a:srgbClr val="000000"/>
                          </a:solidFill>
                          <a:effectLst/>
                          <a:latin typeface="Calibri" panose="020F0502020204030204" pitchFamily="34" charset="0"/>
                          <a:ea typeface="+mn-ea"/>
                          <a:cs typeface="+mn-cs"/>
                        </a:rPr>
                        <a:t>11</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fr-MA" sz="1000" b="0" i="0" u="none" strike="noStrike" kern="1200" dirty="0" smtClean="0">
                          <a:solidFill>
                            <a:srgbClr val="000000"/>
                          </a:solidFill>
                          <a:effectLst/>
                          <a:latin typeface="Calibri" panose="020F0502020204030204" pitchFamily="34" charset="0"/>
                          <a:ea typeface="+mn-ea"/>
                          <a:cs typeface="+mn-cs"/>
                        </a:rPr>
                        <a:t>11</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fr-MA" sz="1000" b="0" i="0" u="none" strike="noStrike" kern="1200" dirty="0" smtClean="0">
                          <a:solidFill>
                            <a:srgbClr val="000000"/>
                          </a:solidFill>
                          <a:effectLst/>
                          <a:latin typeface="Calibri" panose="020F0502020204030204" pitchFamily="34" charset="0"/>
                          <a:ea typeface="+mn-ea"/>
                          <a:cs typeface="+mn-cs"/>
                        </a:rPr>
                        <a:t>11</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fr-MA" sz="1000" b="0" i="0" u="none" strike="noStrike" kern="1200" dirty="0" smtClean="0">
                          <a:solidFill>
                            <a:srgbClr val="000000"/>
                          </a:solidFill>
                          <a:effectLst/>
                          <a:latin typeface="Calibri" panose="020F0502020204030204" pitchFamily="34" charset="0"/>
                          <a:ea typeface="+mn-ea"/>
                          <a:cs typeface="+mn-cs"/>
                        </a:rPr>
                        <a:t>11</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89183311"/>
                  </a:ext>
                </a:extLst>
              </a:tr>
              <a:tr h="2713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CPH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smtClean="0">
                          <a:solidFill>
                            <a:srgbClr val="000000"/>
                          </a:solidFill>
                          <a:effectLst/>
                          <a:latin typeface="Calibri" panose="020F0502020204030204" pitchFamily="34" charset="0"/>
                        </a:rPr>
                        <a:t>***</a:t>
                      </a:r>
                      <a:endParaRPr lang="fr-MA" sz="1200" b="0" i="0" u="none" strike="noStrike">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p>
                      <a:pPr algn="ctr" rtl="0" fontAlgn="b"/>
                      <a:r>
                        <a:rPr lang="fr-MA" sz="1000" b="0" i="0" u="none" strike="noStrike" dirty="0" smtClean="0">
                          <a:solidFill>
                            <a:srgbClr val="006100"/>
                          </a:solidFill>
                          <a:effectLst/>
                          <a:latin typeface="Calibri" panose="020F0502020204030204" pitchFamily="34" charset="0"/>
                        </a:rPr>
                        <a:t>8</a:t>
                      </a:r>
                      <a:endParaRPr lang="fr-MA" sz="1000" b="0" i="0" u="none" strike="noStrike" dirty="0">
                        <a:solidFill>
                          <a:srgbClr val="006100"/>
                        </a:solidFill>
                        <a:effectLst/>
                        <a:latin typeface="Calibri" panose="020F0502020204030204" pitchFamily="34" charset="0"/>
                      </a:endParaRPr>
                    </a:p>
                  </a:txBody>
                  <a:tcPr marL="2095" marR="2095" marT="2095" marB="0" anchor="b">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b"/>
                      <a:r>
                        <a:rPr lang="fr-MA" sz="1000" b="0" i="0" u="none" strike="noStrike" dirty="0" smtClean="0">
                          <a:solidFill>
                            <a:srgbClr val="006100"/>
                          </a:solidFill>
                          <a:effectLst/>
                          <a:latin typeface="Calibri" panose="020F0502020204030204" pitchFamily="34" charset="0"/>
                        </a:rPr>
                        <a:t>10</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b"/>
                      <a:r>
                        <a:rPr lang="fr-MA" sz="1000" b="0" i="0" u="none" strike="noStrike" dirty="0" smtClean="0">
                          <a:solidFill>
                            <a:srgbClr val="006100"/>
                          </a:solidFill>
                          <a:effectLst/>
                          <a:latin typeface="Calibri" panose="020F0502020204030204" pitchFamily="34" charset="0"/>
                        </a:rPr>
                        <a:t>7</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0" fontAlgn="b"/>
                      <a:r>
                        <a:rPr lang="fr-MA" sz="1000" b="0" i="0" u="none" strike="noStrike" dirty="0" smtClean="0">
                          <a:solidFill>
                            <a:srgbClr val="006100"/>
                          </a:solidFill>
                          <a:effectLst/>
                          <a:latin typeface="Calibri" panose="020F0502020204030204" pitchFamily="34" charset="0"/>
                        </a:rPr>
                        <a:t>7</a:t>
                      </a:r>
                      <a:endParaRPr lang="fr-MA" sz="1000" b="0" i="0" u="none" strike="noStrike" dirty="0">
                        <a:solidFill>
                          <a:srgbClr val="0061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11</a:t>
                      </a:r>
                      <a:endParaRPr lang="fr-MA" sz="1000" b="0" i="0" u="none" strike="noStrike" dirty="0">
                        <a:solidFill>
                          <a:srgbClr val="0061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extLst>
                  <a:ext uri="{0D108BD9-81ED-4DB2-BD59-A6C34878D82A}">
                    <a16:rowId xmlns:a16="http://schemas.microsoft.com/office/drawing/2014/main" xmlns="" val="3021107384"/>
                  </a:ext>
                </a:extLst>
              </a:tr>
              <a:tr h="26884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TMT</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20MN</a:t>
                      </a:r>
                      <a:endParaRPr lang="fr-MA" sz="12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fr-MA" sz="1050" b="0" i="0" u="none" strike="noStrike" kern="1200" dirty="0" smtClean="0">
                          <a:solidFill>
                            <a:srgbClr val="000000"/>
                          </a:solidFill>
                          <a:effectLst/>
                          <a:latin typeface="Calibri" panose="020F0502020204030204" pitchFamily="34" charset="0"/>
                          <a:ea typeface="+mn-ea"/>
                          <a:cs typeface="+mn-cs"/>
                        </a:rPr>
                        <a:t>00:35:51</a:t>
                      </a:r>
                      <a:endParaRPr lang="fr-MA"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fr-MA" sz="1050" b="0" i="0" u="none" strike="noStrike" kern="1200" dirty="0" smtClean="0">
                          <a:solidFill>
                            <a:srgbClr val="000000"/>
                          </a:solidFill>
                          <a:effectLst/>
                          <a:latin typeface="Calibri" panose="020F0502020204030204" pitchFamily="34" charset="0"/>
                          <a:ea typeface="+mn-ea"/>
                          <a:cs typeface="+mn-cs"/>
                        </a:rPr>
                        <a:t>00:35:23</a:t>
                      </a:r>
                      <a:endParaRPr lang="fr-MA"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fr-MA" sz="1050" b="0" i="0" u="none" strike="noStrike" kern="1200" dirty="0" smtClean="0">
                          <a:solidFill>
                            <a:srgbClr val="000000"/>
                          </a:solidFill>
                          <a:effectLst/>
                          <a:latin typeface="Calibri" panose="020F0502020204030204" pitchFamily="34" charset="0"/>
                          <a:ea typeface="+mn-ea"/>
                          <a:cs typeface="+mn-cs"/>
                        </a:rPr>
                        <a:t>00:25:33</a:t>
                      </a:r>
                      <a:endParaRPr lang="fr-MA"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0" i="0" u="none" strike="noStrike" kern="1200" dirty="0" smtClean="0">
                          <a:solidFill>
                            <a:srgbClr val="000000"/>
                          </a:solidFill>
                          <a:effectLst/>
                          <a:latin typeface="Calibri" panose="020F0502020204030204" pitchFamily="34" charset="0"/>
                          <a:ea typeface="+mn-ea"/>
                          <a:cs typeface="+mn-cs"/>
                        </a:rPr>
                        <a:t>00:20:15</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00:25:00</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667238403"/>
                  </a:ext>
                </a:extLst>
              </a:tr>
              <a:tr h="27134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FRT</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30SEC</a:t>
                      </a:r>
                      <a:endParaRPr lang="fr-MA" sz="12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fr-MA" sz="1050" b="0" i="0" u="none" strike="noStrike" kern="1200" dirty="0" smtClean="0">
                          <a:solidFill>
                            <a:srgbClr val="000000"/>
                          </a:solidFill>
                          <a:effectLst/>
                          <a:latin typeface="Calibri" panose="020F0502020204030204" pitchFamily="34" charset="0"/>
                          <a:ea typeface="+mn-ea"/>
                          <a:cs typeface="+mn-cs"/>
                        </a:rPr>
                        <a:t>00:00:17</a:t>
                      </a:r>
                      <a:endParaRPr lang="fr-MA"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fr-MA" sz="1050" b="0" i="0" u="none" strike="noStrike" kern="1200" dirty="0" smtClean="0">
                          <a:solidFill>
                            <a:srgbClr val="000000"/>
                          </a:solidFill>
                          <a:effectLst/>
                          <a:latin typeface="Calibri" panose="020F0502020204030204" pitchFamily="34" charset="0"/>
                          <a:ea typeface="+mn-ea"/>
                          <a:cs typeface="+mn-cs"/>
                        </a:rPr>
                        <a:t>00:00:20</a:t>
                      </a:r>
                      <a:endParaRPr lang="fr-MA"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fr-MA" sz="1050" b="0" i="0" u="none" strike="noStrike" kern="1200" dirty="0" smtClean="0">
                          <a:solidFill>
                            <a:srgbClr val="000000"/>
                          </a:solidFill>
                          <a:effectLst/>
                          <a:latin typeface="Calibri" panose="020F0502020204030204" pitchFamily="34" charset="0"/>
                          <a:ea typeface="+mn-ea"/>
                          <a:cs typeface="+mn-cs"/>
                        </a:rPr>
                        <a:t>00:19:00</a:t>
                      </a:r>
                      <a:endParaRPr lang="fr-MA"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b="0" i="0" u="none" strike="noStrike" kern="1200" dirty="0" smtClean="0">
                          <a:solidFill>
                            <a:srgbClr val="000000"/>
                          </a:solidFill>
                          <a:effectLst/>
                          <a:latin typeface="Calibri" panose="020F0502020204030204" pitchFamily="34" charset="0"/>
                          <a:ea typeface="+mn-ea"/>
                          <a:cs typeface="+mn-cs"/>
                        </a:rPr>
                        <a:t>00:00:19</a:t>
                      </a:r>
                      <a:endParaRPr lang="fr-FR" sz="1050" b="0" i="0" u="none" strike="noStrike" kern="1200" dirty="0">
                        <a:solidFill>
                          <a:srgbClr val="000000"/>
                        </a:solidFill>
                        <a:effectLst/>
                        <a:latin typeface="Calibri" panose="020F0502020204030204" pitchFamily="34" charset="0"/>
                        <a:ea typeface="+mn-ea"/>
                        <a:cs typeface="+mn-cs"/>
                      </a:endParaRPr>
                    </a:p>
                  </a:txBody>
                  <a:tcPr marL="2095" marR="2095" marT="2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00:19:00</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20980927"/>
                  </a:ext>
                </a:extLst>
              </a:tr>
            </a:tbl>
          </a:graphicData>
        </a:graphic>
      </p:graphicFrame>
      <p:graphicFrame>
        <p:nvGraphicFramePr>
          <p:cNvPr id="16" name="Tableau 2">
            <a:extLst>
              <a:ext uri="{FF2B5EF4-FFF2-40B4-BE49-F238E27FC236}">
                <a16:creationId xmlns="" xmlns:a16="http://schemas.microsoft.com/office/drawing/2014/main" id="{B6E1B569-5D8D-41A3-AA1E-8520F9C7733C}"/>
              </a:ext>
            </a:extLst>
          </p:cNvPr>
          <p:cNvGraphicFramePr>
            <a:graphicFrameLocks noGrp="1"/>
          </p:cNvGraphicFramePr>
          <p:nvPr>
            <p:extLst>
              <p:ext uri="{D42A27DB-BD31-4B8C-83A1-F6EECF244321}">
                <p14:modId xmlns:p14="http://schemas.microsoft.com/office/powerpoint/2010/main" val="856335565"/>
              </p:ext>
            </p:extLst>
          </p:nvPr>
        </p:nvGraphicFramePr>
        <p:xfrm>
          <a:off x="6007761" y="276691"/>
          <a:ext cx="6084155" cy="2325350"/>
        </p:xfrm>
        <a:graphic>
          <a:graphicData uri="http://schemas.openxmlformats.org/drawingml/2006/table">
            <a:tbl>
              <a:tblPr firstRow="1" bandRow="1">
                <a:tableStyleId>{5940675A-B579-460E-94D1-54222C63F5DA}</a:tableStyleId>
              </a:tblPr>
              <a:tblGrid>
                <a:gridCol w="1184609">
                  <a:extLst>
                    <a:ext uri="{9D8B030D-6E8A-4147-A177-3AD203B41FA5}">
                      <a16:colId xmlns="" xmlns:a16="http://schemas.microsoft.com/office/drawing/2014/main" val="2231634559"/>
                    </a:ext>
                  </a:extLst>
                </a:gridCol>
                <a:gridCol w="709684">
                  <a:extLst>
                    <a:ext uri="{9D8B030D-6E8A-4147-A177-3AD203B41FA5}">
                      <a16:colId xmlns="" xmlns:a16="http://schemas.microsoft.com/office/drawing/2014/main" val="1172812134"/>
                    </a:ext>
                  </a:extLst>
                </a:gridCol>
                <a:gridCol w="791570">
                  <a:extLst>
                    <a:ext uri="{9D8B030D-6E8A-4147-A177-3AD203B41FA5}">
                      <a16:colId xmlns="" xmlns:a16="http://schemas.microsoft.com/office/drawing/2014/main" val="4056475766"/>
                    </a:ext>
                  </a:extLst>
                </a:gridCol>
                <a:gridCol w="941695">
                  <a:extLst>
                    <a:ext uri="{9D8B030D-6E8A-4147-A177-3AD203B41FA5}">
                      <a16:colId xmlns="" xmlns:a16="http://schemas.microsoft.com/office/drawing/2014/main" val="3219869155"/>
                    </a:ext>
                  </a:extLst>
                </a:gridCol>
                <a:gridCol w="941696">
                  <a:extLst>
                    <a:ext uri="{9D8B030D-6E8A-4147-A177-3AD203B41FA5}">
                      <a16:colId xmlns="" xmlns:a16="http://schemas.microsoft.com/office/drawing/2014/main" val="119733670"/>
                    </a:ext>
                  </a:extLst>
                </a:gridCol>
                <a:gridCol w="777922"/>
                <a:gridCol w="736979"/>
              </a:tblGrid>
              <a:tr h="863340">
                <a:tc>
                  <a:txBody>
                    <a:bodyPr/>
                    <a:lstStyle/>
                    <a:p>
                      <a:pPr algn="ctr"/>
                      <a:r>
                        <a:rPr lang="fr-FR" sz="800" b="1" dirty="0">
                          <a:latin typeface="Verdana" panose="020B0604030504040204" pitchFamily="34" charset="0"/>
                          <a:ea typeface="Verdana" panose="020B0604030504040204" pitchFamily="34" charset="0"/>
                        </a:rPr>
                        <a:t>NOM DES TL</a:t>
                      </a:r>
                    </a:p>
                  </a:txBody>
                  <a:tcPr anchor="ctr"/>
                </a:tc>
                <a:tc>
                  <a:txBody>
                    <a:bodyPr/>
                    <a:lstStyle/>
                    <a:p>
                      <a:pPr algn="ctr"/>
                      <a:r>
                        <a:rPr lang="fr-FR" sz="800" b="1" dirty="0">
                          <a:latin typeface="Verdana" panose="020B0604030504040204" pitchFamily="34" charset="0"/>
                          <a:ea typeface="Verdana" panose="020B0604030504040204" pitchFamily="34" charset="0"/>
                        </a:rPr>
                        <a:t>Nombre de cc suivis</a:t>
                      </a:r>
                    </a:p>
                  </a:txBody>
                  <a:tcPr anchor="ctr"/>
                </a:tc>
                <a:tc>
                  <a:txBody>
                    <a:bodyPr/>
                    <a:lstStyle/>
                    <a:p>
                      <a:pPr algn="ctr"/>
                      <a:r>
                        <a:rPr lang="fr-FR" sz="800" b="1" dirty="0">
                          <a:latin typeface="Verdana" panose="020B0604030504040204" pitchFamily="34" charset="0"/>
                          <a:ea typeface="Verdana" panose="020B0604030504040204" pitchFamily="34" charset="0"/>
                        </a:rPr>
                        <a:t>Quote part des cc ayant un bon niveau de productivité en Sn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b="1" dirty="0">
                          <a:latin typeface="Verdana" panose="020B0604030504040204" pitchFamily="34" charset="0"/>
                          <a:ea typeface="Verdana" panose="020B0604030504040204" pitchFamily="34" charset="0"/>
                        </a:rPr>
                        <a:t>Quote part des cc ayant un bon niveau de productivité en Sn-1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b="1" dirty="0" smtClean="0">
                          <a:latin typeface="Verdana" panose="020B0604030504040204" pitchFamily="34" charset="0"/>
                          <a:ea typeface="Verdana" panose="020B0604030504040204" pitchFamily="34" charset="0"/>
                        </a:rPr>
                        <a:t>Quote part des cc ayant un bon niveau de productivité en Sn-2</a:t>
                      </a:r>
                    </a:p>
                    <a:p>
                      <a:pPr algn="ctr"/>
                      <a:endParaRPr lang="fr-FR" sz="8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b="1" dirty="0" smtClean="0">
                          <a:latin typeface="Verdana" panose="020B0604030504040204" pitchFamily="34" charset="0"/>
                          <a:ea typeface="Verdana" panose="020B0604030504040204" pitchFamily="34" charset="0"/>
                        </a:rPr>
                        <a:t>Quote part des cc ayant un bon niveau de productivité en Sn-3</a:t>
                      </a:r>
                    </a:p>
                    <a:p>
                      <a:pPr algn="ctr"/>
                      <a:endParaRPr lang="fr-FR" sz="800" b="1"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b="1" dirty="0" smtClean="0">
                          <a:latin typeface="Verdana" panose="020B0604030504040204" pitchFamily="34" charset="0"/>
                          <a:ea typeface="Verdana" panose="020B0604030504040204" pitchFamily="34" charset="0"/>
                        </a:rPr>
                        <a:t>Ecart de variation</a:t>
                      </a:r>
                    </a:p>
                  </a:txBody>
                  <a:tcPr anchor="ctr"/>
                </a:tc>
                <a:extLst>
                  <a:ext uri="{0D108BD9-81ED-4DB2-BD59-A6C34878D82A}">
                    <a16:rowId xmlns="" xmlns:a16="http://schemas.microsoft.com/office/drawing/2014/main" val="1845177864"/>
                  </a:ext>
                </a:extLst>
              </a:tr>
              <a:tr h="251710">
                <a:tc>
                  <a:txBody>
                    <a:bodyPr/>
                    <a:lstStyle/>
                    <a:p>
                      <a:pPr algn="ctr"/>
                      <a:r>
                        <a:rPr lang="fr-FR" sz="900" dirty="0" smtClean="0">
                          <a:solidFill>
                            <a:srgbClr val="C00000"/>
                          </a:solidFill>
                          <a:latin typeface="Verdana" panose="020B0604030504040204" pitchFamily="34" charset="0"/>
                          <a:ea typeface="Verdana" panose="020B0604030504040204" pitchFamily="34" charset="0"/>
                        </a:rPr>
                        <a:t>GBODOGBE U.</a:t>
                      </a:r>
                      <a:endParaRPr lang="fr-FR" sz="9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13</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84,61%</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92,30%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91,66%</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75%</a:t>
                      </a:r>
                      <a:endParaRPr lang="fr-FR" sz="900" dirty="0">
                        <a:latin typeface="Verdana" panose="020B0604030504040204" pitchFamily="34" charset="0"/>
                        <a:ea typeface="Verdana" panose="020B0604030504040204" pitchFamily="34" charset="0"/>
                      </a:endParaRPr>
                    </a:p>
                  </a:txBody>
                  <a:tcPr anchor="ctr"/>
                </a:tc>
                <a:tc>
                  <a:txBody>
                    <a:bodyPr/>
                    <a:lstStyle/>
                    <a:p>
                      <a:pPr marL="0" algn="ctr" defTabSz="914400" rtl="0" eaLnBrk="1" latinLnBrk="0" hangingPunct="1"/>
                      <a:r>
                        <a:rPr lang="fr-FR" sz="900" kern="1200" dirty="0" smtClean="0">
                          <a:solidFill>
                            <a:schemeClr val="tx1"/>
                          </a:solidFill>
                          <a:latin typeface="Verdana" panose="020B0604030504040204" pitchFamily="34" charset="0"/>
                          <a:ea typeface="Verdana" panose="020B0604030504040204" pitchFamily="34" charset="0"/>
                          <a:cs typeface="+mn-cs"/>
                        </a:rPr>
                        <a:t>%</a:t>
                      </a:r>
                      <a:endParaRPr lang="fr-FR" sz="900" kern="1200" dirty="0">
                        <a:solidFill>
                          <a:schemeClr val="tx1"/>
                        </a:solidFill>
                        <a:latin typeface="Verdana" panose="020B0604030504040204" pitchFamily="34" charset="0"/>
                        <a:ea typeface="Verdana" panose="020B0604030504040204" pitchFamily="34" charset="0"/>
                        <a:cs typeface="+mn-cs"/>
                      </a:endParaRPr>
                    </a:p>
                  </a:txBody>
                  <a:tcPr anchor="ctr"/>
                </a:tc>
                <a:extLst>
                  <a:ext uri="{0D108BD9-81ED-4DB2-BD59-A6C34878D82A}">
                    <a16:rowId xmlns="" xmlns:a16="http://schemas.microsoft.com/office/drawing/2014/main" val="2549061943"/>
                  </a:ext>
                </a:extLst>
              </a:tr>
              <a:tr h="251710">
                <a:tc>
                  <a:txBody>
                    <a:bodyPr/>
                    <a:lstStyle/>
                    <a:p>
                      <a:pPr algn="ctr"/>
                      <a:r>
                        <a:rPr lang="fr-FR" sz="900" dirty="0" smtClean="0">
                          <a:solidFill>
                            <a:srgbClr val="C00000"/>
                          </a:solidFill>
                          <a:latin typeface="Verdana" panose="020B0604030504040204" pitchFamily="34" charset="0"/>
                          <a:ea typeface="Verdana" panose="020B0604030504040204" pitchFamily="34" charset="0"/>
                        </a:rPr>
                        <a:t>SABI SIAKO M.</a:t>
                      </a:r>
                      <a:endParaRPr lang="fr-FR" sz="9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12</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75%</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83,33%</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66,63%</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91,66%</a:t>
                      </a:r>
                      <a:endParaRPr lang="fr-FR" sz="900" dirty="0">
                        <a:latin typeface="Verdana" panose="020B0604030504040204" pitchFamily="34" charset="0"/>
                        <a:ea typeface="Verdana" panose="020B0604030504040204" pitchFamily="34" charset="0"/>
                      </a:endParaRPr>
                    </a:p>
                  </a:txBody>
                  <a:tcPr anchor="ctr"/>
                </a:tc>
                <a:tc>
                  <a:txBody>
                    <a:bodyPr/>
                    <a:lstStyle/>
                    <a:p>
                      <a:pPr marL="0" algn="ctr" defTabSz="914400" rtl="0" eaLnBrk="1" latinLnBrk="0" hangingPunct="1"/>
                      <a:r>
                        <a:rPr lang="fr-FR" sz="900" kern="1200" dirty="0" smtClean="0">
                          <a:solidFill>
                            <a:schemeClr val="tx1"/>
                          </a:solidFill>
                          <a:latin typeface="Verdana" panose="020B0604030504040204" pitchFamily="34" charset="0"/>
                          <a:ea typeface="Verdana" panose="020B0604030504040204" pitchFamily="34" charset="0"/>
                          <a:cs typeface="+mn-cs"/>
                        </a:rPr>
                        <a:t>%</a:t>
                      </a:r>
                      <a:endParaRPr lang="fr-FR" sz="900" kern="1200" dirty="0">
                        <a:solidFill>
                          <a:schemeClr val="tx1"/>
                        </a:solidFill>
                        <a:latin typeface="Verdana" panose="020B0604030504040204" pitchFamily="34" charset="0"/>
                        <a:ea typeface="Verdana" panose="020B0604030504040204" pitchFamily="34" charset="0"/>
                        <a:cs typeface="+mn-cs"/>
                      </a:endParaRPr>
                    </a:p>
                  </a:txBody>
                  <a:tcPr anchor="ctr"/>
                </a:tc>
                <a:extLst>
                  <a:ext uri="{0D108BD9-81ED-4DB2-BD59-A6C34878D82A}">
                    <a16:rowId xmlns="" xmlns:a16="http://schemas.microsoft.com/office/drawing/2014/main" val="3315296158"/>
                  </a:ext>
                </a:extLst>
              </a:tr>
              <a:tr h="251710">
                <a:tc>
                  <a:txBody>
                    <a:bodyPr/>
                    <a:lstStyle/>
                    <a:p>
                      <a:pPr algn="ctr"/>
                      <a:r>
                        <a:rPr lang="fr-FR" sz="900" dirty="0" smtClean="0">
                          <a:solidFill>
                            <a:srgbClr val="C00000"/>
                          </a:solidFill>
                          <a:latin typeface="Verdana" panose="020B0604030504040204" pitchFamily="34" charset="0"/>
                          <a:ea typeface="Verdana" panose="020B0604030504040204" pitchFamily="34" charset="0"/>
                        </a:rPr>
                        <a:t>AMOUSSOU O.</a:t>
                      </a:r>
                      <a:endParaRPr lang="fr-FR" sz="9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12</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83,33%</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83,33%</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80%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90,90%</a:t>
                      </a:r>
                      <a:endParaRPr lang="fr-FR" sz="900" dirty="0">
                        <a:latin typeface="Verdana" panose="020B0604030504040204" pitchFamily="34" charset="0"/>
                        <a:ea typeface="Verdana" panose="020B0604030504040204" pitchFamily="34" charset="0"/>
                      </a:endParaRPr>
                    </a:p>
                  </a:txBody>
                  <a:tcPr anchor="ctr"/>
                </a:tc>
                <a:tc>
                  <a:txBody>
                    <a:bodyPr/>
                    <a:lstStyle/>
                    <a:p>
                      <a:pPr marL="0" algn="ctr" defTabSz="914400" rtl="0" eaLnBrk="1" latinLnBrk="0" hangingPunct="1"/>
                      <a:r>
                        <a:rPr lang="fr-FR" sz="900" kern="1200" dirty="0" smtClean="0">
                          <a:solidFill>
                            <a:schemeClr val="tx1"/>
                          </a:solidFill>
                          <a:latin typeface="Verdana" panose="020B0604030504040204" pitchFamily="34" charset="0"/>
                          <a:ea typeface="Verdana" panose="020B0604030504040204" pitchFamily="34" charset="0"/>
                          <a:cs typeface="+mn-cs"/>
                        </a:rPr>
                        <a:t>%</a:t>
                      </a:r>
                    </a:p>
                  </a:txBody>
                  <a:tcPr anchor="ctr"/>
                </a:tc>
              </a:tr>
              <a:tr h="251710">
                <a:tc>
                  <a:txBody>
                    <a:bodyPr/>
                    <a:lstStyle/>
                    <a:p>
                      <a:pPr algn="ctr"/>
                      <a:r>
                        <a:rPr lang="fr-FR" sz="900" dirty="0" smtClean="0">
                          <a:solidFill>
                            <a:srgbClr val="C00000"/>
                          </a:solidFill>
                          <a:latin typeface="Verdana" panose="020B0604030504040204" pitchFamily="34" charset="0"/>
                          <a:ea typeface="Verdana" panose="020B0604030504040204" pitchFamily="34" charset="0"/>
                        </a:rPr>
                        <a:t>GBONI Tatiana</a:t>
                      </a:r>
                      <a:endParaRPr lang="fr-FR" sz="9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11</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81,81%</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90,90%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81,81%</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63,63%</a:t>
                      </a:r>
                      <a:endParaRPr lang="fr-FR" sz="900" dirty="0">
                        <a:latin typeface="Verdana" panose="020B0604030504040204" pitchFamily="34" charset="0"/>
                        <a:ea typeface="Verdana" panose="020B0604030504040204" pitchFamily="34" charset="0"/>
                      </a:endParaRPr>
                    </a:p>
                  </a:txBody>
                  <a:tcPr anchor="ctr"/>
                </a:tc>
                <a:tc>
                  <a:txBody>
                    <a:bodyPr/>
                    <a:lstStyle/>
                    <a:p>
                      <a:pPr marL="0" algn="ctr" defTabSz="914400" rtl="0" eaLnBrk="1" latinLnBrk="0" hangingPunct="1"/>
                      <a:r>
                        <a:rPr lang="fr-FR" sz="900" kern="1200" dirty="0" smtClean="0">
                          <a:solidFill>
                            <a:schemeClr val="tx1"/>
                          </a:solidFill>
                          <a:latin typeface="Verdana" panose="020B0604030504040204" pitchFamily="34" charset="0"/>
                          <a:ea typeface="Verdana" panose="020B0604030504040204" pitchFamily="34" charset="0"/>
                          <a:cs typeface="+mn-cs"/>
                        </a:rPr>
                        <a:t>%</a:t>
                      </a:r>
                    </a:p>
                  </a:txBody>
                  <a:tcPr anchor="ctr"/>
                </a:tc>
              </a:tr>
              <a:tr h="251710">
                <a:tc>
                  <a:txBody>
                    <a:bodyPr/>
                    <a:lstStyle/>
                    <a:p>
                      <a:pPr algn="ctr"/>
                      <a:r>
                        <a:rPr lang="fr-FR" sz="900" dirty="0" smtClean="0">
                          <a:solidFill>
                            <a:srgbClr val="C00000"/>
                          </a:solidFill>
                          <a:latin typeface="Verdana" panose="020B0604030504040204" pitchFamily="34" charset="0"/>
                          <a:ea typeface="Verdana" panose="020B0604030504040204" pitchFamily="34" charset="0"/>
                        </a:rPr>
                        <a:t>DEFLY Natacha</a:t>
                      </a:r>
                      <a:endParaRPr lang="fr-FR" sz="9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13</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92,30%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92,30%</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91,66%</a:t>
                      </a:r>
                      <a:endParaRPr lang="fr-FR" sz="900" dirty="0">
                        <a:latin typeface="Verdana" panose="020B0604030504040204" pitchFamily="34" charset="0"/>
                        <a:ea typeface="Verdana" panose="020B0604030504040204" pitchFamily="34" charset="0"/>
                      </a:endParaRPr>
                    </a:p>
                  </a:txBody>
                  <a:tcPr anchor="ctr"/>
                </a:tc>
                <a:tc>
                  <a:txBody>
                    <a:bodyPr/>
                    <a:lstStyle/>
                    <a:p>
                      <a:pPr algn="ctr"/>
                      <a:r>
                        <a:rPr lang="fr-FR" sz="900" dirty="0" smtClean="0">
                          <a:latin typeface="Verdana" panose="020B0604030504040204" pitchFamily="34" charset="0"/>
                          <a:ea typeface="Verdana" panose="020B0604030504040204" pitchFamily="34" charset="0"/>
                        </a:rPr>
                        <a:t>66,66%</a:t>
                      </a:r>
                      <a:endParaRPr lang="fr-FR" sz="900" dirty="0">
                        <a:latin typeface="Verdana" panose="020B0604030504040204" pitchFamily="34" charset="0"/>
                        <a:ea typeface="Verdana" panose="020B0604030504040204" pitchFamily="34" charset="0"/>
                      </a:endParaRPr>
                    </a:p>
                  </a:txBody>
                  <a:tcPr anchor="ctr"/>
                </a:tc>
                <a:tc>
                  <a:txBody>
                    <a:bodyPr/>
                    <a:lstStyle/>
                    <a:p>
                      <a:pPr marL="0" algn="ctr" defTabSz="914400" rtl="0" eaLnBrk="1" latinLnBrk="0" hangingPunct="1"/>
                      <a:r>
                        <a:rPr lang="fr-FR" sz="900" kern="1200" dirty="0" smtClean="0">
                          <a:solidFill>
                            <a:schemeClr val="tx1"/>
                          </a:solidFill>
                          <a:latin typeface="Verdana" panose="020B0604030504040204" pitchFamily="34" charset="0"/>
                          <a:ea typeface="Verdana" panose="020B0604030504040204" pitchFamily="34" charset="0"/>
                          <a:cs typeface="+mn-cs"/>
                        </a:rPr>
                        <a:t>%</a:t>
                      </a:r>
                      <a:endParaRPr lang="fr-FR" sz="900" kern="1200" dirty="0">
                        <a:solidFill>
                          <a:schemeClr val="tx1"/>
                        </a:solidFill>
                        <a:latin typeface="Verdana" panose="020B0604030504040204" pitchFamily="34" charset="0"/>
                        <a:ea typeface="Verdana" panose="020B0604030504040204" pitchFamily="34" charset="0"/>
                        <a:cs typeface="+mn-cs"/>
                      </a:endParaRPr>
                    </a:p>
                  </a:txBody>
                  <a:tcPr anchor="ctr"/>
                </a:tc>
              </a:tr>
            </a:tbl>
          </a:graphicData>
        </a:graphic>
      </p:graphicFrame>
      <p:graphicFrame>
        <p:nvGraphicFramePr>
          <p:cNvPr id="17" name="Tableau 16"/>
          <p:cNvGraphicFramePr>
            <a:graphicFrameLocks noGrp="1"/>
          </p:cNvGraphicFramePr>
          <p:nvPr>
            <p:extLst>
              <p:ext uri="{D42A27DB-BD31-4B8C-83A1-F6EECF244321}">
                <p14:modId xmlns:p14="http://schemas.microsoft.com/office/powerpoint/2010/main" val="917433354"/>
              </p:ext>
            </p:extLst>
          </p:nvPr>
        </p:nvGraphicFramePr>
        <p:xfrm>
          <a:off x="5922786" y="2793303"/>
          <a:ext cx="6081320" cy="2409619"/>
        </p:xfrm>
        <a:graphic>
          <a:graphicData uri="http://schemas.openxmlformats.org/drawingml/2006/table">
            <a:tbl>
              <a:tblPr firstRow="1" bandRow="1">
                <a:tableStyleId>{5940675A-B579-460E-94D1-54222C63F5DA}</a:tableStyleId>
              </a:tblPr>
              <a:tblGrid>
                <a:gridCol w="974930"/>
                <a:gridCol w="653143"/>
                <a:gridCol w="581891"/>
                <a:gridCol w="558140"/>
                <a:gridCol w="593766"/>
                <a:gridCol w="712520"/>
                <a:gridCol w="653143"/>
                <a:gridCol w="712519"/>
                <a:gridCol w="641268"/>
              </a:tblGrid>
              <a:tr h="530113">
                <a:tc>
                  <a:txBody>
                    <a:bodyPr/>
                    <a:lstStyle/>
                    <a:p>
                      <a:pPr algn="ctr"/>
                      <a:r>
                        <a:rPr lang="fr-FR" sz="1000" b="1" dirty="0">
                          <a:latin typeface="Verdana" panose="020B0604030504040204" pitchFamily="34" charset="0"/>
                          <a:ea typeface="Verdana" panose="020B0604030504040204" pitchFamily="34" charset="0"/>
                        </a:rPr>
                        <a:t>NOM DES TL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TMT </a:t>
                      </a:r>
                    </a:p>
                    <a:p>
                      <a:pPr algn="ctr"/>
                      <a:r>
                        <a:rPr lang="fr-FR" sz="800" b="0" dirty="0" smtClean="0">
                          <a:latin typeface="Verdana" panose="020B0604030504040204" pitchFamily="34" charset="0"/>
                          <a:ea typeface="Verdana" panose="020B0604030504040204" pitchFamily="34" charset="0"/>
                        </a:rPr>
                        <a:t>réalisée </a:t>
                      </a:r>
                      <a:r>
                        <a:rPr lang="fr-FR" sz="800" b="0" dirty="0">
                          <a:latin typeface="Verdana" panose="020B0604030504040204" pitchFamily="34" charset="0"/>
                          <a:ea typeface="Verdana" panose="020B0604030504040204" pitchFamily="34" charset="0"/>
                        </a:rPr>
                        <a:t>en </a:t>
                      </a:r>
                      <a:r>
                        <a:rPr lang="fr-FR" sz="800" b="0" dirty="0" smtClean="0">
                          <a:latin typeface="Verdana" panose="020B0604030504040204" pitchFamily="34" charset="0"/>
                          <a:ea typeface="Verdana" panose="020B0604030504040204" pitchFamily="34" charset="0"/>
                        </a:rPr>
                        <a:t>Sn</a:t>
                      </a:r>
                      <a:endParaRPr lang="fr-FR" sz="800" b="0" dirty="0">
                        <a:latin typeface="Verdana" panose="020B0604030504040204" pitchFamily="34" charset="0"/>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TMT </a:t>
                      </a:r>
                    </a:p>
                    <a:p>
                      <a:pPr algn="ctr"/>
                      <a:r>
                        <a:rPr lang="fr-FR" sz="800" b="0" dirty="0" smtClean="0">
                          <a:latin typeface="Verdana" panose="020B0604030504040204" pitchFamily="34" charset="0"/>
                          <a:ea typeface="Verdana" panose="020B0604030504040204" pitchFamily="34" charset="0"/>
                        </a:rPr>
                        <a:t>réalisée </a:t>
                      </a:r>
                      <a:r>
                        <a:rPr lang="fr-FR" sz="800" b="0" dirty="0">
                          <a:latin typeface="Verdana" panose="020B0604030504040204" pitchFamily="34" charset="0"/>
                          <a:ea typeface="Verdana" panose="020B0604030504040204" pitchFamily="34" charset="0"/>
                        </a:rPr>
                        <a:t>en Sn-1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TMT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800" b="0" dirty="0" smtClean="0">
                          <a:latin typeface="Verdana" panose="020B0604030504040204" pitchFamily="34" charset="0"/>
                          <a:ea typeface="Verdana" panose="020B0604030504040204" pitchFamily="34" charset="0"/>
                        </a:rPr>
                        <a:t>réalisée en Sn-2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TMT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800" b="0" dirty="0" smtClean="0">
                          <a:latin typeface="Verdana" panose="020B0604030504040204" pitchFamily="34" charset="0"/>
                          <a:ea typeface="Verdana" panose="020B0604030504040204" pitchFamily="34" charset="0"/>
                        </a:rPr>
                        <a:t>réalisée en Sn-3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FRT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800" b="0" dirty="0" smtClean="0">
                          <a:latin typeface="Verdana" panose="020B0604030504040204" pitchFamily="34" charset="0"/>
                          <a:ea typeface="Verdana" panose="020B0604030504040204" pitchFamily="34" charset="0"/>
                        </a:rPr>
                        <a:t>réalisée </a:t>
                      </a:r>
                      <a:r>
                        <a:rPr lang="fr-FR" sz="800" b="0" dirty="0">
                          <a:latin typeface="Verdana" panose="020B0604030504040204" pitchFamily="34" charset="0"/>
                          <a:ea typeface="Verdana" panose="020B0604030504040204" pitchFamily="34" charset="0"/>
                        </a:rPr>
                        <a:t>en Sn</a:t>
                      </a:r>
                    </a:p>
                    <a:p>
                      <a:pPr algn="ctr"/>
                      <a:r>
                        <a:rPr lang="fr-FR" sz="800" b="0" dirty="0" smtClean="0">
                          <a:latin typeface="Verdana" panose="020B0604030504040204" pitchFamily="34" charset="0"/>
                          <a:ea typeface="Verdana" panose="020B0604030504040204" pitchFamily="34" charset="0"/>
                        </a:rPr>
                        <a:t>95%</a:t>
                      </a:r>
                      <a:endParaRPr lang="fr-FR" sz="800" b="0" dirty="0">
                        <a:latin typeface="Verdana" panose="020B0604030504040204" pitchFamily="34" charset="0"/>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FRT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800" b="0" dirty="0" smtClean="0">
                          <a:latin typeface="Verdana" panose="020B0604030504040204" pitchFamily="34" charset="0"/>
                          <a:ea typeface="Verdana" panose="020B0604030504040204" pitchFamily="34" charset="0"/>
                        </a:rPr>
                        <a:t>réalisée en Sn-1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FRT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800" b="0" dirty="0" smtClean="0">
                          <a:latin typeface="Verdana" panose="020B0604030504040204" pitchFamily="34" charset="0"/>
                          <a:ea typeface="Verdana" panose="020B0604030504040204" pitchFamily="34" charset="0"/>
                        </a:rPr>
                        <a:t>réalisée en Sn-2</a:t>
                      </a:r>
                    </a:p>
                    <a:p>
                      <a:pPr algn="ctr"/>
                      <a:endParaRPr lang="fr-FR" sz="800" b="0" dirty="0">
                        <a:latin typeface="Verdana" panose="020B0604030504040204" pitchFamily="34" charset="0"/>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800" dirty="0" smtClean="0">
                          <a:latin typeface="Verdana" panose="020B0604030504040204" pitchFamily="34" charset="0"/>
                          <a:ea typeface="Verdana" panose="020B0604030504040204" pitchFamily="34" charset="0"/>
                        </a:rPr>
                        <a:t>FRT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800" b="0" dirty="0" smtClean="0">
                          <a:latin typeface="Verdana" panose="020B0604030504040204" pitchFamily="34" charset="0"/>
                          <a:ea typeface="Verdana" panose="020B0604030504040204" pitchFamily="34" charset="0"/>
                        </a:rPr>
                        <a:t>réalisée en Sn-3</a:t>
                      </a:r>
                    </a:p>
                  </a:txBody>
                  <a:tcPr/>
                </a:tc>
              </a:tr>
              <a:tr h="334808">
                <a:tc>
                  <a:txBody>
                    <a:bodyPr/>
                    <a:lstStyle/>
                    <a:p>
                      <a:pPr algn="ctr"/>
                      <a:r>
                        <a:rPr lang="fr-FR" sz="900" dirty="0" smtClean="0">
                          <a:solidFill>
                            <a:srgbClr val="C00000"/>
                          </a:solidFill>
                          <a:latin typeface="Verdana" panose="020B0604030504040204" pitchFamily="34" charset="0"/>
                          <a:ea typeface="Verdana" panose="020B0604030504040204" pitchFamily="34" charset="0"/>
                        </a:rPr>
                        <a:t>GBODOGBE U.</a:t>
                      </a:r>
                      <a:endParaRPr lang="fr-FR" sz="9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b="0" i="0" u="none" strike="noStrike" kern="1200" dirty="0" smtClean="0">
                          <a:solidFill>
                            <a:srgbClr val="000000"/>
                          </a:solidFill>
                          <a:effectLst/>
                          <a:latin typeface="Calisto MT"/>
                          <a:ea typeface="+mn-ea"/>
                          <a:cs typeface="+mn-cs"/>
                        </a:rPr>
                        <a:t>00:24:26</a:t>
                      </a:r>
                      <a:endParaRPr lang="fr-FR" sz="900" b="0" i="0" u="none" strike="noStrike" kern="1200" dirty="0">
                        <a:solidFill>
                          <a:srgbClr val="000000"/>
                        </a:solidFill>
                        <a:effectLst/>
                        <a:latin typeface="Calisto MT"/>
                        <a:ea typeface="+mn-ea"/>
                        <a:cs typeface="+mn-cs"/>
                      </a:endParaRPr>
                    </a:p>
                  </a:txBody>
                  <a:tcPr marL="9525" marR="9525" marT="9525" marB="0" anchor="ctr">
                    <a:solidFill>
                      <a:schemeClr val="accent2"/>
                    </a:solidFill>
                  </a:tcPr>
                </a:tc>
                <a:tc>
                  <a:txBody>
                    <a:bodyPr/>
                    <a:lstStyle/>
                    <a:p>
                      <a:pPr algn="ctr"/>
                      <a:r>
                        <a:rPr lang="fr-FR" sz="900" b="0" i="0" u="none" strike="noStrike" kern="1200" dirty="0" smtClean="0">
                          <a:solidFill>
                            <a:srgbClr val="000000"/>
                          </a:solidFill>
                          <a:effectLst/>
                          <a:latin typeface="Calisto MT"/>
                          <a:ea typeface="+mn-ea"/>
                          <a:cs typeface="+mn-cs"/>
                        </a:rPr>
                        <a:t>00:28:50</a:t>
                      </a:r>
                      <a:endParaRPr lang="fr-FR" sz="900" b="0" i="0" u="none" strike="noStrike" kern="1200" dirty="0">
                        <a:solidFill>
                          <a:srgbClr val="000000"/>
                        </a:solidFill>
                        <a:effectLst/>
                        <a:latin typeface="Calisto MT"/>
                        <a:ea typeface="+mn-ea"/>
                        <a:cs typeface="+mn-cs"/>
                      </a:endParaRPr>
                    </a:p>
                  </a:txBody>
                  <a:tcPr marL="9525" marR="9525" marT="9525" marB="0" anchor="ctr">
                    <a:solidFill>
                      <a:schemeClr val="accent2"/>
                    </a:solidFill>
                  </a:tcPr>
                </a:tc>
                <a:tc>
                  <a:txBody>
                    <a:bodyPr/>
                    <a:lstStyle/>
                    <a:p>
                      <a:pPr algn="ctr"/>
                      <a:r>
                        <a:rPr lang="fr-FR" sz="900" b="0" i="0" u="none" strike="noStrike" kern="1200" dirty="0" smtClean="0">
                          <a:solidFill>
                            <a:srgbClr val="000000"/>
                          </a:solidFill>
                          <a:effectLst/>
                          <a:latin typeface="Calisto MT"/>
                          <a:ea typeface="+mn-ea"/>
                          <a:cs typeface="+mn-cs"/>
                        </a:rPr>
                        <a:t>00:35:27</a:t>
                      </a:r>
                      <a:endParaRPr lang="fr-FR" sz="900" b="0" i="0" u="none" strike="noStrike" kern="1200" dirty="0">
                        <a:solidFill>
                          <a:srgbClr val="000000"/>
                        </a:solidFill>
                        <a:effectLst/>
                        <a:latin typeface="Calisto MT"/>
                        <a:ea typeface="+mn-ea"/>
                        <a:cs typeface="+mn-cs"/>
                      </a:endParaRPr>
                    </a:p>
                  </a:txBody>
                  <a:tcPr marL="9525" marR="9525" marT="9525" marB="0" anchor="ctr"/>
                </a:tc>
                <a:tc>
                  <a:txBody>
                    <a:bodyPr/>
                    <a:lstStyle/>
                    <a:p>
                      <a:pPr algn="ctr"/>
                      <a:r>
                        <a:rPr lang="fr-FR" sz="900" b="0" i="0" u="none" strike="noStrike" kern="1200" dirty="0" smtClean="0">
                          <a:solidFill>
                            <a:srgbClr val="000000"/>
                          </a:solidFill>
                          <a:effectLst/>
                          <a:latin typeface="Calisto MT"/>
                          <a:ea typeface="+mn-ea"/>
                          <a:cs typeface="+mn-cs"/>
                        </a:rPr>
                        <a:t>00:32:01</a:t>
                      </a:r>
                      <a:endParaRPr lang="fr-FR" sz="900" b="0" i="0" u="none" strike="noStrike" kern="1200" dirty="0">
                        <a:solidFill>
                          <a:srgbClr val="000000"/>
                        </a:solidFill>
                        <a:effectLst/>
                        <a:latin typeface="Calisto MT"/>
                        <a:ea typeface="+mn-ea"/>
                        <a:cs typeface="+mn-cs"/>
                      </a:endParaRPr>
                    </a:p>
                  </a:txBody>
                  <a:tcPr marL="9525" marR="9525" marT="9525" marB="0" anchor="ctr"/>
                </a:tc>
                <a:tc>
                  <a:txBody>
                    <a:bodyPr/>
                    <a:lstStyle/>
                    <a:p>
                      <a:pPr algn="ctr"/>
                      <a:r>
                        <a:rPr lang="fr-FR" sz="900" b="0" i="0" u="none" strike="noStrike" kern="1200" dirty="0" smtClean="0">
                          <a:solidFill>
                            <a:srgbClr val="000000"/>
                          </a:solidFill>
                          <a:effectLst/>
                          <a:latin typeface="Calisto MT"/>
                          <a:ea typeface="+mn-ea"/>
                          <a:cs typeface="+mn-cs"/>
                        </a:rPr>
                        <a:t>00:00:22</a:t>
                      </a:r>
                      <a:endParaRPr lang="fr-FR" sz="900" b="0" i="0" u="none" strike="noStrike" kern="1200" dirty="0">
                        <a:solidFill>
                          <a:srgbClr val="000000"/>
                        </a:solidFill>
                        <a:effectLst/>
                        <a:latin typeface="Calisto MT"/>
                        <a:ea typeface="+mn-ea"/>
                        <a:cs typeface="+mn-cs"/>
                      </a:endParaRPr>
                    </a:p>
                  </a:txBody>
                  <a:tcPr marL="9525" marR="9525" marT="9525" marB="0" anchor="ctr">
                    <a:solidFill>
                      <a:schemeClr val="accent6">
                        <a:lumMod val="60000"/>
                        <a:lumOff val="40000"/>
                      </a:schemeClr>
                    </a:solidFill>
                  </a:tcPr>
                </a:tc>
                <a:tc>
                  <a:txBody>
                    <a:bodyPr/>
                    <a:lstStyle/>
                    <a:p>
                      <a:pPr algn="ctr"/>
                      <a:r>
                        <a:rPr lang="fr-FR" sz="900" b="0" i="0" u="none" strike="noStrike" kern="1200" dirty="0" smtClean="0">
                          <a:solidFill>
                            <a:srgbClr val="000000"/>
                          </a:solidFill>
                          <a:effectLst/>
                          <a:latin typeface="Calisto MT"/>
                          <a:ea typeface="+mn-ea"/>
                          <a:cs typeface="+mn-cs"/>
                        </a:rPr>
                        <a:t>00:00:21</a:t>
                      </a:r>
                      <a:endParaRPr lang="fr-FR" sz="900" b="0" i="0" u="none" strike="noStrike" kern="1200" dirty="0">
                        <a:solidFill>
                          <a:srgbClr val="000000"/>
                        </a:solidFill>
                        <a:effectLst/>
                        <a:latin typeface="Calisto MT"/>
                        <a:ea typeface="+mn-ea"/>
                        <a:cs typeface="+mn-cs"/>
                      </a:endParaRPr>
                    </a:p>
                  </a:txBody>
                  <a:tcPr anchor="ctr">
                    <a:solidFill>
                      <a:schemeClr val="accent6">
                        <a:lumMod val="60000"/>
                        <a:lumOff val="40000"/>
                      </a:schemeClr>
                    </a:solidFill>
                  </a:tcPr>
                </a:tc>
                <a:tc>
                  <a:txBody>
                    <a:bodyPr/>
                    <a:lstStyle/>
                    <a:p>
                      <a:pPr algn="ctr"/>
                      <a:r>
                        <a:rPr lang="fr-FR" sz="900" b="0" i="0" u="none" strike="noStrike" kern="1200" dirty="0" smtClean="0">
                          <a:solidFill>
                            <a:srgbClr val="000000"/>
                          </a:solidFill>
                          <a:effectLst/>
                          <a:latin typeface="Calisto MT"/>
                          <a:ea typeface="+mn-ea"/>
                          <a:cs typeface="+mn-cs"/>
                        </a:rPr>
                        <a:t>00:00:23</a:t>
                      </a:r>
                      <a:endParaRPr lang="fr-FR" sz="900" b="0" i="0" u="none" strike="noStrike" kern="1200" dirty="0">
                        <a:solidFill>
                          <a:srgbClr val="000000"/>
                        </a:solidFill>
                        <a:effectLst/>
                        <a:latin typeface="Calisto MT"/>
                        <a:ea typeface="+mn-ea"/>
                        <a:cs typeface="+mn-cs"/>
                      </a:endParaRPr>
                    </a:p>
                  </a:txBody>
                  <a:tcPr anchor="ctr"/>
                </a:tc>
                <a:tc>
                  <a:txBody>
                    <a:bodyPr/>
                    <a:lstStyle/>
                    <a:p>
                      <a:pPr algn="ctr"/>
                      <a:r>
                        <a:rPr lang="fr-FR" sz="900" b="0" i="0" u="none" strike="noStrike" kern="1200" dirty="0" smtClean="0">
                          <a:solidFill>
                            <a:srgbClr val="000000"/>
                          </a:solidFill>
                          <a:effectLst/>
                          <a:latin typeface="Calisto MT"/>
                          <a:ea typeface="+mn-ea"/>
                          <a:cs typeface="+mn-cs"/>
                        </a:rPr>
                        <a:t>00:00:22</a:t>
                      </a:r>
                      <a:endParaRPr lang="fr-FR" sz="900" b="0" i="0" u="none" strike="noStrike" kern="1200" dirty="0">
                        <a:solidFill>
                          <a:srgbClr val="000000"/>
                        </a:solidFill>
                        <a:effectLst/>
                        <a:latin typeface="Calisto MT"/>
                        <a:ea typeface="+mn-ea"/>
                        <a:cs typeface="+mn-cs"/>
                      </a:endParaRPr>
                    </a:p>
                  </a:txBody>
                  <a:tcPr anchor="ctr"/>
                </a:tc>
              </a:tr>
              <a:tr h="334808">
                <a:tc>
                  <a:txBody>
                    <a:bodyPr/>
                    <a:lstStyle/>
                    <a:p>
                      <a:pPr algn="ctr"/>
                      <a:r>
                        <a:rPr lang="fr-FR" sz="900" dirty="0" smtClean="0">
                          <a:solidFill>
                            <a:srgbClr val="C00000"/>
                          </a:solidFill>
                          <a:latin typeface="Verdana" panose="020B0604030504040204" pitchFamily="34" charset="0"/>
                          <a:ea typeface="Verdana" panose="020B0604030504040204" pitchFamily="34" charset="0"/>
                        </a:rPr>
                        <a:t>SABI SIAKO M.</a:t>
                      </a:r>
                      <a:endParaRPr lang="fr-FR" sz="9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b="0" i="0" u="none" strike="noStrike" kern="1200" dirty="0" smtClean="0">
                          <a:solidFill>
                            <a:srgbClr val="000000"/>
                          </a:solidFill>
                          <a:effectLst/>
                          <a:latin typeface="Calisto MT"/>
                          <a:ea typeface="+mn-ea"/>
                          <a:cs typeface="+mn-cs"/>
                        </a:rPr>
                        <a:t>00:27:29</a:t>
                      </a:r>
                      <a:endParaRPr lang="fr-FR" sz="900" b="0" i="0" u="none" strike="noStrike" kern="1200" dirty="0">
                        <a:solidFill>
                          <a:srgbClr val="000000"/>
                        </a:solidFill>
                        <a:effectLst/>
                        <a:latin typeface="Calisto MT"/>
                        <a:ea typeface="+mn-ea"/>
                        <a:cs typeface="+mn-cs"/>
                      </a:endParaRPr>
                    </a:p>
                  </a:txBody>
                  <a:tcPr marL="9525" marR="9525" marT="9525" marB="0" anchor="ctr">
                    <a:solidFill>
                      <a:schemeClr val="accent2"/>
                    </a:solidFill>
                  </a:tcPr>
                </a:tc>
                <a:tc>
                  <a:txBody>
                    <a:bodyPr/>
                    <a:lstStyle/>
                    <a:p>
                      <a:pPr algn="ctr"/>
                      <a:r>
                        <a:rPr lang="fr-FR" sz="900" b="0" i="0" u="none" strike="noStrike" kern="1200" dirty="0" smtClean="0">
                          <a:solidFill>
                            <a:srgbClr val="000000"/>
                          </a:solidFill>
                          <a:effectLst/>
                          <a:latin typeface="Calisto MT"/>
                          <a:ea typeface="+mn-ea"/>
                          <a:cs typeface="+mn-cs"/>
                        </a:rPr>
                        <a:t>00:32:20</a:t>
                      </a:r>
                      <a:endParaRPr lang="fr-FR" sz="900" b="0" i="0" u="none" strike="noStrike" kern="1200" dirty="0">
                        <a:solidFill>
                          <a:srgbClr val="000000"/>
                        </a:solidFill>
                        <a:effectLst/>
                        <a:latin typeface="Calisto MT"/>
                        <a:ea typeface="+mn-ea"/>
                        <a:cs typeface="+mn-cs"/>
                      </a:endParaRPr>
                    </a:p>
                  </a:txBody>
                  <a:tcPr marL="9525" marR="9525" marT="9525" marB="0" anchor="ctr">
                    <a:solidFill>
                      <a:schemeClr val="accent2"/>
                    </a:solidFill>
                  </a:tcPr>
                </a:tc>
                <a:tc>
                  <a:txBody>
                    <a:bodyPr/>
                    <a:lstStyle/>
                    <a:p>
                      <a:pPr algn="ctr"/>
                      <a:r>
                        <a:rPr lang="fr-FR" sz="900" b="0" i="0" u="none" strike="noStrike" kern="1200" dirty="0" smtClean="0">
                          <a:solidFill>
                            <a:srgbClr val="000000"/>
                          </a:solidFill>
                          <a:effectLst/>
                          <a:latin typeface="Calisto MT"/>
                          <a:ea typeface="+mn-ea"/>
                          <a:cs typeface="+mn-cs"/>
                        </a:rPr>
                        <a:t>00:41:17</a:t>
                      </a:r>
                      <a:endParaRPr lang="fr-FR" sz="900" b="0" i="0" u="none" strike="noStrike" kern="1200" dirty="0">
                        <a:solidFill>
                          <a:srgbClr val="000000"/>
                        </a:solidFill>
                        <a:effectLst/>
                        <a:latin typeface="Calisto MT"/>
                        <a:ea typeface="+mn-ea"/>
                        <a:cs typeface="+mn-cs"/>
                      </a:endParaRPr>
                    </a:p>
                  </a:txBody>
                  <a:tcPr marL="9525" marR="9525" marT="9525" marB="0" anchor="ctr"/>
                </a:tc>
                <a:tc>
                  <a:txBody>
                    <a:bodyPr/>
                    <a:lstStyle/>
                    <a:p>
                      <a:pPr algn="ctr"/>
                      <a:r>
                        <a:rPr lang="fr-FR" sz="900" b="0" i="0" u="none" strike="noStrike" kern="1200" dirty="0" smtClean="0">
                          <a:solidFill>
                            <a:srgbClr val="000000"/>
                          </a:solidFill>
                          <a:effectLst/>
                          <a:latin typeface="Calisto MT"/>
                          <a:ea typeface="+mn-ea"/>
                          <a:cs typeface="+mn-cs"/>
                        </a:rPr>
                        <a:t>00:30:22</a:t>
                      </a:r>
                      <a:endParaRPr lang="fr-FR" sz="900" b="0" i="0" u="none" strike="noStrike" kern="1200" dirty="0">
                        <a:solidFill>
                          <a:srgbClr val="000000"/>
                        </a:solidFill>
                        <a:effectLst/>
                        <a:latin typeface="Calisto MT"/>
                        <a:ea typeface="+mn-ea"/>
                        <a:cs typeface="+mn-cs"/>
                      </a:endParaRPr>
                    </a:p>
                  </a:txBody>
                  <a:tcPr marL="9525" marR="9525" marT="9525" marB="0" anchor="ctr"/>
                </a:tc>
                <a:tc>
                  <a:txBody>
                    <a:bodyPr/>
                    <a:lstStyle/>
                    <a:p>
                      <a:pPr algn="ctr"/>
                      <a:r>
                        <a:rPr lang="fr-FR" sz="900" b="0" i="0" u="none" strike="noStrike" kern="1200" dirty="0" smtClean="0">
                          <a:solidFill>
                            <a:srgbClr val="000000"/>
                          </a:solidFill>
                          <a:effectLst/>
                          <a:latin typeface="Calisto MT"/>
                          <a:ea typeface="+mn-ea"/>
                          <a:cs typeface="+mn-cs"/>
                        </a:rPr>
                        <a:t>00:00:24</a:t>
                      </a:r>
                      <a:endParaRPr lang="fr-FR" sz="900" b="0" i="0" u="none" strike="noStrike" kern="1200" dirty="0">
                        <a:solidFill>
                          <a:srgbClr val="000000"/>
                        </a:solidFill>
                        <a:effectLst/>
                        <a:latin typeface="Calisto MT"/>
                        <a:ea typeface="+mn-ea"/>
                        <a:cs typeface="+mn-cs"/>
                      </a:endParaRPr>
                    </a:p>
                  </a:txBody>
                  <a:tcPr marL="9525" marR="9525" marT="9525" marB="0" anchor="ctr">
                    <a:solidFill>
                      <a:schemeClr val="accent6">
                        <a:lumMod val="60000"/>
                        <a:lumOff val="40000"/>
                      </a:schemeClr>
                    </a:solidFill>
                  </a:tcPr>
                </a:tc>
                <a:tc>
                  <a:txBody>
                    <a:bodyPr/>
                    <a:lstStyle/>
                    <a:p>
                      <a:pPr algn="ctr"/>
                      <a:r>
                        <a:rPr lang="fr-FR" sz="900" b="0" i="0" u="none" strike="noStrike" kern="1200" dirty="0" smtClean="0">
                          <a:solidFill>
                            <a:srgbClr val="000000"/>
                          </a:solidFill>
                          <a:effectLst/>
                          <a:latin typeface="Calisto MT"/>
                          <a:ea typeface="+mn-ea"/>
                          <a:cs typeface="+mn-cs"/>
                        </a:rPr>
                        <a:t>00:00:33</a:t>
                      </a:r>
                      <a:endParaRPr lang="fr-FR" sz="900" b="0" i="0" u="none" strike="noStrike" kern="1200" dirty="0">
                        <a:solidFill>
                          <a:srgbClr val="000000"/>
                        </a:solidFill>
                        <a:effectLst/>
                        <a:latin typeface="Calisto MT"/>
                        <a:ea typeface="+mn-ea"/>
                        <a:cs typeface="+mn-cs"/>
                      </a:endParaRPr>
                    </a:p>
                  </a:txBody>
                  <a:tcPr anchor="ctr">
                    <a:solidFill>
                      <a:schemeClr val="accent6">
                        <a:lumMod val="60000"/>
                        <a:lumOff val="40000"/>
                      </a:schemeClr>
                    </a:solidFill>
                  </a:tcPr>
                </a:tc>
                <a:tc>
                  <a:txBody>
                    <a:bodyPr/>
                    <a:lstStyle/>
                    <a:p>
                      <a:pPr algn="ctr"/>
                      <a:r>
                        <a:rPr lang="fr-FR" sz="900" b="0" i="0" u="none" strike="noStrike" kern="1200" dirty="0" smtClean="0">
                          <a:solidFill>
                            <a:srgbClr val="000000"/>
                          </a:solidFill>
                          <a:effectLst/>
                          <a:latin typeface="Calisto MT"/>
                          <a:ea typeface="+mn-ea"/>
                          <a:cs typeface="+mn-cs"/>
                        </a:rPr>
                        <a:t>00:00:26</a:t>
                      </a:r>
                      <a:endParaRPr lang="fr-FR" sz="900" b="0" i="0" u="none" strike="noStrike" kern="1200" dirty="0">
                        <a:solidFill>
                          <a:srgbClr val="000000"/>
                        </a:solidFill>
                        <a:effectLst/>
                        <a:latin typeface="Calisto MT"/>
                        <a:ea typeface="+mn-ea"/>
                        <a:cs typeface="+mn-cs"/>
                      </a:endParaRPr>
                    </a:p>
                  </a:txBody>
                  <a:tcPr anchor="ctr"/>
                </a:tc>
                <a:tc>
                  <a:txBody>
                    <a:bodyPr/>
                    <a:lstStyle/>
                    <a:p>
                      <a:pPr algn="ctr"/>
                      <a:r>
                        <a:rPr lang="fr-FR" sz="900" b="0" i="0" u="none" strike="noStrike" kern="1200" dirty="0" smtClean="0">
                          <a:solidFill>
                            <a:srgbClr val="000000"/>
                          </a:solidFill>
                          <a:effectLst/>
                          <a:latin typeface="Calisto MT"/>
                          <a:ea typeface="+mn-ea"/>
                          <a:cs typeface="+mn-cs"/>
                        </a:rPr>
                        <a:t>00:00:23</a:t>
                      </a:r>
                      <a:endParaRPr lang="fr-FR" sz="900" b="0" i="0" u="none" strike="noStrike" kern="1200" dirty="0">
                        <a:solidFill>
                          <a:srgbClr val="000000"/>
                        </a:solidFill>
                        <a:effectLst/>
                        <a:latin typeface="Calisto MT"/>
                        <a:ea typeface="+mn-ea"/>
                        <a:cs typeface="+mn-cs"/>
                      </a:endParaRPr>
                    </a:p>
                  </a:txBody>
                  <a:tcPr anchor="ctr"/>
                </a:tc>
              </a:tr>
              <a:tr h="367459">
                <a:tc>
                  <a:txBody>
                    <a:bodyPr/>
                    <a:lstStyle/>
                    <a:p>
                      <a:pPr algn="ctr"/>
                      <a:r>
                        <a:rPr lang="fr-FR" sz="900" dirty="0" smtClean="0">
                          <a:solidFill>
                            <a:srgbClr val="C00000"/>
                          </a:solidFill>
                          <a:latin typeface="Verdana" panose="020B0604030504040204" pitchFamily="34" charset="0"/>
                          <a:ea typeface="Verdana" panose="020B0604030504040204" pitchFamily="34" charset="0"/>
                        </a:rPr>
                        <a:t>AMOUSSOU O.</a:t>
                      </a:r>
                      <a:endParaRPr lang="fr-FR" sz="9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900" b="0" i="0" u="none" strike="noStrike" kern="1200" dirty="0" smtClean="0">
                          <a:solidFill>
                            <a:srgbClr val="000000"/>
                          </a:solidFill>
                          <a:effectLst/>
                          <a:latin typeface="Calisto MT"/>
                          <a:ea typeface="+mn-ea"/>
                          <a:cs typeface="+mn-cs"/>
                        </a:rPr>
                        <a:t>00:23:20</a:t>
                      </a:r>
                    </a:p>
                  </a:txBody>
                  <a:tcPr marL="9525" marR="9525" marT="9525" marB="0" anchor="ctr">
                    <a:solidFill>
                      <a:schemeClr val="accent2"/>
                    </a:solidFill>
                  </a:tcPr>
                </a:tc>
                <a:tc>
                  <a:txBody>
                    <a:bodyPr/>
                    <a:lstStyle/>
                    <a:p>
                      <a:pPr algn="ctr"/>
                      <a:r>
                        <a:rPr lang="fr-FR" sz="900" b="0" i="0" u="none" strike="noStrike" kern="1200" dirty="0" smtClean="0">
                          <a:solidFill>
                            <a:srgbClr val="000000"/>
                          </a:solidFill>
                          <a:effectLst/>
                          <a:latin typeface="Calisto MT"/>
                          <a:ea typeface="+mn-ea"/>
                          <a:cs typeface="+mn-cs"/>
                        </a:rPr>
                        <a:t>00:26:15</a:t>
                      </a:r>
                    </a:p>
                  </a:txBody>
                  <a:tcPr marL="9525" marR="9525" marT="9525" marB="0" anchor="ctr">
                    <a:solidFill>
                      <a:schemeClr val="accent2"/>
                    </a:solidFill>
                  </a:tcPr>
                </a:tc>
                <a:tc>
                  <a:txBody>
                    <a:bodyPr/>
                    <a:lstStyle/>
                    <a:p>
                      <a:pPr algn="ctr"/>
                      <a:r>
                        <a:rPr lang="fr-FR" sz="900" b="0" i="0" u="none" strike="noStrike" kern="1200" dirty="0" smtClean="0">
                          <a:solidFill>
                            <a:srgbClr val="000000"/>
                          </a:solidFill>
                          <a:effectLst/>
                          <a:latin typeface="Calisto MT"/>
                          <a:ea typeface="+mn-ea"/>
                          <a:cs typeface="+mn-cs"/>
                        </a:rPr>
                        <a:t>00:35:17</a:t>
                      </a:r>
                    </a:p>
                  </a:txBody>
                  <a:tcPr marL="9525" marR="9525" marT="9525" marB="0" anchor="ctr"/>
                </a:tc>
                <a:tc>
                  <a:txBody>
                    <a:bodyPr/>
                    <a:lstStyle/>
                    <a:p>
                      <a:pPr algn="ctr"/>
                      <a:r>
                        <a:rPr lang="fr-FR" sz="900" b="0" i="0" u="none" strike="noStrike" kern="1200" dirty="0" smtClean="0">
                          <a:solidFill>
                            <a:srgbClr val="000000"/>
                          </a:solidFill>
                          <a:effectLst/>
                          <a:latin typeface="Calisto MT"/>
                          <a:ea typeface="+mn-ea"/>
                          <a:cs typeface="+mn-cs"/>
                        </a:rPr>
                        <a:t>00:32:26</a:t>
                      </a:r>
                    </a:p>
                  </a:txBody>
                  <a:tcPr marL="9525" marR="9525" marT="9525" marB="0" anchor="ctr"/>
                </a:tc>
                <a:tc>
                  <a:txBody>
                    <a:bodyPr/>
                    <a:lstStyle/>
                    <a:p>
                      <a:pPr algn="ctr"/>
                      <a:r>
                        <a:rPr lang="fr-FR" sz="900" b="0" i="0" u="none" strike="noStrike" kern="1200" dirty="0" smtClean="0">
                          <a:solidFill>
                            <a:srgbClr val="000000"/>
                          </a:solidFill>
                          <a:effectLst/>
                          <a:latin typeface="Calisto MT"/>
                          <a:ea typeface="+mn-ea"/>
                          <a:cs typeface="+mn-cs"/>
                        </a:rPr>
                        <a:t>00:00:24</a:t>
                      </a:r>
                    </a:p>
                  </a:txBody>
                  <a:tcPr marL="9525" marR="9525" marT="9525" marB="0" anchor="ctr">
                    <a:solidFill>
                      <a:schemeClr val="accent6">
                        <a:lumMod val="60000"/>
                        <a:lumOff val="40000"/>
                      </a:schemeClr>
                    </a:solidFill>
                  </a:tcPr>
                </a:tc>
                <a:tc>
                  <a:txBody>
                    <a:bodyPr/>
                    <a:lstStyle/>
                    <a:p>
                      <a:pPr algn="ctr"/>
                      <a:r>
                        <a:rPr lang="fr-FR" sz="900" b="0" i="0" u="none" strike="noStrike" kern="1200" dirty="0" smtClean="0">
                          <a:solidFill>
                            <a:srgbClr val="000000"/>
                          </a:solidFill>
                          <a:effectLst/>
                          <a:latin typeface="Calisto MT"/>
                          <a:ea typeface="+mn-ea"/>
                          <a:cs typeface="+mn-cs"/>
                        </a:rPr>
                        <a:t>00:00:24</a:t>
                      </a:r>
                      <a:endParaRPr lang="fr-FR" sz="900" b="0" i="0" u="none" strike="noStrike" kern="1200" dirty="0">
                        <a:solidFill>
                          <a:srgbClr val="000000"/>
                        </a:solidFill>
                        <a:effectLst/>
                        <a:latin typeface="Calisto MT"/>
                        <a:ea typeface="+mn-ea"/>
                        <a:cs typeface="+mn-cs"/>
                      </a:endParaRPr>
                    </a:p>
                  </a:txBody>
                  <a:tcPr anchor="ctr">
                    <a:solidFill>
                      <a:schemeClr val="accent6">
                        <a:lumMod val="60000"/>
                        <a:lumOff val="40000"/>
                      </a:schemeClr>
                    </a:solidFill>
                  </a:tcPr>
                </a:tc>
                <a:tc>
                  <a:txBody>
                    <a:bodyPr/>
                    <a:lstStyle/>
                    <a:p>
                      <a:pPr algn="ctr"/>
                      <a:r>
                        <a:rPr lang="fr-FR" sz="900" b="0" i="0" u="none" strike="noStrike" kern="1200" dirty="0" smtClean="0">
                          <a:solidFill>
                            <a:srgbClr val="000000"/>
                          </a:solidFill>
                          <a:effectLst/>
                          <a:latin typeface="Calisto MT"/>
                          <a:ea typeface="+mn-ea"/>
                          <a:cs typeface="+mn-cs"/>
                        </a:rPr>
                        <a:t>00:00:24</a:t>
                      </a:r>
                      <a:endParaRPr lang="fr-FR" sz="900" b="0" i="0" u="none" strike="noStrike" kern="1200" dirty="0">
                        <a:solidFill>
                          <a:srgbClr val="000000"/>
                        </a:solidFill>
                        <a:effectLst/>
                        <a:latin typeface="Calisto MT"/>
                        <a:ea typeface="+mn-ea"/>
                        <a:cs typeface="+mn-cs"/>
                      </a:endParaRPr>
                    </a:p>
                  </a:txBody>
                  <a:tcPr anchor="ctr"/>
                </a:tc>
                <a:tc>
                  <a:txBody>
                    <a:bodyPr/>
                    <a:lstStyle/>
                    <a:p>
                      <a:pPr algn="ctr"/>
                      <a:r>
                        <a:rPr lang="fr-FR" sz="900" b="0" i="0" u="none" strike="noStrike" kern="1200" dirty="0" smtClean="0">
                          <a:solidFill>
                            <a:srgbClr val="000000"/>
                          </a:solidFill>
                          <a:effectLst/>
                          <a:latin typeface="Calisto MT"/>
                          <a:ea typeface="+mn-ea"/>
                          <a:cs typeface="+mn-cs"/>
                        </a:rPr>
                        <a:t>00:00:22</a:t>
                      </a:r>
                      <a:endParaRPr lang="fr-FR" sz="900" b="0" i="0" u="none" strike="noStrike" kern="1200" dirty="0">
                        <a:solidFill>
                          <a:srgbClr val="000000"/>
                        </a:solidFill>
                        <a:effectLst/>
                        <a:latin typeface="Calisto MT"/>
                        <a:ea typeface="+mn-ea"/>
                        <a:cs typeface="+mn-cs"/>
                      </a:endParaRPr>
                    </a:p>
                  </a:txBody>
                  <a:tcPr anchor="ctr"/>
                </a:tc>
              </a:tr>
              <a:tr h="334808">
                <a:tc>
                  <a:txBody>
                    <a:bodyPr/>
                    <a:lstStyle/>
                    <a:p>
                      <a:pPr algn="ctr"/>
                      <a:r>
                        <a:rPr lang="fr-FR" sz="900" dirty="0" smtClean="0">
                          <a:solidFill>
                            <a:srgbClr val="C00000"/>
                          </a:solidFill>
                          <a:latin typeface="Verdana" panose="020B0604030504040204" pitchFamily="34" charset="0"/>
                          <a:ea typeface="Verdana" panose="020B0604030504040204" pitchFamily="34" charset="0"/>
                        </a:rPr>
                        <a:t>GBONI Tatiana</a:t>
                      </a:r>
                      <a:endParaRPr lang="fr-FR" sz="900" dirty="0">
                        <a:solidFill>
                          <a:srgbClr val="C00000"/>
                        </a:solidFill>
                        <a:latin typeface="Verdana" panose="020B0604030504040204" pitchFamily="34" charset="0"/>
                        <a:ea typeface="Verdana" panose="020B0604030504040204" pitchFamily="34" charset="0"/>
                      </a:endParaRPr>
                    </a:p>
                  </a:txBody>
                  <a:tcPr anchor="ctr"/>
                </a:tc>
                <a:tc>
                  <a:txBody>
                    <a:bodyPr/>
                    <a:lstStyle/>
                    <a:p>
                      <a:pPr marL="0" algn="ctr" defTabSz="914400" rtl="0" eaLnBrk="1" latinLnBrk="0" hangingPunct="1"/>
                      <a:r>
                        <a:rPr lang="fr-FR" sz="900" b="0" i="0" u="none" strike="noStrike" kern="1200" dirty="0" smtClean="0">
                          <a:solidFill>
                            <a:srgbClr val="000000"/>
                          </a:solidFill>
                          <a:effectLst/>
                          <a:latin typeface="Calisto MT"/>
                          <a:ea typeface="+mn-ea"/>
                          <a:cs typeface="+mn-cs"/>
                        </a:rPr>
                        <a:t>00:24:11</a:t>
                      </a:r>
                    </a:p>
                  </a:txBody>
                  <a:tcPr marL="9525" marR="9525" marT="9525" marB="0" anchor="ctr">
                    <a:solidFill>
                      <a:schemeClr val="accent2"/>
                    </a:solidFill>
                  </a:tcPr>
                </a:tc>
                <a:tc>
                  <a:txBody>
                    <a:bodyPr/>
                    <a:lstStyle/>
                    <a:p>
                      <a:pPr marL="0" algn="ctr" defTabSz="914400" rtl="0" eaLnBrk="1" latinLnBrk="0" hangingPunct="1"/>
                      <a:r>
                        <a:rPr lang="fr-FR" sz="900" b="0" i="0" u="none" strike="noStrike" kern="1200" dirty="0" smtClean="0">
                          <a:solidFill>
                            <a:srgbClr val="000000"/>
                          </a:solidFill>
                          <a:effectLst/>
                          <a:latin typeface="Calisto MT"/>
                          <a:ea typeface="+mn-ea"/>
                          <a:cs typeface="+mn-cs"/>
                        </a:rPr>
                        <a:t>00:30:27</a:t>
                      </a:r>
                    </a:p>
                  </a:txBody>
                  <a:tcPr marL="9525" marR="9525" marT="9525" marB="0" anchor="ctr">
                    <a:solidFill>
                      <a:schemeClr val="accent2"/>
                    </a:solidFill>
                  </a:tcPr>
                </a:tc>
                <a:tc>
                  <a:txBody>
                    <a:bodyPr/>
                    <a:lstStyle/>
                    <a:p>
                      <a:pPr marL="0" algn="ctr" defTabSz="914400" rtl="0" eaLnBrk="1" latinLnBrk="0" hangingPunct="1"/>
                      <a:r>
                        <a:rPr lang="fr-FR" sz="900" b="0" i="0" u="none" strike="noStrike" kern="1200" dirty="0" smtClean="0">
                          <a:solidFill>
                            <a:srgbClr val="000000"/>
                          </a:solidFill>
                          <a:effectLst/>
                          <a:latin typeface="Calisto MT"/>
                          <a:ea typeface="+mn-ea"/>
                          <a:cs typeface="+mn-cs"/>
                        </a:rPr>
                        <a:t>00:35:12</a:t>
                      </a:r>
                    </a:p>
                  </a:txBody>
                  <a:tcPr marL="9525" marR="9525" marT="9525" marB="0" anchor="ctr"/>
                </a:tc>
                <a:tc>
                  <a:txBody>
                    <a:bodyPr/>
                    <a:lstStyle/>
                    <a:p>
                      <a:pPr marL="0" algn="ctr" defTabSz="914400" rtl="0" eaLnBrk="1" latinLnBrk="0" hangingPunct="1"/>
                      <a:r>
                        <a:rPr lang="fr-FR" sz="900" b="0" i="0" u="none" strike="noStrike" kern="1200" dirty="0" smtClean="0">
                          <a:solidFill>
                            <a:srgbClr val="000000"/>
                          </a:solidFill>
                          <a:effectLst/>
                          <a:latin typeface="Calisto MT"/>
                          <a:ea typeface="+mn-ea"/>
                          <a:cs typeface="+mn-cs"/>
                        </a:rPr>
                        <a:t>00:29:48</a:t>
                      </a:r>
                    </a:p>
                  </a:txBody>
                  <a:tcPr marL="9525" marR="9525" marT="9525" marB="0" anchor="ctr"/>
                </a:tc>
                <a:tc>
                  <a:txBody>
                    <a:bodyPr/>
                    <a:lstStyle/>
                    <a:p>
                      <a:pPr marL="0" algn="ctr" defTabSz="914400" rtl="0" eaLnBrk="1" latinLnBrk="0" hangingPunct="1"/>
                      <a:r>
                        <a:rPr lang="fr-FR" sz="900" b="0" i="0" u="none" strike="noStrike" kern="1200" dirty="0" smtClean="0">
                          <a:solidFill>
                            <a:srgbClr val="000000"/>
                          </a:solidFill>
                          <a:effectLst/>
                          <a:latin typeface="Calisto MT"/>
                          <a:ea typeface="+mn-ea"/>
                          <a:cs typeface="+mn-cs"/>
                        </a:rPr>
                        <a:t>00:00:24</a:t>
                      </a:r>
                    </a:p>
                  </a:txBody>
                  <a:tcPr marL="9525" marR="9525" marT="9525" marB="0" anchor="ctr">
                    <a:solidFill>
                      <a:schemeClr val="accent6">
                        <a:lumMod val="60000"/>
                        <a:lumOff val="40000"/>
                      </a:schemeClr>
                    </a:solidFill>
                  </a:tcPr>
                </a:tc>
                <a:tc>
                  <a:txBody>
                    <a:bodyPr/>
                    <a:lstStyle/>
                    <a:p>
                      <a:pPr algn="ctr"/>
                      <a:r>
                        <a:rPr lang="fr-FR" sz="900" b="0" i="0" u="none" strike="noStrike" kern="1200" dirty="0" smtClean="0">
                          <a:solidFill>
                            <a:srgbClr val="000000"/>
                          </a:solidFill>
                          <a:effectLst/>
                          <a:latin typeface="Calisto MT"/>
                          <a:ea typeface="+mn-ea"/>
                          <a:cs typeface="+mn-cs"/>
                        </a:rPr>
                        <a:t>00:00:20</a:t>
                      </a:r>
                      <a:endParaRPr lang="fr-FR" sz="900" b="0" i="0" u="none" strike="noStrike" kern="1200" dirty="0">
                        <a:solidFill>
                          <a:srgbClr val="000000"/>
                        </a:solidFill>
                        <a:effectLst/>
                        <a:latin typeface="Calisto MT"/>
                        <a:ea typeface="+mn-ea"/>
                        <a:cs typeface="+mn-cs"/>
                      </a:endParaRPr>
                    </a:p>
                  </a:txBody>
                  <a:tcPr anchor="ctr">
                    <a:solidFill>
                      <a:schemeClr val="accent6">
                        <a:lumMod val="60000"/>
                        <a:lumOff val="40000"/>
                      </a:schemeClr>
                    </a:solidFill>
                  </a:tcPr>
                </a:tc>
                <a:tc>
                  <a:txBody>
                    <a:bodyPr/>
                    <a:lstStyle/>
                    <a:p>
                      <a:pPr algn="ctr"/>
                      <a:r>
                        <a:rPr lang="fr-FR" sz="900" b="0" i="0" u="none" strike="noStrike" kern="1200" dirty="0" smtClean="0">
                          <a:solidFill>
                            <a:srgbClr val="000000"/>
                          </a:solidFill>
                          <a:effectLst/>
                          <a:latin typeface="Calisto MT"/>
                          <a:ea typeface="+mn-ea"/>
                          <a:cs typeface="+mn-cs"/>
                        </a:rPr>
                        <a:t>00:00:27</a:t>
                      </a:r>
                      <a:endParaRPr lang="fr-FR" sz="900" b="0" i="0" u="none" strike="noStrike" kern="1200" dirty="0">
                        <a:solidFill>
                          <a:srgbClr val="000000"/>
                        </a:solidFill>
                        <a:effectLst/>
                        <a:latin typeface="Calisto MT"/>
                        <a:ea typeface="+mn-ea"/>
                        <a:cs typeface="+mn-cs"/>
                      </a:endParaRPr>
                    </a:p>
                  </a:txBody>
                  <a:tcPr anchor="ctr"/>
                </a:tc>
                <a:tc>
                  <a:txBody>
                    <a:bodyPr/>
                    <a:lstStyle/>
                    <a:p>
                      <a:pPr algn="ctr"/>
                      <a:r>
                        <a:rPr lang="fr-FR" sz="900" b="0" i="0" u="none" strike="noStrike" kern="1200" dirty="0" smtClean="0">
                          <a:solidFill>
                            <a:srgbClr val="000000"/>
                          </a:solidFill>
                          <a:effectLst/>
                          <a:latin typeface="Calisto MT"/>
                          <a:ea typeface="+mn-ea"/>
                          <a:cs typeface="+mn-cs"/>
                        </a:rPr>
                        <a:t>00:00:25</a:t>
                      </a:r>
                      <a:endParaRPr lang="fr-FR" sz="900" b="0" i="0" u="none" strike="noStrike" kern="1200" dirty="0">
                        <a:solidFill>
                          <a:srgbClr val="000000"/>
                        </a:solidFill>
                        <a:effectLst/>
                        <a:latin typeface="Calisto MT"/>
                        <a:ea typeface="+mn-ea"/>
                        <a:cs typeface="+mn-cs"/>
                      </a:endParaRPr>
                    </a:p>
                  </a:txBody>
                  <a:tcPr anchor="ctr"/>
                </a:tc>
              </a:tr>
              <a:tr h="334808">
                <a:tc>
                  <a:txBody>
                    <a:bodyPr/>
                    <a:lstStyle/>
                    <a:p>
                      <a:pPr algn="ctr"/>
                      <a:r>
                        <a:rPr lang="fr-FR" sz="900" dirty="0" smtClean="0">
                          <a:solidFill>
                            <a:srgbClr val="C00000"/>
                          </a:solidFill>
                          <a:latin typeface="Verdana" panose="020B0604030504040204" pitchFamily="34" charset="0"/>
                          <a:ea typeface="Verdana" panose="020B0604030504040204" pitchFamily="34" charset="0"/>
                        </a:rPr>
                        <a:t>DEFLY Natacha</a:t>
                      </a:r>
                      <a:endParaRPr lang="fr-FR" sz="900" dirty="0">
                        <a:solidFill>
                          <a:srgbClr val="C00000"/>
                        </a:solidFill>
                        <a:latin typeface="Verdana" panose="020B0604030504040204" pitchFamily="34" charset="0"/>
                        <a:ea typeface="Verdana" panose="020B0604030504040204" pitchFamily="34" charset="0"/>
                      </a:endParaRPr>
                    </a:p>
                  </a:txBody>
                  <a:tcPr anchor="ctr"/>
                </a:tc>
                <a:tc>
                  <a:txBody>
                    <a:bodyPr/>
                    <a:lstStyle/>
                    <a:p>
                      <a:pPr marL="0" algn="ctr" defTabSz="914400" rtl="0" eaLnBrk="1" latinLnBrk="0" hangingPunct="1"/>
                      <a:r>
                        <a:rPr lang="fr-FR" sz="900" b="0" i="0" u="none" strike="noStrike" kern="1200" dirty="0" smtClean="0">
                          <a:solidFill>
                            <a:srgbClr val="000000"/>
                          </a:solidFill>
                          <a:effectLst/>
                          <a:latin typeface="Calisto MT"/>
                          <a:ea typeface="+mn-ea"/>
                          <a:cs typeface="+mn-cs"/>
                        </a:rPr>
                        <a:t>00:20:26</a:t>
                      </a:r>
                      <a:endParaRPr lang="fr-FR" sz="900" b="0" i="0" u="none" strike="noStrike" kern="1200" dirty="0">
                        <a:solidFill>
                          <a:srgbClr val="000000"/>
                        </a:solidFill>
                        <a:effectLst/>
                        <a:latin typeface="Calisto MT"/>
                        <a:ea typeface="+mn-ea"/>
                        <a:cs typeface="+mn-cs"/>
                      </a:endParaRPr>
                    </a:p>
                  </a:txBody>
                  <a:tcPr marL="9525" marR="9525" marT="9525" marB="0" anchor="ctr">
                    <a:solidFill>
                      <a:schemeClr val="accent2"/>
                    </a:solidFill>
                  </a:tcPr>
                </a:tc>
                <a:tc>
                  <a:txBody>
                    <a:bodyPr/>
                    <a:lstStyle/>
                    <a:p>
                      <a:pPr marL="0" algn="ctr" defTabSz="914400" rtl="0" eaLnBrk="1" latinLnBrk="0" hangingPunct="1"/>
                      <a:r>
                        <a:rPr lang="fr-FR" sz="900" b="0" i="0" u="none" strike="noStrike" kern="1200" dirty="0" smtClean="0">
                          <a:solidFill>
                            <a:srgbClr val="000000"/>
                          </a:solidFill>
                          <a:effectLst/>
                          <a:latin typeface="Calisto MT"/>
                          <a:ea typeface="+mn-ea"/>
                          <a:cs typeface="+mn-cs"/>
                        </a:rPr>
                        <a:t>00:22:58</a:t>
                      </a:r>
                      <a:endParaRPr lang="fr-FR" sz="900" b="0" i="0" u="none" strike="noStrike" kern="1200" dirty="0">
                        <a:solidFill>
                          <a:srgbClr val="000000"/>
                        </a:solidFill>
                        <a:effectLst/>
                        <a:latin typeface="Calisto MT"/>
                        <a:ea typeface="+mn-ea"/>
                        <a:cs typeface="+mn-cs"/>
                      </a:endParaRPr>
                    </a:p>
                  </a:txBody>
                  <a:tcPr marL="9525" marR="9525" marT="9525" marB="0" anchor="ctr">
                    <a:solidFill>
                      <a:schemeClr val="accent2"/>
                    </a:solidFill>
                  </a:tcPr>
                </a:tc>
                <a:tc>
                  <a:txBody>
                    <a:bodyPr/>
                    <a:lstStyle/>
                    <a:p>
                      <a:pPr marL="0" algn="ctr" defTabSz="914400" rtl="0" eaLnBrk="1" latinLnBrk="0" hangingPunct="1"/>
                      <a:r>
                        <a:rPr lang="fr-FR" sz="900" b="0" i="0" u="none" strike="noStrike" kern="1200" dirty="0" smtClean="0">
                          <a:solidFill>
                            <a:srgbClr val="000000"/>
                          </a:solidFill>
                          <a:effectLst/>
                          <a:latin typeface="Calisto MT"/>
                          <a:ea typeface="+mn-ea"/>
                          <a:cs typeface="+mn-cs"/>
                        </a:rPr>
                        <a:t>00:27:18</a:t>
                      </a:r>
                      <a:endParaRPr lang="fr-FR" sz="900" b="0" i="0" u="none" strike="noStrike" kern="1200" dirty="0">
                        <a:solidFill>
                          <a:srgbClr val="000000"/>
                        </a:solidFill>
                        <a:effectLst/>
                        <a:latin typeface="Calisto MT"/>
                        <a:ea typeface="+mn-ea"/>
                        <a:cs typeface="+mn-cs"/>
                      </a:endParaRPr>
                    </a:p>
                  </a:txBody>
                  <a:tcPr marL="9525" marR="9525" marT="9525" marB="0" anchor="ctr"/>
                </a:tc>
                <a:tc>
                  <a:txBody>
                    <a:bodyPr/>
                    <a:lstStyle/>
                    <a:p>
                      <a:pPr marL="0" algn="ctr" defTabSz="914400" rtl="0" eaLnBrk="1" latinLnBrk="0" hangingPunct="1"/>
                      <a:r>
                        <a:rPr lang="fr-FR" sz="900" b="0" i="0" u="none" strike="noStrike" kern="1200" dirty="0" smtClean="0">
                          <a:solidFill>
                            <a:srgbClr val="000000"/>
                          </a:solidFill>
                          <a:effectLst/>
                          <a:latin typeface="Calisto MT"/>
                          <a:ea typeface="+mn-ea"/>
                          <a:cs typeface="+mn-cs"/>
                        </a:rPr>
                        <a:t>00:22:02</a:t>
                      </a:r>
                      <a:endParaRPr lang="fr-FR" sz="900" b="0" i="0" u="none" strike="noStrike" kern="1200" dirty="0">
                        <a:solidFill>
                          <a:srgbClr val="000000"/>
                        </a:solidFill>
                        <a:effectLst/>
                        <a:latin typeface="Calisto MT"/>
                        <a:ea typeface="+mn-ea"/>
                        <a:cs typeface="+mn-cs"/>
                      </a:endParaRPr>
                    </a:p>
                  </a:txBody>
                  <a:tcPr marL="9525" marR="9525" marT="9525" marB="0" anchor="ctr"/>
                </a:tc>
                <a:tc>
                  <a:txBody>
                    <a:bodyPr/>
                    <a:lstStyle/>
                    <a:p>
                      <a:pPr marL="0" algn="ctr" defTabSz="914400" rtl="0" eaLnBrk="1" latinLnBrk="0" hangingPunct="1"/>
                      <a:r>
                        <a:rPr lang="fr-FR" sz="900" b="0" i="0" u="none" strike="noStrike" kern="1200" dirty="0" smtClean="0">
                          <a:solidFill>
                            <a:srgbClr val="000000"/>
                          </a:solidFill>
                          <a:effectLst/>
                          <a:latin typeface="Calisto MT"/>
                          <a:ea typeface="+mn-ea"/>
                          <a:cs typeface="+mn-cs"/>
                        </a:rPr>
                        <a:t>00:00:20</a:t>
                      </a:r>
                      <a:endParaRPr lang="fr-FR" sz="900" b="0" i="0" u="none" strike="noStrike" kern="1200" dirty="0">
                        <a:solidFill>
                          <a:srgbClr val="000000"/>
                        </a:solidFill>
                        <a:effectLst/>
                        <a:latin typeface="Calisto MT"/>
                        <a:ea typeface="+mn-ea"/>
                        <a:cs typeface="+mn-cs"/>
                      </a:endParaRPr>
                    </a:p>
                  </a:txBody>
                  <a:tcPr marL="9525" marR="9525" marT="9525" marB="0" anchor="ctr">
                    <a:solidFill>
                      <a:schemeClr val="accent6">
                        <a:lumMod val="60000"/>
                        <a:lumOff val="40000"/>
                      </a:schemeClr>
                    </a:solidFill>
                  </a:tcPr>
                </a:tc>
                <a:tc>
                  <a:txBody>
                    <a:bodyPr/>
                    <a:lstStyle/>
                    <a:p>
                      <a:pPr algn="ctr"/>
                      <a:r>
                        <a:rPr lang="fr-FR" sz="900" b="0" i="0" u="none" strike="noStrike" kern="1200" dirty="0" smtClean="0">
                          <a:solidFill>
                            <a:srgbClr val="000000"/>
                          </a:solidFill>
                          <a:effectLst/>
                          <a:latin typeface="Calisto MT"/>
                          <a:ea typeface="+mn-ea"/>
                          <a:cs typeface="+mn-cs"/>
                        </a:rPr>
                        <a:t>00:00:20</a:t>
                      </a:r>
                      <a:endParaRPr lang="fr-FR" sz="900" b="0" i="0" u="none" strike="noStrike" kern="1200" dirty="0">
                        <a:solidFill>
                          <a:srgbClr val="000000"/>
                        </a:solidFill>
                        <a:effectLst/>
                        <a:latin typeface="Calisto MT"/>
                        <a:ea typeface="+mn-ea"/>
                        <a:cs typeface="+mn-cs"/>
                      </a:endParaRPr>
                    </a:p>
                  </a:txBody>
                  <a:tcPr anchor="ctr">
                    <a:solidFill>
                      <a:schemeClr val="accent6">
                        <a:lumMod val="60000"/>
                        <a:lumOff val="40000"/>
                      </a:schemeClr>
                    </a:solidFill>
                  </a:tcPr>
                </a:tc>
                <a:tc>
                  <a:txBody>
                    <a:bodyPr/>
                    <a:lstStyle/>
                    <a:p>
                      <a:pPr algn="ctr"/>
                      <a:r>
                        <a:rPr lang="fr-FR" sz="900" b="0" i="0" u="none" strike="noStrike" kern="1200" dirty="0" smtClean="0">
                          <a:solidFill>
                            <a:srgbClr val="000000"/>
                          </a:solidFill>
                          <a:effectLst/>
                          <a:latin typeface="Calisto MT"/>
                          <a:ea typeface="+mn-ea"/>
                          <a:cs typeface="+mn-cs"/>
                        </a:rPr>
                        <a:t>00:00:22</a:t>
                      </a:r>
                      <a:endParaRPr lang="fr-FR" sz="900" b="0" i="0" u="none" strike="noStrike" kern="1200" dirty="0">
                        <a:solidFill>
                          <a:srgbClr val="000000"/>
                        </a:solidFill>
                        <a:effectLst/>
                        <a:latin typeface="Calisto MT"/>
                        <a:ea typeface="+mn-ea"/>
                        <a:cs typeface="+mn-cs"/>
                      </a:endParaRPr>
                    </a:p>
                  </a:txBody>
                  <a:tcPr anchor="ctr"/>
                </a:tc>
                <a:tc>
                  <a:txBody>
                    <a:bodyPr/>
                    <a:lstStyle/>
                    <a:p>
                      <a:pPr algn="ctr"/>
                      <a:r>
                        <a:rPr lang="fr-FR" sz="900" b="0" i="0" u="none" strike="noStrike" kern="1200" dirty="0" smtClean="0">
                          <a:solidFill>
                            <a:srgbClr val="000000"/>
                          </a:solidFill>
                          <a:effectLst/>
                          <a:latin typeface="Calisto MT"/>
                          <a:ea typeface="+mn-ea"/>
                          <a:cs typeface="+mn-cs"/>
                        </a:rPr>
                        <a:t>00:00:24</a:t>
                      </a:r>
                      <a:endParaRPr lang="fr-FR" sz="900" b="0" i="0" u="none" strike="noStrike" kern="1200" dirty="0">
                        <a:solidFill>
                          <a:srgbClr val="000000"/>
                        </a:solidFill>
                        <a:effectLst/>
                        <a:latin typeface="Calisto MT"/>
                        <a:ea typeface="+mn-ea"/>
                        <a:cs typeface="+mn-cs"/>
                      </a:endParaRPr>
                    </a:p>
                  </a:txBody>
                  <a:tcPr anchor="ctr"/>
                </a:tc>
              </a:tr>
            </a:tbl>
          </a:graphicData>
        </a:graphic>
      </p:graphicFrame>
    </p:spTree>
    <p:extLst>
      <p:ext uri="{BB962C8B-B14F-4D97-AF65-F5344CB8AC3E}">
        <p14:creationId xmlns:p14="http://schemas.microsoft.com/office/powerpoint/2010/main" val="36598867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9">
            <a:extLst>
              <a:ext uri="{FF2B5EF4-FFF2-40B4-BE49-F238E27FC236}">
                <a16:creationId xmlns="" xmlns:a16="http://schemas.microsoft.com/office/drawing/2014/main"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a:solidFill>
                  <a:srgbClr val="A80014"/>
                </a:solidFill>
                <a:latin typeface="Calibri" panose="020F0502020204030204" pitchFamily="34" charset="0"/>
                <a:cs typeface="Calibri" panose="020F0502020204030204" pitchFamily="34" charset="0"/>
              </a:rPr>
              <a:t>Photo Globale </a:t>
            </a:r>
            <a:r>
              <a:rPr lang="fr-FR" sz="2000" b="1" cap="all" dirty="0" smtClean="0">
                <a:solidFill>
                  <a:srgbClr val="A80014"/>
                </a:solidFill>
                <a:latin typeface="Calibri" panose="020F0502020204030204" pitchFamily="34" charset="0"/>
                <a:cs typeface="Calibri" panose="020F0502020204030204" pitchFamily="34" charset="0"/>
              </a:rPr>
              <a:t>(6/7)</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 ( </a:t>
            </a:r>
            <a:r>
              <a:rPr lang="fr-FR" sz="2000" b="1" cap="all" dirty="0" err="1" smtClean="0">
                <a:latin typeface="Calibri" panose="020F0502020204030204" pitchFamily="34" charset="0"/>
                <a:cs typeface="Calibri" panose="020F0502020204030204" pitchFamily="34" charset="0"/>
              </a:rPr>
              <a:t>bo</a:t>
            </a:r>
            <a:r>
              <a:rPr lang="fr-FR" sz="2000" b="1" cap="all" dirty="0" smtClean="0">
                <a:latin typeface="Calibri" panose="020F0502020204030204" pitchFamily="34" charset="0"/>
                <a:cs typeface="Calibri" panose="020F0502020204030204" pitchFamily="34" charset="0"/>
              </a:rPr>
              <a:t>)</a:t>
            </a:r>
            <a:endParaRPr lang="fr-FR" sz="2000" b="1" cap="all" dirty="0">
              <a:latin typeface="Calibri" panose="020F0502020204030204" pitchFamily="34" charset="0"/>
              <a:cs typeface="Calibri" panose="020F0502020204030204" pitchFamily="34" charset="0"/>
            </a:endParaRPr>
          </a:p>
        </p:txBody>
      </p:sp>
      <p:sp>
        <p:nvSpPr>
          <p:cNvPr id="19" name="Rectangle 18"/>
          <p:cNvSpPr/>
          <p:nvPr/>
        </p:nvSpPr>
        <p:spPr>
          <a:xfrm>
            <a:off x="7544740" y="1721615"/>
            <a:ext cx="4161470" cy="2516073"/>
          </a:xfrm>
          <a:prstGeom prst="rect">
            <a:avLst/>
          </a:prstGeom>
        </p:spPr>
        <p:txBody>
          <a:bodyPr wrap="square">
            <a:spAutoFit/>
          </a:bodyPr>
          <a:lstStyle/>
          <a:p>
            <a:pPr>
              <a:lnSpc>
                <a:spcPct val="150000"/>
              </a:lnSpc>
            </a:pPr>
            <a:r>
              <a:rPr lang="fr-FR" sz="1500" dirty="0">
                <a:latin typeface="Corbel" pitchFamily="34" charset="0"/>
              </a:rPr>
              <a:t>Les performances  quantitatives ne sont pas atteintes sur le Back Office. Nous avons un agent en congé sur la campagne. La quote part de la S19 est en hausse par rapport à la S18 soit </a:t>
            </a:r>
            <a:r>
              <a:rPr lang="fr-FR" sz="1500" b="1" dirty="0">
                <a:solidFill>
                  <a:srgbClr val="FF0000"/>
                </a:solidFill>
                <a:latin typeface="Corbel" pitchFamily="34" charset="0"/>
              </a:rPr>
              <a:t>21,19</a:t>
            </a:r>
            <a:r>
              <a:rPr lang="fr-FR" sz="1500" b="1" dirty="0" smtClean="0">
                <a:solidFill>
                  <a:srgbClr val="FF0000"/>
                </a:solidFill>
                <a:latin typeface="Corbel" pitchFamily="34" charset="0"/>
              </a:rPr>
              <a:t>%.</a:t>
            </a:r>
            <a:endParaRPr lang="fr-FR" sz="1500" b="1" dirty="0">
              <a:solidFill>
                <a:srgbClr val="FF0000"/>
              </a:solidFill>
              <a:latin typeface="Corbel" pitchFamily="34" charset="0"/>
            </a:endParaRPr>
          </a:p>
          <a:p>
            <a:pPr>
              <a:lnSpc>
                <a:spcPct val="150000"/>
              </a:lnSpc>
            </a:pPr>
            <a:r>
              <a:rPr lang="fr-FR" sz="1500" dirty="0">
                <a:latin typeface="Corbel" pitchFamily="34" charset="0"/>
              </a:rPr>
              <a:t>Par ailleurs, nous avons reçu et traité </a:t>
            </a:r>
            <a:r>
              <a:rPr lang="fr-FR" sz="1500" b="1" dirty="0">
                <a:latin typeface="Corbel" pitchFamily="34" charset="0"/>
              </a:rPr>
              <a:t>8622 </a:t>
            </a:r>
            <a:r>
              <a:rPr lang="fr-FR" sz="1500" dirty="0">
                <a:latin typeface="Corbel" pitchFamily="34" charset="0"/>
              </a:rPr>
              <a:t>requêtes sur le backoffice MOOV au cours de cette semaine.</a:t>
            </a:r>
          </a:p>
        </p:txBody>
      </p:sp>
      <p:graphicFrame>
        <p:nvGraphicFramePr>
          <p:cNvPr id="6" name="Tableau 5">
            <a:extLst>
              <a:ext uri="{FF2B5EF4-FFF2-40B4-BE49-F238E27FC236}">
                <a16:creationId xmlns:a16="http://schemas.microsoft.com/office/drawing/2014/main" xmlns="" id="{9D94BF27-230A-406D-BD87-D9201D820668}"/>
              </a:ext>
            </a:extLst>
          </p:cNvPr>
          <p:cNvGraphicFramePr>
            <a:graphicFrameLocks noGrp="1"/>
          </p:cNvGraphicFramePr>
          <p:nvPr>
            <p:extLst>
              <p:ext uri="{D42A27DB-BD31-4B8C-83A1-F6EECF244321}">
                <p14:modId xmlns:p14="http://schemas.microsoft.com/office/powerpoint/2010/main" val="2717445783"/>
              </p:ext>
            </p:extLst>
          </p:nvPr>
        </p:nvGraphicFramePr>
        <p:xfrm>
          <a:off x="218301" y="1386812"/>
          <a:ext cx="6787407" cy="3267077"/>
        </p:xfrm>
        <a:graphic>
          <a:graphicData uri="http://schemas.openxmlformats.org/drawingml/2006/table">
            <a:tbl>
              <a:tblPr/>
              <a:tblGrid>
                <a:gridCol w="1239886">
                  <a:extLst>
                    <a:ext uri="{9D8B030D-6E8A-4147-A177-3AD203B41FA5}">
                      <a16:colId xmlns:a16="http://schemas.microsoft.com/office/drawing/2014/main" xmlns="" val="2401616499"/>
                    </a:ext>
                  </a:extLst>
                </a:gridCol>
                <a:gridCol w="792503">
                  <a:extLst>
                    <a:ext uri="{9D8B030D-6E8A-4147-A177-3AD203B41FA5}">
                      <a16:colId xmlns:a16="http://schemas.microsoft.com/office/drawing/2014/main" xmlns="" val="4106888685"/>
                    </a:ext>
                  </a:extLst>
                </a:gridCol>
                <a:gridCol w="792503">
                  <a:extLst>
                    <a:ext uri="{9D8B030D-6E8A-4147-A177-3AD203B41FA5}">
                      <a16:colId xmlns:a16="http://schemas.microsoft.com/office/drawing/2014/main" xmlns="" val="3481642097"/>
                    </a:ext>
                  </a:extLst>
                </a:gridCol>
                <a:gridCol w="792503">
                  <a:extLst>
                    <a:ext uri="{9D8B030D-6E8A-4147-A177-3AD203B41FA5}">
                      <a16:colId xmlns:a16="http://schemas.microsoft.com/office/drawing/2014/main" xmlns="" val="2598853686"/>
                    </a:ext>
                  </a:extLst>
                </a:gridCol>
                <a:gridCol w="792503">
                  <a:extLst>
                    <a:ext uri="{9D8B030D-6E8A-4147-A177-3AD203B41FA5}">
                      <a16:colId xmlns:a16="http://schemas.microsoft.com/office/drawing/2014/main" xmlns="" val="3706322275"/>
                    </a:ext>
                  </a:extLst>
                </a:gridCol>
                <a:gridCol w="792503">
                  <a:extLst>
                    <a:ext uri="{9D8B030D-6E8A-4147-A177-3AD203B41FA5}">
                      <a16:colId xmlns:a16="http://schemas.microsoft.com/office/drawing/2014/main" xmlns="" val="1930246355"/>
                    </a:ext>
                  </a:extLst>
                </a:gridCol>
                <a:gridCol w="792503">
                  <a:extLst>
                    <a:ext uri="{9D8B030D-6E8A-4147-A177-3AD203B41FA5}">
                      <a16:colId xmlns:a16="http://schemas.microsoft.com/office/drawing/2014/main" xmlns="" val="672669353"/>
                    </a:ext>
                  </a:extLst>
                </a:gridCol>
                <a:gridCol w="792503">
                  <a:extLst>
                    <a:ext uri="{9D8B030D-6E8A-4147-A177-3AD203B41FA5}">
                      <a16:colId xmlns:a16="http://schemas.microsoft.com/office/drawing/2014/main" xmlns="" val="1825924472"/>
                    </a:ext>
                  </a:extLst>
                </a:gridCol>
              </a:tblGrid>
              <a:tr h="4710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400" b="1" i="0" u="sng" strike="noStrike" dirty="0">
                          <a:solidFill>
                            <a:srgbClr val="000000"/>
                          </a:solidFill>
                          <a:effectLst/>
                          <a:latin typeface="Calibri" panose="020F0502020204030204" pitchFamily="34" charset="0"/>
                        </a:rPr>
                        <a:t>Réalisé</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hMerge="1">
                  <a:txBody>
                    <a:bodyPr/>
                    <a:lstStyle/>
                    <a:p>
                      <a:endParaRPr lang="fr-MA"/>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400" b="1" i="0" u="sng" strike="noStrike" dirty="0" smtClean="0">
                          <a:solidFill>
                            <a:srgbClr val="000000"/>
                          </a:solidFill>
                          <a:effectLst/>
                          <a:latin typeface="Calibri" panose="020F0502020204030204" pitchFamily="34" charset="0"/>
                        </a:rPr>
                        <a:t>Projection</a:t>
                      </a:r>
                      <a:endParaRPr lang="fr-MA" sz="1400" b="1" i="0" u="sng"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extLst>
                  <a:ext uri="{0D108BD9-81ED-4DB2-BD59-A6C34878D82A}">
                    <a16:rowId xmlns:a16="http://schemas.microsoft.com/office/drawing/2014/main" xmlns="" val="1756485367"/>
                  </a:ext>
                </a:extLst>
              </a:tr>
              <a:tr h="4408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(&gt;=10 </a:t>
                      </a:r>
                      <a:r>
                        <a:rPr lang="fr-MA" sz="1200" b="1" i="0" u="none" strike="noStrike" dirty="0">
                          <a:solidFill>
                            <a:srgbClr val="FFFFFF"/>
                          </a:solidFill>
                          <a:effectLst/>
                          <a:latin typeface="Calibri" panose="020F0502020204030204" pitchFamily="34" charset="0"/>
                        </a:rPr>
                        <a:t>mois)</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MAI</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S16</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S17</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S18</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S19</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S20</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S21</a:t>
                      </a:r>
                      <a:endParaRPr lang="fr-MA" sz="120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a16="http://schemas.microsoft.com/office/drawing/2014/main" xmlns="" val="2312049807"/>
                  </a:ext>
                </a:extLst>
              </a:tr>
              <a:tr h="4710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9</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7</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7</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a:solidFill>
                            <a:srgbClr val="000000"/>
                          </a:solidFill>
                          <a:effectLst/>
                          <a:latin typeface="Calibri" panose="020F0502020204030204" pitchFamily="34" charset="0"/>
                        </a:rPr>
                        <a:t> </a:t>
                      </a:r>
                      <a:r>
                        <a:rPr lang="fr-MA" sz="1200" b="0" i="0" u="none" strike="noStrike" dirty="0" smtClean="0">
                          <a:solidFill>
                            <a:srgbClr val="000000"/>
                          </a:solidFill>
                          <a:effectLst/>
                          <a:latin typeface="Calibri" panose="020F0502020204030204" pitchFamily="34" charset="0"/>
                        </a:rPr>
                        <a:t>8</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a:solidFill>
                            <a:srgbClr val="000000"/>
                          </a:solidFill>
                          <a:effectLst/>
                          <a:latin typeface="Calibri" panose="020F0502020204030204" pitchFamily="34" charset="0"/>
                        </a:rPr>
                        <a:t> </a:t>
                      </a:r>
                      <a:r>
                        <a:rPr lang="fr-MA" sz="1200" b="0" i="0" u="none" strike="noStrike" dirty="0" smtClean="0">
                          <a:solidFill>
                            <a:srgbClr val="000000"/>
                          </a:solidFill>
                          <a:effectLst/>
                          <a:latin typeface="Calibri" panose="020F0502020204030204" pitchFamily="34" charset="0"/>
                        </a:rPr>
                        <a:t>8</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33100932"/>
                  </a:ext>
                </a:extLst>
              </a:tr>
              <a:tr h="4710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Objectif </a:t>
                      </a:r>
                      <a:r>
                        <a:rPr lang="fr-MA" sz="1200" b="1" i="0" u="none" strike="noStrike" dirty="0" smtClean="0">
                          <a:solidFill>
                            <a:srgbClr val="FFFFFF"/>
                          </a:solidFill>
                          <a:effectLst/>
                          <a:latin typeface="Calibri" panose="020F0502020204030204" pitchFamily="34" charset="0"/>
                        </a:rPr>
                        <a:t>CPH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200" b="0" i="0" u="none" strike="noStrike" dirty="0" smtClean="0">
                          <a:solidFill>
                            <a:srgbClr val="000000"/>
                          </a:solidFill>
                          <a:effectLst/>
                          <a:latin typeface="Calibri" panose="020F0502020204030204" pitchFamily="34" charset="0"/>
                        </a:rPr>
                        <a:t>13</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200" b="0" i="0" u="none" strike="noStrike" dirty="0" smtClean="0">
                          <a:solidFill>
                            <a:srgbClr val="000000"/>
                          </a:solidFill>
                          <a:effectLst/>
                          <a:latin typeface="Calibri" panose="020F0502020204030204" pitchFamily="34" charset="0"/>
                        </a:rPr>
                        <a:t>13</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200" b="0" i="0" u="none" strike="noStrike" dirty="0" smtClean="0">
                          <a:solidFill>
                            <a:srgbClr val="000000"/>
                          </a:solidFill>
                          <a:effectLst/>
                          <a:latin typeface="Calibri" panose="020F0502020204030204" pitchFamily="34" charset="0"/>
                        </a:rPr>
                        <a:t>13</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200" b="0" i="0" u="none" strike="noStrike" dirty="0" smtClean="0">
                          <a:solidFill>
                            <a:srgbClr val="000000"/>
                          </a:solidFill>
                          <a:effectLst/>
                          <a:latin typeface="Calibri" panose="020F0502020204030204" pitchFamily="34" charset="0"/>
                        </a:rPr>
                        <a:t>13</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200" b="0" i="0" u="none" strike="noStrike" dirty="0" smtClean="0">
                          <a:solidFill>
                            <a:srgbClr val="000000"/>
                          </a:solidFill>
                          <a:effectLst/>
                          <a:latin typeface="Calibri" panose="020F0502020204030204" pitchFamily="34" charset="0"/>
                        </a:rPr>
                        <a:t>13</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11313932"/>
                  </a:ext>
                </a:extLst>
              </a:tr>
              <a:tr h="4710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CPH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200" b="0" i="0" u="none" strike="noStrike" dirty="0">
                        <a:solidFill>
                          <a:srgbClr val="0061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200" b="0" i="0" u="none" strike="noStrike" kern="1200" dirty="0" smtClean="0">
                          <a:solidFill>
                            <a:srgbClr val="006100"/>
                          </a:solidFill>
                          <a:effectLst/>
                          <a:latin typeface="Calibri" panose="020F0502020204030204" pitchFamily="34" charset="0"/>
                          <a:ea typeface="+mn-ea"/>
                          <a:cs typeface="+mn-cs"/>
                        </a:rPr>
                        <a:t>6</a:t>
                      </a:r>
                      <a:endParaRPr lang="fr-MA" sz="1200" b="0" i="0" u="none" strike="noStrike" kern="1200" dirty="0">
                        <a:solidFill>
                          <a:srgbClr val="0061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200" b="0" i="0" u="none" strike="noStrike" kern="1200" dirty="0" smtClean="0">
                          <a:solidFill>
                            <a:srgbClr val="006100"/>
                          </a:solidFill>
                          <a:effectLst/>
                          <a:latin typeface="Calibri" panose="020F0502020204030204" pitchFamily="34" charset="0"/>
                          <a:ea typeface="+mn-ea"/>
                          <a:cs typeface="+mn-cs"/>
                        </a:rPr>
                        <a:t>7</a:t>
                      </a:r>
                      <a:endParaRPr lang="fr-MA" sz="1200" b="0" i="0" u="none" strike="noStrike" kern="1200" dirty="0">
                        <a:solidFill>
                          <a:srgbClr val="0061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200" b="0" i="0" u="none" strike="noStrike" kern="1200" dirty="0" smtClean="0">
                          <a:solidFill>
                            <a:srgbClr val="006100"/>
                          </a:solidFill>
                          <a:effectLst/>
                          <a:latin typeface="Calibri" panose="020F0502020204030204" pitchFamily="34" charset="0"/>
                          <a:ea typeface="+mn-ea"/>
                          <a:cs typeface="+mn-cs"/>
                        </a:rPr>
                        <a:t>8</a:t>
                      </a:r>
                      <a:endParaRPr lang="fr-MA" sz="1200" b="0" i="0" u="none" strike="noStrike" kern="1200" dirty="0">
                        <a:solidFill>
                          <a:srgbClr val="0061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200" b="0" i="0" u="none" strike="noStrike" kern="1200" dirty="0" smtClean="0">
                          <a:solidFill>
                            <a:srgbClr val="006100"/>
                          </a:solidFill>
                          <a:effectLst/>
                          <a:latin typeface="Calibri" panose="020F0502020204030204" pitchFamily="34" charset="0"/>
                          <a:ea typeface="+mn-ea"/>
                          <a:cs typeface="+mn-cs"/>
                        </a:rPr>
                        <a:t>11</a:t>
                      </a:r>
                      <a:endParaRPr lang="fr-MA" sz="1200" b="0" i="0" u="none" strike="noStrike" kern="1200" dirty="0">
                        <a:solidFill>
                          <a:srgbClr val="0061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13</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13</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6EFCE"/>
                    </a:solidFill>
                  </a:tcPr>
                </a:tc>
                <a:extLst>
                  <a:ext uri="{0D108BD9-81ED-4DB2-BD59-A6C34878D82A}">
                    <a16:rowId xmlns:a16="http://schemas.microsoft.com/office/drawing/2014/main" xmlns="" val="676991927"/>
                  </a:ext>
                </a:extLst>
              </a:tr>
              <a:tr h="4710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TMT</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32</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31</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32</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33</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09862325"/>
                  </a:ext>
                </a:extLst>
              </a:tr>
              <a:tr h="4710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200" b="1" i="0" u="none" strike="noStrike" dirty="0" smtClean="0">
                          <a:solidFill>
                            <a:srgbClr val="FFFFFF"/>
                          </a:solidFill>
                          <a:effectLst/>
                          <a:latin typeface="Calibri" panose="020F0502020204030204" pitchFamily="34" charset="0"/>
                        </a:rPr>
                        <a:t>Nbr</a:t>
                      </a:r>
                      <a:r>
                        <a:rPr lang="fr-MA" sz="1200" b="1" i="0" u="none" strike="noStrike" baseline="0" dirty="0" smtClean="0">
                          <a:solidFill>
                            <a:srgbClr val="FFFFFF"/>
                          </a:solidFill>
                          <a:effectLst/>
                          <a:latin typeface="Calibri" panose="020F0502020204030204" pitchFamily="34" charset="0"/>
                        </a:rPr>
                        <a:t> N° traités</a:t>
                      </a:r>
                      <a:endParaRPr lang="fr-MA" sz="1200" b="1" i="0" u="none" strike="noStrike" dirty="0" smtClean="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2379</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2589</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3987</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4832</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17366278"/>
                  </a:ext>
                </a:extLst>
              </a:tr>
            </a:tbl>
          </a:graphicData>
        </a:graphic>
      </p:graphicFrame>
    </p:spTree>
    <p:extLst>
      <p:ext uri="{BB962C8B-B14F-4D97-AF65-F5344CB8AC3E}">
        <p14:creationId xmlns:p14="http://schemas.microsoft.com/office/powerpoint/2010/main" val="530220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15" name="object 15"/>
          <p:cNvSpPr/>
          <p:nvPr/>
        </p:nvSpPr>
        <p:spPr>
          <a:xfrm>
            <a:off x="96800" y="891173"/>
            <a:ext cx="1812442" cy="276504"/>
          </a:xfrm>
          <a:custGeom>
            <a:avLst/>
            <a:gdLst/>
            <a:ahLst/>
            <a:cxnLst/>
            <a:rect l="l" t="t" r="r" b="b"/>
            <a:pathLst>
              <a:path w="1219200" h="213359">
                <a:moveTo>
                  <a:pt x="1219200" y="0"/>
                </a:moveTo>
                <a:lnTo>
                  <a:pt x="0" y="0"/>
                </a:lnTo>
                <a:lnTo>
                  <a:pt x="0" y="213360"/>
                </a:lnTo>
                <a:lnTo>
                  <a:pt x="1219200" y="213360"/>
                </a:lnTo>
                <a:lnTo>
                  <a:pt x="1219200" y="0"/>
                </a:lnTo>
                <a:close/>
              </a:path>
            </a:pathLst>
          </a:custGeom>
          <a:solidFill>
            <a:srgbClr val="007381"/>
          </a:solidFill>
        </p:spPr>
        <p:txBody>
          <a:bodyPr wrap="square" lIns="0" tIns="0" rIns="0" bIns="0" rtlCol="0"/>
          <a:lstStyle/>
          <a:p>
            <a:endParaRPr>
              <a:solidFill>
                <a:prstClr val="black"/>
              </a:solidFill>
            </a:endParaRPr>
          </a:p>
        </p:txBody>
      </p:sp>
      <p:sp>
        <p:nvSpPr>
          <p:cNvPr id="16" name="object 16"/>
          <p:cNvSpPr txBox="1"/>
          <p:nvPr/>
        </p:nvSpPr>
        <p:spPr>
          <a:xfrm>
            <a:off x="273989" y="897099"/>
            <a:ext cx="1062685" cy="197490"/>
          </a:xfrm>
          <a:prstGeom prst="rect">
            <a:avLst/>
          </a:prstGeom>
        </p:spPr>
        <p:txBody>
          <a:bodyPr vert="horz" wrap="square" lIns="0" tIns="12700" rIns="0" bIns="0" rtlCol="0">
            <a:spAutoFit/>
          </a:bodyPr>
          <a:lstStyle/>
          <a:p>
            <a:pPr marL="12700">
              <a:spcBef>
                <a:spcPts val="100"/>
              </a:spcBef>
            </a:pPr>
            <a:r>
              <a:rPr lang="fr-FR" sz="1200" b="1" spc="-50" dirty="0" smtClean="0">
                <a:solidFill>
                  <a:srgbClr val="FFFFFF"/>
                </a:solidFill>
                <a:latin typeface="Tahoma"/>
                <a:cs typeface="Tahoma"/>
              </a:rPr>
              <a:t>TITULAIRES</a:t>
            </a:r>
            <a:endParaRPr sz="1200" dirty="0">
              <a:solidFill>
                <a:prstClr val="black"/>
              </a:solidFill>
              <a:latin typeface="Tahoma"/>
              <a:cs typeface="Tahoma"/>
            </a:endParaRPr>
          </a:p>
        </p:txBody>
      </p:sp>
      <p:sp>
        <p:nvSpPr>
          <p:cNvPr id="18" name="object 18"/>
          <p:cNvSpPr/>
          <p:nvPr/>
        </p:nvSpPr>
        <p:spPr>
          <a:xfrm>
            <a:off x="9073895" y="928116"/>
            <a:ext cx="3063240" cy="5727700"/>
          </a:xfrm>
          <a:custGeom>
            <a:avLst/>
            <a:gdLst/>
            <a:ahLst/>
            <a:cxnLst/>
            <a:rect l="l" t="t" r="r" b="b"/>
            <a:pathLst>
              <a:path w="3063240" h="5727700">
                <a:moveTo>
                  <a:pt x="0" y="5727192"/>
                </a:moveTo>
                <a:lnTo>
                  <a:pt x="3063240" y="5727192"/>
                </a:lnTo>
                <a:lnTo>
                  <a:pt x="3063240" y="0"/>
                </a:lnTo>
                <a:lnTo>
                  <a:pt x="0" y="0"/>
                </a:lnTo>
                <a:lnTo>
                  <a:pt x="0" y="5727192"/>
                </a:lnTo>
                <a:close/>
              </a:path>
            </a:pathLst>
          </a:custGeom>
          <a:ln w="6350">
            <a:solidFill>
              <a:srgbClr val="D9D9D9"/>
            </a:solidFill>
          </a:ln>
        </p:spPr>
        <p:txBody>
          <a:bodyPr wrap="square" lIns="0" tIns="0" rIns="0" bIns="0" rtlCol="0"/>
          <a:lstStyle/>
          <a:p>
            <a:endParaRPr>
              <a:solidFill>
                <a:prstClr val="black"/>
              </a:solidFill>
            </a:endParaRPr>
          </a:p>
        </p:txBody>
      </p:sp>
      <p:grpSp>
        <p:nvGrpSpPr>
          <p:cNvPr id="25" name="object 25"/>
          <p:cNvGrpSpPr/>
          <p:nvPr/>
        </p:nvGrpSpPr>
        <p:grpSpPr>
          <a:xfrm>
            <a:off x="9143110" y="995844"/>
            <a:ext cx="2924810" cy="2957895"/>
            <a:chOff x="9135110" y="1102634"/>
            <a:chExt cx="2924810" cy="2957895"/>
          </a:xfrm>
        </p:grpSpPr>
        <p:sp>
          <p:nvSpPr>
            <p:cNvPr id="26" name="object 26"/>
            <p:cNvSpPr/>
            <p:nvPr/>
          </p:nvSpPr>
          <p:spPr>
            <a:xfrm>
              <a:off x="9135110" y="1102634"/>
              <a:ext cx="2924810" cy="309880"/>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a:solidFill>
              <a:srgbClr val="009999"/>
            </a:solidFill>
          </p:spPr>
          <p:txBody>
            <a:bodyPr wrap="square" lIns="0" tIns="0" rIns="0" bIns="0" rtlCol="0"/>
            <a:lstStyle/>
            <a:p>
              <a:endParaRPr>
                <a:solidFill>
                  <a:prstClr val="black"/>
                </a:solidFill>
              </a:endParaRPr>
            </a:p>
          </p:txBody>
        </p:sp>
        <p:sp>
          <p:nvSpPr>
            <p:cNvPr id="27" name="object 27"/>
            <p:cNvSpPr/>
            <p:nvPr/>
          </p:nvSpPr>
          <p:spPr>
            <a:xfrm>
              <a:off x="9529381" y="4060529"/>
              <a:ext cx="1889760" cy="0"/>
            </a:xfrm>
            <a:custGeom>
              <a:avLst/>
              <a:gdLst/>
              <a:ahLst/>
              <a:cxnLst/>
              <a:rect l="l" t="t" r="r" b="b"/>
              <a:pathLst>
                <a:path w="1889759">
                  <a:moveTo>
                    <a:pt x="1889759" y="0"/>
                  </a:moveTo>
                  <a:lnTo>
                    <a:pt x="0" y="0"/>
                  </a:lnTo>
                </a:path>
              </a:pathLst>
            </a:custGeom>
            <a:ln w="25400">
              <a:solidFill>
                <a:srgbClr val="007381"/>
              </a:solidFill>
            </a:ln>
          </p:spPr>
          <p:txBody>
            <a:bodyPr wrap="square" lIns="0" tIns="0" rIns="0" bIns="0" rtlCol="0"/>
            <a:lstStyle/>
            <a:p>
              <a:endParaRPr>
                <a:solidFill>
                  <a:prstClr val="black"/>
                </a:solidFill>
              </a:endParaRPr>
            </a:p>
          </p:txBody>
        </p:sp>
      </p:grpSp>
      <p:sp>
        <p:nvSpPr>
          <p:cNvPr id="30" name="object 30"/>
          <p:cNvSpPr/>
          <p:nvPr/>
        </p:nvSpPr>
        <p:spPr>
          <a:xfrm>
            <a:off x="265938" y="3615690"/>
            <a:ext cx="8328025" cy="0"/>
          </a:xfrm>
          <a:custGeom>
            <a:avLst/>
            <a:gdLst/>
            <a:ahLst/>
            <a:cxnLst/>
            <a:rect l="l" t="t" r="r" b="b"/>
            <a:pathLst>
              <a:path w="8328025">
                <a:moveTo>
                  <a:pt x="8328025" y="0"/>
                </a:moveTo>
                <a:lnTo>
                  <a:pt x="0" y="0"/>
                </a:lnTo>
              </a:path>
            </a:pathLst>
          </a:custGeom>
          <a:ln w="28575">
            <a:solidFill>
              <a:srgbClr val="007381"/>
            </a:solidFill>
          </a:ln>
        </p:spPr>
        <p:txBody>
          <a:bodyPr wrap="square" lIns="0" tIns="0" rIns="0" bIns="0" rtlCol="0"/>
          <a:lstStyle/>
          <a:p>
            <a:endParaRPr>
              <a:solidFill>
                <a:prstClr val="black"/>
              </a:solidFill>
            </a:endParaRPr>
          </a:p>
        </p:txBody>
      </p:sp>
      <p:sp>
        <p:nvSpPr>
          <p:cNvPr id="157" name="object 15">
            <a:extLst>
              <a:ext uri="{FF2B5EF4-FFF2-40B4-BE49-F238E27FC236}">
                <a16:creationId xmlns:a16="http://schemas.microsoft.com/office/drawing/2014/main" xmlns="" id="{5242E34A-BAB5-4BE2-9947-D429655B2346}"/>
              </a:ext>
            </a:extLst>
          </p:cNvPr>
          <p:cNvSpPr/>
          <p:nvPr/>
        </p:nvSpPr>
        <p:spPr>
          <a:xfrm>
            <a:off x="130124" y="3641752"/>
            <a:ext cx="1812442" cy="276504"/>
          </a:xfrm>
          <a:custGeom>
            <a:avLst/>
            <a:gdLst/>
            <a:ahLst/>
            <a:cxnLst/>
            <a:rect l="l" t="t" r="r" b="b"/>
            <a:pathLst>
              <a:path w="1219200" h="213359">
                <a:moveTo>
                  <a:pt x="1219200" y="0"/>
                </a:moveTo>
                <a:lnTo>
                  <a:pt x="0" y="0"/>
                </a:lnTo>
                <a:lnTo>
                  <a:pt x="0" y="213360"/>
                </a:lnTo>
                <a:lnTo>
                  <a:pt x="1219200" y="213360"/>
                </a:lnTo>
                <a:lnTo>
                  <a:pt x="1219200" y="0"/>
                </a:lnTo>
                <a:close/>
              </a:path>
            </a:pathLst>
          </a:custGeom>
          <a:solidFill>
            <a:srgbClr val="007381"/>
          </a:solidFill>
        </p:spPr>
        <p:txBody>
          <a:bodyPr wrap="square" lIns="0" tIns="0" rIns="0" bIns="0" rtlCol="0"/>
          <a:lstStyle/>
          <a:p>
            <a:endParaRPr>
              <a:solidFill>
                <a:prstClr val="black"/>
              </a:solidFill>
            </a:endParaRPr>
          </a:p>
        </p:txBody>
      </p:sp>
      <p:sp>
        <p:nvSpPr>
          <p:cNvPr id="158" name="object 16">
            <a:extLst>
              <a:ext uri="{FF2B5EF4-FFF2-40B4-BE49-F238E27FC236}">
                <a16:creationId xmlns:a16="http://schemas.microsoft.com/office/drawing/2014/main" xmlns="" id="{58FECCE6-80FA-4DDE-9ADB-994EEAE1D8F3}"/>
              </a:ext>
            </a:extLst>
          </p:cNvPr>
          <p:cNvSpPr txBox="1"/>
          <p:nvPr/>
        </p:nvSpPr>
        <p:spPr>
          <a:xfrm>
            <a:off x="433756" y="3656722"/>
            <a:ext cx="1062685" cy="197490"/>
          </a:xfrm>
          <a:prstGeom prst="rect">
            <a:avLst/>
          </a:prstGeom>
        </p:spPr>
        <p:txBody>
          <a:bodyPr vert="horz" wrap="square" lIns="0" tIns="12700" rIns="0" bIns="0" rtlCol="0">
            <a:spAutoFit/>
          </a:bodyPr>
          <a:lstStyle/>
          <a:p>
            <a:pPr marL="12700">
              <a:spcBef>
                <a:spcPts val="100"/>
              </a:spcBef>
            </a:pPr>
            <a:r>
              <a:rPr lang="fr-FR" sz="1200" b="1" spc="-50" dirty="0" smtClean="0">
                <a:solidFill>
                  <a:srgbClr val="FFFFFF"/>
                </a:solidFill>
                <a:latin typeface="Tahoma"/>
                <a:cs typeface="Tahoma"/>
              </a:rPr>
              <a:t>STAGIAIRES</a:t>
            </a:r>
            <a:endParaRPr sz="1200" dirty="0">
              <a:solidFill>
                <a:prstClr val="black"/>
              </a:solidFill>
              <a:latin typeface="Tahoma"/>
              <a:cs typeface="Tahoma"/>
            </a:endParaRPr>
          </a:p>
        </p:txBody>
      </p:sp>
      <p:sp>
        <p:nvSpPr>
          <p:cNvPr id="91" name="object 29">
            <a:extLst>
              <a:ext uri="{FF2B5EF4-FFF2-40B4-BE49-F238E27FC236}">
                <a16:creationId xmlns:a16="http://schemas.microsoft.com/office/drawing/2014/main" xmlns=""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smtClean="0">
                <a:solidFill>
                  <a:srgbClr val="A80014"/>
                </a:solidFill>
                <a:latin typeface="Calibri" panose="020F0502020204030204" pitchFamily="34" charset="0"/>
                <a:cs typeface="Calibri" panose="020F0502020204030204" pitchFamily="34" charset="0"/>
              </a:rPr>
              <a:t>Top agent MTN </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a:t>
            </a:r>
            <a:endParaRPr lang="fr-FR" sz="2000" b="1" cap="all" dirty="0">
              <a:latin typeface="Calibri" panose="020F0502020204030204" pitchFamily="34" charset="0"/>
              <a:cs typeface="Calibri" panose="020F0502020204030204" pitchFamily="34" charset="0"/>
            </a:endParaRPr>
          </a:p>
        </p:txBody>
      </p:sp>
      <p:sp>
        <p:nvSpPr>
          <p:cNvPr id="2" name="Rectangle 1"/>
          <p:cNvSpPr/>
          <p:nvPr/>
        </p:nvSpPr>
        <p:spPr>
          <a:xfrm>
            <a:off x="9097777" y="2546847"/>
            <a:ext cx="2688324" cy="1077218"/>
          </a:xfrm>
          <a:prstGeom prst="rect">
            <a:avLst/>
          </a:prstGeom>
        </p:spPr>
        <p:txBody>
          <a:bodyPr wrap="square">
            <a:spAutoFit/>
          </a:bodyPr>
          <a:lstStyle/>
          <a:p>
            <a:r>
              <a:rPr lang="fr-FR" sz="1200" b="1" spc="-25" dirty="0">
                <a:solidFill>
                  <a:prstClr val="black"/>
                </a:solidFill>
                <a:latin typeface="Tahoma"/>
                <a:cs typeface="Tahoma"/>
              </a:rPr>
              <a:t>STAGIAIRES</a:t>
            </a:r>
            <a:r>
              <a:rPr lang="fr-FR" sz="1000" b="1" spc="-25" dirty="0">
                <a:solidFill>
                  <a:prstClr val="black"/>
                </a:solidFill>
                <a:latin typeface="Tahoma"/>
                <a:cs typeface="Tahoma"/>
              </a:rPr>
              <a:t> </a:t>
            </a:r>
            <a:r>
              <a:rPr lang="fr-FR" sz="1000" b="1" spc="-25" dirty="0" smtClean="0">
                <a:solidFill>
                  <a:prstClr val="black"/>
                </a:solidFill>
                <a:latin typeface="Tahoma"/>
                <a:cs typeface="Tahoma"/>
              </a:rPr>
              <a:t>:                                                </a:t>
            </a:r>
            <a:endParaRPr lang="fr-FR" sz="1000" b="1" spc="-25" dirty="0" smtClean="0">
              <a:solidFill>
                <a:prstClr val="black"/>
              </a:solidFill>
              <a:latin typeface="Tahoma"/>
              <a:cs typeface="Tahoma"/>
            </a:endParaRPr>
          </a:p>
          <a:p>
            <a:endParaRPr lang="fr-FR" sz="1000" b="1" spc="-25" dirty="0">
              <a:solidFill>
                <a:prstClr val="black"/>
              </a:solidFill>
              <a:latin typeface="Tahoma"/>
              <a:cs typeface="Tahoma"/>
            </a:endParaRPr>
          </a:p>
          <a:p>
            <a:r>
              <a:rPr lang="fr-FR" sz="1400" dirty="0" smtClean="0">
                <a:latin typeface="Corbel" pitchFamily="34" charset="0"/>
              </a:rPr>
              <a:t>Au </a:t>
            </a:r>
            <a:r>
              <a:rPr lang="fr-FR" sz="1400" dirty="0">
                <a:latin typeface="Corbel" pitchFamily="34" charset="0"/>
              </a:rPr>
              <a:t>niveau des stagiaires, nous </a:t>
            </a:r>
            <a:r>
              <a:rPr lang="fr-FR" sz="1400" dirty="0" smtClean="0">
                <a:latin typeface="Corbel" pitchFamily="34" charset="0"/>
              </a:rPr>
              <a:t>n’avons </a:t>
            </a:r>
            <a:r>
              <a:rPr lang="fr-FR" sz="1400" dirty="0" smtClean="0">
                <a:latin typeface="Corbel" pitchFamily="34" charset="0"/>
              </a:rPr>
              <a:t>aucun agent </a:t>
            </a:r>
            <a:r>
              <a:rPr lang="fr-FR" sz="1400" dirty="0">
                <a:latin typeface="Corbel" pitchFamily="34" charset="0"/>
              </a:rPr>
              <a:t>ayant </a:t>
            </a:r>
            <a:r>
              <a:rPr lang="fr-FR" sz="1400" dirty="0" smtClean="0">
                <a:latin typeface="Corbel" pitchFamily="34" charset="0"/>
              </a:rPr>
              <a:t>atteint </a:t>
            </a:r>
            <a:r>
              <a:rPr lang="fr-FR" sz="1400" dirty="0">
                <a:latin typeface="Corbel" pitchFamily="34" charset="0"/>
              </a:rPr>
              <a:t>l’objectif </a:t>
            </a:r>
            <a:r>
              <a:rPr lang="fr-FR" sz="1400" dirty="0" smtClean="0">
                <a:latin typeface="Corbel" pitchFamily="34" charset="0"/>
              </a:rPr>
              <a:t> de 30 </a:t>
            </a:r>
            <a:r>
              <a:rPr lang="fr-FR" sz="1400" dirty="0" smtClean="0">
                <a:latin typeface="Corbel" pitchFamily="34" charset="0"/>
              </a:rPr>
              <a:t>appels.</a:t>
            </a:r>
            <a:endParaRPr lang="fr-FR" sz="1400" dirty="0">
              <a:latin typeface="Corbel" pitchFamily="34" charset="0"/>
            </a:endParaRPr>
          </a:p>
        </p:txBody>
      </p:sp>
      <p:sp>
        <p:nvSpPr>
          <p:cNvPr id="23" name="ZoneTexte 22">
            <a:extLst>
              <a:ext uri="{FF2B5EF4-FFF2-40B4-BE49-F238E27FC236}">
                <a16:creationId xmlns:a16="http://schemas.microsoft.com/office/drawing/2014/main" xmlns="" id="{560E3E6E-CD01-433D-A4C1-7593FF79A678}"/>
              </a:ext>
            </a:extLst>
          </p:cNvPr>
          <p:cNvSpPr txBox="1"/>
          <p:nvPr/>
        </p:nvSpPr>
        <p:spPr>
          <a:xfrm>
            <a:off x="9119351" y="1554048"/>
            <a:ext cx="2816735" cy="954107"/>
          </a:xfrm>
          <a:prstGeom prst="rect">
            <a:avLst/>
          </a:prstGeom>
          <a:noFill/>
        </p:spPr>
        <p:txBody>
          <a:bodyPr wrap="square" rtlCol="0">
            <a:spAutoFit/>
          </a:bodyPr>
          <a:lstStyle/>
          <a:p>
            <a:r>
              <a:rPr lang="fr-FR" sz="1400" dirty="0" smtClean="0">
                <a:latin typeface="Corbel" pitchFamily="34" charset="0"/>
              </a:rPr>
              <a:t>Le TOP  est pour la </a:t>
            </a:r>
            <a:r>
              <a:rPr lang="fr-FR" sz="1400" dirty="0" smtClean="0">
                <a:latin typeface="Corbel" pitchFamily="34" charset="0"/>
              </a:rPr>
              <a:t>plupart</a:t>
            </a:r>
            <a:r>
              <a:rPr lang="fr-FR" sz="1400" dirty="0" smtClean="0">
                <a:latin typeface="Corbel" pitchFamily="34" charset="0"/>
              </a:rPr>
              <a:t>, constitué de titulaires travaillant sur les pilotes </a:t>
            </a:r>
            <a:r>
              <a:rPr lang="fr-FR" sz="1400" dirty="0" smtClean="0">
                <a:latin typeface="Corbel" pitchFamily="34" charset="0"/>
              </a:rPr>
              <a:t>dédiés. Signalons que </a:t>
            </a:r>
            <a:r>
              <a:rPr lang="fr-FR" sz="1400" b="1" dirty="0" smtClean="0">
                <a:latin typeface="Corbel" pitchFamily="34" charset="0"/>
              </a:rPr>
              <a:t>ELEGBEDE </a:t>
            </a:r>
            <a:r>
              <a:rPr lang="fr-FR" sz="1400" b="1" dirty="0" smtClean="0">
                <a:latin typeface="Corbel" pitchFamily="34" charset="0"/>
              </a:rPr>
              <a:t>Charles </a:t>
            </a:r>
            <a:r>
              <a:rPr lang="fr-FR" sz="1400" dirty="0" smtClean="0">
                <a:latin typeface="Corbel" pitchFamily="34" charset="0"/>
              </a:rPr>
              <a:t>est sur </a:t>
            </a:r>
            <a:r>
              <a:rPr lang="fr-FR" sz="1400" b="1" dirty="0" smtClean="0">
                <a:latin typeface="Corbel" pitchFamily="34" charset="0"/>
              </a:rPr>
              <a:t>le 111.</a:t>
            </a:r>
            <a:endParaRPr lang="fr-FR" sz="1400" b="1" dirty="0">
              <a:latin typeface="Corbel"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5719" y="1273689"/>
            <a:ext cx="2841625" cy="275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8067" y="4133315"/>
            <a:ext cx="242093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ZoneTexte 30">
            <a:extLst>
              <a:ext uri="{FF2B5EF4-FFF2-40B4-BE49-F238E27FC236}">
                <a16:creationId xmlns:a16="http://schemas.microsoft.com/office/drawing/2014/main" xmlns="" id="{560E3E6E-CD01-433D-A4C1-7593FF79A678}"/>
              </a:ext>
            </a:extLst>
          </p:cNvPr>
          <p:cNvSpPr txBox="1"/>
          <p:nvPr/>
        </p:nvSpPr>
        <p:spPr>
          <a:xfrm>
            <a:off x="9183558" y="4504790"/>
            <a:ext cx="2816735" cy="738664"/>
          </a:xfrm>
          <a:prstGeom prst="rect">
            <a:avLst/>
          </a:prstGeom>
          <a:noFill/>
        </p:spPr>
        <p:txBody>
          <a:bodyPr wrap="square" rtlCol="0">
            <a:spAutoFit/>
          </a:bodyPr>
          <a:lstStyle/>
          <a:p>
            <a:r>
              <a:rPr lang="fr-FR" sz="1400" dirty="0" smtClean="0">
                <a:latin typeface="Corbel" pitchFamily="34" charset="0"/>
              </a:rPr>
              <a:t>Communiquer </a:t>
            </a:r>
            <a:r>
              <a:rPr lang="fr-FR" sz="1400" dirty="0">
                <a:latin typeface="Corbel" pitchFamily="34" charset="0"/>
              </a:rPr>
              <a:t>la performance de ces CRCD lors des briefes tout au long de la semaine. </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23" y="1209548"/>
            <a:ext cx="8568172" cy="24061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23" y="3983863"/>
            <a:ext cx="8568172" cy="2486025"/>
          </a:xfrm>
          <a:prstGeom prst="rect">
            <a:avLst/>
          </a:prstGeom>
          <a:solidFill>
            <a:schemeClr val="tx1"/>
          </a:solidFill>
          <a:ln w="9525">
            <a:solidFill>
              <a:schemeClr val="tx1"/>
            </a:solidFill>
            <a:miter lim="800000"/>
            <a:headEnd/>
            <a:tailEnd/>
          </a:ln>
          <a:extLst/>
        </p:spPr>
      </p:pic>
    </p:spTree>
    <p:extLst>
      <p:ext uri="{BB962C8B-B14F-4D97-AF65-F5344CB8AC3E}">
        <p14:creationId xmlns:p14="http://schemas.microsoft.com/office/powerpoint/2010/main" val="2266071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15" name="object 15"/>
          <p:cNvSpPr/>
          <p:nvPr/>
        </p:nvSpPr>
        <p:spPr>
          <a:xfrm>
            <a:off x="96800" y="891173"/>
            <a:ext cx="1812442" cy="276504"/>
          </a:xfrm>
          <a:custGeom>
            <a:avLst/>
            <a:gdLst/>
            <a:ahLst/>
            <a:cxnLst/>
            <a:rect l="l" t="t" r="r" b="b"/>
            <a:pathLst>
              <a:path w="1219200" h="213359">
                <a:moveTo>
                  <a:pt x="1219200" y="0"/>
                </a:moveTo>
                <a:lnTo>
                  <a:pt x="0" y="0"/>
                </a:lnTo>
                <a:lnTo>
                  <a:pt x="0" y="213360"/>
                </a:lnTo>
                <a:lnTo>
                  <a:pt x="1219200" y="213360"/>
                </a:lnTo>
                <a:lnTo>
                  <a:pt x="1219200" y="0"/>
                </a:lnTo>
                <a:close/>
              </a:path>
            </a:pathLst>
          </a:custGeom>
          <a:solidFill>
            <a:srgbClr val="007381"/>
          </a:solidFill>
        </p:spPr>
        <p:txBody>
          <a:bodyPr wrap="square" lIns="0" tIns="0" rIns="0" bIns="0" rtlCol="0"/>
          <a:lstStyle/>
          <a:p>
            <a:endParaRPr>
              <a:solidFill>
                <a:prstClr val="black"/>
              </a:solidFill>
            </a:endParaRPr>
          </a:p>
        </p:txBody>
      </p:sp>
      <p:sp>
        <p:nvSpPr>
          <p:cNvPr id="16" name="object 16"/>
          <p:cNvSpPr txBox="1"/>
          <p:nvPr/>
        </p:nvSpPr>
        <p:spPr>
          <a:xfrm>
            <a:off x="273989" y="897099"/>
            <a:ext cx="1062685" cy="197490"/>
          </a:xfrm>
          <a:prstGeom prst="rect">
            <a:avLst/>
          </a:prstGeom>
        </p:spPr>
        <p:txBody>
          <a:bodyPr vert="horz" wrap="square" lIns="0" tIns="12700" rIns="0" bIns="0" rtlCol="0">
            <a:spAutoFit/>
          </a:bodyPr>
          <a:lstStyle/>
          <a:p>
            <a:pPr marL="12700">
              <a:spcBef>
                <a:spcPts val="100"/>
              </a:spcBef>
            </a:pPr>
            <a:r>
              <a:rPr lang="fr-FR" sz="1200" b="1" spc="-50" dirty="0" smtClean="0">
                <a:solidFill>
                  <a:srgbClr val="FFFFFF"/>
                </a:solidFill>
                <a:latin typeface="Tahoma"/>
                <a:cs typeface="Tahoma"/>
              </a:rPr>
              <a:t>TITULAIRES</a:t>
            </a:r>
            <a:endParaRPr sz="1200" dirty="0">
              <a:solidFill>
                <a:prstClr val="black"/>
              </a:solidFill>
              <a:latin typeface="Tahoma"/>
              <a:cs typeface="Tahoma"/>
            </a:endParaRPr>
          </a:p>
        </p:txBody>
      </p:sp>
      <p:sp>
        <p:nvSpPr>
          <p:cNvPr id="18" name="object 18"/>
          <p:cNvSpPr/>
          <p:nvPr/>
        </p:nvSpPr>
        <p:spPr>
          <a:xfrm>
            <a:off x="8461611" y="928116"/>
            <a:ext cx="3675523" cy="5727700"/>
          </a:xfrm>
          <a:custGeom>
            <a:avLst/>
            <a:gdLst/>
            <a:ahLst/>
            <a:cxnLst/>
            <a:rect l="l" t="t" r="r" b="b"/>
            <a:pathLst>
              <a:path w="3063240" h="5727700">
                <a:moveTo>
                  <a:pt x="0" y="5727192"/>
                </a:moveTo>
                <a:lnTo>
                  <a:pt x="3063240" y="5727192"/>
                </a:lnTo>
                <a:lnTo>
                  <a:pt x="3063240" y="0"/>
                </a:lnTo>
                <a:lnTo>
                  <a:pt x="0" y="0"/>
                </a:lnTo>
                <a:lnTo>
                  <a:pt x="0" y="5727192"/>
                </a:lnTo>
                <a:close/>
              </a:path>
            </a:pathLst>
          </a:custGeom>
          <a:ln w="6350">
            <a:solidFill>
              <a:srgbClr val="D9D9D9"/>
            </a:solidFill>
          </a:ln>
        </p:spPr>
        <p:txBody>
          <a:bodyPr wrap="square" lIns="0" tIns="0" rIns="0" bIns="0" rtlCol="0"/>
          <a:lstStyle/>
          <a:p>
            <a:endParaRPr>
              <a:solidFill>
                <a:prstClr val="black"/>
              </a:solidFill>
            </a:endParaRPr>
          </a:p>
        </p:txBody>
      </p:sp>
      <p:sp>
        <p:nvSpPr>
          <p:cNvPr id="20" name="object 20"/>
          <p:cNvSpPr txBox="1"/>
          <p:nvPr/>
        </p:nvSpPr>
        <p:spPr>
          <a:xfrm>
            <a:off x="8508551" y="1757706"/>
            <a:ext cx="3194024" cy="658514"/>
          </a:xfrm>
          <a:prstGeom prst="rect">
            <a:avLst/>
          </a:prstGeom>
        </p:spPr>
        <p:txBody>
          <a:bodyPr vert="horz" wrap="square" lIns="0" tIns="12065" rIns="0" bIns="0" rtlCol="0">
            <a:spAutoFit/>
          </a:bodyPr>
          <a:lstStyle/>
          <a:p>
            <a:pPr algn="just"/>
            <a:r>
              <a:rPr lang="fr-FR" sz="1200" b="1" u="sng" spc="-10" dirty="0" smtClean="0">
                <a:solidFill>
                  <a:prstClr val="black"/>
                </a:solidFill>
                <a:latin typeface="Tahoma"/>
                <a:cs typeface="Tahoma"/>
              </a:rPr>
              <a:t>TITULAIRES</a:t>
            </a:r>
            <a:r>
              <a:rPr sz="1200" b="1" spc="-10" dirty="0" smtClean="0">
                <a:solidFill>
                  <a:prstClr val="black"/>
                </a:solidFill>
                <a:latin typeface="Tahoma"/>
                <a:cs typeface="Tahoma"/>
              </a:rPr>
              <a:t>:</a:t>
            </a:r>
            <a:r>
              <a:rPr lang="fr-FR" sz="1200" b="1" spc="-10" dirty="0" smtClean="0">
                <a:solidFill>
                  <a:prstClr val="black"/>
                </a:solidFill>
                <a:latin typeface="Tahoma"/>
                <a:cs typeface="Tahoma"/>
              </a:rPr>
              <a:t> </a:t>
            </a:r>
            <a:r>
              <a:rPr lang="fr-FR" sz="1600" dirty="0" smtClean="0"/>
              <a:t>Aucun </a:t>
            </a:r>
            <a:r>
              <a:rPr lang="fr-FR" sz="1600" dirty="0" smtClean="0"/>
              <a:t>agent ne se retrouve dans </a:t>
            </a:r>
            <a:r>
              <a:rPr lang="fr-FR" sz="1600" dirty="0"/>
              <a:t>le </a:t>
            </a:r>
            <a:r>
              <a:rPr lang="fr-FR" sz="1600" dirty="0" smtClean="0"/>
              <a:t>FLOP cette semaine.</a:t>
            </a:r>
            <a:endParaRPr lang="fr-FR" sz="1600" dirty="0"/>
          </a:p>
          <a:p>
            <a:pPr algn="just"/>
            <a:endParaRPr sz="1000" dirty="0">
              <a:solidFill>
                <a:prstClr val="black"/>
              </a:solidFill>
              <a:latin typeface="Tahoma"/>
              <a:cs typeface="Tahoma"/>
            </a:endParaRPr>
          </a:p>
        </p:txBody>
      </p:sp>
      <p:grpSp>
        <p:nvGrpSpPr>
          <p:cNvPr id="25" name="object 25"/>
          <p:cNvGrpSpPr/>
          <p:nvPr/>
        </p:nvGrpSpPr>
        <p:grpSpPr>
          <a:xfrm>
            <a:off x="8461611" y="995844"/>
            <a:ext cx="3538999" cy="2559024"/>
            <a:chOff x="9067800" y="870203"/>
            <a:chExt cx="2924810" cy="2559024"/>
          </a:xfrm>
        </p:grpSpPr>
        <p:sp>
          <p:nvSpPr>
            <p:cNvPr id="26" name="object 26"/>
            <p:cNvSpPr/>
            <p:nvPr/>
          </p:nvSpPr>
          <p:spPr>
            <a:xfrm>
              <a:off x="9067800" y="870203"/>
              <a:ext cx="2924810" cy="309880"/>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a:solidFill>
              <a:srgbClr val="009999"/>
            </a:solidFill>
          </p:spPr>
          <p:txBody>
            <a:bodyPr wrap="square" lIns="0" tIns="0" rIns="0" bIns="0" rtlCol="0"/>
            <a:lstStyle/>
            <a:p>
              <a:endParaRPr>
                <a:solidFill>
                  <a:prstClr val="black"/>
                </a:solidFill>
              </a:endParaRPr>
            </a:p>
          </p:txBody>
        </p:sp>
        <p:sp>
          <p:nvSpPr>
            <p:cNvPr id="27" name="object 27"/>
            <p:cNvSpPr/>
            <p:nvPr/>
          </p:nvSpPr>
          <p:spPr>
            <a:xfrm>
              <a:off x="9414200" y="3429227"/>
              <a:ext cx="1889760" cy="0"/>
            </a:xfrm>
            <a:custGeom>
              <a:avLst/>
              <a:gdLst/>
              <a:ahLst/>
              <a:cxnLst/>
              <a:rect l="l" t="t" r="r" b="b"/>
              <a:pathLst>
                <a:path w="1889759">
                  <a:moveTo>
                    <a:pt x="1889759" y="0"/>
                  </a:moveTo>
                  <a:lnTo>
                    <a:pt x="0" y="0"/>
                  </a:lnTo>
                </a:path>
              </a:pathLst>
            </a:custGeom>
            <a:ln w="25400">
              <a:solidFill>
                <a:srgbClr val="007381"/>
              </a:solidFill>
            </a:ln>
          </p:spPr>
          <p:txBody>
            <a:bodyPr wrap="square" lIns="0" tIns="0" rIns="0" bIns="0" rtlCol="0"/>
            <a:lstStyle/>
            <a:p>
              <a:endParaRPr>
                <a:solidFill>
                  <a:prstClr val="black"/>
                </a:solidFill>
              </a:endParaRPr>
            </a:p>
          </p:txBody>
        </p:sp>
      </p:grpSp>
      <p:sp>
        <p:nvSpPr>
          <p:cNvPr id="28" name="object 28"/>
          <p:cNvSpPr txBox="1"/>
          <p:nvPr/>
        </p:nvSpPr>
        <p:spPr>
          <a:xfrm>
            <a:off x="8815010" y="1273967"/>
            <a:ext cx="2942590" cy="601447"/>
          </a:xfrm>
          <a:prstGeom prst="rect">
            <a:avLst/>
          </a:prstGeom>
        </p:spPr>
        <p:txBody>
          <a:bodyPr vert="horz" wrap="square" lIns="0" tIns="97790" rIns="0" bIns="0" rtlCol="0">
            <a:spAutoFit/>
          </a:bodyPr>
          <a:lstStyle/>
          <a:p>
            <a:pPr marL="27940" algn="ctr">
              <a:spcBef>
                <a:spcPts val="770"/>
              </a:spcBef>
            </a:pPr>
            <a:r>
              <a:rPr sz="1400" b="1" spc="-30" dirty="0">
                <a:solidFill>
                  <a:prstClr val="black"/>
                </a:solidFill>
                <a:latin typeface="Tahoma"/>
                <a:cs typeface="Tahoma"/>
              </a:rPr>
              <a:t>Constat</a:t>
            </a:r>
            <a:r>
              <a:rPr sz="1400" b="1" spc="15" dirty="0">
                <a:solidFill>
                  <a:prstClr val="black"/>
                </a:solidFill>
                <a:latin typeface="Tahoma"/>
                <a:cs typeface="Tahoma"/>
              </a:rPr>
              <a:t> </a:t>
            </a:r>
            <a:r>
              <a:rPr sz="1400" b="1" dirty="0" smtClean="0">
                <a:solidFill>
                  <a:srgbClr val="001F5F"/>
                </a:solidFill>
                <a:latin typeface="Verdana"/>
                <a:cs typeface="Verdana"/>
              </a:rPr>
              <a:t>:</a:t>
            </a:r>
            <a:endParaRPr lang="fr-FR" sz="1400" b="1" dirty="0" smtClean="0">
              <a:solidFill>
                <a:srgbClr val="001F5F"/>
              </a:solidFill>
              <a:latin typeface="Verdana"/>
              <a:cs typeface="Verdana"/>
            </a:endParaRPr>
          </a:p>
          <a:p>
            <a:pPr marL="27940" algn="ctr">
              <a:spcBef>
                <a:spcPts val="770"/>
              </a:spcBef>
            </a:pPr>
            <a:endParaRPr sz="1200" dirty="0">
              <a:solidFill>
                <a:prstClr val="black"/>
              </a:solidFill>
              <a:latin typeface="Verdana"/>
              <a:cs typeface="Verdana"/>
            </a:endParaRPr>
          </a:p>
        </p:txBody>
      </p:sp>
      <p:sp>
        <p:nvSpPr>
          <p:cNvPr id="29" name="object 29"/>
          <p:cNvSpPr txBox="1"/>
          <p:nvPr/>
        </p:nvSpPr>
        <p:spPr>
          <a:xfrm>
            <a:off x="8569346" y="3650404"/>
            <a:ext cx="2418080" cy="228268"/>
          </a:xfrm>
          <a:prstGeom prst="rect">
            <a:avLst/>
          </a:prstGeom>
        </p:spPr>
        <p:txBody>
          <a:bodyPr vert="horz" wrap="square" lIns="0" tIns="12700" rIns="0" bIns="0" rtlCol="0">
            <a:spAutoFit/>
          </a:bodyPr>
          <a:lstStyle/>
          <a:p>
            <a:pPr marL="100965">
              <a:spcBef>
                <a:spcPts val="100"/>
              </a:spcBef>
            </a:pPr>
            <a:r>
              <a:rPr sz="1400" b="1" spc="-25" dirty="0">
                <a:solidFill>
                  <a:prstClr val="black"/>
                </a:solidFill>
                <a:latin typeface="Tahoma"/>
                <a:cs typeface="Tahoma"/>
              </a:rPr>
              <a:t>P</a:t>
            </a:r>
            <a:r>
              <a:rPr sz="1400" b="1" spc="-30" dirty="0">
                <a:solidFill>
                  <a:prstClr val="black"/>
                </a:solidFill>
                <a:latin typeface="Tahoma"/>
                <a:cs typeface="Tahoma"/>
              </a:rPr>
              <a:t>A</a:t>
            </a:r>
            <a:r>
              <a:rPr sz="1400" b="1" spc="-35" dirty="0">
                <a:solidFill>
                  <a:prstClr val="black"/>
                </a:solidFill>
                <a:latin typeface="Tahoma"/>
                <a:cs typeface="Tahoma"/>
              </a:rPr>
              <a:t> </a:t>
            </a:r>
            <a:r>
              <a:rPr sz="1400" b="1" spc="-120" dirty="0">
                <a:solidFill>
                  <a:srgbClr val="001F5F"/>
                </a:solidFill>
                <a:latin typeface="Tahoma"/>
                <a:cs typeface="Tahoma"/>
              </a:rPr>
              <a:t>:</a:t>
            </a:r>
            <a:endParaRPr sz="1400" dirty="0">
              <a:solidFill>
                <a:prstClr val="black"/>
              </a:solidFill>
              <a:latin typeface="Tahoma"/>
              <a:cs typeface="Tahoma"/>
            </a:endParaRPr>
          </a:p>
        </p:txBody>
      </p:sp>
      <p:sp>
        <p:nvSpPr>
          <p:cNvPr id="157" name="object 15">
            <a:extLst>
              <a:ext uri="{FF2B5EF4-FFF2-40B4-BE49-F238E27FC236}">
                <a16:creationId xmlns:a16="http://schemas.microsoft.com/office/drawing/2014/main" xmlns="" id="{5242E34A-BAB5-4BE2-9947-D429655B2346}"/>
              </a:ext>
            </a:extLst>
          </p:cNvPr>
          <p:cNvSpPr/>
          <p:nvPr/>
        </p:nvSpPr>
        <p:spPr>
          <a:xfrm>
            <a:off x="130124" y="3641752"/>
            <a:ext cx="1812442" cy="276504"/>
          </a:xfrm>
          <a:custGeom>
            <a:avLst/>
            <a:gdLst/>
            <a:ahLst/>
            <a:cxnLst/>
            <a:rect l="l" t="t" r="r" b="b"/>
            <a:pathLst>
              <a:path w="1219200" h="213359">
                <a:moveTo>
                  <a:pt x="1219200" y="0"/>
                </a:moveTo>
                <a:lnTo>
                  <a:pt x="0" y="0"/>
                </a:lnTo>
                <a:lnTo>
                  <a:pt x="0" y="213360"/>
                </a:lnTo>
                <a:lnTo>
                  <a:pt x="1219200" y="213360"/>
                </a:lnTo>
                <a:lnTo>
                  <a:pt x="1219200" y="0"/>
                </a:lnTo>
                <a:close/>
              </a:path>
            </a:pathLst>
          </a:custGeom>
          <a:solidFill>
            <a:srgbClr val="007381"/>
          </a:solidFill>
        </p:spPr>
        <p:txBody>
          <a:bodyPr wrap="square" lIns="0" tIns="0" rIns="0" bIns="0" rtlCol="0"/>
          <a:lstStyle/>
          <a:p>
            <a:endParaRPr>
              <a:solidFill>
                <a:prstClr val="black"/>
              </a:solidFill>
            </a:endParaRPr>
          </a:p>
        </p:txBody>
      </p:sp>
      <p:sp>
        <p:nvSpPr>
          <p:cNvPr id="158" name="object 16">
            <a:extLst>
              <a:ext uri="{FF2B5EF4-FFF2-40B4-BE49-F238E27FC236}">
                <a16:creationId xmlns:a16="http://schemas.microsoft.com/office/drawing/2014/main" xmlns="" id="{58FECCE6-80FA-4DDE-9ADB-994EEAE1D8F3}"/>
              </a:ext>
            </a:extLst>
          </p:cNvPr>
          <p:cNvSpPr txBox="1"/>
          <p:nvPr/>
        </p:nvSpPr>
        <p:spPr>
          <a:xfrm>
            <a:off x="433756" y="3656722"/>
            <a:ext cx="1062685" cy="197490"/>
          </a:xfrm>
          <a:prstGeom prst="rect">
            <a:avLst/>
          </a:prstGeom>
        </p:spPr>
        <p:txBody>
          <a:bodyPr vert="horz" wrap="square" lIns="0" tIns="12700" rIns="0" bIns="0" rtlCol="0">
            <a:spAutoFit/>
          </a:bodyPr>
          <a:lstStyle/>
          <a:p>
            <a:pPr marL="12700">
              <a:spcBef>
                <a:spcPts val="100"/>
              </a:spcBef>
            </a:pPr>
            <a:r>
              <a:rPr lang="fr-FR" sz="1200" b="1" spc="-50" dirty="0" smtClean="0">
                <a:solidFill>
                  <a:srgbClr val="FFFFFF"/>
                </a:solidFill>
                <a:latin typeface="Tahoma"/>
                <a:cs typeface="Tahoma"/>
              </a:rPr>
              <a:t>STAGIAIRES</a:t>
            </a:r>
            <a:endParaRPr sz="1200" dirty="0">
              <a:solidFill>
                <a:prstClr val="black"/>
              </a:solidFill>
              <a:latin typeface="Tahoma"/>
              <a:cs typeface="Tahoma"/>
            </a:endParaRPr>
          </a:p>
        </p:txBody>
      </p:sp>
      <p:sp>
        <p:nvSpPr>
          <p:cNvPr id="91" name="object 29">
            <a:extLst>
              <a:ext uri="{FF2B5EF4-FFF2-40B4-BE49-F238E27FC236}">
                <a16:creationId xmlns:a16="http://schemas.microsoft.com/office/drawing/2014/main" xmlns=""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err="1" smtClean="0">
                <a:solidFill>
                  <a:srgbClr val="A80014"/>
                </a:solidFill>
                <a:latin typeface="Calibri" panose="020F0502020204030204" pitchFamily="34" charset="0"/>
                <a:cs typeface="Calibri" panose="020F0502020204030204" pitchFamily="34" charset="0"/>
              </a:rPr>
              <a:t>FLOp</a:t>
            </a:r>
            <a:r>
              <a:rPr lang="fr-FR" sz="2000" b="1" cap="all" dirty="0" smtClean="0">
                <a:solidFill>
                  <a:srgbClr val="A80014"/>
                </a:solidFill>
                <a:latin typeface="Calibri" panose="020F0502020204030204" pitchFamily="34" charset="0"/>
                <a:cs typeface="Calibri" panose="020F0502020204030204" pitchFamily="34" charset="0"/>
              </a:rPr>
              <a:t> agent MTN</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a:t>
            </a:r>
            <a:endParaRPr lang="fr-FR" sz="2000" b="1" cap="all" dirty="0">
              <a:latin typeface="Calibri" panose="020F0502020204030204" pitchFamily="34" charset="0"/>
              <a:cs typeface="Calibri" panose="020F0502020204030204" pitchFamily="34" charset="0"/>
            </a:endParaRPr>
          </a:p>
        </p:txBody>
      </p:sp>
      <p:sp>
        <p:nvSpPr>
          <p:cNvPr id="90" name="ZoneTexte 89">
            <a:extLst>
              <a:ext uri="{FF2B5EF4-FFF2-40B4-BE49-F238E27FC236}">
                <a16:creationId xmlns:a16="http://schemas.microsoft.com/office/drawing/2014/main" xmlns="" id="{560E3E6E-CD01-433D-A4C1-7593FF79A678}"/>
              </a:ext>
            </a:extLst>
          </p:cNvPr>
          <p:cNvSpPr txBox="1"/>
          <p:nvPr/>
        </p:nvSpPr>
        <p:spPr>
          <a:xfrm>
            <a:off x="8461611" y="2522575"/>
            <a:ext cx="3402145" cy="830997"/>
          </a:xfrm>
          <a:prstGeom prst="rect">
            <a:avLst/>
          </a:prstGeom>
          <a:noFill/>
        </p:spPr>
        <p:txBody>
          <a:bodyPr wrap="square" rtlCol="0">
            <a:spAutoFit/>
          </a:bodyPr>
          <a:lstStyle/>
          <a:p>
            <a:pPr algn="just"/>
            <a:r>
              <a:rPr lang="fr-FR" sz="1200" b="1" u="sng" spc="-10" dirty="0" smtClean="0">
                <a:solidFill>
                  <a:prstClr val="black"/>
                </a:solidFill>
                <a:latin typeface="Tahoma"/>
                <a:cs typeface="Tahoma"/>
              </a:rPr>
              <a:t>STAGIAIRES</a:t>
            </a:r>
            <a:r>
              <a:rPr lang="fr-FR" sz="1200" b="1" spc="-10" dirty="0" smtClean="0">
                <a:solidFill>
                  <a:prstClr val="black"/>
                </a:solidFill>
                <a:latin typeface="Tahoma"/>
                <a:cs typeface="Tahoma"/>
              </a:rPr>
              <a:t> </a:t>
            </a:r>
            <a:r>
              <a:rPr lang="fr-FR" sz="1600" b="1" spc="-85" dirty="0" smtClean="0">
                <a:solidFill>
                  <a:srgbClr val="001F5F"/>
                </a:solidFill>
                <a:latin typeface="Tahoma"/>
                <a:cs typeface="Tahoma"/>
              </a:rPr>
              <a:t>: </a:t>
            </a:r>
            <a:r>
              <a:rPr lang="fr-FR" sz="1600" dirty="0" smtClean="0"/>
              <a:t>Nous </a:t>
            </a:r>
            <a:r>
              <a:rPr lang="fr-FR" sz="1600" dirty="0"/>
              <a:t>remarquons que ce point comporte que les agents du </a:t>
            </a:r>
            <a:r>
              <a:rPr lang="fr-FR" sz="1600" dirty="0" smtClean="0"/>
              <a:t>111. Aucun agent n’atteint l’objectif.</a:t>
            </a:r>
            <a:endParaRPr lang="fr-FR" sz="1600" dirty="0"/>
          </a:p>
        </p:txBody>
      </p:sp>
      <p:sp>
        <p:nvSpPr>
          <p:cNvPr id="97" name="ZoneTexte 96">
            <a:extLst>
              <a:ext uri="{FF2B5EF4-FFF2-40B4-BE49-F238E27FC236}">
                <a16:creationId xmlns:a16="http://schemas.microsoft.com/office/drawing/2014/main" xmlns="" id="{560E3E6E-CD01-433D-A4C1-7593FF79A678}"/>
              </a:ext>
            </a:extLst>
          </p:cNvPr>
          <p:cNvSpPr txBox="1"/>
          <p:nvPr/>
        </p:nvSpPr>
        <p:spPr>
          <a:xfrm>
            <a:off x="8650253" y="4028800"/>
            <a:ext cx="3169156" cy="1815882"/>
          </a:xfrm>
          <a:prstGeom prst="rect">
            <a:avLst/>
          </a:prstGeom>
          <a:noFill/>
        </p:spPr>
        <p:txBody>
          <a:bodyPr wrap="square" rtlCol="0">
            <a:spAutoFit/>
          </a:bodyPr>
          <a:lstStyle/>
          <a:p>
            <a:pPr algn="just"/>
            <a:r>
              <a:rPr lang="fr-FR" sz="1600" dirty="0"/>
              <a:t>Accompagner les CRCD dont l’objectif de performance est en écart avec la cible en optimisant leur performance de traitement, sensibiliser à la réduction du temps de post travail et du temps d’attente.</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89" y="1150784"/>
            <a:ext cx="8051145" cy="24131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49" y="4015152"/>
            <a:ext cx="8136162" cy="25774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91113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97" name="object 3">
            <a:extLst>
              <a:ext uri="{FF2B5EF4-FFF2-40B4-BE49-F238E27FC236}">
                <a16:creationId xmlns="" xmlns:a16="http://schemas.microsoft.com/office/drawing/2014/main" id="{2150D909-50B9-47AC-8ECA-33411EF01FF0}"/>
              </a:ext>
            </a:extLst>
          </p:cNvPr>
          <p:cNvSpPr/>
          <p:nvPr/>
        </p:nvSpPr>
        <p:spPr>
          <a:xfrm>
            <a:off x="307601" y="1676676"/>
            <a:ext cx="425444" cy="2391410"/>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solidFill>
                <a:prstClr val="black"/>
              </a:solidFill>
            </a:endParaRPr>
          </a:p>
        </p:txBody>
      </p:sp>
      <p:sp>
        <p:nvSpPr>
          <p:cNvPr id="106" name="object 4">
            <a:extLst>
              <a:ext uri="{FF2B5EF4-FFF2-40B4-BE49-F238E27FC236}">
                <a16:creationId xmlns="" xmlns:a16="http://schemas.microsoft.com/office/drawing/2014/main" id="{D4734798-0CD1-4A12-8E00-8B47A3FC7A4C}"/>
              </a:ext>
            </a:extLst>
          </p:cNvPr>
          <p:cNvSpPr txBox="1"/>
          <p:nvPr/>
        </p:nvSpPr>
        <p:spPr>
          <a:xfrm>
            <a:off x="380095" y="1512438"/>
            <a:ext cx="184666" cy="2514704"/>
          </a:xfrm>
          <a:prstGeom prst="rect">
            <a:avLst/>
          </a:prstGeom>
        </p:spPr>
        <p:txBody>
          <a:bodyPr vert="vert270" wrap="square" lIns="0" tIns="13970" rIns="0" bIns="0" rtlCol="0">
            <a:spAutoFit/>
          </a:bodyPr>
          <a:lstStyle/>
          <a:p>
            <a:pPr marL="12700">
              <a:spcBef>
                <a:spcPts val="110"/>
              </a:spcBef>
            </a:pPr>
            <a:r>
              <a:rPr lang="fr-FR" sz="1200" b="1" spc="-30" dirty="0">
                <a:solidFill>
                  <a:srgbClr val="FFFFFF"/>
                </a:solidFill>
                <a:latin typeface="Tahoma"/>
                <a:cs typeface="Tahoma"/>
              </a:rPr>
              <a:t>NOTE </a:t>
            </a:r>
            <a:r>
              <a:rPr lang="fr-FR" sz="1100" b="1" spc="-30" dirty="0">
                <a:solidFill>
                  <a:srgbClr val="FFFFFF"/>
                </a:solidFill>
                <a:latin typeface="Tahoma"/>
                <a:cs typeface="Tahoma"/>
              </a:rPr>
              <a:t>PONDEREE</a:t>
            </a:r>
            <a:r>
              <a:rPr lang="fr-FR" sz="1200" b="1" spc="-30" dirty="0">
                <a:solidFill>
                  <a:srgbClr val="FFFFFF"/>
                </a:solidFill>
                <a:latin typeface="Tahoma"/>
                <a:cs typeface="Tahoma"/>
              </a:rPr>
              <a:t> MOOV AFRICA</a:t>
            </a:r>
            <a:endParaRPr sz="1200" dirty="0">
              <a:solidFill>
                <a:prstClr val="black"/>
              </a:solidFill>
              <a:latin typeface="Tahoma"/>
              <a:cs typeface="Tahoma"/>
            </a:endParaRPr>
          </a:p>
        </p:txBody>
      </p:sp>
      <p:sp>
        <p:nvSpPr>
          <p:cNvPr id="107" name="object 5">
            <a:extLst>
              <a:ext uri="{FF2B5EF4-FFF2-40B4-BE49-F238E27FC236}">
                <a16:creationId xmlns="" xmlns:a16="http://schemas.microsoft.com/office/drawing/2014/main" id="{09AF8ED0-EC87-4D1A-9778-17FD06307438}"/>
              </a:ext>
            </a:extLst>
          </p:cNvPr>
          <p:cNvSpPr/>
          <p:nvPr/>
        </p:nvSpPr>
        <p:spPr>
          <a:xfrm>
            <a:off x="8522207" y="981454"/>
            <a:ext cx="3550920" cy="4282523"/>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endParaRPr>
              <a:solidFill>
                <a:prstClr val="black"/>
              </a:solidFill>
            </a:endParaRPr>
          </a:p>
        </p:txBody>
      </p:sp>
      <p:sp>
        <p:nvSpPr>
          <p:cNvPr id="108" name="object 6">
            <a:extLst>
              <a:ext uri="{FF2B5EF4-FFF2-40B4-BE49-F238E27FC236}">
                <a16:creationId xmlns="" xmlns:a16="http://schemas.microsoft.com/office/drawing/2014/main" id="{375E4188-281A-46A1-9304-1EAF635A3C7A}"/>
              </a:ext>
            </a:extLst>
          </p:cNvPr>
          <p:cNvSpPr txBox="1"/>
          <p:nvPr/>
        </p:nvSpPr>
        <p:spPr>
          <a:xfrm>
            <a:off x="8614790" y="1220050"/>
            <a:ext cx="3522345" cy="584775"/>
          </a:xfrm>
          <a:prstGeom prst="rect">
            <a:avLst/>
          </a:prstGeom>
        </p:spPr>
        <p:txBody>
          <a:bodyPr vert="horz" wrap="square" lIns="0" tIns="99060" rIns="0" bIns="0" rtlCol="0">
            <a:spAutoFit/>
          </a:bodyPr>
          <a:lstStyle/>
          <a:p>
            <a:pPr marL="12065" algn="ctr">
              <a:spcBef>
                <a:spcPts val="780"/>
              </a:spcBef>
              <a:tabLst>
                <a:tab pos="193675" algn="l"/>
                <a:tab pos="194310" algn="l"/>
              </a:tabLst>
            </a:pPr>
            <a:r>
              <a:rPr lang="fr-FR" sz="1600" b="1" spc="-75" dirty="0">
                <a:solidFill>
                  <a:prstClr val="black"/>
                </a:solidFill>
                <a:latin typeface="Corbel" pitchFamily="34" charset="0"/>
                <a:cs typeface="Tahoma"/>
              </a:rPr>
              <a:t>        </a:t>
            </a:r>
            <a:r>
              <a:rPr lang="fr-FR" sz="1600" b="1" u="sng" spc="-75" dirty="0">
                <a:solidFill>
                  <a:prstClr val="black"/>
                </a:solidFill>
                <a:latin typeface="Corbel" pitchFamily="34" charset="0"/>
                <a:cs typeface="Tahoma"/>
              </a:rPr>
              <a:t>Commentaire</a:t>
            </a:r>
            <a:r>
              <a:rPr lang="fr-FR" sz="1600" b="1" spc="-75" dirty="0">
                <a:solidFill>
                  <a:prstClr val="black"/>
                </a:solidFill>
                <a:latin typeface="Corbel" pitchFamily="34" charset="0"/>
                <a:cs typeface="Tahoma"/>
              </a:rPr>
              <a:t> </a:t>
            </a:r>
            <a:r>
              <a:rPr lang="fr-FR" sz="1200" b="1" spc="-75" dirty="0">
                <a:solidFill>
                  <a:prstClr val="black"/>
                </a:solidFill>
                <a:latin typeface="Tahoma"/>
                <a:cs typeface="Tahoma"/>
              </a:rPr>
              <a:t>:</a:t>
            </a:r>
            <a:endParaRPr sz="1200" dirty="0">
              <a:solidFill>
                <a:prstClr val="black"/>
              </a:solidFill>
              <a:latin typeface="Tahoma"/>
              <a:cs typeface="Tahoma"/>
            </a:endParaRPr>
          </a:p>
          <a:p>
            <a:pPr marL="12700" algn="ctr">
              <a:spcBef>
                <a:spcPts val="605"/>
              </a:spcBef>
            </a:pPr>
            <a:endParaRPr sz="1050" dirty="0">
              <a:solidFill>
                <a:prstClr val="black"/>
              </a:solidFill>
              <a:latin typeface="Verdana"/>
              <a:cs typeface="Verdana"/>
            </a:endParaRPr>
          </a:p>
        </p:txBody>
      </p:sp>
      <p:sp>
        <p:nvSpPr>
          <p:cNvPr id="120" name="object 18">
            <a:extLst>
              <a:ext uri="{FF2B5EF4-FFF2-40B4-BE49-F238E27FC236}">
                <a16:creationId xmlns="" xmlns:a16="http://schemas.microsoft.com/office/drawing/2014/main" id="{3CBFA28E-4E23-432F-B806-E7CBA342018D}"/>
              </a:ext>
            </a:extLst>
          </p:cNvPr>
          <p:cNvSpPr txBox="1"/>
          <p:nvPr/>
        </p:nvSpPr>
        <p:spPr>
          <a:xfrm>
            <a:off x="158624" y="3602735"/>
            <a:ext cx="169277" cy="2628847"/>
          </a:xfrm>
          <a:prstGeom prst="rect">
            <a:avLst/>
          </a:prstGeom>
        </p:spPr>
        <p:txBody>
          <a:bodyPr vert="vert270" wrap="square" lIns="0" tIns="13970" rIns="0" bIns="0" rtlCol="0">
            <a:spAutoFit/>
          </a:bodyPr>
          <a:lstStyle/>
          <a:p>
            <a:pPr marL="12700">
              <a:spcBef>
                <a:spcPts val="110"/>
              </a:spcBef>
            </a:pPr>
            <a:r>
              <a:rPr lang="fr-FR" sz="1100" b="1" spc="-5" dirty="0">
                <a:solidFill>
                  <a:srgbClr val="FFFFFF"/>
                </a:solidFill>
                <a:latin typeface="Tahoma"/>
                <a:cs typeface="Tahoma"/>
              </a:rPr>
              <a:t>SCORE PONDERE MOOV AFRICA</a:t>
            </a:r>
            <a:endParaRPr sz="1100" dirty="0">
              <a:solidFill>
                <a:prstClr val="black"/>
              </a:solidFill>
              <a:latin typeface="Tahoma"/>
              <a:cs typeface="Tahoma"/>
            </a:endParaRPr>
          </a:p>
        </p:txBody>
      </p:sp>
      <p:sp>
        <p:nvSpPr>
          <p:cNvPr id="168" name="object 34">
            <a:extLst>
              <a:ext uri="{FF2B5EF4-FFF2-40B4-BE49-F238E27FC236}">
                <a16:creationId xmlns="" xmlns:a16="http://schemas.microsoft.com/office/drawing/2014/main" id="{DA56DFBD-51FB-4A5A-B4D3-83DE2211A368}"/>
              </a:ext>
            </a:extLst>
          </p:cNvPr>
          <p:cNvSpPr txBox="1"/>
          <p:nvPr/>
        </p:nvSpPr>
        <p:spPr>
          <a:xfrm>
            <a:off x="984930" y="986479"/>
            <a:ext cx="7140575" cy="781624"/>
          </a:xfrm>
          <a:prstGeom prst="rect">
            <a:avLst/>
          </a:prstGeom>
        </p:spPr>
        <p:txBody>
          <a:bodyPr vert="horz" wrap="square" lIns="0" tIns="133985" rIns="0" bIns="0" rtlCol="0">
            <a:spAutoFit/>
          </a:bodyPr>
          <a:lstStyle/>
          <a:p>
            <a:pPr marR="272415" algn="ctr">
              <a:spcBef>
                <a:spcPts val="1055"/>
              </a:spcBef>
            </a:pPr>
            <a:r>
              <a:rPr lang="fr-FR" sz="1400" b="1" spc="-145" dirty="0">
                <a:solidFill>
                  <a:srgbClr val="585858"/>
                </a:solidFill>
                <a:latin typeface="Tahoma"/>
                <a:cs typeface="Tahoma"/>
              </a:rPr>
              <a:t>EVOLUTION HEBDO ET MOIS DE LA NOTE PONDEREE SUR </a:t>
            </a:r>
            <a:r>
              <a:rPr lang="fr-FR" sz="1400" b="1" spc="-145" dirty="0" smtClean="0">
                <a:solidFill>
                  <a:srgbClr val="585858"/>
                </a:solidFill>
                <a:latin typeface="Tahoma"/>
                <a:cs typeface="Tahoma"/>
              </a:rPr>
              <a:t>MOOV AFRICA </a:t>
            </a:r>
            <a:r>
              <a:rPr lang="fr-FR" sz="1400" b="1" spc="-145" dirty="0">
                <a:solidFill>
                  <a:srgbClr val="585858"/>
                </a:solidFill>
                <a:latin typeface="Tahoma"/>
                <a:cs typeface="Tahoma"/>
              </a:rPr>
              <a:t>: Réalisation VS Target</a:t>
            </a:r>
            <a:endParaRPr sz="1400" dirty="0">
              <a:solidFill>
                <a:prstClr val="black"/>
              </a:solidFill>
              <a:latin typeface="Tahoma"/>
              <a:cs typeface="Tahoma"/>
            </a:endParaRPr>
          </a:p>
          <a:p>
            <a:pPr>
              <a:spcBef>
                <a:spcPts val="605"/>
              </a:spcBef>
              <a:tabLst>
                <a:tab pos="2857500" algn="l"/>
                <a:tab pos="7127240" algn="l"/>
              </a:tabLst>
            </a:pPr>
            <a:r>
              <a:rPr sz="900" strike="sngStrike" spc="-70" dirty="0">
                <a:solidFill>
                  <a:srgbClr val="404040"/>
                </a:solidFill>
                <a:latin typeface="Verdana"/>
                <a:cs typeface="Verdana"/>
              </a:rPr>
              <a:t> 	</a:t>
            </a:r>
            <a:r>
              <a:rPr sz="900" strike="sngStrike" spc="-80" dirty="0">
                <a:solidFill>
                  <a:srgbClr val="404040"/>
                </a:solidFill>
                <a:latin typeface="Verdana"/>
                <a:cs typeface="Verdana"/>
              </a:rPr>
              <a:t>	</a:t>
            </a:r>
            <a:endParaRPr sz="900" dirty="0">
              <a:solidFill>
                <a:prstClr val="black"/>
              </a:solidFill>
              <a:latin typeface="Verdana"/>
              <a:cs typeface="Verdana"/>
            </a:endParaRPr>
          </a:p>
        </p:txBody>
      </p:sp>
      <p:sp>
        <p:nvSpPr>
          <p:cNvPr id="45" name="Titre 3">
            <a:extLst>
              <a:ext uri="{FF2B5EF4-FFF2-40B4-BE49-F238E27FC236}">
                <a16:creationId xmlns="" xmlns:a16="http://schemas.microsoft.com/office/drawing/2014/main" id="{247FA544-D2F6-4EAD-920A-EC2F8CE1C316}"/>
              </a:ext>
            </a:extLst>
          </p:cNvPr>
          <p:cNvSpPr txBox="1">
            <a:spLocks/>
          </p:cNvSpPr>
          <p:nvPr/>
        </p:nvSpPr>
        <p:spPr>
          <a:xfrm>
            <a:off x="243262" y="320655"/>
            <a:ext cx="5622878"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Ebrima" pitchFamily="2" charset="0"/>
                <a:ea typeface="Ebrima" pitchFamily="2" charset="0"/>
                <a:cs typeface="Ebrima" pitchFamily="2" charset="0"/>
              </a:rPr>
              <a:t>score pondere </a:t>
            </a:r>
            <a:r>
              <a:rPr lang="fr-FR" sz="1800" cap="all" dirty="0">
                <a:solidFill>
                  <a:prstClr val="black"/>
                </a:solidFill>
                <a:latin typeface="Ebrima" pitchFamily="2" charset="0"/>
                <a:ea typeface="Ebrima" pitchFamily="2" charset="0"/>
                <a:cs typeface="Ebrima" pitchFamily="2" charset="0"/>
              </a:rPr>
              <a:t>MOOV AFRICA</a:t>
            </a:r>
          </a:p>
        </p:txBody>
      </p:sp>
      <p:grpSp>
        <p:nvGrpSpPr>
          <p:cNvPr id="28" name="object 11">
            <a:extLst>
              <a:ext uri="{FF2B5EF4-FFF2-40B4-BE49-F238E27FC236}">
                <a16:creationId xmlns="" xmlns:a16="http://schemas.microsoft.com/office/drawing/2014/main" id="{9565B3C3-99A3-4979-8515-E917BF8D8F02}"/>
              </a:ext>
            </a:extLst>
          </p:cNvPr>
          <p:cNvGrpSpPr/>
          <p:nvPr/>
        </p:nvGrpSpPr>
        <p:grpSpPr>
          <a:xfrm>
            <a:off x="8519159" y="1659636"/>
            <a:ext cx="344805" cy="2367506"/>
            <a:chOff x="8366759" y="1507236"/>
            <a:chExt cx="344805" cy="1800225"/>
          </a:xfrm>
        </p:grpSpPr>
        <p:sp>
          <p:nvSpPr>
            <p:cNvPr id="29" name="object 12">
              <a:extLst>
                <a:ext uri="{FF2B5EF4-FFF2-40B4-BE49-F238E27FC236}">
                  <a16:creationId xmlns="" xmlns:a16="http://schemas.microsoft.com/office/drawing/2014/main"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solidFill>
              <a:srgbClr val="00AF50"/>
            </a:solidFill>
          </p:spPr>
          <p:txBody>
            <a:bodyPr wrap="square" lIns="0" tIns="0" rIns="0" bIns="0" rtlCol="0"/>
            <a:lstStyle/>
            <a:p>
              <a:endParaRPr>
                <a:solidFill>
                  <a:prstClr val="black"/>
                </a:solidFill>
              </a:endParaRPr>
            </a:p>
          </p:txBody>
        </p:sp>
        <p:sp>
          <p:nvSpPr>
            <p:cNvPr id="30" name="object 13">
              <a:extLst>
                <a:ext uri="{FF2B5EF4-FFF2-40B4-BE49-F238E27FC236}">
                  <a16:creationId xmlns="" xmlns:a16="http://schemas.microsoft.com/office/drawing/2014/main" id="{7708334A-E014-40F5-AE0E-C07EBEE9765B}"/>
                </a:ext>
              </a:extLst>
            </p:cNvPr>
            <p:cNvSpPr/>
            <p:nvPr/>
          </p:nvSpPr>
          <p:spPr>
            <a:xfrm>
              <a:off x="8389619" y="2217419"/>
              <a:ext cx="321945"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ln w="76200">
              <a:solidFill>
                <a:srgbClr val="F5F5F5"/>
              </a:solidFill>
            </a:ln>
          </p:spPr>
          <p:txBody>
            <a:bodyPr wrap="square" lIns="0" tIns="0" rIns="0" bIns="0" rtlCol="0"/>
            <a:lstStyle/>
            <a:p>
              <a:endParaRPr>
                <a:solidFill>
                  <a:prstClr val="black"/>
                </a:solidFill>
              </a:endParaRPr>
            </a:p>
          </p:txBody>
        </p:sp>
        <p:sp>
          <p:nvSpPr>
            <p:cNvPr id="31" name="object 14">
              <a:extLst>
                <a:ext uri="{FF2B5EF4-FFF2-40B4-BE49-F238E27FC236}">
                  <a16:creationId xmlns="" xmlns:a16="http://schemas.microsoft.com/office/drawing/2014/main" id="{18CB9DC9-9207-4961-B15F-ADA23724CC48}"/>
                </a:ext>
              </a:extLst>
            </p:cNvPr>
            <p:cNvSpPr/>
            <p:nvPr/>
          </p:nvSpPr>
          <p:spPr>
            <a:xfrm>
              <a:off x="8366759" y="150723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solidFill>
              <a:srgbClr val="00AF50"/>
            </a:solidFill>
          </p:spPr>
          <p:txBody>
            <a:bodyPr wrap="square" lIns="0" tIns="0" rIns="0" bIns="0" rtlCol="0"/>
            <a:lstStyle/>
            <a:p>
              <a:endParaRPr>
                <a:solidFill>
                  <a:prstClr val="black"/>
                </a:solidFill>
              </a:endParaRPr>
            </a:p>
          </p:txBody>
        </p:sp>
      </p:grpSp>
      <p:sp>
        <p:nvSpPr>
          <p:cNvPr id="4" name="ZoneTexte 3">
            <a:extLst>
              <a:ext uri="{FF2B5EF4-FFF2-40B4-BE49-F238E27FC236}">
                <a16:creationId xmlns="" xmlns:a16="http://schemas.microsoft.com/office/drawing/2014/main" id="{12AB30D6-7010-4008-9442-7EC9995A3678}"/>
              </a:ext>
            </a:extLst>
          </p:cNvPr>
          <p:cNvSpPr txBox="1"/>
          <p:nvPr/>
        </p:nvSpPr>
        <p:spPr>
          <a:xfrm>
            <a:off x="8863963" y="1950524"/>
            <a:ext cx="3228976" cy="1269578"/>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fr-FR" sz="1700" dirty="0">
                <a:latin typeface="Corbel" pitchFamily="34" charset="0"/>
                <a:cs typeface="Vani" panose="020B0502040204020203" pitchFamily="18" charset="0"/>
              </a:rPr>
              <a:t>Objectif score pondéré </a:t>
            </a:r>
            <a:r>
              <a:rPr lang="fr-FR" sz="1700" dirty="0" smtClean="0">
                <a:latin typeface="Corbel" pitchFamily="34" charset="0"/>
                <a:cs typeface="Vani" panose="020B0502040204020203" pitchFamily="18" charset="0"/>
              </a:rPr>
              <a:t>atteint </a:t>
            </a:r>
            <a:r>
              <a:rPr lang="fr-FR" sz="1700" dirty="0">
                <a:latin typeface="Corbel" pitchFamily="34" charset="0"/>
                <a:cs typeface="Vani" panose="020B0502040204020203" pitchFamily="18" charset="0"/>
              </a:rPr>
              <a:t>sur la campagne au cours </a:t>
            </a:r>
            <a:r>
              <a:rPr lang="fr-FR" sz="1700" dirty="0" smtClean="0">
                <a:latin typeface="Corbel" pitchFamily="34" charset="0"/>
                <a:cs typeface="Vani" panose="020B0502040204020203" pitchFamily="18" charset="0"/>
              </a:rPr>
              <a:t>de la semaine S20.</a:t>
            </a:r>
            <a:endParaRPr lang="fr-FR" sz="1700" dirty="0">
              <a:latin typeface="Corbel" pitchFamily="34" charset="0"/>
              <a:cs typeface="Vani" panose="020B0502040204020203" pitchFamily="18" charset="0"/>
            </a:endParaRPr>
          </a:p>
        </p:txBody>
      </p:sp>
      <p:graphicFrame>
        <p:nvGraphicFramePr>
          <p:cNvPr id="27" name="Graphique 26">
            <a:extLst>
              <a:ext uri="{FF2B5EF4-FFF2-40B4-BE49-F238E27FC236}">
                <a16:creationId xmlns="" xmlns:a16="http://schemas.microsoft.com/office/drawing/2014/main" id="{00000000-0008-0000-0F00-000004000000}"/>
              </a:ext>
            </a:extLst>
          </p:cNvPr>
          <p:cNvGraphicFramePr>
            <a:graphicFrameLocks/>
          </p:cNvGraphicFramePr>
          <p:nvPr>
            <p:extLst>
              <p:ext uri="{D42A27DB-BD31-4B8C-83A1-F6EECF244321}">
                <p14:modId xmlns:p14="http://schemas.microsoft.com/office/powerpoint/2010/main" val="2920187324"/>
              </p:ext>
            </p:extLst>
          </p:nvPr>
        </p:nvGraphicFramePr>
        <p:xfrm>
          <a:off x="984930" y="1561154"/>
          <a:ext cx="7140575" cy="2506932"/>
        </p:xfrm>
        <a:graphic>
          <a:graphicData uri="http://schemas.openxmlformats.org/drawingml/2006/chart">
            <c:chart xmlns:c="http://schemas.openxmlformats.org/drawingml/2006/chart" xmlns:r="http://schemas.openxmlformats.org/officeDocument/2006/relationships" r:id="rId2"/>
          </a:graphicData>
        </a:graphic>
      </p:graphicFrame>
      <p:grpSp>
        <p:nvGrpSpPr>
          <p:cNvPr id="17" name="object 11">
            <a:extLst>
              <a:ext uri="{FF2B5EF4-FFF2-40B4-BE49-F238E27FC236}">
                <a16:creationId xmlns="" xmlns:a16="http://schemas.microsoft.com/office/drawing/2014/main" id="{9565B3C3-99A3-4979-8515-E917BF8D8F02}"/>
              </a:ext>
            </a:extLst>
          </p:cNvPr>
          <p:cNvGrpSpPr/>
          <p:nvPr/>
        </p:nvGrpSpPr>
        <p:grpSpPr>
          <a:xfrm>
            <a:off x="520323" y="4431357"/>
            <a:ext cx="344805" cy="1800225"/>
            <a:chOff x="8366759" y="1507236"/>
            <a:chExt cx="344805" cy="1800225"/>
          </a:xfrm>
        </p:grpSpPr>
        <p:sp>
          <p:nvSpPr>
            <p:cNvPr id="18" name="object 12">
              <a:extLst>
                <a:ext uri="{FF2B5EF4-FFF2-40B4-BE49-F238E27FC236}">
                  <a16:creationId xmlns="" xmlns:a16="http://schemas.microsoft.com/office/drawing/2014/main"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solidFill>
              <a:srgbClr val="00AF50"/>
            </a:solidFill>
          </p:spPr>
          <p:txBody>
            <a:bodyPr wrap="square" lIns="0" tIns="0" rIns="0" bIns="0" rtlCol="0"/>
            <a:lstStyle/>
            <a:p>
              <a:endParaRPr/>
            </a:p>
          </p:txBody>
        </p:sp>
        <p:sp>
          <p:nvSpPr>
            <p:cNvPr id="19" name="object 13">
              <a:extLst>
                <a:ext uri="{FF2B5EF4-FFF2-40B4-BE49-F238E27FC236}">
                  <a16:creationId xmlns="" xmlns:a16="http://schemas.microsoft.com/office/drawing/2014/main" id="{7708334A-E014-40F5-AE0E-C07EBEE9765B}"/>
                </a:ext>
              </a:extLst>
            </p:cNvPr>
            <p:cNvSpPr/>
            <p:nvPr/>
          </p:nvSpPr>
          <p:spPr>
            <a:xfrm>
              <a:off x="8389619" y="2217419"/>
              <a:ext cx="321945"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solidFill>
              <a:srgbClr val="4B5765"/>
            </a:solidFill>
            <a:ln w="76200">
              <a:solidFill>
                <a:srgbClr val="F5F5F5"/>
              </a:solidFill>
            </a:ln>
          </p:spPr>
          <p:txBody>
            <a:bodyPr wrap="square" lIns="0" tIns="0" rIns="0" bIns="0" rtlCol="0"/>
            <a:lstStyle/>
            <a:p>
              <a:endParaRPr/>
            </a:p>
          </p:txBody>
        </p:sp>
        <p:sp>
          <p:nvSpPr>
            <p:cNvPr id="20" name="object 14">
              <a:extLst>
                <a:ext uri="{FF2B5EF4-FFF2-40B4-BE49-F238E27FC236}">
                  <a16:creationId xmlns="" xmlns:a16="http://schemas.microsoft.com/office/drawing/2014/main" id="{18CB9DC9-9207-4961-B15F-ADA23724CC48}"/>
                </a:ext>
              </a:extLst>
            </p:cNvPr>
            <p:cNvSpPr/>
            <p:nvPr/>
          </p:nvSpPr>
          <p:spPr>
            <a:xfrm>
              <a:off x="8366759" y="150723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solidFill>
              <a:srgbClr val="4B5765"/>
            </a:solidFill>
          </p:spPr>
          <p:txBody>
            <a:bodyPr wrap="square" lIns="0" tIns="0" rIns="0" bIns="0" rtlCol="0"/>
            <a:lstStyle/>
            <a:p>
              <a:endParaRPr/>
            </a:p>
          </p:txBody>
        </p:sp>
      </p:grpSp>
      <p:sp>
        <p:nvSpPr>
          <p:cNvPr id="21" name="ZoneTexte 20">
            <a:extLst>
              <a:ext uri="{FF2B5EF4-FFF2-40B4-BE49-F238E27FC236}">
                <a16:creationId xmlns="" xmlns:a16="http://schemas.microsoft.com/office/drawing/2014/main" id="{73430998-2DAD-4586-B740-98BEE63A8927}"/>
              </a:ext>
            </a:extLst>
          </p:cNvPr>
          <p:cNvSpPr txBox="1"/>
          <p:nvPr/>
        </p:nvSpPr>
        <p:spPr>
          <a:xfrm>
            <a:off x="984930" y="4580844"/>
            <a:ext cx="7250432" cy="830997"/>
          </a:xfrm>
          <a:prstGeom prst="rect">
            <a:avLst/>
          </a:prstGeom>
          <a:noFill/>
        </p:spPr>
        <p:txBody>
          <a:bodyPr wrap="square" rtlCol="0">
            <a:spAutoFit/>
          </a:bodyPr>
          <a:lstStyle/>
          <a:p>
            <a:pPr marL="285750" indent="-285750" algn="just">
              <a:lnSpc>
                <a:spcPct val="150000"/>
              </a:lnSpc>
              <a:buFont typeface="Wingdings" pitchFamily="2" charset="2"/>
              <a:buChar char="v"/>
            </a:pPr>
            <a:r>
              <a:rPr lang="fr-FR" sz="1600" dirty="0" smtClean="0">
                <a:latin typeface="Corbel" pitchFamily="34" charset="0"/>
                <a:cs typeface="Vani" panose="020B0502040204020203" pitchFamily="18" charset="0"/>
              </a:rPr>
              <a:t>La mise en </a:t>
            </a:r>
            <a:r>
              <a:rPr lang="fr-FR" sz="1600" dirty="0" smtClean="0">
                <a:latin typeface="Corbel" pitchFamily="34" charset="0"/>
                <a:cs typeface="Vani" panose="020B0502040204020203" pitchFamily="18" charset="0"/>
              </a:rPr>
              <a:t>place de  l’IVR</a:t>
            </a:r>
          </a:p>
          <a:p>
            <a:pPr marL="285750" indent="-285750" algn="just">
              <a:lnSpc>
                <a:spcPct val="150000"/>
              </a:lnSpc>
              <a:buFont typeface="Wingdings" pitchFamily="2" charset="2"/>
              <a:buChar char="v"/>
            </a:pPr>
            <a:r>
              <a:rPr lang="fr-FR" sz="1600" dirty="0" smtClean="0">
                <a:latin typeface="Corbel" pitchFamily="34" charset="0"/>
                <a:cs typeface="Vani" panose="020B0502040204020203" pitchFamily="18" charset="0"/>
              </a:rPr>
              <a:t>La maîtrise du TMT sur le </a:t>
            </a:r>
            <a:r>
              <a:rPr lang="fr-FR" sz="1600" dirty="0" err="1" smtClean="0">
                <a:latin typeface="Corbel" pitchFamily="34" charset="0"/>
                <a:cs typeface="Vani" panose="020B0502040204020203" pitchFamily="18" charset="0"/>
              </a:rPr>
              <a:t>Whats’app</a:t>
            </a:r>
            <a:r>
              <a:rPr lang="fr-FR" sz="1600" dirty="0" smtClean="0">
                <a:latin typeface="Corbel" pitchFamily="34" charset="0"/>
                <a:cs typeface="Vani" panose="020B0502040204020203" pitchFamily="18" charset="0"/>
              </a:rPr>
              <a:t> </a:t>
            </a:r>
            <a:endParaRPr lang="fr-FR" sz="1600" dirty="0" smtClean="0">
              <a:latin typeface="Corbel" pitchFamily="34" charset="0"/>
              <a:cs typeface="Vani" panose="020B0502040204020203" pitchFamily="18" charset="0"/>
            </a:endParaRPr>
          </a:p>
        </p:txBody>
      </p:sp>
      <p:sp>
        <p:nvSpPr>
          <p:cNvPr id="22" name="Rectangle 21"/>
          <p:cNvSpPr/>
          <p:nvPr/>
        </p:nvSpPr>
        <p:spPr>
          <a:xfrm>
            <a:off x="1154650" y="4177863"/>
            <a:ext cx="2019464" cy="338554"/>
          </a:xfrm>
          <a:prstGeom prst="rect">
            <a:avLst/>
          </a:prstGeom>
        </p:spPr>
        <p:txBody>
          <a:bodyPr wrap="none">
            <a:spAutoFit/>
          </a:bodyPr>
          <a:lstStyle/>
          <a:p>
            <a:pPr marL="12065">
              <a:spcBef>
                <a:spcPts val="780"/>
              </a:spcBef>
              <a:tabLst>
                <a:tab pos="193675" algn="l"/>
                <a:tab pos="194310" algn="l"/>
              </a:tabLst>
            </a:pPr>
            <a:r>
              <a:rPr lang="fr-FR" sz="1600" b="1" spc="-75" dirty="0" smtClean="0">
                <a:solidFill>
                  <a:prstClr val="black"/>
                </a:solidFill>
                <a:latin typeface="Tahoma"/>
                <a:cs typeface="Tahoma"/>
              </a:rPr>
              <a:t>Facteurs </a:t>
            </a:r>
            <a:r>
              <a:rPr lang="fr-FR" sz="1600" b="1" spc="-75" dirty="0" smtClean="0">
                <a:solidFill>
                  <a:prstClr val="black"/>
                </a:solidFill>
                <a:latin typeface="Tahoma"/>
                <a:cs typeface="Tahoma"/>
              </a:rPr>
              <a:t>de risques</a:t>
            </a:r>
            <a:endParaRPr lang="fr-FR" sz="1600" b="1" spc="-75" dirty="0">
              <a:solidFill>
                <a:prstClr val="black"/>
              </a:solidFill>
              <a:latin typeface="Tahoma"/>
              <a:cs typeface="Tahoma"/>
            </a:endParaRPr>
          </a:p>
        </p:txBody>
      </p:sp>
    </p:spTree>
    <p:extLst>
      <p:ext uri="{BB962C8B-B14F-4D97-AF65-F5344CB8AC3E}">
        <p14:creationId xmlns:p14="http://schemas.microsoft.com/office/powerpoint/2010/main" val="603091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object 11">
            <a:extLst>
              <a:ext uri="{FF2B5EF4-FFF2-40B4-BE49-F238E27FC236}">
                <a16:creationId xmlns="" xmlns:a16="http://schemas.microsoft.com/office/drawing/2014/main" id="{01B3D18F-9F05-4CBE-8A6A-4FE0585A0F56}"/>
              </a:ext>
            </a:extLst>
          </p:cNvPr>
          <p:cNvGrpSpPr/>
          <p:nvPr/>
        </p:nvGrpSpPr>
        <p:grpSpPr>
          <a:xfrm>
            <a:off x="478144" y="903068"/>
            <a:ext cx="10948079" cy="2936061"/>
            <a:chOff x="918971" y="937260"/>
            <a:chExt cx="9881870" cy="2828077"/>
          </a:xfrm>
        </p:grpSpPr>
        <p:sp>
          <p:nvSpPr>
            <p:cNvPr id="16" name="object 12">
              <a:extLst>
                <a:ext uri="{FF2B5EF4-FFF2-40B4-BE49-F238E27FC236}">
                  <a16:creationId xmlns="" xmlns:a16="http://schemas.microsoft.com/office/drawing/2014/main" id="{926883D4-0558-4109-855C-BFA64130C9A5}"/>
                </a:ext>
              </a:extLst>
            </p:cNvPr>
            <p:cNvSpPr/>
            <p:nvPr/>
          </p:nvSpPr>
          <p:spPr>
            <a:xfrm>
              <a:off x="934211" y="941832"/>
              <a:ext cx="4975860" cy="605155"/>
            </a:xfrm>
            <a:custGeom>
              <a:avLst/>
              <a:gdLst/>
              <a:ahLst/>
              <a:cxnLst/>
              <a:rect l="l" t="t" r="r" b="b"/>
              <a:pathLst>
                <a:path w="4975860" h="605155">
                  <a:moveTo>
                    <a:pt x="4975860" y="0"/>
                  </a:moveTo>
                  <a:lnTo>
                    <a:pt x="0" y="0"/>
                  </a:lnTo>
                  <a:lnTo>
                    <a:pt x="0" y="605027"/>
                  </a:lnTo>
                  <a:lnTo>
                    <a:pt x="4975860" y="605027"/>
                  </a:lnTo>
                  <a:lnTo>
                    <a:pt x="4975860" y="0"/>
                  </a:lnTo>
                  <a:close/>
                </a:path>
              </a:pathLst>
            </a:custGeom>
            <a:solidFill>
              <a:srgbClr val="00AF50"/>
            </a:solidFill>
          </p:spPr>
          <p:txBody>
            <a:bodyPr wrap="square" lIns="0" tIns="0" rIns="0" bIns="0" rtlCol="0"/>
            <a:lstStyle/>
            <a:p>
              <a:pPr algn="ctr"/>
              <a:endParaRPr sz="1600"/>
            </a:p>
          </p:txBody>
        </p:sp>
        <p:sp>
          <p:nvSpPr>
            <p:cNvPr id="17" name="object 13">
              <a:extLst>
                <a:ext uri="{FF2B5EF4-FFF2-40B4-BE49-F238E27FC236}">
                  <a16:creationId xmlns="" xmlns:a16="http://schemas.microsoft.com/office/drawing/2014/main" id="{17C7CAC1-53C3-404C-AAD8-BDBE047551C3}"/>
                </a:ext>
              </a:extLst>
            </p:cNvPr>
            <p:cNvSpPr/>
            <p:nvPr/>
          </p:nvSpPr>
          <p:spPr>
            <a:xfrm>
              <a:off x="934211" y="941832"/>
              <a:ext cx="4975860" cy="605155"/>
            </a:xfrm>
            <a:custGeom>
              <a:avLst/>
              <a:gdLst/>
              <a:ahLst/>
              <a:cxnLst/>
              <a:rect l="l" t="t" r="r" b="b"/>
              <a:pathLst>
                <a:path w="4975860" h="605155">
                  <a:moveTo>
                    <a:pt x="0" y="605027"/>
                  </a:moveTo>
                  <a:lnTo>
                    <a:pt x="4975860" y="605027"/>
                  </a:lnTo>
                  <a:lnTo>
                    <a:pt x="4975860" y="0"/>
                  </a:lnTo>
                  <a:lnTo>
                    <a:pt x="0" y="0"/>
                  </a:lnTo>
                  <a:lnTo>
                    <a:pt x="0" y="605027"/>
                  </a:lnTo>
                  <a:close/>
                </a:path>
              </a:pathLst>
            </a:custGeom>
            <a:ln w="12701">
              <a:solidFill>
                <a:srgbClr val="FFFFFF"/>
              </a:solidFill>
            </a:ln>
          </p:spPr>
          <p:txBody>
            <a:bodyPr wrap="square" lIns="0" tIns="0" rIns="0" bIns="0" rtlCol="0"/>
            <a:lstStyle/>
            <a:p>
              <a:pPr algn="ctr"/>
              <a:endParaRPr sz="1600"/>
            </a:p>
          </p:txBody>
        </p:sp>
        <p:sp>
          <p:nvSpPr>
            <p:cNvPr id="18" name="object 14">
              <a:extLst>
                <a:ext uri="{FF2B5EF4-FFF2-40B4-BE49-F238E27FC236}">
                  <a16:creationId xmlns="" xmlns:a16="http://schemas.microsoft.com/office/drawing/2014/main" id="{AEE676EE-8497-482A-967C-99399B2EFE29}"/>
                </a:ext>
              </a:extLst>
            </p:cNvPr>
            <p:cNvSpPr/>
            <p:nvPr/>
          </p:nvSpPr>
          <p:spPr>
            <a:xfrm>
              <a:off x="5910071" y="937260"/>
              <a:ext cx="4890770" cy="609600"/>
            </a:xfrm>
            <a:custGeom>
              <a:avLst/>
              <a:gdLst/>
              <a:ahLst/>
              <a:cxnLst/>
              <a:rect l="l" t="t" r="r" b="b"/>
              <a:pathLst>
                <a:path w="4890770" h="609600">
                  <a:moveTo>
                    <a:pt x="4890516" y="0"/>
                  </a:moveTo>
                  <a:lnTo>
                    <a:pt x="0" y="0"/>
                  </a:lnTo>
                  <a:lnTo>
                    <a:pt x="0" y="609600"/>
                  </a:lnTo>
                  <a:lnTo>
                    <a:pt x="4890516" y="609600"/>
                  </a:lnTo>
                  <a:lnTo>
                    <a:pt x="4890516" y="0"/>
                  </a:lnTo>
                  <a:close/>
                </a:path>
              </a:pathLst>
            </a:custGeom>
            <a:solidFill>
              <a:srgbClr val="FF0000"/>
            </a:solidFill>
          </p:spPr>
          <p:txBody>
            <a:bodyPr wrap="square" lIns="0" tIns="0" rIns="0" bIns="0" rtlCol="0"/>
            <a:lstStyle/>
            <a:p>
              <a:pPr algn="ctr"/>
              <a:endParaRPr sz="1600"/>
            </a:p>
          </p:txBody>
        </p:sp>
        <p:sp>
          <p:nvSpPr>
            <p:cNvPr id="19" name="object 15">
              <a:extLst>
                <a:ext uri="{FF2B5EF4-FFF2-40B4-BE49-F238E27FC236}">
                  <a16:creationId xmlns="" xmlns:a16="http://schemas.microsoft.com/office/drawing/2014/main" id="{4AA5BB88-0FAB-49B0-87B1-534B1E4434B1}"/>
                </a:ext>
              </a:extLst>
            </p:cNvPr>
            <p:cNvSpPr/>
            <p:nvPr/>
          </p:nvSpPr>
          <p:spPr>
            <a:xfrm>
              <a:off x="5910071" y="937260"/>
              <a:ext cx="4890770" cy="609600"/>
            </a:xfrm>
            <a:custGeom>
              <a:avLst/>
              <a:gdLst/>
              <a:ahLst/>
              <a:cxnLst/>
              <a:rect l="l" t="t" r="r" b="b"/>
              <a:pathLst>
                <a:path w="4890770" h="609600">
                  <a:moveTo>
                    <a:pt x="0" y="609600"/>
                  </a:moveTo>
                  <a:lnTo>
                    <a:pt x="4890516" y="609600"/>
                  </a:lnTo>
                  <a:lnTo>
                    <a:pt x="4890516" y="0"/>
                  </a:lnTo>
                  <a:lnTo>
                    <a:pt x="0" y="0"/>
                  </a:lnTo>
                  <a:lnTo>
                    <a:pt x="0" y="609600"/>
                  </a:lnTo>
                  <a:close/>
                </a:path>
              </a:pathLst>
            </a:custGeom>
            <a:ln w="12701">
              <a:solidFill>
                <a:srgbClr val="FFFFFF"/>
              </a:solidFill>
            </a:ln>
          </p:spPr>
          <p:txBody>
            <a:bodyPr wrap="square" lIns="0" tIns="0" rIns="0" bIns="0" rtlCol="0"/>
            <a:lstStyle/>
            <a:p>
              <a:pPr algn="ctr"/>
              <a:endParaRPr sz="1600"/>
            </a:p>
          </p:txBody>
        </p:sp>
        <p:sp>
          <p:nvSpPr>
            <p:cNvPr id="20" name="object 16">
              <a:extLst>
                <a:ext uri="{FF2B5EF4-FFF2-40B4-BE49-F238E27FC236}">
                  <a16:creationId xmlns="" xmlns:a16="http://schemas.microsoft.com/office/drawing/2014/main" id="{DD70C64A-63B6-405B-8864-66759063112C}"/>
                </a:ext>
              </a:extLst>
            </p:cNvPr>
            <p:cNvSpPr/>
            <p:nvPr/>
          </p:nvSpPr>
          <p:spPr>
            <a:xfrm>
              <a:off x="3008375" y="1082040"/>
              <a:ext cx="198120" cy="292735"/>
            </a:xfrm>
            <a:custGeom>
              <a:avLst/>
              <a:gdLst/>
              <a:ahLst/>
              <a:cxnLst/>
              <a:rect l="l" t="t" r="r" b="b"/>
              <a:pathLst>
                <a:path w="198119" h="292734">
                  <a:moveTo>
                    <a:pt x="99060" y="0"/>
                  </a:moveTo>
                  <a:lnTo>
                    <a:pt x="0" y="292608"/>
                  </a:lnTo>
                  <a:lnTo>
                    <a:pt x="198119" y="292608"/>
                  </a:lnTo>
                  <a:lnTo>
                    <a:pt x="99060" y="0"/>
                  </a:lnTo>
                  <a:close/>
                </a:path>
              </a:pathLst>
            </a:custGeom>
            <a:solidFill>
              <a:srgbClr val="FFFFFF"/>
            </a:solidFill>
          </p:spPr>
          <p:txBody>
            <a:bodyPr wrap="square" lIns="0" tIns="0" rIns="0" bIns="0" rtlCol="0"/>
            <a:lstStyle/>
            <a:p>
              <a:pPr algn="ctr"/>
              <a:endParaRPr sz="1600"/>
            </a:p>
          </p:txBody>
        </p:sp>
        <p:sp>
          <p:nvSpPr>
            <p:cNvPr id="21" name="object 17">
              <a:extLst>
                <a:ext uri="{FF2B5EF4-FFF2-40B4-BE49-F238E27FC236}">
                  <a16:creationId xmlns="" xmlns:a16="http://schemas.microsoft.com/office/drawing/2014/main" id="{06F8DEA6-DCF0-4465-BC67-F0A1C6BC03CE}"/>
                </a:ext>
              </a:extLst>
            </p:cNvPr>
            <p:cNvSpPr/>
            <p:nvPr/>
          </p:nvSpPr>
          <p:spPr>
            <a:xfrm>
              <a:off x="3008375" y="1082040"/>
              <a:ext cx="198120" cy="292735"/>
            </a:xfrm>
            <a:custGeom>
              <a:avLst/>
              <a:gdLst/>
              <a:ahLst/>
              <a:cxnLst/>
              <a:rect l="l" t="t" r="r" b="b"/>
              <a:pathLst>
                <a:path w="198119" h="292734">
                  <a:moveTo>
                    <a:pt x="0" y="292608"/>
                  </a:moveTo>
                  <a:lnTo>
                    <a:pt x="99060" y="0"/>
                  </a:lnTo>
                  <a:lnTo>
                    <a:pt x="198119" y="292608"/>
                  </a:lnTo>
                  <a:lnTo>
                    <a:pt x="0" y="292608"/>
                  </a:lnTo>
                  <a:close/>
                </a:path>
              </a:pathLst>
            </a:custGeom>
            <a:ln w="12701">
              <a:solidFill>
                <a:srgbClr val="FFFFFF"/>
              </a:solidFill>
            </a:ln>
          </p:spPr>
          <p:txBody>
            <a:bodyPr wrap="square" lIns="0" tIns="0" rIns="0" bIns="0" rtlCol="0"/>
            <a:lstStyle/>
            <a:p>
              <a:pPr algn="ctr"/>
              <a:endParaRPr sz="1600"/>
            </a:p>
          </p:txBody>
        </p:sp>
        <p:sp>
          <p:nvSpPr>
            <p:cNvPr id="22" name="object 18">
              <a:extLst>
                <a:ext uri="{FF2B5EF4-FFF2-40B4-BE49-F238E27FC236}">
                  <a16:creationId xmlns="" xmlns:a16="http://schemas.microsoft.com/office/drawing/2014/main" id="{EC9F162F-A687-45CF-9368-4C99949DA5D8}"/>
                </a:ext>
              </a:extLst>
            </p:cNvPr>
            <p:cNvSpPr/>
            <p:nvPr/>
          </p:nvSpPr>
          <p:spPr>
            <a:xfrm>
              <a:off x="8322310" y="1081659"/>
              <a:ext cx="199390" cy="293370"/>
            </a:xfrm>
            <a:custGeom>
              <a:avLst/>
              <a:gdLst/>
              <a:ahLst/>
              <a:cxnLst/>
              <a:rect l="l" t="t" r="r" b="b"/>
              <a:pathLst>
                <a:path w="199390" h="293369">
                  <a:moveTo>
                    <a:pt x="198882" y="0"/>
                  </a:moveTo>
                  <a:lnTo>
                    <a:pt x="0" y="0"/>
                  </a:lnTo>
                  <a:lnTo>
                    <a:pt x="99441" y="293242"/>
                  </a:lnTo>
                  <a:lnTo>
                    <a:pt x="198882" y="0"/>
                  </a:lnTo>
                  <a:close/>
                </a:path>
              </a:pathLst>
            </a:custGeom>
            <a:solidFill>
              <a:srgbClr val="FFFFFF"/>
            </a:solidFill>
          </p:spPr>
          <p:txBody>
            <a:bodyPr wrap="square" lIns="0" tIns="0" rIns="0" bIns="0" rtlCol="0"/>
            <a:lstStyle/>
            <a:p>
              <a:pPr algn="ctr"/>
              <a:endParaRPr sz="1600"/>
            </a:p>
          </p:txBody>
        </p:sp>
        <p:sp>
          <p:nvSpPr>
            <p:cNvPr id="23" name="object 19">
              <a:extLst>
                <a:ext uri="{FF2B5EF4-FFF2-40B4-BE49-F238E27FC236}">
                  <a16:creationId xmlns="" xmlns:a16="http://schemas.microsoft.com/office/drawing/2014/main" id="{085CB8AC-FB71-46F3-8853-C00F2EA89E5E}"/>
                </a:ext>
              </a:extLst>
            </p:cNvPr>
            <p:cNvSpPr/>
            <p:nvPr/>
          </p:nvSpPr>
          <p:spPr>
            <a:xfrm>
              <a:off x="8322310" y="1081659"/>
              <a:ext cx="199390" cy="293370"/>
            </a:xfrm>
            <a:custGeom>
              <a:avLst/>
              <a:gdLst/>
              <a:ahLst/>
              <a:cxnLst/>
              <a:rect l="l" t="t" r="r" b="b"/>
              <a:pathLst>
                <a:path w="199390" h="293369">
                  <a:moveTo>
                    <a:pt x="198882" y="0"/>
                  </a:moveTo>
                  <a:lnTo>
                    <a:pt x="99441" y="293242"/>
                  </a:lnTo>
                  <a:lnTo>
                    <a:pt x="0" y="0"/>
                  </a:lnTo>
                  <a:lnTo>
                    <a:pt x="198882" y="0"/>
                  </a:lnTo>
                  <a:close/>
                </a:path>
              </a:pathLst>
            </a:custGeom>
            <a:ln w="12701">
              <a:solidFill>
                <a:srgbClr val="FFFFFF"/>
              </a:solidFill>
            </a:ln>
          </p:spPr>
          <p:txBody>
            <a:bodyPr wrap="square" lIns="0" tIns="0" rIns="0" bIns="0" rtlCol="0"/>
            <a:lstStyle/>
            <a:p>
              <a:pPr algn="ctr"/>
              <a:endParaRPr sz="1600"/>
            </a:p>
          </p:txBody>
        </p:sp>
        <p:pic>
          <p:nvPicPr>
            <p:cNvPr id="25" name="object 21">
              <a:extLst>
                <a:ext uri="{FF2B5EF4-FFF2-40B4-BE49-F238E27FC236}">
                  <a16:creationId xmlns="" xmlns:a16="http://schemas.microsoft.com/office/drawing/2014/main" id="{5340086F-78B3-46A9-8E0B-F180B49CA001}"/>
                </a:ext>
              </a:extLst>
            </p:cNvPr>
            <p:cNvPicPr/>
            <p:nvPr/>
          </p:nvPicPr>
          <p:blipFill>
            <a:blip r:embed="rId2" cstate="print"/>
            <a:stretch>
              <a:fillRect/>
            </a:stretch>
          </p:blipFill>
          <p:spPr>
            <a:xfrm>
              <a:off x="918971" y="2206764"/>
              <a:ext cx="5049012" cy="876287"/>
            </a:xfrm>
            <a:prstGeom prst="rect">
              <a:avLst/>
            </a:prstGeom>
          </p:spPr>
        </p:pic>
        <p:sp>
          <p:nvSpPr>
            <p:cNvPr id="26" name="object 22">
              <a:extLst>
                <a:ext uri="{FF2B5EF4-FFF2-40B4-BE49-F238E27FC236}">
                  <a16:creationId xmlns="" xmlns:a16="http://schemas.microsoft.com/office/drawing/2014/main" id="{B70CEC9F-322D-451C-946B-AEFE5F2BDBC8}"/>
                </a:ext>
              </a:extLst>
            </p:cNvPr>
            <p:cNvSpPr/>
            <p:nvPr/>
          </p:nvSpPr>
          <p:spPr>
            <a:xfrm>
              <a:off x="953134" y="1563968"/>
              <a:ext cx="4956937" cy="2201369"/>
            </a:xfrm>
            <a:custGeom>
              <a:avLst/>
              <a:gdLst/>
              <a:ahLst/>
              <a:cxnLst/>
              <a:rect l="l" t="t" r="r" b="b"/>
              <a:pathLst>
                <a:path w="4975860" h="2199640">
                  <a:moveTo>
                    <a:pt x="4975860" y="0"/>
                  </a:moveTo>
                  <a:lnTo>
                    <a:pt x="0" y="0"/>
                  </a:lnTo>
                  <a:lnTo>
                    <a:pt x="0" y="2199132"/>
                  </a:lnTo>
                  <a:lnTo>
                    <a:pt x="4975860" y="2199132"/>
                  </a:lnTo>
                  <a:lnTo>
                    <a:pt x="4975860" y="0"/>
                  </a:lnTo>
                  <a:close/>
                </a:path>
              </a:pathLst>
            </a:custGeom>
            <a:solidFill>
              <a:schemeClr val="bg2"/>
            </a:solidFill>
          </p:spPr>
          <p:txBody>
            <a:bodyPr wrap="square" lIns="0" tIns="0" rIns="0" bIns="0" rtlCol="0"/>
            <a:lstStyle/>
            <a:p>
              <a:pPr algn="ctr"/>
              <a:endParaRPr sz="1600"/>
            </a:p>
          </p:txBody>
        </p:sp>
      </p:grpSp>
      <p:sp>
        <p:nvSpPr>
          <p:cNvPr id="47" name="object 22">
            <a:extLst>
              <a:ext uri="{FF2B5EF4-FFF2-40B4-BE49-F238E27FC236}">
                <a16:creationId xmlns="" xmlns:a16="http://schemas.microsoft.com/office/drawing/2014/main" id="{8314C8B4-2B4D-4803-A49B-9369A64AAEAE}"/>
              </a:ext>
            </a:extLst>
          </p:cNvPr>
          <p:cNvSpPr/>
          <p:nvPr/>
        </p:nvSpPr>
        <p:spPr>
          <a:xfrm>
            <a:off x="6030655" y="1601050"/>
            <a:ext cx="5372673" cy="2263479"/>
          </a:xfrm>
          <a:custGeom>
            <a:avLst/>
            <a:gdLst/>
            <a:ahLst/>
            <a:cxnLst/>
            <a:rect l="l" t="t" r="r" b="b"/>
            <a:pathLst>
              <a:path w="4975860" h="2199640">
                <a:moveTo>
                  <a:pt x="4975860" y="0"/>
                </a:moveTo>
                <a:lnTo>
                  <a:pt x="0" y="0"/>
                </a:lnTo>
                <a:lnTo>
                  <a:pt x="0" y="2199132"/>
                </a:lnTo>
                <a:lnTo>
                  <a:pt x="4975860" y="2199132"/>
                </a:lnTo>
                <a:lnTo>
                  <a:pt x="4975860" y="0"/>
                </a:lnTo>
                <a:close/>
              </a:path>
            </a:pathLst>
          </a:custGeom>
          <a:solidFill>
            <a:schemeClr val="bg2"/>
          </a:solidFill>
        </p:spPr>
        <p:txBody>
          <a:bodyPr wrap="square" lIns="0" tIns="0" rIns="0" bIns="0" rtlCol="0"/>
          <a:lstStyle/>
          <a:p>
            <a:pPr algn="ctr"/>
            <a:endParaRPr sz="1600"/>
          </a:p>
        </p:txBody>
      </p:sp>
      <p:sp>
        <p:nvSpPr>
          <p:cNvPr id="30" name="Titre 3">
            <a:extLst>
              <a:ext uri="{FF2B5EF4-FFF2-40B4-BE49-F238E27FC236}">
                <a16:creationId xmlns="" xmlns:a16="http://schemas.microsoft.com/office/drawing/2014/main" id="{247FA544-D2F6-4EAD-920A-EC2F8CE1C316}"/>
              </a:ext>
            </a:extLst>
          </p:cNvPr>
          <p:cNvSpPr txBox="1">
            <a:spLocks/>
          </p:cNvSpPr>
          <p:nvPr/>
        </p:nvSpPr>
        <p:spPr>
          <a:xfrm>
            <a:off x="0" y="182156"/>
            <a:ext cx="11887201" cy="5539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lvl="0">
              <a:defRPr/>
            </a:pPr>
            <a:r>
              <a:rPr lang="fr-FR" sz="2000" cap="all" dirty="0">
                <a:solidFill>
                  <a:srgbClr val="A80014"/>
                </a:solidFill>
                <a:latin typeface="Calibri" panose="020F0502020204030204" pitchFamily="34" charset="0"/>
                <a:cs typeface="Calibri" panose="020F0502020204030204" pitchFamily="34" charset="0"/>
              </a:rPr>
              <a:t>Note ponderee</a:t>
            </a:r>
          </a:p>
          <a:p>
            <a:pPr lvl="0">
              <a:defRPr/>
            </a:pPr>
            <a:r>
              <a:rPr lang="fr-FR" sz="2000" cap="all" dirty="0">
                <a:solidFill>
                  <a:schemeClr val="tx1"/>
                </a:solidFill>
                <a:latin typeface="Calibri" panose="020F0502020204030204" pitchFamily="34" charset="0"/>
                <a:cs typeface="Calibri" panose="020F0502020204030204" pitchFamily="34" charset="0"/>
              </a:rPr>
              <a:t>Score MOOV AFRICA par indicateurs  </a:t>
            </a:r>
          </a:p>
        </p:txBody>
      </p:sp>
      <p:sp>
        <p:nvSpPr>
          <p:cNvPr id="2" name="ZoneTexte 1">
            <a:extLst>
              <a:ext uri="{FF2B5EF4-FFF2-40B4-BE49-F238E27FC236}">
                <a16:creationId xmlns="" xmlns:a16="http://schemas.microsoft.com/office/drawing/2014/main" id="{711667D4-6911-43C2-B1B4-76440D5E678F}"/>
              </a:ext>
            </a:extLst>
          </p:cNvPr>
          <p:cNvSpPr txBox="1"/>
          <p:nvPr/>
        </p:nvSpPr>
        <p:spPr>
          <a:xfrm>
            <a:off x="676355" y="1502849"/>
            <a:ext cx="5148776" cy="2169825"/>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FR" dirty="0" smtClean="0">
                <a:latin typeface="Corbel" pitchFamily="34" charset="0"/>
                <a:cs typeface="Vani" panose="020B0502040204020203" pitchFamily="18" charset="0"/>
              </a:rPr>
              <a:t>Objectif </a:t>
            </a:r>
            <a:r>
              <a:rPr lang="fr-FR" dirty="0" smtClean="0">
                <a:latin typeface="Corbel" pitchFamily="34" charset="0"/>
                <a:cs typeface="Vani" panose="020B0502040204020203" pitchFamily="18" charset="0"/>
              </a:rPr>
              <a:t>atteint </a:t>
            </a:r>
            <a:r>
              <a:rPr lang="fr-FR" dirty="0" smtClean="0">
                <a:latin typeface="Corbel" pitchFamily="34" charset="0"/>
                <a:cs typeface="Vani" panose="020B0502040204020203" pitchFamily="18" charset="0"/>
              </a:rPr>
              <a:t>pour l’ensemble des indicateurs contractuels du canal RA au cours de la semaine S20</a:t>
            </a:r>
          </a:p>
          <a:p>
            <a:pPr marL="285750" indent="-285750">
              <a:lnSpc>
                <a:spcPct val="150000"/>
              </a:lnSpc>
              <a:buFont typeface="Wingdings" panose="05000000000000000000" pitchFamily="2" charset="2"/>
              <a:buChar char="§"/>
            </a:pPr>
            <a:r>
              <a:rPr lang="fr-FR" dirty="0" smtClean="0">
                <a:latin typeface="Corbel" pitchFamily="34" charset="0"/>
                <a:cs typeface="Vani" panose="020B0502040204020203" pitchFamily="18" charset="0"/>
              </a:rPr>
              <a:t>Objectif score pondéré atteint à la date du 15 mai sur la campagne.</a:t>
            </a:r>
            <a:endParaRPr lang="fr-FR" dirty="0">
              <a:latin typeface="Corbel" pitchFamily="34" charset="0"/>
              <a:cs typeface="Vani" panose="020B0502040204020203" pitchFamily="18" charset="0"/>
            </a:endParaRPr>
          </a:p>
        </p:txBody>
      </p:sp>
      <p:sp>
        <p:nvSpPr>
          <p:cNvPr id="3" name="ZoneTexte 2">
            <a:extLst>
              <a:ext uri="{FF2B5EF4-FFF2-40B4-BE49-F238E27FC236}">
                <a16:creationId xmlns="" xmlns:a16="http://schemas.microsoft.com/office/drawing/2014/main" id="{33EDD240-6649-4BB4-9983-965778C29F46}"/>
              </a:ext>
            </a:extLst>
          </p:cNvPr>
          <p:cNvSpPr txBox="1"/>
          <p:nvPr/>
        </p:nvSpPr>
        <p:spPr>
          <a:xfrm>
            <a:off x="6209220" y="1814732"/>
            <a:ext cx="5079320" cy="646331"/>
          </a:xfrm>
          <a:prstGeom prst="rect">
            <a:avLst/>
          </a:prstGeom>
          <a:noFill/>
        </p:spPr>
        <p:txBody>
          <a:bodyPr wrap="square" rtlCol="0">
            <a:spAutoFit/>
          </a:bodyPr>
          <a:lstStyle/>
          <a:p>
            <a:r>
              <a:rPr lang="fr-FR" dirty="0" smtClean="0">
                <a:latin typeface="Corbel" pitchFamily="34" charset="0"/>
                <a:cs typeface="Vani" panose="020B0502040204020203" pitchFamily="18" charset="0"/>
              </a:rPr>
              <a:t>Les indicateurs en souffrance au cours de la période sont ceux du canal </a:t>
            </a:r>
            <a:r>
              <a:rPr lang="fr-FR" dirty="0" err="1" smtClean="0">
                <a:latin typeface="Corbel" pitchFamily="34" charset="0"/>
                <a:cs typeface="Vani" panose="020B0502040204020203" pitchFamily="18" charset="0"/>
              </a:rPr>
              <a:t>WhatsApp</a:t>
            </a:r>
            <a:r>
              <a:rPr lang="fr-FR" dirty="0" smtClean="0">
                <a:latin typeface="Corbel" pitchFamily="34" charset="0"/>
                <a:cs typeface="Vani" panose="020B0502040204020203" pitchFamily="18" charset="0"/>
              </a:rPr>
              <a:t>.</a:t>
            </a:r>
            <a:endParaRPr lang="fr-FR" dirty="0">
              <a:latin typeface="Corbel" pitchFamily="34" charset="0"/>
              <a:cs typeface="Vani" panose="020B0502040204020203" pitchFamily="18" charset="0"/>
            </a:endParaRPr>
          </a:p>
        </p:txBody>
      </p:sp>
      <p:graphicFrame>
        <p:nvGraphicFramePr>
          <p:cNvPr id="31" name="object 30">
            <a:extLst>
              <a:ext uri="{FF2B5EF4-FFF2-40B4-BE49-F238E27FC236}">
                <a16:creationId xmlns="" xmlns:a16="http://schemas.microsoft.com/office/drawing/2014/main" id="{727356D4-E223-4383-8FEC-411A4AF1209E}"/>
              </a:ext>
            </a:extLst>
          </p:cNvPr>
          <p:cNvGraphicFramePr>
            <a:graphicFrameLocks noGrp="1"/>
          </p:cNvGraphicFramePr>
          <p:nvPr>
            <p:extLst>
              <p:ext uri="{D42A27DB-BD31-4B8C-83A1-F6EECF244321}">
                <p14:modId xmlns:p14="http://schemas.microsoft.com/office/powerpoint/2010/main" val="500622750"/>
              </p:ext>
            </p:extLst>
          </p:nvPr>
        </p:nvGraphicFramePr>
        <p:xfrm>
          <a:off x="405753" y="3948179"/>
          <a:ext cx="10887335" cy="2263479"/>
        </p:xfrm>
        <a:graphic>
          <a:graphicData uri="http://schemas.openxmlformats.org/drawingml/2006/table">
            <a:tbl>
              <a:tblPr firstRow="1" bandRow="1">
                <a:tableStyleId>{8EC20E35-A176-4012-BC5E-935CFFF8708E}</a:tableStyleId>
              </a:tblPr>
              <a:tblGrid>
                <a:gridCol w="3997288">
                  <a:extLst>
                    <a:ext uri="{9D8B030D-6E8A-4147-A177-3AD203B41FA5}">
                      <a16:colId xmlns="" xmlns:a16="http://schemas.microsoft.com/office/drawing/2014/main" val="20000"/>
                    </a:ext>
                  </a:extLst>
                </a:gridCol>
                <a:gridCol w="2038013">
                  <a:extLst>
                    <a:ext uri="{9D8B030D-6E8A-4147-A177-3AD203B41FA5}">
                      <a16:colId xmlns="" xmlns:a16="http://schemas.microsoft.com/office/drawing/2014/main" val="20001"/>
                    </a:ext>
                  </a:extLst>
                </a:gridCol>
                <a:gridCol w="1533524">
                  <a:extLst>
                    <a:ext uri="{9D8B030D-6E8A-4147-A177-3AD203B41FA5}">
                      <a16:colId xmlns="" xmlns:a16="http://schemas.microsoft.com/office/drawing/2014/main" val="20002"/>
                    </a:ext>
                  </a:extLst>
                </a:gridCol>
                <a:gridCol w="1659255">
                  <a:extLst>
                    <a:ext uri="{9D8B030D-6E8A-4147-A177-3AD203B41FA5}">
                      <a16:colId xmlns="" xmlns:a16="http://schemas.microsoft.com/office/drawing/2014/main" val="20003"/>
                    </a:ext>
                  </a:extLst>
                </a:gridCol>
                <a:gridCol w="1659255">
                  <a:extLst>
                    <a:ext uri="{9D8B030D-6E8A-4147-A177-3AD203B41FA5}">
                      <a16:colId xmlns="" xmlns:a16="http://schemas.microsoft.com/office/drawing/2014/main" val="575393333"/>
                    </a:ext>
                  </a:extLst>
                </a:gridCol>
              </a:tblGrid>
              <a:tr h="4304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spc="-20" dirty="0">
                          <a:solidFill>
                            <a:srgbClr val="FFFFFF"/>
                          </a:solidFill>
                          <a:latin typeface="Verdana" panose="020B0604030504040204" pitchFamily="34" charset="0"/>
                          <a:ea typeface="Verdana" panose="020B0604030504040204" pitchFamily="34" charset="0"/>
                        </a:rPr>
                        <a:t>Indicateurs contractuels</a:t>
                      </a:r>
                      <a:endParaRPr sz="1200" dirty="0">
                        <a:latin typeface="Verdana" panose="020B0604030504040204" pitchFamily="34" charset="0"/>
                        <a:ea typeface="Verdana" panose="020B0604030504040204" pitchFamily="34" charset="0"/>
                        <a:cs typeface="Times New Roman"/>
                      </a:endParaRPr>
                    </a:p>
                  </a:txBody>
                  <a:tcPr marL="0" marR="0" marT="0" marB="0" anchor="ctr"/>
                </a:tc>
                <a:tc>
                  <a:txBody>
                    <a:bodyPr/>
                    <a:lstStyle/>
                    <a:p>
                      <a:pPr marL="1270" algn="ctr">
                        <a:lnSpc>
                          <a:spcPct val="100000"/>
                        </a:lnSpc>
                        <a:spcBef>
                          <a:spcPts val="1110"/>
                        </a:spcBef>
                      </a:pPr>
                      <a:r>
                        <a:rPr sz="1200" b="1" spc="-20" dirty="0">
                          <a:solidFill>
                            <a:srgbClr val="FFFFFF"/>
                          </a:solidFill>
                          <a:latin typeface="Verdana" panose="020B0604030504040204" pitchFamily="34" charset="0"/>
                          <a:ea typeface="Verdana" panose="020B0604030504040204" pitchFamily="34" charset="0"/>
                        </a:rPr>
                        <a:t>Objectif</a:t>
                      </a:r>
                      <a:endParaRPr sz="1200" dirty="0">
                        <a:latin typeface="Verdana" panose="020B0604030504040204" pitchFamily="34" charset="0"/>
                        <a:ea typeface="Verdana" panose="020B0604030504040204" pitchFamily="34" charset="0"/>
                        <a:cs typeface="Tahoma"/>
                      </a:endParaRPr>
                    </a:p>
                  </a:txBody>
                  <a:tcPr marL="0" marR="0" marT="140970" marB="0"/>
                </a:tc>
                <a:tc>
                  <a:txBody>
                    <a:bodyPr/>
                    <a:lstStyle/>
                    <a:p>
                      <a:pPr marL="2540" algn="ctr">
                        <a:lnSpc>
                          <a:spcPct val="100000"/>
                        </a:lnSpc>
                        <a:spcBef>
                          <a:spcPts val="1110"/>
                        </a:spcBef>
                      </a:pPr>
                      <a:r>
                        <a:rPr lang="fr-FR" sz="1200" b="1" spc="-20" dirty="0">
                          <a:solidFill>
                            <a:srgbClr val="FFFFFF"/>
                          </a:solidFill>
                          <a:latin typeface="Verdana" panose="020B0604030504040204" pitchFamily="34" charset="0"/>
                          <a:ea typeface="Verdana" panose="020B0604030504040204" pitchFamily="34" charset="0"/>
                        </a:rPr>
                        <a:t>Réalisation </a:t>
                      </a:r>
                      <a:r>
                        <a:rPr lang="fr-FR" sz="1200" b="1" spc="-20" dirty="0" smtClean="0">
                          <a:solidFill>
                            <a:srgbClr val="FFFFFF"/>
                          </a:solidFill>
                          <a:latin typeface="Verdana" panose="020B0604030504040204" pitchFamily="34" charset="0"/>
                          <a:ea typeface="Verdana" panose="020B0604030504040204" pitchFamily="34" charset="0"/>
                        </a:rPr>
                        <a:t>S19</a:t>
                      </a:r>
                      <a:endParaRPr sz="1200" dirty="0">
                        <a:latin typeface="Verdana" panose="020B0604030504040204" pitchFamily="34" charset="0"/>
                        <a:ea typeface="Verdana" panose="020B0604030504040204" pitchFamily="34" charset="0"/>
                        <a:cs typeface="Tahoma"/>
                      </a:endParaRPr>
                    </a:p>
                  </a:txBody>
                  <a:tcPr marL="0" marR="0" marT="140970" marB="0"/>
                </a:tc>
                <a:tc>
                  <a:txBody>
                    <a:bodyPr/>
                    <a:lstStyle/>
                    <a:p>
                      <a:pPr marL="2540" algn="ctr">
                        <a:lnSpc>
                          <a:spcPct val="100000"/>
                        </a:lnSpc>
                        <a:spcBef>
                          <a:spcPts val="1110"/>
                        </a:spcBef>
                      </a:pPr>
                      <a:r>
                        <a:rPr lang="fr-FR" sz="1200" b="1" spc="-20" dirty="0">
                          <a:solidFill>
                            <a:srgbClr val="FFFFFF"/>
                          </a:solidFill>
                          <a:latin typeface="Verdana" panose="020B0604030504040204" pitchFamily="34" charset="0"/>
                          <a:ea typeface="Verdana" panose="020B0604030504040204" pitchFamily="34" charset="0"/>
                        </a:rPr>
                        <a:t>Réalisation </a:t>
                      </a:r>
                      <a:r>
                        <a:rPr lang="fr-FR" sz="1200" b="1" spc="-20" dirty="0" smtClean="0">
                          <a:solidFill>
                            <a:srgbClr val="FFFFFF"/>
                          </a:solidFill>
                          <a:latin typeface="Verdana" panose="020B0604030504040204" pitchFamily="34" charset="0"/>
                          <a:ea typeface="Verdana" panose="020B0604030504040204" pitchFamily="34" charset="0"/>
                        </a:rPr>
                        <a:t>S20</a:t>
                      </a:r>
                      <a:endParaRPr sz="1200" dirty="0">
                        <a:latin typeface="Verdana" panose="020B0604030504040204" pitchFamily="34" charset="0"/>
                        <a:ea typeface="Verdana" panose="020B0604030504040204" pitchFamily="34" charset="0"/>
                        <a:cs typeface="Tahoma"/>
                      </a:endParaRPr>
                    </a:p>
                  </a:txBody>
                  <a:tcPr marL="0" marR="0" marT="140970" marB="0"/>
                </a:tc>
                <a:tc>
                  <a:txBody>
                    <a:bodyPr/>
                    <a:lstStyle/>
                    <a:p>
                      <a:pPr marL="1270" marR="0" lvl="0" indent="0" algn="ctr" defTabSz="914400" rtl="0" eaLnBrk="1" fontAlgn="auto" latinLnBrk="0" hangingPunct="1">
                        <a:lnSpc>
                          <a:spcPct val="100000"/>
                        </a:lnSpc>
                        <a:spcBef>
                          <a:spcPts val="1110"/>
                        </a:spcBef>
                        <a:spcAft>
                          <a:spcPts val="0"/>
                        </a:spcAft>
                        <a:buClrTx/>
                        <a:buSzTx/>
                        <a:buFontTx/>
                        <a:buNone/>
                        <a:tabLst/>
                        <a:defRPr/>
                      </a:pPr>
                      <a:r>
                        <a:rPr lang="fr-FR" sz="1200" b="1" spc="-20" dirty="0">
                          <a:solidFill>
                            <a:srgbClr val="FFFFFF"/>
                          </a:solidFill>
                          <a:latin typeface="Verdana" panose="020B0604030504040204" pitchFamily="34" charset="0"/>
                          <a:ea typeface="Verdana" panose="020B0604030504040204" pitchFamily="34" charset="0"/>
                        </a:rPr>
                        <a:t>Ecart de variation</a:t>
                      </a:r>
                      <a:endParaRPr lang="fr-FR" sz="1200" dirty="0">
                        <a:latin typeface="Verdana" panose="020B0604030504040204" pitchFamily="34" charset="0"/>
                        <a:ea typeface="Verdana" panose="020B0604030504040204" pitchFamily="34" charset="0"/>
                        <a:cs typeface="Tahoma"/>
                      </a:endParaRPr>
                    </a:p>
                  </a:txBody>
                  <a:tcPr marL="0" marR="0" marT="140970" marB="0"/>
                </a:tc>
                <a:extLst>
                  <a:ext uri="{0D108BD9-81ED-4DB2-BD59-A6C34878D82A}">
                    <a16:rowId xmlns="" xmlns:a16="http://schemas.microsoft.com/office/drawing/2014/main" val="10000"/>
                  </a:ext>
                </a:extLst>
              </a:tr>
              <a:tr h="305560">
                <a:tc>
                  <a:txBody>
                    <a:bodyPr/>
                    <a:lstStyle/>
                    <a:p>
                      <a:pPr algn="ctr">
                        <a:lnSpc>
                          <a:spcPct val="100000"/>
                        </a:lnSpc>
                        <a:spcBef>
                          <a:spcPts val="605"/>
                        </a:spcBef>
                      </a:pPr>
                      <a:r>
                        <a:rPr lang="fr-FR" sz="1400" b="1" spc="-30" dirty="0">
                          <a:latin typeface="+mn-lt"/>
                          <a:cs typeface="Vani" panose="020B0502040204020203" pitchFamily="34" charset="0"/>
                        </a:rPr>
                        <a:t>QOS</a:t>
                      </a:r>
                      <a:endParaRPr sz="1400" dirty="0">
                        <a:latin typeface="+mn-lt"/>
                        <a:cs typeface="Vani" panose="020B0502040204020203" pitchFamily="34" charset="0"/>
                      </a:endParaRPr>
                    </a:p>
                  </a:txBody>
                  <a:tcPr marL="0" marR="0" marT="76835" marB="0"/>
                </a:tc>
                <a:tc>
                  <a:txBody>
                    <a:bodyPr/>
                    <a:lstStyle/>
                    <a:p>
                      <a:pPr marL="635" algn="ctr">
                        <a:lnSpc>
                          <a:spcPct val="100000"/>
                        </a:lnSpc>
                        <a:spcBef>
                          <a:spcPts val="595"/>
                        </a:spcBef>
                      </a:pPr>
                      <a:r>
                        <a:rPr lang="fr-FR" sz="1400" spc="-170" dirty="0">
                          <a:latin typeface="+mn-lt"/>
                          <a:cs typeface="Vani" panose="020B0502040204020203" pitchFamily="34" charset="0"/>
                        </a:rPr>
                        <a:t>85</a:t>
                      </a:r>
                      <a:r>
                        <a:rPr sz="1400" spc="-170" dirty="0">
                          <a:latin typeface="+mn-lt"/>
                          <a:cs typeface="Vani" panose="020B0502040204020203" pitchFamily="34" charset="0"/>
                        </a:rPr>
                        <a:t>%</a:t>
                      </a:r>
                      <a:endParaRPr sz="1400" dirty="0">
                        <a:latin typeface="+mn-lt"/>
                        <a:cs typeface="Vani" panose="020B0502040204020203" pitchFamily="34" charset="0"/>
                      </a:endParaRPr>
                    </a:p>
                  </a:txBody>
                  <a:tcPr marL="0" marR="0" marT="75565" marB="0"/>
                </a:tc>
                <a:tc>
                  <a:txBody>
                    <a:bodyPr/>
                    <a:lstStyle/>
                    <a:p>
                      <a:pPr marL="2540" algn="ctr">
                        <a:lnSpc>
                          <a:spcPct val="100000"/>
                        </a:lnSpc>
                        <a:spcBef>
                          <a:spcPts val="595"/>
                        </a:spcBef>
                      </a:pPr>
                      <a:r>
                        <a:rPr lang="fr-FR" sz="1400" spc="-135" dirty="0" smtClean="0">
                          <a:latin typeface="+mn-lt"/>
                          <a:cs typeface="Vani" panose="020B0502040204020203" pitchFamily="34" charset="0"/>
                        </a:rPr>
                        <a:t>93,92</a:t>
                      </a:r>
                      <a:r>
                        <a:rPr sz="1400" spc="-135" dirty="0" smtClean="0">
                          <a:latin typeface="+mn-lt"/>
                          <a:cs typeface="Vani" panose="020B0502040204020203" pitchFamily="34" charset="0"/>
                        </a:rPr>
                        <a:t>%</a:t>
                      </a:r>
                      <a:endParaRPr sz="1400" dirty="0">
                        <a:latin typeface="+mn-lt"/>
                        <a:cs typeface="Vani" panose="020B0502040204020203" pitchFamily="34" charset="0"/>
                      </a:endParaRPr>
                    </a:p>
                  </a:txBody>
                  <a:tcPr marL="0" marR="0" marT="75565" marB="0"/>
                </a:tc>
                <a:tc>
                  <a:txBody>
                    <a:bodyPr/>
                    <a:lstStyle/>
                    <a:p>
                      <a:pPr marL="2540" algn="ctr">
                        <a:lnSpc>
                          <a:spcPct val="100000"/>
                        </a:lnSpc>
                        <a:spcBef>
                          <a:spcPts val="595"/>
                        </a:spcBef>
                      </a:pPr>
                      <a:r>
                        <a:rPr lang="fr-FR" sz="1400" spc="-135" dirty="0" smtClean="0">
                          <a:latin typeface="+mn-lt"/>
                          <a:cs typeface="Vani" panose="020B0502040204020203" pitchFamily="34" charset="0"/>
                        </a:rPr>
                        <a:t>97,92</a:t>
                      </a:r>
                      <a:r>
                        <a:rPr sz="1400" spc="-135" dirty="0" smtClean="0">
                          <a:latin typeface="+mn-lt"/>
                          <a:cs typeface="Vani" panose="020B0502040204020203" pitchFamily="34" charset="0"/>
                        </a:rPr>
                        <a:t>%</a:t>
                      </a:r>
                      <a:r>
                        <a:rPr lang="fr-FR" sz="1400" spc="-135" dirty="0" smtClean="0">
                          <a:latin typeface="+mn-lt"/>
                          <a:cs typeface="Vani" panose="020B0502040204020203" pitchFamily="34" charset="0"/>
                        </a:rPr>
                        <a:t> </a:t>
                      </a:r>
                      <a:endParaRPr sz="1400" dirty="0">
                        <a:latin typeface="+mn-lt"/>
                        <a:cs typeface="Vani" panose="020B0502040204020203" pitchFamily="34" charset="0"/>
                      </a:endParaRPr>
                    </a:p>
                  </a:txBody>
                  <a:tcPr marL="0" marR="0" marT="75565" marB="0"/>
                </a:tc>
                <a:tc>
                  <a:txBody>
                    <a:bodyPr/>
                    <a:lstStyle/>
                    <a:p>
                      <a:pPr marL="3175" algn="ctr">
                        <a:lnSpc>
                          <a:spcPct val="100000"/>
                        </a:lnSpc>
                        <a:spcBef>
                          <a:spcPts val="595"/>
                        </a:spcBef>
                      </a:pPr>
                      <a:r>
                        <a:rPr lang="fr-FR" sz="1400" dirty="0" smtClean="0">
                          <a:latin typeface="+mn-lt"/>
                          <a:cs typeface="Vani" panose="020B0502040204020203" pitchFamily="34" charset="0"/>
                        </a:rPr>
                        <a:t>4%</a:t>
                      </a:r>
                      <a:endParaRPr sz="1400" dirty="0">
                        <a:latin typeface="+mn-lt"/>
                        <a:cs typeface="Vani" panose="020B0502040204020203" pitchFamily="34" charset="0"/>
                      </a:endParaRPr>
                    </a:p>
                  </a:txBody>
                  <a:tcPr marL="0" marR="0" marT="75565" marB="0"/>
                </a:tc>
                <a:extLst>
                  <a:ext uri="{0D108BD9-81ED-4DB2-BD59-A6C34878D82A}">
                    <a16:rowId xmlns="" xmlns:a16="http://schemas.microsoft.com/office/drawing/2014/main" val="10001"/>
                  </a:ext>
                </a:extLst>
              </a:tr>
              <a:tr h="305434">
                <a:tc>
                  <a:txBody>
                    <a:bodyPr/>
                    <a:lstStyle/>
                    <a:p>
                      <a:pPr algn="ctr">
                        <a:lnSpc>
                          <a:spcPct val="100000"/>
                        </a:lnSpc>
                        <a:spcBef>
                          <a:spcPts val="605"/>
                        </a:spcBef>
                      </a:pPr>
                      <a:r>
                        <a:rPr lang="fr-FR" sz="1400" b="1" dirty="0">
                          <a:latin typeface="+mn-lt"/>
                          <a:cs typeface="Vani" panose="020B0502040204020203" pitchFamily="34" charset="0"/>
                        </a:rPr>
                        <a:t>EFF</a:t>
                      </a:r>
                      <a:endParaRPr sz="1400" dirty="0">
                        <a:latin typeface="+mn-lt"/>
                        <a:cs typeface="Vani" panose="020B0502040204020203" pitchFamily="34" charset="0"/>
                      </a:endParaRPr>
                    </a:p>
                  </a:txBody>
                  <a:tcPr marL="0" marR="0" marT="76835" marB="0"/>
                </a:tc>
                <a:tc>
                  <a:txBody>
                    <a:bodyPr/>
                    <a:lstStyle/>
                    <a:p>
                      <a:pPr marL="1905" algn="ctr">
                        <a:lnSpc>
                          <a:spcPct val="100000"/>
                        </a:lnSpc>
                        <a:spcBef>
                          <a:spcPts val="590"/>
                        </a:spcBef>
                      </a:pPr>
                      <a:r>
                        <a:rPr lang="fr-FR" sz="1400" spc="-150" dirty="0">
                          <a:latin typeface="+mn-lt"/>
                          <a:cs typeface="Vani" panose="020B0502040204020203" pitchFamily="34" charset="0"/>
                        </a:rPr>
                        <a:t>95</a:t>
                      </a:r>
                      <a:r>
                        <a:rPr sz="1400" spc="-150" dirty="0">
                          <a:latin typeface="+mn-lt"/>
                          <a:cs typeface="Vani" panose="020B0502040204020203" pitchFamily="34" charset="0"/>
                        </a:rPr>
                        <a:t>%</a:t>
                      </a:r>
                      <a:endParaRPr sz="1400" dirty="0">
                        <a:latin typeface="+mn-lt"/>
                        <a:cs typeface="Vani" panose="020B0502040204020203" pitchFamily="34" charset="0"/>
                      </a:endParaRPr>
                    </a:p>
                  </a:txBody>
                  <a:tcPr marL="0" marR="0" marT="74930" marB="0"/>
                </a:tc>
                <a:tc>
                  <a:txBody>
                    <a:bodyPr/>
                    <a:lstStyle/>
                    <a:p>
                      <a:pPr marR="27305" algn="ctr">
                        <a:lnSpc>
                          <a:spcPct val="100000"/>
                        </a:lnSpc>
                        <a:spcBef>
                          <a:spcPts val="590"/>
                        </a:spcBef>
                      </a:pPr>
                      <a:r>
                        <a:rPr lang="fr-FR" sz="1400" spc="-145" dirty="0" smtClean="0">
                          <a:latin typeface="+mn-lt"/>
                          <a:cs typeface="Vani" panose="020B0502040204020203" pitchFamily="34" charset="0"/>
                        </a:rPr>
                        <a:t>89,04</a:t>
                      </a:r>
                      <a:r>
                        <a:rPr sz="1400" spc="-145" dirty="0" smtClean="0">
                          <a:latin typeface="+mn-lt"/>
                          <a:cs typeface="Vani" panose="020B0502040204020203" pitchFamily="34" charset="0"/>
                        </a:rPr>
                        <a:t>%</a:t>
                      </a:r>
                      <a:endParaRPr sz="1400" dirty="0">
                        <a:latin typeface="+mn-lt"/>
                        <a:cs typeface="Vani" panose="020B0502040204020203" pitchFamily="34" charset="0"/>
                      </a:endParaRPr>
                    </a:p>
                  </a:txBody>
                  <a:tcPr marL="0" marR="0" marT="74930" marB="0"/>
                </a:tc>
                <a:tc>
                  <a:txBody>
                    <a:bodyPr/>
                    <a:lstStyle/>
                    <a:p>
                      <a:pPr marR="27305" algn="ctr">
                        <a:lnSpc>
                          <a:spcPct val="100000"/>
                        </a:lnSpc>
                        <a:spcBef>
                          <a:spcPts val="590"/>
                        </a:spcBef>
                      </a:pPr>
                      <a:r>
                        <a:rPr lang="fr-FR" sz="1400" spc="-145" dirty="0" smtClean="0">
                          <a:latin typeface="+mn-lt"/>
                          <a:cs typeface="Vani" panose="020B0502040204020203" pitchFamily="34" charset="0"/>
                        </a:rPr>
                        <a:t>98,24</a:t>
                      </a:r>
                      <a:r>
                        <a:rPr sz="1400" spc="-145" dirty="0" smtClean="0">
                          <a:latin typeface="+mn-lt"/>
                          <a:cs typeface="Vani" panose="020B0502040204020203" pitchFamily="34" charset="0"/>
                        </a:rPr>
                        <a:t>%</a:t>
                      </a:r>
                      <a:r>
                        <a:rPr lang="fr-FR" sz="1400" spc="-145" dirty="0" smtClean="0">
                          <a:latin typeface="+mn-lt"/>
                          <a:cs typeface="Vani" panose="020B0502040204020203" pitchFamily="34" charset="0"/>
                        </a:rPr>
                        <a:t> </a:t>
                      </a:r>
                      <a:endParaRPr sz="1400" dirty="0">
                        <a:latin typeface="+mn-lt"/>
                        <a:cs typeface="Vani" panose="020B0502040204020203" pitchFamily="34" charset="0"/>
                      </a:endParaRPr>
                    </a:p>
                  </a:txBody>
                  <a:tcPr marL="0" marR="0" marT="74930" marB="0"/>
                </a:tc>
                <a:tc>
                  <a:txBody>
                    <a:bodyPr/>
                    <a:lstStyle/>
                    <a:p>
                      <a:pPr marL="3175" algn="ctr">
                        <a:lnSpc>
                          <a:spcPct val="100000"/>
                        </a:lnSpc>
                        <a:spcBef>
                          <a:spcPts val="590"/>
                        </a:spcBef>
                      </a:pPr>
                      <a:r>
                        <a:rPr lang="fr-FR" sz="1400" dirty="0" smtClean="0">
                          <a:latin typeface="+mn-lt"/>
                          <a:cs typeface="Vani" panose="020B0502040204020203" pitchFamily="34" charset="0"/>
                        </a:rPr>
                        <a:t>10%</a:t>
                      </a:r>
                      <a:endParaRPr sz="1400" dirty="0">
                        <a:latin typeface="+mn-lt"/>
                        <a:cs typeface="Vani" panose="020B0502040204020203" pitchFamily="34" charset="0"/>
                      </a:endParaRPr>
                    </a:p>
                  </a:txBody>
                  <a:tcPr marL="0" marR="0" marT="74930" marB="0"/>
                </a:tc>
                <a:extLst>
                  <a:ext uri="{0D108BD9-81ED-4DB2-BD59-A6C34878D82A}">
                    <a16:rowId xmlns="" xmlns:a16="http://schemas.microsoft.com/office/drawing/2014/main" val="10002"/>
                  </a:ext>
                </a:extLst>
              </a:tr>
              <a:tr h="305558">
                <a:tc>
                  <a:txBody>
                    <a:bodyPr/>
                    <a:lstStyle/>
                    <a:p>
                      <a:pPr marL="1270" algn="ctr">
                        <a:lnSpc>
                          <a:spcPct val="100000"/>
                        </a:lnSpc>
                        <a:spcBef>
                          <a:spcPts val="605"/>
                        </a:spcBef>
                      </a:pPr>
                      <a:r>
                        <a:rPr lang="fr-FR" sz="1400" b="1" spc="-30" dirty="0">
                          <a:latin typeface="+mn-lt"/>
                          <a:cs typeface="Vani" panose="020B0502040204020203" pitchFamily="34" charset="0"/>
                        </a:rPr>
                        <a:t>DMA</a:t>
                      </a:r>
                      <a:endParaRPr sz="1400" dirty="0">
                        <a:latin typeface="+mn-lt"/>
                        <a:cs typeface="Vani" panose="020B0502040204020203" pitchFamily="34" charset="0"/>
                      </a:endParaRPr>
                    </a:p>
                  </a:txBody>
                  <a:tcPr marL="0" marR="0" marT="76835" marB="0"/>
                </a:tc>
                <a:tc>
                  <a:txBody>
                    <a:bodyPr/>
                    <a:lstStyle/>
                    <a:p>
                      <a:pPr marL="1905" algn="ctr">
                        <a:lnSpc>
                          <a:spcPct val="100000"/>
                        </a:lnSpc>
                        <a:spcBef>
                          <a:spcPts val="595"/>
                        </a:spcBef>
                      </a:pPr>
                      <a:r>
                        <a:rPr lang="fr-FR" sz="1400" spc="-5" dirty="0">
                          <a:latin typeface="+mn-lt"/>
                          <a:cs typeface="Vani" panose="020B0502040204020203" pitchFamily="34" charset="0"/>
                        </a:rPr>
                        <a:t>20s</a:t>
                      </a:r>
                      <a:endParaRPr sz="1400" dirty="0">
                        <a:latin typeface="+mn-lt"/>
                        <a:cs typeface="Vani" panose="020B0502040204020203" pitchFamily="34" charset="0"/>
                      </a:endParaRPr>
                    </a:p>
                  </a:txBody>
                  <a:tcPr marL="0" marR="0" marT="75565" marB="0"/>
                </a:tc>
                <a:tc>
                  <a:txBody>
                    <a:bodyPr/>
                    <a:lstStyle/>
                    <a:p>
                      <a:pPr marL="1270" algn="ctr">
                        <a:lnSpc>
                          <a:spcPct val="100000"/>
                        </a:lnSpc>
                        <a:spcBef>
                          <a:spcPts val="595"/>
                        </a:spcBef>
                      </a:pPr>
                      <a:r>
                        <a:rPr lang="fr-FR" sz="1400" spc="-145" dirty="0" smtClean="0">
                          <a:latin typeface="+mn-lt"/>
                          <a:cs typeface="Vani" panose="020B0502040204020203" pitchFamily="34" charset="0"/>
                        </a:rPr>
                        <a:t>5s</a:t>
                      </a:r>
                      <a:endParaRPr sz="1400" dirty="0">
                        <a:latin typeface="+mn-lt"/>
                        <a:cs typeface="Vani" panose="020B0502040204020203" pitchFamily="34" charset="0"/>
                      </a:endParaRPr>
                    </a:p>
                  </a:txBody>
                  <a:tcPr marL="0" marR="0" marT="75565" marB="0"/>
                </a:tc>
                <a:tc>
                  <a:txBody>
                    <a:bodyPr/>
                    <a:lstStyle/>
                    <a:p>
                      <a:pPr marL="1270" algn="ctr">
                        <a:lnSpc>
                          <a:spcPct val="100000"/>
                        </a:lnSpc>
                        <a:spcBef>
                          <a:spcPts val="595"/>
                        </a:spcBef>
                      </a:pPr>
                      <a:r>
                        <a:rPr lang="fr-FR" sz="1400" spc="-145" dirty="0" smtClean="0">
                          <a:latin typeface="+mn-lt"/>
                          <a:cs typeface="Vani" panose="020B0502040204020203" pitchFamily="34" charset="0"/>
                        </a:rPr>
                        <a:t>3s</a:t>
                      </a:r>
                      <a:r>
                        <a:rPr lang="fr-FR" sz="1400" spc="-145" baseline="0" dirty="0" smtClean="0">
                          <a:latin typeface="+mn-lt"/>
                          <a:cs typeface="Vani" panose="020B0502040204020203" pitchFamily="34" charset="0"/>
                        </a:rPr>
                        <a:t> </a:t>
                      </a:r>
                      <a:endParaRPr sz="1400" dirty="0">
                        <a:latin typeface="+mn-lt"/>
                        <a:cs typeface="Vani" panose="020B0502040204020203" pitchFamily="34" charset="0"/>
                      </a:endParaRPr>
                    </a:p>
                  </a:txBody>
                  <a:tcPr marL="0" marR="0" marT="75565" marB="0"/>
                </a:tc>
                <a:tc>
                  <a:txBody>
                    <a:bodyPr/>
                    <a:lstStyle/>
                    <a:p>
                      <a:pPr marL="3175" algn="ctr">
                        <a:lnSpc>
                          <a:spcPct val="100000"/>
                        </a:lnSpc>
                        <a:spcBef>
                          <a:spcPts val="595"/>
                        </a:spcBef>
                      </a:pPr>
                      <a:r>
                        <a:rPr lang="fr-FR" sz="1400" dirty="0" smtClean="0">
                          <a:latin typeface="+mn-lt"/>
                          <a:cs typeface="Vani" panose="020B0502040204020203" pitchFamily="34" charset="0"/>
                        </a:rPr>
                        <a:t>N/A</a:t>
                      </a:r>
                      <a:endParaRPr sz="1400" dirty="0">
                        <a:latin typeface="+mn-lt"/>
                        <a:cs typeface="Vani" panose="020B0502040204020203" pitchFamily="34" charset="0"/>
                      </a:endParaRPr>
                    </a:p>
                  </a:txBody>
                  <a:tcPr marL="0" marR="0" marT="75565" marB="0"/>
                </a:tc>
                <a:extLst>
                  <a:ext uri="{0D108BD9-81ED-4DB2-BD59-A6C34878D82A}">
                    <a16:rowId xmlns="" xmlns:a16="http://schemas.microsoft.com/office/drawing/2014/main" val="10003"/>
                  </a:ext>
                </a:extLst>
              </a:tr>
              <a:tr h="305473">
                <a:tc>
                  <a:txBody>
                    <a:bodyPr/>
                    <a:lstStyle/>
                    <a:p>
                      <a:pPr algn="ctr">
                        <a:lnSpc>
                          <a:spcPct val="100000"/>
                        </a:lnSpc>
                        <a:spcBef>
                          <a:spcPts val="605"/>
                        </a:spcBef>
                      </a:pPr>
                      <a:r>
                        <a:rPr lang="fr-FR" sz="1400" b="1" dirty="0">
                          <a:latin typeface="+mn-lt"/>
                          <a:cs typeface="Vani" panose="020B0502040204020203" pitchFamily="34" charset="0"/>
                        </a:rPr>
                        <a:t>TAUX D’ABANDONS</a:t>
                      </a:r>
                      <a:endParaRPr sz="1400" dirty="0">
                        <a:latin typeface="+mn-lt"/>
                        <a:cs typeface="Vani" panose="020B0502040204020203" pitchFamily="34" charset="0"/>
                      </a:endParaRPr>
                    </a:p>
                  </a:txBody>
                  <a:tcPr marL="0" marR="0" marT="76835" marB="0"/>
                </a:tc>
                <a:tc>
                  <a:txBody>
                    <a:bodyPr/>
                    <a:lstStyle/>
                    <a:p>
                      <a:pPr marL="1905" algn="ctr">
                        <a:lnSpc>
                          <a:spcPct val="100000"/>
                        </a:lnSpc>
                        <a:spcBef>
                          <a:spcPts val="595"/>
                        </a:spcBef>
                      </a:pPr>
                      <a:r>
                        <a:rPr lang="fr-FR" sz="1400" spc="-210" dirty="0">
                          <a:latin typeface="+mn-lt"/>
                          <a:cs typeface="Vani" panose="020B0502040204020203" pitchFamily="34" charset="0"/>
                        </a:rPr>
                        <a:t>4%</a:t>
                      </a:r>
                      <a:endParaRPr sz="1400" dirty="0">
                        <a:latin typeface="+mn-lt"/>
                        <a:cs typeface="Vani" panose="020B0502040204020203" pitchFamily="34" charset="0"/>
                      </a:endParaRPr>
                    </a:p>
                  </a:txBody>
                  <a:tcPr marL="0" marR="0" marT="75565" marB="0"/>
                </a:tc>
                <a:tc>
                  <a:txBody>
                    <a:bodyPr/>
                    <a:lstStyle/>
                    <a:p>
                      <a:pPr marL="1270" algn="ctr">
                        <a:lnSpc>
                          <a:spcPct val="100000"/>
                        </a:lnSpc>
                        <a:spcBef>
                          <a:spcPts val="595"/>
                        </a:spcBef>
                      </a:pPr>
                      <a:r>
                        <a:rPr lang="fr-FR" sz="1400" spc="-145" dirty="0" smtClean="0">
                          <a:latin typeface="+mn-lt"/>
                          <a:cs typeface="Vani" panose="020B0502040204020203" pitchFamily="34" charset="0"/>
                        </a:rPr>
                        <a:t>2,42</a:t>
                      </a:r>
                      <a:r>
                        <a:rPr sz="1400" spc="-145" dirty="0" smtClean="0">
                          <a:latin typeface="+mn-lt"/>
                          <a:cs typeface="Vani" panose="020B0502040204020203" pitchFamily="34" charset="0"/>
                        </a:rPr>
                        <a:t>%</a:t>
                      </a:r>
                      <a:endParaRPr sz="1400" dirty="0">
                        <a:latin typeface="+mn-lt"/>
                        <a:cs typeface="Vani" panose="020B0502040204020203" pitchFamily="34" charset="0"/>
                      </a:endParaRPr>
                    </a:p>
                  </a:txBody>
                  <a:tcPr marL="0" marR="0" marT="75565" marB="0"/>
                </a:tc>
                <a:tc>
                  <a:txBody>
                    <a:bodyPr/>
                    <a:lstStyle/>
                    <a:p>
                      <a:pPr marL="1270" algn="ctr">
                        <a:lnSpc>
                          <a:spcPct val="100000"/>
                        </a:lnSpc>
                        <a:spcBef>
                          <a:spcPts val="595"/>
                        </a:spcBef>
                      </a:pPr>
                      <a:r>
                        <a:rPr lang="fr-FR" sz="1400" spc="-145" dirty="0" smtClean="0">
                          <a:latin typeface="+mn-lt"/>
                          <a:cs typeface="Vani" panose="020B0502040204020203" pitchFamily="34" charset="0"/>
                        </a:rPr>
                        <a:t>1,76</a:t>
                      </a:r>
                      <a:r>
                        <a:rPr sz="1400" spc="-145" dirty="0" smtClean="0">
                          <a:latin typeface="+mn-lt"/>
                          <a:cs typeface="Vani" panose="020B0502040204020203" pitchFamily="34" charset="0"/>
                        </a:rPr>
                        <a:t>%</a:t>
                      </a:r>
                      <a:endParaRPr sz="1400" dirty="0">
                        <a:latin typeface="+mn-lt"/>
                        <a:cs typeface="Vani" panose="020B0502040204020203" pitchFamily="34" charset="0"/>
                      </a:endParaRPr>
                    </a:p>
                  </a:txBody>
                  <a:tcPr marL="0" marR="0" marT="75565" marB="0"/>
                </a:tc>
                <a:tc>
                  <a:txBody>
                    <a:bodyPr/>
                    <a:lstStyle/>
                    <a:p>
                      <a:pPr marL="1270" algn="ctr">
                        <a:lnSpc>
                          <a:spcPct val="100000"/>
                        </a:lnSpc>
                        <a:spcBef>
                          <a:spcPts val="595"/>
                        </a:spcBef>
                      </a:pPr>
                      <a:r>
                        <a:rPr lang="fr-FR" sz="1400" dirty="0" smtClean="0">
                          <a:latin typeface="+mn-lt"/>
                          <a:cs typeface="Vani" panose="020B0502040204020203" pitchFamily="34" charset="0"/>
                        </a:rPr>
                        <a:t>-24%</a:t>
                      </a:r>
                      <a:endParaRPr sz="1400" dirty="0">
                        <a:latin typeface="+mn-lt"/>
                        <a:cs typeface="Vani" panose="020B0502040204020203" pitchFamily="34" charset="0"/>
                      </a:endParaRPr>
                    </a:p>
                  </a:txBody>
                  <a:tcPr marL="0" marR="0" marT="75565" marB="0"/>
                </a:tc>
                <a:extLst>
                  <a:ext uri="{0D108BD9-81ED-4DB2-BD59-A6C34878D82A}">
                    <a16:rowId xmlns="" xmlns:a16="http://schemas.microsoft.com/office/drawing/2014/main" val="10004"/>
                  </a:ext>
                </a:extLst>
              </a:tr>
              <a:tr h="305497">
                <a:tc>
                  <a:txBody>
                    <a:bodyPr/>
                    <a:lstStyle/>
                    <a:p>
                      <a:pPr algn="ctr">
                        <a:lnSpc>
                          <a:spcPct val="100000"/>
                        </a:lnSpc>
                        <a:spcBef>
                          <a:spcPts val="605"/>
                        </a:spcBef>
                      </a:pPr>
                      <a:r>
                        <a:rPr lang="fr-FR" sz="1400" b="1" dirty="0">
                          <a:latin typeface="+mn-lt"/>
                          <a:cs typeface="Vani" panose="020B0502040204020203" pitchFamily="34" charset="0"/>
                        </a:rPr>
                        <a:t>FCR</a:t>
                      </a:r>
                      <a:endParaRPr sz="1400" dirty="0">
                        <a:latin typeface="+mn-lt"/>
                        <a:cs typeface="Vani" panose="020B0502040204020203" pitchFamily="34" charset="0"/>
                      </a:endParaRPr>
                    </a:p>
                  </a:txBody>
                  <a:tcPr marL="0" marR="0" marT="76835" marB="0"/>
                </a:tc>
                <a:tc>
                  <a:txBody>
                    <a:bodyPr/>
                    <a:lstStyle/>
                    <a:p>
                      <a:pPr marL="1905" algn="ctr">
                        <a:lnSpc>
                          <a:spcPct val="100000"/>
                        </a:lnSpc>
                        <a:spcBef>
                          <a:spcPts val="595"/>
                        </a:spcBef>
                      </a:pPr>
                      <a:r>
                        <a:rPr lang="fr-FR" sz="1400" spc="-150" dirty="0">
                          <a:latin typeface="+mn-lt"/>
                          <a:cs typeface="Vani" panose="020B0502040204020203" pitchFamily="34" charset="0"/>
                        </a:rPr>
                        <a:t>95%</a:t>
                      </a:r>
                      <a:endParaRPr sz="1400" dirty="0">
                        <a:latin typeface="+mn-lt"/>
                        <a:cs typeface="Vani" panose="020B0502040204020203" pitchFamily="34" charset="0"/>
                      </a:endParaRPr>
                    </a:p>
                  </a:txBody>
                  <a:tcPr marL="0" marR="0" marT="75565" marB="0"/>
                </a:tc>
                <a:tc>
                  <a:txBody>
                    <a:bodyPr/>
                    <a:lstStyle/>
                    <a:p>
                      <a:pPr marL="2540" algn="ctr">
                        <a:lnSpc>
                          <a:spcPct val="100000"/>
                        </a:lnSpc>
                        <a:spcBef>
                          <a:spcPts val="595"/>
                        </a:spcBef>
                      </a:pPr>
                      <a:r>
                        <a:rPr lang="fr-FR" sz="1400" spc="-135" dirty="0" smtClean="0">
                          <a:latin typeface="+mn-lt"/>
                          <a:cs typeface="Vani" panose="020B0502040204020203" pitchFamily="34" charset="0"/>
                        </a:rPr>
                        <a:t>100</a:t>
                      </a:r>
                      <a:r>
                        <a:rPr sz="1400" spc="-135" dirty="0" smtClean="0">
                          <a:latin typeface="+mn-lt"/>
                          <a:cs typeface="Vani" panose="020B0502040204020203" pitchFamily="34" charset="0"/>
                        </a:rPr>
                        <a:t>%</a:t>
                      </a:r>
                      <a:endParaRPr sz="1400" dirty="0">
                        <a:latin typeface="+mn-lt"/>
                        <a:cs typeface="Vani" panose="020B0502040204020203" pitchFamily="34" charset="0"/>
                      </a:endParaRPr>
                    </a:p>
                  </a:txBody>
                  <a:tcPr marL="0" marR="0" marT="75565" marB="0"/>
                </a:tc>
                <a:tc>
                  <a:txBody>
                    <a:bodyPr/>
                    <a:lstStyle/>
                    <a:p>
                      <a:pPr marL="2540" algn="ctr">
                        <a:lnSpc>
                          <a:spcPct val="100000"/>
                        </a:lnSpc>
                        <a:spcBef>
                          <a:spcPts val="595"/>
                        </a:spcBef>
                      </a:pPr>
                      <a:r>
                        <a:rPr lang="fr-FR" sz="1400" spc="-135" dirty="0" smtClean="0">
                          <a:latin typeface="+mn-lt"/>
                          <a:cs typeface="Vani" panose="020B0502040204020203" pitchFamily="34" charset="0"/>
                        </a:rPr>
                        <a:t>100</a:t>
                      </a:r>
                      <a:r>
                        <a:rPr sz="1400" spc="-135" dirty="0" smtClean="0">
                          <a:latin typeface="+mn-lt"/>
                          <a:cs typeface="Vani" panose="020B0502040204020203" pitchFamily="34" charset="0"/>
                        </a:rPr>
                        <a:t>%</a:t>
                      </a:r>
                      <a:endParaRPr sz="1400" dirty="0">
                        <a:latin typeface="+mn-lt"/>
                        <a:cs typeface="Vani" panose="020B0502040204020203" pitchFamily="34" charset="0"/>
                      </a:endParaRPr>
                    </a:p>
                  </a:txBody>
                  <a:tcPr marL="0" marR="0" marT="75565" marB="0"/>
                </a:tc>
                <a:tc>
                  <a:txBody>
                    <a:bodyPr/>
                    <a:lstStyle/>
                    <a:p>
                      <a:pPr marL="3175" algn="ctr">
                        <a:lnSpc>
                          <a:spcPct val="100000"/>
                        </a:lnSpc>
                        <a:spcBef>
                          <a:spcPts val="595"/>
                        </a:spcBef>
                      </a:pPr>
                      <a:r>
                        <a:rPr lang="fr-FR" sz="1400" dirty="0" smtClean="0">
                          <a:latin typeface="+mn-lt"/>
                          <a:cs typeface="Vani" panose="020B0502040204020203" pitchFamily="34" charset="0"/>
                        </a:rPr>
                        <a:t>0%</a:t>
                      </a:r>
                      <a:endParaRPr sz="1400" dirty="0">
                        <a:latin typeface="+mn-lt"/>
                        <a:cs typeface="Vani" panose="020B0502040204020203" pitchFamily="34" charset="0"/>
                      </a:endParaRPr>
                    </a:p>
                  </a:txBody>
                  <a:tcPr marL="0" marR="0" marT="75565" marB="0"/>
                </a:tc>
                <a:extLst>
                  <a:ext uri="{0D108BD9-81ED-4DB2-BD59-A6C34878D82A}">
                    <a16:rowId xmlns="" xmlns:a16="http://schemas.microsoft.com/office/drawing/2014/main" val="10005"/>
                  </a:ext>
                </a:extLst>
              </a:tr>
              <a:tr h="305485">
                <a:tc>
                  <a:txBody>
                    <a:bodyPr/>
                    <a:lstStyle/>
                    <a:p>
                      <a:pPr algn="ctr">
                        <a:lnSpc>
                          <a:spcPct val="100000"/>
                        </a:lnSpc>
                        <a:spcBef>
                          <a:spcPts val="605"/>
                        </a:spcBef>
                      </a:pPr>
                      <a:r>
                        <a:rPr lang="fr-FR" sz="1400" b="1" dirty="0">
                          <a:latin typeface="+mn-lt"/>
                          <a:cs typeface="Vani" panose="020B0502040204020203" pitchFamily="34" charset="0"/>
                        </a:rPr>
                        <a:t>AGENTS FIRST </a:t>
                      </a:r>
                      <a:r>
                        <a:rPr lang="fr-FR" sz="1400" b="1" dirty="0" smtClean="0">
                          <a:latin typeface="+mn-lt"/>
                          <a:cs typeface="Vani" panose="020B0502040204020203" pitchFamily="34" charset="0"/>
                        </a:rPr>
                        <a:t>REPONSE (mailing et </a:t>
                      </a:r>
                      <a:r>
                        <a:rPr lang="fr-FR" sz="1400" b="1" dirty="0" err="1" smtClean="0">
                          <a:latin typeface="+mn-lt"/>
                          <a:cs typeface="Vani" panose="020B0502040204020203" pitchFamily="34" charset="0"/>
                        </a:rPr>
                        <a:t>WhatsApp</a:t>
                      </a:r>
                      <a:r>
                        <a:rPr lang="fr-FR" sz="1400" b="1" dirty="0" smtClean="0">
                          <a:latin typeface="+mn-lt"/>
                          <a:cs typeface="Vani" panose="020B0502040204020203" pitchFamily="34" charset="0"/>
                        </a:rPr>
                        <a:t>)</a:t>
                      </a:r>
                      <a:endParaRPr sz="1400" dirty="0">
                        <a:latin typeface="+mn-lt"/>
                        <a:cs typeface="Vani" panose="020B0502040204020203" pitchFamily="34" charset="0"/>
                      </a:endParaRPr>
                    </a:p>
                  </a:txBody>
                  <a:tcPr marL="0" marR="0" marT="76835" marB="0"/>
                </a:tc>
                <a:tc>
                  <a:txBody>
                    <a:bodyPr/>
                    <a:lstStyle/>
                    <a:p>
                      <a:pPr marL="1905" algn="ctr">
                        <a:lnSpc>
                          <a:spcPct val="100000"/>
                        </a:lnSpc>
                        <a:spcBef>
                          <a:spcPts val="595"/>
                        </a:spcBef>
                      </a:pPr>
                      <a:r>
                        <a:rPr lang="fr-FR" sz="1400" spc="-150" dirty="0">
                          <a:latin typeface="+mn-lt"/>
                          <a:cs typeface="Vani" panose="020B0502040204020203" pitchFamily="34" charset="0"/>
                        </a:rPr>
                        <a:t>5 min</a:t>
                      </a:r>
                      <a:endParaRPr sz="1400" dirty="0">
                        <a:latin typeface="+mn-lt"/>
                        <a:cs typeface="Vani" panose="020B0502040204020203" pitchFamily="34" charset="0"/>
                      </a:endParaRPr>
                    </a:p>
                  </a:txBody>
                  <a:tcPr marL="0" marR="0" marT="75565" marB="0"/>
                </a:tc>
                <a:tc>
                  <a:txBody>
                    <a:bodyPr/>
                    <a:lstStyle/>
                    <a:p>
                      <a:pPr marL="2540" algn="ctr">
                        <a:lnSpc>
                          <a:spcPct val="100000"/>
                        </a:lnSpc>
                        <a:spcBef>
                          <a:spcPts val="595"/>
                        </a:spcBef>
                      </a:pPr>
                      <a:r>
                        <a:rPr lang="fr-FR" sz="1400" dirty="0" smtClean="0">
                          <a:latin typeface="+mn-lt"/>
                          <a:cs typeface="Vani" panose="020B0502040204020203" pitchFamily="34" charset="0"/>
                        </a:rPr>
                        <a:t>13min</a:t>
                      </a:r>
                      <a:endParaRPr sz="1400" dirty="0">
                        <a:latin typeface="+mn-lt"/>
                        <a:cs typeface="Vani" panose="020B0502040204020203" pitchFamily="34" charset="0"/>
                      </a:endParaRPr>
                    </a:p>
                  </a:txBody>
                  <a:tcPr marL="0" marR="0" marT="75565" marB="0"/>
                </a:tc>
                <a:tc>
                  <a:txBody>
                    <a:bodyPr/>
                    <a:lstStyle/>
                    <a:p>
                      <a:pPr marL="2540" algn="ctr">
                        <a:lnSpc>
                          <a:spcPct val="100000"/>
                        </a:lnSpc>
                        <a:spcBef>
                          <a:spcPts val="595"/>
                        </a:spcBef>
                      </a:pPr>
                      <a:r>
                        <a:rPr lang="fr-FR" sz="1400" dirty="0" smtClean="0">
                          <a:latin typeface="+mn-lt"/>
                          <a:cs typeface="Vani" panose="020B0502040204020203" pitchFamily="34" charset="0"/>
                        </a:rPr>
                        <a:t>06min</a:t>
                      </a:r>
                      <a:endParaRPr sz="1400" dirty="0">
                        <a:latin typeface="+mn-lt"/>
                        <a:cs typeface="Vani" panose="020B0502040204020203" pitchFamily="34" charset="0"/>
                      </a:endParaRPr>
                    </a:p>
                  </a:txBody>
                  <a:tcPr marL="0" marR="0" marT="75565" marB="0"/>
                </a:tc>
                <a:tc>
                  <a:txBody>
                    <a:bodyPr/>
                    <a:lstStyle/>
                    <a:p>
                      <a:pPr marL="3175" algn="ctr">
                        <a:lnSpc>
                          <a:spcPct val="100000"/>
                        </a:lnSpc>
                        <a:spcBef>
                          <a:spcPts val="595"/>
                        </a:spcBef>
                      </a:pPr>
                      <a:r>
                        <a:rPr lang="fr-FR" sz="1400" dirty="0" smtClean="0">
                          <a:latin typeface="+mn-lt"/>
                          <a:cs typeface="Vani" panose="020B0502040204020203" pitchFamily="34" charset="0"/>
                        </a:rPr>
                        <a:t>N/A</a:t>
                      </a:r>
                      <a:endParaRPr sz="1400" dirty="0">
                        <a:latin typeface="+mn-lt"/>
                        <a:cs typeface="Vani" panose="020B0502040204020203" pitchFamily="34" charset="0"/>
                      </a:endParaRPr>
                    </a:p>
                  </a:txBody>
                  <a:tcPr marL="0" marR="0" marT="75565" marB="0"/>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673508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9">
            <a:extLst>
              <a:ext uri="{FF2B5EF4-FFF2-40B4-BE49-F238E27FC236}">
                <a16:creationId xmlns="" xmlns:a16="http://schemas.microsoft.com/office/drawing/2014/main"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a:solidFill>
                  <a:srgbClr val="A80014"/>
                </a:solidFill>
                <a:latin typeface="Calibri" panose="020F0502020204030204" pitchFamily="34" charset="0"/>
                <a:cs typeface="Calibri" panose="020F0502020204030204" pitchFamily="34" charset="0"/>
              </a:rPr>
              <a:t>Photo Globale (</a:t>
            </a:r>
            <a:r>
              <a:rPr lang="fr-FR" sz="2000" b="1" cap="all" dirty="0" smtClean="0">
                <a:solidFill>
                  <a:srgbClr val="A80014"/>
                </a:solidFill>
                <a:latin typeface="Calibri" panose="020F0502020204030204" pitchFamily="34" charset="0"/>
                <a:cs typeface="Calibri" panose="020F0502020204030204" pitchFamily="34" charset="0"/>
              </a:rPr>
              <a:t>1/2)</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 ( RA)</a:t>
            </a:r>
            <a:endParaRPr lang="fr-FR" sz="2000" b="1" cap="all" dirty="0">
              <a:latin typeface="Calibri" panose="020F0502020204030204" pitchFamily="34" charset="0"/>
              <a:cs typeface="Calibri" panose="020F0502020204030204" pitchFamily="34" charset="0"/>
            </a:endParaRPr>
          </a:p>
        </p:txBody>
      </p:sp>
      <p:grpSp>
        <p:nvGrpSpPr>
          <p:cNvPr id="16" name="Groupe 15"/>
          <p:cNvGrpSpPr/>
          <p:nvPr/>
        </p:nvGrpSpPr>
        <p:grpSpPr>
          <a:xfrm>
            <a:off x="5564263" y="1272873"/>
            <a:ext cx="423196" cy="1340459"/>
            <a:chOff x="7683978" y="1087186"/>
            <a:chExt cx="423196" cy="1340459"/>
          </a:xfrm>
        </p:grpSpPr>
        <p:sp>
          <p:nvSpPr>
            <p:cNvPr id="17" name="object 3">
              <a:extLst>
                <a:ext uri="{FF2B5EF4-FFF2-40B4-BE49-F238E27FC236}">
                  <a16:creationId xmlns:a16="http://schemas.microsoft.com/office/drawing/2014/main" xmlns="" id="{B8FAE644-539D-480D-BB59-4E10D722D3E5}"/>
                </a:ext>
              </a:extLst>
            </p:cNvPr>
            <p:cNvSpPr/>
            <p:nvPr/>
          </p:nvSpPr>
          <p:spPr>
            <a:xfrm>
              <a:off x="7683978" y="1178050"/>
              <a:ext cx="423196" cy="1249595"/>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p>
          </p:txBody>
        </p:sp>
        <p:sp>
          <p:nvSpPr>
            <p:cNvPr id="18" name="object 4">
              <a:extLst>
                <a:ext uri="{FF2B5EF4-FFF2-40B4-BE49-F238E27FC236}">
                  <a16:creationId xmlns:a16="http://schemas.microsoft.com/office/drawing/2014/main" xmlns="" id="{1B31A720-5F8A-4FAB-8DC9-ECE8436C7A21}"/>
                </a:ext>
              </a:extLst>
            </p:cNvPr>
            <p:cNvSpPr txBox="1"/>
            <p:nvPr/>
          </p:nvSpPr>
          <p:spPr>
            <a:xfrm>
              <a:off x="7837533" y="1087186"/>
              <a:ext cx="184666" cy="1249595"/>
            </a:xfrm>
            <a:prstGeom prst="rect">
              <a:avLst/>
            </a:prstGeom>
          </p:spPr>
          <p:txBody>
            <a:bodyPr vert="vert270" wrap="square" lIns="0" tIns="13970" rIns="0" bIns="0" rtlCol="0">
              <a:spAutoFit/>
            </a:bodyPr>
            <a:lstStyle/>
            <a:p>
              <a:pPr marL="12700">
                <a:lnSpc>
                  <a:spcPct val="100000"/>
                </a:lnSpc>
                <a:spcBef>
                  <a:spcPts val="110"/>
                </a:spcBef>
              </a:pPr>
              <a:r>
                <a:rPr lang="fr-FR" sz="1200" b="1" spc="-30" dirty="0" smtClean="0">
                  <a:solidFill>
                    <a:srgbClr val="FFFFFF"/>
                  </a:solidFill>
                  <a:latin typeface="Tahoma"/>
                  <a:cs typeface="Tahoma"/>
                </a:rPr>
                <a:t>MOOV AFRICA</a:t>
              </a:r>
              <a:endParaRPr sz="1200" dirty="0">
                <a:latin typeface="Tahoma"/>
                <a:cs typeface="Tahoma"/>
              </a:endParaRPr>
            </a:p>
          </p:txBody>
        </p:sp>
      </p:grpSp>
      <p:sp>
        <p:nvSpPr>
          <p:cNvPr id="15" name="object 22">
            <a:extLst>
              <a:ext uri="{FF2B5EF4-FFF2-40B4-BE49-F238E27FC236}">
                <a16:creationId xmlns:a16="http://schemas.microsoft.com/office/drawing/2014/main" xmlns="" id="{8314C8B4-2B4D-4803-A49B-9369A64AAEAE}"/>
              </a:ext>
            </a:extLst>
          </p:cNvPr>
          <p:cNvSpPr/>
          <p:nvPr/>
        </p:nvSpPr>
        <p:spPr>
          <a:xfrm>
            <a:off x="54588" y="5568290"/>
            <a:ext cx="9485193" cy="1139590"/>
          </a:xfrm>
          <a:custGeom>
            <a:avLst/>
            <a:gdLst/>
            <a:ahLst/>
            <a:cxnLst/>
            <a:rect l="l" t="t" r="r" b="b"/>
            <a:pathLst>
              <a:path w="4975860" h="2199640">
                <a:moveTo>
                  <a:pt x="4975860" y="0"/>
                </a:moveTo>
                <a:lnTo>
                  <a:pt x="0" y="0"/>
                </a:lnTo>
                <a:lnTo>
                  <a:pt x="0" y="2199132"/>
                </a:lnTo>
                <a:lnTo>
                  <a:pt x="4975860" y="2199132"/>
                </a:lnTo>
                <a:lnTo>
                  <a:pt x="4975860" y="0"/>
                </a:lnTo>
                <a:close/>
              </a:path>
            </a:pathLst>
          </a:custGeom>
          <a:noFill/>
        </p:spPr>
        <p:txBody>
          <a:bodyPr wrap="square" lIns="0" tIns="0" rIns="0" bIns="0" rtlCol="0"/>
          <a:lstStyle/>
          <a:p>
            <a:r>
              <a:rPr lang="fr-FR" sz="1500" b="1" u="sng" dirty="0" smtClean="0">
                <a:latin typeface="Corbel" pitchFamily="34" charset="0"/>
              </a:rPr>
              <a:t>Commentaire:</a:t>
            </a:r>
            <a:r>
              <a:rPr lang="fr-FR" sz="1500" dirty="0" smtClean="0">
                <a:latin typeface="Corbel" pitchFamily="34" charset="0"/>
              </a:rPr>
              <a:t> </a:t>
            </a:r>
            <a:endParaRPr lang="fr-FR" sz="1500" dirty="0" smtClean="0">
              <a:latin typeface="Corbel" pitchFamily="34" charset="0"/>
            </a:endParaRPr>
          </a:p>
          <a:p>
            <a:pPr algn="ctr"/>
            <a:endParaRPr lang="fr-FR" sz="700" dirty="0" smtClean="0">
              <a:latin typeface="Corbel" pitchFamily="34" charset="0"/>
            </a:endParaRPr>
          </a:p>
          <a:p>
            <a:pPr>
              <a:lnSpc>
                <a:spcPct val="150000"/>
              </a:lnSpc>
            </a:pPr>
            <a:r>
              <a:rPr lang="fr-FR" sz="1500" dirty="0" smtClean="0">
                <a:latin typeface="Corbel" pitchFamily="34" charset="0"/>
              </a:rPr>
              <a:t>Objectif atteint au niveau de tous les agents avec un gain d’un point.</a:t>
            </a:r>
          </a:p>
          <a:p>
            <a:pPr>
              <a:lnSpc>
                <a:spcPct val="150000"/>
              </a:lnSpc>
            </a:pPr>
            <a:r>
              <a:rPr lang="fr-FR" sz="1500" dirty="0" smtClean="0">
                <a:latin typeface="Corbel" pitchFamily="34" charset="0"/>
              </a:rPr>
              <a:t> </a:t>
            </a:r>
            <a:r>
              <a:rPr lang="fr-FR" sz="1500" dirty="0" smtClean="0">
                <a:latin typeface="Corbel" pitchFamily="34" charset="0"/>
              </a:rPr>
              <a:t>Tous </a:t>
            </a:r>
            <a:r>
              <a:rPr lang="fr-FR" sz="1500" dirty="0">
                <a:latin typeface="Corbel" pitchFamily="34" charset="0"/>
              </a:rPr>
              <a:t>les TL ont atteint les targets KPI (QoS et </a:t>
            </a:r>
            <a:r>
              <a:rPr lang="fr-FR" sz="1500" dirty="0" smtClean="0">
                <a:latin typeface="Corbel" pitchFamily="34" charset="0"/>
              </a:rPr>
              <a:t>EFF). Le top des managers Qos, car, productivité est : </a:t>
            </a:r>
            <a:r>
              <a:rPr lang="fr-FR" sz="1500" b="1" dirty="0"/>
              <a:t>ALIMI CHAKIRATH </a:t>
            </a:r>
          </a:p>
          <a:p>
            <a:pPr algn="ctr">
              <a:lnSpc>
                <a:spcPct val="150000"/>
              </a:lnSpc>
            </a:pPr>
            <a:endParaRPr lang="fr-FR" sz="1500" dirty="0">
              <a:latin typeface="Corbel" pitchFamily="34" charset="0"/>
            </a:endParaRPr>
          </a:p>
        </p:txBody>
      </p:sp>
      <p:graphicFrame>
        <p:nvGraphicFramePr>
          <p:cNvPr id="10" name="Tableau 9">
            <a:extLst>
              <a:ext uri="{FF2B5EF4-FFF2-40B4-BE49-F238E27FC236}">
                <a16:creationId xmlns:a16="http://schemas.microsoft.com/office/drawing/2014/main" xmlns="" id="{9D94BF27-230A-406D-BD87-D9201D820668}"/>
              </a:ext>
            </a:extLst>
          </p:cNvPr>
          <p:cNvGraphicFramePr>
            <a:graphicFrameLocks noGrp="1"/>
          </p:cNvGraphicFramePr>
          <p:nvPr>
            <p:extLst>
              <p:ext uri="{D42A27DB-BD31-4B8C-83A1-F6EECF244321}">
                <p14:modId xmlns:p14="http://schemas.microsoft.com/office/powerpoint/2010/main" val="1945759319"/>
              </p:ext>
            </p:extLst>
          </p:nvPr>
        </p:nvGraphicFramePr>
        <p:xfrm>
          <a:off x="204654" y="1063482"/>
          <a:ext cx="5095102" cy="4422920"/>
        </p:xfrm>
        <a:graphic>
          <a:graphicData uri="http://schemas.openxmlformats.org/drawingml/2006/table">
            <a:tbl>
              <a:tblPr/>
              <a:tblGrid>
                <a:gridCol w="930746">
                  <a:extLst>
                    <a:ext uri="{9D8B030D-6E8A-4147-A177-3AD203B41FA5}">
                      <a16:colId xmlns:a16="http://schemas.microsoft.com/office/drawing/2014/main" xmlns="" val="2401616499"/>
                    </a:ext>
                  </a:extLst>
                </a:gridCol>
                <a:gridCol w="594908">
                  <a:extLst>
                    <a:ext uri="{9D8B030D-6E8A-4147-A177-3AD203B41FA5}">
                      <a16:colId xmlns:a16="http://schemas.microsoft.com/office/drawing/2014/main" xmlns="" val="4106888685"/>
                    </a:ext>
                  </a:extLst>
                </a:gridCol>
                <a:gridCol w="594908">
                  <a:extLst>
                    <a:ext uri="{9D8B030D-6E8A-4147-A177-3AD203B41FA5}">
                      <a16:colId xmlns:a16="http://schemas.microsoft.com/office/drawing/2014/main" xmlns="" val="3481642097"/>
                    </a:ext>
                  </a:extLst>
                </a:gridCol>
                <a:gridCol w="594908">
                  <a:extLst>
                    <a:ext uri="{9D8B030D-6E8A-4147-A177-3AD203B41FA5}">
                      <a16:colId xmlns:a16="http://schemas.microsoft.com/office/drawing/2014/main" xmlns="" val="2598853686"/>
                    </a:ext>
                  </a:extLst>
                </a:gridCol>
                <a:gridCol w="594908">
                  <a:extLst>
                    <a:ext uri="{9D8B030D-6E8A-4147-A177-3AD203B41FA5}">
                      <a16:colId xmlns:a16="http://schemas.microsoft.com/office/drawing/2014/main" xmlns="" val="3706322275"/>
                    </a:ext>
                  </a:extLst>
                </a:gridCol>
                <a:gridCol w="594908">
                  <a:extLst>
                    <a:ext uri="{9D8B030D-6E8A-4147-A177-3AD203B41FA5}">
                      <a16:colId xmlns:a16="http://schemas.microsoft.com/office/drawing/2014/main" xmlns="" val="1930246355"/>
                    </a:ext>
                  </a:extLst>
                </a:gridCol>
                <a:gridCol w="594908">
                  <a:extLst>
                    <a:ext uri="{9D8B030D-6E8A-4147-A177-3AD203B41FA5}">
                      <a16:colId xmlns:a16="http://schemas.microsoft.com/office/drawing/2014/main" xmlns="" val="672669353"/>
                    </a:ext>
                  </a:extLst>
                </a:gridCol>
                <a:gridCol w="594908">
                  <a:extLst>
                    <a:ext uri="{9D8B030D-6E8A-4147-A177-3AD203B41FA5}">
                      <a16:colId xmlns:a16="http://schemas.microsoft.com/office/drawing/2014/main" xmlns="" val="1825924472"/>
                    </a:ext>
                  </a:extLst>
                </a:gridCol>
              </a:tblGrid>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200" b="1" i="0" u="sng" strike="noStrike" dirty="0">
                          <a:solidFill>
                            <a:srgbClr val="000000"/>
                          </a:solidFill>
                          <a:effectLst/>
                          <a:latin typeface="Calibri" panose="020F0502020204030204" pitchFamily="34" charset="0"/>
                        </a:rPr>
                        <a:t>Réalisé</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hMerge="1">
                  <a:txBody>
                    <a:bodyPr/>
                    <a:lstStyle/>
                    <a:p>
                      <a:endParaRPr lang="fr-MA"/>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200" b="1" i="0" u="sng" strike="noStrike" dirty="0" smtClean="0">
                          <a:solidFill>
                            <a:srgbClr val="000000"/>
                          </a:solidFill>
                          <a:effectLst/>
                          <a:latin typeface="Calibri" panose="020F0502020204030204" pitchFamily="34" charset="0"/>
                        </a:rPr>
                        <a:t>Projection</a:t>
                      </a:r>
                      <a:endParaRPr lang="fr-MA" sz="1200" b="1" i="0" u="sng"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extLst>
                  <a:ext uri="{0D108BD9-81ED-4DB2-BD59-A6C34878D82A}">
                    <a16:rowId xmlns:a16="http://schemas.microsoft.com/office/drawing/2014/main" xmlns="" val="1756485367"/>
                  </a:ext>
                </a:extLst>
              </a:tr>
              <a:tr h="3877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(&gt;=10 </a:t>
                      </a:r>
                      <a:r>
                        <a:rPr lang="fr-MA" sz="1200" b="1" i="0" u="none" strike="noStrike" dirty="0">
                          <a:solidFill>
                            <a:srgbClr val="FFFFFF"/>
                          </a:solidFill>
                          <a:effectLst/>
                          <a:latin typeface="Calibri" panose="020F0502020204030204" pitchFamily="34" charset="0"/>
                        </a:rPr>
                        <a:t>mois)</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MAI</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S16</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S17</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1" i="0" u="none" strike="noStrike" dirty="0" smtClean="0">
                          <a:solidFill>
                            <a:srgbClr val="FFFFFF"/>
                          </a:solidFill>
                          <a:effectLst/>
                          <a:latin typeface="Calibri" panose="020F0502020204030204" pitchFamily="34" charset="0"/>
                        </a:rPr>
                        <a:t>S18</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S19</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S20</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S21</a:t>
                      </a:r>
                      <a:endParaRPr lang="fr-MA" sz="100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a16="http://schemas.microsoft.com/office/drawing/2014/main" xmlns="" val="2312049807"/>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68</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70</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kern="1200" dirty="0" smtClean="0">
                          <a:solidFill>
                            <a:srgbClr val="000000"/>
                          </a:solidFill>
                          <a:effectLst/>
                          <a:latin typeface="Calibri" panose="020F0502020204030204" pitchFamily="34" charset="0"/>
                          <a:ea typeface="+mn-ea"/>
                          <a:cs typeface="+mn-cs"/>
                        </a:rPr>
                        <a:t>56</a:t>
                      </a:r>
                      <a:endParaRPr lang="fr-MA" sz="1000" b="0" i="0" u="none" strike="noStrike" kern="1200" dirty="0">
                        <a:solidFill>
                          <a:srgbClr val="000000"/>
                        </a:solidFill>
                        <a:effectLst/>
                        <a:latin typeface="Calibri" panose="020F0502020204030204" pitchFamily="34" charset="0"/>
                        <a:ea typeface="+mn-ea"/>
                        <a:cs typeface="+mn-cs"/>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75</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33100932"/>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Objectif </a:t>
                      </a:r>
                      <a:r>
                        <a:rPr lang="fr-MA" sz="1200" b="1" i="0" u="none" strike="noStrike" dirty="0" smtClean="0">
                          <a:solidFill>
                            <a:srgbClr val="FFFFFF"/>
                          </a:solidFill>
                          <a:effectLst/>
                          <a:latin typeface="Calibri" panose="020F0502020204030204" pitchFamily="34" charset="0"/>
                        </a:rPr>
                        <a:t>CPH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200" b="0" i="0" u="none" strike="noStrike" dirty="0" smtClean="0">
                          <a:solidFill>
                            <a:srgbClr val="000000"/>
                          </a:solidFill>
                          <a:effectLst/>
                          <a:latin typeface="Calibri" panose="020F0502020204030204" pitchFamily="34" charset="0"/>
                        </a:rPr>
                        <a:t>30</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11313932"/>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CPH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6100"/>
                        </a:solidFill>
                        <a:effectLst/>
                        <a:latin typeface="Calibri" panose="020F0502020204030204" pitchFamily="34" charset="0"/>
                      </a:endParaRPr>
                    </a:p>
                  </a:txBody>
                  <a:tcPr marL="2095" marR="2095" marT="2095" marB="0" anchor="b">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33</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30</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31</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31</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61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30</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676991927"/>
                  </a:ext>
                </a:extLst>
              </a:tr>
              <a:tr h="22490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TMT</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114</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127</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135</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09862325"/>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FRT</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17366278"/>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Arial" panose="020B0604020202020204" pitchFamily="34" charset="0"/>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Calibri" panose="020F0502020204030204" pitchFamily="34" charset="0"/>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393623801"/>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a:solidFill>
                          <a:srgbClr val="000000"/>
                        </a:solidFill>
                        <a:effectLst/>
                        <a:latin typeface="Arial" panose="020B0604020202020204" pitchFamily="34" charset="0"/>
                      </a:endParaRPr>
                    </a:p>
                  </a:txBody>
                  <a:tcPr marL="2095" marR="2095" marT="2095"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200" b="1" i="0" u="sng" strike="noStrike" dirty="0">
                          <a:solidFill>
                            <a:srgbClr val="000000"/>
                          </a:solidFill>
                          <a:effectLst/>
                          <a:latin typeface="Calibri" panose="020F0502020204030204" pitchFamily="34" charset="0"/>
                        </a:rPr>
                        <a:t>Réalisé</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hMerge="1">
                  <a:txBody>
                    <a:bodyPr/>
                    <a:lstStyle/>
                    <a:p>
                      <a:endParaRPr lang="fr-MA"/>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200" b="1" i="0" u="sng" strike="noStrike" dirty="0" smtClean="0">
                          <a:solidFill>
                            <a:srgbClr val="000000"/>
                          </a:solidFill>
                          <a:effectLst/>
                          <a:latin typeface="Calibri" panose="020F0502020204030204" pitchFamily="34" charset="0"/>
                        </a:rPr>
                        <a:t>Projection</a:t>
                      </a:r>
                      <a:endParaRPr lang="fr-MA" sz="1200" b="1" i="0" u="sng"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extLst>
                  <a:ext uri="{0D108BD9-81ED-4DB2-BD59-A6C34878D82A}">
                    <a16:rowId xmlns:a16="http://schemas.microsoft.com/office/drawing/2014/main" xmlns="" val="3373084391"/>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(6-9 </a:t>
                      </a:r>
                      <a:r>
                        <a:rPr lang="fr-MA" sz="1200" b="1" i="0" u="none" strike="noStrike" dirty="0">
                          <a:solidFill>
                            <a:srgbClr val="FFFFFF"/>
                          </a:solidFill>
                          <a:effectLst/>
                          <a:latin typeface="Calibri" panose="020F0502020204030204" pitchFamily="34" charset="0"/>
                        </a:rPr>
                        <a:t>mois)</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MAI</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S16</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S17</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1" i="0" u="none" strike="noStrike" dirty="0" smtClean="0">
                          <a:solidFill>
                            <a:srgbClr val="FFFFFF"/>
                          </a:solidFill>
                          <a:effectLst/>
                          <a:latin typeface="Calibri" panose="020F0502020204030204" pitchFamily="34" charset="0"/>
                        </a:rPr>
                        <a:t>S18</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S19</a:t>
                      </a:r>
                      <a:endParaRPr lang="fr-MA" sz="10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S20</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S21</a:t>
                      </a:r>
                      <a:endParaRPr lang="fr-MA" sz="1000" b="1" i="0" u="none" strike="noStrike" dirty="0">
                        <a:solidFill>
                          <a:srgbClr val="FFFFFF"/>
                        </a:solidFill>
                        <a:effectLst/>
                        <a:latin typeface="Calibri" panose="020F0502020204030204" pitchFamily="34" charset="0"/>
                      </a:endParaRPr>
                    </a:p>
                  </a:txBody>
                  <a:tcPr marL="2095" marR="2095" marT="2095"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a16="http://schemas.microsoft.com/office/drawing/2014/main" xmlns="" val="2470378546"/>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07</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07</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NA</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NA</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01633021"/>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Objectif </a:t>
                      </a:r>
                      <a:r>
                        <a:rPr lang="fr-MA" sz="1200" b="1" i="0" u="none" strike="noStrike" dirty="0" smtClean="0">
                          <a:solidFill>
                            <a:srgbClr val="FFFFFF"/>
                          </a:solidFill>
                          <a:effectLst/>
                          <a:latin typeface="Calibri" panose="020F0502020204030204" pitchFamily="34" charset="0"/>
                        </a:rPr>
                        <a:t>CPH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200" b="0" i="0" u="none" strike="noStrike" dirty="0" smtClean="0">
                          <a:solidFill>
                            <a:srgbClr val="000000"/>
                          </a:solidFill>
                          <a:effectLst/>
                          <a:latin typeface="Calibri" panose="020F0502020204030204" pitchFamily="34" charset="0"/>
                        </a:rPr>
                        <a:t>24</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24</a:t>
                      </a:r>
                      <a:endParaRPr lang="fr-MA" sz="100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89183311"/>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CPH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61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NA</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NA</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NA</a:t>
                      </a:r>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00" b="0" i="0" u="none" strike="noStrike" dirty="0">
                        <a:solidFill>
                          <a:srgbClr val="0061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00" b="0" i="0" u="none" strike="noStrike" dirty="0">
                        <a:solidFill>
                          <a:srgbClr val="0061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3021107384"/>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TMT</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NA</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NA</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NA</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667238403"/>
                  </a:ext>
                </a:extLst>
              </a:tr>
              <a:tr h="2931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FRT</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smtClean="0">
                          <a:solidFill>
                            <a:srgbClr val="000000"/>
                          </a:solidFill>
                          <a:effectLst/>
                          <a:latin typeface="Calibri" panose="020F0502020204030204" pitchFamily="34" charset="0"/>
                        </a:rPr>
                        <a:t>***</a:t>
                      </a:r>
                      <a:endParaRPr lang="fr-MA" sz="1200" b="0" i="0" u="none" strike="noStrike">
                        <a:solidFill>
                          <a:srgbClr val="000000"/>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a:t>
                      </a:r>
                      <a:endParaRPr lang="fr-MA" sz="1000" b="0" i="0" u="none" strike="noStrike" dirty="0">
                        <a:solidFill>
                          <a:srgbClr val="000000"/>
                        </a:solidFill>
                        <a:effectLst/>
                        <a:latin typeface="Calibri" panose="020F0502020204030204" pitchFamily="34" charset="0"/>
                      </a:endParaRPr>
                    </a:p>
                  </a:txBody>
                  <a:tcPr marL="2095" marR="2095" marT="2095" marB="0" anchor="b">
                    <a:lnL w="63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20980927"/>
                  </a:ext>
                </a:extLst>
              </a:tr>
            </a:tbl>
          </a:graphicData>
        </a:graphic>
      </p:graphicFrame>
      <p:graphicFrame>
        <p:nvGraphicFramePr>
          <p:cNvPr id="11" name="Tableau 10"/>
          <p:cNvGraphicFramePr>
            <a:graphicFrameLocks noGrp="1"/>
          </p:cNvGraphicFramePr>
          <p:nvPr>
            <p:extLst>
              <p:ext uri="{D42A27DB-BD31-4B8C-83A1-F6EECF244321}">
                <p14:modId xmlns:p14="http://schemas.microsoft.com/office/powerpoint/2010/main" val="3923096895"/>
              </p:ext>
            </p:extLst>
          </p:nvPr>
        </p:nvGraphicFramePr>
        <p:xfrm>
          <a:off x="6102764" y="1006015"/>
          <a:ext cx="5981006" cy="2053419"/>
        </p:xfrm>
        <a:graphic>
          <a:graphicData uri="http://schemas.openxmlformats.org/drawingml/2006/table">
            <a:tbl>
              <a:tblPr firstRow="1" bandRow="1">
                <a:tableStyleId>{5940675A-B579-460E-94D1-54222C63F5DA}</a:tableStyleId>
              </a:tblPr>
              <a:tblGrid>
                <a:gridCol w="1252848"/>
                <a:gridCol w="709684"/>
                <a:gridCol w="750626"/>
                <a:gridCol w="791571"/>
                <a:gridCol w="818865"/>
                <a:gridCol w="786470"/>
                <a:gridCol w="870942"/>
              </a:tblGrid>
              <a:tr h="728667">
                <a:tc>
                  <a:txBody>
                    <a:bodyPr/>
                    <a:lstStyle/>
                    <a:p>
                      <a:pPr algn="ctr" rtl="0" fontAlgn="ctr"/>
                      <a:r>
                        <a:rPr lang="fr-FR" sz="900" b="1" u="none" strike="noStrike" dirty="0">
                          <a:effectLst/>
                        </a:rPr>
                        <a:t>NOM DES TL</a:t>
                      </a:r>
                      <a:endParaRPr lang="fr-FR" sz="9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900" b="1" u="none" strike="noStrike" dirty="0">
                          <a:effectLst/>
                        </a:rPr>
                        <a:t>Nombre de cc suivis</a:t>
                      </a:r>
                      <a:endParaRPr lang="fr-FR" sz="9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900" b="1" u="none" strike="noStrike" dirty="0">
                          <a:effectLst/>
                        </a:rPr>
                        <a:t>Quote part des cc ayant un bon niveau de productivité en </a:t>
                      </a:r>
                      <a:r>
                        <a:rPr lang="fr-FR" sz="900" b="1" u="none" strike="noStrike" dirty="0" smtClean="0">
                          <a:effectLst/>
                        </a:rPr>
                        <a:t>S19</a:t>
                      </a:r>
                      <a:endParaRPr lang="fr-FR" sz="9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900" b="1" u="none" strike="noStrike" dirty="0">
                          <a:effectLst/>
                        </a:rPr>
                        <a:t>Quote part des cc ayant un bon niveau de productivité </a:t>
                      </a:r>
                      <a:r>
                        <a:rPr lang="fr-FR" sz="900" b="1" u="none" strike="noStrike" dirty="0" smtClean="0">
                          <a:effectLst/>
                        </a:rPr>
                        <a:t>en  S18</a:t>
                      </a:r>
                      <a:endParaRPr lang="fr-FR" sz="9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900" b="1" u="none" strike="noStrike" dirty="0">
                          <a:effectLst/>
                        </a:rPr>
                        <a:t>Quote part des cc ayant un bon niveau de productivité en </a:t>
                      </a:r>
                      <a:r>
                        <a:rPr lang="fr-FR" sz="900" b="1" u="none" strike="noStrike" dirty="0" smtClean="0">
                          <a:effectLst/>
                        </a:rPr>
                        <a:t>S17</a:t>
                      </a:r>
                      <a:endParaRPr lang="fr-FR" sz="9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900" b="1" u="none" strike="noStrike" dirty="0">
                          <a:effectLst/>
                        </a:rPr>
                        <a:t>Quote part des cc ayant un bon niveau de productivité en </a:t>
                      </a:r>
                      <a:r>
                        <a:rPr lang="fr-FR" sz="900" b="1" u="none" strike="noStrike" dirty="0" smtClean="0">
                          <a:effectLst/>
                        </a:rPr>
                        <a:t>S16</a:t>
                      </a:r>
                      <a:endParaRPr lang="fr-FR" sz="9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900" b="1" u="none" strike="noStrike" dirty="0">
                          <a:effectLst/>
                        </a:rPr>
                        <a:t>Ecart de variation</a:t>
                      </a:r>
                      <a:endParaRPr lang="fr-FR" sz="900" b="1" i="0" u="none" strike="noStrike" dirty="0">
                        <a:solidFill>
                          <a:srgbClr val="000000"/>
                        </a:solidFill>
                        <a:effectLst/>
                        <a:latin typeface="Calibri" panose="020F0502020204030204" pitchFamily="34" charset="0"/>
                      </a:endParaRPr>
                    </a:p>
                  </a:txBody>
                  <a:tcPr marL="9525" marR="9525" marT="9525" marB="0" anchor="ctr"/>
                </a:tc>
              </a:tr>
              <a:tr h="320080">
                <a:tc>
                  <a:txBody>
                    <a:bodyPr/>
                    <a:lstStyle/>
                    <a:p>
                      <a:pPr algn="ctr" rtl="0" fontAlgn="ctr"/>
                      <a:r>
                        <a:rPr lang="fr-FR" sz="900" b="1" u="none" strike="noStrike" kern="1200" dirty="0">
                          <a:solidFill>
                            <a:schemeClr val="tx1"/>
                          </a:solidFill>
                          <a:effectLst/>
                          <a:latin typeface="+mn-lt"/>
                          <a:ea typeface="+mn-ea"/>
                          <a:cs typeface="+mn-cs"/>
                        </a:rPr>
                        <a:t>ALIMI </a:t>
                      </a:r>
                      <a:r>
                        <a:rPr lang="fr-FR" sz="900" b="1" u="none" strike="noStrike" kern="1200" dirty="0" smtClean="0">
                          <a:solidFill>
                            <a:schemeClr val="tx1"/>
                          </a:solidFill>
                          <a:effectLst/>
                          <a:latin typeface="+mn-lt"/>
                          <a:ea typeface="+mn-ea"/>
                          <a:cs typeface="+mn-cs"/>
                        </a:rPr>
                        <a:t>CHAKIRATH </a:t>
                      </a:r>
                      <a:endParaRPr lang="fr-FR" sz="900" b="1"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18</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88,88%</a:t>
                      </a:r>
                      <a:endParaRPr lang="fr-FR" sz="1050" u="none" strike="noStrike" kern="1200" dirty="0">
                        <a:solidFill>
                          <a:schemeClr val="tx1"/>
                        </a:solidFill>
                        <a:effectLst/>
                        <a:latin typeface="+mn-lt"/>
                        <a:ea typeface="+mn-ea"/>
                        <a:cs typeface="+mn-cs"/>
                      </a:endParaRPr>
                    </a:p>
                  </a:txBody>
                  <a:tcPr marL="9525" marR="9525" marT="9525" marB="0" anchor="ctr">
                    <a:solidFill>
                      <a:srgbClr val="92D050"/>
                    </a:solidFill>
                  </a:tcPr>
                </a:tc>
                <a:tc>
                  <a:txBody>
                    <a:bodyPr/>
                    <a:lstStyle/>
                    <a:p>
                      <a:pPr algn="ctr" rtl="0" fontAlgn="ctr"/>
                      <a:r>
                        <a:rPr lang="fr-FR" sz="1050" u="none" strike="noStrike" kern="1200" dirty="0" smtClean="0">
                          <a:solidFill>
                            <a:schemeClr val="tx1"/>
                          </a:solidFill>
                          <a:effectLst/>
                          <a:latin typeface="+mn-lt"/>
                          <a:ea typeface="+mn-ea"/>
                          <a:cs typeface="+mn-cs"/>
                        </a:rPr>
                        <a:t>72,22%</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77,78%</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84,61%</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fr-FR" sz="1050" u="none" strike="noStrike" kern="1200" dirty="0" smtClean="0">
                          <a:solidFill>
                            <a:schemeClr val="tx1"/>
                          </a:solidFill>
                          <a:effectLst/>
                          <a:latin typeface="+mn-lt"/>
                          <a:ea typeface="+mn-ea"/>
                          <a:cs typeface="+mn-cs"/>
                        </a:rPr>
                        <a:t>+16,66%</a:t>
                      </a:r>
                      <a:endParaRPr lang="fr-FR" sz="1050" u="none" strike="noStrike" kern="1200" dirty="0">
                        <a:solidFill>
                          <a:schemeClr val="tx1"/>
                        </a:solidFill>
                        <a:effectLst/>
                        <a:latin typeface="+mn-lt"/>
                        <a:ea typeface="+mn-ea"/>
                        <a:cs typeface="+mn-cs"/>
                      </a:endParaRPr>
                    </a:p>
                  </a:txBody>
                  <a:tcPr marL="9525" marR="9525" marT="9525" marB="0" anchor="ctr"/>
                </a:tc>
              </a:tr>
              <a:tr h="320080">
                <a:tc>
                  <a:txBody>
                    <a:bodyPr/>
                    <a:lstStyle/>
                    <a:p>
                      <a:pPr algn="ctr" rtl="0" fontAlgn="ctr"/>
                      <a:r>
                        <a:rPr lang="fr-FR" sz="900" b="1" u="none" strike="noStrike" kern="1200" dirty="0">
                          <a:solidFill>
                            <a:schemeClr val="tx1"/>
                          </a:solidFill>
                          <a:effectLst/>
                          <a:latin typeface="+mn-lt"/>
                          <a:ea typeface="+mn-ea"/>
                          <a:cs typeface="+mn-cs"/>
                        </a:rPr>
                        <a:t>SALAMI </a:t>
                      </a:r>
                      <a:r>
                        <a:rPr lang="fr-FR" sz="900" b="1" u="none" strike="noStrike" kern="1200" dirty="0" smtClean="0">
                          <a:solidFill>
                            <a:schemeClr val="tx1"/>
                          </a:solidFill>
                          <a:effectLst/>
                          <a:latin typeface="+mn-lt"/>
                          <a:ea typeface="+mn-ea"/>
                          <a:cs typeface="+mn-cs"/>
                        </a:rPr>
                        <a:t>Nurudeen </a:t>
                      </a:r>
                      <a:endParaRPr lang="fr-FR" sz="900" b="1"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20</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70%</a:t>
                      </a:r>
                      <a:endParaRPr lang="fr-FR" sz="1050" u="none" strike="noStrike" kern="1200" dirty="0">
                        <a:solidFill>
                          <a:schemeClr val="tx1"/>
                        </a:solidFill>
                        <a:effectLst/>
                        <a:latin typeface="+mn-lt"/>
                        <a:ea typeface="+mn-ea"/>
                        <a:cs typeface="+mn-cs"/>
                      </a:endParaRPr>
                    </a:p>
                  </a:txBody>
                  <a:tcPr marL="9525" marR="9525" marT="9525" marB="0" anchor="ctr">
                    <a:solidFill>
                      <a:schemeClr val="bg1"/>
                    </a:solidFill>
                  </a:tcPr>
                </a:tc>
                <a:tc>
                  <a:txBody>
                    <a:bodyPr/>
                    <a:lstStyle/>
                    <a:p>
                      <a:pPr algn="ctr" rtl="0" fontAlgn="ctr"/>
                      <a:r>
                        <a:rPr lang="fr-FR" sz="1050" u="none" strike="noStrike" kern="1200" dirty="0" smtClean="0">
                          <a:solidFill>
                            <a:schemeClr val="tx1"/>
                          </a:solidFill>
                          <a:effectLst/>
                          <a:latin typeface="+mn-lt"/>
                          <a:ea typeface="+mn-ea"/>
                          <a:cs typeface="+mn-cs"/>
                        </a:rPr>
                        <a:t>64,70%</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77,78%</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86,67%</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fr-FR" sz="1050" u="none" strike="noStrike" kern="1200" dirty="0" smtClean="0">
                          <a:solidFill>
                            <a:schemeClr val="tx1"/>
                          </a:solidFill>
                          <a:effectLst/>
                          <a:latin typeface="+mn-lt"/>
                          <a:ea typeface="+mn-ea"/>
                          <a:cs typeface="+mn-cs"/>
                        </a:rPr>
                        <a:t>+5,30%</a:t>
                      </a:r>
                      <a:endParaRPr lang="fr-FR" sz="1050" u="none" strike="noStrike" kern="1200" dirty="0">
                        <a:solidFill>
                          <a:schemeClr val="tx1"/>
                        </a:solidFill>
                        <a:effectLst/>
                        <a:latin typeface="+mn-lt"/>
                        <a:ea typeface="+mn-ea"/>
                        <a:cs typeface="+mn-cs"/>
                      </a:endParaRPr>
                    </a:p>
                  </a:txBody>
                  <a:tcPr marL="9525" marR="9525" marT="9525" marB="0" anchor="ctr"/>
                </a:tc>
              </a:tr>
              <a:tr h="320080">
                <a:tc>
                  <a:txBody>
                    <a:bodyPr/>
                    <a:lstStyle/>
                    <a:p>
                      <a:pPr algn="ctr" rtl="0" fontAlgn="ctr"/>
                      <a:r>
                        <a:rPr lang="fr-FR" sz="900" b="1" u="none" strike="noStrike" kern="1200" dirty="0">
                          <a:solidFill>
                            <a:schemeClr val="tx1"/>
                          </a:solidFill>
                          <a:effectLst/>
                          <a:latin typeface="+mn-lt"/>
                          <a:ea typeface="+mn-ea"/>
                          <a:cs typeface="+mn-cs"/>
                        </a:rPr>
                        <a:t>TABE </a:t>
                      </a:r>
                      <a:r>
                        <a:rPr lang="fr-FR" sz="900" b="1" u="none" strike="noStrike" kern="1200" dirty="0" smtClean="0">
                          <a:solidFill>
                            <a:schemeClr val="tx1"/>
                          </a:solidFill>
                          <a:effectLst/>
                          <a:latin typeface="+mn-lt"/>
                          <a:ea typeface="+mn-ea"/>
                          <a:cs typeface="+mn-cs"/>
                        </a:rPr>
                        <a:t>HERMIONE</a:t>
                      </a:r>
                      <a:endParaRPr lang="fr-FR" sz="900" b="1"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18</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72,22%</a:t>
                      </a:r>
                      <a:endParaRPr lang="fr-FR" sz="1050" u="none" strike="noStrike" kern="1200" dirty="0">
                        <a:solidFill>
                          <a:schemeClr val="tx1"/>
                        </a:solidFill>
                        <a:effectLst/>
                        <a:latin typeface="+mn-lt"/>
                        <a:ea typeface="+mn-ea"/>
                        <a:cs typeface="+mn-cs"/>
                      </a:endParaRPr>
                    </a:p>
                  </a:txBody>
                  <a:tcPr marL="9525" marR="9525" marT="9525" marB="0" anchor="ctr">
                    <a:solidFill>
                      <a:schemeClr val="bg1"/>
                    </a:solidFill>
                  </a:tcPr>
                </a:tc>
                <a:tc>
                  <a:txBody>
                    <a:bodyPr/>
                    <a:lstStyle/>
                    <a:p>
                      <a:pPr algn="ctr" rtl="0" fontAlgn="ctr"/>
                      <a:r>
                        <a:rPr lang="fr-FR" sz="1050" u="none" strike="noStrike" kern="1200" dirty="0" smtClean="0">
                          <a:solidFill>
                            <a:schemeClr val="tx1"/>
                          </a:solidFill>
                          <a:effectLst/>
                          <a:latin typeface="+mn-lt"/>
                          <a:ea typeface="+mn-ea"/>
                          <a:cs typeface="+mn-cs"/>
                        </a:rPr>
                        <a:t>47,05%</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60%</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90,90%</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fr-FR" sz="1050" u="none" strike="noStrike" kern="1200" dirty="0" smtClean="0">
                          <a:solidFill>
                            <a:schemeClr val="tx1"/>
                          </a:solidFill>
                          <a:effectLst/>
                          <a:latin typeface="+mn-lt"/>
                          <a:ea typeface="+mn-ea"/>
                          <a:cs typeface="+mn-cs"/>
                        </a:rPr>
                        <a:t>+24,72%</a:t>
                      </a:r>
                      <a:endParaRPr lang="fr-FR" sz="1050" u="none" strike="noStrike" kern="1200" dirty="0">
                        <a:solidFill>
                          <a:schemeClr val="tx1"/>
                        </a:solidFill>
                        <a:effectLst/>
                        <a:latin typeface="+mn-lt"/>
                        <a:ea typeface="+mn-ea"/>
                        <a:cs typeface="+mn-cs"/>
                      </a:endParaRPr>
                    </a:p>
                  </a:txBody>
                  <a:tcPr marL="9525" marR="9525" marT="9525" marB="0" anchor="ctr"/>
                </a:tc>
              </a:tr>
              <a:tr h="364512">
                <a:tc>
                  <a:txBody>
                    <a:bodyPr/>
                    <a:lstStyle/>
                    <a:p>
                      <a:pPr algn="ctr" rtl="0" fontAlgn="ctr"/>
                      <a:r>
                        <a:rPr lang="fr-FR" sz="900" b="1" u="none" strike="noStrike" kern="1200" dirty="0">
                          <a:solidFill>
                            <a:schemeClr val="tx1"/>
                          </a:solidFill>
                          <a:effectLst/>
                          <a:latin typeface="+mn-lt"/>
                          <a:ea typeface="+mn-ea"/>
                          <a:cs typeface="+mn-cs"/>
                        </a:rPr>
                        <a:t>YOVO AYI </a:t>
                      </a:r>
                      <a:r>
                        <a:rPr lang="fr-FR" sz="900" b="1" u="none" strike="noStrike" kern="1200" dirty="0" smtClean="0">
                          <a:solidFill>
                            <a:schemeClr val="tx1"/>
                          </a:solidFill>
                          <a:effectLst/>
                          <a:latin typeface="+mn-lt"/>
                          <a:ea typeface="+mn-ea"/>
                          <a:cs typeface="+mn-cs"/>
                        </a:rPr>
                        <a:t>SERGE</a:t>
                      </a:r>
                      <a:endParaRPr lang="fr-FR" sz="900" b="1"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19</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73,68%</a:t>
                      </a:r>
                      <a:endParaRPr lang="fr-FR" sz="1050" u="none" strike="noStrike" kern="1200" dirty="0">
                        <a:solidFill>
                          <a:schemeClr val="tx1"/>
                        </a:solidFill>
                        <a:effectLst/>
                        <a:latin typeface="+mn-lt"/>
                        <a:ea typeface="+mn-ea"/>
                        <a:cs typeface="+mn-cs"/>
                      </a:endParaRPr>
                    </a:p>
                  </a:txBody>
                  <a:tcPr marL="9525" marR="9525" marT="9525" marB="0" anchor="ctr">
                    <a:solidFill>
                      <a:schemeClr val="bg1"/>
                    </a:solidFill>
                  </a:tcPr>
                </a:tc>
                <a:tc>
                  <a:txBody>
                    <a:bodyPr/>
                    <a:lstStyle/>
                    <a:p>
                      <a:pPr algn="ctr" rtl="0" fontAlgn="ctr"/>
                      <a:r>
                        <a:rPr lang="fr-FR" sz="1050" u="none" strike="noStrike" kern="1200" dirty="0" smtClean="0">
                          <a:solidFill>
                            <a:schemeClr val="tx1"/>
                          </a:solidFill>
                          <a:effectLst/>
                          <a:latin typeface="+mn-lt"/>
                          <a:ea typeface="+mn-ea"/>
                          <a:cs typeface="+mn-cs"/>
                        </a:rPr>
                        <a:t>75%</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68,42%</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algn="ctr" rtl="0" fontAlgn="ctr"/>
                      <a:r>
                        <a:rPr lang="fr-FR" sz="1050" u="none" strike="noStrike" kern="1200" dirty="0" smtClean="0">
                          <a:solidFill>
                            <a:schemeClr val="tx1"/>
                          </a:solidFill>
                          <a:effectLst/>
                          <a:latin typeface="+mn-lt"/>
                          <a:ea typeface="+mn-ea"/>
                          <a:cs typeface="+mn-cs"/>
                        </a:rPr>
                        <a:t>100%</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-1,32%</a:t>
                      </a:r>
                      <a:endParaRPr lang="fr-FR" sz="1050" u="none" strike="noStrike" kern="1200" dirty="0">
                        <a:solidFill>
                          <a:schemeClr val="tx1"/>
                        </a:solidFill>
                        <a:effectLst/>
                        <a:latin typeface="+mn-lt"/>
                        <a:ea typeface="+mn-ea"/>
                        <a:cs typeface="+mn-cs"/>
                      </a:endParaRPr>
                    </a:p>
                  </a:txBody>
                  <a:tcPr marL="9525" marR="9525" marT="9525" marB="0" anchor="ctr"/>
                </a:tc>
              </a:tr>
            </a:tbl>
          </a:graphicData>
        </a:graphic>
      </p:graphicFrame>
      <p:graphicFrame>
        <p:nvGraphicFramePr>
          <p:cNvPr id="19" name="Tableau 18"/>
          <p:cNvGraphicFramePr>
            <a:graphicFrameLocks noGrp="1"/>
          </p:cNvGraphicFramePr>
          <p:nvPr>
            <p:extLst>
              <p:ext uri="{D42A27DB-BD31-4B8C-83A1-F6EECF244321}">
                <p14:modId xmlns:p14="http://schemas.microsoft.com/office/powerpoint/2010/main" val="431428566"/>
              </p:ext>
            </p:extLst>
          </p:nvPr>
        </p:nvGraphicFramePr>
        <p:xfrm>
          <a:off x="5847892" y="3196258"/>
          <a:ext cx="6214392" cy="2284209"/>
        </p:xfrm>
        <a:graphic>
          <a:graphicData uri="http://schemas.openxmlformats.org/drawingml/2006/table">
            <a:tbl>
              <a:tblPr firstRow="1" bandRow="1">
                <a:tableStyleId>{5940675A-B579-460E-94D1-54222C63F5DA}</a:tableStyleId>
              </a:tblPr>
              <a:tblGrid>
                <a:gridCol w="952485"/>
                <a:gridCol w="600502"/>
                <a:gridCol w="600501"/>
                <a:gridCol w="627797"/>
                <a:gridCol w="671155"/>
                <a:gridCol w="690488"/>
                <a:gridCol w="690488"/>
                <a:gridCol w="690488"/>
                <a:gridCol w="690488"/>
              </a:tblGrid>
              <a:tr h="429674">
                <a:tc rowSpan="2">
                  <a:txBody>
                    <a:bodyPr/>
                    <a:lstStyle/>
                    <a:p>
                      <a:pPr algn="ctr" rtl="0" fontAlgn="ctr"/>
                      <a:r>
                        <a:rPr lang="fr-FR" sz="1000" b="1" u="none" strike="noStrike" dirty="0">
                          <a:effectLst/>
                        </a:rPr>
                        <a:t>NOM DES TL</a:t>
                      </a:r>
                      <a:endParaRPr lang="fr-FR" sz="10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rtl="0" fontAlgn="ctr"/>
                      <a:r>
                        <a:rPr lang="fr-FR" sz="1000" b="1" u="none" strike="noStrike" dirty="0">
                          <a:effectLst/>
                        </a:rPr>
                        <a:t>QOS réalisée en </a:t>
                      </a:r>
                      <a:r>
                        <a:rPr lang="fr-FR" sz="1000" b="1" u="none" strike="noStrike" baseline="0" dirty="0" smtClean="0">
                          <a:effectLst/>
                        </a:rPr>
                        <a:t> S19</a:t>
                      </a:r>
                      <a:endParaRPr lang="fr-FR" sz="1000" b="1" i="0" u="none" strike="noStrike" dirty="0">
                        <a:solidFill>
                          <a:srgbClr val="000000"/>
                        </a:solidFill>
                        <a:effectLst/>
                        <a:latin typeface="Verdana" panose="020B0604030504040204" pitchFamily="34" charset="0"/>
                      </a:endParaRPr>
                    </a:p>
                  </a:txBody>
                  <a:tcPr marL="9525" marR="9525" marT="9525" marB="0" anchor="ctr"/>
                </a:tc>
                <a:tc rowSpan="2">
                  <a:txBody>
                    <a:bodyPr/>
                    <a:lstStyle/>
                    <a:p>
                      <a:pPr algn="ctr" rtl="0" fontAlgn="ctr"/>
                      <a:r>
                        <a:rPr lang="fr-FR" sz="1000" b="1" u="none" strike="noStrike" dirty="0">
                          <a:effectLst/>
                        </a:rPr>
                        <a:t>QOS réalisée en </a:t>
                      </a:r>
                      <a:r>
                        <a:rPr lang="fr-FR" sz="1000" b="1" u="none" strike="noStrike" dirty="0" smtClean="0">
                          <a:effectLst/>
                        </a:rPr>
                        <a:t>S18</a:t>
                      </a:r>
                      <a:endParaRPr lang="fr-FR" sz="1000" b="1" i="0" u="none" strike="noStrike" dirty="0">
                        <a:solidFill>
                          <a:srgbClr val="000000"/>
                        </a:solidFill>
                        <a:effectLst/>
                        <a:latin typeface="Verdana" panose="020B0604030504040204" pitchFamily="34" charset="0"/>
                      </a:endParaRPr>
                    </a:p>
                  </a:txBody>
                  <a:tcPr marL="9525" marR="9525" marT="9525" marB="0" anchor="ctr"/>
                </a:tc>
                <a:tc rowSpan="2">
                  <a:txBody>
                    <a:bodyPr/>
                    <a:lstStyle/>
                    <a:p>
                      <a:pPr algn="ctr" rtl="0" fontAlgn="ctr"/>
                      <a:r>
                        <a:rPr lang="fr-FR" sz="1000" b="1" u="none" strike="noStrike" dirty="0">
                          <a:effectLst/>
                        </a:rPr>
                        <a:t>QOS réalisée en </a:t>
                      </a:r>
                      <a:r>
                        <a:rPr lang="fr-FR" sz="1000" b="1" u="none" strike="noStrike" dirty="0" smtClean="0">
                          <a:effectLst/>
                        </a:rPr>
                        <a:t>S17</a:t>
                      </a:r>
                      <a:endParaRPr lang="fr-FR" sz="1000" b="1" i="0" u="none" strike="noStrike" dirty="0">
                        <a:solidFill>
                          <a:srgbClr val="000000"/>
                        </a:solidFill>
                        <a:effectLst/>
                        <a:latin typeface="Verdana" panose="020B0604030504040204" pitchFamily="34" charset="0"/>
                      </a:endParaRPr>
                    </a:p>
                  </a:txBody>
                  <a:tcPr marL="9525" marR="9525" marT="9525" marB="0" anchor="ctr"/>
                </a:tc>
                <a:tc rowSpan="2">
                  <a:txBody>
                    <a:bodyPr/>
                    <a:lstStyle/>
                    <a:p>
                      <a:pPr algn="ctr" rtl="0" fontAlgn="ctr"/>
                      <a:r>
                        <a:rPr lang="fr-FR" sz="1000" b="1" u="none" strike="noStrike" dirty="0">
                          <a:effectLst/>
                        </a:rPr>
                        <a:t>QOS réalisée en </a:t>
                      </a:r>
                      <a:r>
                        <a:rPr lang="fr-FR" sz="1000" b="1" u="none" strike="noStrike" dirty="0" smtClean="0">
                          <a:effectLst/>
                        </a:rPr>
                        <a:t>S16</a:t>
                      </a:r>
                      <a:endParaRPr lang="fr-FR" sz="1000" b="1" i="0" u="none" strike="noStrike" dirty="0">
                        <a:solidFill>
                          <a:srgbClr val="000000"/>
                        </a:solidFill>
                        <a:effectLst/>
                        <a:latin typeface="Verdana" panose="020B0604030504040204" pitchFamily="34" charset="0"/>
                      </a:endParaRPr>
                    </a:p>
                  </a:txBody>
                  <a:tcPr marL="9525" marR="9525" marT="9525" marB="0" anchor="ctr"/>
                </a:tc>
                <a:tc>
                  <a:txBody>
                    <a:bodyPr/>
                    <a:lstStyle/>
                    <a:p>
                      <a:pPr algn="ctr" rtl="0" fontAlgn="ctr"/>
                      <a:r>
                        <a:rPr lang="fr-FR" sz="1000" b="1" u="none" strike="noStrike" dirty="0">
                          <a:effectLst/>
                        </a:rPr>
                        <a:t>EFF réalisée en </a:t>
                      </a:r>
                      <a:r>
                        <a:rPr lang="fr-FR" sz="1000" b="1" u="none" strike="noStrike" dirty="0" smtClean="0">
                          <a:effectLst/>
                        </a:rPr>
                        <a:t>S19</a:t>
                      </a:r>
                      <a:endParaRPr lang="fr-FR" sz="1000" b="1" i="0" u="none" strike="noStrike" dirty="0">
                        <a:solidFill>
                          <a:srgbClr val="000000"/>
                        </a:solidFill>
                        <a:effectLst/>
                        <a:latin typeface="Verdana" panose="020B0604030504040204" pitchFamily="34" charset="0"/>
                      </a:endParaRPr>
                    </a:p>
                  </a:txBody>
                  <a:tcPr marL="9525" marR="9525" marT="9525" marB="0" anchor="ctr"/>
                </a:tc>
                <a:tc rowSpan="2">
                  <a:txBody>
                    <a:bodyPr/>
                    <a:lstStyle/>
                    <a:p>
                      <a:pPr algn="ctr" rtl="0" fontAlgn="ctr"/>
                      <a:r>
                        <a:rPr lang="fr-FR" sz="1000" b="1" u="none" strike="noStrike" dirty="0">
                          <a:effectLst/>
                        </a:rPr>
                        <a:t>EFF réalisée en </a:t>
                      </a:r>
                      <a:r>
                        <a:rPr lang="fr-FR" sz="1000" b="1" u="none" strike="noStrike" dirty="0" smtClean="0">
                          <a:effectLst/>
                        </a:rPr>
                        <a:t>S18</a:t>
                      </a:r>
                      <a:endParaRPr lang="fr-FR" sz="1000" b="1" i="0" u="none" strike="noStrike" dirty="0">
                        <a:solidFill>
                          <a:srgbClr val="000000"/>
                        </a:solidFill>
                        <a:effectLst/>
                        <a:latin typeface="Verdana" panose="020B0604030504040204" pitchFamily="34" charset="0"/>
                      </a:endParaRPr>
                    </a:p>
                  </a:txBody>
                  <a:tcPr marL="9525" marR="9525" marT="9525" marB="0" anchor="ctr"/>
                </a:tc>
                <a:tc rowSpan="2">
                  <a:txBody>
                    <a:bodyPr/>
                    <a:lstStyle/>
                    <a:p>
                      <a:pPr algn="ctr" rtl="0" fontAlgn="ctr"/>
                      <a:r>
                        <a:rPr lang="fr-FR" sz="1000" b="1" u="none" strike="noStrike" dirty="0">
                          <a:effectLst/>
                        </a:rPr>
                        <a:t>EFF réalisée en </a:t>
                      </a:r>
                      <a:r>
                        <a:rPr lang="fr-FR" sz="1000" b="1" u="none" strike="noStrike" dirty="0" smtClean="0">
                          <a:effectLst/>
                        </a:rPr>
                        <a:t>S17</a:t>
                      </a:r>
                      <a:endParaRPr lang="fr-FR" sz="1000" b="1" i="0" u="none" strike="noStrike" dirty="0">
                        <a:solidFill>
                          <a:srgbClr val="000000"/>
                        </a:solidFill>
                        <a:effectLst/>
                        <a:latin typeface="Verdana" panose="020B0604030504040204" pitchFamily="34" charset="0"/>
                      </a:endParaRPr>
                    </a:p>
                  </a:txBody>
                  <a:tcPr marL="9525" marR="9525" marT="9525" marB="0" anchor="ctr"/>
                </a:tc>
                <a:tc rowSpan="2">
                  <a:txBody>
                    <a:bodyPr/>
                    <a:lstStyle/>
                    <a:p>
                      <a:pPr algn="ctr" rtl="0" fontAlgn="ctr"/>
                      <a:r>
                        <a:rPr lang="fr-FR" sz="1000" b="1" u="none" strike="noStrike" dirty="0">
                          <a:effectLst/>
                        </a:rPr>
                        <a:t>EFF réalisée en </a:t>
                      </a:r>
                      <a:r>
                        <a:rPr lang="fr-FR" sz="1000" b="1" u="none" strike="noStrike" dirty="0" smtClean="0">
                          <a:effectLst/>
                        </a:rPr>
                        <a:t>S16</a:t>
                      </a:r>
                      <a:endParaRPr lang="fr-FR" sz="1000" b="1" i="0" u="none" strike="noStrike" dirty="0">
                        <a:solidFill>
                          <a:srgbClr val="000000"/>
                        </a:solidFill>
                        <a:effectLst/>
                        <a:latin typeface="Verdana" panose="020B0604030504040204" pitchFamily="34" charset="0"/>
                      </a:endParaRPr>
                    </a:p>
                  </a:txBody>
                  <a:tcPr marL="9525" marR="9525" marT="9525" marB="0" anchor="ctr"/>
                </a:tc>
              </a:tr>
              <a:tr h="149070">
                <a:tc vMerge="1">
                  <a:txBody>
                    <a:bodyPr/>
                    <a:lstStyle/>
                    <a:p>
                      <a:endParaRPr lang="fr-FR"/>
                    </a:p>
                  </a:txBody>
                  <a:tcPr/>
                </a:tc>
                <a:tc>
                  <a:txBody>
                    <a:bodyPr/>
                    <a:lstStyle/>
                    <a:p>
                      <a:pPr algn="ctr" rtl="0" fontAlgn="ctr"/>
                      <a:r>
                        <a:rPr lang="fr-FR" sz="1000" b="1" u="none" strike="noStrike" dirty="0">
                          <a:effectLst/>
                        </a:rPr>
                        <a:t>85%</a:t>
                      </a:r>
                      <a:endParaRPr lang="fr-FR" sz="1000" b="1" i="0" u="none" strike="noStrike" dirty="0">
                        <a:solidFill>
                          <a:srgbClr val="000000"/>
                        </a:solidFill>
                        <a:effectLst/>
                        <a:latin typeface="Verdana" panose="020B0604030504040204" pitchFamily="34" charset="0"/>
                      </a:endParaRPr>
                    </a:p>
                  </a:txBody>
                  <a:tcPr marL="9525" marR="9525" marT="9525" marB="0" anchor="ct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1" u="none" strike="noStrike" dirty="0">
                          <a:effectLst/>
                        </a:rPr>
                        <a:t>95%</a:t>
                      </a:r>
                      <a:endParaRPr lang="fr-FR" sz="1000" b="1" i="0" u="none" strike="noStrike" dirty="0">
                        <a:solidFill>
                          <a:srgbClr val="000000"/>
                        </a:solidFill>
                        <a:effectLst/>
                        <a:latin typeface="Verdana" panose="020B0604030504040204" pitchFamily="34" charset="0"/>
                      </a:endParaRPr>
                    </a:p>
                  </a:txBody>
                  <a:tcPr marL="9525" marR="9525" marT="9525" marB="0" anchor="ctr"/>
                </a:tc>
                <a:tc vMerge="1">
                  <a:txBody>
                    <a:bodyPr/>
                    <a:lstStyle/>
                    <a:p>
                      <a:endParaRPr lang="fr-FR"/>
                    </a:p>
                  </a:txBody>
                  <a:tcPr/>
                </a:tc>
                <a:tc vMerge="1">
                  <a:txBody>
                    <a:bodyPr/>
                    <a:lstStyle/>
                    <a:p>
                      <a:endParaRPr lang="fr-FR"/>
                    </a:p>
                  </a:txBody>
                  <a:tcPr/>
                </a:tc>
                <a:tc vMerge="1">
                  <a:txBody>
                    <a:bodyPr/>
                    <a:lstStyle/>
                    <a:p>
                      <a:endParaRPr lang="fr-FR"/>
                    </a:p>
                  </a:txBody>
                  <a:tcPr/>
                </a:tc>
              </a:tr>
              <a:tr h="450719">
                <a:tc>
                  <a:txBody>
                    <a:bodyPr/>
                    <a:lstStyle/>
                    <a:p>
                      <a:pPr algn="ctr" rtl="0" fontAlgn="ctr"/>
                      <a:r>
                        <a:rPr lang="fr-FR" sz="1000" b="1" u="none" strike="noStrike" dirty="0">
                          <a:effectLst/>
                        </a:rPr>
                        <a:t>ALIMI CHAKIRATH </a:t>
                      </a:r>
                      <a:endParaRPr lang="fr-FR" sz="1000" b="1" i="0" u="none" strike="noStrike" dirty="0">
                        <a:solidFill>
                          <a:srgbClr val="000000"/>
                        </a:solidFill>
                        <a:effectLst/>
                        <a:latin typeface="Verdana" panose="020B060403050404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98%</a:t>
                      </a:r>
                      <a:endParaRPr lang="fr-FR" sz="1050" u="none" strike="noStrike" kern="1200" dirty="0">
                        <a:solidFill>
                          <a:schemeClr val="tx1"/>
                        </a:solidFill>
                        <a:effectLst/>
                        <a:latin typeface="+mn-lt"/>
                        <a:ea typeface="+mn-ea"/>
                        <a:cs typeface="+mn-cs"/>
                      </a:endParaRPr>
                    </a:p>
                  </a:txBody>
                  <a:tcPr marL="9525" marR="9525" marT="9525" marB="0" anchor="c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91%</a:t>
                      </a:r>
                      <a:endParaRPr lang="fr-FR" sz="1050" u="none" strike="noStrike" kern="1200" dirty="0">
                        <a:solidFill>
                          <a:schemeClr val="tx1"/>
                        </a:solidFill>
                        <a:effectLst/>
                        <a:latin typeface="+mn-lt"/>
                        <a:ea typeface="+mn-ea"/>
                        <a:cs typeface="+mn-cs"/>
                      </a:endParaRPr>
                    </a:p>
                  </a:txBody>
                  <a:tcPr marL="9525" marR="9525" marT="9525" marB="0" anchor="c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96%</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94%</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98%</a:t>
                      </a:r>
                      <a:endParaRPr lang="fr-FR" sz="1050" b="0" i="0" u="none" strike="noStrike" dirty="0">
                        <a:solidFill>
                          <a:schemeClr val="tx1"/>
                        </a:solidFill>
                        <a:effectLst/>
                        <a:latin typeface="Arial" panose="020B0604020202020204" pitchFamily="34" charset="0"/>
                      </a:endParaRPr>
                    </a:p>
                  </a:txBody>
                  <a:tcPr marL="9525" marR="9525" marT="9525" marB="0" anchor="c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97%</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97%</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97%</a:t>
                      </a:r>
                      <a:endParaRPr lang="fr-FR" sz="1050" u="none" strike="noStrike" kern="1200" dirty="0">
                        <a:solidFill>
                          <a:schemeClr val="tx1"/>
                        </a:solidFill>
                        <a:effectLst/>
                        <a:latin typeface="+mn-lt"/>
                        <a:ea typeface="+mn-ea"/>
                        <a:cs typeface="+mn-cs"/>
                      </a:endParaRPr>
                    </a:p>
                  </a:txBody>
                  <a:tcPr marL="9525" marR="9525" marT="9525" marB="0" anchor="ctr"/>
                </a:tc>
              </a:tr>
              <a:tr h="450719">
                <a:tc>
                  <a:txBody>
                    <a:bodyPr/>
                    <a:lstStyle/>
                    <a:p>
                      <a:pPr algn="ctr" rtl="0" fontAlgn="ctr"/>
                      <a:r>
                        <a:rPr lang="fr-FR" sz="1000" b="1" u="none" strike="noStrike" dirty="0">
                          <a:effectLst/>
                        </a:rPr>
                        <a:t>SALAMI Nurudeen </a:t>
                      </a:r>
                      <a:endParaRPr lang="fr-FR" sz="1000" b="1" i="0" u="none" strike="noStrike" dirty="0">
                        <a:solidFill>
                          <a:srgbClr val="000000"/>
                        </a:solidFill>
                        <a:effectLst/>
                        <a:latin typeface="Verdana" panose="020B060403050404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98%</a:t>
                      </a:r>
                      <a:endParaRPr lang="fr-FR" sz="1050" u="none" strike="noStrike" kern="1200" dirty="0">
                        <a:solidFill>
                          <a:schemeClr val="tx1"/>
                        </a:solidFill>
                        <a:effectLst/>
                        <a:latin typeface="+mn-lt"/>
                        <a:ea typeface="+mn-ea"/>
                        <a:cs typeface="+mn-cs"/>
                      </a:endParaRPr>
                    </a:p>
                  </a:txBody>
                  <a:tcPr marL="9525" marR="9525" marT="9525" marB="0" anchor="c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95%</a:t>
                      </a:r>
                      <a:endParaRPr lang="fr-FR" sz="1050" u="none" strike="noStrike" kern="1200" dirty="0">
                        <a:solidFill>
                          <a:schemeClr val="tx1"/>
                        </a:solidFill>
                        <a:effectLst/>
                        <a:latin typeface="+mn-lt"/>
                        <a:ea typeface="+mn-ea"/>
                        <a:cs typeface="+mn-cs"/>
                      </a:endParaRPr>
                    </a:p>
                  </a:txBody>
                  <a:tcPr marL="9525" marR="9525" marT="9525" marB="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96%</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96%</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98%</a:t>
                      </a:r>
                      <a:endParaRPr lang="fr-FR" sz="1050" b="0" i="0" u="none" strike="noStrike" dirty="0">
                        <a:solidFill>
                          <a:schemeClr val="tx1"/>
                        </a:solidFill>
                        <a:effectLst/>
                        <a:latin typeface="Arial" panose="020B0604020202020204" pitchFamily="34" charset="0"/>
                      </a:endParaRPr>
                    </a:p>
                  </a:txBody>
                  <a:tcPr marL="9525" marR="9525" marT="9525" marB="0" anchor="ctr">
                    <a:solidFill>
                      <a:srgbClr val="92D05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96%</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98%</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97%</a:t>
                      </a:r>
                      <a:endParaRPr lang="fr-FR" sz="1050" b="0" i="0" u="none" strike="noStrike" dirty="0">
                        <a:solidFill>
                          <a:schemeClr val="tx1"/>
                        </a:solidFill>
                        <a:effectLst/>
                        <a:latin typeface="Arial" panose="020B0604020202020204" pitchFamily="34" charset="0"/>
                      </a:endParaRPr>
                    </a:p>
                  </a:txBody>
                  <a:tcPr marL="9525" marR="9525" marT="9525" marB="0" anchor="ctr"/>
                </a:tc>
              </a:tr>
              <a:tr h="450719">
                <a:tc>
                  <a:txBody>
                    <a:bodyPr/>
                    <a:lstStyle/>
                    <a:p>
                      <a:pPr algn="ctr" rtl="0" fontAlgn="ctr"/>
                      <a:r>
                        <a:rPr lang="fr-FR" sz="1000" b="1" u="none" strike="noStrike" dirty="0">
                          <a:effectLst/>
                        </a:rPr>
                        <a:t>TABE </a:t>
                      </a:r>
                      <a:r>
                        <a:rPr lang="fr-FR" sz="1000" b="1" u="none" strike="noStrike" dirty="0" smtClean="0">
                          <a:effectLst/>
                        </a:rPr>
                        <a:t>HERMIONE</a:t>
                      </a:r>
                      <a:endParaRPr lang="fr-FR" sz="1000" b="1" i="0" u="none" strike="noStrike" dirty="0">
                        <a:solidFill>
                          <a:srgbClr val="000000"/>
                        </a:solidFill>
                        <a:effectLst/>
                        <a:latin typeface="Verdana" panose="020B060403050404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97%</a:t>
                      </a:r>
                      <a:endParaRPr lang="fr-FR" sz="1050" u="none" strike="noStrike" kern="1200" dirty="0">
                        <a:solidFill>
                          <a:schemeClr val="tx1"/>
                        </a:solidFill>
                        <a:effectLst/>
                        <a:latin typeface="+mn-lt"/>
                        <a:ea typeface="+mn-ea"/>
                        <a:cs typeface="+mn-cs"/>
                      </a:endParaRPr>
                    </a:p>
                  </a:txBody>
                  <a:tcPr marL="9525" marR="9525" marT="9525" marB="0" anchor="c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96%</a:t>
                      </a:r>
                      <a:endParaRPr lang="fr-FR" sz="1050" u="none" strike="noStrike" kern="1200" dirty="0">
                        <a:solidFill>
                          <a:schemeClr val="tx1"/>
                        </a:solidFill>
                        <a:effectLst/>
                        <a:latin typeface="+mn-lt"/>
                        <a:ea typeface="+mn-ea"/>
                        <a:cs typeface="+mn-cs"/>
                      </a:endParaRPr>
                    </a:p>
                  </a:txBody>
                  <a:tcPr marL="9525" marR="9525" marT="9525" marB="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94%</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90%</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98%</a:t>
                      </a:r>
                      <a:endParaRPr lang="fr-FR" sz="1050" b="0" i="0" u="none" strike="noStrike" dirty="0">
                        <a:solidFill>
                          <a:schemeClr val="tx1"/>
                        </a:solidFill>
                        <a:effectLst/>
                        <a:latin typeface="Arial" panose="020B0604020202020204" pitchFamily="34" charset="0"/>
                      </a:endParaRPr>
                    </a:p>
                  </a:txBody>
                  <a:tcPr marL="9525" marR="9525" marT="9525" marB="0" anchor="ctr">
                    <a:solidFill>
                      <a:srgbClr val="92D05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97%</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97%</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96%</a:t>
                      </a:r>
                      <a:endParaRPr lang="fr-FR" sz="1050" b="0" i="0" u="none" strike="noStrike" dirty="0">
                        <a:solidFill>
                          <a:schemeClr val="tx1"/>
                        </a:solidFill>
                        <a:effectLst/>
                        <a:latin typeface="Arial" panose="020B0604020202020204" pitchFamily="34" charset="0"/>
                      </a:endParaRPr>
                    </a:p>
                  </a:txBody>
                  <a:tcPr marL="9525" marR="9525" marT="9525" marB="0" anchor="ctr"/>
                </a:tc>
              </a:tr>
              <a:tr h="303402">
                <a:tc>
                  <a:txBody>
                    <a:bodyPr/>
                    <a:lstStyle/>
                    <a:p>
                      <a:pPr algn="ctr" rtl="0" fontAlgn="ctr"/>
                      <a:r>
                        <a:rPr lang="fr-FR" sz="1000" b="1" u="none" strike="noStrike" dirty="0">
                          <a:effectLst/>
                        </a:rPr>
                        <a:t>YOVO AYI SERGE </a:t>
                      </a:r>
                      <a:endParaRPr lang="fr-FR" sz="1000" b="1" i="0" u="none" strike="noStrike" dirty="0">
                        <a:solidFill>
                          <a:srgbClr val="000000"/>
                        </a:solidFill>
                        <a:effectLst/>
                        <a:latin typeface="Verdana" panose="020B060403050404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97%</a:t>
                      </a:r>
                      <a:endParaRPr lang="fr-FR" sz="1050" u="none" strike="noStrike" kern="1200" dirty="0">
                        <a:solidFill>
                          <a:schemeClr val="tx1"/>
                        </a:solidFill>
                        <a:effectLst/>
                        <a:latin typeface="+mn-lt"/>
                        <a:ea typeface="+mn-ea"/>
                        <a:cs typeface="+mn-cs"/>
                      </a:endParaRPr>
                    </a:p>
                  </a:txBody>
                  <a:tcPr marL="9525" marR="9525" marT="9525" marB="0" anchor="c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87%</a:t>
                      </a:r>
                      <a:endParaRPr lang="fr-FR" sz="1050" u="none" strike="noStrike" kern="1200" dirty="0">
                        <a:solidFill>
                          <a:schemeClr val="tx1"/>
                        </a:solidFill>
                        <a:effectLst/>
                        <a:latin typeface="+mn-lt"/>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94%</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84%</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98%</a:t>
                      </a:r>
                      <a:endParaRPr lang="fr-FR" sz="1050" b="0" i="0" u="none" strike="noStrike" dirty="0">
                        <a:solidFill>
                          <a:schemeClr val="tx1"/>
                        </a:solidFill>
                        <a:effectLst/>
                        <a:latin typeface="Arial" panose="020B0604020202020204" pitchFamily="34" charset="0"/>
                      </a:endParaRPr>
                    </a:p>
                  </a:txBody>
                  <a:tcPr marL="9525" marR="9525" marT="9525" marB="0" anchor="ctr">
                    <a:solidFill>
                      <a:srgbClr val="92D05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88%</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96%</a:t>
                      </a:r>
                      <a:endParaRPr lang="fr-FR" sz="1050" b="0" i="0" u="none" strike="noStrike" dirty="0">
                        <a:solidFill>
                          <a:schemeClr val="tx1"/>
                        </a:solidFill>
                        <a:effectLst/>
                        <a:latin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50" u="none" strike="noStrike" kern="1200" dirty="0" smtClean="0">
                          <a:solidFill>
                            <a:schemeClr val="tx1"/>
                          </a:solidFill>
                          <a:effectLst/>
                          <a:latin typeface="+mn-lt"/>
                          <a:ea typeface="+mn-ea"/>
                          <a:cs typeface="+mn-cs"/>
                        </a:rPr>
                        <a:t>93%</a:t>
                      </a:r>
                      <a:endParaRPr lang="fr-FR" sz="1050" b="0" i="0" u="none" strike="noStrike" dirty="0">
                        <a:solidFill>
                          <a:schemeClr val="tx1"/>
                        </a:solidFill>
                        <a:effectLst/>
                        <a:latin typeface="Arial" panose="020B0604020202020204" pitchFamily="34" charset="0"/>
                      </a:endParaRPr>
                    </a:p>
                  </a:txBody>
                  <a:tcPr marL="9525" marR="9525" marT="9525" marB="0" anchor="ctr"/>
                </a:tc>
              </a:tr>
            </a:tbl>
          </a:graphicData>
        </a:graphic>
      </p:graphicFrame>
    </p:spTree>
    <p:extLst>
      <p:ext uri="{BB962C8B-B14F-4D97-AF65-F5344CB8AC3E}">
        <p14:creationId xmlns:p14="http://schemas.microsoft.com/office/powerpoint/2010/main" val="3789500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smtClean="0">
                <a:solidFill>
                  <a:schemeClr val="accent2"/>
                </a:solidFill>
                <a:latin typeface="Arial" pitchFamily="34" charset="0"/>
                <a:cs typeface="Arial" panose="020B0604020202020204" pitchFamily="34" charset="0"/>
              </a:rPr>
              <a:t>COPIL</a:t>
            </a:r>
            <a:endParaRPr lang="fr-FR" sz="2400" b="1" dirty="0">
              <a:solidFill>
                <a:schemeClr val="accent2"/>
              </a:solidFill>
              <a:latin typeface="Arial" pitchFamily="34" charset="0"/>
              <a:cs typeface="Arial" panose="020B0604020202020204" pitchFamily="34" charset="0"/>
            </a:endParaRPr>
          </a:p>
          <a:p>
            <a:pPr algn="ctr">
              <a:lnSpc>
                <a:spcPct val="200000"/>
              </a:lnSpc>
            </a:pPr>
            <a:r>
              <a:rPr lang="fr-FR" sz="2400" b="1" dirty="0">
                <a:solidFill>
                  <a:schemeClr val="accent2"/>
                </a:solidFill>
                <a:latin typeface="Arial" pitchFamily="34" charset="0"/>
                <a:cs typeface="Arial" panose="020B0604020202020204" pitchFamily="34" charset="0"/>
              </a:rPr>
              <a:t>DIRECTION </a:t>
            </a:r>
            <a:r>
              <a:rPr lang="fr-FR" sz="2400" b="1" dirty="0" smtClean="0">
                <a:solidFill>
                  <a:schemeClr val="accent2"/>
                </a:solidFill>
                <a:latin typeface="Arial" pitchFamily="34" charset="0"/>
                <a:cs typeface="Arial" panose="020B0604020202020204" pitchFamily="34" charset="0"/>
              </a:rPr>
              <a:t>BUSINESS</a:t>
            </a:r>
            <a:endParaRPr lang="fr-FR" sz="2400" b="1" dirty="0">
              <a:solidFill>
                <a:schemeClr val="accent2"/>
              </a:solidFill>
              <a:latin typeface="Arial" pitchFamily="34" charset="0"/>
              <a:cs typeface="Arial" panose="020B0604020202020204" pitchFamily="34"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361161" cy="6971673"/>
          </a:xfrm>
          <a:prstGeom prst="rect">
            <a:avLst/>
          </a:prstGeom>
        </p:spPr>
      </p:pic>
      <p:sp>
        <p:nvSpPr>
          <p:cNvPr id="7" name="ZoneTexte 3"/>
          <p:cNvSpPr txBox="1"/>
          <p:nvPr/>
        </p:nvSpPr>
        <p:spPr>
          <a:xfrm>
            <a:off x="2619375" y="3920197"/>
            <a:ext cx="6953250" cy="156966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200000"/>
              </a:lnSpc>
            </a:pPr>
            <a:r>
              <a:rPr lang="fr-FR" sz="2400" b="1" dirty="0" smtClean="0">
                <a:solidFill>
                  <a:schemeClr val="accent2"/>
                </a:solidFill>
                <a:latin typeface="Arial" pitchFamily="34" charset="0"/>
                <a:cs typeface="Arial" panose="020B0604020202020204" pitchFamily="34" charset="0"/>
              </a:rPr>
              <a:t>RAPPORT </a:t>
            </a:r>
            <a:r>
              <a:rPr lang="fr-FR" sz="2400" b="1" dirty="0" smtClean="0">
                <a:solidFill>
                  <a:schemeClr val="accent2"/>
                </a:solidFill>
                <a:latin typeface="Arial" pitchFamily="34" charset="0"/>
                <a:cs typeface="Arial" panose="020B0604020202020204" pitchFamily="34" charset="0"/>
              </a:rPr>
              <a:t>HEBDOMADAIRE </a:t>
            </a:r>
            <a:endParaRPr lang="fr-FR" sz="2400" b="1" dirty="0">
              <a:solidFill>
                <a:schemeClr val="accent2"/>
              </a:solidFill>
              <a:latin typeface="Arial" pitchFamily="34" charset="0"/>
              <a:cs typeface="Arial" panose="020B0604020202020204" pitchFamily="34" charset="0"/>
            </a:endParaRPr>
          </a:p>
          <a:p>
            <a:pPr algn="ctr">
              <a:lnSpc>
                <a:spcPct val="200000"/>
              </a:lnSpc>
            </a:pPr>
            <a:r>
              <a:rPr lang="fr-FR" sz="2400" b="1" dirty="0">
                <a:solidFill>
                  <a:schemeClr val="accent2"/>
                </a:solidFill>
                <a:latin typeface="Arial" pitchFamily="34" charset="0"/>
                <a:cs typeface="Arial" panose="020B0604020202020204" pitchFamily="34" charset="0"/>
              </a:rPr>
              <a:t>DIRECTION </a:t>
            </a:r>
            <a:r>
              <a:rPr lang="fr-FR" sz="2400" b="1" dirty="0" smtClean="0">
                <a:solidFill>
                  <a:schemeClr val="accent2"/>
                </a:solidFill>
                <a:latin typeface="Arial" pitchFamily="34" charset="0"/>
                <a:cs typeface="Arial" panose="020B0604020202020204" pitchFamily="34" charset="0"/>
              </a:rPr>
              <a:t>BUSINESS</a:t>
            </a:r>
            <a:endParaRPr lang="fr-FR" sz="2400" b="1" dirty="0">
              <a:solidFill>
                <a:schemeClr val="accent2"/>
              </a:solidFill>
              <a:latin typeface="Arial" pitchFamily="34" charset="0"/>
              <a:cs typeface="Arial" panose="020B0604020202020204" pitchFamily="34" charset="0"/>
            </a:endParaRPr>
          </a:p>
        </p:txBody>
      </p:sp>
      <p:sp>
        <p:nvSpPr>
          <p:cNvPr id="6" name="ZoneTexte 3"/>
          <p:cNvSpPr txBox="1"/>
          <p:nvPr/>
        </p:nvSpPr>
        <p:spPr>
          <a:xfrm>
            <a:off x="292608" y="6344272"/>
            <a:ext cx="1865376"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500" b="1" dirty="0" smtClean="0">
              <a:solidFill>
                <a:schemeClr val="accent2"/>
              </a:solidFill>
              <a:latin typeface="Arial" pitchFamily="34" charset="0"/>
              <a:cs typeface="Arial" panose="020B0604020202020204" pitchFamily="34" charset="0"/>
            </a:endParaRPr>
          </a:p>
          <a:p>
            <a:pPr algn="ctr"/>
            <a:r>
              <a:rPr lang="fr-FR" sz="1100" b="1" dirty="0" smtClean="0">
                <a:latin typeface="Arial" pitchFamily="34" charset="0"/>
                <a:cs typeface="Arial" panose="020B0604020202020204" pitchFamily="34" charset="0"/>
              </a:rPr>
              <a:t>Du </a:t>
            </a:r>
            <a:r>
              <a:rPr lang="fr-FR" sz="1100" b="1" dirty="0" smtClean="0">
                <a:latin typeface="Arial" pitchFamily="34" charset="0"/>
                <a:cs typeface="Arial" panose="020B0604020202020204" pitchFamily="34" charset="0"/>
              </a:rPr>
              <a:t>06</a:t>
            </a:r>
            <a:r>
              <a:rPr lang="fr-FR" sz="1100" b="1" dirty="0" smtClean="0">
                <a:latin typeface="Arial" pitchFamily="34" charset="0"/>
                <a:cs typeface="Arial" panose="020B0604020202020204" pitchFamily="34" charset="0"/>
              </a:rPr>
              <a:t> </a:t>
            </a:r>
            <a:r>
              <a:rPr lang="fr-FR" sz="1100" b="1" dirty="0" smtClean="0">
                <a:latin typeface="Arial" pitchFamily="34" charset="0"/>
                <a:cs typeface="Arial" panose="020B0604020202020204" pitchFamily="34" charset="0"/>
              </a:rPr>
              <a:t>au </a:t>
            </a:r>
            <a:r>
              <a:rPr lang="fr-FR" sz="1100" b="1" dirty="0" smtClean="0">
                <a:latin typeface="Arial" pitchFamily="34" charset="0"/>
                <a:cs typeface="Arial" panose="020B0604020202020204" pitchFamily="34" charset="0"/>
              </a:rPr>
              <a:t>12 mai </a:t>
            </a:r>
            <a:r>
              <a:rPr lang="fr-FR" sz="1100" b="1" dirty="0" smtClean="0">
                <a:latin typeface="Arial" pitchFamily="34" charset="0"/>
                <a:cs typeface="Arial" panose="020B0604020202020204" pitchFamily="34" charset="0"/>
              </a:rPr>
              <a:t>2022</a:t>
            </a:r>
            <a:endParaRPr lang="fr-FR" sz="1100" b="1" dirty="0">
              <a:latin typeface="Arial" pitchFamily="34" charset="0"/>
              <a:cs typeface="Arial" panose="020B0604020202020204" pitchFamily="34" charset="0"/>
            </a:endParaRP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15" name="object 15"/>
          <p:cNvSpPr/>
          <p:nvPr/>
        </p:nvSpPr>
        <p:spPr>
          <a:xfrm>
            <a:off x="96800" y="891173"/>
            <a:ext cx="1812442" cy="276504"/>
          </a:xfrm>
          <a:custGeom>
            <a:avLst/>
            <a:gdLst/>
            <a:ahLst/>
            <a:cxnLst/>
            <a:rect l="l" t="t" r="r" b="b"/>
            <a:pathLst>
              <a:path w="1219200" h="213359">
                <a:moveTo>
                  <a:pt x="1219200" y="0"/>
                </a:moveTo>
                <a:lnTo>
                  <a:pt x="0" y="0"/>
                </a:lnTo>
                <a:lnTo>
                  <a:pt x="0" y="213360"/>
                </a:lnTo>
                <a:lnTo>
                  <a:pt x="1219200" y="213360"/>
                </a:lnTo>
                <a:lnTo>
                  <a:pt x="1219200" y="0"/>
                </a:lnTo>
                <a:close/>
              </a:path>
            </a:pathLst>
          </a:custGeom>
          <a:solidFill>
            <a:srgbClr val="007381"/>
          </a:solidFill>
        </p:spPr>
        <p:txBody>
          <a:bodyPr wrap="square" lIns="0" tIns="0" rIns="0" bIns="0" rtlCol="0"/>
          <a:lstStyle/>
          <a:p>
            <a:endParaRPr>
              <a:solidFill>
                <a:prstClr val="black"/>
              </a:solidFill>
            </a:endParaRPr>
          </a:p>
        </p:txBody>
      </p:sp>
      <p:sp>
        <p:nvSpPr>
          <p:cNvPr id="16" name="object 16"/>
          <p:cNvSpPr txBox="1"/>
          <p:nvPr/>
        </p:nvSpPr>
        <p:spPr>
          <a:xfrm>
            <a:off x="273989" y="897099"/>
            <a:ext cx="1062685" cy="197490"/>
          </a:xfrm>
          <a:prstGeom prst="rect">
            <a:avLst/>
          </a:prstGeom>
        </p:spPr>
        <p:txBody>
          <a:bodyPr vert="horz" wrap="square" lIns="0" tIns="12700" rIns="0" bIns="0" rtlCol="0">
            <a:spAutoFit/>
          </a:bodyPr>
          <a:lstStyle/>
          <a:p>
            <a:pPr marL="12700">
              <a:spcBef>
                <a:spcPts val="100"/>
              </a:spcBef>
            </a:pPr>
            <a:r>
              <a:rPr lang="fr-FR" sz="1200" b="1" spc="-50" dirty="0">
                <a:solidFill>
                  <a:srgbClr val="FFFFFF"/>
                </a:solidFill>
                <a:latin typeface="Tahoma"/>
                <a:cs typeface="Tahoma"/>
              </a:rPr>
              <a:t>STAGIAIRES</a:t>
            </a:r>
            <a:endParaRPr sz="1200" dirty="0">
              <a:solidFill>
                <a:prstClr val="black"/>
              </a:solidFill>
              <a:latin typeface="Tahoma"/>
              <a:cs typeface="Tahoma"/>
            </a:endParaRPr>
          </a:p>
        </p:txBody>
      </p:sp>
      <p:sp>
        <p:nvSpPr>
          <p:cNvPr id="18" name="object 18"/>
          <p:cNvSpPr/>
          <p:nvPr/>
        </p:nvSpPr>
        <p:spPr>
          <a:xfrm>
            <a:off x="9073895" y="928116"/>
            <a:ext cx="3063240" cy="5727700"/>
          </a:xfrm>
          <a:custGeom>
            <a:avLst/>
            <a:gdLst/>
            <a:ahLst/>
            <a:cxnLst/>
            <a:rect l="l" t="t" r="r" b="b"/>
            <a:pathLst>
              <a:path w="3063240" h="5727700">
                <a:moveTo>
                  <a:pt x="0" y="5727192"/>
                </a:moveTo>
                <a:lnTo>
                  <a:pt x="3063240" y="5727192"/>
                </a:lnTo>
                <a:lnTo>
                  <a:pt x="3063240" y="0"/>
                </a:lnTo>
                <a:lnTo>
                  <a:pt x="0" y="0"/>
                </a:lnTo>
                <a:lnTo>
                  <a:pt x="0" y="5727192"/>
                </a:lnTo>
                <a:close/>
              </a:path>
            </a:pathLst>
          </a:custGeom>
          <a:ln w="6350">
            <a:solidFill>
              <a:srgbClr val="D9D9D9"/>
            </a:solidFill>
          </a:ln>
        </p:spPr>
        <p:txBody>
          <a:bodyPr wrap="square" lIns="0" tIns="0" rIns="0" bIns="0" rtlCol="0"/>
          <a:lstStyle/>
          <a:p>
            <a:endParaRPr>
              <a:solidFill>
                <a:prstClr val="black"/>
              </a:solidFill>
            </a:endParaRPr>
          </a:p>
        </p:txBody>
      </p:sp>
      <p:sp>
        <p:nvSpPr>
          <p:cNvPr id="20" name="object 20"/>
          <p:cNvSpPr txBox="1"/>
          <p:nvPr/>
        </p:nvSpPr>
        <p:spPr>
          <a:xfrm>
            <a:off x="9138665" y="2218830"/>
            <a:ext cx="2780665" cy="166071"/>
          </a:xfrm>
          <a:prstGeom prst="rect">
            <a:avLst/>
          </a:prstGeom>
        </p:spPr>
        <p:txBody>
          <a:bodyPr vert="horz" wrap="square" lIns="0" tIns="12065" rIns="0" bIns="0" rtlCol="0">
            <a:spAutoFit/>
          </a:bodyPr>
          <a:lstStyle/>
          <a:p>
            <a:pPr marL="12700">
              <a:spcBef>
                <a:spcPts val="95"/>
              </a:spcBef>
            </a:pPr>
            <a:r>
              <a:rPr lang="fr-FR" sz="1000" b="1" u="sng" spc="-10" dirty="0">
                <a:solidFill>
                  <a:prstClr val="black"/>
                </a:solidFill>
                <a:latin typeface="Tahoma"/>
                <a:cs typeface="Tahoma"/>
              </a:rPr>
              <a:t>TITULAIRES</a:t>
            </a:r>
            <a:r>
              <a:rPr sz="1000" b="1" u="sng" spc="-55" dirty="0">
                <a:solidFill>
                  <a:prstClr val="black"/>
                </a:solidFill>
                <a:latin typeface="Tahoma"/>
                <a:cs typeface="Tahoma"/>
              </a:rPr>
              <a:t> </a:t>
            </a:r>
            <a:r>
              <a:rPr sz="1000" b="1" u="sng" spc="-85" dirty="0">
                <a:solidFill>
                  <a:srgbClr val="001F5F"/>
                </a:solidFill>
                <a:latin typeface="Tahoma"/>
                <a:cs typeface="Tahoma"/>
              </a:rPr>
              <a:t>:</a:t>
            </a:r>
            <a:endParaRPr sz="1000" u="sng" dirty="0">
              <a:solidFill>
                <a:prstClr val="black"/>
              </a:solidFill>
              <a:latin typeface="Tahoma"/>
              <a:cs typeface="Tahoma"/>
            </a:endParaRPr>
          </a:p>
        </p:txBody>
      </p:sp>
      <p:grpSp>
        <p:nvGrpSpPr>
          <p:cNvPr id="25" name="object 25"/>
          <p:cNvGrpSpPr/>
          <p:nvPr/>
        </p:nvGrpSpPr>
        <p:grpSpPr>
          <a:xfrm>
            <a:off x="9075800" y="935246"/>
            <a:ext cx="2924810" cy="2940258"/>
            <a:chOff x="9067800" y="870203"/>
            <a:chExt cx="2924810" cy="2940258"/>
          </a:xfrm>
        </p:grpSpPr>
        <p:sp>
          <p:nvSpPr>
            <p:cNvPr id="26" name="object 26"/>
            <p:cNvSpPr/>
            <p:nvPr/>
          </p:nvSpPr>
          <p:spPr>
            <a:xfrm>
              <a:off x="9067800" y="870203"/>
              <a:ext cx="2924810" cy="309880"/>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a:solidFill>
              <a:srgbClr val="009999"/>
            </a:solidFill>
          </p:spPr>
          <p:txBody>
            <a:bodyPr wrap="square" lIns="0" tIns="0" rIns="0" bIns="0" rtlCol="0"/>
            <a:lstStyle/>
            <a:p>
              <a:endParaRPr>
                <a:solidFill>
                  <a:prstClr val="black"/>
                </a:solidFill>
              </a:endParaRPr>
            </a:p>
          </p:txBody>
        </p:sp>
        <p:sp>
          <p:nvSpPr>
            <p:cNvPr id="27" name="object 27"/>
            <p:cNvSpPr/>
            <p:nvPr/>
          </p:nvSpPr>
          <p:spPr>
            <a:xfrm>
              <a:off x="9481566" y="3810461"/>
              <a:ext cx="1889760" cy="0"/>
            </a:xfrm>
            <a:custGeom>
              <a:avLst/>
              <a:gdLst/>
              <a:ahLst/>
              <a:cxnLst/>
              <a:rect l="l" t="t" r="r" b="b"/>
              <a:pathLst>
                <a:path w="1889759">
                  <a:moveTo>
                    <a:pt x="1889759" y="0"/>
                  </a:moveTo>
                  <a:lnTo>
                    <a:pt x="0" y="0"/>
                  </a:lnTo>
                </a:path>
              </a:pathLst>
            </a:custGeom>
            <a:ln w="25400">
              <a:solidFill>
                <a:srgbClr val="007381"/>
              </a:solidFill>
            </a:ln>
          </p:spPr>
          <p:txBody>
            <a:bodyPr wrap="square" lIns="0" tIns="0" rIns="0" bIns="0" rtlCol="0"/>
            <a:lstStyle/>
            <a:p>
              <a:endParaRPr>
                <a:solidFill>
                  <a:prstClr val="black"/>
                </a:solidFill>
              </a:endParaRPr>
            </a:p>
          </p:txBody>
        </p:sp>
      </p:grpSp>
      <p:sp>
        <p:nvSpPr>
          <p:cNvPr id="28" name="object 28"/>
          <p:cNvSpPr txBox="1"/>
          <p:nvPr/>
        </p:nvSpPr>
        <p:spPr>
          <a:xfrm>
            <a:off x="9120629" y="1167677"/>
            <a:ext cx="3071749" cy="970779"/>
          </a:xfrm>
          <a:prstGeom prst="rect">
            <a:avLst/>
          </a:prstGeom>
        </p:spPr>
        <p:txBody>
          <a:bodyPr vert="horz" wrap="square" lIns="0" tIns="97790" rIns="0" bIns="0" rtlCol="0">
            <a:spAutoFit/>
          </a:bodyPr>
          <a:lstStyle/>
          <a:p>
            <a:pPr marL="27940" algn="ctr">
              <a:spcBef>
                <a:spcPts val="770"/>
              </a:spcBef>
            </a:pPr>
            <a:r>
              <a:rPr sz="1400" b="1" spc="-30" dirty="0">
                <a:solidFill>
                  <a:prstClr val="black"/>
                </a:solidFill>
                <a:latin typeface="Tahoma"/>
                <a:cs typeface="Tahoma"/>
              </a:rPr>
              <a:t>Constat</a:t>
            </a:r>
            <a:r>
              <a:rPr sz="1400" b="1" spc="15" dirty="0">
                <a:solidFill>
                  <a:prstClr val="black"/>
                </a:solidFill>
                <a:latin typeface="Tahoma"/>
                <a:cs typeface="Tahoma"/>
              </a:rPr>
              <a:t> </a:t>
            </a:r>
            <a:r>
              <a:rPr sz="1400" b="1" dirty="0" smtClean="0">
                <a:solidFill>
                  <a:srgbClr val="001F5F"/>
                </a:solidFill>
                <a:latin typeface="Verdana"/>
                <a:cs typeface="Verdana"/>
              </a:rPr>
              <a:t>:</a:t>
            </a:r>
            <a:endParaRPr lang="fr-FR" sz="1400" b="1" dirty="0" smtClean="0">
              <a:solidFill>
                <a:srgbClr val="001F5F"/>
              </a:solidFill>
              <a:latin typeface="Verdana"/>
              <a:cs typeface="Verdana"/>
            </a:endParaRPr>
          </a:p>
          <a:p>
            <a:pPr marL="27940" algn="ctr">
              <a:spcBef>
                <a:spcPts val="770"/>
              </a:spcBef>
            </a:pPr>
            <a:endParaRPr sz="600" dirty="0">
              <a:solidFill>
                <a:prstClr val="black"/>
              </a:solidFill>
              <a:latin typeface="Verdana"/>
              <a:cs typeface="Verdana"/>
            </a:endParaRPr>
          </a:p>
          <a:p>
            <a:r>
              <a:rPr lang="fr-FR" sz="1000" b="1" u="sng" spc="-10" dirty="0">
                <a:solidFill>
                  <a:prstClr val="black"/>
                </a:solidFill>
                <a:latin typeface="Tahoma"/>
                <a:cs typeface="Tahoma"/>
              </a:rPr>
              <a:t>STAGIAIRES</a:t>
            </a:r>
            <a:r>
              <a:rPr sz="1500" dirty="0">
                <a:solidFill>
                  <a:schemeClr val="dk1"/>
                </a:solidFill>
                <a:latin typeface="Corbel" pitchFamily="34" charset="0"/>
                <a:ea typeface="Montserrat Medium"/>
                <a:cs typeface="Montserrat Medium"/>
              </a:rPr>
              <a:t> :</a:t>
            </a:r>
            <a:r>
              <a:rPr lang="fr-FR" sz="1500" dirty="0">
                <a:solidFill>
                  <a:schemeClr val="dk1"/>
                </a:solidFill>
                <a:latin typeface="Corbel" pitchFamily="34" charset="0"/>
                <a:ea typeface="Montserrat Medium"/>
                <a:cs typeface="Montserrat Medium"/>
              </a:rPr>
              <a:t>   Pas de  stagiaire </a:t>
            </a:r>
            <a:endParaRPr lang="fr-FR" sz="1500" dirty="0">
              <a:solidFill>
                <a:schemeClr val="dk1"/>
              </a:solidFill>
              <a:latin typeface="Corbel" pitchFamily="34" charset="0"/>
              <a:ea typeface="Montserrat Medium"/>
              <a:cs typeface="Montserrat Medium"/>
            </a:endParaRPr>
          </a:p>
          <a:p>
            <a:endParaRPr lang="fr-FR" sz="1500" dirty="0">
              <a:solidFill>
                <a:schemeClr val="dk1"/>
              </a:solidFill>
              <a:latin typeface="Corbel" pitchFamily="34" charset="0"/>
              <a:ea typeface="Montserrat Medium"/>
              <a:cs typeface="Montserrat Medium"/>
            </a:endParaRPr>
          </a:p>
        </p:txBody>
      </p:sp>
      <p:sp>
        <p:nvSpPr>
          <p:cNvPr id="29" name="object 29"/>
          <p:cNvSpPr txBox="1"/>
          <p:nvPr/>
        </p:nvSpPr>
        <p:spPr>
          <a:xfrm>
            <a:off x="9319957" y="4092521"/>
            <a:ext cx="2418080" cy="197490"/>
          </a:xfrm>
          <a:prstGeom prst="rect">
            <a:avLst/>
          </a:prstGeom>
        </p:spPr>
        <p:txBody>
          <a:bodyPr vert="horz" wrap="square" lIns="0" tIns="12700" rIns="0" bIns="0" rtlCol="0">
            <a:spAutoFit/>
          </a:bodyPr>
          <a:lstStyle/>
          <a:p>
            <a:pPr marL="100965">
              <a:spcBef>
                <a:spcPts val="100"/>
              </a:spcBef>
            </a:pPr>
            <a:r>
              <a:rPr sz="1200" b="1" spc="-25" dirty="0">
                <a:solidFill>
                  <a:prstClr val="black"/>
                </a:solidFill>
                <a:latin typeface="Tahoma"/>
                <a:cs typeface="Tahoma"/>
              </a:rPr>
              <a:t>P</a:t>
            </a:r>
            <a:r>
              <a:rPr sz="1200" b="1" spc="-30" dirty="0">
                <a:solidFill>
                  <a:prstClr val="black"/>
                </a:solidFill>
                <a:latin typeface="Tahoma"/>
                <a:cs typeface="Tahoma"/>
              </a:rPr>
              <a:t>A</a:t>
            </a:r>
            <a:r>
              <a:rPr sz="1200" b="1" spc="-35" dirty="0">
                <a:solidFill>
                  <a:prstClr val="black"/>
                </a:solidFill>
                <a:latin typeface="Tahoma"/>
                <a:cs typeface="Tahoma"/>
              </a:rPr>
              <a:t> </a:t>
            </a:r>
            <a:r>
              <a:rPr sz="1200" b="1" spc="-120" dirty="0">
                <a:solidFill>
                  <a:srgbClr val="001F5F"/>
                </a:solidFill>
                <a:latin typeface="Tahoma"/>
                <a:cs typeface="Tahoma"/>
              </a:rPr>
              <a:t>:</a:t>
            </a:r>
            <a:endParaRPr sz="1200" dirty="0">
              <a:solidFill>
                <a:prstClr val="black"/>
              </a:solidFill>
              <a:latin typeface="Tahoma"/>
              <a:cs typeface="Tahoma"/>
            </a:endParaRPr>
          </a:p>
        </p:txBody>
      </p:sp>
      <p:sp>
        <p:nvSpPr>
          <p:cNvPr id="30" name="object 30"/>
          <p:cNvSpPr/>
          <p:nvPr/>
        </p:nvSpPr>
        <p:spPr>
          <a:xfrm>
            <a:off x="265938" y="3615690"/>
            <a:ext cx="8328025" cy="0"/>
          </a:xfrm>
          <a:custGeom>
            <a:avLst/>
            <a:gdLst/>
            <a:ahLst/>
            <a:cxnLst/>
            <a:rect l="l" t="t" r="r" b="b"/>
            <a:pathLst>
              <a:path w="8328025">
                <a:moveTo>
                  <a:pt x="8328025" y="0"/>
                </a:moveTo>
                <a:lnTo>
                  <a:pt x="0" y="0"/>
                </a:lnTo>
              </a:path>
            </a:pathLst>
          </a:custGeom>
          <a:ln w="28575">
            <a:solidFill>
              <a:srgbClr val="007381"/>
            </a:solidFill>
          </a:ln>
        </p:spPr>
        <p:txBody>
          <a:bodyPr wrap="square" lIns="0" tIns="0" rIns="0" bIns="0" rtlCol="0"/>
          <a:lstStyle/>
          <a:p>
            <a:endParaRPr>
              <a:solidFill>
                <a:prstClr val="black"/>
              </a:solidFill>
            </a:endParaRPr>
          </a:p>
        </p:txBody>
      </p:sp>
      <p:sp>
        <p:nvSpPr>
          <p:cNvPr id="98" name="object 98"/>
          <p:cNvSpPr/>
          <p:nvPr/>
        </p:nvSpPr>
        <p:spPr>
          <a:xfrm>
            <a:off x="120395" y="3959352"/>
            <a:ext cx="8737600" cy="2743200"/>
          </a:xfrm>
          <a:custGeom>
            <a:avLst/>
            <a:gdLst/>
            <a:ahLst/>
            <a:cxnLst/>
            <a:rect l="l" t="t" r="r" b="b"/>
            <a:pathLst>
              <a:path w="8737600" h="2743200">
                <a:moveTo>
                  <a:pt x="0" y="2743200"/>
                </a:moveTo>
                <a:lnTo>
                  <a:pt x="8737092" y="2743200"/>
                </a:lnTo>
                <a:lnTo>
                  <a:pt x="8737092" y="0"/>
                </a:lnTo>
                <a:lnTo>
                  <a:pt x="0" y="0"/>
                </a:lnTo>
                <a:lnTo>
                  <a:pt x="0" y="2743200"/>
                </a:lnTo>
                <a:close/>
              </a:path>
            </a:pathLst>
          </a:custGeom>
          <a:ln w="9525">
            <a:solidFill>
              <a:srgbClr val="D9D9D9"/>
            </a:solidFill>
          </a:ln>
        </p:spPr>
        <p:txBody>
          <a:bodyPr wrap="square" lIns="0" tIns="0" rIns="0" bIns="0" rtlCol="0"/>
          <a:lstStyle/>
          <a:p>
            <a:endParaRPr>
              <a:solidFill>
                <a:prstClr val="black"/>
              </a:solidFill>
            </a:endParaRPr>
          </a:p>
        </p:txBody>
      </p:sp>
      <p:sp>
        <p:nvSpPr>
          <p:cNvPr id="157" name="object 15">
            <a:extLst>
              <a:ext uri="{FF2B5EF4-FFF2-40B4-BE49-F238E27FC236}">
                <a16:creationId xmlns="" xmlns:a16="http://schemas.microsoft.com/office/drawing/2014/main" id="{5242E34A-BAB5-4BE2-9947-D429655B2346}"/>
              </a:ext>
            </a:extLst>
          </p:cNvPr>
          <p:cNvSpPr/>
          <p:nvPr/>
        </p:nvSpPr>
        <p:spPr>
          <a:xfrm>
            <a:off x="130124" y="3641752"/>
            <a:ext cx="1812442" cy="276504"/>
          </a:xfrm>
          <a:custGeom>
            <a:avLst/>
            <a:gdLst/>
            <a:ahLst/>
            <a:cxnLst/>
            <a:rect l="l" t="t" r="r" b="b"/>
            <a:pathLst>
              <a:path w="1219200" h="213359">
                <a:moveTo>
                  <a:pt x="1219200" y="0"/>
                </a:moveTo>
                <a:lnTo>
                  <a:pt x="0" y="0"/>
                </a:lnTo>
                <a:lnTo>
                  <a:pt x="0" y="213360"/>
                </a:lnTo>
                <a:lnTo>
                  <a:pt x="1219200" y="213360"/>
                </a:lnTo>
                <a:lnTo>
                  <a:pt x="1219200" y="0"/>
                </a:lnTo>
                <a:close/>
              </a:path>
            </a:pathLst>
          </a:custGeom>
          <a:solidFill>
            <a:srgbClr val="007381"/>
          </a:solidFill>
        </p:spPr>
        <p:txBody>
          <a:bodyPr wrap="square" lIns="0" tIns="0" rIns="0" bIns="0" rtlCol="0"/>
          <a:lstStyle/>
          <a:p>
            <a:endParaRPr>
              <a:solidFill>
                <a:prstClr val="black"/>
              </a:solidFill>
            </a:endParaRPr>
          </a:p>
        </p:txBody>
      </p:sp>
      <p:sp>
        <p:nvSpPr>
          <p:cNvPr id="158" name="object 16">
            <a:extLst>
              <a:ext uri="{FF2B5EF4-FFF2-40B4-BE49-F238E27FC236}">
                <a16:creationId xmlns="" xmlns:a16="http://schemas.microsoft.com/office/drawing/2014/main" id="{58FECCE6-80FA-4DDE-9ADB-994EEAE1D8F3}"/>
              </a:ext>
            </a:extLst>
          </p:cNvPr>
          <p:cNvSpPr txBox="1"/>
          <p:nvPr/>
        </p:nvSpPr>
        <p:spPr>
          <a:xfrm>
            <a:off x="433756" y="3656722"/>
            <a:ext cx="1062685" cy="197490"/>
          </a:xfrm>
          <a:prstGeom prst="rect">
            <a:avLst/>
          </a:prstGeom>
        </p:spPr>
        <p:txBody>
          <a:bodyPr vert="horz" wrap="square" lIns="0" tIns="12700" rIns="0" bIns="0" rtlCol="0">
            <a:spAutoFit/>
          </a:bodyPr>
          <a:lstStyle/>
          <a:p>
            <a:pPr marL="12700">
              <a:spcBef>
                <a:spcPts val="100"/>
              </a:spcBef>
            </a:pPr>
            <a:r>
              <a:rPr lang="fr-FR" sz="1200" b="1" spc="-50" dirty="0">
                <a:solidFill>
                  <a:srgbClr val="FFFFFF"/>
                </a:solidFill>
                <a:latin typeface="Tahoma"/>
                <a:cs typeface="Tahoma"/>
              </a:rPr>
              <a:t>TITULAIRES</a:t>
            </a:r>
            <a:endParaRPr sz="1200" dirty="0">
              <a:solidFill>
                <a:prstClr val="black"/>
              </a:solidFill>
              <a:latin typeface="Tahoma"/>
              <a:cs typeface="Tahoma"/>
            </a:endParaRPr>
          </a:p>
        </p:txBody>
      </p:sp>
      <p:sp>
        <p:nvSpPr>
          <p:cNvPr id="160" name="ZoneTexte 159">
            <a:extLst>
              <a:ext uri="{FF2B5EF4-FFF2-40B4-BE49-F238E27FC236}">
                <a16:creationId xmlns="" xmlns:a16="http://schemas.microsoft.com/office/drawing/2014/main" id="{E387D5D9-F356-4D43-8F36-069DB1A91FF5}"/>
              </a:ext>
            </a:extLst>
          </p:cNvPr>
          <p:cNvSpPr txBox="1"/>
          <p:nvPr/>
        </p:nvSpPr>
        <p:spPr>
          <a:xfrm>
            <a:off x="3069367" y="3604396"/>
            <a:ext cx="3420173" cy="369332"/>
          </a:xfrm>
          <a:prstGeom prst="rect">
            <a:avLst/>
          </a:prstGeom>
          <a:noFill/>
        </p:spPr>
        <p:txBody>
          <a:bodyPr wrap="square" rtlCol="0">
            <a:spAutoFit/>
          </a:bodyPr>
          <a:lstStyle/>
          <a:p>
            <a:r>
              <a:rPr lang="fr-FR" b="1" dirty="0" smtClean="0">
                <a:solidFill>
                  <a:srgbClr val="FF0000"/>
                </a:solidFill>
              </a:rPr>
              <a:t>TOP 10 AGENT MOOV AFRICA</a:t>
            </a:r>
            <a:endParaRPr lang="fr-FR" b="1" dirty="0">
              <a:solidFill>
                <a:srgbClr val="FF0000"/>
              </a:solidFill>
            </a:endParaRPr>
          </a:p>
        </p:txBody>
      </p:sp>
      <p:sp>
        <p:nvSpPr>
          <p:cNvPr id="91" name="object 29">
            <a:extLst>
              <a:ext uri="{FF2B5EF4-FFF2-40B4-BE49-F238E27FC236}">
                <a16:creationId xmlns="" xmlns:a16="http://schemas.microsoft.com/office/drawing/2014/main" id="{A6645D16-84ED-424E-A35C-2DDC24B016C0}"/>
              </a:ext>
            </a:extLst>
          </p:cNvPr>
          <p:cNvSpPr txBox="1">
            <a:spLocks noGrp="1"/>
          </p:cNvSpPr>
          <p:nvPr>
            <p:ph type="title"/>
          </p:nvPr>
        </p:nvSpPr>
        <p:spPr>
          <a:xfrm>
            <a:off x="433756" y="151891"/>
            <a:ext cx="11085498" cy="566181"/>
          </a:xfrm>
          <a:prstGeom prst="rect">
            <a:avLst/>
          </a:prstGeom>
        </p:spPr>
        <p:txBody>
          <a:bodyPr vert="horz" wrap="square" lIns="0" tIns="12065" rIns="0" bIns="0" rtlCol="0">
            <a:spAutoFit/>
          </a:bodyPr>
          <a:lstStyle/>
          <a:p>
            <a:pPr lvl="0">
              <a:defRPr/>
            </a:pPr>
            <a:r>
              <a:rPr lang="fr-FR" sz="2000" b="1" cap="all" dirty="0" smtClean="0">
                <a:solidFill>
                  <a:srgbClr val="A80014"/>
                </a:solidFill>
                <a:latin typeface="Calibri" panose="020F0502020204030204" pitchFamily="34" charset="0"/>
                <a:cs typeface="Calibri" panose="020F0502020204030204" pitchFamily="34" charset="0"/>
              </a:rPr>
              <a:t>Top agent MOOV AFRICA</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a:t>
            </a:r>
            <a:endParaRPr lang="fr-FR" sz="2000" b="1" cap="all" dirty="0">
              <a:latin typeface="Calibri" panose="020F0502020204030204" pitchFamily="34" charset="0"/>
              <a:cs typeface="Calibri" panose="020F0502020204030204" pitchFamily="34" charset="0"/>
            </a:endParaRPr>
          </a:p>
        </p:txBody>
      </p:sp>
      <p:sp>
        <p:nvSpPr>
          <p:cNvPr id="89" name="ZoneTexte 88">
            <a:extLst>
              <a:ext uri="{FF2B5EF4-FFF2-40B4-BE49-F238E27FC236}">
                <a16:creationId xmlns="" xmlns:a16="http://schemas.microsoft.com/office/drawing/2014/main" id="{560E3E6E-CD01-433D-A4C1-7593FF79A678}"/>
              </a:ext>
            </a:extLst>
          </p:cNvPr>
          <p:cNvSpPr txBox="1"/>
          <p:nvPr/>
        </p:nvSpPr>
        <p:spPr>
          <a:xfrm>
            <a:off x="9148786" y="2422388"/>
            <a:ext cx="3175142" cy="1015663"/>
          </a:xfrm>
          <a:prstGeom prst="rect">
            <a:avLst/>
          </a:prstGeom>
          <a:noFill/>
        </p:spPr>
        <p:txBody>
          <a:bodyPr wrap="square" rtlCol="0">
            <a:spAutoFit/>
          </a:bodyPr>
          <a:lstStyle/>
          <a:p>
            <a:r>
              <a:rPr lang="fr-FR" sz="1500" dirty="0">
                <a:solidFill>
                  <a:schemeClr val="dk1"/>
                </a:solidFill>
                <a:latin typeface="Corbel" pitchFamily="34" charset="0"/>
                <a:ea typeface="Montserrat Medium"/>
                <a:cs typeface="Montserrat Medium"/>
              </a:rPr>
              <a:t>En </a:t>
            </a:r>
            <a:r>
              <a:rPr lang="fr-FR" sz="1500" dirty="0" smtClean="0">
                <a:solidFill>
                  <a:schemeClr val="dk1"/>
                </a:solidFill>
                <a:latin typeface="Corbel" pitchFamily="34" charset="0"/>
                <a:ea typeface="Montserrat Medium"/>
                <a:cs typeface="Montserrat Medium"/>
              </a:rPr>
              <a:t>S19, l’objectif </a:t>
            </a:r>
            <a:r>
              <a:rPr lang="fr-FR" sz="1500" dirty="0">
                <a:solidFill>
                  <a:schemeClr val="dk1"/>
                </a:solidFill>
                <a:latin typeface="Corbel" pitchFamily="34" charset="0"/>
                <a:ea typeface="Montserrat Medium"/>
                <a:cs typeface="Montserrat Medium"/>
              </a:rPr>
              <a:t>appels à traiter sur la période de référence est atteint à hauteur de </a:t>
            </a:r>
            <a:r>
              <a:rPr lang="fr-FR" sz="1500" b="1" dirty="0">
                <a:solidFill>
                  <a:schemeClr val="dk1"/>
                </a:solidFill>
                <a:latin typeface="Corbel" pitchFamily="34" charset="0"/>
                <a:ea typeface="Montserrat Medium"/>
                <a:cs typeface="Montserrat Medium"/>
              </a:rPr>
              <a:t>102 %</a:t>
            </a:r>
            <a:r>
              <a:rPr lang="fr-FR" sz="1500" dirty="0">
                <a:solidFill>
                  <a:schemeClr val="dk1"/>
                </a:solidFill>
                <a:latin typeface="Corbel" pitchFamily="34" charset="0"/>
                <a:ea typeface="Montserrat Medium"/>
                <a:cs typeface="Montserrat Medium"/>
              </a:rPr>
              <a:t> avec un gap positif de </a:t>
            </a:r>
            <a:r>
              <a:rPr lang="fr-FR" sz="1500" b="1" dirty="0">
                <a:solidFill>
                  <a:schemeClr val="dk1"/>
                </a:solidFill>
                <a:latin typeface="Corbel" pitchFamily="34" charset="0"/>
                <a:ea typeface="Montserrat Medium"/>
                <a:cs typeface="Montserrat Medium"/>
              </a:rPr>
              <a:t>1504</a:t>
            </a:r>
            <a:r>
              <a:rPr lang="fr-FR" sz="1500" dirty="0">
                <a:solidFill>
                  <a:schemeClr val="dk1"/>
                </a:solidFill>
                <a:latin typeface="Corbel" pitchFamily="34" charset="0"/>
                <a:ea typeface="Montserrat Medium"/>
                <a:cs typeface="Montserrat Medium"/>
              </a:rPr>
              <a:t> appels. </a:t>
            </a:r>
          </a:p>
        </p:txBody>
      </p:sp>
      <p:sp>
        <p:nvSpPr>
          <p:cNvPr id="90" name="ZoneTexte 89">
            <a:extLst>
              <a:ext uri="{FF2B5EF4-FFF2-40B4-BE49-F238E27FC236}">
                <a16:creationId xmlns="" xmlns:a16="http://schemas.microsoft.com/office/drawing/2014/main" id="{560E3E6E-CD01-433D-A4C1-7593FF79A678}"/>
              </a:ext>
            </a:extLst>
          </p:cNvPr>
          <p:cNvSpPr txBox="1"/>
          <p:nvPr/>
        </p:nvSpPr>
        <p:spPr>
          <a:xfrm>
            <a:off x="9183558" y="4191266"/>
            <a:ext cx="2816735" cy="1846659"/>
          </a:xfrm>
          <a:prstGeom prst="rect">
            <a:avLst/>
          </a:prstGeom>
          <a:noFill/>
        </p:spPr>
        <p:txBody>
          <a:bodyPr wrap="square" rtlCol="0">
            <a:spAutoFit/>
          </a:bodyPr>
          <a:lstStyle/>
          <a:p>
            <a:endParaRPr lang="fr-FR" sz="1200" dirty="0"/>
          </a:p>
          <a:p>
            <a:pPr marL="95250" indent="-95250">
              <a:buFont typeface="Wingdings" panose="05000000000000000000" pitchFamily="2" charset="2"/>
              <a:buChar char="§"/>
            </a:pPr>
            <a:r>
              <a:rPr lang="fr-FR" sz="1500" dirty="0" smtClean="0">
                <a:solidFill>
                  <a:schemeClr val="dk1"/>
                </a:solidFill>
                <a:latin typeface="Corbel" pitchFamily="34" charset="0"/>
                <a:ea typeface="Montserrat Medium"/>
                <a:cs typeface="Montserrat Medium"/>
              </a:rPr>
              <a:t> Continuer </a:t>
            </a:r>
            <a:r>
              <a:rPr lang="fr-FR" sz="1500" dirty="0">
                <a:solidFill>
                  <a:schemeClr val="dk1"/>
                </a:solidFill>
                <a:latin typeface="Corbel" pitchFamily="34" charset="0"/>
                <a:ea typeface="Montserrat Medium"/>
                <a:cs typeface="Montserrat Medium"/>
              </a:rPr>
              <a:t>avec les écoutes en live et débriefe à chaud;</a:t>
            </a:r>
          </a:p>
          <a:p>
            <a:pPr marL="95250" indent="-95250">
              <a:buFont typeface="Wingdings" panose="05000000000000000000" pitchFamily="2" charset="2"/>
              <a:buChar char="§"/>
            </a:pPr>
            <a:r>
              <a:rPr lang="fr-FR" sz="1500" dirty="0" smtClean="0">
                <a:solidFill>
                  <a:schemeClr val="dk1"/>
                </a:solidFill>
                <a:latin typeface="Corbel" pitchFamily="34" charset="0"/>
                <a:ea typeface="Montserrat Medium"/>
                <a:cs typeface="Montserrat Medium"/>
              </a:rPr>
              <a:t> Ecoute </a:t>
            </a:r>
            <a:r>
              <a:rPr lang="fr-FR" sz="1500" dirty="0">
                <a:solidFill>
                  <a:schemeClr val="dk1"/>
                </a:solidFill>
                <a:latin typeface="Corbel" pitchFamily="34" charset="0"/>
                <a:ea typeface="Montserrat Medium"/>
                <a:cs typeface="Montserrat Medium"/>
              </a:rPr>
              <a:t>enregistrements au </a:t>
            </a:r>
            <a:r>
              <a:rPr lang="fr-FR" sz="1500" dirty="0">
                <a:solidFill>
                  <a:schemeClr val="dk1"/>
                </a:solidFill>
                <a:latin typeface="Corbel" pitchFamily="34" charset="0"/>
                <a:ea typeface="Montserrat Medium"/>
                <a:cs typeface="Montserrat Medium"/>
              </a:rPr>
              <a:t>brief</a:t>
            </a:r>
          </a:p>
          <a:p>
            <a:pPr marL="95250" lvl="0" indent="-95250">
              <a:buFont typeface="Wingdings" panose="05000000000000000000" pitchFamily="2" charset="2"/>
              <a:buChar char="§"/>
            </a:pPr>
            <a:r>
              <a:rPr lang="fr-FR" sz="1500" dirty="0">
                <a:solidFill>
                  <a:schemeClr val="dk1"/>
                </a:solidFill>
                <a:latin typeface="Corbel" pitchFamily="34" charset="0"/>
                <a:ea typeface="Montserrat Medium"/>
                <a:cs typeface="Montserrat Medium"/>
                <a:sym typeface="Montserrat Medium"/>
              </a:rPr>
              <a:t> </a:t>
            </a:r>
            <a:r>
              <a:rPr lang="fr-FR" sz="1500" dirty="0" smtClean="0">
                <a:solidFill>
                  <a:schemeClr val="dk1"/>
                </a:solidFill>
                <a:latin typeface="Corbel" pitchFamily="34" charset="0"/>
                <a:ea typeface="Montserrat Medium"/>
                <a:cs typeface="Montserrat Medium"/>
                <a:sym typeface="Montserrat Medium"/>
              </a:rPr>
              <a:t>  Multiplier </a:t>
            </a:r>
            <a:r>
              <a:rPr lang="fr-FR" sz="1500" dirty="0">
                <a:solidFill>
                  <a:schemeClr val="dk1"/>
                </a:solidFill>
                <a:latin typeface="Corbel" pitchFamily="34" charset="0"/>
                <a:ea typeface="Montserrat Medium"/>
                <a:cs typeface="Montserrat Medium"/>
                <a:sym typeface="Montserrat Medium"/>
              </a:rPr>
              <a:t>les </a:t>
            </a:r>
            <a:r>
              <a:rPr lang="fr-FR" sz="1500" dirty="0" smtClean="0">
                <a:solidFill>
                  <a:schemeClr val="dk1"/>
                </a:solidFill>
                <a:latin typeface="Corbel" pitchFamily="34" charset="0"/>
                <a:ea typeface="Montserrat Medium"/>
                <a:cs typeface="Montserrat Medium"/>
                <a:sym typeface="Montserrat Medium"/>
              </a:rPr>
              <a:t>débriefes </a:t>
            </a:r>
            <a:r>
              <a:rPr lang="fr-FR" sz="1500" dirty="0">
                <a:solidFill>
                  <a:schemeClr val="dk1"/>
                </a:solidFill>
                <a:latin typeface="Corbel" pitchFamily="34" charset="0"/>
                <a:ea typeface="Montserrat Medium"/>
                <a:cs typeface="Montserrat Medium"/>
                <a:sym typeface="Montserrat Medium"/>
              </a:rPr>
              <a:t>individuels personnalisés</a:t>
            </a:r>
            <a:endParaRPr lang="fr-FR" sz="1500" dirty="0">
              <a:solidFill>
                <a:schemeClr val="dk1"/>
              </a:solidFill>
              <a:latin typeface="Corbel" pitchFamily="34" charset="0"/>
              <a:ea typeface="Montserrat Medium"/>
              <a:cs typeface="Montserrat Medium"/>
            </a:endParaRPr>
          </a:p>
          <a:p>
            <a:endParaRPr lang="fr-FR" sz="1200" dirty="0"/>
          </a:p>
        </p:txBody>
      </p:sp>
      <p:graphicFrame>
        <p:nvGraphicFramePr>
          <p:cNvPr id="23" name="Graphique 22"/>
          <p:cNvGraphicFramePr>
            <a:graphicFrameLocks/>
          </p:cNvGraphicFramePr>
          <p:nvPr>
            <p:extLst>
              <p:ext uri="{D42A27DB-BD31-4B8C-83A1-F6EECF244321}">
                <p14:modId xmlns:p14="http://schemas.microsoft.com/office/powerpoint/2010/main" val="1014552332"/>
              </p:ext>
            </p:extLst>
          </p:nvPr>
        </p:nvGraphicFramePr>
        <p:xfrm>
          <a:off x="255659" y="1245126"/>
          <a:ext cx="8348581" cy="21531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1" name="Graphique 30"/>
          <p:cNvGraphicFramePr>
            <a:graphicFrameLocks/>
          </p:cNvGraphicFramePr>
          <p:nvPr>
            <p:extLst>
              <p:ext uri="{D42A27DB-BD31-4B8C-83A1-F6EECF244321}">
                <p14:modId xmlns:p14="http://schemas.microsoft.com/office/powerpoint/2010/main" val="4258084690"/>
              </p:ext>
            </p:extLst>
          </p:nvPr>
        </p:nvGraphicFramePr>
        <p:xfrm>
          <a:off x="130124" y="3999789"/>
          <a:ext cx="8517937" cy="24700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26397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15" name="object 15"/>
          <p:cNvSpPr/>
          <p:nvPr/>
        </p:nvSpPr>
        <p:spPr>
          <a:xfrm>
            <a:off x="96800" y="891173"/>
            <a:ext cx="1812442" cy="276504"/>
          </a:xfrm>
          <a:custGeom>
            <a:avLst/>
            <a:gdLst/>
            <a:ahLst/>
            <a:cxnLst/>
            <a:rect l="l" t="t" r="r" b="b"/>
            <a:pathLst>
              <a:path w="1219200" h="213359">
                <a:moveTo>
                  <a:pt x="1219200" y="0"/>
                </a:moveTo>
                <a:lnTo>
                  <a:pt x="0" y="0"/>
                </a:lnTo>
                <a:lnTo>
                  <a:pt x="0" y="213360"/>
                </a:lnTo>
                <a:lnTo>
                  <a:pt x="1219200" y="213360"/>
                </a:lnTo>
                <a:lnTo>
                  <a:pt x="1219200" y="0"/>
                </a:lnTo>
                <a:close/>
              </a:path>
            </a:pathLst>
          </a:custGeom>
          <a:solidFill>
            <a:srgbClr val="007381"/>
          </a:solidFill>
        </p:spPr>
        <p:txBody>
          <a:bodyPr wrap="square" lIns="0" tIns="0" rIns="0" bIns="0" rtlCol="0"/>
          <a:lstStyle/>
          <a:p>
            <a:endParaRPr>
              <a:solidFill>
                <a:prstClr val="black"/>
              </a:solidFill>
            </a:endParaRPr>
          </a:p>
        </p:txBody>
      </p:sp>
      <p:sp>
        <p:nvSpPr>
          <p:cNvPr id="16" name="object 16"/>
          <p:cNvSpPr txBox="1"/>
          <p:nvPr/>
        </p:nvSpPr>
        <p:spPr>
          <a:xfrm>
            <a:off x="273989" y="897099"/>
            <a:ext cx="1062685" cy="197490"/>
          </a:xfrm>
          <a:prstGeom prst="rect">
            <a:avLst/>
          </a:prstGeom>
        </p:spPr>
        <p:txBody>
          <a:bodyPr vert="horz" wrap="square" lIns="0" tIns="12700" rIns="0" bIns="0" rtlCol="0">
            <a:spAutoFit/>
          </a:bodyPr>
          <a:lstStyle/>
          <a:p>
            <a:pPr marL="12700">
              <a:spcBef>
                <a:spcPts val="100"/>
              </a:spcBef>
            </a:pPr>
            <a:r>
              <a:rPr lang="fr-FR" sz="1200" b="1" spc="-50" dirty="0">
                <a:solidFill>
                  <a:srgbClr val="FFFFFF"/>
                </a:solidFill>
                <a:latin typeface="Tahoma"/>
                <a:cs typeface="Tahoma"/>
              </a:rPr>
              <a:t>STAGIAIRES</a:t>
            </a:r>
            <a:endParaRPr sz="1200" dirty="0">
              <a:solidFill>
                <a:prstClr val="black"/>
              </a:solidFill>
              <a:latin typeface="Tahoma"/>
              <a:cs typeface="Tahoma"/>
            </a:endParaRPr>
          </a:p>
        </p:txBody>
      </p:sp>
      <p:sp>
        <p:nvSpPr>
          <p:cNvPr id="18" name="object 18"/>
          <p:cNvSpPr/>
          <p:nvPr/>
        </p:nvSpPr>
        <p:spPr>
          <a:xfrm>
            <a:off x="9073895" y="928116"/>
            <a:ext cx="3063240" cy="5727700"/>
          </a:xfrm>
          <a:custGeom>
            <a:avLst/>
            <a:gdLst/>
            <a:ahLst/>
            <a:cxnLst/>
            <a:rect l="l" t="t" r="r" b="b"/>
            <a:pathLst>
              <a:path w="3063240" h="5727700">
                <a:moveTo>
                  <a:pt x="0" y="5727192"/>
                </a:moveTo>
                <a:lnTo>
                  <a:pt x="3063240" y="5727192"/>
                </a:lnTo>
                <a:lnTo>
                  <a:pt x="3063240" y="0"/>
                </a:lnTo>
                <a:lnTo>
                  <a:pt x="0" y="0"/>
                </a:lnTo>
                <a:lnTo>
                  <a:pt x="0" y="5727192"/>
                </a:lnTo>
                <a:close/>
              </a:path>
            </a:pathLst>
          </a:custGeom>
          <a:ln w="6350">
            <a:solidFill>
              <a:srgbClr val="D9D9D9"/>
            </a:solidFill>
          </a:ln>
        </p:spPr>
        <p:txBody>
          <a:bodyPr wrap="square" lIns="0" tIns="0" rIns="0" bIns="0" rtlCol="0"/>
          <a:lstStyle/>
          <a:p>
            <a:endParaRPr>
              <a:solidFill>
                <a:prstClr val="black"/>
              </a:solidFill>
            </a:endParaRPr>
          </a:p>
        </p:txBody>
      </p:sp>
      <p:sp>
        <p:nvSpPr>
          <p:cNvPr id="20" name="object 20"/>
          <p:cNvSpPr txBox="1"/>
          <p:nvPr/>
        </p:nvSpPr>
        <p:spPr>
          <a:xfrm>
            <a:off x="9128058" y="2428243"/>
            <a:ext cx="2780665" cy="166071"/>
          </a:xfrm>
          <a:prstGeom prst="rect">
            <a:avLst/>
          </a:prstGeom>
        </p:spPr>
        <p:txBody>
          <a:bodyPr vert="horz" wrap="square" lIns="0" tIns="12065" rIns="0" bIns="0" rtlCol="0">
            <a:spAutoFit/>
          </a:bodyPr>
          <a:lstStyle/>
          <a:p>
            <a:pPr marL="12700">
              <a:spcBef>
                <a:spcPts val="95"/>
              </a:spcBef>
            </a:pPr>
            <a:r>
              <a:rPr lang="fr-FR" sz="1000" b="1" u="sng" spc="-10" dirty="0">
                <a:solidFill>
                  <a:prstClr val="black"/>
                </a:solidFill>
                <a:latin typeface="Tahoma"/>
                <a:cs typeface="Tahoma"/>
              </a:rPr>
              <a:t>TITULAIRES</a:t>
            </a:r>
            <a:r>
              <a:rPr sz="1000" b="1" spc="-55" dirty="0">
                <a:solidFill>
                  <a:prstClr val="black"/>
                </a:solidFill>
                <a:latin typeface="Tahoma"/>
                <a:cs typeface="Tahoma"/>
              </a:rPr>
              <a:t> </a:t>
            </a:r>
            <a:r>
              <a:rPr sz="1000" b="1" spc="-85" dirty="0">
                <a:solidFill>
                  <a:srgbClr val="001F5F"/>
                </a:solidFill>
                <a:latin typeface="Tahoma"/>
                <a:cs typeface="Tahoma"/>
              </a:rPr>
              <a:t>:</a:t>
            </a:r>
            <a:endParaRPr sz="1000" dirty="0">
              <a:solidFill>
                <a:prstClr val="black"/>
              </a:solidFill>
              <a:latin typeface="Tahoma"/>
              <a:cs typeface="Tahoma"/>
            </a:endParaRPr>
          </a:p>
        </p:txBody>
      </p:sp>
      <p:sp>
        <p:nvSpPr>
          <p:cNvPr id="26" name="object 26"/>
          <p:cNvSpPr/>
          <p:nvPr/>
        </p:nvSpPr>
        <p:spPr>
          <a:xfrm>
            <a:off x="9055986" y="509092"/>
            <a:ext cx="2924810" cy="309880"/>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a:solidFill>
            <a:srgbClr val="009999"/>
          </a:solidFill>
        </p:spPr>
        <p:txBody>
          <a:bodyPr wrap="square" lIns="0" tIns="0" rIns="0" bIns="0" rtlCol="0"/>
          <a:lstStyle/>
          <a:p>
            <a:endParaRPr>
              <a:solidFill>
                <a:prstClr val="black"/>
              </a:solidFill>
            </a:endParaRPr>
          </a:p>
        </p:txBody>
      </p:sp>
      <p:sp>
        <p:nvSpPr>
          <p:cNvPr id="28" name="object 28"/>
          <p:cNvSpPr txBox="1"/>
          <p:nvPr/>
        </p:nvSpPr>
        <p:spPr>
          <a:xfrm>
            <a:off x="9120631" y="935246"/>
            <a:ext cx="2942590" cy="624530"/>
          </a:xfrm>
          <a:prstGeom prst="rect">
            <a:avLst/>
          </a:prstGeom>
        </p:spPr>
        <p:txBody>
          <a:bodyPr vert="horz" wrap="square" lIns="0" tIns="97790" rIns="0" bIns="0" rtlCol="0">
            <a:spAutoFit/>
          </a:bodyPr>
          <a:lstStyle/>
          <a:p>
            <a:pPr marL="27940" algn="ctr">
              <a:spcBef>
                <a:spcPts val="770"/>
              </a:spcBef>
            </a:pPr>
            <a:r>
              <a:rPr sz="1400" b="1" spc="-30" dirty="0">
                <a:solidFill>
                  <a:prstClr val="black"/>
                </a:solidFill>
                <a:latin typeface="Tahoma"/>
                <a:cs typeface="Tahoma"/>
              </a:rPr>
              <a:t>Constat</a:t>
            </a:r>
            <a:r>
              <a:rPr sz="1400" b="1" spc="15" dirty="0">
                <a:solidFill>
                  <a:prstClr val="black"/>
                </a:solidFill>
                <a:latin typeface="Tahoma"/>
                <a:cs typeface="Tahoma"/>
              </a:rPr>
              <a:t> </a:t>
            </a:r>
            <a:r>
              <a:rPr sz="1400" b="1" dirty="0">
                <a:solidFill>
                  <a:srgbClr val="001F5F"/>
                </a:solidFill>
                <a:latin typeface="Verdana"/>
                <a:cs typeface="Verdana"/>
              </a:rPr>
              <a:t>:</a:t>
            </a:r>
            <a:endParaRPr sz="1400" dirty="0">
              <a:solidFill>
                <a:prstClr val="black"/>
              </a:solidFill>
              <a:latin typeface="Verdana"/>
              <a:cs typeface="Verdana"/>
            </a:endParaRPr>
          </a:p>
          <a:p>
            <a:pPr marL="12700">
              <a:spcBef>
                <a:spcPts val="475"/>
              </a:spcBef>
            </a:pPr>
            <a:r>
              <a:rPr lang="fr-FR" sz="1000" b="1" u="sng" spc="-25" dirty="0" smtClean="0">
                <a:solidFill>
                  <a:prstClr val="black"/>
                </a:solidFill>
                <a:latin typeface="Tahoma"/>
                <a:cs typeface="Tahoma"/>
              </a:rPr>
              <a:t>STAGIAIRES</a:t>
            </a:r>
            <a:r>
              <a:rPr sz="1000" b="1" spc="-40" dirty="0" smtClean="0">
                <a:solidFill>
                  <a:prstClr val="black"/>
                </a:solidFill>
                <a:latin typeface="Tahoma"/>
                <a:cs typeface="Tahoma"/>
              </a:rPr>
              <a:t> </a:t>
            </a:r>
            <a:r>
              <a:rPr sz="1000" b="1" spc="-85" dirty="0" smtClean="0">
                <a:solidFill>
                  <a:srgbClr val="001F5F"/>
                </a:solidFill>
                <a:latin typeface="Tahoma"/>
                <a:cs typeface="Tahoma"/>
              </a:rPr>
              <a:t>:</a:t>
            </a:r>
            <a:r>
              <a:rPr lang="fr-FR" sz="1000" b="1" spc="-85" dirty="0" smtClean="0">
                <a:solidFill>
                  <a:srgbClr val="001F5F"/>
                </a:solidFill>
                <a:latin typeface="Tahoma"/>
                <a:cs typeface="Tahoma"/>
              </a:rPr>
              <a:t>  </a:t>
            </a:r>
            <a:r>
              <a:rPr lang="fr-FR" sz="1500" spc="-85" dirty="0" smtClean="0">
                <a:latin typeface="Corbel" pitchFamily="34" charset="0"/>
                <a:cs typeface="Tahoma"/>
              </a:rPr>
              <a:t>Pas  de stagiaires</a:t>
            </a:r>
            <a:endParaRPr sz="1500" dirty="0">
              <a:latin typeface="Corbel" pitchFamily="34" charset="0"/>
              <a:cs typeface="Tahoma"/>
            </a:endParaRPr>
          </a:p>
        </p:txBody>
      </p:sp>
      <p:sp>
        <p:nvSpPr>
          <p:cNvPr id="29" name="object 29"/>
          <p:cNvSpPr txBox="1"/>
          <p:nvPr/>
        </p:nvSpPr>
        <p:spPr>
          <a:xfrm>
            <a:off x="9358817" y="4474802"/>
            <a:ext cx="2418080" cy="228268"/>
          </a:xfrm>
          <a:prstGeom prst="rect">
            <a:avLst/>
          </a:prstGeom>
        </p:spPr>
        <p:txBody>
          <a:bodyPr vert="horz" wrap="square" lIns="0" tIns="12700" rIns="0" bIns="0" rtlCol="0">
            <a:spAutoFit/>
          </a:bodyPr>
          <a:lstStyle/>
          <a:p>
            <a:pPr marL="100965">
              <a:spcBef>
                <a:spcPts val="100"/>
              </a:spcBef>
            </a:pPr>
            <a:r>
              <a:rPr sz="1400" b="1" u="sng" spc="-25" dirty="0">
                <a:solidFill>
                  <a:prstClr val="black"/>
                </a:solidFill>
                <a:latin typeface="Tahoma"/>
                <a:cs typeface="Tahoma"/>
              </a:rPr>
              <a:t>P</a:t>
            </a:r>
            <a:r>
              <a:rPr sz="1400" b="1" u="sng" spc="-30" dirty="0">
                <a:solidFill>
                  <a:prstClr val="black"/>
                </a:solidFill>
                <a:latin typeface="Tahoma"/>
                <a:cs typeface="Tahoma"/>
              </a:rPr>
              <a:t>A</a:t>
            </a:r>
            <a:r>
              <a:rPr sz="1400" b="1" spc="-35" dirty="0">
                <a:solidFill>
                  <a:prstClr val="black"/>
                </a:solidFill>
                <a:latin typeface="Tahoma"/>
                <a:cs typeface="Tahoma"/>
              </a:rPr>
              <a:t> </a:t>
            </a:r>
            <a:r>
              <a:rPr sz="1400" b="1" spc="-120" dirty="0">
                <a:solidFill>
                  <a:srgbClr val="001F5F"/>
                </a:solidFill>
                <a:latin typeface="Tahoma"/>
                <a:cs typeface="Tahoma"/>
              </a:rPr>
              <a:t>:</a:t>
            </a:r>
            <a:endParaRPr sz="1400" dirty="0">
              <a:solidFill>
                <a:prstClr val="black"/>
              </a:solidFill>
              <a:latin typeface="Tahoma"/>
              <a:cs typeface="Tahoma"/>
            </a:endParaRPr>
          </a:p>
        </p:txBody>
      </p:sp>
      <p:sp>
        <p:nvSpPr>
          <p:cNvPr id="30" name="object 30"/>
          <p:cNvSpPr/>
          <p:nvPr/>
        </p:nvSpPr>
        <p:spPr>
          <a:xfrm>
            <a:off x="265938" y="3615690"/>
            <a:ext cx="8328025" cy="0"/>
          </a:xfrm>
          <a:custGeom>
            <a:avLst/>
            <a:gdLst/>
            <a:ahLst/>
            <a:cxnLst/>
            <a:rect l="l" t="t" r="r" b="b"/>
            <a:pathLst>
              <a:path w="8328025">
                <a:moveTo>
                  <a:pt x="8328025" y="0"/>
                </a:moveTo>
                <a:lnTo>
                  <a:pt x="0" y="0"/>
                </a:lnTo>
              </a:path>
            </a:pathLst>
          </a:custGeom>
          <a:ln w="28575">
            <a:solidFill>
              <a:srgbClr val="007381"/>
            </a:solidFill>
          </a:ln>
        </p:spPr>
        <p:txBody>
          <a:bodyPr wrap="square" lIns="0" tIns="0" rIns="0" bIns="0" rtlCol="0"/>
          <a:lstStyle/>
          <a:p>
            <a:endParaRPr>
              <a:solidFill>
                <a:prstClr val="black"/>
              </a:solidFill>
            </a:endParaRPr>
          </a:p>
        </p:txBody>
      </p:sp>
      <p:sp>
        <p:nvSpPr>
          <p:cNvPr id="157" name="object 15">
            <a:extLst>
              <a:ext uri="{FF2B5EF4-FFF2-40B4-BE49-F238E27FC236}">
                <a16:creationId xmlns="" xmlns:a16="http://schemas.microsoft.com/office/drawing/2014/main" id="{5242E34A-BAB5-4BE2-9947-D429655B2346}"/>
              </a:ext>
            </a:extLst>
          </p:cNvPr>
          <p:cNvSpPr/>
          <p:nvPr/>
        </p:nvSpPr>
        <p:spPr>
          <a:xfrm>
            <a:off x="130124" y="3641752"/>
            <a:ext cx="1812442" cy="276504"/>
          </a:xfrm>
          <a:custGeom>
            <a:avLst/>
            <a:gdLst/>
            <a:ahLst/>
            <a:cxnLst/>
            <a:rect l="l" t="t" r="r" b="b"/>
            <a:pathLst>
              <a:path w="1219200" h="213359">
                <a:moveTo>
                  <a:pt x="1219200" y="0"/>
                </a:moveTo>
                <a:lnTo>
                  <a:pt x="0" y="0"/>
                </a:lnTo>
                <a:lnTo>
                  <a:pt x="0" y="213360"/>
                </a:lnTo>
                <a:lnTo>
                  <a:pt x="1219200" y="213360"/>
                </a:lnTo>
                <a:lnTo>
                  <a:pt x="1219200" y="0"/>
                </a:lnTo>
                <a:close/>
              </a:path>
            </a:pathLst>
          </a:custGeom>
          <a:solidFill>
            <a:srgbClr val="007381"/>
          </a:solidFill>
        </p:spPr>
        <p:txBody>
          <a:bodyPr wrap="square" lIns="0" tIns="0" rIns="0" bIns="0" rtlCol="0"/>
          <a:lstStyle/>
          <a:p>
            <a:endParaRPr>
              <a:solidFill>
                <a:prstClr val="black"/>
              </a:solidFill>
            </a:endParaRPr>
          </a:p>
        </p:txBody>
      </p:sp>
      <p:sp>
        <p:nvSpPr>
          <p:cNvPr id="158" name="object 16">
            <a:extLst>
              <a:ext uri="{FF2B5EF4-FFF2-40B4-BE49-F238E27FC236}">
                <a16:creationId xmlns="" xmlns:a16="http://schemas.microsoft.com/office/drawing/2014/main" id="{58FECCE6-80FA-4DDE-9ADB-994EEAE1D8F3}"/>
              </a:ext>
            </a:extLst>
          </p:cNvPr>
          <p:cNvSpPr txBox="1"/>
          <p:nvPr/>
        </p:nvSpPr>
        <p:spPr>
          <a:xfrm>
            <a:off x="433756" y="3656722"/>
            <a:ext cx="1062685" cy="197490"/>
          </a:xfrm>
          <a:prstGeom prst="rect">
            <a:avLst/>
          </a:prstGeom>
        </p:spPr>
        <p:txBody>
          <a:bodyPr vert="horz" wrap="square" lIns="0" tIns="12700" rIns="0" bIns="0" rtlCol="0">
            <a:spAutoFit/>
          </a:bodyPr>
          <a:lstStyle/>
          <a:p>
            <a:pPr marL="12700">
              <a:spcBef>
                <a:spcPts val="100"/>
              </a:spcBef>
            </a:pPr>
            <a:r>
              <a:rPr lang="fr-FR" sz="1200" b="1" spc="-50" dirty="0">
                <a:solidFill>
                  <a:srgbClr val="FFFFFF"/>
                </a:solidFill>
                <a:latin typeface="Tahoma"/>
                <a:cs typeface="Tahoma"/>
              </a:rPr>
              <a:t>TITULAIRES</a:t>
            </a:r>
            <a:endParaRPr sz="1200" dirty="0">
              <a:solidFill>
                <a:prstClr val="black"/>
              </a:solidFill>
              <a:latin typeface="Tahoma"/>
              <a:cs typeface="Tahoma"/>
            </a:endParaRPr>
          </a:p>
        </p:txBody>
      </p:sp>
      <p:sp>
        <p:nvSpPr>
          <p:cNvPr id="160" name="ZoneTexte 159">
            <a:extLst>
              <a:ext uri="{FF2B5EF4-FFF2-40B4-BE49-F238E27FC236}">
                <a16:creationId xmlns="" xmlns:a16="http://schemas.microsoft.com/office/drawing/2014/main" id="{E387D5D9-F356-4D43-8F36-069DB1A91FF5}"/>
              </a:ext>
            </a:extLst>
          </p:cNvPr>
          <p:cNvSpPr txBox="1"/>
          <p:nvPr/>
        </p:nvSpPr>
        <p:spPr>
          <a:xfrm>
            <a:off x="2973165" y="3645533"/>
            <a:ext cx="3420173" cy="369332"/>
          </a:xfrm>
          <a:prstGeom prst="rect">
            <a:avLst/>
          </a:prstGeom>
          <a:noFill/>
        </p:spPr>
        <p:txBody>
          <a:bodyPr wrap="square" rtlCol="0">
            <a:spAutoFit/>
          </a:bodyPr>
          <a:lstStyle/>
          <a:p>
            <a:r>
              <a:rPr lang="fr-FR" b="1" dirty="0" smtClean="0">
                <a:solidFill>
                  <a:srgbClr val="FF0000"/>
                </a:solidFill>
              </a:rPr>
              <a:t>FLOP </a:t>
            </a:r>
            <a:r>
              <a:rPr lang="fr-FR" b="1" dirty="0">
                <a:solidFill>
                  <a:srgbClr val="FF0000"/>
                </a:solidFill>
              </a:rPr>
              <a:t>10 AGENT MOOV AFRICA</a:t>
            </a:r>
          </a:p>
        </p:txBody>
      </p:sp>
      <p:sp>
        <p:nvSpPr>
          <p:cNvPr id="91" name="object 29">
            <a:extLst>
              <a:ext uri="{FF2B5EF4-FFF2-40B4-BE49-F238E27FC236}">
                <a16:creationId xmlns="" xmlns:a16="http://schemas.microsoft.com/office/drawing/2014/main"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err="1" smtClean="0">
                <a:solidFill>
                  <a:srgbClr val="A80014"/>
                </a:solidFill>
                <a:latin typeface="Calibri" panose="020F0502020204030204" pitchFamily="34" charset="0"/>
                <a:cs typeface="Calibri" panose="020F0502020204030204" pitchFamily="34" charset="0"/>
              </a:rPr>
              <a:t>FLOp</a:t>
            </a:r>
            <a:r>
              <a:rPr lang="fr-FR" sz="2000" b="1" cap="all" dirty="0" smtClean="0">
                <a:solidFill>
                  <a:srgbClr val="A80014"/>
                </a:solidFill>
                <a:latin typeface="Calibri" panose="020F0502020204030204" pitchFamily="34" charset="0"/>
                <a:cs typeface="Calibri" panose="020F0502020204030204" pitchFamily="34" charset="0"/>
              </a:rPr>
              <a:t> agent MOOV AFRICA</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a:t>
            </a:r>
            <a:endParaRPr lang="fr-FR" sz="2000" b="1" cap="all" dirty="0">
              <a:latin typeface="Calibri" panose="020F0502020204030204" pitchFamily="34" charset="0"/>
              <a:cs typeface="Calibri" panose="020F0502020204030204" pitchFamily="34" charset="0"/>
            </a:endParaRPr>
          </a:p>
        </p:txBody>
      </p:sp>
      <p:sp>
        <p:nvSpPr>
          <p:cNvPr id="87" name="ZoneTexte 86">
            <a:extLst>
              <a:ext uri="{FF2B5EF4-FFF2-40B4-BE49-F238E27FC236}">
                <a16:creationId xmlns="" xmlns:a16="http://schemas.microsoft.com/office/drawing/2014/main" id="{560E3E6E-CD01-433D-A4C1-7593FF79A678}"/>
              </a:ext>
            </a:extLst>
          </p:cNvPr>
          <p:cNvSpPr txBox="1"/>
          <p:nvPr/>
        </p:nvSpPr>
        <p:spPr>
          <a:xfrm>
            <a:off x="9159490" y="2622141"/>
            <a:ext cx="2816735" cy="1015663"/>
          </a:xfrm>
          <a:prstGeom prst="rect">
            <a:avLst/>
          </a:prstGeom>
          <a:noFill/>
        </p:spPr>
        <p:txBody>
          <a:bodyPr wrap="square" rtlCol="0">
            <a:spAutoFit/>
          </a:bodyPr>
          <a:lstStyle/>
          <a:p>
            <a:r>
              <a:rPr lang="fr-FR" sz="1500" dirty="0">
                <a:solidFill>
                  <a:schemeClr val="dk1"/>
                </a:solidFill>
                <a:latin typeface="Corbel" pitchFamily="34" charset="0"/>
                <a:ea typeface="Montserrat Medium"/>
                <a:cs typeface="Montserrat Medium"/>
              </a:rPr>
              <a:t>Les objectifs appels à traiter sont atteints. Avec un gap positif 5012 appels en </a:t>
            </a:r>
            <a:r>
              <a:rPr lang="fr-FR" sz="1500" dirty="0" smtClean="0">
                <a:solidFill>
                  <a:schemeClr val="dk1"/>
                </a:solidFill>
                <a:latin typeface="Corbel" pitchFamily="34" charset="0"/>
                <a:ea typeface="Montserrat Medium"/>
                <a:cs typeface="Montserrat Medium"/>
              </a:rPr>
              <a:t>S19. Quelques titulaires se retrouvent dans les</a:t>
            </a:r>
            <a:endParaRPr lang="fr-FR" sz="1500" dirty="0">
              <a:solidFill>
                <a:schemeClr val="dk1"/>
              </a:solidFill>
              <a:latin typeface="Corbel" pitchFamily="34" charset="0"/>
              <a:ea typeface="Montserrat Medium"/>
              <a:cs typeface="Montserrat Medium"/>
            </a:endParaRPr>
          </a:p>
        </p:txBody>
      </p:sp>
      <p:sp>
        <p:nvSpPr>
          <p:cNvPr id="88" name="ZoneTexte 87">
            <a:extLst>
              <a:ext uri="{FF2B5EF4-FFF2-40B4-BE49-F238E27FC236}">
                <a16:creationId xmlns="" xmlns:a16="http://schemas.microsoft.com/office/drawing/2014/main" id="{560E3E6E-CD01-433D-A4C1-7593FF79A678}"/>
              </a:ext>
            </a:extLst>
          </p:cNvPr>
          <p:cNvSpPr txBox="1"/>
          <p:nvPr/>
        </p:nvSpPr>
        <p:spPr>
          <a:xfrm>
            <a:off x="9257911" y="4699458"/>
            <a:ext cx="2816735" cy="1015663"/>
          </a:xfrm>
          <a:prstGeom prst="rect">
            <a:avLst/>
          </a:prstGeom>
          <a:noFill/>
        </p:spPr>
        <p:txBody>
          <a:bodyPr wrap="square" rtlCol="0">
            <a:spAutoFit/>
          </a:bodyPr>
          <a:lstStyle/>
          <a:p>
            <a:r>
              <a:rPr lang="fr-FR" sz="1500" dirty="0">
                <a:solidFill>
                  <a:schemeClr val="dk1"/>
                </a:solidFill>
                <a:latin typeface="Corbel" pitchFamily="34" charset="0"/>
                <a:ea typeface="Montserrat Medium"/>
                <a:cs typeface="Montserrat Medium"/>
              </a:rPr>
              <a:t>Suivre les ressources concernées de près face à l’objectif appels à traiter par leur TL respectifs.</a:t>
            </a:r>
          </a:p>
          <a:p>
            <a:endParaRPr lang="fr-FR" sz="1500" dirty="0"/>
          </a:p>
        </p:txBody>
      </p:sp>
      <p:graphicFrame>
        <p:nvGraphicFramePr>
          <p:cNvPr id="22" name="Graphique 21"/>
          <p:cNvGraphicFramePr>
            <a:graphicFrameLocks/>
          </p:cNvGraphicFramePr>
          <p:nvPr>
            <p:extLst>
              <p:ext uri="{D42A27DB-BD31-4B8C-83A1-F6EECF244321}">
                <p14:modId xmlns:p14="http://schemas.microsoft.com/office/powerpoint/2010/main" val="2326366698"/>
              </p:ext>
            </p:extLst>
          </p:nvPr>
        </p:nvGraphicFramePr>
        <p:xfrm>
          <a:off x="130125" y="3997056"/>
          <a:ext cx="8463838" cy="2658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p:cNvGraphicFramePr>
            <a:graphicFrameLocks/>
          </p:cNvGraphicFramePr>
          <p:nvPr>
            <p:extLst>
              <p:ext uri="{D42A27DB-BD31-4B8C-83A1-F6EECF244321}">
                <p14:modId xmlns:p14="http://schemas.microsoft.com/office/powerpoint/2010/main" val="1010231258"/>
              </p:ext>
            </p:extLst>
          </p:nvPr>
        </p:nvGraphicFramePr>
        <p:xfrm>
          <a:off x="245382" y="1201344"/>
          <a:ext cx="8348581" cy="2153167"/>
        </p:xfrm>
        <a:graphic>
          <a:graphicData uri="http://schemas.openxmlformats.org/drawingml/2006/chart">
            <c:chart xmlns:c="http://schemas.openxmlformats.org/drawingml/2006/chart" xmlns:r="http://schemas.openxmlformats.org/officeDocument/2006/relationships" r:id="rId3"/>
          </a:graphicData>
        </a:graphic>
      </p:graphicFrame>
      <p:sp>
        <p:nvSpPr>
          <p:cNvPr id="24" name="object 27"/>
          <p:cNvSpPr/>
          <p:nvPr/>
        </p:nvSpPr>
        <p:spPr>
          <a:xfrm>
            <a:off x="9721398" y="4254575"/>
            <a:ext cx="1889760" cy="0"/>
          </a:xfrm>
          <a:custGeom>
            <a:avLst/>
            <a:gdLst/>
            <a:ahLst/>
            <a:cxnLst/>
            <a:rect l="l" t="t" r="r" b="b"/>
            <a:pathLst>
              <a:path w="1889759">
                <a:moveTo>
                  <a:pt x="1889759" y="0"/>
                </a:moveTo>
                <a:lnTo>
                  <a:pt x="0" y="0"/>
                </a:lnTo>
              </a:path>
            </a:pathLst>
          </a:custGeom>
          <a:ln w="25400">
            <a:solidFill>
              <a:srgbClr val="007381"/>
            </a:solidFill>
          </a:ln>
        </p:spPr>
        <p:txBody>
          <a:bodyPr wrap="square" lIns="0" tIns="0" rIns="0" bIns="0" rtlCol="0"/>
          <a:lstStyle/>
          <a:p>
            <a:pPr algn="ctr"/>
            <a:endParaRPr dirty="0">
              <a:solidFill>
                <a:prstClr val="black"/>
              </a:solidFill>
            </a:endParaRPr>
          </a:p>
        </p:txBody>
      </p:sp>
    </p:spTree>
    <p:extLst>
      <p:ext uri="{BB962C8B-B14F-4D97-AF65-F5344CB8AC3E}">
        <p14:creationId xmlns:p14="http://schemas.microsoft.com/office/powerpoint/2010/main" val="35514052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9">
            <a:extLst>
              <a:ext uri="{FF2B5EF4-FFF2-40B4-BE49-F238E27FC236}">
                <a16:creationId xmlns:a16="http://schemas.microsoft.com/office/drawing/2014/main" xmlns="" id="{A6645D16-84ED-424E-A35C-2DDC24B016C0}"/>
              </a:ext>
            </a:extLst>
          </p:cNvPr>
          <p:cNvSpPr txBox="1">
            <a:spLocks noGrp="1"/>
          </p:cNvSpPr>
          <p:nvPr>
            <p:ph type="title"/>
          </p:nvPr>
        </p:nvSpPr>
        <p:spPr>
          <a:xfrm>
            <a:off x="465012" y="220130"/>
            <a:ext cx="11085498" cy="566181"/>
          </a:xfrm>
          <a:prstGeom prst="rect">
            <a:avLst/>
          </a:prstGeom>
        </p:spPr>
        <p:txBody>
          <a:bodyPr vert="horz" wrap="square" lIns="0" tIns="12065" rIns="0" bIns="0" rtlCol="0">
            <a:spAutoFit/>
          </a:bodyPr>
          <a:lstStyle/>
          <a:p>
            <a:pPr lvl="0">
              <a:defRPr/>
            </a:pPr>
            <a:r>
              <a:rPr lang="fr-FR" sz="2000" b="1" cap="all" dirty="0">
                <a:solidFill>
                  <a:srgbClr val="A80014"/>
                </a:solidFill>
                <a:latin typeface="Calibri" panose="020F0502020204030204" pitchFamily="34" charset="0"/>
                <a:cs typeface="Calibri" panose="020F0502020204030204" pitchFamily="34" charset="0"/>
              </a:rPr>
              <a:t>Photo Globale (</a:t>
            </a:r>
            <a:r>
              <a:rPr lang="fr-FR" sz="2000" b="1" cap="all" dirty="0" smtClean="0">
                <a:solidFill>
                  <a:srgbClr val="A80014"/>
                </a:solidFill>
                <a:latin typeface="Calibri" panose="020F0502020204030204" pitchFamily="34" charset="0"/>
                <a:cs typeface="Calibri" panose="020F0502020204030204" pitchFamily="34" charset="0"/>
              </a:rPr>
              <a:t>1/1)</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 FTY)</a:t>
            </a:r>
            <a:endParaRPr lang="fr-FR" sz="2000" b="1" cap="all" dirty="0">
              <a:latin typeface="Calibri" panose="020F0502020204030204" pitchFamily="34" charset="0"/>
              <a:cs typeface="Calibri" panose="020F0502020204030204" pitchFamily="34" charset="0"/>
            </a:endParaRPr>
          </a:p>
        </p:txBody>
      </p:sp>
      <p:grpSp>
        <p:nvGrpSpPr>
          <p:cNvPr id="16" name="Groupe 15"/>
          <p:cNvGrpSpPr/>
          <p:nvPr/>
        </p:nvGrpSpPr>
        <p:grpSpPr>
          <a:xfrm>
            <a:off x="6071643" y="1268891"/>
            <a:ext cx="793192" cy="1340459"/>
            <a:chOff x="7683978" y="1087186"/>
            <a:chExt cx="733201" cy="1340459"/>
          </a:xfrm>
        </p:grpSpPr>
        <p:sp>
          <p:nvSpPr>
            <p:cNvPr id="17" name="object 3">
              <a:extLst>
                <a:ext uri="{FF2B5EF4-FFF2-40B4-BE49-F238E27FC236}">
                  <a16:creationId xmlns="" xmlns:a16="http://schemas.microsoft.com/office/drawing/2014/main" id="{B8FAE644-539D-480D-BB59-4E10D722D3E5}"/>
                </a:ext>
              </a:extLst>
            </p:cNvPr>
            <p:cNvSpPr/>
            <p:nvPr/>
          </p:nvSpPr>
          <p:spPr>
            <a:xfrm>
              <a:off x="7683978" y="1178050"/>
              <a:ext cx="423196" cy="1249595"/>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p>
          </p:txBody>
        </p:sp>
        <p:sp>
          <p:nvSpPr>
            <p:cNvPr id="18" name="object 4">
              <a:extLst>
                <a:ext uri="{FF2B5EF4-FFF2-40B4-BE49-F238E27FC236}">
                  <a16:creationId xmlns="" xmlns:a16="http://schemas.microsoft.com/office/drawing/2014/main" id="{1B31A720-5F8A-4FAB-8DC9-ECE8436C7A21}"/>
                </a:ext>
              </a:extLst>
            </p:cNvPr>
            <p:cNvSpPr txBox="1"/>
            <p:nvPr/>
          </p:nvSpPr>
          <p:spPr>
            <a:xfrm>
              <a:off x="7837533" y="1087186"/>
              <a:ext cx="579646" cy="1249595"/>
            </a:xfrm>
            <a:prstGeom prst="rect">
              <a:avLst/>
            </a:prstGeom>
          </p:spPr>
          <p:txBody>
            <a:bodyPr vert="vert270" wrap="square" lIns="0" tIns="13970" rIns="0" bIns="0" rtlCol="0">
              <a:spAutoFit/>
            </a:bodyPr>
            <a:lstStyle/>
            <a:p>
              <a:pPr marL="12700" algn="ctr">
                <a:lnSpc>
                  <a:spcPct val="100000"/>
                </a:lnSpc>
                <a:spcBef>
                  <a:spcPts val="110"/>
                </a:spcBef>
              </a:pPr>
              <a:r>
                <a:rPr lang="fr-FR" sz="1200" b="1" spc="-30" dirty="0" smtClean="0">
                  <a:solidFill>
                    <a:srgbClr val="FFFFFF"/>
                  </a:solidFill>
                  <a:latin typeface="Tahoma"/>
                  <a:cs typeface="Tahoma"/>
                </a:rPr>
                <a:t>FTY</a:t>
              </a:r>
            </a:p>
            <a:p>
              <a:pPr marL="12700" algn="ctr">
                <a:lnSpc>
                  <a:spcPct val="100000"/>
                </a:lnSpc>
                <a:spcBef>
                  <a:spcPts val="110"/>
                </a:spcBef>
              </a:pPr>
              <a:endParaRPr lang="fr-FR" sz="1200" b="1" spc="-30" dirty="0" smtClean="0">
                <a:solidFill>
                  <a:srgbClr val="FFFFFF"/>
                </a:solidFill>
                <a:latin typeface="Tahoma"/>
                <a:cs typeface="Tahoma"/>
              </a:endParaRPr>
            </a:p>
            <a:p>
              <a:pPr marL="12700" algn="ctr">
                <a:lnSpc>
                  <a:spcPct val="100000"/>
                </a:lnSpc>
                <a:spcBef>
                  <a:spcPts val="110"/>
                </a:spcBef>
              </a:pPr>
              <a:endParaRPr sz="1200" dirty="0">
                <a:latin typeface="Tahoma"/>
                <a:cs typeface="Tahoma"/>
              </a:endParaRPr>
            </a:p>
          </p:txBody>
        </p:sp>
      </p:grpSp>
      <p:graphicFrame>
        <p:nvGraphicFramePr>
          <p:cNvPr id="12" name="Tableau 2">
            <a:extLst>
              <a:ext uri="{FF2B5EF4-FFF2-40B4-BE49-F238E27FC236}">
                <a16:creationId xmlns:a16="http://schemas.microsoft.com/office/drawing/2014/main" xmlns="" id="{B6E1B569-5D8D-41A3-AA1E-8520F9C7733C}"/>
              </a:ext>
            </a:extLst>
          </p:cNvPr>
          <p:cNvGraphicFramePr>
            <a:graphicFrameLocks noGrp="1"/>
          </p:cNvGraphicFramePr>
          <p:nvPr>
            <p:extLst>
              <p:ext uri="{D42A27DB-BD31-4B8C-83A1-F6EECF244321}">
                <p14:modId xmlns:p14="http://schemas.microsoft.com/office/powerpoint/2010/main" val="1338825850"/>
              </p:ext>
            </p:extLst>
          </p:nvPr>
        </p:nvGraphicFramePr>
        <p:xfrm>
          <a:off x="6965677" y="951988"/>
          <a:ext cx="3679576" cy="1372291"/>
        </p:xfrm>
        <a:graphic>
          <a:graphicData uri="http://schemas.openxmlformats.org/drawingml/2006/table">
            <a:tbl>
              <a:tblPr firstRow="1" bandRow="1">
                <a:tableStyleId>{5940675A-B579-460E-94D1-54222C63F5DA}</a:tableStyleId>
              </a:tblPr>
              <a:tblGrid>
                <a:gridCol w="1033838">
                  <a:extLst>
                    <a:ext uri="{9D8B030D-6E8A-4147-A177-3AD203B41FA5}">
                      <a16:colId xmlns:a16="http://schemas.microsoft.com/office/drawing/2014/main" xmlns="" val="2231634559"/>
                    </a:ext>
                  </a:extLst>
                </a:gridCol>
                <a:gridCol w="1086948">
                  <a:extLst>
                    <a:ext uri="{9D8B030D-6E8A-4147-A177-3AD203B41FA5}">
                      <a16:colId xmlns:a16="http://schemas.microsoft.com/office/drawing/2014/main" xmlns="" val="1172812134"/>
                    </a:ext>
                  </a:extLst>
                </a:gridCol>
                <a:gridCol w="1558790">
                  <a:extLst>
                    <a:ext uri="{9D8B030D-6E8A-4147-A177-3AD203B41FA5}">
                      <a16:colId xmlns:a16="http://schemas.microsoft.com/office/drawing/2014/main" xmlns="" val="4056475766"/>
                    </a:ext>
                  </a:extLst>
                </a:gridCol>
              </a:tblGrid>
              <a:tr h="889914">
                <a:tc>
                  <a:txBody>
                    <a:bodyPr/>
                    <a:lstStyle/>
                    <a:p>
                      <a:pPr algn="ctr"/>
                      <a:r>
                        <a:rPr lang="fr-FR" sz="900" b="1" dirty="0">
                          <a:latin typeface="Verdana" panose="020B0604030504040204" pitchFamily="34" charset="0"/>
                          <a:ea typeface="Verdana" panose="020B0604030504040204" pitchFamily="34" charset="0"/>
                        </a:rPr>
                        <a:t>NOM DES TL</a:t>
                      </a:r>
                    </a:p>
                  </a:txBody>
                  <a:tcPr anchor="ctr"/>
                </a:tc>
                <a:tc>
                  <a:txBody>
                    <a:bodyPr/>
                    <a:lstStyle/>
                    <a:p>
                      <a:pPr algn="ctr"/>
                      <a:r>
                        <a:rPr lang="fr-FR" sz="900" b="1" dirty="0">
                          <a:latin typeface="Verdana" panose="020B0604030504040204" pitchFamily="34" charset="0"/>
                          <a:ea typeface="Verdana" panose="020B0604030504040204" pitchFamily="34" charset="0"/>
                        </a:rPr>
                        <a:t>Nombre de cc suivis</a:t>
                      </a:r>
                    </a:p>
                  </a:txBody>
                  <a:tcPr anchor="ctr"/>
                </a:tc>
                <a:tc>
                  <a:txBody>
                    <a:bodyPr/>
                    <a:lstStyle/>
                    <a:p>
                      <a:pPr algn="ctr"/>
                      <a:r>
                        <a:rPr lang="fr-FR" sz="900" b="1" dirty="0" smtClean="0">
                          <a:latin typeface="Verdana" panose="020B0604030504040204" pitchFamily="34" charset="0"/>
                          <a:ea typeface="Verdana" panose="020B0604030504040204" pitchFamily="34" charset="0"/>
                        </a:rPr>
                        <a:t>Quotepart </a:t>
                      </a:r>
                      <a:r>
                        <a:rPr lang="fr-FR" sz="900" b="1" dirty="0">
                          <a:latin typeface="Verdana" panose="020B0604030504040204" pitchFamily="34" charset="0"/>
                          <a:ea typeface="Verdana" panose="020B0604030504040204" pitchFamily="34" charset="0"/>
                        </a:rPr>
                        <a:t>des cc ayant un bon niveau de productivité en Sn</a:t>
                      </a:r>
                    </a:p>
                  </a:txBody>
                  <a:tcPr anchor="ctr"/>
                </a:tc>
                <a:extLst>
                  <a:ext uri="{0D108BD9-81ED-4DB2-BD59-A6C34878D82A}">
                    <a16:rowId xmlns:a16="http://schemas.microsoft.com/office/drawing/2014/main" xmlns="" val="1845177864"/>
                  </a:ext>
                </a:extLst>
              </a:tr>
              <a:tr h="482377">
                <a:tc>
                  <a:txBody>
                    <a:bodyPr/>
                    <a:lstStyle/>
                    <a:p>
                      <a:pPr algn="ctr"/>
                      <a:endParaRPr lang="fr-FR" sz="9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1200" dirty="0" smtClean="0">
                          <a:latin typeface="Verdana" panose="020B0604030504040204" pitchFamily="34" charset="0"/>
                          <a:ea typeface="Verdana" panose="020B0604030504040204" pitchFamily="34" charset="0"/>
                        </a:rPr>
                        <a:t>5</a:t>
                      </a:r>
                      <a:endParaRPr lang="fr-FR" sz="1200" dirty="0">
                        <a:latin typeface="Verdana" panose="020B0604030504040204" pitchFamily="34" charset="0"/>
                        <a:ea typeface="Verdana" panose="020B0604030504040204" pitchFamily="34" charset="0"/>
                      </a:endParaRPr>
                    </a:p>
                  </a:txBody>
                  <a:tcPr anchor="ctr"/>
                </a:tc>
                <a:tc>
                  <a:txBody>
                    <a:bodyPr/>
                    <a:lstStyle/>
                    <a:p>
                      <a:pPr algn="ctr"/>
                      <a:r>
                        <a:rPr lang="fr-FR" sz="1200" dirty="0" smtClean="0">
                          <a:latin typeface="Verdana" panose="020B0604030504040204" pitchFamily="34" charset="0"/>
                          <a:ea typeface="Verdana" panose="020B0604030504040204" pitchFamily="34" charset="0"/>
                        </a:rPr>
                        <a:t>50%</a:t>
                      </a:r>
                      <a:endParaRPr lang="fr-FR" sz="120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xmlns="" val="2549061943"/>
                  </a:ext>
                </a:extLst>
              </a:tr>
            </a:tbl>
          </a:graphicData>
        </a:graphic>
      </p:graphicFrame>
      <p:graphicFrame>
        <p:nvGraphicFramePr>
          <p:cNvPr id="20" name="Tableau 19"/>
          <p:cNvGraphicFramePr>
            <a:graphicFrameLocks noGrp="1"/>
          </p:cNvGraphicFramePr>
          <p:nvPr>
            <p:extLst>
              <p:ext uri="{D42A27DB-BD31-4B8C-83A1-F6EECF244321}">
                <p14:modId xmlns:p14="http://schemas.microsoft.com/office/powerpoint/2010/main" val="1972200646"/>
              </p:ext>
            </p:extLst>
          </p:nvPr>
        </p:nvGraphicFramePr>
        <p:xfrm>
          <a:off x="7001301" y="2609350"/>
          <a:ext cx="3657599" cy="1049935"/>
        </p:xfrm>
        <a:graphic>
          <a:graphicData uri="http://schemas.openxmlformats.org/drawingml/2006/table">
            <a:tbl>
              <a:tblPr firstRow="1" bandRow="1">
                <a:tableStyleId>{5940675A-B579-460E-94D1-54222C63F5DA}</a:tableStyleId>
              </a:tblPr>
              <a:tblGrid>
                <a:gridCol w="2215300"/>
                <a:gridCol w="1442299"/>
              </a:tblGrid>
              <a:tr h="408491">
                <a:tc>
                  <a:txBody>
                    <a:bodyPr/>
                    <a:lstStyle/>
                    <a:p>
                      <a:pPr algn="ctr"/>
                      <a:r>
                        <a:rPr lang="fr-FR" sz="1000" b="1" dirty="0">
                          <a:latin typeface="Verdana" panose="020B0604030504040204" pitchFamily="34" charset="0"/>
                          <a:ea typeface="Verdana" panose="020B0604030504040204" pitchFamily="34" charset="0"/>
                        </a:rPr>
                        <a:t>NOM DES TL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spc="-30" dirty="0" smtClean="0"/>
                        <a:t>SPH</a:t>
                      </a:r>
                      <a:endParaRPr lang="fr-FR" sz="1000" dirty="0" smtClean="0">
                        <a:latin typeface="Verdana" panose="020B0604030504040204" pitchFamily="34" charset="0"/>
                        <a:ea typeface="Verdana" panose="020B0604030504040204" pitchFamily="34" charset="0"/>
                      </a:endParaRPr>
                    </a:p>
                    <a:p>
                      <a:pPr algn="ctr"/>
                      <a:r>
                        <a:rPr lang="fr-FR" sz="1000" b="0" dirty="0" smtClean="0">
                          <a:latin typeface="Verdana" panose="020B0604030504040204" pitchFamily="34" charset="0"/>
                          <a:ea typeface="Verdana" panose="020B0604030504040204" pitchFamily="34" charset="0"/>
                        </a:rPr>
                        <a:t>réalisée </a:t>
                      </a:r>
                      <a:r>
                        <a:rPr lang="fr-FR" sz="1000" b="0" dirty="0">
                          <a:latin typeface="Verdana" panose="020B0604030504040204" pitchFamily="34" charset="0"/>
                          <a:ea typeface="Verdana" panose="020B0604030504040204" pitchFamily="34" charset="0"/>
                        </a:rPr>
                        <a:t>en </a:t>
                      </a:r>
                      <a:r>
                        <a:rPr lang="fr-FR" sz="1000" b="0" dirty="0" smtClean="0">
                          <a:latin typeface="Verdana" panose="020B0604030504040204" pitchFamily="34" charset="0"/>
                          <a:ea typeface="Verdana" panose="020B0604030504040204" pitchFamily="34" charset="0"/>
                        </a:rPr>
                        <a:t>Sn</a:t>
                      </a:r>
                    </a:p>
                    <a:p>
                      <a:pPr algn="ctr"/>
                      <a:endParaRPr lang="fr-FR" sz="1000" b="0" dirty="0">
                        <a:latin typeface="Verdana" panose="020B0604030504040204" pitchFamily="34" charset="0"/>
                        <a:ea typeface="Verdana" panose="020B0604030504040204" pitchFamily="34" charset="0"/>
                      </a:endParaRPr>
                    </a:p>
                  </a:txBody>
                  <a:tcPr anchor="ctr"/>
                </a:tc>
              </a:tr>
              <a:tr h="501295">
                <a:tc>
                  <a:txBody>
                    <a:bodyPr/>
                    <a:lstStyle/>
                    <a:p>
                      <a:pPr algn="ctr"/>
                      <a:r>
                        <a:rPr lang="fr-FR" sz="1200" dirty="0" smtClean="0">
                          <a:solidFill>
                            <a:srgbClr val="C00000"/>
                          </a:solidFill>
                          <a:latin typeface="Verdana" panose="020B0604030504040204" pitchFamily="34" charset="0"/>
                          <a:ea typeface="Verdana" panose="020B0604030504040204" pitchFamily="34" charset="0"/>
                        </a:rPr>
                        <a:t>-</a:t>
                      </a:r>
                      <a:endParaRPr lang="fr-FR" sz="1200" dirty="0">
                        <a:solidFill>
                          <a:srgbClr val="C00000"/>
                        </a:solidFill>
                        <a:latin typeface="Verdana" panose="020B0604030504040204" pitchFamily="34" charset="0"/>
                        <a:ea typeface="Verdana" panose="020B0604030504040204" pitchFamily="34" charset="0"/>
                      </a:endParaRPr>
                    </a:p>
                  </a:txBody>
                  <a:tcPr anchor="ctr"/>
                </a:tc>
                <a:tc>
                  <a:txBody>
                    <a:bodyPr/>
                    <a:lstStyle/>
                    <a:p>
                      <a:pPr algn="ctr"/>
                      <a:r>
                        <a:rPr lang="fr-FR" sz="1100" dirty="0" smtClean="0">
                          <a:latin typeface="Verdana" panose="020B0604030504040204" pitchFamily="34" charset="0"/>
                          <a:ea typeface="Verdana" panose="020B0604030504040204" pitchFamily="34" charset="0"/>
                        </a:rPr>
                        <a:t>-</a:t>
                      </a:r>
                      <a:endParaRPr lang="fr-FR" sz="1100" dirty="0">
                        <a:latin typeface="Verdana" panose="020B0604030504040204" pitchFamily="34" charset="0"/>
                        <a:ea typeface="Verdana" panose="020B0604030504040204" pitchFamily="34" charset="0"/>
                      </a:endParaRPr>
                    </a:p>
                  </a:txBody>
                  <a:tcPr anchor="ctr"/>
                </a:tc>
              </a:tr>
            </a:tbl>
          </a:graphicData>
        </a:graphic>
      </p:graphicFrame>
      <p:graphicFrame>
        <p:nvGraphicFramePr>
          <p:cNvPr id="13" name="Tableau 12">
            <a:extLst>
              <a:ext uri="{FF2B5EF4-FFF2-40B4-BE49-F238E27FC236}">
                <a16:creationId xmlns="" xmlns:a16="http://schemas.microsoft.com/office/drawing/2014/main" id="{9D94BF27-230A-406D-BD87-D9201D820668}"/>
              </a:ext>
            </a:extLst>
          </p:cNvPr>
          <p:cNvGraphicFramePr>
            <a:graphicFrameLocks noGrp="1"/>
          </p:cNvGraphicFramePr>
          <p:nvPr>
            <p:extLst>
              <p:ext uri="{D42A27DB-BD31-4B8C-83A1-F6EECF244321}">
                <p14:modId xmlns:p14="http://schemas.microsoft.com/office/powerpoint/2010/main" val="3937103885"/>
              </p:ext>
            </p:extLst>
          </p:nvPr>
        </p:nvGraphicFramePr>
        <p:xfrm>
          <a:off x="265801" y="1059437"/>
          <a:ext cx="5117973" cy="2403450"/>
        </p:xfrm>
        <a:graphic>
          <a:graphicData uri="http://schemas.openxmlformats.org/drawingml/2006/table">
            <a:tbl>
              <a:tblPr/>
              <a:tblGrid>
                <a:gridCol w="1058517">
                  <a:extLst>
                    <a:ext uri="{9D8B030D-6E8A-4147-A177-3AD203B41FA5}">
                      <a16:colId xmlns="" xmlns:a16="http://schemas.microsoft.com/office/drawing/2014/main" val="2401616499"/>
                    </a:ext>
                  </a:extLst>
                </a:gridCol>
                <a:gridCol w="676576">
                  <a:extLst>
                    <a:ext uri="{9D8B030D-6E8A-4147-A177-3AD203B41FA5}">
                      <a16:colId xmlns="" xmlns:a16="http://schemas.microsoft.com/office/drawing/2014/main" val="4106888685"/>
                    </a:ext>
                  </a:extLst>
                </a:gridCol>
                <a:gridCol w="676576">
                  <a:extLst>
                    <a:ext uri="{9D8B030D-6E8A-4147-A177-3AD203B41FA5}">
                      <a16:colId xmlns="" xmlns:a16="http://schemas.microsoft.com/office/drawing/2014/main" val="3481642097"/>
                    </a:ext>
                  </a:extLst>
                </a:gridCol>
                <a:gridCol w="676576">
                  <a:extLst>
                    <a:ext uri="{9D8B030D-6E8A-4147-A177-3AD203B41FA5}">
                      <a16:colId xmlns="" xmlns:a16="http://schemas.microsoft.com/office/drawing/2014/main" val="2598853686"/>
                    </a:ext>
                  </a:extLst>
                </a:gridCol>
                <a:gridCol w="676576">
                  <a:extLst>
                    <a:ext uri="{9D8B030D-6E8A-4147-A177-3AD203B41FA5}">
                      <a16:colId xmlns="" xmlns:a16="http://schemas.microsoft.com/office/drawing/2014/main" val="3706322275"/>
                    </a:ext>
                  </a:extLst>
                </a:gridCol>
                <a:gridCol w="561583">
                  <a:extLst>
                    <a:ext uri="{9D8B030D-6E8A-4147-A177-3AD203B41FA5}">
                      <a16:colId xmlns="" xmlns:a16="http://schemas.microsoft.com/office/drawing/2014/main" val="1930246355"/>
                    </a:ext>
                  </a:extLst>
                </a:gridCol>
                <a:gridCol w="791569">
                  <a:extLst>
                    <a:ext uri="{9D8B030D-6E8A-4147-A177-3AD203B41FA5}">
                      <a16:colId xmlns="" xmlns:a16="http://schemas.microsoft.com/office/drawing/2014/main" val="672669353"/>
                    </a:ext>
                  </a:extLst>
                </a:gridCol>
              </a:tblGrid>
              <a:tr h="46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00" b="0" i="0" u="none" strike="noStrike" dirty="0">
                        <a:solidFill>
                          <a:srgbClr val="000000"/>
                        </a:solidFill>
                        <a:effectLst/>
                        <a:latin typeface="Calibri" panose="020F0502020204030204" pitchFamily="34" charset="0"/>
                      </a:endParaRPr>
                    </a:p>
                  </a:txBody>
                  <a:tcPr marL="2095" marR="2095" marT="209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fr-MA" sz="1200" b="1" i="0" u="sng" strike="noStrike" dirty="0">
                          <a:solidFill>
                            <a:srgbClr val="000000"/>
                          </a:solidFill>
                          <a:effectLst/>
                          <a:latin typeface="Calibri" panose="020F0502020204030204" pitchFamily="34" charset="0"/>
                        </a:rPr>
                        <a:t>Réalisé</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hMerge="1">
                  <a:txBody>
                    <a:bodyPr/>
                    <a:lstStyle/>
                    <a:p>
                      <a:endParaRPr lang="fr-M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200" b="1" i="0" u="sng" strike="noStrike" dirty="0" smtClean="0">
                          <a:solidFill>
                            <a:srgbClr val="000000"/>
                          </a:solidFill>
                          <a:effectLst/>
                          <a:latin typeface="Calibri" panose="020F0502020204030204" pitchFamily="34" charset="0"/>
                        </a:rPr>
                        <a:t>Projection</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56485367"/>
                  </a:ext>
                </a:extLst>
              </a:tr>
              <a:tr h="5524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(&gt;=10 </a:t>
                      </a:r>
                      <a:r>
                        <a:rPr lang="fr-MA" sz="1200" b="1" i="0" u="none" strike="noStrike" dirty="0">
                          <a:solidFill>
                            <a:srgbClr val="FFFFFF"/>
                          </a:solidFill>
                          <a:effectLst/>
                          <a:latin typeface="Calibri" panose="020F0502020204030204" pitchFamily="34" charset="0"/>
                        </a:rPr>
                        <a:t>mois)</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MAI</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S16</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S17</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S18</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S19</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S20</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extLst>
                  <a:ext uri="{0D108BD9-81ED-4DB2-BD59-A6C34878D82A}">
                    <a16:rowId xmlns="" xmlns:a16="http://schemas.microsoft.com/office/drawing/2014/main" val="2312049807"/>
                  </a:ext>
                </a:extLst>
              </a:tr>
              <a:tr h="46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3</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1</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1</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1</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1</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r>
                        <a:rPr lang="fr-MA" sz="1000" b="0" i="0" u="none" strike="noStrike" dirty="0" smtClean="0">
                          <a:solidFill>
                            <a:srgbClr val="000000"/>
                          </a:solidFill>
                          <a:effectLst/>
                          <a:latin typeface="Calibri" panose="020F0502020204030204" pitchFamily="34" charset="0"/>
                        </a:rPr>
                        <a:t>1</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33100932"/>
                  </a:ext>
                </a:extLst>
              </a:tr>
              <a:tr h="46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a:solidFill>
                            <a:srgbClr val="FFFFFF"/>
                          </a:solidFill>
                          <a:effectLst/>
                          <a:latin typeface="Calibri" panose="020F0502020204030204" pitchFamily="34" charset="0"/>
                        </a:rPr>
                        <a:t>Objectif </a:t>
                      </a:r>
                      <a:r>
                        <a:rPr lang="fr-MA" sz="1200" b="1" i="0" u="none" strike="noStrike" dirty="0" err="1" smtClean="0">
                          <a:solidFill>
                            <a:srgbClr val="FFFFFF"/>
                          </a:solidFill>
                          <a:effectLst/>
                          <a:latin typeface="Calibri" panose="020F0502020204030204" pitchFamily="34" charset="0"/>
                        </a:rPr>
                        <a:t>sph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0,13</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0,13</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0,13</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0,13</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0,13</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MA" sz="1000" b="0" i="0" u="none" strike="noStrike" dirty="0" smtClean="0">
                          <a:solidFill>
                            <a:srgbClr val="000000"/>
                          </a:solidFill>
                          <a:effectLst/>
                          <a:latin typeface="Calibri" panose="020F0502020204030204" pitchFamily="34" charset="0"/>
                        </a:rPr>
                        <a:t>0,13</a:t>
                      </a:r>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11313932"/>
                  </a:ext>
                </a:extLst>
              </a:tr>
              <a:tr h="46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SPH</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0" i="0" u="none" strike="noStrike" dirty="0" smtClean="0">
                          <a:solidFill>
                            <a:srgbClr val="000000"/>
                          </a:solidFill>
                          <a:effectLst/>
                          <a:latin typeface="Calibri" panose="020F0502020204030204" pitchFamily="34" charset="0"/>
                        </a:rPr>
                        <a:t>0,05</a:t>
                      </a:r>
                      <a:endParaRPr lang="fr-MA" sz="12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0,07</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0,24</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0,30</a:t>
                      </a:r>
                      <a:endParaRPr lang="fr-MA" sz="1000" b="0" i="0" u="none" strike="noStrike" dirty="0">
                        <a:solidFill>
                          <a:srgbClr val="0061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FCE"/>
                    </a:solidFill>
                  </a:tcPr>
                </a:tc>
                <a:extLst>
                  <a:ext uri="{0D108BD9-81ED-4DB2-BD59-A6C34878D82A}">
                    <a16:rowId xmlns="" xmlns:a16="http://schemas.microsoft.com/office/drawing/2014/main" val="676991927"/>
                  </a:ext>
                </a:extLst>
              </a:tr>
            </a:tbl>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1608539109"/>
              </p:ext>
            </p:extLst>
          </p:nvPr>
        </p:nvGraphicFramePr>
        <p:xfrm>
          <a:off x="356020" y="3693227"/>
          <a:ext cx="5047251" cy="2173615"/>
        </p:xfrm>
        <a:graphic>
          <a:graphicData uri="http://schemas.openxmlformats.org/drawingml/2006/table">
            <a:tbl>
              <a:tblPr/>
              <a:tblGrid>
                <a:gridCol w="1043889"/>
                <a:gridCol w="667227"/>
                <a:gridCol w="667227"/>
                <a:gridCol w="667227"/>
                <a:gridCol w="667227"/>
                <a:gridCol w="667227"/>
                <a:gridCol w="667227"/>
              </a:tblGrid>
              <a:tr h="4347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fr-MA" sz="1000" b="0" i="0" u="none" strike="noStrike" dirty="0">
                        <a:solidFill>
                          <a:srgbClr val="000000"/>
                        </a:solidFill>
                        <a:effectLst/>
                        <a:latin typeface="Arial" panose="020B0604020202020204" pitchFamily="34" charset="0"/>
                      </a:endParaRPr>
                    </a:p>
                  </a:txBody>
                  <a:tcPr marL="2095" marR="2095" marT="209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200" b="1" i="0" u="sng" strike="noStrike" kern="1200" dirty="0">
                          <a:solidFill>
                            <a:srgbClr val="000000"/>
                          </a:solidFill>
                          <a:effectLst/>
                          <a:latin typeface="Calibri" panose="020F0502020204030204" pitchFamily="34" charset="0"/>
                          <a:ea typeface="+mn-ea"/>
                          <a:cs typeface="+mn-cs"/>
                        </a:rPr>
                        <a:t>Réalisé</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MA"/>
                    </a:p>
                  </a:txBody>
                  <a:tcPr/>
                </a:tc>
                <a:tc hMerge="1">
                  <a:txBody>
                    <a:bodyPr/>
                    <a:lstStyle/>
                    <a:p>
                      <a:endParaRPr lang="fr-MA"/>
                    </a:p>
                  </a:txBody>
                  <a:tcPr/>
                </a:tc>
                <a:tc hMerge="1">
                  <a:txBody>
                    <a:bodyPr/>
                    <a:lstStyle/>
                    <a:p>
                      <a:endParaRPr lang="fr-MA"/>
                    </a:p>
                  </a:txBody>
                  <a:tcPr/>
                </a:tc>
                <a:tc hMerge="1">
                  <a:txBody>
                    <a:bodyPr/>
                    <a:lstStyle/>
                    <a:p>
                      <a:endParaRPr lang="fr-M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fr-MA" sz="1200" b="1" i="0" u="sng" strike="noStrike" kern="1200" dirty="0" smtClean="0">
                          <a:solidFill>
                            <a:srgbClr val="000000"/>
                          </a:solidFill>
                          <a:effectLst/>
                          <a:latin typeface="Calibri" panose="020F0502020204030204" pitchFamily="34" charset="0"/>
                          <a:ea typeface="+mn-ea"/>
                          <a:cs typeface="+mn-cs"/>
                        </a:rPr>
                        <a:t>Projection</a:t>
                      </a:r>
                      <a:endParaRPr lang="fr-MA" sz="1200" b="1" i="0" u="sng" strike="noStrike" kern="1200" dirty="0">
                        <a:solidFill>
                          <a:srgbClr val="000000"/>
                        </a:solidFill>
                        <a:effectLst/>
                        <a:latin typeface="Calibri" panose="020F0502020204030204" pitchFamily="34" charset="0"/>
                        <a:ea typeface="+mn-ea"/>
                        <a:cs typeface="+mn-cs"/>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347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0 -3</a:t>
                      </a:r>
                      <a:r>
                        <a:rPr lang="fr-MA" sz="1000" b="1" i="0" u="none" strike="noStrike" baseline="0" dirty="0" smtClean="0">
                          <a:solidFill>
                            <a:srgbClr val="FFFFFF"/>
                          </a:solidFill>
                          <a:effectLst/>
                          <a:latin typeface="Calibri" panose="020F0502020204030204" pitchFamily="34" charset="0"/>
                        </a:rPr>
                        <a:t> </a:t>
                      </a:r>
                      <a:r>
                        <a:rPr lang="fr-MA" sz="1000" b="1" i="0" u="none" strike="noStrike" dirty="0" smtClean="0">
                          <a:solidFill>
                            <a:srgbClr val="FFFFFF"/>
                          </a:solidFill>
                          <a:effectLst/>
                          <a:latin typeface="Calibri" panose="020F0502020204030204" pitchFamily="34" charset="0"/>
                        </a:rPr>
                        <a:t>mois</a:t>
                      </a:r>
                      <a:r>
                        <a:rPr lang="fr-MA" sz="1000" b="1" i="0" u="none" strike="noStrike" dirty="0">
                          <a:solidFill>
                            <a:srgbClr val="FFFFFF"/>
                          </a:solidFill>
                          <a:effectLst/>
                          <a:latin typeface="Calibri" panose="020F0502020204030204" pitchFamily="34" charset="0"/>
                        </a:rPr>
                        <a:t>)</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MAI</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S16</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S17</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S18</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S19</a:t>
                      </a:r>
                      <a:endParaRPr lang="fr-MA" sz="1200" b="1" i="0" u="none" strike="noStrike" dirty="0">
                        <a:solidFill>
                          <a:srgbClr val="FFFFFF"/>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200" b="1" i="0" u="none" strike="noStrike" dirty="0" smtClean="0">
                          <a:solidFill>
                            <a:srgbClr val="FFFFFF"/>
                          </a:solidFill>
                          <a:effectLst/>
                          <a:latin typeface="Calibri" panose="020F0502020204030204" pitchFamily="34" charset="0"/>
                        </a:rPr>
                        <a:t>S20</a:t>
                      </a:r>
                      <a:endParaRPr lang="fr-MA" sz="12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EAAAA"/>
                    </a:solidFill>
                  </a:tcPr>
                </a:tc>
              </a:tr>
              <a:tr h="4347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Nombre CC</a:t>
                      </a: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47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a:solidFill>
                            <a:srgbClr val="FFFFFF"/>
                          </a:solidFill>
                          <a:effectLst/>
                          <a:latin typeface="Calibri" panose="020F0502020204030204" pitchFamily="34" charset="0"/>
                        </a:rPr>
                        <a:t>Objectif </a:t>
                      </a:r>
                      <a:r>
                        <a:rPr lang="fr-MA" sz="1000" b="1" i="0" u="none" strike="noStrike" dirty="0" err="1" smtClean="0">
                          <a:solidFill>
                            <a:srgbClr val="FFFFFF"/>
                          </a:solidFill>
                          <a:effectLst/>
                          <a:latin typeface="Calibri" panose="020F0502020204030204" pitchFamily="34" charset="0"/>
                        </a:rPr>
                        <a:t>sph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00" b="0" i="0" u="none" strike="noStrike" dirty="0">
                        <a:solidFill>
                          <a:srgbClr val="0000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0,13</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0,13</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0,13</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0,13</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0000"/>
                          </a:solidFill>
                          <a:effectLst/>
                          <a:latin typeface="Calibri" panose="020F0502020204030204" pitchFamily="34" charset="0"/>
                        </a:rPr>
                        <a:t>0,13</a:t>
                      </a:r>
                      <a:r>
                        <a:rPr lang="fr-MA" sz="1000" b="0" i="0" u="none" strike="noStrike" dirty="0">
                          <a:solidFill>
                            <a:srgbClr val="000000"/>
                          </a:solidFill>
                          <a:effectLst/>
                          <a:latin typeface="Calibri" panose="020F0502020204030204" pitchFamily="34" charset="0"/>
                        </a:rPr>
                        <a:t> </a:t>
                      </a: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r>
              <a:tr h="4347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1" i="0" u="none" strike="noStrike" dirty="0" smtClean="0">
                          <a:solidFill>
                            <a:srgbClr val="FFFFFF"/>
                          </a:solidFill>
                          <a:effectLst/>
                          <a:latin typeface="Calibri" panose="020F0502020204030204" pitchFamily="34" charset="0"/>
                        </a:rPr>
                        <a:t>SPH</a:t>
                      </a:r>
                      <a:endParaRPr lang="fr-MA" sz="1000" b="1" i="0" u="none" strike="noStrike" dirty="0">
                        <a:solidFill>
                          <a:srgbClr val="FFFFFF"/>
                        </a:solidFill>
                        <a:effectLst/>
                        <a:latin typeface="Calibri" panose="020F0502020204030204" pitchFamily="34" charset="0"/>
                      </a:endParaRPr>
                    </a:p>
                  </a:txBody>
                  <a:tcPr marL="2095" marR="2095" marT="209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a:solidFill>
                            <a:srgbClr val="000000"/>
                          </a:solidFill>
                          <a:effectLst/>
                          <a:latin typeface="Calibri" panose="020F0502020204030204" pitchFamily="34" charset="0"/>
                        </a:rPr>
                        <a:t> </a:t>
                      </a:r>
                    </a:p>
                  </a:txBody>
                  <a:tcPr marL="2095" marR="2095" marT="2095" marB="0" anchor="ctr">
                    <a:lnL w="1270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00</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50" b="0" i="0" u="none" strike="noStrike" dirty="0" smtClean="0">
                          <a:solidFill>
                            <a:srgbClr val="000000"/>
                          </a:solidFill>
                          <a:effectLst/>
                          <a:latin typeface="Calibri" panose="020F0502020204030204" pitchFamily="34" charset="0"/>
                        </a:rPr>
                        <a:t>00</a:t>
                      </a:r>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fr-MA" sz="1050" b="0" i="0" u="none" strike="noStrike" dirty="0">
                        <a:solidFill>
                          <a:srgbClr val="000000"/>
                        </a:solidFill>
                        <a:effectLst/>
                        <a:latin typeface="Calibri" panose="020F0502020204030204" pitchFamily="34" charset="0"/>
                      </a:endParaRPr>
                    </a:p>
                  </a:txBody>
                  <a:tcPr marL="2095" marR="2095" marT="2095" marB="0" anchor="ctr">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fr-MA" sz="1000" b="0" i="0" u="none" strike="noStrike" dirty="0" smtClean="0">
                          <a:solidFill>
                            <a:srgbClr val="006100"/>
                          </a:solidFill>
                          <a:effectLst/>
                          <a:latin typeface="Calibri" panose="020F0502020204030204" pitchFamily="34" charset="0"/>
                        </a:rPr>
                        <a:t>***</a:t>
                      </a:r>
                      <a:endParaRPr lang="fr-MA" sz="1000" b="0" i="0" u="none" strike="noStrike" dirty="0">
                        <a:solidFill>
                          <a:srgbClr val="006100"/>
                        </a:solidFill>
                        <a:effectLst/>
                        <a:latin typeface="Calibri" panose="020F0502020204030204" pitchFamily="34" charset="0"/>
                      </a:endParaRPr>
                    </a:p>
                  </a:txBody>
                  <a:tcPr marL="2095" marR="2095" marT="209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FCE"/>
                    </a:solidFill>
                  </a:tcPr>
                </a:tc>
              </a:tr>
            </a:tbl>
          </a:graphicData>
        </a:graphic>
      </p:graphicFrame>
    </p:spTree>
    <p:extLst>
      <p:ext uri="{BB962C8B-B14F-4D97-AF65-F5344CB8AC3E}">
        <p14:creationId xmlns:p14="http://schemas.microsoft.com/office/powerpoint/2010/main" val="1113769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16" name="object 16"/>
          <p:cNvSpPr txBox="1"/>
          <p:nvPr/>
        </p:nvSpPr>
        <p:spPr>
          <a:xfrm>
            <a:off x="273989" y="897099"/>
            <a:ext cx="1062685" cy="197490"/>
          </a:xfrm>
          <a:prstGeom prst="rect">
            <a:avLst/>
          </a:prstGeom>
        </p:spPr>
        <p:txBody>
          <a:bodyPr vert="horz" wrap="square" lIns="0" tIns="12700" rIns="0" bIns="0" rtlCol="0">
            <a:spAutoFit/>
          </a:bodyPr>
          <a:lstStyle/>
          <a:p>
            <a:pPr marL="12700">
              <a:spcBef>
                <a:spcPts val="100"/>
              </a:spcBef>
            </a:pPr>
            <a:r>
              <a:rPr lang="fr-FR" sz="1200" b="1" spc="-50" dirty="0">
                <a:solidFill>
                  <a:srgbClr val="FFFFFF"/>
                </a:solidFill>
                <a:latin typeface="Tahoma"/>
                <a:cs typeface="Tahoma"/>
              </a:rPr>
              <a:t>STAGIAIRES</a:t>
            </a:r>
            <a:endParaRPr sz="1200" dirty="0">
              <a:solidFill>
                <a:prstClr val="black"/>
              </a:solidFill>
              <a:latin typeface="Tahoma"/>
              <a:cs typeface="Tahoma"/>
            </a:endParaRPr>
          </a:p>
        </p:txBody>
      </p:sp>
      <p:sp>
        <p:nvSpPr>
          <p:cNvPr id="26" name="object 26"/>
          <p:cNvSpPr/>
          <p:nvPr/>
        </p:nvSpPr>
        <p:spPr>
          <a:xfrm>
            <a:off x="8010588" y="592836"/>
            <a:ext cx="2924810" cy="309880"/>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a:solidFill>
            <a:srgbClr val="009999"/>
          </a:solidFill>
        </p:spPr>
        <p:txBody>
          <a:bodyPr wrap="square" lIns="0" tIns="0" rIns="0" bIns="0" rtlCol="0"/>
          <a:lstStyle/>
          <a:p>
            <a:endParaRPr>
              <a:solidFill>
                <a:prstClr val="black"/>
              </a:solidFill>
            </a:endParaRPr>
          </a:p>
        </p:txBody>
      </p:sp>
      <p:sp>
        <p:nvSpPr>
          <p:cNvPr id="28" name="object 28"/>
          <p:cNvSpPr txBox="1"/>
          <p:nvPr/>
        </p:nvSpPr>
        <p:spPr>
          <a:xfrm>
            <a:off x="8010587" y="914264"/>
            <a:ext cx="3717115" cy="2422458"/>
          </a:xfrm>
          <a:prstGeom prst="rect">
            <a:avLst/>
          </a:prstGeom>
        </p:spPr>
        <p:txBody>
          <a:bodyPr vert="horz" wrap="square" lIns="0" tIns="97790" rIns="0" bIns="0" rtlCol="0">
            <a:spAutoFit/>
          </a:bodyPr>
          <a:lstStyle/>
          <a:p>
            <a:pPr marL="12700" algn="ctr">
              <a:spcBef>
                <a:spcPts val="475"/>
              </a:spcBef>
            </a:pPr>
            <a:r>
              <a:rPr lang="fr-FR" sz="1600" b="1" u="sng" spc="-25" dirty="0">
                <a:solidFill>
                  <a:prstClr val="black"/>
                </a:solidFill>
                <a:latin typeface="Tahoma"/>
                <a:cs typeface="Tahoma"/>
              </a:rPr>
              <a:t>Constat</a:t>
            </a:r>
            <a:r>
              <a:rPr lang="fr-FR" sz="1600" b="1" spc="-25" dirty="0">
                <a:solidFill>
                  <a:prstClr val="black"/>
                </a:solidFill>
                <a:latin typeface="Tahoma"/>
                <a:cs typeface="Tahoma"/>
              </a:rPr>
              <a:t> :</a:t>
            </a:r>
          </a:p>
          <a:p>
            <a:pPr marL="12700">
              <a:spcBef>
                <a:spcPts val="475"/>
              </a:spcBef>
            </a:pPr>
            <a:r>
              <a:rPr lang="fr-FR" sz="1200" b="1" u="sng" spc="-25" dirty="0">
                <a:solidFill>
                  <a:prstClr val="black"/>
                </a:solidFill>
                <a:latin typeface="Tahoma"/>
                <a:cs typeface="Tahoma"/>
              </a:rPr>
              <a:t>TITULAIRES :</a:t>
            </a:r>
          </a:p>
          <a:p>
            <a:pPr marL="12700">
              <a:spcBef>
                <a:spcPts val="475"/>
              </a:spcBef>
            </a:pPr>
            <a:r>
              <a:rPr lang="fr-FR" sz="1500" dirty="0">
                <a:latin typeface="Corbel" panose="020B0503020204020204" pitchFamily="34" charset="0"/>
              </a:rPr>
              <a:t>Seul  l’agent ADJIBADE Sideeq a atteint l’objectif  contrairement à HOUESSOU  Boris  n’a pas atteint l’objectif </a:t>
            </a:r>
            <a:endParaRPr lang="fr-FR" sz="1500" dirty="0" smtClean="0">
              <a:latin typeface="Corbel" panose="020B0503020204020204" pitchFamily="34" charset="0"/>
            </a:endParaRPr>
          </a:p>
          <a:p>
            <a:pPr marL="12700">
              <a:spcBef>
                <a:spcPts val="475"/>
              </a:spcBef>
            </a:pPr>
            <a:endParaRPr lang="fr-FR" sz="1400" b="1" u="sng" spc="-25" dirty="0">
              <a:solidFill>
                <a:prstClr val="black"/>
              </a:solidFill>
              <a:latin typeface="Corbel" panose="020B0503020204020204" pitchFamily="34" charset="0"/>
              <a:cs typeface="Tahoma"/>
            </a:endParaRPr>
          </a:p>
          <a:p>
            <a:pPr marL="12700">
              <a:spcBef>
                <a:spcPts val="475"/>
              </a:spcBef>
            </a:pPr>
            <a:r>
              <a:rPr lang="fr-FR" sz="1200" b="1" u="sng" spc="-25" dirty="0" smtClean="0">
                <a:solidFill>
                  <a:prstClr val="black"/>
                </a:solidFill>
                <a:latin typeface="Tahoma"/>
                <a:cs typeface="Tahoma"/>
              </a:rPr>
              <a:t>STAGIAIRES </a:t>
            </a:r>
            <a:r>
              <a:rPr lang="fr-FR" sz="1200" b="1" u="sng" spc="-25" dirty="0">
                <a:solidFill>
                  <a:prstClr val="black"/>
                </a:solidFill>
                <a:latin typeface="Tahoma"/>
                <a:cs typeface="Tahoma"/>
              </a:rPr>
              <a:t>:</a:t>
            </a:r>
          </a:p>
          <a:p>
            <a:pPr marL="12700">
              <a:spcBef>
                <a:spcPts val="475"/>
              </a:spcBef>
            </a:pPr>
            <a:r>
              <a:rPr lang="fr-FR" sz="1500" dirty="0">
                <a:latin typeface="Corbel" pitchFamily="34" charset="0"/>
              </a:rPr>
              <a:t>Pas de TOP stagiaire agent.</a:t>
            </a:r>
          </a:p>
          <a:p>
            <a:pPr marL="12700">
              <a:spcBef>
                <a:spcPts val="475"/>
              </a:spcBef>
            </a:pPr>
            <a:endParaRPr lang="fr-FR" sz="900" b="1" spc="-85" dirty="0">
              <a:solidFill>
                <a:srgbClr val="001F5F"/>
              </a:solidFill>
              <a:latin typeface="Tahoma"/>
              <a:cs typeface="Tahoma"/>
            </a:endParaRPr>
          </a:p>
        </p:txBody>
      </p:sp>
      <p:sp>
        <p:nvSpPr>
          <p:cNvPr id="157" name="object 15">
            <a:extLst>
              <a:ext uri="{FF2B5EF4-FFF2-40B4-BE49-F238E27FC236}">
                <a16:creationId xmlns:a16="http://schemas.microsoft.com/office/drawing/2014/main" xmlns="" id="{5242E34A-BAB5-4BE2-9947-D429655B2346}"/>
              </a:ext>
            </a:extLst>
          </p:cNvPr>
          <p:cNvSpPr/>
          <p:nvPr/>
        </p:nvSpPr>
        <p:spPr>
          <a:xfrm>
            <a:off x="130124" y="995844"/>
            <a:ext cx="1812442" cy="276504"/>
          </a:xfrm>
          <a:custGeom>
            <a:avLst/>
            <a:gdLst/>
            <a:ahLst/>
            <a:cxnLst/>
            <a:rect l="l" t="t" r="r" b="b"/>
            <a:pathLst>
              <a:path w="1219200" h="213359">
                <a:moveTo>
                  <a:pt x="1219200" y="0"/>
                </a:moveTo>
                <a:lnTo>
                  <a:pt x="0" y="0"/>
                </a:lnTo>
                <a:lnTo>
                  <a:pt x="0" y="213360"/>
                </a:lnTo>
                <a:lnTo>
                  <a:pt x="1219200" y="213360"/>
                </a:lnTo>
                <a:lnTo>
                  <a:pt x="1219200" y="0"/>
                </a:lnTo>
                <a:close/>
              </a:path>
            </a:pathLst>
          </a:custGeom>
          <a:solidFill>
            <a:srgbClr val="007381"/>
          </a:solidFill>
        </p:spPr>
        <p:txBody>
          <a:bodyPr wrap="square" lIns="0" tIns="0" rIns="0" bIns="0" rtlCol="0"/>
          <a:lstStyle/>
          <a:p>
            <a:endParaRPr>
              <a:solidFill>
                <a:prstClr val="black"/>
              </a:solidFill>
            </a:endParaRPr>
          </a:p>
        </p:txBody>
      </p:sp>
      <p:sp>
        <p:nvSpPr>
          <p:cNvPr id="91" name="object 29">
            <a:extLst>
              <a:ext uri="{FF2B5EF4-FFF2-40B4-BE49-F238E27FC236}">
                <a16:creationId xmlns:a16="http://schemas.microsoft.com/office/drawing/2014/main" xmlns="" id="{A6645D16-84ED-424E-A35C-2DDC24B016C0}"/>
              </a:ext>
            </a:extLst>
          </p:cNvPr>
          <p:cNvSpPr txBox="1">
            <a:spLocks noGrp="1"/>
          </p:cNvSpPr>
          <p:nvPr>
            <p:ph type="title"/>
          </p:nvPr>
        </p:nvSpPr>
        <p:spPr>
          <a:xfrm>
            <a:off x="465010" y="220130"/>
            <a:ext cx="6549939" cy="566181"/>
          </a:xfrm>
          <a:prstGeom prst="rect">
            <a:avLst/>
          </a:prstGeom>
        </p:spPr>
        <p:txBody>
          <a:bodyPr vert="horz" wrap="square" lIns="0" tIns="12065" rIns="0" bIns="0" rtlCol="0">
            <a:spAutoFit/>
          </a:bodyPr>
          <a:lstStyle/>
          <a:p>
            <a:pPr lvl="0">
              <a:defRPr/>
            </a:pPr>
            <a:r>
              <a:rPr lang="fr-FR" sz="2000" b="1" cap="all" dirty="0" smtClean="0">
                <a:solidFill>
                  <a:srgbClr val="A80014"/>
                </a:solidFill>
                <a:latin typeface="Calibri" panose="020F0502020204030204" pitchFamily="34" charset="0"/>
                <a:cs typeface="Calibri" panose="020F0502020204030204" pitchFamily="34" charset="0"/>
              </a:rPr>
              <a:t>Top agent </a:t>
            </a:r>
            <a:r>
              <a:rPr lang="fr-FR" sz="2000" b="1" cap="all" dirty="0" err="1" smtClean="0">
                <a:solidFill>
                  <a:srgbClr val="A80014"/>
                </a:solidFill>
                <a:latin typeface="Calibri" panose="020F0502020204030204" pitchFamily="34" charset="0"/>
                <a:cs typeface="Calibri" panose="020F0502020204030204" pitchFamily="34" charset="0"/>
              </a:rPr>
              <a:t>fty</a:t>
            </a:r>
            <a:r>
              <a:rPr lang="fr-FR" sz="2000" b="1" cap="all" dirty="0">
                <a:solidFill>
                  <a:srgbClr val="A80014"/>
                </a:solidFill>
                <a:latin typeface="Calibri" panose="020F0502020204030204" pitchFamily="34" charset="0"/>
                <a:cs typeface="Calibri" panose="020F0502020204030204" pitchFamily="34" charset="0"/>
              </a:rPr>
              <a:t/>
            </a:r>
            <a:br>
              <a:rPr lang="fr-FR" sz="2000" b="1" cap="all" dirty="0">
                <a:solidFill>
                  <a:srgbClr val="A80014"/>
                </a:solidFill>
                <a:latin typeface="Calibri" panose="020F0502020204030204" pitchFamily="34" charset="0"/>
                <a:cs typeface="Calibri" panose="020F0502020204030204" pitchFamily="34" charset="0"/>
              </a:rPr>
            </a:br>
            <a:r>
              <a:rPr lang="fr-FR" sz="2000" b="1" cap="all" dirty="0">
                <a:latin typeface="Calibri" panose="020F0502020204030204" pitchFamily="34" charset="0"/>
                <a:cs typeface="Calibri" panose="020F0502020204030204" pitchFamily="34" charset="0"/>
              </a:rPr>
              <a:t>Réalisé par </a:t>
            </a:r>
            <a:r>
              <a:rPr lang="fr-FR" sz="2000" b="1" cap="all" dirty="0" smtClean="0">
                <a:latin typeface="Calibri" panose="020F0502020204030204" pitchFamily="34" charset="0"/>
                <a:cs typeface="Calibri" panose="020F0502020204030204" pitchFamily="34" charset="0"/>
              </a:rPr>
              <a:t>Ancienneté</a:t>
            </a:r>
            <a:endParaRPr lang="fr-FR" sz="2000" b="1" cap="all" dirty="0">
              <a:latin typeface="Calibri" panose="020F0502020204030204" pitchFamily="34" charset="0"/>
              <a:cs typeface="Calibri" panose="020F0502020204030204" pitchFamily="34" charset="0"/>
            </a:endParaRPr>
          </a:p>
        </p:txBody>
      </p:sp>
      <p:sp>
        <p:nvSpPr>
          <p:cNvPr id="90" name="ZoneTexte 89">
            <a:extLst>
              <a:ext uri="{FF2B5EF4-FFF2-40B4-BE49-F238E27FC236}">
                <a16:creationId xmlns:a16="http://schemas.microsoft.com/office/drawing/2014/main" xmlns="" id="{560E3E6E-CD01-433D-A4C1-7593FF79A678}"/>
              </a:ext>
            </a:extLst>
          </p:cNvPr>
          <p:cNvSpPr txBox="1"/>
          <p:nvPr/>
        </p:nvSpPr>
        <p:spPr>
          <a:xfrm>
            <a:off x="8010587" y="3907529"/>
            <a:ext cx="3530936" cy="1477328"/>
          </a:xfrm>
          <a:prstGeom prst="rect">
            <a:avLst/>
          </a:prstGeom>
          <a:noFill/>
        </p:spPr>
        <p:txBody>
          <a:bodyPr wrap="square" rtlCol="0">
            <a:spAutoFit/>
          </a:bodyPr>
          <a:lstStyle/>
          <a:p>
            <a:r>
              <a:rPr lang="fr-FR" dirty="0">
                <a:latin typeface="Corbel" pitchFamily="34" charset="0"/>
              </a:rPr>
              <a:t>Afficher le nom du CRCD sur les écrans pour les motiver à garder constance ou à mieux faire.</a:t>
            </a:r>
          </a:p>
          <a:p>
            <a:r>
              <a:rPr lang="fr-FR" dirty="0">
                <a:latin typeface="Corbel" pitchFamily="34" charset="0"/>
              </a:rPr>
              <a:t>Mettre des actions de </a:t>
            </a:r>
            <a:r>
              <a:rPr lang="fr-FR" dirty="0" smtClean="0">
                <a:latin typeface="Corbel" pitchFamily="34" charset="0"/>
              </a:rPr>
              <a:t>motivation en </a:t>
            </a:r>
            <a:r>
              <a:rPr lang="fr-FR" dirty="0">
                <a:latin typeface="Corbel" pitchFamily="34" charset="0"/>
              </a:rPr>
              <a:t>place.</a:t>
            </a:r>
          </a:p>
        </p:txBody>
      </p:sp>
      <p:sp>
        <p:nvSpPr>
          <p:cNvPr id="92" name="object 16">
            <a:extLst>
              <a:ext uri="{FF2B5EF4-FFF2-40B4-BE49-F238E27FC236}">
                <a16:creationId xmlns:a16="http://schemas.microsoft.com/office/drawing/2014/main" xmlns="" id="{58FECCE6-80FA-4DDE-9ADB-994EEAE1D8F3}"/>
              </a:ext>
            </a:extLst>
          </p:cNvPr>
          <p:cNvSpPr txBox="1"/>
          <p:nvPr/>
        </p:nvSpPr>
        <p:spPr>
          <a:xfrm>
            <a:off x="513895" y="1009964"/>
            <a:ext cx="1062685" cy="197490"/>
          </a:xfrm>
          <a:prstGeom prst="rect">
            <a:avLst/>
          </a:prstGeom>
        </p:spPr>
        <p:txBody>
          <a:bodyPr vert="horz" wrap="square" lIns="0" tIns="12700" rIns="0" bIns="0" rtlCol="0">
            <a:spAutoFit/>
          </a:bodyPr>
          <a:lstStyle/>
          <a:p>
            <a:pPr marL="12700">
              <a:spcBef>
                <a:spcPts val="100"/>
              </a:spcBef>
            </a:pPr>
            <a:r>
              <a:rPr lang="fr-FR" sz="1200" b="1" spc="-50" dirty="0">
                <a:solidFill>
                  <a:srgbClr val="FFFFFF"/>
                </a:solidFill>
                <a:latin typeface="Tahoma"/>
                <a:cs typeface="Tahoma"/>
              </a:rPr>
              <a:t>TITULAIRES</a:t>
            </a:r>
            <a:endParaRPr sz="1200" dirty="0">
              <a:solidFill>
                <a:prstClr val="black"/>
              </a:solidFill>
              <a:latin typeface="Tahoma"/>
              <a:cs typeface="Tahoma"/>
            </a:endParaRPr>
          </a:p>
        </p:txBody>
      </p:sp>
      <p:sp>
        <p:nvSpPr>
          <p:cNvPr id="19" name="object 29"/>
          <p:cNvSpPr txBox="1"/>
          <p:nvPr/>
        </p:nvSpPr>
        <p:spPr>
          <a:xfrm>
            <a:off x="8010588" y="3575575"/>
            <a:ext cx="2418080" cy="259045"/>
          </a:xfrm>
          <a:prstGeom prst="rect">
            <a:avLst/>
          </a:prstGeom>
        </p:spPr>
        <p:txBody>
          <a:bodyPr vert="horz" wrap="square" lIns="0" tIns="12700" rIns="0" bIns="0" rtlCol="0">
            <a:spAutoFit/>
          </a:bodyPr>
          <a:lstStyle/>
          <a:p>
            <a:pPr marL="100965">
              <a:spcBef>
                <a:spcPts val="100"/>
              </a:spcBef>
            </a:pPr>
            <a:r>
              <a:rPr sz="1600" b="1" u="sng" spc="-25" dirty="0">
                <a:solidFill>
                  <a:prstClr val="black"/>
                </a:solidFill>
                <a:latin typeface="Tahoma"/>
                <a:cs typeface="Tahoma"/>
              </a:rPr>
              <a:t>P</a:t>
            </a:r>
            <a:r>
              <a:rPr sz="1600" b="1" u="sng" spc="-30" dirty="0">
                <a:solidFill>
                  <a:prstClr val="black"/>
                </a:solidFill>
                <a:latin typeface="Tahoma"/>
                <a:cs typeface="Tahoma"/>
              </a:rPr>
              <a:t>A</a:t>
            </a:r>
            <a:r>
              <a:rPr sz="1600" b="1" spc="-35" dirty="0">
                <a:solidFill>
                  <a:prstClr val="black"/>
                </a:solidFill>
                <a:latin typeface="Tahoma"/>
                <a:cs typeface="Tahoma"/>
              </a:rPr>
              <a:t> </a:t>
            </a:r>
            <a:r>
              <a:rPr sz="1400" b="1" spc="-120" dirty="0">
                <a:solidFill>
                  <a:srgbClr val="001F5F"/>
                </a:solidFill>
                <a:latin typeface="Tahoma"/>
                <a:cs typeface="Tahoma"/>
              </a:rPr>
              <a:t>:</a:t>
            </a:r>
            <a:endParaRPr sz="1400" dirty="0">
              <a:solidFill>
                <a:prstClr val="black"/>
              </a:solidFill>
              <a:latin typeface="Tahoma"/>
              <a:cs typeface="Tahoma"/>
            </a:endParaRPr>
          </a:p>
        </p:txBody>
      </p:sp>
      <p:sp>
        <p:nvSpPr>
          <p:cNvPr id="21" name="Ellipse 20"/>
          <p:cNvSpPr/>
          <p:nvPr/>
        </p:nvSpPr>
        <p:spPr>
          <a:xfrm>
            <a:off x="0" y="4400104"/>
            <a:ext cx="2388358" cy="427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RAS</a:t>
            </a:r>
            <a:endParaRPr lang="fr-FR" dirty="0"/>
          </a:p>
        </p:txBody>
      </p:sp>
      <p:sp>
        <p:nvSpPr>
          <p:cNvPr id="22" name="object 15"/>
          <p:cNvSpPr/>
          <p:nvPr/>
        </p:nvSpPr>
        <p:spPr>
          <a:xfrm>
            <a:off x="234552" y="3907529"/>
            <a:ext cx="1812442" cy="276504"/>
          </a:xfrm>
          <a:custGeom>
            <a:avLst/>
            <a:gdLst/>
            <a:ahLst/>
            <a:cxnLst/>
            <a:rect l="l" t="t" r="r" b="b"/>
            <a:pathLst>
              <a:path w="1219200" h="213359">
                <a:moveTo>
                  <a:pt x="1219200" y="0"/>
                </a:moveTo>
                <a:lnTo>
                  <a:pt x="0" y="0"/>
                </a:lnTo>
                <a:lnTo>
                  <a:pt x="0" y="213360"/>
                </a:lnTo>
                <a:lnTo>
                  <a:pt x="1219200" y="213360"/>
                </a:lnTo>
                <a:lnTo>
                  <a:pt x="1219200" y="0"/>
                </a:lnTo>
                <a:close/>
              </a:path>
            </a:pathLst>
          </a:custGeom>
          <a:solidFill>
            <a:srgbClr val="007381"/>
          </a:solidFill>
        </p:spPr>
        <p:txBody>
          <a:bodyPr wrap="square" lIns="0" tIns="0" rIns="0" bIns="0" rtlCol="0"/>
          <a:lstStyle/>
          <a:p>
            <a:pPr algn="ctr"/>
            <a:r>
              <a:rPr lang="fr-FR" sz="1200" b="1" spc="-50" dirty="0" smtClean="0">
                <a:solidFill>
                  <a:srgbClr val="FFFFFF"/>
                </a:solidFill>
                <a:latin typeface="Tahoma"/>
                <a:cs typeface="Tahoma"/>
              </a:rPr>
              <a:t>STAGIAIRES</a:t>
            </a:r>
            <a:endParaRPr sz="1200" b="1" spc="-50" dirty="0">
              <a:solidFill>
                <a:srgbClr val="FFFFFF"/>
              </a:solidFill>
              <a:latin typeface="Tahoma"/>
              <a:cs typeface="Tahoma"/>
            </a:endParaRPr>
          </a:p>
        </p:txBody>
      </p:sp>
      <p:graphicFrame>
        <p:nvGraphicFramePr>
          <p:cNvPr id="15" name="Graphique 14"/>
          <p:cNvGraphicFramePr>
            <a:graphicFrameLocks/>
          </p:cNvGraphicFramePr>
          <p:nvPr>
            <p:extLst>
              <p:ext uri="{D42A27DB-BD31-4B8C-83A1-F6EECF244321}">
                <p14:modId xmlns:p14="http://schemas.microsoft.com/office/powerpoint/2010/main" val="1172160317"/>
              </p:ext>
            </p:extLst>
          </p:nvPr>
        </p:nvGraphicFramePr>
        <p:xfrm>
          <a:off x="273988" y="1276774"/>
          <a:ext cx="7124339" cy="22739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21473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object 11">
            <a:extLst>
              <a:ext uri="{FF2B5EF4-FFF2-40B4-BE49-F238E27FC236}">
                <a16:creationId xmlns:a16="http://schemas.microsoft.com/office/drawing/2014/main" xmlns="" id="{01B3D18F-9F05-4CBE-8A6A-4FE0585A0F56}"/>
              </a:ext>
            </a:extLst>
          </p:cNvPr>
          <p:cNvGrpSpPr/>
          <p:nvPr/>
        </p:nvGrpSpPr>
        <p:grpSpPr>
          <a:xfrm>
            <a:off x="478144" y="928468"/>
            <a:ext cx="10948079" cy="2936061"/>
            <a:chOff x="918971" y="937260"/>
            <a:chExt cx="9881870" cy="2828077"/>
          </a:xfrm>
        </p:grpSpPr>
        <p:sp>
          <p:nvSpPr>
            <p:cNvPr id="16" name="object 12">
              <a:extLst>
                <a:ext uri="{FF2B5EF4-FFF2-40B4-BE49-F238E27FC236}">
                  <a16:creationId xmlns:a16="http://schemas.microsoft.com/office/drawing/2014/main" xmlns="" id="{926883D4-0558-4109-855C-BFA64130C9A5}"/>
                </a:ext>
              </a:extLst>
            </p:cNvPr>
            <p:cNvSpPr/>
            <p:nvPr/>
          </p:nvSpPr>
          <p:spPr>
            <a:xfrm>
              <a:off x="934211" y="941832"/>
              <a:ext cx="4975860" cy="605155"/>
            </a:xfrm>
            <a:custGeom>
              <a:avLst/>
              <a:gdLst/>
              <a:ahLst/>
              <a:cxnLst/>
              <a:rect l="l" t="t" r="r" b="b"/>
              <a:pathLst>
                <a:path w="4975860" h="605155">
                  <a:moveTo>
                    <a:pt x="4975860" y="0"/>
                  </a:moveTo>
                  <a:lnTo>
                    <a:pt x="0" y="0"/>
                  </a:lnTo>
                  <a:lnTo>
                    <a:pt x="0" y="605027"/>
                  </a:lnTo>
                  <a:lnTo>
                    <a:pt x="4975860" y="605027"/>
                  </a:lnTo>
                  <a:lnTo>
                    <a:pt x="4975860" y="0"/>
                  </a:lnTo>
                  <a:close/>
                </a:path>
              </a:pathLst>
            </a:custGeom>
            <a:solidFill>
              <a:srgbClr val="00AF50"/>
            </a:solidFill>
          </p:spPr>
          <p:txBody>
            <a:bodyPr wrap="square" lIns="0" tIns="0" rIns="0" bIns="0" rtlCol="0"/>
            <a:lstStyle/>
            <a:p>
              <a:pPr algn="ctr"/>
              <a:endParaRPr sz="1600"/>
            </a:p>
          </p:txBody>
        </p:sp>
        <p:sp>
          <p:nvSpPr>
            <p:cNvPr id="17" name="object 13">
              <a:extLst>
                <a:ext uri="{FF2B5EF4-FFF2-40B4-BE49-F238E27FC236}">
                  <a16:creationId xmlns:a16="http://schemas.microsoft.com/office/drawing/2014/main" xmlns="" id="{17C7CAC1-53C3-404C-AAD8-BDBE047551C3}"/>
                </a:ext>
              </a:extLst>
            </p:cNvPr>
            <p:cNvSpPr/>
            <p:nvPr/>
          </p:nvSpPr>
          <p:spPr>
            <a:xfrm>
              <a:off x="934211" y="941832"/>
              <a:ext cx="4975860" cy="605155"/>
            </a:xfrm>
            <a:custGeom>
              <a:avLst/>
              <a:gdLst/>
              <a:ahLst/>
              <a:cxnLst/>
              <a:rect l="l" t="t" r="r" b="b"/>
              <a:pathLst>
                <a:path w="4975860" h="605155">
                  <a:moveTo>
                    <a:pt x="0" y="605027"/>
                  </a:moveTo>
                  <a:lnTo>
                    <a:pt x="4975860" y="605027"/>
                  </a:lnTo>
                  <a:lnTo>
                    <a:pt x="4975860" y="0"/>
                  </a:lnTo>
                  <a:lnTo>
                    <a:pt x="0" y="0"/>
                  </a:lnTo>
                  <a:lnTo>
                    <a:pt x="0" y="605027"/>
                  </a:lnTo>
                  <a:close/>
                </a:path>
              </a:pathLst>
            </a:custGeom>
            <a:ln w="12701">
              <a:solidFill>
                <a:srgbClr val="FFFFFF"/>
              </a:solidFill>
            </a:ln>
          </p:spPr>
          <p:txBody>
            <a:bodyPr wrap="square" lIns="0" tIns="0" rIns="0" bIns="0" rtlCol="0"/>
            <a:lstStyle/>
            <a:p>
              <a:pPr algn="ctr"/>
              <a:endParaRPr sz="1600"/>
            </a:p>
          </p:txBody>
        </p:sp>
        <p:sp>
          <p:nvSpPr>
            <p:cNvPr id="18" name="object 14">
              <a:extLst>
                <a:ext uri="{FF2B5EF4-FFF2-40B4-BE49-F238E27FC236}">
                  <a16:creationId xmlns:a16="http://schemas.microsoft.com/office/drawing/2014/main" xmlns="" id="{AEE676EE-8497-482A-967C-99399B2EFE29}"/>
                </a:ext>
              </a:extLst>
            </p:cNvPr>
            <p:cNvSpPr/>
            <p:nvPr/>
          </p:nvSpPr>
          <p:spPr>
            <a:xfrm>
              <a:off x="5910071" y="937260"/>
              <a:ext cx="4890770" cy="609600"/>
            </a:xfrm>
            <a:custGeom>
              <a:avLst/>
              <a:gdLst/>
              <a:ahLst/>
              <a:cxnLst/>
              <a:rect l="l" t="t" r="r" b="b"/>
              <a:pathLst>
                <a:path w="4890770" h="609600">
                  <a:moveTo>
                    <a:pt x="4890516" y="0"/>
                  </a:moveTo>
                  <a:lnTo>
                    <a:pt x="0" y="0"/>
                  </a:lnTo>
                  <a:lnTo>
                    <a:pt x="0" y="609600"/>
                  </a:lnTo>
                  <a:lnTo>
                    <a:pt x="4890516" y="609600"/>
                  </a:lnTo>
                  <a:lnTo>
                    <a:pt x="4890516" y="0"/>
                  </a:lnTo>
                  <a:close/>
                </a:path>
              </a:pathLst>
            </a:custGeom>
            <a:solidFill>
              <a:srgbClr val="FF0000"/>
            </a:solidFill>
          </p:spPr>
          <p:txBody>
            <a:bodyPr wrap="square" lIns="0" tIns="0" rIns="0" bIns="0" rtlCol="0"/>
            <a:lstStyle/>
            <a:p>
              <a:pPr algn="ctr"/>
              <a:endParaRPr sz="1600"/>
            </a:p>
          </p:txBody>
        </p:sp>
        <p:sp>
          <p:nvSpPr>
            <p:cNvPr id="19" name="object 15">
              <a:extLst>
                <a:ext uri="{FF2B5EF4-FFF2-40B4-BE49-F238E27FC236}">
                  <a16:creationId xmlns:a16="http://schemas.microsoft.com/office/drawing/2014/main" xmlns="" id="{4AA5BB88-0FAB-49B0-87B1-534B1E4434B1}"/>
                </a:ext>
              </a:extLst>
            </p:cNvPr>
            <p:cNvSpPr/>
            <p:nvPr/>
          </p:nvSpPr>
          <p:spPr>
            <a:xfrm>
              <a:off x="5910071" y="937260"/>
              <a:ext cx="4890770" cy="609600"/>
            </a:xfrm>
            <a:custGeom>
              <a:avLst/>
              <a:gdLst/>
              <a:ahLst/>
              <a:cxnLst/>
              <a:rect l="l" t="t" r="r" b="b"/>
              <a:pathLst>
                <a:path w="4890770" h="609600">
                  <a:moveTo>
                    <a:pt x="0" y="609600"/>
                  </a:moveTo>
                  <a:lnTo>
                    <a:pt x="4890516" y="609600"/>
                  </a:lnTo>
                  <a:lnTo>
                    <a:pt x="4890516" y="0"/>
                  </a:lnTo>
                  <a:lnTo>
                    <a:pt x="0" y="0"/>
                  </a:lnTo>
                  <a:lnTo>
                    <a:pt x="0" y="609600"/>
                  </a:lnTo>
                  <a:close/>
                </a:path>
              </a:pathLst>
            </a:custGeom>
            <a:ln w="12701">
              <a:solidFill>
                <a:srgbClr val="FFFFFF"/>
              </a:solidFill>
            </a:ln>
          </p:spPr>
          <p:txBody>
            <a:bodyPr wrap="square" lIns="0" tIns="0" rIns="0" bIns="0" rtlCol="0"/>
            <a:lstStyle/>
            <a:p>
              <a:pPr algn="ctr"/>
              <a:endParaRPr sz="1600"/>
            </a:p>
          </p:txBody>
        </p:sp>
        <p:sp>
          <p:nvSpPr>
            <p:cNvPr id="20" name="object 16">
              <a:extLst>
                <a:ext uri="{FF2B5EF4-FFF2-40B4-BE49-F238E27FC236}">
                  <a16:creationId xmlns:a16="http://schemas.microsoft.com/office/drawing/2014/main" xmlns="" id="{DD70C64A-63B6-405B-8864-66759063112C}"/>
                </a:ext>
              </a:extLst>
            </p:cNvPr>
            <p:cNvSpPr/>
            <p:nvPr/>
          </p:nvSpPr>
          <p:spPr>
            <a:xfrm>
              <a:off x="3008375" y="1082040"/>
              <a:ext cx="198120" cy="292735"/>
            </a:xfrm>
            <a:custGeom>
              <a:avLst/>
              <a:gdLst/>
              <a:ahLst/>
              <a:cxnLst/>
              <a:rect l="l" t="t" r="r" b="b"/>
              <a:pathLst>
                <a:path w="198119" h="292734">
                  <a:moveTo>
                    <a:pt x="99060" y="0"/>
                  </a:moveTo>
                  <a:lnTo>
                    <a:pt x="0" y="292608"/>
                  </a:lnTo>
                  <a:lnTo>
                    <a:pt x="198119" y="292608"/>
                  </a:lnTo>
                  <a:lnTo>
                    <a:pt x="99060" y="0"/>
                  </a:lnTo>
                  <a:close/>
                </a:path>
              </a:pathLst>
            </a:custGeom>
            <a:solidFill>
              <a:srgbClr val="FFFFFF"/>
            </a:solidFill>
          </p:spPr>
          <p:txBody>
            <a:bodyPr wrap="square" lIns="0" tIns="0" rIns="0" bIns="0" rtlCol="0"/>
            <a:lstStyle/>
            <a:p>
              <a:pPr algn="ctr"/>
              <a:endParaRPr sz="1600"/>
            </a:p>
          </p:txBody>
        </p:sp>
        <p:sp>
          <p:nvSpPr>
            <p:cNvPr id="21" name="object 17">
              <a:extLst>
                <a:ext uri="{FF2B5EF4-FFF2-40B4-BE49-F238E27FC236}">
                  <a16:creationId xmlns:a16="http://schemas.microsoft.com/office/drawing/2014/main" xmlns="" id="{06F8DEA6-DCF0-4465-BC67-F0A1C6BC03CE}"/>
                </a:ext>
              </a:extLst>
            </p:cNvPr>
            <p:cNvSpPr/>
            <p:nvPr/>
          </p:nvSpPr>
          <p:spPr>
            <a:xfrm>
              <a:off x="3008375" y="1082040"/>
              <a:ext cx="198120" cy="292735"/>
            </a:xfrm>
            <a:custGeom>
              <a:avLst/>
              <a:gdLst/>
              <a:ahLst/>
              <a:cxnLst/>
              <a:rect l="l" t="t" r="r" b="b"/>
              <a:pathLst>
                <a:path w="198119" h="292734">
                  <a:moveTo>
                    <a:pt x="0" y="292608"/>
                  </a:moveTo>
                  <a:lnTo>
                    <a:pt x="99060" y="0"/>
                  </a:lnTo>
                  <a:lnTo>
                    <a:pt x="198119" y="292608"/>
                  </a:lnTo>
                  <a:lnTo>
                    <a:pt x="0" y="292608"/>
                  </a:lnTo>
                  <a:close/>
                </a:path>
              </a:pathLst>
            </a:custGeom>
            <a:ln w="12701">
              <a:solidFill>
                <a:srgbClr val="FFFFFF"/>
              </a:solidFill>
            </a:ln>
          </p:spPr>
          <p:txBody>
            <a:bodyPr wrap="square" lIns="0" tIns="0" rIns="0" bIns="0" rtlCol="0"/>
            <a:lstStyle/>
            <a:p>
              <a:pPr algn="ctr"/>
              <a:endParaRPr sz="1600"/>
            </a:p>
          </p:txBody>
        </p:sp>
        <p:sp>
          <p:nvSpPr>
            <p:cNvPr id="22" name="object 18">
              <a:extLst>
                <a:ext uri="{FF2B5EF4-FFF2-40B4-BE49-F238E27FC236}">
                  <a16:creationId xmlns:a16="http://schemas.microsoft.com/office/drawing/2014/main" xmlns="" id="{EC9F162F-A687-45CF-9368-4C99949DA5D8}"/>
                </a:ext>
              </a:extLst>
            </p:cNvPr>
            <p:cNvSpPr/>
            <p:nvPr/>
          </p:nvSpPr>
          <p:spPr>
            <a:xfrm>
              <a:off x="8322310" y="1081659"/>
              <a:ext cx="199390" cy="293370"/>
            </a:xfrm>
            <a:custGeom>
              <a:avLst/>
              <a:gdLst/>
              <a:ahLst/>
              <a:cxnLst/>
              <a:rect l="l" t="t" r="r" b="b"/>
              <a:pathLst>
                <a:path w="199390" h="293369">
                  <a:moveTo>
                    <a:pt x="198882" y="0"/>
                  </a:moveTo>
                  <a:lnTo>
                    <a:pt x="0" y="0"/>
                  </a:lnTo>
                  <a:lnTo>
                    <a:pt x="99441" y="293242"/>
                  </a:lnTo>
                  <a:lnTo>
                    <a:pt x="198882" y="0"/>
                  </a:lnTo>
                  <a:close/>
                </a:path>
              </a:pathLst>
            </a:custGeom>
            <a:solidFill>
              <a:srgbClr val="FFFFFF"/>
            </a:solidFill>
          </p:spPr>
          <p:txBody>
            <a:bodyPr wrap="square" lIns="0" tIns="0" rIns="0" bIns="0" rtlCol="0"/>
            <a:lstStyle/>
            <a:p>
              <a:pPr algn="ctr"/>
              <a:endParaRPr sz="1600"/>
            </a:p>
          </p:txBody>
        </p:sp>
        <p:sp>
          <p:nvSpPr>
            <p:cNvPr id="23" name="object 19">
              <a:extLst>
                <a:ext uri="{FF2B5EF4-FFF2-40B4-BE49-F238E27FC236}">
                  <a16:creationId xmlns:a16="http://schemas.microsoft.com/office/drawing/2014/main" xmlns="" id="{085CB8AC-FB71-46F3-8853-C00F2EA89E5E}"/>
                </a:ext>
              </a:extLst>
            </p:cNvPr>
            <p:cNvSpPr/>
            <p:nvPr/>
          </p:nvSpPr>
          <p:spPr>
            <a:xfrm>
              <a:off x="8322310" y="1081659"/>
              <a:ext cx="199390" cy="293370"/>
            </a:xfrm>
            <a:custGeom>
              <a:avLst/>
              <a:gdLst/>
              <a:ahLst/>
              <a:cxnLst/>
              <a:rect l="l" t="t" r="r" b="b"/>
              <a:pathLst>
                <a:path w="199390" h="293369">
                  <a:moveTo>
                    <a:pt x="198882" y="0"/>
                  </a:moveTo>
                  <a:lnTo>
                    <a:pt x="99441" y="293242"/>
                  </a:lnTo>
                  <a:lnTo>
                    <a:pt x="0" y="0"/>
                  </a:lnTo>
                  <a:lnTo>
                    <a:pt x="198882" y="0"/>
                  </a:lnTo>
                  <a:close/>
                </a:path>
              </a:pathLst>
            </a:custGeom>
            <a:ln w="12701">
              <a:solidFill>
                <a:srgbClr val="FFFFFF"/>
              </a:solidFill>
            </a:ln>
          </p:spPr>
          <p:txBody>
            <a:bodyPr wrap="square" lIns="0" tIns="0" rIns="0" bIns="0" rtlCol="0"/>
            <a:lstStyle/>
            <a:p>
              <a:pPr algn="ctr"/>
              <a:endParaRPr sz="1600"/>
            </a:p>
          </p:txBody>
        </p:sp>
        <p:pic>
          <p:nvPicPr>
            <p:cNvPr id="25" name="object 21">
              <a:extLst>
                <a:ext uri="{FF2B5EF4-FFF2-40B4-BE49-F238E27FC236}">
                  <a16:creationId xmlns:a16="http://schemas.microsoft.com/office/drawing/2014/main" xmlns="" id="{5340086F-78B3-46A9-8E0B-F180B49CA001}"/>
                </a:ext>
              </a:extLst>
            </p:cNvPr>
            <p:cNvPicPr/>
            <p:nvPr/>
          </p:nvPicPr>
          <p:blipFill>
            <a:blip r:embed="rId2" cstate="print"/>
            <a:stretch>
              <a:fillRect/>
            </a:stretch>
          </p:blipFill>
          <p:spPr>
            <a:xfrm>
              <a:off x="918971" y="2206764"/>
              <a:ext cx="5049012" cy="876287"/>
            </a:xfrm>
            <a:prstGeom prst="rect">
              <a:avLst/>
            </a:prstGeom>
          </p:spPr>
        </p:pic>
        <p:sp>
          <p:nvSpPr>
            <p:cNvPr id="26" name="object 22">
              <a:extLst>
                <a:ext uri="{FF2B5EF4-FFF2-40B4-BE49-F238E27FC236}">
                  <a16:creationId xmlns:a16="http://schemas.microsoft.com/office/drawing/2014/main" xmlns="" id="{B70CEC9F-322D-451C-946B-AEFE5F2BDBC8}"/>
                </a:ext>
              </a:extLst>
            </p:cNvPr>
            <p:cNvSpPr/>
            <p:nvPr/>
          </p:nvSpPr>
          <p:spPr>
            <a:xfrm>
              <a:off x="953134" y="1563968"/>
              <a:ext cx="4956937" cy="2201369"/>
            </a:xfrm>
            <a:custGeom>
              <a:avLst/>
              <a:gdLst/>
              <a:ahLst/>
              <a:cxnLst/>
              <a:rect l="l" t="t" r="r" b="b"/>
              <a:pathLst>
                <a:path w="4975860" h="2199640">
                  <a:moveTo>
                    <a:pt x="4975860" y="0"/>
                  </a:moveTo>
                  <a:lnTo>
                    <a:pt x="0" y="0"/>
                  </a:lnTo>
                  <a:lnTo>
                    <a:pt x="0" y="2199132"/>
                  </a:lnTo>
                  <a:lnTo>
                    <a:pt x="4975860" y="2199132"/>
                  </a:lnTo>
                  <a:lnTo>
                    <a:pt x="4975860" y="0"/>
                  </a:lnTo>
                  <a:close/>
                </a:path>
              </a:pathLst>
            </a:custGeom>
            <a:solidFill>
              <a:schemeClr val="bg2"/>
            </a:solidFill>
          </p:spPr>
          <p:txBody>
            <a:bodyPr wrap="square" lIns="0" tIns="0" rIns="0" bIns="0" rtlCol="0"/>
            <a:lstStyle/>
            <a:p>
              <a:pPr algn="ctr"/>
              <a:endParaRPr sz="1600"/>
            </a:p>
          </p:txBody>
        </p:sp>
      </p:grpSp>
      <p:graphicFrame>
        <p:nvGraphicFramePr>
          <p:cNvPr id="34" name="object 30">
            <a:extLst>
              <a:ext uri="{FF2B5EF4-FFF2-40B4-BE49-F238E27FC236}">
                <a16:creationId xmlns:a16="http://schemas.microsoft.com/office/drawing/2014/main" xmlns="" id="{4D955BEC-3FD6-4D2F-8F2D-E26C279815FF}"/>
              </a:ext>
            </a:extLst>
          </p:cNvPr>
          <p:cNvGraphicFramePr>
            <a:graphicFrameLocks noGrp="1"/>
          </p:cNvGraphicFramePr>
          <p:nvPr>
            <p:extLst>
              <p:ext uri="{D42A27DB-BD31-4B8C-83A1-F6EECF244321}">
                <p14:modId xmlns:p14="http://schemas.microsoft.com/office/powerpoint/2010/main" val="3311527954"/>
              </p:ext>
            </p:extLst>
          </p:nvPr>
        </p:nvGraphicFramePr>
        <p:xfrm>
          <a:off x="515993" y="3997538"/>
          <a:ext cx="10910230" cy="1520800"/>
        </p:xfrm>
        <a:graphic>
          <a:graphicData uri="http://schemas.openxmlformats.org/drawingml/2006/table">
            <a:tbl>
              <a:tblPr firstRow="1" bandRow="1">
                <a:tableStyleId>{8EC20E35-A176-4012-BC5E-935CFFF8708E}</a:tableStyleId>
              </a:tblPr>
              <a:tblGrid>
                <a:gridCol w="4005694">
                  <a:extLst>
                    <a:ext uri="{9D8B030D-6E8A-4147-A177-3AD203B41FA5}">
                      <a16:colId xmlns:a16="http://schemas.microsoft.com/office/drawing/2014/main" xmlns="" val="20000"/>
                    </a:ext>
                  </a:extLst>
                </a:gridCol>
                <a:gridCol w="1891470">
                  <a:extLst>
                    <a:ext uri="{9D8B030D-6E8A-4147-A177-3AD203B41FA5}">
                      <a16:colId xmlns:a16="http://schemas.microsoft.com/office/drawing/2014/main" xmlns="" val="20001"/>
                    </a:ext>
                  </a:extLst>
                </a:gridCol>
                <a:gridCol w="1687578">
                  <a:extLst>
                    <a:ext uri="{9D8B030D-6E8A-4147-A177-3AD203B41FA5}">
                      <a16:colId xmlns:a16="http://schemas.microsoft.com/office/drawing/2014/main" xmlns="" val="20002"/>
                    </a:ext>
                  </a:extLst>
                </a:gridCol>
                <a:gridCol w="1662744">
                  <a:extLst>
                    <a:ext uri="{9D8B030D-6E8A-4147-A177-3AD203B41FA5}">
                      <a16:colId xmlns:a16="http://schemas.microsoft.com/office/drawing/2014/main" xmlns="" val="20003"/>
                    </a:ext>
                  </a:extLst>
                </a:gridCol>
                <a:gridCol w="1662744">
                  <a:extLst>
                    <a:ext uri="{9D8B030D-6E8A-4147-A177-3AD203B41FA5}">
                      <a16:colId xmlns:a16="http://schemas.microsoft.com/office/drawing/2014/main" xmlns="" val="575393333"/>
                    </a:ext>
                  </a:extLst>
                </a:gridCol>
              </a:tblGrid>
              <a:tr h="8051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spc="-20" dirty="0">
                          <a:solidFill>
                            <a:srgbClr val="FFFFFF"/>
                          </a:solidFill>
                          <a:latin typeface="Verdana" panose="020B0604030504040204" pitchFamily="34" charset="0"/>
                          <a:ea typeface="Verdana" panose="020B0604030504040204" pitchFamily="34" charset="0"/>
                        </a:rPr>
                        <a:t>Indicateurs contractuels</a:t>
                      </a:r>
                      <a:endParaRPr sz="1200" dirty="0">
                        <a:latin typeface="Verdana" panose="020B0604030504040204" pitchFamily="34" charset="0"/>
                        <a:ea typeface="Verdana" panose="020B0604030504040204" pitchFamily="34" charset="0"/>
                        <a:cs typeface="Times New Roman"/>
                      </a:endParaRPr>
                    </a:p>
                  </a:txBody>
                  <a:tcPr marL="0" marR="0" marT="0" marB="0" anchor="ctr"/>
                </a:tc>
                <a:tc>
                  <a:txBody>
                    <a:bodyPr/>
                    <a:lstStyle/>
                    <a:p>
                      <a:pPr marL="1270" algn="ctr">
                        <a:lnSpc>
                          <a:spcPct val="100000"/>
                        </a:lnSpc>
                        <a:spcBef>
                          <a:spcPts val="1110"/>
                        </a:spcBef>
                      </a:pPr>
                      <a:r>
                        <a:rPr sz="1200" b="1" spc="-20" dirty="0">
                          <a:solidFill>
                            <a:srgbClr val="FFFFFF"/>
                          </a:solidFill>
                          <a:latin typeface="Verdana" panose="020B0604030504040204" pitchFamily="34" charset="0"/>
                          <a:ea typeface="Verdana" panose="020B0604030504040204" pitchFamily="34" charset="0"/>
                        </a:rPr>
                        <a:t>Objectif</a:t>
                      </a:r>
                      <a:endParaRPr sz="1200" dirty="0">
                        <a:latin typeface="Verdana" panose="020B0604030504040204" pitchFamily="34" charset="0"/>
                        <a:ea typeface="Verdana" panose="020B0604030504040204" pitchFamily="34" charset="0"/>
                        <a:cs typeface="Tahoma"/>
                      </a:endParaRPr>
                    </a:p>
                  </a:txBody>
                  <a:tcPr marL="0" marR="0" marT="140970" marB="0" anchor="ctr"/>
                </a:tc>
                <a:tc>
                  <a:txBody>
                    <a:bodyPr/>
                    <a:lstStyle/>
                    <a:p>
                      <a:pPr marL="2540" algn="ctr">
                        <a:lnSpc>
                          <a:spcPct val="100000"/>
                        </a:lnSpc>
                        <a:spcBef>
                          <a:spcPts val="1110"/>
                        </a:spcBef>
                      </a:pPr>
                      <a:r>
                        <a:rPr lang="fr-FR" sz="1200" b="1" spc="-20" dirty="0">
                          <a:solidFill>
                            <a:srgbClr val="FFFFFF"/>
                          </a:solidFill>
                          <a:latin typeface="Verdana" panose="020B0604030504040204" pitchFamily="34" charset="0"/>
                          <a:ea typeface="Verdana" panose="020B0604030504040204" pitchFamily="34" charset="0"/>
                        </a:rPr>
                        <a:t>Réalisation </a:t>
                      </a:r>
                      <a:r>
                        <a:rPr lang="fr-FR" sz="1200" b="1" spc="-20" dirty="0" smtClean="0">
                          <a:solidFill>
                            <a:srgbClr val="FFFFFF"/>
                          </a:solidFill>
                          <a:latin typeface="Verdana" panose="020B0604030504040204" pitchFamily="34" charset="0"/>
                          <a:ea typeface="Verdana" panose="020B0604030504040204" pitchFamily="34" charset="0"/>
                        </a:rPr>
                        <a:t>S19</a:t>
                      </a:r>
                      <a:endParaRPr sz="1200" dirty="0">
                        <a:latin typeface="Verdana" panose="020B0604030504040204" pitchFamily="34" charset="0"/>
                        <a:ea typeface="Verdana" panose="020B0604030504040204" pitchFamily="34" charset="0"/>
                        <a:cs typeface="Tahoma"/>
                      </a:endParaRPr>
                    </a:p>
                  </a:txBody>
                  <a:tcPr marL="0" marR="0" marT="140970" marB="0" anchor="ctr"/>
                </a:tc>
                <a:tc>
                  <a:txBody>
                    <a:bodyPr/>
                    <a:lstStyle/>
                    <a:p>
                      <a:pPr marL="1270" algn="ctr">
                        <a:lnSpc>
                          <a:spcPct val="100000"/>
                        </a:lnSpc>
                        <a:spcBef>
                          <a:spcPts val="1110"/>
                        </a:spcBef>
                      </a:pPr>
                      <a:r>
                        <a:rPr lang="fr-FR" sz="1200" b="1" spc="-5" dirty="0">
                          <a:solidFill>
                            <a:srgbClr val="FFFFFF"/>
                          </a:solidFill>
                          <a:latin typeface="Verdana" panose="020B0604030504040204" pitchFamily="34" charset="0"/>
                          <a:ea typeface="Verdana" panose="020B0604030504040204" pitchFamily="34" charset="0"/>
                        </a:rPr>
                        <a:t>Réalisation </a:t>
                      </a:r>
                      <a:r>
                        <a:rPr lang="fr-FR" sz="1200" b="1" spc="-5" dirty="0" smtClean="0">
                          <a:solidFill>
                            <a:srgbClr val="FFFFFF"/>
                          </a:solidFill>
                          <a:latin typeface="Verdana" panose="020B0604030504040204" pitchFamily="34" charset="0"/>
                          <a:ea typeface="Verdana" panose="020B0604030504040204" pitchFamily="34" charset="0"/>
                        </a:rPr>
                        <a:t>S20</a:t>
                      </a:r>
                      <a:endParaRPr sz="1200" dirty="0">
                        <a:latin typeface="Verdana" panose="020B0604030504040204" pitchFamily="34" charset="0"/>
                        <a:ea typeface="Verdana" panose="020B0604030504040204" pitchFamily="34" charset="0"/>
                        <a:cs typeface="Tahoma"/>
                      </a:endParaRPr>
                    </a:p>
                  </a:txBody>
                  <a:tcPr marL="0" marR="0" marT="140970" marB="0" anchor="ctr"/>
                </a:tc>
                <a:tc>
                  <a:txBody>
                    <a:bodyPr/>
                    <a:lstStyle/>
                    <a:p>
                      <a:pPr marL="1270" marR="0" lvl="0" indent="0" algn="ctr" defTabSz="914400" rtl="0" eaLnBrk="1" fontAlgn="auto" latinLnBrk="0" hangingPunct="1">
                        <a:lnSpc>
                          <a:spcPct val="100000"/>
                        </a:lnSpc>
                        <a:spcBef>
                          <a:spcPts val="1110"/>
                        </a:spcBef>
                        <a:spcAft>
                          <a:spcPts val="0"/>
                        </a:spcAft>
                        <a:buClrTx/>
                        <a:buSzTx/>
                        <a:buFontTx/>
                        <a:buNone/>
                        <a:tabLst/>
                        <a:defRPr/>
                      </a:pPr>
                      <a:r>
                        <a:rPr lang="fr-FR" sz="1200" b="1" spc="-20" dirty="0">
                          <a:solidFill>
                            <a:srgbClr val="FFFFFF"/>
                          </a:solidFill>
                          <a:latin typeface="Verdana" panose="020B0604030504040204" pitchFamily="34" charset="0"/>
                          <a:ea typeface="Verdana" panose="020B0604030504040204" pitchFamily="34" charset="0"/>
                        </a:rPr>
                        <a:t>Taux de variation</a:t>
                      </a:r>
                      <a:endParaRPr lang="fr-FR" sz="1200" dirty="0">
                        <a:latin typeface="Verdana" panose="020B0604030504040204" pitchFamily="34" charset="0"/>
                        <a:ea typeface="Verdana" panose="020B0604030504040204" pitchFamily="34" charset="0"/>
                        <a:cs typeface="Tahoma"/>
                      </a:endParaRPr>
                    </a:p>
                  </a:txBody>
                  <a:tcPr marL="0" marR="0" marT="140970" marB="0" anchor="ctr"/>
                </a:tc>
                <a:extLst>
                  <a:ext uri="{0D108BD9-81ED-4DB2-BD59-A6C34878D82A}">
                    <a16:rowId xmlns:a16="http://schemas.microsoft.com/office/drawing/2014/main" xmlns="" val="10000"/>
                  </a:ext>
                </a:extLst>
              </a:tr>
              <a:tr h="715635">
                <a:tc>
                  <a:txBody>
                    <a:bodyPr/>
                    <a:lstStyle/>
                    <a:p>
                      <a:pPr marL="1270" algn="ctr" defTabSz="914400" rtl="0" eaLnBrk="1" latinLnBrk="0" hangingPunct="1">
                        <a:lnSpc>
                          <a:spcPct val="100000"/>
                        </a:lnSpc>
                        <a:spcBef>
                          <a:spcPts val="605"/>
                        </a:spcBef>
                      </a:pPr>
                      <a:r>
                        <a:rPr lang="fr-FR" sz="1600" b="1" kern="1200" dirty="0">
                          <a:solidFill>
                            <a:schemeClr val="dk1"/>
                          </a:solidFill>
                          <a:latin typeface="Corbel" pitchFamily="34" charset="0"/>
                          <a:ea typeface="+mn-ea"/>
                          <a:cs typeface="Tahoma"/>
                        </a:rPr>
                        <a:t>Nombre de </a:t>
                      </a:r>
                      <a:r>
                        <a:rPr lang="fr-FR" sz="1600" b="1" kern="1200" dirty="0" smtClean="0">
                          <a:solidFill>
                            <a:schemeClr val="dk1"/>
                          </a:solidFill>
                          <a:latin typeface="Corbel" pitchFamily="34" charset="0"/>
                          <a:ea typeface="+mn-ea"/>
                          <a:cs typeface="Tahoma"/>
                        </a:rPr>
                        <a:t>retour</a:t>
                      </a:r>
                      <a:r>
                        <a:rPr lang="fr-FR" sz="1600" b="1" kern="1200" baseline="0" dirty="0" smtClean="0">
                          <a:solidFill>
                            <a:schemeClr val="dk1"/>
                          </a:solidFill>
                          <a:latin typeface="Corbel" pitchFamily="34" charset="0"/>
                          <a:ea typeface="+mn-ea"/>
                          <a:cs typeface="Tahoma"/>
                        </a:rPr>
                        <a:t> RIB</a:t>
                      </a:r>
                      <a:endParaRPr sz="1600" b="1" kern="1200" dirty="0">
                        <a:solidFill>
                          <a:schemeClr val="dk1"/>
                        </a:solidFill>
                        <a:latin typeface="Corbel" pitchFamily="34" charset="0"/>
                        <a:ea typeface="+mn-ea"/>
                        <a:cs typeface="Tahoma"/>
                      </a:endParaRPr>
                    </a:p>
                  </a:txBody>
                  <a:tcPr marL="0" marR="0" marT="76835" marB="0" anchor="ctr"/>
                </a:tc>
                <a:tc>
                  <a:txBody>
                    <a:bodyPr/>
                    <a:lstStyle/>
                    <a:p>
                      <a:pPr marL="635" algn="ctr">
                        <a:lnSpc>
                          <a:spcPct val="100000"/>
                        </a:lnSpc>
                        <a:spcBef>
                          <a:spcPts val="595"/>
                        </a:spcBef>
                      </a:pPr>
                      <a:r>
                        <a:rPr lang="fr-FR" sz="1400" spc="-170" dirty="0">
                          <a:latin typeface="Verdana"/>
                          <a:cs typeface="Verdana"/>
                        </a:rPr>
                        <a:t>8</a:t>
                      </a:r>
                      <a:endParaRPr sz="1400" dirty="0">
                        <a:latin typeface="Verdana"/>
                        <a:cs typeface="Verdana"/>
                      </a:endParaRPr>
                    </a:p>
                  </a:txBody>
                  <a:tcPr marL="0" marR="0" marT="75565" marB="0" anchor="ctr"/>
                </a:tc>
                <a:tc>
                  <a:txBody>
                    <a:bodyPr/>
                    <a:lstStyle/>
                    <a:p>
                      <a:pPr marL="2540" algn="ctr">
                        <a:lnSpc>
                          <a:spcPct val="100000"/>
                        </a:lnSpc>
                        <a:spcBef>
                          <a:spcPts val="595"/>
                        </a:spcBef>
                      </a:pPr>
                      <a:r>
                        <a:rPr lang="fr-FR" sz="1400" dirty="0" smtClean="0">
                          <a:solidFill>
                            <a:schemeClr val="tx1"/>
                          </a:solidFill>
                          <a:latin typeface="Verdana"/>
                          <a:cs typeface="Verdana"/>
                        </a:rPr>
                        <a:t>2</a:t>
                      </a:r>
                      <a:endParaRPr sz="1400" dirty="0">
                        <a:solidFill>
                          <a:schemeClr val="tx1"/>
                        </a:solidFill>
                        <a:latin typeface="Verdana"/>
                        <a:cs typeface="Verdana"/>
                      </a:endParaRPr>
                    </a:p>
                  </a:txBody>
                  <a:tcPr marL="0" marR="0" marT="75565" marB="0" anchor="ctr"/>
                </a:tc>
                <a:tc>
                  <a:txBody>
                    <a:bodyPr/>
                    <a:lstStyle/>
                    <a:p>
                      <a:pPr marL="2540" algn="ctr">
                        <a:lnSpc>
                          <a:spcPct val="100000"/>
                        </a:lnSpc>
                        <a:spcBef>
                          <a:spcPts val="595"/>
                        </a:spcBef>
                      </a:pPr>
                      <a:r>
                        <a:rPr lang="fr-FR" sz="1400" dirty="0" smtClean="0">
                          <a:solidFill>
                            <a:schemeClr val="tx1"/>
                          </a:solidFill>
                          <a:latin typeface="Verdana"/>
                          <a:cs typeface="Verdana"/>
                        </a:rPr>
                        <a:t>4</a:t>
                      </a:r>
                      <a:endParaRPr sz="1400" dirty="0">
                        <a:solidFill>
                          <a:schemeClr val="tx1"/>
                        </a:solidFill>
                        <a:latin typeface="Verdana"/>
                        <a:cs typeface="Verdana"/>
                      </a:endParaRPr>
                    </a:p>
                  </a:txBody>
                  <a:tcPr marL="0" marR="0" marT="75565" marB="0" anchor="ctr"/>
                </a:tc>
                <a:tc>
                  <a:txBody>
                    <a:bodyPr/>
                    <a:lstStyle/>
                    <a:p>
                      <a:pPr marL="3175" algn="ctr">
                        <a:lnSpc>
                          <a:spcPct val="100000"/>
                        </a:lnSpc>
                        <a:spcBef>
                          <a:spcPts val="595"/>
                        </a:spcBef>
                      </a:pPr>
                      <a:r>
                        <a:rPr lang="fr-FR" sz="1400" dirty="0" smtClean="0">
                          <a:latin typeface="Verdana"/>
                          <a:cs typeface="Verdana"/>
                        </a:rPr>
                        <a:t>100%</a:t>
                      </a:r>
                      <a:endParaRPr sz="1400" dirty="0">
                        <a:latin typeface="Verdana"/>
                        <a:cs typeface="Verdana"/>
                      </a:endParaRPr>
                    </a:p>
                  </a:txBody>
                  <a:tcPr marL="0" marR="0" marT="75565" marB="0" anchor="ctr"/>
                </a:tc>
                <a:extLst>
                  <a:ext uri="{0D108BD9-81ED-4DB2-BD59-A6C34878D82A}">
                    <a16:rowId xmlns:a16="http://schemas.microsoft.com/office/drawing/2014/main" xmlns="" val="10001"/>
                  </a:ext>
                </a:extLst>
              </a:tr>
            </a:tbl>
          </a:graphicData>
        </a:graphic>
      </p:graphicFrame>
      <p:sp>
        <p:nvSpPr>
          <p:cNvPr id="47" name="object 22">
            <a:extLst>
              <a:ext uri="{FF2B5EF4-FFF2-40B4-BE49-F238E27FC236}">
                <a16:creationId xmlns:a16="http://schemas.microsoft.com/office/drawing/2014/main" xmlns="" id="{8314C8B4-2B4D-4803-A49B-9369A64AAEAE}"/>
              </a:ext>
            </a:extLst>
          </p:cNvPr>
          <p:cNvSpPr/>
          <p:nvPr/>
        </p:nvSpPr>
        <p:spPr>
          <a:xfrm>
            <a:off x="6030655" y="1601050"/>
            <a:ext cx="5372673" cy="2263479"/>
          </a:xfrm>
          <a:custGeom>
            <a:avLst/>
            <a:gdLst/>
            <a:ahLst/>
            <a:cxnLst/>
            <a:rect l="l" t="t" r="r" b="b"/>
            <a:pathLst>
              <a:path w="4975860" h="2199640">
                <a:moveTo>
                  <a:pt x="4975860" y="0"/>
                </a:moveTo>
                <a:lnTo>
                  <a:pt x="0" y="0"/>
                </a:lnTo>
                <a:lnTo>
                  <a:pt x="0" y="2199132"/>
                </a:lnTo>
                <a:lnTo>
                  <a:pt x="4975860" y="2199132"/>
                </a:lnTo>
                <a:lnTo>
                  <a:pt x="4975860" y="0"/>
                </a:lnTo>
                <a:close/>
              </a:path>
            </a:pathLst>
          </a:custGeom>
          <a:solidFill>
            <a:schemeClr val="bg2"/>
          </a:solidFill>
        </p:spPr>
        <p:txBody>
          <a:bodyPr wrap="square" lIns="0" tIns="0" rIns="0" bIns="0" rtlCol="0"/>
          <a:lstStyle/>
          <a:p>
            <a:pPr algn="ctr"/>
            <a:endParaRPr sz="1600"/>
          </a:p>
        </p:txBody>
      </p:sp>
      <p:sp>
        <p:nvSpPr>
          <p:cNvPr id="30" name="Titre 3">
            <a:extLst>
              <a:ext uri="{FF2B5EF4-FFF2-40B4-BE49-F238E27FC236}">
                <a16:creationId xmlns:a16="http://schemas.microsoft.com/office/drawing/2014/main" xmlns="" id="{247FA544-D2F6-4EAD-920A-EC2F8CE1C316}"/>
              </a:ext>
            </a:extLst>
          </p:cNvPr>
          <p:cNvSpPr txBox="1">
            <a:spLocks/>
          </p:cNvSpPr>
          <p:nvPr/>
        </p:nvSpPr>
        <p:spPr>
          <a:xfrm>
            <a:off x="515992" y="369846"/>
            <a:ext cx="7618074"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lvl="0">
              <a:defRPr/>
            </a:pPr>
            <a:r>
              <a:rPr lang="fr-FR" sz="2000" cap="all" dirty="0">
                <a:solidFill>
                  <a:srgbClr val="A80014"/>
                </a:solidFill>
                <a:latin typeface="Ebrima" pitchFamily="2" charset="0"/>
                <a:ea typeface="Ebrima" pitchFamily="2" charset="0"/>
                <a:cs typeface="Ebrima" pitchFamily="2" charset="0"/>
              </a:rPr>
              <a:t>Réalisations  : </a:t>
            </a:r>
            <a:r>
              <a:rPr lang="fr-FR" sz="2000" cap="all" dirty="0">
                <a:solidFill>
                  <a:schemeClr val="tx1"/>
                </a:solidFill>
                <a:latin typeface="Ebrima" pitchFamily="2" charset="0"/>
                <a:ea typeface="Ebrima" pitchFamily="2" charset="0"/>
                <a:cs typeface="Ebrima" pitchFamily="2" charset="0"/>
              </a:rPr>
              <a:t>Score FTY - SBIN </a:t>
            </a:r>
            <a:r>
              <a:rPr lang="fr-FR" sz="2000" cap="all" dirty="0" smtClean="0">
                <a:solidFill>
                  <a:schemeClr val="tx1"/>
                </a:solidFill>
                <a:latin typeface="Ebrima" pitchFamily="2" charset="0"/>
                <a:ea typeface="Ebrima" pitchFamily="2" charset="0"/>
                <a:cs typeface="Ebrima" pitchFamily="2" charset="0"/>
              </a:rPr>
              <a:t> </a:t>
            </a:r>
            <a:endParaRPr lang="fr-FR" sz="2000" cap="all" dirty="0">
              <a:solidFill>
                <a:schemeClr val="tx1"/>
              </a:solidFill>
              <a:latin typeface="Ebrima" pitchFamily="2" charset="0"/>
              <a:ea typeface="Ebrima" pitchFamily="2" charset="0"/>
              <a:cs typeface="Ebrima" pitchFamily="2" charset="0"/>
            </a:endParaRPr>
          </a:p>
        </p:txBody>
      </p:sp>
      <p:sp>
        <p:nvSpPr>
          <p:cNvPr id="28" name="object 3">
            <a:extLst>
              <a:ext uri="{FF2B5EF4-FFF2-40B4-BE49-F238E27FC236}">
                <a16:creationId xmlns:a16="http://schemas.microsoft.com/office/drawing/2014/main" xmlns="" id="{2150D909-50B9-47AC-8ECA-33411EF01FF0}"/>
              </a:ext>
            </a:extLst>
          </p:cNvPr>
          <p:cNvSpPr/>
          <p:nvPr/>
        </p:nvSpPr>
        <p:spPr>
          <a:xfrm>
            <a:off x="128307" y="4417139"/>
            <a:ext cx="339025" cy="657877"/>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endParaRPr>
              <a:solidFill>
                <a:prstClr val="black"/>
              </a:solidFill>
            </a:endParaRPr>
          </a:p>
        </p:txBody>
      </p:sp>
      <p:sp>
        <p:nvSpPr>
          <p:cNvPr id="31" name="object 4">
            <a:extLst>
              <a:ext uri="{FF2B5EF4-FFF2-40B4-BE49-F238E27FC236}">
                <a16:creationId xmlns:a16="http://schemas.microsoft.com/office/drawing/2014/main" xmlns="" id="{D4734798-0CD1-4A12-8E00-8B47A3FC7A4C}"/>
              </a:ext>
            </a:extLst>
          </p:cNvPr>
          <p:cNvSpPr txBox="1"/>
          <p:nvPr/>
        </p:nvSpPr>
        <p:spPr>
          <a:xfrm>
            <a:off x="241722" y="4417139"/>
            <a:ext cx="184666" cy="412564"/>
          </a:xfrm>
          <a:prstGeom prst="rect">
            <a:avLst/>
          </a:prstGeom>
        </p:spPr>
        <p:txBody>
          <a:bodyPr vert="vert270" wrap="square" lIns="0" tIns="13970" rIns="0" bIns="0" rtlCol="0">
            <a:spAutoFit/>
          </a:bodyPr>
          <a:lstStyle/>
          <a:p>
            <a:pPr marL="12700">
              <a:spcBef>
                <a:spcPts val="110"/>
              </a:spcBef>
            </a:pPr>
            <a:r>
              <a:rPr lang="fr-FR" sz="1200" b="1" spc="-30" dirty="0">
                <a:solidFill>
                  <a:srgbClr val="FFFFFF"/>
                </a:solidFill>
                <a:latin typeface="Tahoma"/>
                <a:cs typeface="Tahoma"/>
              </a:rPr>
              <a:t>FTY</a:t>
            </a:r>
            <a:endParaRPr sz="1200" dirty="0">
              <a:solidFill>
                <a:prstClr val="black"/>
              </a:solidFill>
              <a:latin typeface="Tahoma"/>
              <a:cs typeface="Tahoma"/>
            </a:endParaRPr>
          </a:p>
        </p:txBody>
      </p:sp>
      <p:sp>
        <p:nvSpPr>
          <p:cNvPr id="45" name="object 4">
            <a:extLst>
              <a:ext uri="{FF2B5EF4-FFF2-40B4-BE49-F238E27FC236}">
                <a16:creationId xmlns:a16="http://schemas.microsoft.com/office/drawing/2014/main" xmlns="" id="{D4734798-0CD1-4A12-8E00-8B47A3FC7A4C}"/>
              </a:ext>
            </a:extLst>
          </p:cNvPr>
          <p:cNvSpPr txBox="1"/>
          <p:nvPr/>
        </p:nvSpPr>
        <p:spPr>
          <a:xfrm>
            <a:off x="274920" y="5312056"/>
            <a:ext cx="184666" cy="412564"/>
          </a:xfrm>
          <a:prstGeom prst="rect">
            <a:avLst/>
          </a:prstGeom>
        </p:spPr>
        <p:txBody>
          <a:bodyPr vert="vert270" wrap="square" lIns="0" tIns="13970" rIns="0" bIns="0" rtlCol="0">
            <a:spAutoFit/>
          </a:bodyPr>
          <a:lstStyle/>
          <a:p>
            <a:pPr marL="12700">
              <a:spcBef>
                <a:spcPts val="110"/>
              </a:spcBef>
            </a:pPr>
            <a:r>
              <a:rPr lang="fr-FR" sz="1200" b="1" spc="-30" dirty="0">
                <a:solidFill>
                  <a:srgbClr val="FFFFFF"/>
                </a:solidFill>
                <a:latin typeface="Tahoma"/>
                <a:cs typeface="Tahoma"/>
              </a:rPr>
              <a:t>SBIN</a:t>
            </a:r>
            <a:endParaRPr sz="1200" dirty="0">
              <a:solidFill>
                <a:prstClr val="black"/>
              </a:solidFill>
              <a:latin typeface="Tahoma"/>
              <a:cs typeface="Tahoma"/>
            </a:endParaRPr>
          </a:p>
        </p:txBody>
      </p:sp>
      <p:sp>
        <p:nvSpPr>
          <p:cNvPr id="2" name="ZoneTexte 1">
            <a:extLst>
              <a:ext uri="{FF2B5EF4-FFF2-40B4-BE49-F238E27FC236}">
                <a16:creationId xmlns:a16="http://schemas.microsoft.com/office/drawing/2014/main" xmlns="" id="{CA14A76B-8876-47D0-830E-E50726C0DFEC}"/>
              </a:ext>
            </a:extLst>
          </p:cNvPr>
          <p:cNvSpPr txBox="1"/>
          <p:nvPr/>
        </p:nvSpPr>
        <p:spPr>
          <a:xfrm>
            <a:off x="1046664" y="2318884"/>
            <a:ext cx="4409459" cy="464871"/>
          </a:xfrm>
          <a:prstGeom prst="rect">
            <a:avLst/>
          </a:prstGeom>
          <a:noFill/>
        </p:spPr>
        <p:txBody>
          <a:bodyPr wrap="square" rtlCol="0">
            <a:spAutoFit/>
          </a:bodyPr>
          <a:lstStyle/>
          <a:p>
            <a:pPr>
              <a:lnSpc>
                <a:spcPct val="150000"/>
              </a:lnSpc>
            </a:pPr>
            <a:r>
              <a:rPr lang="fr-FR" dirty="0" smtClean="0">
                <a:latin typeface="Corbel" pitchFamily="34" charset="0"/>
                <a:cs typeface="Vani" panose="020B0502040204020203" pitchFamily="18" charset="0"/>
              </a:rPr>
              <a:t>Hausse du nombre de retour RIB de 2 en S20 </a:t>
            </a:r>
            <a:endParaRPr lang="fr-FR" dirty="0">
              <a:latin typeface="Corbel" pitchFamily="34" charset="0"/>
              <a:cs typeface="Vani" panose="020B0502040204020203" pitchFamily="18" charset="0"/>
            </a:endParaRPr>
          </a:p>
        </p:txBody>
      </p:sp>
      <p:sp>
        <p:nvSpPr>
          <p:cNvPr id="3" name="ZoneTexte 2">
            <a:extLst>
              <a:ext uri="{FF2B5EF4-FFF2-40B4-BE49-F238E27FC236}">
                <a16:creationId xmlns:a16="http://schemas.microsoft.com/office/drawing/2014/main" xmlns="" id="{91580C06-DB09-404A-A895-A317A64CE31A}"/>
              </a:ext>
            </a:extLst>
          </p:cNvPr>
          <p:cNvSpPr txBox="1"/>
          <p:nvPr/>
        </p:nvSpPr>
        <p:spPr>
          <a:xfrm>
            <a:off x="6164278" y="2118318"/>
            <a:ext cx="5030865" cy="88036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FR" dirty="0" smtClean="0">
                <a:solidFill>
                  <a:schemeClr val="dk1"/>
                </a:solidFill>
                <a:latin typeface="Corbel" pitchFamily="34" charset="0"/>
                <a:cs typeface="Tahoma"/>
              </a:rPr>
              <a:t>Objectif </a:t>
            </a:r>
            <a:r>
              <a:rPr lang="fr-FR" dirty="0" smtClean="0">
                <a:solidFill>
                  <a:schemeClr val="dk1"/>
                </a:solidFill>
                <a:latin typeface="Corbel" pitchFamily="34" charset="0"/>
                <a:cs typeface="Tahoma"/>
              </a:rPr>
              <a:t>nombre de retour RIB non atteint sur FTY</a:t>
            </a:r>
            <a:endParaRPr lang="fr-FR" dirty="0">
              <a:solidFill>
                <a:schemeClr val="dk1"/>
              </a:solidFill>
              <a:latin typeface="Corbel" pitchFamily="34" charset="0"/>
              <a:cs typeface="Tahoma"/>
            </a:endParaRPr>
          </a:p>
        </p:txBody>
      </p:sp>
    </p:spTree>
    <p:extLst>
      <p:ext uri="{BB962C8B-B14F-4D97-AF65-F5344CB8AC3E}">
        <p14:creationId xmlns:p14="http://schemas.microsoft.com/office/powerpoint/2010/main" val="2766526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0"/>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Qualité &amp;Conformité</a:t>
            </a:r>
            <a:endParaRPr lang="fr-FR" sz="2800" dirty="0">
              <a:solidFill>
                <a:srgbClr val="E7E6E6">
                  <a:lumMod val="75000"/>
                </a:srgbClr>
              </a:solidFill>
              <a:latin typeface="Arial Black" panose="020B0A04020102020204" pitchFamily="34" charset="0"/>
            </a:endParaRPr>
          </a:p>
        </p:txBody>
      </p:sp>
      <p:pic>
        <p:nvPicPr>
          <p:cNvPr id="7" name="Image 6"/>
          <p:cNvPicPr>
            <a:picLocks noChangeAspect="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colorTemperature colorTemp="1500"/>
                    </a14:imgEffect>
                  </a14:imgLayer>
                </a14:imgProps>
              </a:ext>
              <a:ext uri="{28A0092B-C50C-407E-A947-70E740481C1C}">
                <a14:useLocalDpi xmlns:a14="http://schemas.microsoft.com/office/drawing/2010/main"/>
              </a:ext>
            </a:extLst>
          </a:blip>
          <a:stretch>
            <a:fillRect/>
          </a:stretch>
        </p:blipFill>
        <p:spPr>
          <a:xfrm>
            <a:off x="0" y="113053"/>
            <a:ext cx="12193412" cy="6858000"/>
          </a:xfrm>
          <a:prstGeom prst="rect">
            <a:avLst/>
          </a:prstGeom>
          <a:effectLst>
            <a:glow rad="127000">
              <a:srgbClr val="FF0000">
                <a:alpha val="0"/>
              </a:srgbClr>
            </a:glow>
          </a:effectLst>
        </p:spPr>
      </p:pic>
      <p:pic>
        <p:nvPicPr>
          <p:cNvPr id="11" name="Image 10"/>
          <p:cNvPicPr>
            <a:picLocks noChangeAspect="1"/>
          </p:cNvPicPr>
          <p:nvPr/>
        </p:nvPicPr>
        <p:blipFill>
          <a:blip r:embed="rId3" cstate="email">
            <a:duotone>
              <a:prstClr val="black"/>
              <a:schemeClr val="bg1">
                <a:tint val="45000"/>
                <a:satMod val="400000"/>
              </a:schemeClr>
            </a:duotone>
            <a:extLst>
              <a:ext uri="{BEBA8EAE-BF5A-486C-A8C5-ECC9F3942E4B}">
                <a14:imgProps xmlns:a14="http://schemas.microsoft.com/office/drawing/2010/main">
                  <a14:imgLayer r:embed="rId4">
                    <a14:imgEffect>
                      <a14:colorTemperature colorTemp="1500"/>
                    </a14:imgEffect>
                  </a14:imgLayer>
                </a14:imgProps>
              </a:ext>
              <a:ext uri="{28A0092B-C50C-407E-A947-70E740481C1C}">
                <a14:useLocalDpi xmlns:a14="http://schemas.microsoft.com/office/drawing/2010/main"/>
              </a:ext>
            </a:extLst>
          </a:blip>
          <a:stretch>
            <a:fillRect/>
          </a:stretch>
        </p:blipFill>
        <p:spPr>
          <a:xfrm>
            <a:off x="0" y="113054"/>
            <a:ext cx="12193412" cy="6858000"/>
          </a:xfrm>
          <a:prstGeom prst="rect">
            <a:avLst/>
          </a:prstGeom>
          <a:effectLst>
            <a:glow rad="127000">
              <a:srgbClr val="FF0000">
                <a:alpha val="0"/>
              </a:srgbClr>
            </a:glow>
          </a:effectLst>
        </p:spPr>
      </p:pic>
    </p:spTree>
    <p:extLst>
      <p:ext uri="{BB962C8B-B14F-4D97-AF65-F5344CB8AC3E}">
        <p14:creationId xmlns:p14="http://schemas.microsoft.com/office/powerpoint/2010/main" val="4290391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0"/>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Productivité</a:t>
            </a:r>
            <a:endParaRPr lang="fr-FR" sz="2800" dirty="0">
              <a:solidFill>
                <a:srgbClr val="E7E6E6">
                  <a:lumMod val="75000"/>
                </a:srgbClr>
              </a:solidFill>
              <a:latin typeface="Arial Black" panose="020B0A04020102020204" pitchFamily="34" charset="0"/>
            </a:endParaRPr>
          </a:p>
        </p:txBody>
      </p:sp>
      <p:pic>
        <p:nvPicPr>
          <p:cNvPr id="6" name="Image 5">
            <a:extLst>
              <a:ext uri="{FF2B5EF4-FFF2-40B4-BE49-F238E27FC236}">
                <a16:creationId xmlns:a16="http://schemas.microsoft.com/office/drawing/2014/main" xmlns="" id="{E030A95C-A09F-41CB-AB27-E9C0C41EB3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3412" cy="6858000"/>
          </a:xfrm>
          <a:prstGeom prst="rect">
            <a:avLst/>
          </a:prstGeom>
        </p:spPr>
      </p:pic>
      <p:pic>
        <p:nvPicPr>
          <p:cNvPr id="8" name="Image 7">
            <a:extLst>
              <a:ext uri="{FF2B5EF4-FFF2-40B4-BE49-F238E27FC236}">
                <a16:creationId xmlns:a16="http://schemas.microsoft.com/office/drawing/2014/main" xmlns="" id="{E030A95C-A09F-41CB-AB27-E9C0C41EB3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3412" cy="6858000"/>
          </a:xfrm>
          <a:prstGeom prst="rect">
            <a:avLst/>
          </a:prstGeom>
        </p:spPr>
      </p:pic>
    </p:spTree>
    <p:extLst>
      <p:ext uri="{BB962C8B-B14F-4D97-AF65-F5344CB8AC3E}">
        <p14:creationId xmlns:p14="http://schemas.microsoft.com/office/powerpoint/2010/main" val="42525200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75121" y="565823"/>
            <a:ext cx="4316879" cy="6143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bject 29">
            <a:extLst>
              <a:ext uri="{FF2B5EF4-FFF2-40B4-BE49-F238E27FC236}">
                <a16:creationId xmlns="" xmlns:a16="http://schemas.microsoft.com/office/drawing/2014/main" id="{A6645D16-84ED-424E-A35C-2DDC24B016C0}"/>
              </a:ext>
            </a:extLst>
          </p:cNvPr>
          <p:cNvSpPr txBox="1">
            <a:spLocks noGrp="1"/>
          </p:cNvSpPr>
          <p:nvPr>
            <p:ph type="title"/>
          </p:nvPr>
        </p:nvSpPr>
        <p:spPr>
          <a:xfrm>
            <a:off x="32067" y="120895"/>
            <a:ext cx="9329369" cy="289182"/>
          </a:xfrm>
          <a:prstGeom prst="rect">
            <a:avLst/>
          </a:prstGeom>
        </p:spPr>
        <p:txBody>
          <a:bodyPr vert="horz" wrap="square" lIns="0" tIns="12065" rIns="0" bIns="0" rtlCol="0">
            <a:spAutoFit/>
          </a:bodyPr>
          <a:lstStyle/>
          <a:p>
            <a:pPr>
              <a:defRPr/>
            </a:pPr>
            <a:r>
              <a:rPr lang="fr-FR" sz="2000" b="1" cap="all" dirty="0">
                <a:solidFill>
                  <a:srgbClr val="A80014"/>
                </a:solidFill>
                <a:latin typeface="Ebrima" pitchFamily="2" charset="0"/>
                <a:ea typeface="Ebrima" pitchFamily="2" charset="0"/>
                <a:cs typeface="Ebrima" pitchFamily="2" charset="0"/>
              </a:rPr>
              <a:t>ELEMENTS D’ANALYSE DE LA PRODUCTIVITE GLOBALE DES </a:t>
            </a:r>
            <a:r>
              <a:rPr lang="fr-FR" sz="2000" b="1" cap="all" dirty="0" smtClean="0">
                <a:solidFill>
                  <a:srgbClr val="A80014"/>
                </a:solidFill>
                <a:latin typeface="Ebrima" pitchFamily="2" charset="0"/>
                <a:ea typeface="Ebrima" pitchFamily="2" charset="0"/>
                <a:cs typeface="Ebrima" pitchFamily="2" charset="0"/>
              </a:rPr>
              <a:t>AGENTS</a:t>
            </a:r>
            <a:r>
              <a:rPr lang="fr-FR" sz="2000" b="1" cap="all" dirty="0">
                <a:solidFill>
                  <a:srgbClr val="A80014"/>
                </a:solidFill>
                <a:latin typeface="Ebrima" pitchFamily="2" charset="0"/>
                <a:ea typeface="Ebrima" pitchFamily="2" charset="0"/>
                <a:cs typeface="Ebrima" pitchFamily="2" charset="0"/>
              </a:rPr>
              <a:t> </a:t>
            </a:r>
            <a:r>
              <a:rPr lang="fr-FR" sz="2000" b="1" cap="all" dirty="0" smtClean="0">
                <a:solidFill>
                  <a:srgbClr val="A80014"/>
                </a:solidFill>
                <a:latin typeface="Ebrima" pitchFamily="2" charset="0"/>
                <a:ea typeface="Ebrima" pitchFamily="2" charset="0"/>
                <a:cs typeface="Ebrima" pitchFamily="2" charset="0"/>
              </a:rPr>
              <a:t>(S20)</a:t>
            </a:r>
            <a:endParaRPr lang="fr-FR" sz="2000" b="1" cap="all" dirty="0">
              <a:latin typeface="Ebrima" pitchFamily="2" charset="0"/>
              <a:ea typeface="Ebrima" pitchFamily="2" charset="0"/>
              <a:cs typeface="Ebrima" pitchFamily="2" charset="0"/>
            </a:endParaRPr>
          </a:p>
        </p:txBody>
      </p:sp>
      <p:grpSp>
        <p:nvGrpSpPr>
          <p:cNvPr id="5" name="object 6"/>
          <p:cNvGrpSpPr/>
          <p:nvPr/>
        </p:nvGrpSpPr>
        <p:grpSpPr>
          <a:xfrm>
            <a:off x="476758" y="1576069"/>
            <a:ext cx="2491536" cy="3586479"/>
            <a:chOff x="476758" y="1576069"/>
            <a:chExt cx="2491536" cy="3586479"/>
          </a:xfrm>
        </p:grpSpPr>
        <p:sp>
          <p:nvSpPr>
            <p:cNvPr id="6" name="object 7"/>
            <p:cNvSpPr/>
            <p:nvPr/>
          </p:nvSpPr>
          <p:spPr>
            <a:xfrm>
              <a:off x="476758" y="1576069"/>
              <a:ext cx="1652905" cy="3586479"/>
            </a:xfrm>
            <a:custGeom>
              <a:avLst/>
              <a:gdLst/>
              <a:ahLst/>
              <a:cxnLst/>
              <a:rect l="l" t="t" r="r" b="b"/>
              <a:pathLst>
                <a:path w="1652905" h="3586479">
                  <a:moveTo>
                    <a:pt x="0" y="0"/>
                  </a:moveTo>
                  <a:lnTo>
                    <a:pt x="47738" y="4557"/>
                  </a:lnTo>
                  <a:lnTo>
                    <a:pt x="95066" y="10327"/>
                  </a:lnTo>
                  <a:lnTo>
                    <a:pt x="141969" y="17293"/>
                  </a:lnTo>
                  <a:lnTo>
                    <a:pt x="188434" y="25438"/>
                  </a:lnTo>
                  <a:lnTo>
                    <a:pt x="234447" y="34746"/>
                  </a:lnTo>
                  <a:lnTo>
                    <a:pt x="279992" y="45200"/>
                  </a:lnTo>
                  <a:lnTo>
                    <a:pt x="325057" y="56783"/>
                  </a:lnTo>
                  <a:lnTo>
                    <a:pt x="369625" y="69478"/>
                  </a:lnTo>
                  <a:lnTo>
                    <a:pt x="413685" y="83268"/>
                  </a:lnTo>
                  <a:lnTo>
                    <a:pt x="457220" y="98137"/>
                  </a:lnTo>
                  <a:lnTo>
                    <a:pt x="500217" y="114068"/>
                  </a:lnTo>
                  <a:lnTo>
                    <a:pt x="542662" y="131043"/>
                  </a:lnTo>
                  <a:lnTo>
                    <a:pt x="584541" y="149048"/>
                  </a:lnTo>
                  <a:lnTo>
                    <a:pt x="625838" y="168063"/>
                  </a:lnTo>
                  <a:lnTo>
                    <a:pt x="666541" y="188074"/>
                  </a:lnTo>
                  <a:lnTo>
                    <a:pt x="706634" y="209062"/>
                  </a:lnTo>
                  <a:lnTo>
                    <a:pt x="746105" y="231012"/>
                  </a:lnTo>
                  <a:lnTo>
                    <a:pt x="784937" y="253906"/>
                  </a:lnTo>
                  <a:lnTo>
                    <a:pt x="823118" y="277728"/>
                  </a:lnTo>
                  <a:lnTo>
                    <a:pt x="860632" y="302461"/>
                  </a:lnTo>
                  <a:lnTo>
                    <a:pt x="897466" y="328087"/>
                  </a:lnTo>
                  <a:lnTo>
                    <a:pt x="933606" y="354591"/>
                  </a:lnTo>
                  <a:lnTo>
                    <a:pt x="969037" y="381956"/>
                  </a:lnTo>
                  <a:lnTo>
                    <a:pt x="1003745" y="410165"/>
                  </a:lnTo>
                  <a:lnTo>
                    <a:pt x="1037716" y="439200"/>
                  </a:lnTo>
                  <a:lnTo>
                    <a:pt x="1070935" y="469046"/>
                  </a:lnTo>
                  <a:lnTo>
                    <a:pt x="1103389" y="499685"/>
                  </a:lnTo>
                  <a:lnTo>
                    <a:pt x="1135063" y="531101"/>
                  </a:lnTo>
                  <a:lnTo>
                    <a:pt x="1165943" y="563276"/>
                  </a:lnTo>
                  <a:lnTo>
                    <a:pt x="1196015" y="596195"/>
                  </a:lnTo>
                  <a:lnTo>
                    <a:pt x="1225264" y="629840"/>
                  </a:lnTo>
                  <a:lnTo>
                    <a:pt x="1253676" y="664195"/>
                  </a:lnTo>
                  <a:lnTo>
                    <a:pt x="1281238" y="699242"/>
                  </a:lnTo>
                  <a:lnTo>
                    <a:pt x="1307934" y="734966"/>
                  </a:lnTo>
                  <a:lnTo>
                    <a:pt x="1333751" y="771349"/>
                  </a:lnTo>
                  <a:lnTo>
                    <a:pt x="1358674" y="808374"/>
                  </a:lnTo>
                  <a:lnTo>
                    <a:pt x="1382689" y="846025"/>
                  </a:lnTo>
                  <a:lnTo>
                    <a:pt x="1405782" y="884285"/>
                  </a:lnTo>
                  <a:lnTo>
                    <a:pt x="1427939" y="923136"/>
                  </a:lnTo>
                  <a:lnTo>
                    <a:pt x="1449146" y="962564"/>
                  </a:lnTo>
                  <a:lnTo>
                    <a:pt x="1469388" y="1002550"/>
                  </a:lnTo>
                  <a:lnTo>
                    <a:pt x="1488651" y="1043077"/>
                  </a:lnTo>
                  <a:lnTo>
                    <a:pt x="1506920" y="1084130"/>
                  </a:lnTo>
                  <a:lnTo>
                    <a:pt x="1524183" y="1125691"/>
                  </a:lnTo>
                  <a:lnTo>
                    <a:pt x="1540423" y="1167744"/>
                  </a:lnTo>
                  <a:lnTo>
                    <a:pt x="1555628" y="1210271"/>
                  </a:lnTo>
                  <a:lnTo>
                    <a:pt x="1569783" y="1253256"/>
                  </a:lnTo>
                  <a:lnTo>
                    <a:pt x="1582873" y="1296682"/>
                  </a:lnTo>
                  <a:lnTo>
                    <a:pt x="1594885" y="1340533"/>
                  </a:lnTo>
                  <a:lnTo>
                    <a:pt x="1605805" y="1384791"/>
                  </a:lnTo>
                  <a:lnTo>
                    <a:pt x="1615617" y="1429440"/>
                  </a:lnTo>
                  <a:lnTo>
                    <a:pt x="1624308" y="1474463"/>
                  </a:lnTo>
                  <a:lnTo>
                    <a:pt x="1631864" y="1519843"/>
                  </a:lnTo>
                  <a:lnTo>
                    <a:pt x="1638270" y="1565564"/>
                  </a:lnTo>
                  <a:lnTo>
                    <a:pt x="1643513" y="1611609"/>
                  </a:lnTo>
                  <a:lnTo>
                    <a:pt x="1647577" y="1657960"/>
                  </a:lnTo>
                  <a:lnTo>
                    <a:pt x="1650449" y="1704602"/>
                  </a:lnTo>
                  <a:lnTo>
                    <a:pt x="1652115" y="1751517"/>
                  </a:lnTo>
                  <a:lnTo>
                    <a:pt x="1652559" y="1798689"/>
                  </a:lnTo>
                  <a:lnTo>
                    <a:pt x="1651769" y="1846100"/>
                  </a:lnTo>
                  <a:lnTo>
                    <a:pt x="1649730" y="1893735"/>
                  </a:lnTo>
                  <a:lnTo>
                    <a:pt x="1646428" y="1941575"/>
                  </a:lnTo>
                  <a:lnTo>
                    <a:pt x="1641819" y="1989756"/>
                  </a:lnTo>
                  <a:lnTo>
                    <a:pt x="1635961" y="2037556"/>
                  </a:lnTo>
                  <a:lnTo>
                    <a:pt x="1628872" y="2084958"/>
                  </a:lnTo>
                  <a:lnTo>
                    <a:pt x="1620567" y="2131946"/>
                  </a:lnTo>
                  <a:lnTo>
                    <a:pt x="1611063" y="2178504"/>
                  </a:lnTo>
                  <a:lnTo>
                    <a:pt x="1600377" y="2224614"/>
                  </a:lnTo>
                  <a:lnTo>
                    <a:pt x="1588524" y="2270259"/>
                  </a:lnTo>
                  <a:lnTo>
                    <a:pt x="1575522" y="2315424"/>
                  </a:lnTo>
                  <a:lnTo>
                    <a:pt x="1561386" y="2360092"/>
                  </a:lnTo>
                  <a:lnTo>
                    <a:pt x="1546134" y="2404246"/>
                  </a:lnTo>
                  <a:lnTo>
                    <a:pt x="1529780" y="2447870"/>
                  </a:lnTo>
                  <a:lnTo>
                    <a:pt x="1512343" y="2490947"/>
                  </a:lnTo>
                  <a:lnTo>
                    <a:pt x="1493838" y="2533460"/>
                  </a:lnTo>
                  <a:lnTo>
                    <a:pt x="1474282" y="2575393"/>
                  </a:lnTo>
                  <a:lnTo>
                    <a:pt x="1453692" y="2616728"/>
                  </a:lnTo>
                  <a:lnTo>
                    <a:pt x="1432082" y="2657451"/>
                  </a:lnTo>
                  <a:lnTo>
                    <a:pt x="1409471" y="2697543"/>
                  </a:lnTo>
                  <a:lnTo>
                    <a:pt x="1385875" y="2736989"/>
                  </a:lnTo>
                  <a:lnTo>
                    <a:pt x="1361309" y="2775772"/>
                  </a:lnTo>
                  <a:lnTo>
                    <a:pt x="1335791" y="2813874"/>
                  </a:lnTo>
                  <a:lnTo>
                    <a:pt x="1309336" y="2851281"/>
                  </a:lnTo>
                  <a:lnTo>
                    <a:pt x="1281962" y="2887974"/>
                  </a:lnTo>
                  <a:lnTo>
                    <a:pt x="1253685" y="2923937"/>
                  </a:lnTo>
                  <a:lnTo>
                    <a:pt x="1224520" y="2959155"/>
                  </a:lnTo>
                  <a:lnTo>
                    <a:pt x="1194485" y="2993609"/>
                  </a:lnTo>
                  <a:lnTo>
                    <a:pt x="1163596" y="3027284"/>
                  </a:lnTo>
                  <a:lnTo>
                    <a:pt x="1131870" y="3060163"/>
                  </a:lnTo>
                  <a:lnTo>
                    <a:pt x="1099322" y="3092229"/>
                  </a:lnTo>
                  <a:lnTo>
                    <a:pt x="1065969" y="3123466"/>
                  </a:lnTo>
                  <a:lnTo>
                    <a:pt x="1031828" y="3153857"/>
                  </a:lnTo>
                  <a:lnTo>
                    <a:pt x="996915" y="3183386"/>
                  </a:lnTo>
                  <a:lnTo>
                    <a:pt x="961247" y="3212035"/>
                  </a:lnTo>
                  <a:lnTo>
                    <a:pt x="924839" y="3239789"/>
                  </a:lnTo>
                  <a:lnTo>
                    <a:pt x="887709" y="3266631"/>
                  </a:lnTo>
                  <a:lnTo>
                    <a:pt x="849873" y="3292543"/>
                  </a:lnTo>
                  <a:lnTo>
                    <a:pt x="811347" y="3317510"/>
                  </a:lnTo>
                  <a:lnTo>
                    <a:pt x="772148" y="3341516"/>
                  </a:lnTo>
                  <a:lnTo>
                    <a:pt x="732291" y="3364542"/>
                  </a:lnTo>
                  <a:lnTo>
                    <a:pt x="691795" y="3386573"/>
                  </a:lnTo>
                  <a:lnTo>
                    <a:pt x="650674" y="3407592"/>
                  </a:lnTo>
                  <a:lnTo>
                    <a:pt x="608945" y="3427583"/>
                  </a:lnTo>
                  <a:lnTo>
                    <a:pt x="566626" y="3446528"/>
                  </a:lnTo>
                  <a:lnTo>
                    <a:pt x="523731" y="3464412"/>
                  </a:lnTo>
                  <a:lnTo>
                    <a:pt x="480278" y="3481218"/>
                  </a:lnTo>
                  <a:lnTo>
                    <a:pt x="436284" y="3496929"/>
                  </a:lnTo>
                  <a:lnTo>
                    <a:pt x="391763" y="3511528"/>
                  </a:lnTo>
                  <a:lnTo>
                    <a:pt x="346734" y="3524999"/>
                  </a:lnTo>
                  <a:lnTo>
                    <a:pt x="301212" y="3537325"/>
                  </a:lnTo>
                  <a:lnTo>
                    <a:pt x="255214" y="3548490"/>
                  </a:lnTo>
                  <a:lnTo>
                    <a:pt x="208756" y="3558477"/>
                  </a:lnTo>
                  <a:lnTo>
                    <a:pt x="161855" y="3567270"/>
                  </a:lnTo>
                  <a:lnTo>
                    <a:pt x="114527" y="3574851"/>
                  </a:lnTo>
                  <a:lnTo>
                    <a:pt x="66788" y="3581205"/>
                  </a:lnTo>
                  <a:lnTo>
                    <a:pt x="18656" y="3586314"/>
                  </a:lnTo>
                </a:path>
              </a:pathLst>
            </a:custGeom>
            <a:ln w="25400">
              <a:solidFill>
                <a:srgbClr val="C00000"/>
              </a:solidFill>
            </a:ln>
          </p:spPr>
          <p:txBody>
            <a:bodyPr wrap="square" lIns="0" tIns="0" rIns="0" bIns="0" rtlCol="0"/>
            <a:lstStyle/>
            <a:p>
              <a:endParaRPr/>
            </a:p>
          </p:txBody>
        </p:sp>
        <p:sp>
          <p:nvSpPr>
            <p:cNvPr id="7" name="object 8"/>
            <p:cNvSpPr/>
            <p:nvPr/>
          </p:nvSpPr>
          <p:spPr>
            <a:xfrm>
              <a:off x="1062024" y="1645284"/>
              <a:ext cx="1906270" cy="900000"/>
            </a:xfrm>
            <a:custGeom>
              <a:avLst/>
              <a:gdLst/>
              <a:ahLst/>
              <a:cxnLst/>
              <a:rect l="l" t="t" r="r" b="b"/>
              <a:pathLst>
                <a:path w="1906270" h="711200">
                  <a:moveTo>
                    <a:pt x="1787347" y="0"/>
                  </a:moveTo>
                  <a:lnTo>
                    <a:pt x="118529" y="0"/>
                  </a:lnTo>
                  <a:lnTo>
                    <a:pt x="72394" y="9298"/>
                  </a:lnTo>
                  <a:lnTo>
                    <a:pt x="34718" y="34671"/>
                  </a:lnTo>
                  <a:lnTo>
                    <a:pt x="9315" y="72330"/>
                  </a:lnTo>
                  <a:lnTo>
                    <a:pt x="0" y="118490"/>
                  </a:lnTo>
                  <a:lnTo>
                    <a:pt x="0" y="592581"/>
                  </a:lnTo>
                  <a:lnTo>
                    <a:pt x="9315" y="638762"/>
                  </a:lnTo>
                  <a:lnTo>
                    <a:pt x="34718" y="676465"/>
                  </a:lnTo>
                  <a:lnTo>
                    <a:pt x="72394" y="701881"/>
                  </a:lnTo>
                  <a:lnTo>
                    <a:pt x="118529" y="711200"/>
                  </a:lnTo>
                  <a:lnTo>
                    <a:pt x="1787347" y="711200"/>
                  </a:lnTo>
                  <a:lnTo>
                    <a:pt x="1833527" y="701881"/>
                  </a:lnTo>
                  <a:lnTo>
                    <a:pt x="1871230" y="676465"/>
                  </a:lnTo>
                  <a:lnTo>
                    <a:pt x="1896646" y="638762"/>
                  </a:lnTo>
                  <a:lnTo>
                    <a:pt x="1905965" y="592581"/>
                  </a:lnTo>
                  <a:lnTo>
                    <a:pt x="1905965" y="118490"/>
                  </a:lnTo>
                  <a:lnTo>
                    <a:pt x="1896646" y="72330"/>
                  </a:lnTo>
                  <a:lnTo>
                    <a:pt x="1871230" y="34671"/>
                  </a:lnTo>
                  <a:lnTo>
                    <a:pt x="1833527" y="9298"/>
                  </a:lnTo>
                  <a:lnTo>
                    <a:pt x="1787347" y="0"/>
                  </a:lnTo>
                  <a:close/>
                </a:path>
              </a:pathLst>
            </a:custGeom>
            <a:solidFill>
              <a:srgbClr val="92D050"/>
            </a:solidFill>
          </p:spPr>
          <p:txBody>
            <a:bodyPr wrap="square" lIns="0" tIns="0" rIns="0" bIns="0" rtlCol="0"/>
            <a:lstStyle/>
            <a:p>
              <a:endParaRPr/>
            </a:p>
          </p:txBody>
        </p:sp>
        <p:sp>
          <p:nvSpPr>
            <p:cNvPr id="8" name="object 9"/>
            <p:cNvSpPr/>
            <p:nvPr/>
          </p:nvSpPr>
          <p:spPr>
            <a:xfrm>
              <a:off x="1062024" y="1645284"/>
              <a:ext cx="1906270" cy="900000"/>
            </a:xfrm>
            <a:custGeom>
              <a:avLst/>
              <a:gdLst/>
              <a:ahLst/>
              <a:cxnLst/>
              <a:rect l="l" t="t" r="r" b="b"/>
              <a:pathLst>
                <a:path w="1906270" h="711200">
                  <a:moveTo>
                    <a:pt x="0" y="118490"/>
                  </a:moveTo>
                  <a:lnTo>
                    <a:pt x="9315" y="72330"/>
                  </a:lnTo>
                  <a:lnTo>
                    <a:pt x="34718" y="34671"/>
                  </a:lnTo>
                  <a:lnTo>
                    <a:pt x="72394" y="9298"/>
                  </a:lnTo>
                  <a:lnTo>
                    <a:pt x="118529" y="0"/>
                  </a:lnTo>
                  <a:lnTo>
                    <a:pt x="1787347" y="0"/>
                  </a:lnTo>
                  <a:lnTo>
                    <a:pt x="1833527" y="9298"/>
                  </a:lnTo>
                  <a:lnTo>
                    <a:pt x="1871230" y="34671"/>
                  </a:lnTo>
                  <a:lnTo>
                    <a:pt x="1896646" y="72330"/>
                  </a:lnTo>
                  <a:lnTo>
                    <a:pt x="1905965" y="118490"/>
                  </a:lnTo>
                  <a:lnTo>
                    <a:pt x="1905965" y="592581"/>
                  </a:lnTo>
                  <a:lnTo>
                    <a:pt x="1896646" y="638762"/>
                  </a:lnTo>
                  <a:lnTo>
                    <a:pt x="1871230" y="676465"/>
                  </a:lnTo>
                  <a:lnTo>
                    <a:pt x="1833527" y="701881"/>
                  </a:lnTo>
                  <a:lnTo>
                    <a:pt x="1787347" y="711200"/>
                  </a:lnTo>
                  <a:lnTo>
                    <a:pt x="118529" y="711200"/>
                  </a:lnTo>
                  <a:lnTo>
                    <a:pt x="72394" y="701881"/>
                  </a:lnTo>
                  <a:lnTo>
                    <a:pt x="34718" y="676465"/>
                  </a:lnTo>
                  <a:lnTo>
                    <a:pt x="9315" y="638762"/>
                  </a:lnTo>
                  <a:lnTo>
                    <a:pt x="0" y="592581"/>
                  </a:lnTo>
                  <a:lnTo>
                    <a:pt x="0" y="118490"/>
                  </a:lnTo>
                  <a:close/>
                </a:path>
              </a:pathLst>
            </a:custGeom>
            <a:ln w="19050">
              <a:solidFill>
                <a:srgbClr val="F1F1F1"/>
              </a:solidFill>
            </a:ln>
          </p:spPr>
          <p:txBody>
            <a:bodyPr wrap="square" lIns="0" tIns="0" rIns="0" bIns="0" rtlCol="0"/>
            <a:lstStyle/>
            <a:p>
              <a:endParaRPr/>
            </a:p>
          </p:txBody>
        </p:sp>
      </p:grpSp>
      <p:sp>
        <p:nvSpPr>
          <p:cNvPr id="9" name="object 10"/>
          <p:cNvSpPr txBox="1"/>
          <p:nvPr/>
        </p:nvSpPr>
        <p:spPr>
          <a:xfrm>
            <a:off x="1083593" y="1750180"/>
            <a:ext cx="1742885" cy="591829"/>
          </a:xfrm>
          <a:prstGeom prst="rect">
            <a:avLst/>
          </a:prstGeom>
        </p:spPr>
        <p:txBody>
          <a:bodyPr vert="horz" wrap="square" lIns="0" tIns="12065" rIns="0" bIns="0" rtlCol="0">
            <a:spAutoFit/>
          </a:bodyPr>
          <a:lstStyle/>
          <a:p>
            <a:pPr marL="415925" marR="5080" indent="-403860" algn="ctr">
              <a:lnSpc>
                <a:spcPct val="100000"/>
              </a:lnSpc>
              <a:spcBef>
                <a:spcPts val="95"/>
              </a:spcBef>
            </a:pPr>
            <a:r>
              <a:rPr lang="fr-FR" sz="1200" b="1" spc="-70" dirty="0">
                <a:latin typeface="Vani" panose="020B0502040204020203" pitchFamily="34" charset="0"/>
                <a:cs typeface="Vani" panose="020B0502040204020203" pitchFamily="34" charset="0"/>
              </a:rPr>
              <a:t>EFFICIENCY</a:t>
            </a:r>
          </a:p>
          <a:p>
            <a:pPr marL="415925" marR="5080" indent="-403860" algn="ctr">
              <a:lnSpc>
                <a:spcPct val="100000"/>
              </a:lnSpc>
              <a:spcBef>
                <a:spcPts val="95"/>
              </a:spcBef>
            </a:pPr>
            <a:r>
              <a:rPr lang="fr-FR" sz="1200" b="1" spc="-70" dirty="0">
                <a:latin typeface="Vani" panose="020B0502040204020203" pitchFamily="34" charset="0"/>
                <a:cs typeface="Vani" panose="020B0502040204020203" pitchFamily="34" charset="0"/>
              </a:rPr>
              <a:t>VC: 85%</a:t>
            </a:r>
          </a:p>
          <a:p>
            <a:pPr marL="415925" marR="5080" indent="-403860" algn="ctr">
              <a:lnSpc>
                <a:spcPct val="100000"/>
              </a:lnSpc>
              <a:spcBef>
                <a:spcPts val="95"/>
              </a:spcBef>
            </a:pPr>
            <a:r>
              <a:rPr lang="fr-FR" sz="1200" b="1" spc="-70" dirty="0">
                <a:latin typeface="Vani" panose="020B0502040204020203" pitchFamily="34" charset="0"/>
                <a:cs typeface="Vani" panose="020B0502040204020203" pitchFamily="34" charset="0"/>
              </a:rPr>
              <a:t>TT/H Payées</a:t>
            </a:r>
            <a:endParaRPr sz="1200" dirty="0">
              <a:latin typeface="Vani" panose="020B0502040204020203" pitchFamily="34" charset="0"/>
              <a:cs typeface="Vani" panose="020B0502040204020203" pitchFamily="34" charset="0"/>
            </a:endParaRPr>
          </a:p>
        </p:txBody>
      </p:sp>
      <p:grpSp>
        <p:nvGrpSpPr>
          <p:cNvPr id="10" name="object 11"/>
          <p:cNvGrpSpPr/>
          <p:nvPr/>
        </p:nvGrpSpPr>
        <p:grpSpPr>
          <a:xfrm>
            <a:off x="1441703" y="3020314"/>
            <a:ext cx="1906270" cy="900000"/>
            <a:chOff x="1441703" y="3020314"/>
            <a:chExt cx="1906270" cy="900000"/>
          </a:xfrm>
        </p:grpSpPr>
        <p:sp>
          <p:nvSpPr>
            <p:cNvPr id="11" name="object 12"/>
            <p:cNvSpPr/>
            <p:nvPr/>
          </p:nvSpPr>
          <p:spPr>
            <a:xfrm>
              <a:off x="1441703" y="3020314"/>
              <a:ext cx="1906270" cy="900000"/>
            </a:xfrm>
            <a:custGeom>
              <a:avLst/>
              <a:gdLst/>
              <a:ahLst/>
              <a:cxnLst/>
              <a:rect l="l" t="t" r="r" b="b"/>
              <a:pathLst>
                <a:path w="1906270" h="711200">
                  <a:moveTo>
                    <a:pt x="1787398" y="0"/>
                  </a:moveTo>
                  <a:lnTo>
                    <a:pt x="118618" y="0"/>
                  </a:lnTo>
                  <a:lnTo>
                    <a:pt x="72437" y="9318"/>
                  </a:lnTo>
                  <a:lnTo>
                    <a:pt x="34734" y="34734"/>
                  </a:lnTo>
                  <a:lnTo>
                    <a:pt x="9318" y="72437"/>
                  </a:lnTo>
                  <a:lnTo>
                    <a:pt x="0" y="118618"/>
                  </a:lnTo>
                  <a:lnTo>
                    <a:pt x="0" y="592709"/>
                  </a:lnTo>
                  <a:lnTo>
                    <a:pt x="9318" y="638815"/>
                  </a:lnTo>
                  <a:lnTo>
                    <a:pt x="34734" y="676481"/>
                  </a:lnTo>
                  <a:lnTo>
                    <a:pt x="72437" y="701883"/>
                  </a:lnTo>
                  <a:lnTo>
                    <a:pt x="118618" y="711200"/>
                  </a:lnTo>
                  <a:lnTo>
                    <a:pt x="1787398" y="711200"/>
                  </a:lnTo>
                  <a:lnTo>
                    <a:pt x="1833504" y="701883"/>
                  </a:lnTo>
                  <a:lnTo>
                    <a:pt x="1871170" y="676481"/>
                  </a:lnTo>
                  <a:lnTo>
                    <a:pt x="1896572" y="638815"/>
                  </a:lnTo>
                  <a:lnTo>
                    <a:pt x="1905889" y="592709"/>
                  </a:lnTo>
                  <a:lnTo>
                    <a:pt x="1905889" y="118618"/>
                  </a:lnTo>
                  <a:lnTo>
                    <a:pt x="1896572" y="72437"/>
                  </a:lnTo>
                  <a:lnTo>
                    <a:pt x="1871170" y="34734"/>
                  </a:lnTo>
                  <a:lnTo>
                    <a:pt x="1833504" y="9318"/>
                  </a:lnTo>
                  <a:lnTo>
                    <a:pt x="1787398" y="0"/>
                  </a:lnTo>
                  <a:close/>
                </a:path>
              </a:pathLst>
            </a:custGeom>
            <a:solidFill>
              <a:srgbClr val="92D050"/>
            </a:solidFill>
          </p:spPr>
          <p:txBody>
            <a:bodyPr wrap="square" lIns="0" tIns="0" rIns="0" bIns="0" rtlCol="0"/>
            <a:lstStyle/>
            <a:p>
              <a:endParaRPr/>
            </a:p>
          </p:txBody>
        </p:sp>
        <p:sp>
          <p:nvSpPr>
            <p:cNvPr id="12" name="object 13"/>
            <p:cNvSpPr/>
            <p:nvPr/>
          </p:nvSpPr>
          <p:spPr>
            <a:xfrm>
              <a:off x="1441703" y="3020314"/>
              <a:ext cx="1906270" cy="900000"/>
            </a:xfrm>
            <a:custGeom>
              <a:avLst/>
              <a:gdLst/>
              <a:ahLst/>
              <a:cxnLst/>
              <a:rect l="l" t="t" r="r" b="b"/>
              <a:pathLst>
                <a:path w="1906270" h="711200">
                  <a:moveTo>
                    <a:pt x="0" y="118618"/>
                  </a:moveTo>
                  <a:lnTo>
                    <a:pt x="9318" y="72437"/>
                  </a:lnTo>
                  <a:lnTo>
                    <a:pt x="34734" y="34734"/>
                  </a:lnTo>
                  <a:lnTo>
                    <a:pt x="72437" y="9318"/>
                  </a:lnTo>
                  <a:lnTo>
                    <a:pt x="118618" y="0"/>
                  </a:lnTo>
                  <a:lnTo>
                    <a:pt x="1787398" y="0"/>
                  </a:lnTo>
                  <a:lnTo>
                    <a:pt x="1833504" y="9318"/>
                  </a:lnTo>
                  <a:lnTo>
                    <a:pt x="1871170" y="34734"/>
                  </a:lnTo>
                  <a:lnTo>
                    <a:pt x="1896572" y="72437"/>
                  </a:lnTo>
                  <a:lnTo>
                    <a:pt x="1905889" y="118618"/>
                  </a:lnTo>
                  <a:lnTo>
                    <a:pt x="1905889" y="592709"/>
                  </a:lnTo>
                  <a:lnTo>
                    <a:pt x="1896572" y="638815"/>
                  </a:lnTo>
                  <a:lnTo>
                    <a:pt x="1871170" y="676481"/>
                  </a:lnTo>
                  <a:lnTo>
                    <a:pt x="1833504" y="701883"/>
                  </a:lnTo>
                  <a:lnTo>
                    <a:pt x="1787398" y="711200"/>
                  </a:lnTo>
                  <a:lnTo>
                    <a:pt x="118618" y="711200"/>
                  </a:lnTo>
                  <a:lnTo>
                    <a:pt x="72437" y="701883"/>
                  </a:lnTo>
                  <a:lnTo>
                    <a:pt x="34734" y="676481"/>
                  </a:lnTo>
                  <a:lnTo>
                    <a:pt x="9318" y="638815"/>
                  </a:lnTo>
                  <a:lnTo>
                    <a:pt x="0" y="592709"/>
                  </a:lnTo>
                  <a:lnTo>
                    <a:pt x="0" y="118618"/>
                  </a:lnTo>
                  <a:close/>
                </a:path>
              </a:pathLst>
            </a:custGeom>
            <a:ln w="19050">
              <a:solidFill>
                <a:srgbClr val="F1F1F1"/>
              </a:solidFill>
            </a:ln>
          </p:spPr>
          <p:txBody>
            <a:bodyPr wrap="square" lIns="0" tIns="0" rIns="0" bIns="0" rtlCol="0"/>
            <a:lstStyle/>
            <a:p>
              <a:endParaRPr/>
            </a:p>
          </p:txBody>
        </p:sp>
      </p:grpSp>
      <p:sp>
        <p:nvSpPr>
          <p:cNvPr id="13" name="object 14"/>
          <p:cNvSpPr txBox="1"/>
          <p:nvPr/>
        </p:nvSpPr>
        <p:spPr>
          <a:xfrm>
            <a:off x="1515617" y="3172245"/>
            <a:ext cx="1831975" cy="591829"/>
          </a:xfrm>
          <a:prstGeom prst="rect">
            <a:avLst/>
          </a:prstGeom>
        </p:spPr>
        <p:txBody>
          <a:bodyPr vert="horz" wrap="square" lIns="0" tIns="12065" rIns="0" bIns="0" rtlCol="0">
            <a:spAutoFit/>
          </a:bodyPr>
          <a:lstStyle/>
          <a:p>
            <a:pPr marL="192405" marR="5080" indent="-180340" algn="ctr">
              <a:lnSpc>
                <a:spcPct val="100000"/>
              </a:lnSpc>
              <a:spcBef>
                <a:spcPts val="95"/>
              </a:spcBef>
            </a:pPr>
            <a:r>
              <a:rPr lang="fr-FR" sz="1200" b="1" spc="-5" dirty="0">
                <a:latin typeface="Vani" panose="020B0502040204020203" pitchFamily="34" charset="0"/>
                <a:cs typeface="Vani" panose="020B0502040204020203" pitchFamily="34" charset="0"/>
              </a:rPr>
              <a:t>OCCUPATION</a:t>
            </a:r>
          </a:p>
          <a:p>
            <a:pPr marL="192405" marR="5080" indent="-180340" algn="ctr">
              <a:lnSpc>
                <a:spcPct val="100000"/>
              </a:lnSpc>
              <a:spcBef>
                <a:spcPts val="95"/>
              </a:spcBef>
            </a:pPr>
            <a:r>
              <a:rPr lang="fr-FR" sz="1200" b="1" spc="-5" dirty="0">
                <a:latin typeface="Vani" panose="020B0502040204020203" pitchFamily="34" charset="0"/>
                <a:cs typeface="Vani" panose="020B0502040204020203" pitchFamily="34" charset="0"/>
              </a:rPr>
              <a:t>VC: 85%</a:t>
            </a:r>
          </a:p>
          <a:p>
            <a:pPr marL="192405" marR="5080" indent="-180340" algn="ctr">
              <a:lnSpc>
                <a:spcPct val="100000"/>
              </a:lnSpc>
              <a:spcBef>
                <a:spcPts val="95"/>
              </a:spcBef>
            </a:pPr>
            <a:r>
              <a:rPr lang="fr-FR" sz="1200" b="1" spc="-5" dirty="0">
                <a:latin typeface="Vani" panose="020B0502040204020203" pitchFamily="34" charset="0"/>
                <a:cs typeface="Vani" panose="020B0502040204020203" pitchFamily="34" charset="0"/>
              </a:rPr>
              <a:t>TT/HA</a:t>
            </a:r>
            <a:endParaRPr sz="1200" dirty="0">
              <a:latin typeface="Vani" panose="020B0502040204020203" pitchFamily="34" charset="0"/>
              <a:cs typeface="Vani" panose="020B0502040204020203" pitchFamily="34" charset="0"/>
            </a:endParaRPr>
          </a:p>
        </p:txBody>
      </p:sp>
      <p:grpSp>
        <p:nvGrpSpPr>
          <p:cNvPr id="14" name="object 15"/>
          <p:cNvGrpSpPr/>
          <p:nvPr/>
        </p:nvGrpSpPr>
        <p:grpSpPr>
          <a:xfrm>
            <a:off x="1062024" y="4395470"/>
            <a:ext cx="1906270" cy="900000"/>
            <a:chOff x="1062024" y="4395470"/>
            <a:chExt cx="1906270" cy="900000"/>
          </a:xfrm>
        </p:grpSpPr>
        <p:sp>
          <p:nvSpPr>
            <p:cNvPr id="15" name="object 16"/>
            <p:cNvSpPr/>
            <p:nvPr/>
          </p:nvSpPr>
          <p:spPr>
            <a:xfrm>
              <a:off x="1062024" y="4395470"/>
              <a:ext cx="1906270" cy="900000"/>
            </a:xfrm>
            <a:custGeom>
              <a:avLst/>
              <a:gdLst/>
              <a:ahLst/>
              <a:cxnLst/>
              <a:rect l="l" t="t" r="r" b="b"/>
              <a:pathLst>
                <a:path w="1906270" h="711200">
                  <a:moveTo>
                    <a:pt x="1787347" y="0"/>
                  </a:moveTo>
                  <a:lnTo>
                    <a:pt x="118529" y="0"/>
                  </a:lnTo>
                  <a:lnTo>
                    <a:pt x="72394" y="9313"/>
                  </a:lnTo>
                  <a:lnTo>
                    <a:pt x="34718" y="34713"/>
                  </a:lnTo>
                  <a:lnTo>
                    <a:pt x="9315" y="72389"/>
                  </a:lnTo>
                  <a:lnTo>
                    <a:pt x="0" y="118529"/>
                  </a:lnTo>
                  <a:lnTo>
                    <a:pt x="0" y="592645"/>
                  </a:lnTo>
                  <a:lnTo>
                    <a:pt x="9315" y="638787"/>
                  </a:lnTo>
                  <a:lnTo>
                    <a:pt x="34718" y="676467"/>
                  </a:lnTo>
                  <a:lnTo>
                    <a:pt x="72394" y="701871"/>
                  </a:lnTo>
                  <a:lnTo>
                    <a:pt x="118529" y="711187"/>
                  </a:lnTo>
                  <a:lnTo>
                    <a:pt x="1787347" y="711187"/>
                  </a:lnTo>
                  <a:lnTo>
                    <a:pt x="1833527" y="701871"/>
                  </a:lnTo>
                  <a:lnTo>
                    <a:pt x="1871230" y="676467"/>
                  </a:lnTo>
                  <a:lnTo>
                    <a:pt x="1896646" y="638787"/>
                  </a:lnTo>
                  <a:lnTo>
                    <a:pt x="1905965" y="592645"/>
                  </a:lnTo>
                  <a:lnTo>
                    <a:pt x="1905965" y="118529"/>
                  </a:lnTo>
                  <a:lnTo>
                    <a:pt x="1896646" y="72389"/>
                  </a:lnTo>
                  <a:lnTo>
                    <a:pt x="1871230" y="34713"/>
                  </a:lnTo>
                  <a:lnTo>
                    <a:pt x="1833527" y="9313"/>
                  </a:lnTo>
                  <a:lnTo>
                    <a:pt x="1787347" y="0"/>
                  </a:lnTo>
                  <a:close/>
                </a:path>
              </a:pathLst>
            </a:custGeom>
            <a:solidFill>
              <a:srgbClr val="92D050"/>
            </a:solidFill>
          </p:spPr>
          <p:txBody>
            <a:bodyPr wrap="square" lIns="0" tIns="0" rIns="0" bIns="0" rtlCol="0"/>
            <a:lstStyle/>
            <a:p>
              <a:endParaRPr/>
            </a:p>
          </p:txBody>
        </p:sp>
        <p:sp>
          <p:nvSpPr>
            <p:cNvPr id="16" name="object 17"/>
            <p:cNvSpPr/>
            <p:nvPr/>
          </p:nvSpPr>
          <p:spPr>
            <a:xfrm>
              <a:off x="1062024" y="4395470"/>
              <a:ext cx="1906270" cy="900000"/>
            </a:xfrm>
            <a:custGeom>
              <a:avLst/>
              <a:gdLst/>
              <a:ahLst/>
              <a:cxnLst/>
              <a:rect l="l" t="t" r="r" b="b"/>
              <a:pathLst>
                <a:path w="1906270" h="711200">
                  <a:moveTo>
                    <a:pt x="0" y="118529"/>
                  </a:moveTo>
                  <a:lnTo>
                    <a:pt x="9315" y="72389"/>
                  </a:lnTo>
                  <a:lnTo>
                    <a:pt x="34718" y="34713"/>
                  </a:lnTo>
                  <a:lnTo>
                    <a:pt x="72394" y="9313"/>
                  </a:lnTo>
                  <a:lnTo>
                    <a:pt x="118529" y="0"/>
                  </a:lnTo>
                  <a:lnTo>
                    <a:pt x="1787347" y="0"/>
                  </a:lnTo>
                  <a:lnTo>
                    <a:pt x="1833527" y="9313"/>
                  </a:lnTo>
                  <a:lnTo>
                    <a:pt x="1871230" y="34713"/>
                  </a:lnTo>
                  <a:lnTo>
                    <a:pt x="1896646" y="72389"/>
                  </a:lnTo>
                  <a:lnTo>
                    <a:pt x="1905965" y="118529"/>
                  </a:lnTo>
                  <a:lnTo>
                    <a:pt x="1905965" y="592645"/>
                  </a:lnTo>
                  <a:lnTo>
                    <a:pt x="1896646" y="638787"/>
                  </a:lnTo>
                  <a:lnTo>
                    <a:pt x="1871230" y="676467"/>
                  </a:lnTo>
                  <a:lnTo>
                    <a:pt x="1833527" y="701871"/>
                  </a:lnTo>
                  <a:lnTo>
                    <a:pt x="1787347" y="711187"/>
                  </a:lnTo>
                  <a:lnTo>
                    <a:pt x="118529" y="711187"/>
                  </a:lnTo>
                  <a:lnTo>
                    <a:pt x="72394" y="701871"/>
                  </a:lnTo>
                  <a:lnTo>
                    <a:pt x="34718" y="676467"/>
                  </a:lnTo>
                  <a:lnTo>
                    <a:pt x="9315" y="638787"/>
                  </a:lnTo>
                  <a:lnTo>
                    <a:pt x="0" y="592645"/>
                  </a:lnTo>
                  <a:lnTo>
                    <a:pt x="0" y="118529"/>
                  </a:lnTo>
                  <a:close/>
                </a:path>
              </a:pathLst>
            </a:custGeom>
            <a:ln w="19050">
              <a:solidFill>
                <a:srgbClr val="F1F1F1"/>
              </a:solidFill>
            </a:ln>
          </p:spPr>
          <p:txBody>
            <a:bodyPr wrap="square" lIns="0" tIns="0" rIns="0" bIns="0" rtlCol="0"/>
            <a:lstStyle/>
            <a:p>
              <a:endParaRPr/>
            </a:p>
          </p:txBody>
        </p:sp>
      </p:grpSp>
      <p:sp>
        <p:nvSpPr>
          <p:cNvPr id="17" name="object 18"/>
          <p:cNvSpPr txBox="1"/>
          <p:nvPr/>
        </p:nvSpPr>
        <p:spPr>
          <a:xfrm>
            <a:off x="1183080" y="4501043"/>
            <a:ext cx="1737985" cy="763671"/>
          </a:xfrm>
          <a:prstGeom prst="rect">
            <a:avLst/>
          </a:prstGeom>
        </p:spPr>
        <p:txBody>
          <a:bodyPr vert="horz" wrap="square" lIns="0" tIns="12065" rIns="0" bIns="0" rtlCol="0">
            <a:spAutoFit/>
          </a:bodyPr>
          <a:lstStyle/>
          <a:p>
            <a:pPr marL="60960" marR="5080" indent="-48895" algn="ctr">
              <a:lnSpc>
                <a:spcPct val="100000"/>
              </a:lnSpc>
              <a:spcBef>
                <a:spcPts val="95"/>
              </a:spcBef>
            </a:pPr>
            <a:r>
              <a:rPr lang="fr-FR" sz="1200" b="1" spc="-70" dirty="0">
                <a:latin typeface="Vani" panose="020B0502040204020203" pitchFamily="34" charset="0"/>
                <a:cs typeface="Vani" panose="020B0502040204020203" pitchFamily="34" charset="0"/>
              </a:rPr>
              <a:t>HEURES REALISEES  PAR RAPPORT AUX HEURES  PLANIFIEES</a:t>
            </a:r>
          </a:p>
          <a:p>
            <a:pPr marL="60960" marR="5080" indent="-48895" algn="ctr">
              <a:lnSpc>
                <a:spcPct val="100000"/>
              </a:lnSpc>
              <a:spcBef>
                <a:spcPts val="95"/>
              </a:spcBef>
            </a:pPr>
            <a:r>
              <a:rPr lang="fr-FR" sz="1200" b="1" spc="-70" dirty="0">
                <a:latin typeface="Vani" panose="020B0502040204020203" pitchFamily="34" charset="0"/>
                <a:cs typeface="Vani" panose="020B0502040204020203" pitchFamily="34" charset="0"/>
              </a:rPr>
              <a:t>HL/H Planifiée</a:t>
            </a:r>
            <a:endParaRPr sz="1200" dirty="0">
              <a:latin typeface="Vani" panose="020B0502040204020203" pitchFamily="34" charset="0"/>
              <a:cs typeface="Vani" panose="020B0502040204020203" pitchFamily="34" charset="0"/>
            </a:endParaRPr>
          </a:p>
        </p:txBody>
      </p:sp>
      <p:grpSp>
        <p:nvGrpSpPr>
          <p:cNvPr id="18" name="object 19"/>
          <p:cNvGrpSpPr/>
          <p:nvPr/>
        </p:nvGrpSpPr>
        <p:grpSpPr>
          <a:xfrm>
            <a:off x="193484" y="1579397"/>
            <a:ext cx="3161030" cy="3529965"/>
            <a:chOff x="193484" y="1579397"/>
            <a:chExt cx="3161030" cy="3529965"/>
          </a:xfrm>
        </p:grpSpPr>
        <p:sp>
          <p:nvSpPr>
            <p:cNvPr id="19" name="object 20"/>
            <p:cNvSpPr/>
            <p:nvPr/>
          </p:nvSpPr>
          <p:spPr>
            <a:xfrm>
              <a:off x="3131692" y="1649094"/>
              <a:ext cx="215900" cy="720090"/>
            </a:xfrm>
            <a:custGeom>
              <a:avLst/>
              <a:gdLst/>
              <a:ahLst/>
              <a:cxnLst/>
              <a:rect l="l" t="t" r="r" b="b"/>
              <a:pathLst>
                <a:path w="215900" h="720089">
                  <a:moveTo>
                    <a:pt x="0" y="0"/>
                  </a:moveTo>
                  <a:lnTo>
                    <a:pt x="0" y="719963"/>
                  </a:lnTo>
                  <a:lnTo>
                    <a:pt x="215899" y="359917"/>
                  </a:lnTo>
                  <a:lnTo>
                    <a:pt x="0" y="0"/>
                  </a:lnTo>
                  <a:close/>
                </a:path>
              </a:pathLst>
            </a:custGeom>
            <a:solidFill>
              <a:srgbClr val="92D050"/>
            </a:solidFill>
          </p:spPr>
          <p:txBody>
            <a:bodyPr wrap="square" lIns="0" tIns="0" rIns="0" bIns="0" rtlCol="0"/>
            <a:lstStyle/>
            <a:p>
              <a:endParaRPr/>
            </a:p>
          </p:txBody>
        </p:sp>
        <p:sp>
          <p:nvSpPr>
            <p:cNvPr id="20" name="object 21"/>
            <p:cNvSpPr/>
            <p:nvPr/>
          </p:nvSpPr>
          <p:spPr>
            <a:xfrm>
              <a:off x="3131692" y="1649094"/>
              <a:ext cx="215900" cy="720090"/>
            </a:xfrm>
            <a:custGeom>
              <a:avLst/>
              <a:gdLst/>
              <a:ahLst/>
              <a:cxnLst/>
              <a:rect l="l" t="t" r="r" b="b"/>
              <a:pathLst>
                <a:path w="215900" h="720089">
                  <a:moveTo>
                    <a:pt x="0" y="0"/>
                  </a:moveTo>
                  <a:lnTo>
                    <a:pt x="215899" y="359917"/>
                  </a:lnTo>
                  <a:lnTo>
                    <a:pt x="0" y="719963"/>
                  </a:lnTo>
                  <a:lnTo>
                    <a:pt x="0" y="0"/>
                  </a:lnTo>
                  <a:close/>
                </a:path>
              </a:pathLst>
            </a:custGeom>
            <a:ln w="12700">
              <a:solidFill>
                <a:srgbClr val="F1F1F1"/>
              </a:solidFill>
            </a:ln>
          </p:spPr>
          <p:txBody>
            <a:bodyPr wrap="square" lIns="0" tIns="0" rIns="0" bIns="0" rtlCol="0"/>
            <a:lstStyle/>
            <a:p>
              <a:endParaRPr/>
            </a:p>
          </p:txBody>
        </p:sp>
        <p:sp>
          <p:nvSpPr>
            <p:cNvPr id="21" name="object 22"/>
            <p:cNvSpPr/>
            <p:nvPr/>
          </p:nvSpPr>
          <p:spPr>
            <a:xfrm>
              <a:off x="3131692" y="4382770"/>
              <a:ext cx="215900" cy="720090"/>
            </a:xfrm>
            <a:custGeom>
              <a:avLst/>
              <a:gdLst/>
              <a:ahLst/>
              <a:cxnLst/>
              <a:rect l="l" t="t" r="r" b="b"/>
              <a:pathLst>
                <a:path w="215900" h="720089">
                  <a:moveTo>
                    <a:pt x="0" y="0"/>
                  </a:moveTo>
                  <a:lnTo>
                    <a:pt x="0" y="720051"/>
                  </a:lnTo>
                  <a:lnTo>
                    <a:pt x="215899" y="360057"/>
                  </a:lnTo>
                  <a:lnTo>
                    <a:pt x="0" y="0"/>
                  </a:lnTo>
                  <a:close/>
                </a:path>
              </a:pathLst>
            </a:custGeom>
            <a:solidFill>
              <a:srgbClr val="92D050"/>
            </a:solidFill>
          </p:spPr>
          <p:txBody>
            <a:bodyPr wrap="square" lIns="0" tIns="0" rIns="0" bIns="0" rtlCol="0"/>
            <a:lstStyle/>
            <a:p>
              <a:endParaRPr/>
            </a:p>
          </p:txBody>
        </p:sp>
        <p:sp>
          <p:nvSpPr>
            <p:cNvPr id="22" name="object 23"/>
            <p:cNvSpPr/>
            <p:nvPr/>
          </p:nvSpPr>
          <p:spPr>
            <a:xfrm>
              <a:off x="3131692" y="4382770"/>
              <a:ext cx="215900" cy="720090"/>
            </a:xfrm>
            <a:custGeom>
              <a:avLst/>
              <a:gdLst/>
              <a:ahLst/>
              <a:cxnLst/>
              <a:rect l="l" t="t" r="r" b="b"/>
              <a:pathLst>
                <a:path w="215900" h="720089">
                  <a:moveTo>
                    <a:pt x="0" y="0"/>
                  </a:moveTo>
                  <a:lnTo>
                    <a:pt x="215899" y="360057"/>
                  </a:lnTo>
                  <a:lnTo>
                    <a:pt x="0" y="720051"/>
                  </a:lnTo>
                  <a:lnTo>
                    <a:pt x="0" y="0"/>
                  </a:lnTo>
                  <a:close/>
                </a:path>
              </a:pathLst>
            </a:custGeom>
            <a:ln w="12700">
              <a:solidFill>
                <a:srgbClr val="F1F1F1"/>
              </a:solidFill>
            </a:ln>
          </p:spPr>
          <p:txBody>
            <a:bodyPr wrap="square" lIns="0" tIns="0" rIns="0" bIns="0" rtlCol="0"/>
            <a:lstStyle/>
            <a:p>
              <a:endParaRPr/>
            </a:p>
          </p:txBody>
        </p:sp>
        <p:pic>
          <p:nvPicPr>
            <p:cNvPr id="23" name="object 24"/>
            <p:cNvPicPr/>
            <p:nvPr/>
          </p:nvPicPr>
          <p:blipFill>
            <a:blip r:embed="rId2" cstate="print"/>
            <a:stretch>
              <a:fillRect/>
            </a:stretch>
          </p:blipFill>
          <p:spPr>
            <a:xfrm>
              <a:off x="193484" y="1579397"/>
              <a:ext cx="868527" cy="868527"/>
            </a:xfrm>
            <a:prstGeom prst="rect">
              <a:avLst/>
            </a:prstGeom>
          </p:spPr>
        </p:pic>
        <p:pic>
          <p:nvPicPr>
            <p:cNvPr id="24" name="object 25"/>
            <p:cNvPicPr/>
            <p:nvPr/>
          </p:nvPicPr>
          <p:blipFill>
            <a:blip r:embed="rId3" cstate="print"/>
            <a:stretch>
              <a:fillRect/>
            </a:stretch>
          </p:blipFill>
          <p:spPr>
            <a:xfrm>
              <a:off x="693508" y="3126013"/>
              <a:ext cx="585177" cy="499839"/>
            </a:xfrm>
            <a:prstGeom prst="rect">
              <a:avLst/>
            </a:prstGeom>
          </p:spPr>
        </p:pic>
        <p:pic>
          <p:nvPicPr>
            <p:cNvPr id="25" name="object 26"/>
            <p:cNvPicPr/>
            <p:nvPr/>
          </p:nvPicPr>
          <p:blipFill>
            <a:blip r:embed="rId4" cstate="print"/>
            <a:stretch>
              <a:fillRect/>
            </a:stretch>
          </p:blipFill>
          <p:spPr>
            <a:xfrm>
              <a:off x="401485" y="4456023"/>
              <a:ext cx="590067" cy="590067"/>
            </a:xfrm>
            <a:prstGeom prst="rect">
              <a:avLst/>
            </a:prstGeom>
          </p:spPr>
        </p:pic>
      </p:grpSp>
      <p:grpSp>
        <p:nvGrpSpPr>
          <p:cNvPr id="26" name="object 27"/>
          <p:cNvGrpSpPr/>
          <p:nvPr/>
        </p:nvGrpSpPr>
        <p:grpSpPr>
          <a:xfrm>
            <a:off x="3504310" y="3013964"/>
            <a:ext cx="229235" cy="732790"/>
            <a:chOff x="3504310" y="3013964"/>
            <a:chExt cx="229235" cy="732790"/>
          </a:xfrm>
        </p:grpSpPr>
        <p:sp>
          <p:nvSpPr>
            <p:cNvPr id="27" name="object 28"/>
            <p:cNvSpPr/>
            <p:nvPr/>
          </p:nvSpPr>
          <p:spPr>
            <a:xfrm>
              <a:off x="3510660" y="3020314"/>
              <a:ext cx="216535" cy="720090"/>
            </a:xfrm>
            <a:custGeom>
              <a:avLst/>
              <a:gdLst/>
              <a:ahLst/>
              <a:cxnLst/>
              <a:rect l="l" t="t" r="r" b="b"/>
              <a:pathLst>
                <a:path w="216535" h="720089">
                  <a:moveTo>
                    <a:pt x="0" y="0"/>
                  </a:moveTo>
                  <a:lnTo>
                    <a:pt x="0" y="720090"/>
                  </a:lnTo>
                  <a:lnTo>
                    <a:pt x="216026" y="360044"/>
                  </a:lnTo>
                  <a:lnTo>
                    <a:pt x="0" y="0"/>
                  </a:lnTo>
                  <a:close/>
                </a:path>
              </a:pathLst>
            </a:custGeom>
            <a:solidFill>
              <a:srgbClr val="92D050"/>
            </a:solidFill>
          </p:spPr>
          <p:txBody>
            <a:bodyPr wrap="square" lIns="0" tIns="0" rIns="0" bIns="0" rtlCol="0"/>
            <a:lstStyle/>
            <a:p>
              <a:endParaRPr/>
            </a:p>
          </p:txBody>
        </p:sp>
        <p:sp>
          <p:nvSpPr>
            <p:cNvPr id="28" name="object 29"/>
            <p:cNvSpPr/>
            <p:nvPr/>
          </p:nvSpPr>
          <p:spPr>
            <a:xfrm>
              <a:off x="3510660" y="3020314"/>
              <a:ext cx="216535" cy="720090"/>
            </a:xfrm>
            <a:custGeom>
              <a:avLst/>
              <a:gdLst/>
              <a:ahLst/>
              <a:cxnLst/>
              <a:rect l="l" t="t" r="r" b="b"/>
              <a:pathLst>
                <a:path w="216535" h="720089">
                  <a:moveTo>
                    <a:pt x="0" y="0"/>
                  </a:moveTo>
                  <a:lnTo>
                    <a:pt x="216026" y="360044"/>
                  </a:lnTo>
                  <a:lnTo>
                    <a:pt x="0" y="720090"/>
                  </a:lnTo>
                  <a:lnTo>
                    <a:pt x="0" y="0"/>
                  </a:lnTo>
                  <a:close/>
                </a:path>
              </a:pathLst>
            </a:custGeom>
            <a:ln w="12700">
              <a:solidFill>
                <a:srgbClr val="F1F1F1"/>
              </a:solidFill>
            </a:ln>
          </p:spPr>
          <p:txBody>
            <a:bodyPr wrap="square" lIns="0" tIns="0" rIns="0" bIns="0" rtlCol="0"/>
            <a:lstStyle/>
            <a:p>
              <a:endParaRPr/>
            </a:p>
          </p:txBody>
        </p:sp>
      </p:grpSp>
      <p:graphicFrame>
        <p:nvGraphicFramePr>
          <p:cNvPr id="29" name="Tableau 28">
            <a:extLst>
              <a:ext uri="{FF2B5EF4-FFF2-40B4-BE49-F238E27FC236}">
                <a16:creationId xmlns="" xmlns:a16="http://schemas.microsoft.com/office/drawing/2014/main" id="{A6A35880-4091-40C8-B71A-5809B1B5BF98}"/>
              </a:ext>
            </a:extLst>
          </p:cNvPr>
          <p:cNvGraphicFramePr>
            <a:graphicFrameLocks noGrp="1"/>
          </p:cNvGraphicFramePr>
          <p:nvPr>
            <p:extLst>
              <p:ext uri="{D42A27DB-BD31-4B8C-83A1-F6EECF244321}">
                <p14:modId xmlns:p14="http://schemas.microsoft.com/office/powerpoint/2010/main" val="3068846573"/>
              </p:ext>
            </p:extLst>
          </p:nvPr>
        </p:nvGraphicFramePr>
        <p:xfrm>
          <a:off x="3815057" y="1532237"/>
          <a:ext cx="3954752" cy="1102322"/>
        </p:xfrm>
        <a:graphic>
          <a:graphicData uri="http://schemas.openxmlformats.org/drawingml/2006/table">
            <a:tbl>
              <a:tblPr>
                <a:tableStyleId>{7E9639D4-E3E2-4D34-9284-5A2195B3D0D7}</a:tableStyleId>
              </a:tblPr>
              <a:tblGrid>
                <a:gridCol w="798002">
                  <a:extLst>
                    <a:ext uri="{9D8B030D-6E8A-4147-A177-3AD203B41FA5}">
                      <a16:colId xmlns="" xmlns:a16="http://schemas.microsoft.com/office/drawing/2014/main" val="2443169875"/>
                    </a:ext>
                  </a:extLst>
                </a:gridCol>
                <a:gridCol w="798002">
                  <a:extLst>
                    <a:ext uri="{9D8B030D-6E8A-4147-A177-3AD203B41FA5}">
                      <a16:colId xmlns="" xmlns:a16="http://schemas.microsoft.com/office/drawing/2014/main" val="20001"/>
                    </a:ext>
                  </a:extLst>
                </a:gridCol>
                <a:gridCol w="589687">
                  <a:extLst>
                    <a:ext uri="{9D8B030D-6E8A-4147-A177-3AD203B41FA5}">
                      <a16:colId xmlns="" xmlns:a16="http://schemas.microsoft.com/office/drawing/2014/main" val="4012573848"/>
                    </a:ext>
                  </a:extLst>
                </a:gridCol>
                <a:gridCol w="589687">
                  <a:extLst>
                    <a:ext uri="{9D8B030D-6E8A-4147-A177-3AD203B41FA5}">
                      <a16:colId xmlns="" xmlns:a16="http://schemas.microsoft.com/office/drawing/2014/main" val="2250122624"/>
                    </a:ext>
                  </a:extLst>
                </a:gridCol>
                <a:gridCol w="589687">
                  <a:extLst>
                    <a:ext uri="{9D8B030D-6E8A-4147-A177-3AD203B41FA5}">
                      <a16:colId xmlns="" xmlns:a16="http://schemas.microsoft.com/office/drawing/2014/main" val="1676125054"/>
                    </a:ext>
                  </a:extLst>
                </a:gridCol>
                <a:gridCol w="589687">
                  <a:extLst>
                    <a:ext uri="{9D8B030D-6E8A-4147-A177-3AD203B41FA5}">
                      <a16:colId xmlns="" xmlns:a16="http://schemas.microsoft.com/office/drawing/2014/main" val="2271273280"/>
                    </a:ext>
                  </a:extLst>
                </a:gridCol>
              </a:tblGrid>
              <a:tr h="278994">
                <a:tc gridSpan="2">
                  <a:txBody>
                    <a:bodyPr/>
                    <a:lstStyle/>
                    <a:p>
                      <a:pPr algn="l" fontAlgn="b"/>
                      <a:endParaRPr lang="fr-FR" sz="1100" b="1" i="0" u="none" strike="noStrike" dirty="0">
                        <a:solidFill>
                          <a:srgbClr val="000000"/>
                        </a:solidFill>
                        <a:effectLst/>
                        <a:latin typeface="Arial" panose="020B0604020202020204" pitchFamily="34" charset="0"/>
                      </a:endParaRPr>
                    </a:p>
                  </a:txBody>
                  <a:tcPr marL="0" marR="0" marT="0" marB="0" anchor="b"/>
                </a:tc>
                <a:tc hMerge="1">
                  <a:txBody>
                    <a:bodyPr/>
                    <a:lstStyle/>
                    <a:p>
                      <a:pPr algn="l" fontAlgn="b"/>
                      <a:endParaRPr lang="fr-FR" sz="1400" b="0" i="0" u="none" strike="noStrike" dirty="0">
                        <a:solidFill>
                          <a:srgbClr val="000000"/>
                        </a:solidFill>
                        <a:effectLst/>
                        <a:latin typeface="Arial" panose="020B0604020202020204" pitchFamily="34" charset="0"/>
                      </a:endParaRPr>
                    </a:p>
                  </a:txBody>
                  <a:tcPr marL="0" marR="0" marT="0"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a:noFill/>
                    </a:lnT>
                    <a:lnB w="6350" cap="flat" cmpd="sng" algn="ctr">
                      <a:solidFill>
                        <a:srgbClr val="D9D9D9"/>
                      </a:solidFill>
                      <a:prstDash val="solid"/>
                      <a:round/>
                      <a:headEnd type="none" w="med" len="med"/>
                      <a:tailEnd type="none" w="med" len="med"/>
                    </a:lnB>
                  </a:tcPr>
                </a:tc>
                <a:tc>
                  <a:txBody>
                    <a:bodyPr/>
                    <a:lstStyle/>
                    <a:p>
                      <a:pPr algn="ctr" rtl="0" fontAlgn="ctr"/>
                      <a:r>
                        <a:rPr lang="fr-FR" sz="1200" b="1" i="0" u="none" strike="noStrike" dirty="0" smtClean="0">
                          <a:solidFill>
                            <a:schemeClr val="tx1"/>
                          </a:solidFill>
                          <a:effectLst/>
                          <a:latin typeface="+mn-lt"/>
                        </a:rPr>
                        <a:t>Mai </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mn-lt"/>
                        </a:rPr>
                        <a:t>S18</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mn-lt"/>
                        </a:rPr>
                        <a:t>S19</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mn-lt"/>
                        </a:rPr>
                        <a:t>S20</a:t>
                      </a:r>
                      <a:endParaRPr lang="fr-FR" sz="1200" b="1"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3432340467"/>
                  </a:ext>
                </a:extLst>
              </a:tr>
              <a:tr h="218531">
                <a:tc rowSpan="2">
                  <a:txBody>
                    <a:bodyPr/>
                    <a:lstStyle/>
                    <a:p>
                      <a:pPr algn="ctr" rtl="0" fontAlgn="ctr"/>
                      <a:r>
                        <a:rPr lang="fr-FR" sz="1100" b="1" u="none" strike="noStrike" dirty="0">
                          <a:solidFill>
                            <a:schemeClr val="tx1"/>
                          </a:solidFill>
                          <a:effectLst/>
                        </a:rPr>
                        <a:t>MTN</a:t>
                      </a:r>
                      <a:r>
                        <a:rPr lang="fr-FR" sz="1100" b="1" u="none" strike="noStrike" baseline="0" dirty="0">
                          <a:solidFill>
                            <a:schemeClr val="tx1"/>
                          </a:solidFill>
                          <a:effectLst/>
                        </a:rPr>
                        <a:t> RA</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algn="ctr" rtl="0" fontAlgn="ctr"/>
                      <a:r>
                        <a:rPr lang="fr-FR" sz="1100" b="1" u="none" strike="noStrike" dirty="0">
                          <a:solidFill>
                            <a:schemeClr val="tx1"/>
                          </a:solidFill>
                          <a:effectLst/>
                        </a:rPr>
                        <a:t>&gt;=10</a:t>
                      </a:r>
                      <a:r>
                        <a:rPr lang="fr-FR" sz="1100" b="1" u="none" strike="noStrike" baseline="0" dirty="0">
                          <a:solidFill>
                            <a:schemeClr val="tx1"/>
                          </a:solidFill>
                          <a:effectLst/>
                        </a:rPr>
                        <a:t> mois</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marL="0" algn="ctr" defTabSz="914400" rtl="0" eaLnBrk="1" fontAlgn="ctr" latinLnBrk="0" hangingPunct="1"/>
                      <a:r>
                        <a:rPr lang="fr-FR" sz="1200" b="1" i="0" u="none" strike="noStrike" kern="1200" dirty="0">
                          <a:solidFill>
                            <a:srgbClr val="FF0000"/>
                          </a:solidFill>
                          <a:effectLst/>
                          <a:latin typeface="Calibri" panose="020F0502020204030204" pitchFamily="34" charset="0"/>
                          <a:ea typeface="+mn-ea"/>
                          <a:cs typeface="+mn-cs"/>
                        </a:rPr>
                        <a:t>74%</a:t>
                      </a:r>
                    </a:p>
                  </a:txBody>
                  <a:tcPr marL="9525" marR="9525" marT="9525" marB="0" anchor="b"/>
                </a:tc>
                <a:tc>
                  <a:txBody>
                    <a:bodyPr/>
                    <a:lstStyle/>
                    <a:p>
                      <a:pPr algn="ctr" rtl="0" fontAlgn="ctr"/>
                      <a:r>
                        <a:rPr lang="fr-FR" sz="1200" b="1" i="0" u="none" strike="noStrike" dirty="0" smtClean="0">
                          <a:solidFill>
                            <a:srgbClr val="FF0000"/>
                          </a:solidFill>
                          <a:effectLst/>
                          <a:latin typeface="Calibri" panose="020F0502020204030204" pitchFamily="34" charset="0"/>
                        </a:rPr>
                        <a:t>82%</a:t>
                      </a:r>
                      <a:endParaRPr lang="fr-FR" sz="1200" b="1" i="0" u="none" strike="noStrike" dirty="0">
                        <a:solidFill>
                          <a:srgbClr val="FF0000"/>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rgbClr val="FF0000"/>
                          </a:solidFill>
                          <a:effectLst/>
                          <a:latin typeface="Calibri" panose="020F0502020204030204" pitchFamily="34" charset="0"/>
                        </a:rPr>
                        <a:t>77%</a:t>
                      </a:r>
                      <a:endParaRPr lang="fr-FR" sz="1200" b="1" i="0" u="none" strike="noStrike" dirty="0">
                        <a:solidFill>
                          <a:srgbClr val="FF0000"/>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rgbClr val="FF0000"/>
                          </a:solidFill>
                          <a:effectLst/>
                          <a:latin typeface="Calibri" panose="020F0502020204030204" pitchFamily="34" charset="0"/>
                        </a:rPr>
                        <a:t>71%</a:t>
                      </a:r>
                      <a:endParaRPr lang="fr-FR" sz="1200" b="1" i="0" u="none" strike="noStrike" dirty="0">
                        <a:solidFill>
                          <a:srgbClr val="FF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3234930470"/>
                  </a:ext>
                </a:extLst>
              </a:tr>
              <a:tr h="228108">
                <a:tc vMerge="1">
                  <a:txBody>
                    <a:bodyPr/>
                    <a:lstStyle/>
                    <a:p>
                      <a:pPr algn="ctr" rtl="0" fontAlgn="ctr"/>
                      <a:endParaRPr lang="fr-FR" sz="900" b="0" i="0" u="none" strike="noStrike" dirty="0">
                        <a:solidFill>
                          <a:srgbClr val="FFFFFF"/>
                        </a:solidFill>
                        <a:effectLst/>
                        <a:latin typeface="Calibri" panose="020F0502020204030204" pitchFamily="34" charset="0"/>
                      </a:endParaRP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4472C4"/>
                    </a:solidFill>
                  </a:tcPr>
                </a:tc>
                <a:tc>
                  <a:txBody>
                    <a:bodyPr/>
                    <a:lstStyle/>
                    <a:p>
                      <a:pPr algn="ctr" rtl="0" fontAlgn="ctr"/>
                      <a:r>
                        <a:rPr lang="fr-FR" sz="1100" b="1" u="none" strike="noStrike" dirty="0">
                          <a:solidFill>
                            <a:schemeClr val="tx1"/>
                          </a:solidFill>
                          <a:effectLst/>
                        </a:rPr>
                        <a:t>&lt; 10 mois</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marL="0" algn="ctr" defTabSz="914400" rtl="0" eaLnBrk="1" fontAlgn="ctr" latinLnBrk="0" hangingPunct="1"/>
                      <a:r>
                        <a:rPr lang="fr-FR" sz="1200" b="1" i="0" u="none" strike="noStrike" kern="1200" dirty="0">
                          <a:solidFill>
                            <a:srgbClr val="FF0000"/>
                          </a:solidFill>
                          <a:effectLst/>
                          <a:latin typeface="Calibri" panose="020F0502020204030204" pitchFamily="34" charset="0"/>
                          <a:ea typeface="+mn-ea"/>
                          <a:cs typeface="+mn-cs"/>
                        </a:rPr>
                        <a:t>57%</a:t>
                      </a:r>
                    </a:p>
                  </a:txBody>
                  <a:tcPr marL="9525" marR="9525" marT="9525" marB="0" anchor="b"/>
                </a:tc>
                <a:tc>
                  <a:txBody>
                    <a:bodyPr/>
                    <a:lstStyle/>
                    <a:p>
                      <a:pPr algn="ctr" rtl="0" fontAlgn="ctr"/>
                      <a:r>
                        <a:rPr lang="fr-FR" sz="1200" b="1" i="0" u="none" strike="noStrike" dirty="0" smtClean="0">
                          <a:solidFill>
                            <a:srgbClr val="FF0000"/>
                          </a:solidFill>
                          <a:effectLst/>
                          <a:latin typeface="Calibri" panose="020F0502020204030204" pitchFamily="34" charset="0"/>
                        </a:rPr>
                        <a:t>75%</a:t>
                      </a:r>
                      <a:endParaRPr lang="fr-FR" sz="1200" b="1" i="0" u="none" strike="noStrike" dirty="0">
                        <a:solidFill>
                          <a:srgbClr val="FF0000"/>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rgbClr val="FF0000"/>
                          </a:solidFill>
                          <a:effectLst/>
                          <a:latin typeface="Calibri" panose="020F0502020204030204" pitchFamily="34" charset="0"/>
                        </a:rPr>
                        <a:t>58%</a:t>
                      </a:r>
                      <a:endParaRPr lang="fr-FR" sz="1200" b="1" i="0" u="none" strike="noStrike" dirty="0">
                        <a:solidFill>
                          <a:srgbClr val="FF0000"/>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rgbClr val="FF0000"/>
                          </a:solidFill>
                          <a:effectLst/>
                          <a:latin typeface="Calibri" panose="020F0502020204030204" pitchFamily="34" charset="0"/>
                        </a:rPr>
                        <a:t>56%</a:t>
                      </a:r>
                      <a:endParaRPr lang="fr-FR" sz="1200" b="1" i="0" u="none" strike="noStrike" dirty="0">
                        <a:solidFill>
                          <a:srgbClr val="FF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3679832153"/>
                  </a:ext>
                </a:extLst>
              </a:tr>
              <a:tr h="184284">
                <a:tc rowSpan="2">
                  <a:txBody>
                    <a:bodyPr/>
                    <a:lstStyle/>
                    <a:p>
                      <a:pPr algn="ctr" rtl="0" fontAlgn="ctr"/>
                      <a:r>
                        <a:rPr lang="fr-FR" sz="1100" b="1" u="none" strike="noStrike" dirty="0">
                          <a:solidFill>
                            <a:schemeClr val="tx1"/>
                          </a:solidFill>
                          <a:effectLst/>
                        </a:rPr>
                        <a:t>MOOV RA</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algn="ctr" rtl="0" fontAlgn="ctr"/>
                      <a:r>
                        <a:rPr lang="fr-FR" sz="1100" b="1" u="none" strike="noStrike" dirty="0">
                          <a:solidFill>
                            <a:schemeClr val="tx1"/>
                          </a:solidFill>
                          <a:effectLst/>
                        </a:rPr>
                        <a:t>&gt;=10</a:t>
                      </a:r>
                      <a:r>
                        <a:rPr lang="fr-FR" sz="1100" b="1" u="none" strike="noStrike" baseline="0" dirty="0">
                          <a:solidFill>
                            <a:schemeClr val="tx1"/>
                          </a:solidFill>
                          <a:effectLst/>
                        </a:rPr>
                        <a:t> mois</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marL="0" algn="ctr" defTabSz="914400" rtl="0" eaLnBrk="1" fontAlgn="ctr" latinLnBrk="0" hangingPunct="1"/>
                      <a:r>
                        <a:rPr lang="fr-FR" sz="1200" b="1" i="0" u="none" strike="noStrike" kern="1200" dirty="0">
                          <a:solidFill>
                            <a:srgbClr val="FF0000"/>
                          </a:solidFill>
                          <a:effectLst/>
                          <a:latin typeface="Calibri" panose="020F0502020204030204" pitchFamily="34" charset="0"/>
                          <a:ea typeface="+mn-ea"/>
                          <a:cs typeface="+mn-cs"/>
                        </a:rPr>
                        <a:t>75%</a:t>
                      </a:r>
                    </a:p>
                  </a:txBody>
                  <a:tcPr marL="9525" marR="9525" marT="9525" marB="0" anchor="b"/>
                </a:tc>
                <a:tc>
                  <a:txBody>
                    <a:bodyPr/>
                    <a:lstStyle/>
                    <a:p>
                      <a:pPr algn="ctr" rtl="0" fontAlgn="ctr"/>
                      <a:r>
                        <a:rPr lang="fr-FR" sz="1200" b="1" i="0" u="none" strike="noStrike" dirty="0" smtClean="0">
                          <a:solidFill>
                            <a:srgbClr val="FF0000"/>
                          </a:solidFill>
                          <a:effectLst/>
                          <a:latin typeface="Calibri" panose="020F0502020204030204" pitchFamily="34" charset="0"/>
                        </a:rPr>
                        <a:t>64%</a:t>
                      </a:r>
                      <a:endParaRPr lang="fr-FR" sz="1200" b="1" i="0" u="none" strike="noStrike" dirty="0">
                        <a:solidFill>
                          <a:srgbClr val="FF0000"/>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rgbClr val="FF0000"/>
                          </a:solidFill>
                          <a:effectLst/>
                          <a:latin typeface="Calibri" panose="020F0502020204030204" pitchFamily="34" charset="0"/>
                        </a:rPr>
                        <a:t>78%</a:t>
                      </a:r>
                      <a:endParaRPr lang="fr-FR" sz="1200" b="1" i="0" u="none" strike="noStrike" dirty="0">
                        <a:solidFill>
                          <a:srgbClr val="FF0000"/>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rgbClr val="FF0000"/>
                          </a:solidFill>
                          <a:effectLst/>
                          <a:latin typeface="Calibri" panose="020F0502020204030204" pitchFamily="34" charset="0"/>
                        </a:rPr>
                        <a:t>72%</a:t>
                      </a:r>
                      <a:endParaRPr lang="fr-FR" sz="1200" b="1" i="0" u="none" strike="noStrike" dirty="0">
                        <a:solidFill>
                          <a:srgbClr val="FF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2209864760"/>
                  </a:ext>
                </a:extLst>
              </a:tr>
              <a:tr h="184284">
                <a:tc vMerge="1">
                  <a:txBody>
                    <a:bodyPr/>
                    <a:lstStyle/>
                    <a:p>
                      <a:pPr algn="ctr" rtl="0" fontAlgn="ct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100" b="1" u="none" strike="noStrike" dirty="0" smtClean="0">
                          <a:solidFill>
                            <a:schemeClr val="tx1"/>
                          </a:solidFill>
                          <a:effectLst/>
                        </a:rPr>
                        <a:t>&lt; 10 mois</a:t>
                      </a:r>
                      <a:endParaRPr lang="fr-FR" sz="1100" b="1" i="0" u="none" strike="noStrike" dirty="0" smtClean="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algn="ctr" rtl="0" fontAlgn="ctr"/>
                      <a:r>
                        <a:rPr lang="fr-FR" sz="1200" b="1" i="0" u="none" strike="noStrike" dirty="0" smtClean="0">
                          <a:solidFill>
                            <a:srgbClr val="00B050"/>
                          </a:solidFill>
                          <a:effectLst/>
                          <a:latin typeface="Calibri" panose="020F0502020204030204" pitchFamily="34" charset="0"/>
                        </a:rPr>
                        <a:t>91%</a:t>
                      </a:r>
                      <a:endParaRPr lang="fr-FR" sz="1200" b="1" i="0" u="none" strike="noStrike" dirty="0">
                        <a:solidFill>
                          <a:srgbClr val="00B050"/>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N/A</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rgbClr val="00B050"/>
                          </a:solidFill>
                          <a:effectLst/>
                          <a:latin typeface="Calibri" panose="020F0502020204030204" pitchFamily="34" charset="0"/>
                        </a:rPr>
                        <a:t>92%</a:t>
                      </a:r>
                      <a:endParaRPr lang="fr-FR" sz="1200" b="1" i="0" u="none" strike="noStrike" dirty="0">
                        <a:solidFill>
                          <a:srgbClr val="00B050"/>
                        </a:solidFill>
                        <a:effectLst/>
                        <a:latin typeface="Calibri" panose="020F0502020204030204" pitchFamily="34" charset="0"/>
                      </a:endParaRPr>
                    </a:p>
                  </a:txBody>
                  <a:tcPr marL="0" marR="0" marT="0" marB="0" anchor="ctr"/>
                </a:tc>
                <a:tc>
                  <a:txBody>
                    <a:bodyPr/>
                    <a:lstStyle/>
                    <a:p>
                      <a:pPr algn="ctr" rtl="0" fontAlgn="ctr"/>
                      <a:r>
                        <a:rPr lang="fr-FR" sz="1200" b="0" i="0" u="none" strike="noStrike" dirty="0" smtClean="0">
                          <a:solidFill>
                            <a:srgbClr val="00B050"/>
                          </a:solidFill>
                          <a:effectLst/>
                          <a:latin typeface="Calibri" panose="020F0502020204030204" pitchFamily="34" charset="0"/>
                        </a:rPr>
                        <a:t>90%</a:t>
                      </a:r>
                      <a:endParaRPr lang="fr-FR" sz="1200" b="0" i="0" u="none" strike="noStrike" dirty="0">
                        <a:solidFill>
                          <a:srgbClr val="00B050"/>
                        </a:solidFill>
                        <a:effectLst/>
                        <a:latin typeface="Calibri" panose="020F0502020204030204" pitchFamily="34" charset="0"/>
                      </a:endParaRPr>
                    </a:p>
                  </a:txBody>
                  <a:tcPr marL="0" marR="0" marT="0" marB="0" anchor="ctr"/>
                </a:tc>
              </a:tr>
            </a:tbl>
          </a:graphicData>
        </a:graphic>
      </p:graphicFrame>
      <p:graphicFrame>
        <p:nvGraphicFramePr>
          <p:cNvPr id="30" name="Tableau 29">
            <a:extLst>
              <a:ext uri="{FF2B5EF4-FFF2-40B4-BE49-F238E27FC236}">
                <a16:creationId xmlns="" xmlns:a16="http://schemas.microsoft.com/office/drawing/2014/main" id="{A6A35880-4091-40C8-B71A-5809B1B5BF98}"/>
              </a:ext>
            </a:extLst>
          </p:cNvPr>
          <p:cNvGraphicFramePr>
            <a:graphicFrameLocks noGrp="1"/>
          </p:cNvGraphicFramePr>
          <p:nvPr>
            <p:extLst>
              <p:ext uri="{D42A27DB-BD31-4B8C-83A1-F6EECF244321}">
                <p14:modId xmlns:p14="http://schemas.microsoft.com/office/powerpoint/2010/main" val="61108994"/>
              </p:ext>
            </p:extLst>
          </p:nvPr>
        </p:nvGraphicFramePr>
        <p:xfrm>
          <a:off x="3832507" y="2824191"/>
          <a:ext cx="3943672" cy="1238321"/>
        </p:xfrm>
        <a:graphic>
          <a:graphicData uri="http://schemas.openxmlformats.org/drawingml/2006/table">
            <a:tbl>
              <a:tblPr>
                <a:tableStyleId>{7E9639D4-E3E2-4D34-9284-5A2195B3D0D7}</a:tableStyleId>
              </a:tblPr>
              <a:tblGrid>
                <a:gridCol w="795766">
                  <a:extLst>
                    <a:ext uri="{9D8B030D-6E8A-4147-A177-3AD203B41FA5}">
                      <a16:colId xmlns="" xmlns:a16="http://schemas.microsoft.com/office/drawing/2014/main" val="2443169875"/>
                    </a:ext>
                  </a:extLst>
                </a:gridCol>
                <a:gridCol w="795766">
                  <a:extLst>
                    <a:ext uri="{9D8B030D-6E8A-4147-A177-3AD203B41FA5}">
                      <a16:colId xmlns="" xmlns:a16="http://schemas.microsoft.com/office/drawing/2014/main" val="20001"/>
                    </a:ext>
                  </a:extLst>
                </a:gridCol>
                <a:gridCol w="588035">
                  <a:extLst>
                    <a:ext uri="{9D8B030D-6E8A-4147-A177-3AD203B41FA5}">
                      <a16:colId xmlns="" xmlns:a16="http://schemas.microsoft.com/office/drawing/2014/main" val="4012573848"/>
                    </a:ext>
                  </a:extLst>
                </a:gridCol>
                <a:gridCol w="588035">
                  <a:extLst>
                    <a:ext uri="{9D8B030D-6E8A-4147-A177-3AD203B41FA5}">
                      <a16:colId xmlns="" xmlns:a16="http://schemas.microsoft.com/office/drawing/2014/main" val="2250122624"/>
                    </a:ext>
                  </a:extLst>
                </a:gridCol>
                <a:gridCol w="588035">
                  <a:extLst>
                    <a:ext uri="{9D8B030D-6E8A-4147-A177-3AD203B41FA5}">
                      <a16:colId xmlns="" xmlns:a16="http://schemas.microsoft.com/office/drawing/2014/main" val="1676125054"/>
                    </a:ext>
                  </a:extLst>
                </a:gridCol>
                <a:gridCol w="588035">
                  <a:extLst>
                    <a:ext uri="{9D8B030D-6E8A-4147-A177-3AD203B41FA5}">
                      <a16:colId xmlns="" xmlns:a16="http://schemas.microsoft.com/office/drawing/2014/main" val="2271273280"/>
                    </a:ext>
                  </a:extLst>
                </a:gridCol>
              </a:tblGrid>
              <a:tr h="299609">
                <a:tc gridSpan="2">
                  <a:txBody>
                    <a:bodyPr/>
                    <a:lstStyle/>
                    <a:p>
                      <a:pPr algn="l" fontAlgn="b"/>
                      <a:endParaRPr lang="fr-FR" sz="1100" b="1" i="0" u="none" strike="noStrike" dirty="0">
                        <a:solidFill>
                          <a:srgbClr val="000000"/>
                        </a:solidFill>
                        <a:effectLst/>
                        <a:latin typeface="Arial" panose="020B0604020202020204" pitchFamily="34" charset="0"/>
                      </a:endParaRPr>
                    </a:p>
                  </a:txBody>
                  <a:tcPr marL="0" marR="0" marT="0" marB="0" anchor="b"/>
                </a:tc>
                <a:tc hMerge="1">
                  <a:txBody>
                    <a:bodyPr/>
                    <a:lstStyle/>
                    <a:p>
                      <a:pPr algn="l" fontAlgn="b"/>
                      <a:endParaRPr lang="fr-FR" sz="1400" b="0" i="0" u="none" strike="noStrike" dirty="0">
                        <a:solidFill>
                          <a:srgbClr val="000000"/>
                        </a:solidFill>
                        <a:effectLst/>
                        <a:latin typeface="Arial" panose="020B0604020202020204" pitchFamily="34" charset="0"/>
                      </a:endParaRPr>
                    </a:p>
                  </a:txBody>
                  <a:tcPr marL="0" marR="0" marT="0"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a:noFill/>
                    </a:lnT>
                    <a:lnB w="6350" cap="flat" cmpd="sng" algn="ctr">
                      <a:solidFill>
                        <a:srgbClr val="D9D9D9"/>
                      </a:solidFill>
                      <a:prstDash val="solid"/>
                      <a:round/>
                      <a:headEnd type="none" w="med" len="med"/>
                      <a:tailEnd type="none" w="med" len="med"/>
                    </a:lnB>
                  </a:tcPr>
                </a:tc>
                <a:tc>
                  <a:txBody>
                    <a:bodyPr/>
                    <a:lstStyle/>
                    <a:p>
                      <a:pPr algn="ctr" rtl="0" fontAlgn="ctr"/>
                      <a:r>
                        <a:rPr lang="fr-FR" sz="1200" b="1" i="0" u="none" strike="noStrike" dirty="0" smtClean="0">
                          <a:solidFill>
                            <a:schemeClr val="tx1"/>
                          </a:solidFill>
                          <a:effectLst/>
                          <a:latin typeface="+mn-lt"/>
                        </a:rPr>
                        <a:t>Mai </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mn-lt"/>
                        </a:rPr>
                        <a:t>S18</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mn-lt"/>
                        </a:rPr>
                        <a:t>S19</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mn-lt"/>
                        </a:rPr>
                        <a:t>S20</a:t>
                      </a:r>
                      <a:endParaRPr lang="fr-FR" sz="1200" b="1"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3432340467"/>
                  </a:ext>
                </a:extLst>
              </a:tr>
              <a:tr h="234678">
                <a:tc rowSpan="2">
                  <a:txBody>
                    <a:bodyPr/>
                    <a:lstStyle/>
                    <a:p>
                      <a:pPr algn="ctr" rtl="0" fontAlgn="ctr"/>
                      <a:r>
                        <a:rPr lang="fr-FR" sz="1100" b="1" u="none" strike="noStrike" dirty="0">
                          <a:solidFill>
                            <a:schemeClr val="tx1"/>
                          </a:solidFill>
                          <a:effectLst/>
                        </a:rPr>
                        <a:t>MTN</a:t>
                      </a:r>
                      <a:r>
                        <a:rPr lang="fr-FR" sz="1100" b="1" u="none" strike="noStrike" baseline="0" dirty="0">
                          <a:solidFill>
                            <a:schemeClr val="tx1"/>
                          </a:solidFill>
                          <a:effectLst/>
                        </a:rPr>
                        <a:t> RA</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algn="ctr" rtl="0" fontAlgn="ctr"/>
                      <a:r>
                        <a:rPr lang="fr-FR" sz="1100" b="1" u="none" strike="noStrike" dirty="0">
                          <a:solidFill>
                            <a:schemeClr val="tx1"/>
                          </a:solidFill>
                          <a:effectLst/>
                        </a:rPr>
                        <a:t>&gt;=10</a:t>
                      </a:r>
                      <a:r>
                        <a:rPr lang="fr-FR" sz="1100" b="1" u="none" strike="noStrike" baseline="0" dirty="0">
                          <a:solidFill>
                            <a:schemeClr val="tx1"/>
                          </a:solidFill>
                          <a:effectLst/>
                        </a:rPr>
                        <a:t> mois</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marL="0" algn="ctr" defTabSz="914400" rtl="0" eaLnBrk="1" fontAlgn="ctr" latinLnBrk="0" hangingPunct="1"/>
                      <a:r>
                        <a:rPr lang="fr-FR" sz="1200" b="1" i="0" u="none" strike="noStrike" kern="1200" dirty="0">
                          <a:solidFill>
                            <a:srgbClr val="FF0000"/>
                          </a:solidFill>
                          <a:effectLst/>
                          <a:latin typeface="Calibri" panose="020F0502020204030204" pitchFamily="34" charset="0"/>
                          <a:ea typeface="+mn-ea"/>
                          <a:cs typeface="+mn-cs"/>
                        </a:rPr>
                        <a:t>72%</a:t>
                      </a:r>
                    </a:p>
                  </a:txBody>
                  <a:tcPr marL="9525" marR="9525" marT="9525" marB="0" anchor="b"/>
                </a:tc>
                <a:tc>
                  <a:txBody>
                    <a:bodyPr/>
                    <a:lstStyle/>
                    <a:p>
                      <a:pPr algn="ctr" rtl="0" fontAlgn="ctr"/>
                      <a:r>
                        <a:rPr lang="fr-FR" sz="1200" b="1" i="0" u="none" strike="noStrike" dirty="0">
                          <a:solidFill>
                            <a:srgbClr val="FF0000"/>
                          </a:solidFill>
                          <a:effectLst/>
                          <a:latin typeface="Calibri" panose="020F0502020204030204" pitchFamily="34" charset="0"/>
                        </a:rPr>
                        <a:t>79%</a:t>
                      </a:r>
                    </a:p>
                  </a:txBody>
                  <a:tcPr marL="0" marR="0" marT="0" marB="0" anchor="ctr"/>
                </a:tc>
                <a:tc>
                  <a:txBody>
                    <a:bodyPr/>
                    <a:lstStyle/>
                    <a:p>
                      <a:pPr algn="ctr" rtl="0" fontAlgn="ctr"/>
                      <a:r>
                        <a:rPr lang="fr-FR" sz="1200" b="1" i="0" u="none" strike="noStrike" dirty="0" smtClean="0">
                          <a:solidFill>
                            <a:srgbClr val="FF0000"/>
                          </a:solidFill>
                          <a:effectLst/>
                          <a:latin typeface="Calibri" panose="020F0502020204030204" pitchFamily="34" charset="0"/>
                        </a:rPr>
                        <a:t>75%</a:t>
                      </a:r>
                      <a:endParaRPr lang="fr-FR" sz="1200" b="1" i="0" u="none" strike="noStrike" dirty="0">
                        <a:solidFill>
                          <a:srgbClr val="FF0000"/>
                        </a:solidFill>
                        <a:effectLst/>
                        <a:latin typeface="Calibri" panose="020F0502020204030204" pitchFamily="34" charset="0"/>
                      </a:endParaRPr>
                    </a:p>
                  </a:txBody>
                  <a:tcPr marL="0" marR="0" marT="0" marB="0" anchor="ctr"/>
                </a:tc>
                <a:tc>
                  <a:txBody>
                    <a:bodyPr/>
                    <a:lstStyle/>
                    <a:p>
                      <a:pPr algn="ctr" rtl="0" fontAlgn="ctr"/>
                      <a:r>
                        <a:rPr lang="fr-FR" sz="1200" b="1" u="none" strike="noStrike" dirty="0" smtClean="0">
                          <a:solidFill>
                            <a:srgbClr val="FF0000"/>
                          </a:solidFill>
                          <a:effectLst/>
                        </a:rPr>
                        <a:t>69%</a:t>
                      </a:r>
                      <a:endParaRPr lang="fr-FR" sz="1200" b="1" i="0" u="none" strike="noStrike" dirty="0">
                        <a:solidFill>
                          <a:srgbClr val="FF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3234930470"/>
                  </a:ext>
                </a:extLst>
              </a:tr>
              <a:tr h="234678">
                <a:tc vMerge="1">
                  <a:txBody>
                    <a:bodyPr/>
                    <a:lstStyle/>
                    <a:p>
                      <a:pPr algn="ctr" rtl="0" fontAlgn="ctr"/>
                      <a:endParaRPr lang="fr-FR" sz="900" b="0" i="0" u="none" strike="noStrike" dirty="0">
                        <a:solidFill>
                          <a:srgbClr val="FFFFFF"/>
                        </a:solidFill>
                        <a:effectLst/>
                        <a:latin typeface="Calibri" panose="020F0502020204030204" pitchFamily="34" charset="0"/>
                      </a:endParaRP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4472C4"/>
                    </a:solidFill>
                  </a:tcPr>
                </a:tc>
                <a:tc>
                  <a:txBody>
                    <a:bodyPr/>
                    <a:lstStyle/>
                    <a:p>
                      <a:pPr algn="ctr" rtl="0" fontAlgn="ctr"/>
                      <a:r>
                        <a:rPr lang="fr-FR" sz="1100" b="1" u="none" strike="noStrike" dirty="0">
                          <a:solidFill>
                            <a:schemeClr val="tx1"/>
                          </a:solidFill>
                          <a:effectLst/>
                        </a:rPr>
                        <a:t>&lt; 10 mois</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marL="0" algn="ctr" defTabSz="914400" rtl="0" eaLnBrk="1" fontAlgn="ctr" latinLnBrk="0" hangingPunct="1"/>
                      <a:r>
                        <a:rPr lang="fr-FR" sz="1200" b="1" i="0" u="none" strike="noStrike" kern="1200" dirty="0">
                          <a:solidFill>
                            <a:srgbClr val="FF0000"/>
                          </a:solidFill>
                          <a:effectLst/>
                          <a:latin typeface="Calibri" panose="020F0502020204030204" pitchFamily="34" charset="0"/>
                          <a:ea typeface="+mn-ea"/>
                          <a:cs typeface="+mn-cs"/>
                        </a:rPr>
                        <a:t>56%</a:t>
                      </a:r>
                    </a:p>
                  </a:txBody>
                  <a:tcPr marL="9525" marR="9525" marT="9525" marB="0" anchor="b"/>
                </a:tc>
                <a:tc>
                  <a:txBody>
                    <a:bodyPr/>
                    <a:lstStyle/>
                    <a:p>
                      <a:pPr algn="ctr" rtl="0" fontAlgn="ctr"/>
                      <a:r>
                        <a:rPr lang="fr-FR" sz="1200" b="1" i="0" u="none" strike="noStrike" dirty="0" smtClean="0">
                          <a:solidFill>
                            <a:srgbClr val="FF0000"/>
                          </a:solidFill>
                          <a:effectLst/>
                          <a:latin typeface="Calibri" panose="020F0502020204030204" pitchFamily="34" charset="0"/>
                        </a:rPr>
                        <a:t>71%</a:t>
                      </a:r>
                      <a:endParaRPr lang="fr-FR" sz="1200" b="1" i="0" u="none" strike="noStrike" dirty="0">
                        <a:solidFill>
                          <a:srgbClr val="FF0000"/>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rgbClr val="FF0000"/>
                          </a:solidFill>
                          <a:effectLst/>
                          <a:latin typeface="Calibri" panose="020F0502020204030204" pitchFamily="34" charset="0"/>
                        </a:rPr>
                        <a:t>57%</a:t>
                      </a:r>
                      <a:endParaRPr lang="fr-FR" sz="1200" b="1" i="0" u="none" strike="noStrike" dirty="0">
                        <a:solidFill>
                          <a:srgbClr val="FF0000"/>
                        </a:solidFill>
                        <a:effectLst/>
                        <a:latin typeface="Calibri" panose="020F0502020204030204" pitchFamily="34" charset="0"/>
                      </a:endParaRPr>
                    </a:p>
                  </a:txBody>
                  <a:tcPr marL="0" marR="0" marT="0" marB="0" anchor="ctr"/>
                </a:tc>
                <a:tc>
                  <a:txBody>
                    <a:bodyPr/>
                    <a:lstStyle/>
                    <a:p>
                      <a:pPr algn="ctr" rtl="0" fontAlgn="ctr"/>
                      <a:r>
                        <a:rPr lang="fr-FR" sz="1200" b="1" u="none" strike="noStrike" dirty="0" smtClean="0">
                          <a:solidFill>
                            <a:srgbClr val="FF0000"/>
                          </a:solidFill>
                          <a:effectLst/>
                        </a:rPr>
                        <a:t>55%</a:t>
                      </a:r>
                      <a:endParaRPr lang="fr-FR" sz="1200" b="1" i="0" u="none" strike="noStrike" dirty="0">
                        <a:solidFill>
                          <a:srgbClr val="FF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3679832153"/>
                  </a:ext>
                </a:extLst>
              </a:tr>
              <a:tr h="234678">
                <a:tc>
                  <a:txBody>
                    <a:bodyPr/>
                    <a:lstStyle/>
                    <a:p>
                      <a:pPr algn="ctr" rtl="0" fontAlgn="ctr"/>
                      <a:r>
                        <a:rPr lang="fr-FR" sz="1100" b="1" u="none" strike="noStrike" dirty="0">
                          <a:solidFill>
                            <a:schemeClr val="tx1"/>
                          </a:solidFill>
                          <a:effectLst/>
                        </a:rPr>
                        <a:t>MOOV RA</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algn="ctr" rtl="0" fontAlgn="ctr"/>
                      <a:r>
                        <a:rPr lang="fr-FR" sz="1100" b="1" u="none" strike="noStrike" dirty="0">
                          <a:solidFill>
                            <a:schemeClr val="tx1"/>
                          </a:solidFill>
                          <a:effectLst/>
                        </a:rPr>
                        <a:t>&gt;=10</a:t>
                      </a:r>
                      <a:r>
                        <a:rPr lang="fr-FR" sz="1100" b="1" u="none" strike="noStrike" baseline="0" dirty="0">
                          <a:solidFill>
                            <a:schemeClr val="tx1"/>
                          </a:solidFill>
                          <a:effectLst/>
                        </a:rPr>
                        <a:t> mois</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marL="0" algn="ctr" defTabSz="914400" rtl="0" eaLnBrk="1" fontAlgn="ctr" latinLnBrk="0" hangingPunct="1"/>
                      <a:r>
                        <a:rPr lang="fr-FR" sz="1200" b="1" i="0" u="none" strike="noStrike" kern="1200" dirty="0">
                          <a:solidFill>
                            <a:srgbClr val="FF0000"/>
                          </a:solidFill>
                          <a:effectLst/>
                          <a:latin typeface="Calibri" panose="020F0502020204030204" pitchFamily="34" charset="0"/>
                          <a:ea typeface="+mn-ea"/>
                          <a:cs typeface="+mn-cs"/>
                        </a:rPr>
                        <a:t>71%</a:t>
                      </a:r>
                    </a:p>
                  </a:txBody>
                  <a:tcPr marL="9525" marR="9525" marT="9525" marB="0" anchor="b"/>
                </a:tc>
                <a:tc>
                  <a:txBody>
                    <a:bodyPr/>
                    <a:lstStyle/>
                    <a:p>
                      <a:pPr algn="ctr" rtl="0" fontAlgn="ctr"/>
                      <a:r>
                        <a:rPr lang="fr-FR" sz="1200" b="1" i="0" u="none" strike="noStrike" dirty="0" smtClean="0">
                          <a:solidFill>
                            <a:srgbClr val="FF0000"/>
                          </a:solidFill>
                          <a:effectLst/>
                          <a:latin typeface="Calibri" panose="020F0502020204030204" pitchFamily="34" charset="0"/>
                        </a:rPr>
                        <a:t>62%</a:t>
                      </a:r>
                      <a:endParaRPr lang="fr-FR" sz="1200" b="1" i="0" u="none" strike="noStrike" dirty="0">
                        <a:solidFill>
                          <a:srgbClr val="FF0000"/>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rgbClr val="FF0000"/>
                          </a:solidFill>
                          <a:effectLst/>
                          <a:latin typeface="Calibri" panose="020F0502020204030204" pitchFamily="34" charset="0"/>
                        </a:rPr>
                        <a:t>73%</a:t>
                      </a:r>
                      <a:endParaRPr lang="fr-FR" sz="1200" b="1" i="0" u="none" strike="noStrike" dirty="0">
                        <a:solidFill>
                          <a:srgbClr val="FF0000"/>
                        </a:solidFill>
                        <a:effectLst/>
                        <a:latin typeface="Calibri" panose="020F0502020204030204" pitchFamily="34" charset="0"/>
                      </a:endParaRPr>
                    </a:p>
                  </a:txBody>
                  <a:tcPr marL="0" marR="0" marT="0" marB="0" anchor="ctr"/>
                </a:tc>
                <a:tc>
                  <a:txBody>
                    <a:bodyPr/>
                    <a:lstStyle/>
                    <a:p>
                      <a:pPr algn="ctr" rtl="0" fontAlgn="ctr"/>
                      <a:r>
                        <a:rPr lang="fr-FR" sz="1200" b="1" u="none" strike="noStrike" dirty="0" smtClean="0">
                          <a:solidFill>
                            <a:srgbClr val="FF0000"/>
                          </a:solidFill>
                          <a:effectLst/>
                        </a:rPr>
                        <a:t>69%</a:t>
                      </a:r>
                      <a:endParaRPr lang="fr-FR" sz="1200" b="1" i="0" u="none" strike="noStrike" dirty="0">
                        <a:solidFill>
                          <a:srgbClr val="FF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2209864760"/>
                  </a:ext>
                </a:extLst>
              </a:tr>
              <a:tr h="234678">
                <a:tc>
                  <a:txBody>
                    <a:bodyPr/>
                    <a:lstStyle/>
                    <a:p>
                      <a:pPr algn="ctr" rtl="0" fontAlgn="ct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100" b="1" u="none" strike="noStrike" dirty="0" smtClean="0">
                          <a:solidFill>
                            <a:schemeClr val="tx1"/>
                          </a:solidFill>
                          <a:effectLst/>
                        </a:rPr>
                        <a:t>&lt; 10 mois</a:t>
                      </a:r>
                      <a:endParaRPr lang="fr-FR" sz="1100" b="1" i="0" u="none" strike="noStrike" dirty="0" smtClean="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marL="0" algn="ctr" defTabSz="914400" rtl="0" eaLnBrk="1" fontAlgn="ctr" latinLnBrk="0" hangingPunct="1"/>
                      <a:r>
                        <a:rPr lang="fr-FR" sz="1200" b="0" i="0" u="none" strike="noStrike" kern="1200" dirty="0">
                          <a:solidFill>
                            <a:srgbClr val="FF0000"/>
                          </a:solidFill>
                          <a:effectLst/>
                          <a:latin typeface="Calibri" panose="020F0502020204030204" pitchFamily="34" charset="0"/>
                          <a:ea typeface="+mn-ea"/>
                          <a:cs typeface="+mn-cs"/>
                        </a:rPr>
                        <a:t>84%</a:t>
                      </a:r>
                    </a:p>
                  </a:txBody>
                  <a:tcPr marL="9525" marR="9525" marT="9525" marB="0" anchor="b"/>
                </a:tc>
                <a:tc>
                  <a:txBody>
                    <a:bodyPr/>
                    <a:lstStyle/>
                    <a:p>
                      <a:pPr algn="ctr" rtl="0" fontAlgn="ctr"/>
                      <a:r>
                        <a:rPr lang="fr-FR" sz="1200" b="1" i="0" u="none" strike="noStrike" dirty="0" smtClean="0">
                          <a:solidFill>
                            <a:schemeClr val="tx1"/>
                          </a:solidFill>
                          <a:effectLst/>
                          <a:latin typeface="Calibri" panose="020F0502020204030204" pitchFamily="34" charset="0"/>
                        </a:rPr>
                        <a:t>N/A</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rgbClr val="00B050"/>
                          </a:solidFill>
                          <a:effectLst/>
                          <a:latin typeface="Calibri" panose="020F0502020204030204" pitchFamily="34" charset="0"/>
                        </a:rPr>
                        <a:t>84%</a:t>
                      </a:r>
                      <a:endParaRPr lang="fr-FR" sz="1200" b="1" i="0" u="none" strike="noStrike" dirty="0">
                        <a:solidFill>
                          <a:srgbClr val="00B050"/>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rgbClr val="00B050"/>
                          </a:solidFill>
                          <a:effectLst/>
                          <a:latin typeface="Calibri" panose="020F0502020204030204" pitchFamily="34" charset="0"/>
                        </a:rPr>
                        <a:t>83%</a:t>
                      </a:r>
                      <a:endParaRPr lang="fr-FR" sz="1200" b="1" i="0" u="none" strike="noStrike" dirty="0">
                        <a:solidFill>
                          <a:srgbClr val="00B050"/>
                        </a:solidFill>
                        <a:effectLst/>
                        <a:latin typeface="Calibri" panose="020F0502020204030204" pitchFamily="34" charset="0"/>
                      </a:endParaRPr>
                    </a:p>
                  </a:txBody>
                  <a:tcPr marL="0" marR="0" marT="0" marB="0" anchor="ctr"/>
                </a:tc>
              </a:tr>
            </a:tbl>
          </a:graphicData>
        </a:graphic>
      </p:graphicFrame>
      <p:graphicFrame>
        <p:nvGraphicFramePr>
          <p:cNvPr id="31" name="Tableau 30">
            <a:extLst>
              <a:ext uri="{FF2B5EF4-FFF2-40B4-BE49-F238E27FC236}">
                <a16:creationId xmlns="" xmlns:a16="http://schemas.microsoft.com/office/drawing/2014/main" id="{A6A35880-4091-40C8-B71A-5809B1B5BF98}"/>
              </a:ext>
            </a:extLst>
          </p:cNvPr>
          <p:cNvGraphicFramePr>
            <a:graphicFrameLocks noGrp="1"/>
          </p:cNvGraphicFramePr>
          <p:nvPr>
            <p:extLst>
              <p:ext uri="{D42A27DB-BD31-4B8C-83A1-F6EECF244321}">
                <p14:modId xmlns:p14="http://schemas.microsoft.com/office/powerpoint/2010/main" val="1684598937"/>
              </p:ext>
            </p:extLst>
          </p:nvPr>
        </p:nvGraphicFramePr>
        <p:xfrm>
          <a:off x="3806016" y="4263082"/>
          <a:ext cx="3972834" cy="1392824"/>
        </p:xfrm>
        <a:graphic>
          <a:graphicData uri="http://schemas.openxmlformats.org/drawingml/2006/table">
            <a:tbl>
              <a:tblPr>
                <a:tableStyleId>{7E9639D4-E3E2-4D34-9284-5A2195B3D0D7}</a:tableStyleId>
              </a:tblPr>
              <a:tblGrid>
                <a:gridCol w="801651">
                  <a:extLst>
                    <a:ext uri="{9D8B030D-6E8A-4147-A177-3AD203B41FA5}">
                      <a16:colId xmlns="" xmlns:a16="http://schemas.microsoft.com/office/drawing/2014/main" val="2443169875"/>
                    </a:ext>
                  </a:extLst>
                </a:gridCol>
                <a:gridCol w="801651">
                  <a:extLst>
                    <a:ext uri="{9D8B030D-6E8A-4147-A177-3AD203B41FA5}">
                      <a16:colId xmlns="" xmlns:a16="http://schemas.microsoft.com/office/drawing/2014/main" val="20001"/>
                    </a:ext>
                  </a:extLst>
                </a:gridCol>
                <a:gridCol w="592383">
                  <a:extLst>
                    <a:ext uri="{9D8B030D-6E8A-4147-A177-3AD203B41FA5}">
                      <a16:colId xmlns="" xmlns:a16="http://schemas.microsoft.com/office/drawing/2014/main" val="4012573848"/>
                    </a:ext>
                  </a:extLst>
                </a:gridCol>
                <a:gridCol w="592383">
                  <a:extLst>
                    <a:ext uri="{9D8B030D-6E8A-4147-A177-3AD203B41FA5}">
                      <a16:colId xmlns="" xmlns:a16="http://schemas.microsoft.com/office/drawing/2014/main" val="2250122624"/>
                    </a:ext>
                  </a:extLst>
                </a:gridCol>
                <a:gridCol w="592383">
                  <a:extLst>
                    <a:ext uri="{9D8B030D-6E8A-4147-A177-3AD203B41FA5}">
                      <a16:colId xmlns="" xmlns:a16="http://schemas.microsoft.com/office/drawing/2014/main" val="1676125054"/>
                    </a:ext>
                  </a:extLst>
                </a:gridCol>
                <a:gridCol w="592383">
                  <a:extLst>
                    <a:ext uri="{9D8B030D-6E8A-4147-A177-3AD203B41FA5}">
                      <a16:colId xmlns="" xmlns:a16="http://schemas.microsoft.com/office/drawing/2014/main" val="2271273280"/>
                    </a:ext>
                  </a:extLst>
                </a:gridCol>
              </a:tblGrid>
              <a:tr h="359876">
                <a:tc gridSpan="2">
                  <a:txBody>
                    <a:bodyPr/>
                    <a:lstStyle/>
                    <a:p>
                      <a:pPr algn="l" fontAlgn="b"/>
                      <a:endParaRPr lang="fr-FR" sz="2000" b="1" i="0" u="none" strike="noStrike" dirty="0">
                        <a:solidFill>
                          <a:srgbClr val="000000"/>
                        </a:solidFill>
                        <a:effectLst/>
                        <a:latin typeface="Arial" panose="020B0604020202020204" pitchFamily="34" charset="0"/>
                      </a:endParaRPr>
                    </a:p>
                  </a:txBody>
                  <a:tcPr marL="0" marR="0" marT="0" marB="0" anchor="b"/>
                </a:tc>
                <a:tc hMerge="1">
                  <a:txBody>
                    <a:bodyPr/>
                    <a:lstStyle/>
                    <a:p>
                      <a:pPr algn="l" fontAlgn="b"/>
                      <a:endParaRPr lang="fr-FR" sz="1400" b="0" i="0" u="none" strike="noStrike" dirty="0">
                        <a:solidFill>
                          <a:srgbClr val="000000"/>
                        </a:solidFill>
                        <a:effectLst/>
                        <a:latin typeface="Arial" panose="020B0604020202020204" pitchFamily="34" charset="0"/>
                      </a:endParaRPr>
                    </a:p>
                  </a:txBody>
                  <a:tcPr marL="0" marR="0" marT="0" marB="0" anchor="b">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a:noFill/>
                    </a:lnT>
                    <a:lnB w="6350" cap="flat" cmpd="sng" algn="ctr">
                      <a:solidFill>
                        <a:srgbClr val="D9D9D9"/>
                      </a:solidFill>
                      <a:prstDash val="solid"/>
                      <a:round/>
                      <a:headEnd type="none" w="med" len="med"/>
                      <a:tailEnd type="none" w="med" len="med"/>
                    </a:lnB>
                  </a:tcPr>
                </a:tc>
                <a:tc>
                  <a:txBody>
                    <a:bodyPr/>
                    <a:lstStyle/>
                    <a:p>
                      <a:pPr algn="ctr" rtl="0" fontAlgn="ctr"/>
                      <a:r>
                        <a:rPr lang="fr-FR" sz="1200" b="1" i="0" u="none" strike="noStrike" dirty="0" smtClean="0">
                          <a:solidFill>
                            <a:schemeClr val="tx1"/>
                          </a:solidFill>
                          <a:effectLst/>
                          <a:latin typeface="+mn-lt"/>
                        </a:rPr>
                        <a:t>Mai </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mn-lt"/>
                        </a:rPr>
                        <a:t>S18</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mn-lt"/>
                        </a:rPr>
                        <a:t>S19</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mn-lt"/>
                        </a:rPr>
                        <a:t>S20</a:t>
                      </a:r>
                      <a:endParaRPr lang="fr-FR" sz="1200" b="1"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3432340467"/>
                  </a:ext>
                </a:extLst>
              </a:tr>
              <a:tr h="258237">
                <a:tc rowSpan="2">
                  <a:txBody>
                    <a:bodyPr/>
                    <a:lstStyle/>
                    <a:p>
                      <a:pPr algn="ctr" rtl="0" fontAlgn="ctr"/>
                      <a:r>
                        <a:rPr lang="fr-FR" sz="1100" b="1" u="none" strike="noStrike" dirty="0">
                          <a:solidFill>
                            <a:schemeClr val="tx1"/>
                          </a:solidFill>
                          <a:effectLst/>
                        </a:rPr>
                        <a:t>MTN</a:t>
                      </a:r>
                      <a:r>
                        <a:rPr lang="fr-FR" sz="1100" b="1" u="none" strike="noStrike" baseline="0" dirty="0">
                          <a:solidFill>
                            <a:schemeClr val="tx1"/>
                          </a:solidFill>
                          <a:effectLst/>
                        </a:rPr>
                        <a:t> RA</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algn="ctr" rtl="0" fontAlgn="ctr"/>
                      <a:r>
                        <a:rPr lang="fr-FR" sz="1200" b="1" u="none" strike="noStrike" dirty="0">
                          <a:solidFill>
                            <a:schemeClr val="tx1"/>
                          </a:solidFill>
                          <a:effectLst/>
                        </a:rPr>
                        <a:t>&gt;=10</a:t>
                      </a:r>
                      <a:r>
                        <a:rPr lang="fr-FR" sz="1200" b="1" u="none" strike="noStrike" baseline="0" dirty="0">
                          <a:solidFill>
                            <a:schemeClr val="tx1"/>
                          </a:solidFill>
                          <a:effectLst/>
                        </a:rPr>
                        <a:t> mois</a:t>
                      </a:r>
                      <a:endParaRPr lang="fr-FR" sz="12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98%</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94%</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98%</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u="none" strike="noStrike" dirty="0" smtClean="0">
                          <a:solidFill>
                            <a:schemeClr val="tx1"/>
                          </a:solidFill>
                          <a:effectLst/>
                        </a:rPr>
                        <a:t>97%</a:t>
                      </a:r>
                      <a:endParaRPr lang="fr-FR" sz="1200" b="1"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3234930470"/>
                  </a:ext>
                </a:extLst>
              </a:tr>
              <a:tr h="258237">
                <a:tc vMerge="1">
                  <a:txBody>
                    <a:bodyPr/>
                    <a:lstStyle/>
                    <a:p>
                      <a:pPr algn="ctr" rtl="0" fontAlgn="ctr"/>
                      <a:endParaRPr lang="fr-FR" sz="900" b="0" i="0" u="none" strike="noStrike" dirty="0">
                        <a:solidFill>
                          <a:srgbClr val="FFFFFF"/>
                        </a:solidFill>
                        <a:effectLst/>
                        <a:latin typeface="Calibri" panose="020F0502020204030204" pitchFamily="34" charset="0"/>
                      </a:endParaRP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4472C4"/>
                    </a:solidFill>
                  </a:tcPr>
                </a:tc>
                <a:tc>
                  <a:txBody>
                    <a:bodyPr/>
                    <a:lstStyle/>
                    <a:p>
                      <a:pPr algn="ctr" rtl="0" fontAlgn="ctr"/>
                      <a:r>
                        <a:rPr lang="fr-FR" sz="1200" b="1" u="none" strike="noStrike" dirty="0">
                          <a:solidFill>
                            <a:schemeClr val="tx1"/>
                          </a:solidFill>
                          <a:effectLst/>
                        </a:rPr>
                        <a:t>&lt; 10 mois</a:t>
                      </a:r>
                      <a:endParaRPr lang="fr-FR" sz="12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94%</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80%</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94%</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u="none" strike="noStrike" dirty="0" smtClean="0">
                          <a:solidFill>
                            <a:schemeClr val="tx1"/>
                          </a:solidFill>
                          <a:effectLst/>
                        </a:rPr>
                        <a:t>93%</a:t>
                      </a:r>
                      <a:endParaRPr lang="fr-FR" sz="1200" b="1"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3679832153"/>
                  </a:ext>
                </a:extLst>
              </a:tr>
              <a:tr h="258237">
                <a:tc>
                  <a:txBody>
                    <a:bodyPr/>
                    <a:lstStyle/>
                    <a:p>
                      <a:pPr algn="ctr" rtl="0" fontAlgn="ctr"/>
                      <a:r>
                        <a:rPr lang="fr-FR" sz="1100" b="1" u="none" strike="noStrike" dirty="0">
                          <a:solidFill>
                            <a:schemeClr val="tx1"/>
                          </a:solidFill>
                          <a:effectLst/>
                        </a:rPr>
                        <a:t>MOOV RA</a:t>
                      </a: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algn="ctr" rtl="0" fontAlgn="ctr"/>
                      <a:r>
                        <a:rPr lang="fr-FR" sz="1200" b="1" u="none" strike="noStrike" dirty="0">
                          <a:solidFill>
                            <a:schemeClr val="tx1"/>
                          </a:solidFill>
                          <a:effectLst/>
                        </a:rPr>
                        <a:t>&gt;=10</a:t>
                      </a:r>
                      <a:r>
                        <a:rPr lang="fr-FR" sz="1200" b="1" u="none" strike="noStrike" baseline="0" dirty="0">
                          <a:solidFill>
                            <a:schemeClr val="tx1"/>
                          </a:solidFill>
                          <a:effectLst/>
                        </a:rPr>
                        <a:t> mois</a:t>
                      </a:r>
                      <a:endParaRPr lang="fr-FR" sz="12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99%</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99%</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99%</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u="none" strike="noStrike" dirty="0" smtClean="0">
                          <a:solidFill>
                            <a:schemeClr val="tx1"/>
                          </a:solidFill>
                          <a:effectLst/>
                        </a:rPr>
                        <a:t>98%</a:t>
                      </a:r>
                      <a:endParaRPr lang="fr-FR" sz="1200" b="1" i="0" u="none" strike="noStrike" dirty="0">
                        <a:solidFill>
                          <a:schemeClr val="tx1"/>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2209864760"/>
                  </a:ext>
                </a:extLst>
              </a:tr>
              <a:tr h="258237">
                <a:tc>
                  <a:txBody>
                    <a:bodyPr/>
                    <a:lstStyle/>
                    <a:p>
                      <a:pPr algn="ctr" rtl="0" fontAlgn="ctr"/>
                      <a:endParaRPr lang="fr-FR" sz="1100" b="1" i="0" u="none" strike="noStrike" dirty="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1" u="none" strike="noStrike" dirty="0" smtClean="0">
                          <a:solidFill>
                            <a:schemeClr val="tx1"/>
                          </a:solidFill>
                          <a:effectLst/>
                        </a:rPr>
                        <a:t>&lt; 10 mois</a:t>
                      </a:r>
                      <a:endParaRPr lang="fr-FR" sz="1200" b="1" i="0" u="none" strike="noStrike" dirty="0" smtClean="0">
                        <a:solidFill>
                          <a:schemeClr val="tx1"/>
                        </a:solidFill>
                        <a:effectLst/>
                        <a:latin typeface="Vani" panose="020B0502040204020203" pitchFamily="34" charset="0"/>
                        <a:cs typeface="Vani" panose="020B0502040204020203"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95%</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N/A</a:t>
                      </a:r>
                      <a:endParaRPr lang="fr-FR" sz="1200" b="1"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0" i="0" u="none" strike="noStrike" dirty="0" smtClean="0">
                          <a:solidFill>
                            <a:schemeClr val="tx1"/>
                          </a:solidFill>
                          <a:effectLst/>
                          <a:latin typeface="Calibri" panose="020F0502020204030204" pitchFamily="34" charset="0"/>
                        </a:rPr>
                        <a:t>93%</a:t>
                      </a:r>
                      <a:endParaRPr lang="fr-FR" sz="1200" b="0" i="0" u="none" strike="noStrike" dirty="0">
                        <a:solidFill>
                          <a:schemeClr val="tx1"/>
                        </a:solidFill>
                        <a:effectLst/>
                        <a:latin typeface="Calibri" panose="020F0502020204030204" pitchFamily="34" charset="0"/>
                      </a:endParaRPr>
                    </a:p>
                  </a:txBody>
                  <a:tcPr marL="0" marR="0" marT="0" marB="0" anchor="ctr"/>
                </a:tc>
                <a:tc>
                  <a:txBody>
                    <a:bodyPr/>
                    <a:lstStyle/>
                    <a:p>
                      <a:pPr algn="ctr" rtl="0" fontAlgn="ctr"/>
                      <a:r>
                        <a:rPr lang="fr-FR" sz="1200" b="1" i="0" u="none" strike="noStrike" dirty="0" smtClean="0">
                          <a:solidFill>
                            <a:schemeClr val="tx1"/>
                          </a:solidFill>
                          <a:effectLst/>
                          <a:latin typeface="Calibri" panose="020F0502020204030204" pitchFamily="34" charset="0"/>
                        </a:rPr>
                        <a:t>96%</a:t>
                      </a:r>
                      <a:endParaRPr lang="fr-FR" sz="1200" b="1" i="0" u="none" strike="noStrike" dirty="0">
                        <a:solidFill>
                          <a:schemeClr val="tx1"/>
                        </a:solidFill>
                        <a:effectLst/>
                        <a:latin typeface="Calibri" panose="020F0502020204030204" pitchFamily="34" charset="0"/>
                      </a:endParaRPr>
                    </a:p>
                  </a:txBody>
                  <a:tcPr marL="0" marR="0" marT="0" marB="0" anchor="ctr"/>
                </a:tc>
              </a:tr>
            </a:tbl>
          </a:graphicData>
        </a:graphic>
      </p:graphicFrame>
      <p:sp>
        <p:nvSpPr>
          <p:cNvPr id="33" name="object 26"/>
          <p:cNvSpPr/>
          <p:nvPr/>
        </p:nvSpPr>
        <p:spPr>
          <a:xfrm>
            <a:off x="9027786" y="178992"/>
            <a:ext cx="2924810" cy="386831"/>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endParaRPr/>
          </a:p>
        </p:txBody>
      </p:sp>
      <p:sp>
        <p:nvSpPr>
          <p:cNvPr id="2" name="ZoneTexte 1"/>
          <p:cNvSpPr txBox="1"/>
          <p:nvPr/>
        </p:nvSpPr>
        <p:spPr>
          <a:xfrm>
            <a:off x="7766556" y="265486"/>
            <a:ext cx="4339893" cy="6509474"/>
          </a:xfrm>
          <a:prstGeom prst="rect">
            <a:avLst/>
          </a:prstGeom>
          <a:noFill/>
        </p:spPr>
        <p:txBody>
          <a:bodyPr wrap="square" rtlCol="0">
            <a:spAutoFit/>
          </a:bodyPr>
          <a:lstStyle/>
          <a:p>
            <a:pPr>
              <a:lnSpc>
                <a:spcPct val="150000"/>
              </a:lnSpc>
            </a:pPr>
            <a:r>
              <a:rPr lang="fr-FR" sz="1200" b="1" u="sng" dirty="0" smtClean="0">
                <a:latin typeface="Corbel" pitchFamily="34" charset="0"/>
                <a:cs typeface="Vani" panose="020B0502040204020203" pitchFamily="34" charset="0"/>
              </a:rPr>
              <a:t>Commentaire</a:t>
            </a:r>
            <a:r>
              <a:rPr lang="fr-FR" sz="1200" b="1" dirty="0" smtClean="0">
                <a:solidFill>
                  <a:srgbClr val="FF0000"/>
                </a:solidFill>
                <a:latin typeface="Corbel" pitchFamily="34" charset="0"/>
                <a:cs typeface="Vani" panose="020B0502040204020203" pitchFamily="34" charset="0"/>
              </a:rPr>
              <a:t> </a:t>
            </a:r>
            <a:r>
              <a:rPr lang="fr-FR" sz="1200" dirty="0">
                <a:latin typeface="Corbel" pitchFamily="34" charset="0"/>
                <a:cs typeface="Vani" panose="020B0502040204020203" pitchFamily="34" charset="0"/>
              </a:rPr>
              <a:t>:</a:t>
            </a:r>
          </a:p>
          <a:p>
            <a:pPr marL="285750" indent="-285750">
              <a:lnSpc>
                <a:spcPct val="150000"/>
              </a:lnSpc>
              <a:buFont typeface="Wingdings" panose="05000000000000000000" pitchFamily="2" charset="2"/>
              <a:buChar char="§"/>
            </a:pPr>
            <a:r>
              <a:rPr lang="fr-FR" sz="1400" b="1" u="sng" dirty="0">
                <a:latin typeface="Corbel" pitchFamily="34" charset="0"/>
                <a:cs typeface="Vani" panose="020B0502040204020203" pitchFamily="34" charset="0"/>
              </a:rPr>
              <a:t>Efficience</a:t>
            </a:r>
            <a:r>
              <a:rPr lang="fr-FR" sz="1400" dirty="0">
                <a:latin typeface="Corbel" pitchFamily="34" charset="0"/>
                <a:cs typeface="Vani" panose="020B0502040204020203" pitchFamily="34" charset="0"/>
              </a:rPr>
              <a:t> : Objectif non atteint de façon globale sur les différentes campagnes au </a:t>
            </a:r>
            <a:r>
              <a:rPr lang="fr-FR" sz="1400" dirty="0" smtClean="0">
                <a:latin typeface="Corbel" pitchFamily="34" charset="0"/>
                <a:cs typeface="Vani" panose="020B0502040204020203" pitchFamily="34" charset="0"/>
              </a:rPr>
              <a:t>cours des deux premières semaines du mois de mai. Toutefois, il est noté une légère amélioration sur la campagne MOOV Africa contrairement à la campagne MTN qui a enregistré une tendance baissière sur la période. </a:t>
            </a:r>
          </a:p>
          <a:p>
            <a:pPr marL="285750" indent="-285750">
              <a:lnSpc>
                <a:spcPct val="150000"/>
              </a:lnSpc>
              <a:buFont typeface="Wingdings" panose="05000000000000000000" pitchFamily="2" charset="2"/>
              <a:buChar char="§"/>
            </a:pPr>
            <a:r>
              <a:rPr lang="fr-FR" sz="1400" b="1" u="sng" dirty="0" smtClean="0">
                <a:latin typeface="Corbel" pitchFamily="34" charset="0"/>
                <a:cs typeface="Vani" panose="020B0502040204020203" pitchFamily="34" charset="0"/>
              </a:rPr>
              <a:t>Occupation</a:t>
            </a:r>
            <a:r>
              <a:rPr lang="fr-FR" sz="1400" dirty="0" smtClean="0">
                <a:latin typeface="Corbel" pitchFamily="34" charset="0"/>
                <a:cs typeface="Vani" panose="020B0502040204020203" pitchFamily="34" charset="0"/>
              </a:rPr>
              <a:t> </a:t>
            </a:r>
            <a:r>
              <a:rPr lang="fr-FR" sz="1400" dirty="0">
                <a:latin typeface="Corbel" pitchFamily="34" charset="0"/>
                <a:cs typeface="Vani" panose="020B0502040204020203" pitchFamily="34" charset="0"/>
              </a:rPr>
              <a:t>: Objectif non atteint de façon globale </a:t>
            </a:r>
            <a:r>
              <a:rPr lang="fr-FR" sz="1400" dirty="0" smtClean="0">
                <a:latin typeface="Corbel" pitchFamily="34" charset="0"/>
                <a:cs typeface="Vani" panose="020B0502040204020203" pitchFamily="34" charset="0"/>
              </a:rPr>
              <a:t>au cours des deux premières semaines de mai. Cette baisse est plus remarquable sur la campagne MTN. Ceci pourrait s’expliquer par la </a:t>
            </a:r>
            <a:r>
              <a:rPr lang="fr-FR" sz="1400" dirty="0">
                <a:latin typeface="Corbel" pitchFamily="34" charset="0"/>
                <a:cs typeface="Vani" panose="020B0502040204020203" pitchFamily="34" charset="0"/>
              </a:rPr>
              <a:t>baisse (</a:t>
            </a:r>
            <a:r>
              <a:rPr lang="fr-FR" sz="1400" b="1" dirty="0">
                <a:solidFill>
                  <a:srgbClr val="FF0000"/>
                </a:solidFill>
                <a:latin typeface="Corbel" pitchFamily="34" charset="0"/>
                <a:cs typeface="Vani" panose="020B0502040204020203" pitchFamily="34" charset="0"/>
              </a:rPr>
              <a:t>10%) </a:t>
            </a:r>
            <a:r>
              <a:rPr lang="fr-FR" sz="1400" dirty="0">
                <a:latin typeface="Corbel" pitchFamily="34" charset="0"/>
                <a:cs typeface="Vani" panose="020B0502040204020203" pitchFamily="34" charset="0"/>
              </a:rPr>
              <a:t>du nombre moyen journalier d’appels reçu sur la campagne en </a:t>
            </a:r>
            <a:r>
              <a:rPr lang="fr-FR" sz="1400" dirty="0" smtClean="0">
                <a:latin typeface="Corbel" pitchFamily="34" charset="0"/>
                <a:cs typeface="Vani" panose="020B0502040204020203" pitchFamily="34" charset="0"/>
              </a:rPr>
              <a:t> mai comparativement à avril.</a:t>
            </a:r>
            <a:endParaRPr lang="fr-FR" sz="1400" dirty="0">
              <a:latin typeface="Corbel" pitchFamily="34" charset="0"/>
              <a:cs typeface="Vani" panose="020B0502040204020203" pitchFamily="34" charset="0"/>
            </a:endParaRPr>
          </a:p>
          <a:p>
            <a:pPr marL="285750" indent="-285750">
              <a:lnSpc>
                <a:spcPct val="150000"/>
              </a:lnSpc>
              <a:buFont typeface="Wingdings" panose="05000000000000000000" pitchFamily="2" charset="2"/>
              <a:buChar char="§"/>
            </a:pPr>
            <a:r>
              <a:rPr lang="fr-FR" sz="1400" b="1" u="sng" dirty="0" smtClean="0">
                <a:latin typeface="Corbel" pitchFamily="34" charset="0"/>
                <a:cs typeface="Vani" panose="020B0502040204020203" pitchFamily="34" charset="0"/>
              </a:rPr>
              <a:t>Les </a:t>
            </a:r>
            <a:r>
              <a:rPr lang="fr-FR" sz="1400" b="1" u="sng" dirty="0">
                <a:latin typeface="Corbel" pitchFamily="34" charset="0"/>
                <a:cs typeface="Vani" panose="020B0502040204020203" pitchFamily="34" charset="0"/>
              </a:rPr>
              <a:t>heures réalisées </a:t>
            </a:r>
            <a:r>
              <a:rPr lang="fr-FR" sz="1400" dirty="0">
                <a:latin typeface="Corbel" pitchFamily="34" charset="0"/>
                <a:cs typeface="Vani" panose="020B0502040204020203" pitchFamily="34" charset="0"/>
              </a:rPr>
              <a:t>sont en deçà des heures </a:t>
            </a:r>
            <a:r>
              <a:rPr lang="fr-FR" sz="1400" dirty="0" smtClean="0">
                <a:latin typeface="Corbel" pitchFamily="34" charset="0"/>
                <a:cs typeface="Vani" panose="020B0502040204020203" pitchFamily="34" charset="0"/>
              </a:rPr>
              <a:t>planifiées sur les différentes  campagnes. Les principales causes de ces écarts observés sont:</a:t>
            </a:r>
          </a:p>
          <a:p>
            <a:pPr marL="742950" lvl="1" indent="-285750">
              <a:buFont typeface="Courier New" panose="02070309020205020404" pitchFamily="49" charset="0"/>
              <a:buChar char="o"/>
            </a:pPr>
            <a:r>
              <a:rPr lang="fr-FR" sz="1400" i="1" dirty="0" smtClean="0">
                <a:latin typeface="Corbel" pitchFamily="34" charset="0"/>
                <a:cs typeface="Vani" panose="020B0502040204020203" pitchFamily="34" charset="0"/>
              </a:rPr>
              <a:t>Les coupures d’appels due aux dysfonctionnements</a:t>
            </a:r>
          </a:p>
          <a:p>
            <a:pPr marL="742950" lvl="1" indent="-285750">
              <a:buFont typeface="Courier New" panose="02070309020205020404" pitchFamily="49" charset="0"/>
              <a:buChar char="o"/>
            </a:pPr>
            <a:r>
              <a:rPr lang="fr-FR" sz="1400" i="1" dirty="0" smtClean="0">
                <a:latin typeface="Corbel" pitchFamily="34" charset="0"/>
                <a:cs typeface="Vani" panose="020B0502040204020203" pitchFamily="34" charset="0"/>
              </a:rPr>
              <a:t>Le retard de l’entrée en production des agents après leur  retour des congés (</a:t>
            </a:r>
            <a:r>
              <a:rPr lang="fr-FR" sz="1400" i="1" dirty="0" smtClean="0">
                <a:solidFill>
                  <a:srgbClr val="C00000"/>
                </a:solidFill>
                <a:latin typeface="Corbel" pitchFamily="34" charset="0"/>
                <a:cs typeface="Vani" panose="020B0502040204020203" pitchFamily="34" charset="0"/>
              </a:rPr>
              <a:t>disponibilité du département qualité à les évaluer à bonne date</a:t>
            </a:r>
            <a:r>
              <a:rPr lang="fr-FR" sz="1400" i="1" dirty="0" smtClean="0">
                <a:latin typeface="Corbel" pitchFamily="34" charset="0"/>
                <a:cs typeface="Vani" panose="020B0502040204020203" pitchFamily="34" charset="0"/>
              </a:rPr>
              <a:t>)</a:t>
            </a:r>
          </a:p>
          <a:p>
            <a:pPr marL="742950" lvl="1" indent="-285750">
              <a:buFont typeface="Courier New" panose="02070309020205020404" pitchFamily="49" charset="0"/>
              <a:buChar char="o"/>
            </a:pPr>
            <a:r>
              <a:rPr lang="fr-FR" sz="1400" i="1" dirty="0" smtClean="0">
                <a:latin typeface="Corbel" pitchFamily="34" charset="0"/>
                <a:cs typeface="Vani" panose="020B0502040204020203" pitchFamily="34" charset="0"/>
              </a:rPr>
              <a:t>Les retards et absences en production</a:t>
            </a:r>
            <a:endParaRPr lang="fr-FR" sz="1400" i="1" dirty="0">
              <a:latin typeface="Corbel" pitchFamily="34" charset="0"/>
              <a:cs typeface="Vani" panose="020B0502040204020203" pitchFamily="34" charset="0"/>
            </a:endParaRPr>
          </a:p>
        </p:txBody>
      </p:sp>
    </p:spTree>
    <p:extLst>
      <p:ext uri="{BB962C8B-B14F-4D97-AF65-F5344CB8AC3E}">
        <p14:creationId xmlns:p14="http://schemas.microsoft.com/office/powerpoint/2010/main" val="9055001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re 3">
            <a:extLst>
              <a:ext uri="{FF2B5EF4-FFF2-40B4-BE49-F238E27FC236}">
                <a16:creationId xmlns="" xmlns:a16="http://schemas.microsoft.com/office/drawing/2014/main" id="{247FA544-D2F6-4EAD-920A-EC2F8CE1C316}"/>
              </a:ext>
            </a:extLst>
          </p:cNvPr>
          <p:cNvSpPr txBox="1">
            <a:spLocks/>
          </p:cNvSpPr>
          <p:nvPr/>
        </p:nvSpPr>
        <p:spPr>
          <a:xfrm>
            <a:off x="226389" y="219732"/>
            <a:ext cx="11475459"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smtClean="0">
                <a:solidFill>
                  <a:srgbClr val="A80014"/>
                </a:solidFill>
                <a:latin typeface="Ebrima" pitchFamily="2" charset="0"/>
                <a:ea typeface="Ebrima" pitchFamily="2" charset="0"/>
                <a:cs typeface="Ebrima" pitchFamily="2" charset="0"/>
              </a:rPr>
              <a:t>EVALUATION DE LA PRODUCTION DU 1</a:t>
            </a:r>
            <a:r>
              <a:rPr lang="fr-FR" sz="2000" cap="all" baseline="30000" dirty="0" smtClean="0">
                <a:solidFill>
                  <a:srgbClr val="A80014"/>
                </a:solidFill>
                <a:latin typeface="Ebrima" pitchFamily="2" charset="0"/>
                <a:ea typeface="Ebrima" pitchFamily="2" charset="0"/>
                <a:cs typeface="Ebrima" pitchFamily="2" charset="0"/>
              </a:rPr>
              <a:t>er</a:t>
            </a:r>
            <a:r>
              <a:rPr lang="fr-FR" sz="2000" cap="all" dirty="0" smtClean="0">
                <a:solidFill>
                  <a:srgbClr val="A80014"/>
                </a:solidFill>
                <a:latin typeface="Ebrima" pitchFamily="2" charset="0"/>
                <a:ea typeface="Ebrima" pitchFamily="2" charset="0"/>
                <a:cs typeface="Ebrima" pitchFamily="2" charset="0"/>
              </a:rPr>
              <a:t> au 12 MAI SUR LES DIFFERENTES CAMPAGNES</a:t>
            </a:r>
            <a:endParaRPr lang="fr-FR" sz="2000" cap="all" dirty="0">
              <a:solidFill>
                <a:srgbClr val="A80014"/>
              </a:solidFill>
              <a:latin typeface="Ebrima" pitchFamily="2" charset="0"/>
              <a:ea typeface="Ebrima" pitchFamily="2" charset="0"/>
              <a:cs typeface="Ebrima" pitchFamily="2" charset="0"/>
            </a:endParaRPr>
          </a:p>
        </p:txBody>
      </p:sp>
      <p:sp>
        <p:nvSpPr>
          <p:cNvPr id="52" name="Google Shape;433;p34"/>
          <p:cNvSpPr/>
          <p:nvPr/>
        </p:nvSpPr>
        <p:spPr bwMode="auto">
          <a:xfrm>
            <a:off x="869022" y="1062504"/>
            <a:ext cx="36420" cy="28114"/>
          </a:xfrm>
          <a:custGeom>
            <a:avLst/>
            <a:gdLst/>
            <a:ahLst/>
            <a:cxnLst/>
            <a:rect l="l" t="t" r="r" b="b"/>
            <a:pathLst>
              <a:path w="1418" h="1380" extrusionOk="0">
                <a:moveTo>
                  <a:pt x="1067" y="1"/>
                </a:moveTo>
                <a:cubicBezTo>
                  <a:pt x="977" y="1"/>
                  <a:pt x="882" y="32"/>
                  <a:pt x="819" y="95"/>
                </a:cubicBezTo>
                <a:lnTo>
                  <a:pt x="126" y="788"/>
                </a:lnTo>
                <a:cubicBezTo>
                  <a:pt x="0" y="914"/>
                  <a:pt x="0" y="1135"/>
                  <a:pt x="126" y="1261"/>
                </a:cubicBezTo>
                <a:cubicBezTo>
                  <a:pt x="189" y="1340"/>
                  <a:pt x="268" y="1379"/>
                  <a:pt x="351" y="1379"/>
                </a:cubicBezTo>
                <a:cubicBezTo>
                  <a:pt x="433" y="1379"/>
                  <a:pt x="520" y="1340"/>
                  <a:pt x="599" y="1261"/>
                </a:cubicBezTo>
                <a:lnTo>
                  <a:pt x="1292" y="568"/>
                </a:lnTo>
                <a:cubicBezTo>
                  <a:pt x="1418" y="442"/>
                  <a:pt x="1418" y="190"/>
                  <a:pt x="1292" y="95"/>
                </a:cubicBezTo>
                <a:cubicBezTo>
                  <a:pt x="1244" y="32"/>
                  <a:pt x="1158" y="1"/>
                  <a:pt x="1067" y="1"/>
                </a:cubicBezTo>
                <a:close/>
              </a:path>
            </a:pathLst>
          </a:custGeom>
          <a:solidFill>
            <a:srgbClr val="435D74"/>
          </a:solidFill>
          <a:ln>
            <a:noFill/>
          </a:ln>
        </p:spPr>
        <p:txBody>
          <a:bodyPr spcFirstLastPara="1" lIns="91425" tIns="91425" rIns="91425" bIns="91425" anchor="ctr"/>
          <a:lstStyle/>
          <a:p>
            <a:pPr>
              <a:buClr>
                <a:srgbClr val="000000"/>
              </a:buClr>
              <a:buFont typeface="Arial"/>
              <a:buNone/>
              <a:defRPr/>
            </a:pPr>
            <a:endParaRPr sz="1400" kern="0">
              <a:solidFill>
                <a:srgbClr val="000000"/>
              </a:solidFill>
              <a:latin typeface="Arial"/>
              <a:cs typeface="Arial"/>
              <a:sym typeface="Arial"/>
            </a:endParaRPr>
          </a:p>
        </p:txBody>
      </p:sp>
      <p:graphicFrame>
        <p:nvGraphicFramePr>
          <p:cNvPr id="2" name="Tableau 1"/>
          <p:cNvGraphicFramePr>
            <a:graphicFrameLocks noGrp="1"/>
          </p:cNvGraphicFramePr>
          <p:nvPr>
            <p:extLst>
              <p:ext uri="{D42A27DB-BD31-4B8C-83A1-F6EECF244321}">
                <p14:modId xmlns:p14="http://schemas.microsoft.com/office/powerpoint/2010/main" val="2737175000"/>
              </p:ext>
            </p:extLst>
          </p:nvPr>
        </p:nvGraphicFramePr>
        <p:xfrm>
          <a:off x="226390" y="598329"/>
          <a:ext cx="11388960" cy="3542267"/>
        </p:xfrm>
        <a:graphic>
          <a:graphicData uri="http://schemas.openxmlformats.org/drawingml/2006/table">
            <a:tbl>
              <a:tblPr firstRow="1" bandRow="1">
                <a:tableStyleId>{5940675A-B579-460E-94D1-54222C63F5DA}</a:tableStyleId>
              </a:tblPr>
              <a:tblGrid>
                <a:gridCol w="5614852"/>
                <a:gridCol w="3016155"/>
                <a:gridCol w="2757953"/>
              </a:tblGrid>
              <a:tr h="272528">
                <a:tc rowSpan="2">
                  <a:txBody>
                    <a:bodyPr/>
                    <a:lstStyle/>
                    <a:p>
                      <a:pPr algn="ctr"/>
                      <a:r>
                        <a:rPr lang="fr-FR" sz="1300" b="1" dirty="0" smtClean="0">
                          <a:solidFill>
                            <a:srgbClr val="C00000"/>
                          </a:solidFill>
                          <a:latin typeface="Barlow Bold"/>
                          <a:ea typeface="Batang" panose="02030600000101010101" pitchFamily="18" charset="-127"/>
                        </a:rPr>
                        <a:t>ELÉMENTS</a:t>
                      </a:r>
                      <a:r>
                        <a:rPr lang="fr-FR" sz="1300" b="1" baseline="0" dirty="0" smtClean="0">
                          <a:solidFill>
                            <a:srgbClr val="C00000"/>
                          </a:solidFill>
                          <a:latin typeface="Barlow Bold"/>
                          <a:ea typeface="Batang" panose="02030600000101010101" pitchFamily="18" charset="-127"/>
                        </a:rPr>
                        <a:t> D’ANALYSE</a:t>
                      </a:r>
                      <a:endParaRPr lang="fr-FR" sz="1300" b="1" dirty="0">
                        <a:solidFill>
                          <a:srgbClr val="C00000"/>
                        </a:solidFill>
                        <a:latin typeface="Barlow Bold"/>
                        <a:ea typeface="Batang" panose="02030600000101010101" pitchFamily="18" charset="-127"/>
                      </a:endParaRPr>
                    </a:p>
                  </a:txBody>
                  <a:tcPr anchor="ctr"/>
                </a:tc>
                <a:tc gridSpan="2">
                  <a:txBody>
                    <a:bodyPr/>
                    <a:lstStyle/>
                    <a:p>
                      <a:pPr algn="ctr"/>
                      <a:r>
                        <a:rPr lang="fr-FR" sz="1400" b="1" dirty="0" smtClean="0">
                          <a:solidFill>
                            <a:srgbClr val="C00000"/>
                          </a:solidFill>
                          <a:latin typeface="Barlow Bold"/>
                          <a:ea typeface="Batang" panose="02030600000101010101" pitchFamily="18" charset="-127"/>
                        </a:rPr>
                        <a:t>CAMPAGNES</a:t>
                      </a:r>
                      <a:endParaRPr lang="fr-FR" sz="1400" b="1" dirty="0">
                        <a:solidFill>
                          <a:srgbClr val="C00000"/>
                        </a:solidFill>
                        <a:latin typeface="Barlow Bold"/>
                        <a:ea typeface="Batang" panose="02030600000101010101" pitchFamily="18" charset="-127"/>
                      </a:endParaRPr>
                    </a:p>
                  </a:txBody>
                  <a:tcPr anchor="ctr"/>
                </a:tc>
                <a:tc hMerge="1">
                  <a:txBody>
                    <a:bodyPr/>
                    <a:lstStyle/>
                    <a:p>
                      <a:endParaRPr lang="fr-FR" dirty="0"/>
                    </a:p>
                  </a:txBody>
                  <a:tcPr/>
                </a:tc>
              </a:tr>
              <a:tr h="316071">
                <a:tc vMerge="1">
                  <a:txBody>
                    <a:bodyPr/>
                    <a:lstStyle/>
                    <a:p>
                      <a:endParaRPr lang="fr-FR" dirty="0"/>
                    </a:p>
                  </a:txBody>
                  <a:tcPr/>
                </a:tc>
                <a:tc>
                  <a:txBody>
                    <a:bodyPr/>
                    <a:lstStyle/>
                    <a:p>
                      <a:pPr algn="ctr"/>
                      <a:r>
                        <a:rPr lang="fr-FR" sz="1300" b="1" dirty="0" smtClean="0">
                          <a:solidFill>
                            <a:srgbClr val="C00000"/>
                          </a:solidFill>
                          <a:latin typeface="Barlow Bold"/>
                          <a:ea typeface="Batang" panose="02030600000101010101" pitchFamily="18" charset="-127"/>
                        </a:rPr>
                        <a:t>MOOV AFRICA</a:t>
                      </a:r>
                      <a:endParaRPr lang="fr-FR" sz="1300" b="1" dirty="0">
                        <a:solidFill>
                          <a:srgbClr val="C00000"/>
                        </a:solidFill>
                        <a:latin typeface="Barlow Bold"/>
                        <a:ea typeface="Batang" panose="02030600000101010101" pitchFamily="18" charset="-127"/>
                      </a:endParaRPr>
                    </a:p>
                  </a:txBody>
                  <a:tcPr anchor="ctr"/>
                </a:tc>
                <a:tc>
                  <a:txBody>
                    <a:bodyPr/>
                    <a:lstStyle/>
                    <a:p>
                      <a:pPr algn="ctr"/>
                      <a:r>
                        <a:rPr lang="fr-FR" sz="1300" b="1" dirty="0" smtClean="0">
                          <a:solidFill>
                            <a:srgbClr val="C00000"/>
                          </a:solidFill>
                          <a:latin typeface="Barlow Bold"/>
                          <a:ea typeface="Batang" panose="02030600000101010101" pitchFamily="18" charset="-127"/>
                        </a:rPr>
                        <a:t>MTN RA</a:t>
                      </a:r>
                      <a:endParaRPr lang="fr-FR" sz="1300" b="1" dirty="0">
                        <a:solidFill>
                          <a:srgbClr val="C00000"/>
                        </a:solidFill>
                        <a:latin typeface="Barlow Bold"/>
                        <a:ea typeface="Batang" panose="02030600000101010101" pitchFamily="18" charset="-127"/>
                      </a:endParaRPr>
                    </a:p>
                  </a:txBody>
                  <a:tcPr anchor="ctr"/>
                </a:tc>
              </a:tr>
              <a:tr h="2957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smtClean="0">
                          <a:latin typeface="Barlow Bold"/>
                          <a:ea typeface="Batang" panose="02030600000101010101" pitchFamily="18" charset="-127"/>
                          <a:cs typeface="Vani" panose="020B0502040204020203" pitchFamily="34" charset="0"/>
                        </a:rPr>
                        <a:t>Production réalisée (Nombre total d’appels traités)  </a:t>
                      </a:r>
                      <a:endParaRPr lang="fr-FR" sz="1200" b="1" dirty="0" smtClean="0">
                        <a:latin typeface="Barlow Bold"/>
                        <a:ea typeface="Batang" panose="02030600000101010101" pitchFamily="18" charset="-127"/>
                        <a:cs typeface="Vani" panose="020B0502040204020203"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i="1" kern="1200" dirty="0" smtClean="0">
                          <a:solidFill>
                            <a:schemeClr val="tx1"/>
                          </a:solidFill>
                          <a:latin typeface="Barlow Bold"/>
                          <a:ea typeface="Batang" panose="02030600000101010101" pitchFamily="18" charset="-127"/>
                          <a:cs typeface="+mn-cs"/>
                        </a:rPr>
                        <a:t>110265</a:t>
                      </a:r>
                      <a:endParaRPr lang="fr-FR" sz="1400" b="1" i="1" kern="1200" dirty="0">
                        <a:solidFill>
                          <a:schemeClr val="tx1"/>
                        </a:solidFill>
                        <a:latin typeface="Barlow Bold"/>
                        <a:ea typeface="Batang" panose="02030600000101010101" pitchFamily="18" charset="-127"/>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i="1" dirty="0" smtClean="0">
                          <a:solidFill>
                            <a:schemeClr val="tx1"/>
                          </a:solidFill>
                          <a:latin typeface="Barlow Bold"/>
                          <a:ea typeface="Batang" panose="02030600000101010101" pitchFamily="18" charset="-127"/>
                        </a:rPr>
                        <a:t>144147</a:t>
                      </a:r>
                      <a:endParaRPr lang="fr-FR" sz="1400" b="1" i="1" dirty="0" smtClean="0">
                        <a:solidFill>
                          <a:schemeClr val="tx1"/>
                        </a:solidFill>
                        <a:latin typeface="Barlow Bold"/>
                        <a:ea typeface="Batang" panose="02030600000101010101" pitchFamily="18" charset="-127"/>
                      </a:endParaRPr>
                    </a:p>
                  </a:txBody>
                  <a:tcPr anchor="ctr"/>
                </a:tc>
              </a:tr>
              <a:tr h="591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smtClean="0">
                          <a:latin typeface="Barlow Bold"/>
                          <a:ea typeface="Batang" panose="02030600000101010101" pitchFamily="18" charset="-127"/>
                          <a:cs typeface="Vani" panose="020B0502040204020203" pitchFamily="34" charset="0"/>
                        </a:rPr>
                        <a:t>Production à réaliser (Nombre objectif d’appels à traiter au minimum selon le catalogue de performances par ancienneté)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b="1" i="1" kern="1200" dirty="0" smtClean="0">
                        <a:solidFill>
                          <a:schemeClr val="tx1"/>
                        </a:solidFill>
                        <a:latin typeface="Barlow Bold"/>
                        <a:ea typeface="Batang" panose="02030600000101010101" pitchFamily="18" charset="-127"/>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i="1" kern="1200" dirty="0" smtClean="0">
                          <a:solidFill>
                            <a:schemeClr val="tx1"/>
                          </a:solidFill>
                          <a:latin typeface="Barlow Bold"/>
                          <a:ea typeface="Batang" panose="02030600000101010101" pitchFamily="18" charset="-127"/>
                          <a:cs typeface="+mn-cs"/>
                        </a:rPr>
                        <a:t>109216</a:t>
                      </a:r>
                      <a:r>
                        <a:rPr lang="fr-FR" sz="1400" b="0" kern="1200" dirty="0" smtClean="0">
                          <a:solidFill>
                            <a:schemeClr val="tx1"/>
                          </a:solidFill>
                          <a:latin typeface="Barlow Bold"/>
                          <a:ea typeface="Batang" panose="02030600000101010101" pitchFamily="18" charset="-127"/>
                          <a:cs typeface="+mn-cs"/>
                        </a:rPr>
                        <a:t> (appels reçus  </a:t>
                      </a:r>
                      <a:r>
                        <a:rPr lang="fr-FR" sz="1400" b="1" i="1" u="sng" kern="1200" dirty="0" smtClean="0">
                          <a:solidFill>
                            <a:schemeClr val="tx1"/>
                          </a:solidFill>
                          <a:latin typeface="Barlow Bold"/>
                          <a:ea typeface="Batang" panose="02030600000101010101" pitchFamily="18" charset="-127"/>
                          <a:cs typeface="+mn-cs"/>
                        </a:rPr>
                        <a:t>119028</a:t>
                      </a:r>
                      <a:r>
                        <a:rPr lang="fr-FR" sz="1400" b="0" kern="1200" dirty="0" smtClean="0">
                          <a:solidFill>
                            <a:schemeClr val="tx1"/>
                          </a:solidFill>
                          <a:latin typeface="Barlow Bold"/>
                          <a:ea typeface="Batang" panose="02030600000101010101" pitchFamily="18" charset="-127"/>
                          <a:cs typeface="+mn-cs"/>
                        </a:rPr>
                        <a:t>)</a:t>
                      </a:r>
                    </a:p>
                    <a:p>
                      <a:pPr algn="ctr"/>
                      <a:endParaRPr lang="fr-FR" sz="1400" b="0" dirty="0">
                        <a:latin typeface="Barlow Bold"/>
                        <a:ea typeface="Batang" panose="02030600000101010101" pitchFamily="18" charset="-12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i="1" dirty="0" smtClean="0">
                          <a:latin typeface="Barlow Bold"/>
                          <a:ea typeface="Batang" panose="02030600000101010101" pitchFamily="18" charset="-127"/>
                        </a:rPr>
                        <a:t>181986</a:t>
                      </a:r>
                      <a:r>
                        <a:rPr lang="fr-FR" sz="1400" dirty="0" smtClean="0">
                          <a:latin typeface="Barlow Bold"/>
                          <a:ea typeface="Batang" panose="02030600000101010101" pitchFamily="18" charset="-127"/>
                        </a:rPr>
                        <a:t> ( appels reçus </a:t>
                      </a:r>
                      <a:r>
                        <a:rPr lang="fr-FR" sz="1400" b="1" i="1" u="sng" dirty="0" smtClean="0">
                          <a:latin typeface="Barlow Bold"/>
                          <a:ea typeface="Batang" panose="02030600000101010101" pitchFamily="18" charset="-127"/>
                        </a:rPr>
                        <a:t>148815</a:t>
                      </a:r>
                      <a:r>
                        <a:rPr lang="fr-FR" sz="1400" b="0" dirty="0" smtClean="0">
                          <a:solidFill>
                            <a:schemeClr val="tx1"/>
                          </a:solidFill>
                          <a:latin typeface="Barlow Bold"/>
                          <a:ea typeface="Batang" panose="02030600000101010101" pitchFamily="18" charset="-127"/>
                          <a:cs typeface="Verdana" pitchFamily="34" charset="0"/>
                        </a:rPr>
                        <a:t>)</a:t>
                      </a:r>
                    </a:p>
                  </a:txBody>
                  <a:tcPr anchor="ctr"/>
                </a:tc>
              </a:tr>
              <a:tr h="403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smtClean="0">
                          <a:latin typeface="Barlow Bold"/>
                          <a:ea typeface="Batang" panose="02030600000101010101" pitchFamily="18" charset="-127"/>
                          <a:cs typeface="Vani" panose="020B0502040204020203" pitchFamily="34" charset="0"/>
                        </a:rPr>
                        <a:t>Ecart de production (Moins /plus value sur production)  </a:t>
                      </a:r>
                    </a:p>
                  </a:txBody>
                  <a:tcPr anchor="ctr"/>
                </a:tc>
                <a:tc>
                  <a:txBody>
                    <a:bodyPr/>
                    <a:lstStyle/>
                    <a:p>
                      <a:pPr algn="ctr"/>
                      <a:r>
                        <a:rPr lang="fr-FR" sz="1400" b="1" i="1" u="sng" dirty="0" smtClean="0">
                          <a:solidFill>
                            <a:srgbClr val="00B050"/>
                          </a:solidFill>
                          <a:latin typeface="Barlow Bold"/>
                          <a:ea typeface="Batang" panose="02030600000101010101" pitchFamily="18" charset="-127"/>
                        </a:rPr>
                        <a:t>+1049</a:t>
                      </a:r>
                      <a:endParaRPr lang="fr-FR" sz="1400" b="1" i="1" u="sng" dirty="0">
                        <a:solidFill>
                          <a:srgbClr val="00B050"/>
                        </a:solidFill>
                        <a:latin typeface="Barlow Bold"/>
                        <a:ea typeface="Batang" panose="02030600000101010101" pitchFamily="18" charset="-127"/>
                      </a:endParaRPr>
                    </a:p>
                  </a:txBody>
                  <a:tcPr anchor="ctr"/>
                </a:tc>
                <a:tc>
                  <a:txBody>
                    <a:bodyPr/>
                    <a:lstStyle/>
                    <a:p>
                      <a:pPr algn="ctr"/>
                      <a:r>
                        <a:rPr lang="fr-FR" sz="1400" b="1" i="1" u="sng" dirty="0" smtClean="0">
                          <a:solidFill>
                            <a:srgbClr val="C00000"/>
                          </a:solidFill>
                          <a:latin typeface="Barlow Bold"/>
                          <a:ea typeface="Batang" panose="02030600000101010101" pitchFamily="18" charset="-127"/>
                        </a:rPr>
                        <a:t>-4668</a:t>
                      </a:r>
                      <a:endParaRPr lang="fr-FR" sz="1400" b="1" i="1" u="sng" dirty="0">
                        <a:solidFill>
                          <a:srgbClr val="C00000"/>
                        </a:solidFill>
                        <a:latin typeface="Barlow Bold"/>
                        <a:ea typeface="Batang" panose="02030600000101010101" pitchFamily="18" charset="-127"/>
                      </a:endParaRPr>
                    </a:p>
                  </a:txBody>
                  <a:tcPr anchor="ctr"/>
                </a:tc>
              </a:tr>
              <a:tr h="354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smtClean="0">
                          <a:latin typeface="Barlow Bold"/>
                          <a:ea typeface="Batang" panose="02030600000101010101" pitchFamily="18" charset="-127"/>
                          <a:cs typeface="Vani" panose="020B0502040204020203" pitchFamily="34" charset="0"/>
                        </a:rPr>
                        <a:t>Nombre d’heures payées</a:t>
                      </a:r>
                    </a:p>
                  </a:txBody>
                  <a:tcPr anchor="ctr"/>
                </a:tc>
                <a:tc>
                  <a:txBody>
                    <a:bodyPr/>
                    <a:lstStyle/>
                    <a:p>
                      <a:pPr algn="ctr"/>
                      <a:r>
                        <a:rPr lang="fr-FR" sz="1400" b="1" i="1" dirty="0" smtClean="0">
                          <a:latin typeface="Barlow Bold"/>
                          <a:ea typeface="Batang" panose="02030600000101010101" pitchFamily="18" charset="-127"/>
                        </a:rPr>
                        <a:t>3488</a:t>
                      </a:r>
                      <a:endParaRPr lang="fr-FR" sz="1400" b="1" i="1" dirty="0">
                        <a:latin typeface="Barlow Bold"/>
                        <a:ea typeface="Batang" panose="02030600000101010101" pitchFamily="18" charset="-127"/>
                      </a:endParaRPr>
                    </a:p>
                  </a:txBody>
                  <a:tcPr anchor="ctr"/>
                </a:tc>
                <a:tc>
                  <a:txBody>
                    <a:bodyPr/>
                    <a:lstStyle/>
                    <a:p>
                      <a:pPr algn="ctr"/>
                      <a:r>
                        <a:rPr lang="fr-FR" sz="1400" b="1" i="1" dirty="0" smtClean="0">
                          <a:latin typeface="Barlow Bold"/>
                          <a:ea typeface="Batang" panose="02030600000101010101" pitchFamily="18" charset="-127"/>
                        </a:rPr>
                        <a:t>7776</a:t>
                      </a:r>
                      <a:endParaRPr lang="fr-FR" sz="1400" b="1" i="1" dirty="0">
                        <a:latin typeface="Barlow Bold"/>
                        <a:ea typeface="Batang" panose="02030600000101010101" pitchFamily="18" charset="-127"/>
                      </a:endParaRPr>
                    </a:p>
                  </a:txBody>
                  <a:tcPr anchor="ctr"/>
                </a:tc>
              </a:tr>
              <a:tr h="542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smtClean="0">
                          <a:latin typeface="Barlow Bold"/>
                          <a:ea typeface="Batang" panose="02030600000101010101" pitchFamily="18" charset="-127"/>
                          <a:cs typeface="Vani" panose="020B0502040204020203" pitchFamily="34" charset="0"/>
                        </a:rPr>
                        <a:t>Nombre d’heures maximale à payer pour une production optimale </a:t>
                      </a:r>
                    </a:p>
                  </a:txBody>
                  <a:tcPr anchor="ctr"/>
                </a:tc>
                <a:tc>
                  <a:txBody>
                    <a:bodyPr/>
                    <a:lstStyle/>
                    <a:p>
                      <a:pPr algn="ctr"/>
                      <a:r>
                        <a:rPr lang="fr-FR" sz="1400" b="1" i="1" dirty="0" smtClean="0">
                          <a:latin typeface="Barlow Bold"/>
                          <a:ea typeface="Batang" panose="02030600000101010101" pitchFamily="18" charset="-127"/>
                        </a:rPr>
                        <a:t>3250</a:t>
                      </a:r>
                      <a:endParaRPr lang="fr-FR" sz="1400" b="1" i="1" dirty="0">
                        <a:latin typeface="Barlow Bold"/>
                        <a:ea typeface="Batang" panose="02030600000101010101" pitchFamily="18" charset="-127"/>
                      </a:endParaRPr>
                    </a:p>
                  </a:txBody>
                  <a:tcPr anchor="ctr"/>
                </a:tc>
                <a:tc>
                  <a:txBody>
                    <a:bodyPr/>
                    <a:lstStyle/>
                    <a:p>
                      <a:pPr algn="ctr"/>
                      <a:r>
                        <a:rPr lang="fr-FR" sz="1400" b="1" i="1" dirty="0" smtClean="0">
                          <a:latin typeface="Barlow Bold"/>
                          <a:ea typeface="Batang" panose="02030600000101010101" pitchFamily="18" charset="-127"/>
                        </a:rPr>
                        <a:t>7004</a:t>
                      </a:r>
                      <a:endParaRPr lang="fr-FR" sz="1400" b="1" i="1" dirty="0">
                        <a:latin typeface="Barlow Bold"/>
                        <a:ea typeface="Batang" panose="02030600000101010101" pitchFamily="18" charset="-127"/>
                      </a:endParaRPr>
                    </a:p>
                  </a:txBody>
                  <a:tcPr anchor="ctr"/>
                </a:tc>
              </a:tr>
              <a:tr h="5846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smtClean="0">
                          <a:latin typeface="Barlow Bold"/>
                          <a:ea typeface="Batang" panose="02030600000101010101" pitchFamily="18" charset="-127"/>
                          <a:cs typeface="Vani" panose="020B0502040204020203" pitchFamily="34" charset="0"/>
                        </a:rPr>
                        <a:t>Nombre d’heures supplémentaires payées pour production non optimale</a:t>
                      </a:r>
                    </a:p>
                  </a:txBody>
                  <a:tcPr anchor="ctr"/>
                </a:tc>
                <a:tc>
                  <a:txBody>
                    <a:bodyPr/>
                    <a:lstStyle/>
                    <a:p>
                      <a:pPr algn="ctr"/>
                      <a:r>
                        <a:rPr lang="fr-FR" sz="1400" b="1" i="1" u="sng" dirty="0" smtClean="0">
                          <a:solidFill>
                            <a:srgbClr val="FF0000"/>
                          </a:solidFill>
                          <a:latin typeface="Barlow Bold"/>
                          <a:ea typeface="Batang" panose="02030600000101010101" pitchFamily="18" charset="-127"/>
                        </a:rPr>
                        <a:t>238</a:t>
                      </a:r>
                      <a:endParaRPr lang="fr-FR" sz="1400" b="1" i="1" u="sng" dirty="0">
                        <a:solidFill>
                          <a:srgbClr val="FF0000"/>
                        </a:solidFill>
                        <a:latin typeface="Barlow Bold"/>
                        <a:ea typeface="Batang" panose="02030600000101010101" pitchFamily="18" charset="-127"/>
                      </a:endParaRPr>
                    </a:p>
                  </a:txBody>
                  <a:tcPr anchor="ctr"/>
                </a:tc>
                <a:tc>
                  <a:txBody>
                    <a:bodyPr/>
                    <a:lstStyle/>
                    <a:p>
                      <a:pPr algn="ctr"/>
                      <a:r>
                        <a:rPr lang="fr-FR" sz="1400" b="1" i="1" u="sng" dirty="0" smtClean="0">
                          <a:solidFill>
                            <a:srgbClr val="FF0000"/>
                          </a:solidFill>
                          <a:latin typeface="Barlow Bold"/>
                          <a:ea typeface="Batang" panose="02030600000101010101" pitchFamily="18" charset="-127"/>
                        </a:rPr>
                        <a:t>772</a:t>
                      </a:r>
                      <a:endParaRPr lang="fr-FR" sz="1400" b="1" i="1" u="sng" dirty="0">
                        <a:solidFill>
                          <a:srgbClr val="FF0000"/>
                        </a:solidFill>
                        <a:latin typeface="Barlow Bold"/>
                        <a:ea typeface="Batang" panose="02030600000101010101" pitchFamily="18" charset="-127"/>
                      </a:endParaRPr>
                    </a:p>
                  </a:txBody>
                  <a:tcPr anchor="ctr"/>
                </a:tc>
              </a:tr>
            </a:tbl>
          </a:graphicData>
        </a:graphic>
      </p:graphicFrame>
      <p:sp>
        <p:nvSpPr>
          <p:cNvPr id="3" name="ZoneTexte 2"/>
          <p:cNvSpPr txBox="1"/>
          <p:nvPr/>
        </p:nvSpPr>
        <p:spPr>
          <a:xfrm>
            <a:off x="153621" y="4136155"/>
            <a:ext cx="11914812" cy="248029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FR" sz="1500" dirty="0" smtClean="0">
                <a:latin typeface="Corbel" panose="020B0503020204020204" pitchFamily="34" charset="0"/>
              </a:rPr>
              <a:t>Moins value sur production observées sur la campagne </a:t>
            </a:r>
            <a:r>
              <a:rPr lang="fr-FR" sz="1500" b="1" dirty="0" smtClean="0">
                <a:latin typeface="Corbel" panose="020B0503020204020204" pitchFamily="34" charset="0"/>
              </a:rPr>
              <a:t>MTN RA </a:t>
            </a:r>
            <a:r>
              <a:rPr lang="fr-FR" sz="1500" i="1" u="sng" dirty="0" smtClean="0">
                <a:latin typeface="Corbel" panose="020B0503020204020204" pitchFamily="34" charset="0"/>
              </a:rPr>
              <a:t>(</a:t>
            </a:r>
            <a:r>
              <a:rPr lang="fr-FR" sz="1500" b="1" i="1" u="sng" dirty="0" smtClean="0">
                <a:solidFill>
                  <a:srgbClr val="C00000"/>
                </a:solidFill>
                <a:latin typeface="Corbel" panose="020B0503020204020204" pitchFamily="34" charset="0"/>
              </a:rPr>
              <a:t>-4668</a:t>
            </a:r>
            <a:r>
              <a:rPr lang="fr-FR" sz="1500" dirty="0" smtClean="0">
                <a:latin typeface="Corbel" panose="020B0503020204020204" pitchFamily="34" charset="0"/>
              </a:rPr>
              <a:t>) à la date du 12 mai contrairement à </a:t>
            </a:r>
            <a:r>
              <a:rPr lang="fr-FR" sz="1500" b="1" dirty="0" smtClean="0">
                <a:latin typeface="Corbel" panose="020B0503020204020204" pitchFamily="34" charset="0"/>
              </a:rPr>
              <a:t>MOOV </a:t>
            </a:r>
            <a:r>
              <a:rPr lang="fr-FR" sz="1500" b="1" dirty="0">
                <a:latin typeface="Corbel" panose="020B0503020204020204" pitchFamily="34" charset="0"/>
              </a:rPr>
              <a:t>A</a:t>
            </a:r>
            <a:r>
              <a:rPr lang="fr-FR" sz="1500" b="1" dirty="0" smtClean="0">
                <a:latin typeface="Corbel" panose="020B0503020204020204" pitchFamily="34" charset="0"/>
              </a:rPr>
              <a:t>frica </a:t>
            </a:r>
            <a:r>
              <a:rPr lang="fr-FR" sz="1500" dirty="0" smtClean="0">
                <a:latin typeface="Corbel" panose="020B0503020204020204" pitchFamily="34" charset="0"/>
              </a:rPr>
              <a:t>qui a enregistrée une plus value </a:t>
            </a:r>
            <a:r>
              <a:rPr lang="fr-FR" sz="1500" i="1" u="sng" dirty="0" smtClean="0">
                <a:latin typeface="Corbel" panose="020B0503020204020204" pitchFamily="34" charset="0"/>
              </a:rPr>
              <a:t>(</a:t>
            </a:r>
            <a:r>
              <a:rPr lang="fr-FR" sz="1500" b="1" i="1" u="sng" dirty="0" smtClean="0">
                <a:solidFill>
                  <a:srgbClr val="00B050"/>
                </a:solidFill>
                <a:latin typeface="Corbel" panose="020B0503020204020204" pitchFamily="34" charset="0"/>
              </a:rPr>
              <a:t>+1049</a:t>
            </a:r>
            <a:r>
              <a:rPr lang="fr-FR" sz="1500" dirty="0" smtClean="0">
                <a:latin typeface="Corbel" panose="020B0503020204020204" pitchFamily="34" charset="0"/>
              </a:rPr>
              <a:t>) sur la période du 1</a:t>
            </a:r>
            <a:r>
              <a:rPr lang="fr-FR" sz="1500" baseline="30000" dirty="0" smtClean="0">
                <a:latin typeface="Corbel" panose="020B0503020204020204" pitchFamily="34" charset="0"/>
              </a:rPr>
              <a:t>er</a:t>
            </a:r>
            <a:r>
              <a:rPr lang="fr-FR" sz="1500" dirty="0" smtClean="0">
                <a:latin typeface="Corbel" panose="020B0503020204020204" pitchFamily="34" charset="0"/>
              </a:rPr>
              <a:t> au 12 mai. L’une des causes de cette moins value enregistrée sur la campagne est la faible performance des ressources de moins de trois (3) mois (</a:t>
            </a:r>
            <a:r>
              <a:rPr lang="fr-FR" sz="1500" b="1" i="1" dirty="0" smtClean="0">
                <a:solidFill>
                  <a:srgbClr val="FF0000"/>
                </a:solidFill>
                <a:latin typeface="Corbel" panose="020B0503020204020204" pitchFamily="34" charset="0"/>
              </a:rPr>
              <a:t>CPH 9/h au lieu de 14/h</a:t>
            </a:r>
            <a:r>
              <a:rPr lang="fr-FR" sz="1500" dirty="0" smtClean="0">
                <a:latin typeface="Corbel" panose="020B0503020204020204" pitchFamily="34" charset="0"/>
              </a:rPr>
              <a:t>).</a:t>
            </a:r>
          </a:p>
          <a:p>
            <a:pPr marL="285750" indent="-285750">
              <a:lnSpc>
                <a:spcPct val="150000"/>
              </a:lnSpc>
              <a:buFont typeface="Wingdings" panose="05000000000000000000" pitchFamily="2" charset="2"/>
              <a:buChar char="§"/>
            </a:pPr>
            <a:r>
              <a:rPr lang="fr-FR" sz="1500" dirty="0" smtClean="0">
                <a:latin typeface="Corbel" panose="020B0503020204020204" pitchFamily="34" charset="0"/>
              </a:rPr>
              <a:t>Un total de </a:t>
            </a:r>
            <a:r>
              <a:rPr lang="fr-FR" sz="1500" b="1" i="1" u="sng" dirty="0" smtClean="0">
                <a:latin typeface="Corbel" panose="020B0503020204020204" pitchFamily="34" charset="0"/>
              </a:rPr>
              <a:t>1010</a:t>
            </a:r>
            <a:r>
              <a:rPr lang="fr-FR" sz="1500" dirty="0" smtClean="0">
                <a:latin typeface="Corbel" panose="020B0503020204020204" pitchFamily="34" charset="0"/>
              </a:rPr>
              <a:t> heures à payer en surplus sur les campagnes  sur la période du 1</a:t>
            </a:r>
            <a:r>
              <a:rPr lang="fr-FR" sz="1500" baseline="30000" dirty="0" smtClean="0">
                <a:latin typeface="Corbel" panose="020B0503020204020204" pitchFamily="34" charset="0"/>
              </a:rPr>
              <a:t>er</a:t>
            </a:r>
            <a:r>
              <a:rPr lang="fr-FR" sz="1500" dirty="0" smtClean="0">
                <a:latin typeface="Corbel" panose="020B0503020204020204" pitchFamily="34" charset="0"/>
              </a:rPr>
              <a:t> au 12 mai avec une forte valeur (</a:t>
            </a:r>
            <a:r>
              <a:rPr lang="fr-FR" sz="1500" b="1" dirty="0" smtClean="0">
                <a:solidFill>
                  <a:srgbClr val="C00000"/>
                </a:solidFill>
                <a:latin typeface="Corbel" panose="020B0503020204020204" pitchFamily="34" charset="0"/>
              </a:rPr>
              <a:t>76% </a:t>
            </a:r>
            <a:r>
              <a:rPr lang="fr-FR" sz="1500" dirty="0" smtClean="0">
                <a:latin typeface="Corbel" panose="020B0503020204020204" pitchFamily="34" charset="0"/>
              </a:rPr>
              <a:t>du total) observée sur </a:t>
            </a:r>
            <a:r>
              <a:rPr lang="fr-FR" sz="1500" b="1" dirty="0" smtClean="0">
                <a:latin typeface="Corbel" panose="020B0503020204020204" pitchFamily="34" charset="0"/>
              </a:rPr>
              <a:t>MTN</a:t>
            </a:r>
          </a:p>
          <a:p>
            <a:pPr marL="285750" indent="-285750">
              <a:lnSpc>
                <a:spcPct val="150000"/>
              </a:lnSpc>
              <a:buFont typeface="Wingdings" panose="05000000000000000000" pitchFamily="2" charset="2"/>
              <a:buChar char="§"/>
            </a:pPr>
            <a:r>
              <a:rPr lang="fr-FR" sz="1500" dirty="0" smtClean="0">
                <a:latin typeface="Corbel" panose="020B0503020204020204" pitchFamily="34" charset="0"/>
              </a:rPr>
              <a:t>L’écart (</a:t>
            </a:r>
            <a:r>
              <a:rPr lang="fr-FR" sz="1500" b="1" u="sng" dirty="0" smtClean="0">
                <a:latin typeface="Corbel" panose="020B0503020204020204" pitchFamily="34" charset="0"/>
              </a:rPr>
              <a:t>33171</a:t>
            </a:r>
            <a:r>
              <a:rPr lang="fr-FR" sz="1500" dirty="0" smtClean="0">
                <a:latin typeface="Corbel" panose="020B0503020204020204" pitchFamily="34" charset="0"/>
              </a:rPr>
              <a:t>) entre le nombre d’appels à traiter et le nombre d’appels reçus sur la campagne MTN RA </a:t>
            </a:r>
            <a:endParaRPr lang="fr-FR" sz="1500" dirty="0" smtClean="0">
              <a:latin typeface="Corbel" panose="020B0503020204020204" pitchFamily="34" charset="0"/>
            </a:endParaRPr>
          </a:p>
          <a:p>
            <a:pPr>
              <a:lnSpc>
                <a:spcPct val="150000"/>
              </a:lnSpc>
            </a:pPr>
            <a:r>
              <a:rPr lang="fr-FR" sz="1500" dirty="0" smtClean="0">
                <a:latin typeface="Corbel" panose="020B0503020204020204" pitchFamily="34" charset="0"/>
              </a:rPr>
              <a:t>permet </a:t>
            </a:r>
            <a:r>
              <a:rPr lang="fr-FR" sz="1500" dirty="0" smtClean="0">
                <a:latin typeface="Corbel" panose="020B0503020204020204" pitchFamily="34" charset="0"/>
              </a:rPr>
              <a:t>de conclure que </a:t>
            </a:r>
            <a:r>
              <a:rPr lang="fr-FR" sz="1500" i="1" u="sng" dirty="0" smtClean="0">
                <a:solidFill>
                  <a:srgbClr val="FF0000"/>
                </a:solidFill>
                <a:latin typeface="Corbel" panose="020B0503020204020204" pitchFamily="34" charset="0"/>
              </a:rPr>
              <a:t>50%</a:t>
            </a:r>
            <a:r>
              <a:rPr lang="fr-FR" sz="1500" dirty="0" smtClean="0">
                <a:latin typeface="Corbel" panose="020B0503020204020204" pitchFamily="34" charset="0"/>
              </a:rPr>
              <a:t> de l’effectif actuel peuvent avoir deux jours de repos. </a:t>
            </a:r>
            <a:endParaRPr lang="fr-FR" sz="1500" dirty="0">
              <a:latin typeface="Corbel" panose="020B0503020204020204" pitchFamily="34" charset="0"/>
            </a:endParaRPr>
          </a:p>
        </p:txBody>
      </p:sp>
    </p:spTree>
    <p:extLst>
      <p:ext uri="{BB962C8B-B14F-4D97-AF65-F5344CB8AC3E}">
        <p14:creationId xmlns:p14="http://schemas.microsoft.com/office/powerpoint/2010/main" val="2172556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29">
            <a:extLst>
              <a:ext uri="{FF2B5EF4-FFF2-40B4-BE49-F238E27FC236}">
                <a16:creationId xmlns="" xmlns:a16="http://schemas.microsoft.com/office/drawing/2014/main" id="{A6645D16-84ED-424E-A35C-2DDC24B016C0}"/>
              </a:ext>
            </a:extLst>
          </p:cNvPr>
          <p:cNvSpPr txBox="1">
            <a:spLocks noGrp="1"/>
          </p:cNvSpPr>
          <p:nvPr>
            <p:ph type="title"/>
          </p:nvPr>
        </p:nvSpPr>
        <p:spPr>
          <a:xfrm>
            <a:off x="91643" y="196125"/>
            <a:ext cx="11592474" cy="289182"/>
          </a:xfrm>
          <a:prstGeom prst="rect">
            <a:avLst/>
          </a:prstGeom>
        </p:spPr>
        <p:txBody>
          <a:bodyPr vert="horz" wrap="square" lIns="0" tIns="12065" rIns="0" bIns="0" rtlCol="0">
            <a:spAutoFit/>
          </a:bodyPr>
          <a:lstStyle/>
          <a:p>
            <a:pPr>
              <a:defRPr/>
            </a:pPr>
            <a:r>
              <a:rPr lang="fr-FR" sz="2000" b="1" cap="all" dirty="0" smtClean="0">
                <a:solidFill>
                  <a:srgbClr val="A80014"/>
                </a:solidFill>
                <a:latin typeface="Ebrima" pitchFamily="2" charset="0"/>
                <a:ea typeface="Ebrima" pitchFamily="2" charset="0"/>
                <a:cs typeface="Ebrima" pitchFamily="2" charset="0"/>
              </a:rPr>
              <a:t>RAPPEL DES STRATEGIES D’AMELIORATION </a:t>
            </a:r>
            <a:r>
              <a:rPr lang="fr-FR" sz="2000" b="1" cap="all" dirty="0">
                <a:solidFill>
                  <a:srgbClr val="A80014"/>
                </a:solidFill>
                <a:latin typeface="Ebrima" pitchFamily="2" charset="0"/>
                <a:ea typeface="Ebrima" pitchFamily="2" charset="0"/>
                <a:cs typeface="Ebrima" pitchFamily="2" charset="0"/>
              </a:rPr>
              <a:t>DE LA </a:t>
            </a:r>
            <a:r>
              <a:rPr lang="fr-FR" sz="2000" b="1" cap="all" dirty="0" smtClean="0">
                <a:solidFill>
                  <a:srgbClr val="A80014"/>
                </a:solidFill>
                <a:latin typeface="Ebrima" pitchFamily="2" charset="0"/>
                <a:ea typeface="Ebrima" pitchFamily="2" charset="0"/>
                <a:cs typeface="Ebrima" pitchFamily="2" charset="0"/>
              </a:rPr>
              <a:t>PRODUCTIVITE au cours du mois de mai</a:t>
            </a:r>
            <a:endParaRPr lang="fr-FR" sz="2000" b="1" cap="all" dirty="0">
              <a:solidFill>
                <a:srgbClr val="A80014"/>
              </a:solidFill>
              <a:latin typeface="Ebrima" pitchFamily="2" charset="0"/>
              <a:ea typeface="Ebrima" pitchFamily="2" charset="0"/>
              <a:cs typeface="Ebrima" pitchFamily="2" charset="0"/>
            </a:endParaRPr>
          </a:p>
        </p:txBody>
      </p:sp>
      <p:grpSp>
        <p:nvGrpSpPr>
          <p:cNvPr id="24" name="Группа 4"/>
          <p:cNvGrpSpPr>
            <a:grpSpLocks/>
          </p:cNvGrpSpPr>
          <p:nvPr/>
        </p:nvGrpSpPr>
        <p:grpSpPr bwMode="auto">
          <a:xfrm>
            <a:off x="91643" y="855648"/>
            <a:ext cx="12385669" cy="5469814"/>
            <a:chOff x="151141" y="2735031"/>
            <a:chExt cx="22323119" cy="11065958"/>
          </a:xfrm>
        </p:grpSpPr>
        <p:grpSp>
          <p:nvGrpSpPr>
            <p:cNvPr id="29" name="Группа 2"/>
            <p:cNvGrpSpPr>
              <a:grpSpLocks/>
            </p:cNvGrpSpPr>
            <p:nvPr/>
          </p:nvGrpSpPr>
          <p:grpSpPr bwMode="auto">
            <a:xfrm>
              <a:off x="6683153" y="7773831"/>
              <a:ext cx="4894991" cy="3385951"/>
              <a:chOff x="9254467" y="7399650"/>
              <a:chExt cx="5848791" cy="4045711"/>
            </a:xfrm>
          </p:grpSpPr>
          <p:sp>
            <p:nvSpPr>
              <p:cNvPr id="62" name="Фигура"/>
              <p:cNvSpPr>
                <a:spLocks/>
              </p:cNvSpPr>
              <p:nvPr/>
            </p:nvSpPr>
            <p:spPr bwMode="auto">
              <a:xfrm>
                <a:off x="10626501" y="11049517"/>
                <a:ext cx="3102084" cy="395844"/>
              </a:xfrm>
              <a:custGeom>
                <a:avLst/>
                <a:gdLst>
                  <a:gd name="T0" fmla="*/ 1551042 w 21600"/>
                  <a:gd name="T1" fmla="*/ 197922 h 20230"/>
                  <a:gd name="T2" fmla="*/ 1551042 w 21600"/>
                  <a:gd name="T3" fmla="*/ 197922 h 20230"/>
                  <a:gd name="T4" fmla="*/ 1551042 w 21600"/>
                  <a:gd name="T5" fmla="*/ 197922 h 20230"/>
                  <a:gd name="T6" fmla="*/ 1551042 w 21600"/>
                  <a:gd name="T7" fmla="*/ 197922 h 2023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0230" extrusionOk="0">
                    <a:moveTo>
                      <a:pt x="0" y="0"/>
                    </a:moveTo>
                    <a:cubicBezTo>
                      <a:pt x="568" y="3471"/>
                      <a:pt x="1328" y="6727"/>
                      <a:pt x="2288" y="9615"/>
                    </a:cubicBezTo>
                    <a:cubicBezTo>
                      <a:pt x="4638" y="16690"/>
                      <a:pt x="7719" y="20230"/>
                      <a:pt x="10800" y="20230"/>
                    </a:cubicBezTo>
                    <a:cubicBezTo>
                      <a:pt x="13881" y="20230"/>
                      <a:pt x="16962" y="16690"/>
                      <a:pt x="19312" y="9615"/>
                    </a:cubicBezTo>
                    <a:cubicBezTo>
                      <a:pt x="20272" y="6727"/>
                      <a:pt x="21032" y="3471"/>
                      <a:pt x="21600" y="0"/>
                    </a:cubicBezTo>
                    <a:cubicBezTo>
                      <a:pt x="21043" y="2956"/>
                      <a:pt x="20321" y="5734"/>
                      <a:pt x="19434" y="8223"/>
                    </a:cubicBezTo>
                    <a:cubicBezTo>
                      <a:pt x="14666" y="21600"/>
                      <a:pt x="6934" y="21600"/>
                      <a:pt x="2166" y="8223"/>
                    </a:cubicBezTo>
                    <a:cubicBezTo>
                      <a:pt x="1279" y="5734"/>
                      <a:pt x="557" y="2956"/>
                      <a:pt x="0" y="0"/>
                    </a:cubicBezTo>
                    <a:close/>
                  </a:path>
                </a:pathLst>
              </a:custGeom>
              <a:solidFill>
                <a:srgbClr val="FFFFFF">
                  <a:alpha val="22745"/>
                </a:srgb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100" tIns="38100" rIns="38100" bIns="38100" anchor="ctr"/>
              <a:lstStyle/>
              <a:p>
                <a:endParaRPr lang="fr-FR" sz="1000"/>
              </a:p>
            </p:txBody>
          </p:sp>
          <p:sp>
            <p:nvSpPr>
              <p:cNvPr id="66" name="Фигура"/>
              <p:cNvSpPr>
                <a:spLocks/>
              </p:cNvSpPr>
              <p:nvPr/>
            </p:nvSpPr>
            <p:spPr bwMode="auto">
              <a:xfrm>
                <a:off x="10231823" y="10046305"/>
                <a:ext cx="3891431" cy="496569"/>
              </a:xfrm>
              <a:custGeom>
                <a:avLst/>
                <a:gdLst>
                  <a:gd name="T0" fmla="*/ 1945716 w 21600"/>
                  <a:gd name="T1" fmla="*/ 248285 h 20230"/>
                  <a:gd name="T2" fmla="*/ 1945716 w 21600"/>
                  <a:gd name="T3" fmla="*/ 248285 h 20230"/>
                  <a:gd name="T4" fmla="*/ 1945716 w 21600"/>
                  <a:gd name="T5" fmla="*/ 248285 h 20230"/>
                  <a:gd name="T6" fmla="*/ 1945716 w 21600"/>
                  <a:gd name="T7" fmla="*/ 248285 h 2023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0230" extrusionOk="0">
                    <a:moveTo>
                      <a:pt x="0" y="0"/>
                    </a:moveTo>
                    <a:cubicBezTo>
                      <a:pt x="568" y="3471"/>
                      <a:pt x="1328" y="6727"/>
                      <a:pt x="2288" y="9615"/>
                    </a:cubicBezTo>
                    <a:cubicBezTo>
                      <a:pt x="4638" y="16690"/>
                      <a:pt x="7719" y="20230"/>
                      <a:pt x="10800" y="20230"/>
                    </a:cubicBezTo>
                    <a:cubicBezTo>
                      <a:pt x="13881" y="20230"/>
                      <a:pt x="16962" y="16690"/>
                      <a:pt x="19312" y="9615"/>
                    </a:cubicBezTo>
                    <a:cubicBezTo>
                      <a:pt x="20272" y="6727"/>
                      <a:pt x="21032" y="3471"/>
                      <a:pt x="21600" y="0"/>
                    </a:cubicBezTo>
                    <a:cubicBezTo>
                      <a:pt x="21043" y="2956"/>
                      <a:pt x="20321" y="5734"/>
                      <a:pt x="19434" y="8223"/>
                    </a:cubicBezTo>
                    <a:cubicBezTo>
                      <a:pt x="14666" y="21600"/>
                      <a:pt x="6934" y="21600"/>
                      <a:pt x="2166" y="8223"/>
                    </a:cubicBezTo>
                    <a:cubicBezTo>
                      <a:pt x="1279" y="5734"/>
                      <a:pt x="557" y="2956"/>
                      <a:pt x="0" y="0"/>
                    </a:cubicBezTo>
                    <a:close/>
                  </a:path>
                </a:pathLst>
              </a:custGeom>
              <a:solidFill>
                <a:srgbClr val="FFFFFF">
                  <a:alpha val="22745"/>
                </a:srgb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100" tIns="38100" rIns="38100" bIns="38100" anchor="ctr"/>
              <a:lstStyle/>
              <a:p>
                <a:endParaRPr lang="fr-FR" sz="1000"/>
              </a:p>
            </p:txBody>
          </p:sp>
          <p:sp>
            <p:nvSpPr>
              <p:cNvPr id="70" name="Фигура"/>
              <p:cNvSpPr>
                <a:spLocks/>
              </p:cNvSpPr>
              <p:nvPr/>
            </p:nvSpPr>
            <p:spPr bwMode="auto">
              <a:xfrm>
                <a:off x="9793854" y="8846449"/>
                <a:ext cx="4770027" cy="608683"/>
              </a:xfrm>
              <a:custGeom>
                <a:avLst/>
                <a:gdLst>
                  <a:gd name="T0" fmla="*/ 2385014 w 21600"/>
                  <a:gd name="T1" fmla="*/ 304342 h 20230"/>
                  <a:gd name="T2" fmla="*/ 2385014 w 21600"/>
                  <a:gd name="T3" fmla="*/ 304342 h 20230"/>
                  <a:gd name="T4" fmla="*/ 2385014 w 21600"/>
                  <a:gd name="T5" fmla="*/ 304342 h 20230"/>
                  <a:gd name="T6" fmla="*/ 2385014 w 21600"/>
                  <a:gd name="T7" fmla="*/ 304342 h 2023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0230" extrusionOk="0">
                    <a:moveTo>
                      <a:pt x="0" y="0"/>
                    </a:moveTo>
                    <a:cubicBezTo>
                      <a:pt x="568" y="3471"/>
                      <a:pt x="1328" y="6727"/>
                      <a:pt x="2288" y="9615"/>
                    </a:cubicBezTo>
                    <a:cubicBezTo>
                      <a:pt x="4638" y="16690"/>
                      <a:pt x="7719" y="20230"/>
                      <a:pt x="10800" y="20230"/>
                    </a:cubicBezTo>
                    <a:cubicBezTo>
                      <a:pt x="13881" y="20230"/>
                      <a:pt x="16962" y="16690"/>
                      <a:pt x="19312" y="9615"/>
                    </a:cubicBezTo>
                    <a:cubicBezTo>
                      <a:pt x="20272" y="6727"/>
                      <a:pt x="21032" y="3471"/>
                      <a:pt x="21600" y="0"/>
                    </a:cubicBezTo>
                    <a:cubicBezTo>
                      <a:pt x="21043" y="2956"/>
                      <a:pt x="20321" y="5734"/>
                      <a:pt x="19434" y="8223"/>
                    </a:cubicBezTo>
                    <a:cubicBezTo>
                      <a:pt x="14666" y="21600"/>
                      <a:pt x="6934" y="21600"/>
                      <a:pt x="2166" y="8223"/>
                    </a:cubicBezTo>
                    <a:cubicBezTo>
                      <a:pt x="1279" y="5734"/>
                      <a:pt x="557" y="2956"/>
                      <a:pt x="0" y="0"/>
                    </a:cubicBezTo>
                    <a:close/>
                  </a:path>
                </a:pathLst>
              </a:custGeom>
              <a:solidFill>
                <a:srgbClr val="FFFFFF">
                  <a:alpha val="22745"/>
                </a:srgb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100" tIns="38100" rIns="38100" bIns="38100" anchor="ctr"/>
              <a:lstStyle/>
              <a:p>
                <a:endParaRPr lang="fr-FR" sz="1000"/>
              </a:p>
            </p:txBody>
          </p:sp>
          <p:sp>
            <p:nvSpPr>
              <p:cNvPr id="74" name="Фигура"/>
              <p:cNvSpPr>
                <a:spLocks/>
              </p:cNvSpPr>
              <p:nvPr/>
            </p:nvSpPr>
            <p:spPr bwMode="auto">
              <a:xfrm>
                <a:off x="9254467" y="7399650"/>
                <a:ext cx="5848791" cy="746339"/>
              </a:xfrm>
              <a:custGeom>
                <a:avLst/>
                <a:gdLst>
                  <a:gd name="T0" fmla="*/ 2924396 w 21600"/>
                  <a:gd name="T1" fmla="*/ 373170 h 20230"/>
                  <a:gd name="T2" fmla="*/ 2924396 w 21600"/>
                  <a:gd name="T3" fmla="*/ 373170 h 20230"/>
                  <a:gd name="T4" fmla="*/ 2924396 w 21600"/>
                  <a:gd name="T5" fmla="*/ 373170 h 20230"/>
                  <a:gd name="T6" fmla="*/ 2924396 w 21600"/>
                  <a:gd name="T7" fmla="*/ 373170 h 2023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0230" extrusionOk="0">
                    <a:moveTo>
                      <a:pt x="0" y="0"/>
                    </a:moveTo>
                    <a:cubicBezTo>
                      <a:pt x="568" y="3471"/>
                      <a:pt x="1328" y="6727"/>
                      <a:pt x="2288" y="9615"/>
                    </a:cubicBezTo>
                    <a:cubicBezTo>
                      <a:pt x="4638" y="16690"/>
                      <a:pt x="7719" y="20230"/>
                      <a:pt x="10800" y="20230"/>
                    </a:cubicBezTo>
                    <a:cubicBezTo>
                      <a:pt x="13881" y="20230"/>
                      <a:pt x="16962" y="16690"/>
                      <a:pt x="19312" y="9615"/>
                    </a:cubicBezTo>
                    <a:cubicBezTo>
                      <a:pt x="20272" y="6727"/>
                      <a:pt x="21032" y="3471"/>
                      <a:pt x="21600" y="0"/>
                    </a:cubicBezTo>
                    <a:cubicBezTo>
                      <a:pt x="21043" y="2956"/>
                      <a:pt x="20321" y="5734"/>
                      <a:pt x="19434" y="8223"/>
                    </a:cubicBezTo>
                    <a:cubicBezTo>
                      <a:pt x="14666" y="21600"/>
                      <a:pt x="6934" y="21600"/>
                      <a:pt x="2166" y="8223"/>
                    </a:cubicBezTo>
                    <a:cubicBezTo>
                      <a:pt x="1279" y="5734"/>
                      <a:pt x="557" y="2956"/>
                      <a:pt x="0" y="0"/>
                    </a:cubicBezTo>
                    <a:close/>
                  </a:path>
                </a:pathLst>
              </a:custGeom>
              <a:solidFill>
                <a:srgbClr val="FFFFFF">
                  <a:alpha val="22745"/>
                </a:srgb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100" tIns="38100" rIns="38100" bIns="38100" anchor="ctr"/>
              <a:lstStyle/>
              <a:p>
                <a:endParaRPr lang="fr-FR" sz="1000"/>
              </a:p>
            </p:txBody>
          </p:sp>
        </p:grpSp>
        <p:grpSp>
          <p:nvGrpSpPr>
            <p:cNvPr id="30" name="Группа 1"/>
            <p:cNvGrpSpPr>
              <a:grpSpLocks/>
            </p:cNvGrpSpPr>
            <p:nvPr/>
          </p:nvGrpSpPr>
          <p:grpSpPr bwMode="auto">
            <a:xfrm>
              <a:off x="151141" y="2735031"/>
              <a:ext cx="22323119" cy="11065958"/>
              <a:chOff x="3199141" y="2735031"/>
              <a:chExt cx="22323119" cy="11065958"/>
            </a:xfrm>
          </p:grpSpPr>
          <p:sp>
            <p:nvSpPr>
              <p:cNvPr id="31" name="Rectangle 111"/>
              <p:cNvSpPr txBox="1">
                <a:spLocks noChangeArrowheads="1"/>
              </p:cNvSpPr>
              <p:nvPr/>
            </p:nvSpPr>
            <p:spPr bwMode="auto">
              <a:xfrm>
                <a:off x="3199141" y="5037619"/>
                <a:ext cx="5964251" cy="291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tIns="45719" rIns="45719" bIns="45719">
                <a:spAutoFit/>
              </a:bodyPr>
              <a:lstStyle/>
              <a:p>
                <a:pPr marL="171450" indent="-171450" eaLnBrk="1">
                  <a:lnSpc>
                    <a:spcPct val="150000"/>
                  </a:lnSpc>
                  <a:buFont typeface="Wingdings" panose="05000000000000000000" pitchFamily="2" charset="2"/>
                  <a:buChar char="§"/>
                </a:pPr>
                <a:r>
                  <a:rPr lang="fr-FR" altLang="fr-FR" sz="1500" b="1" dirty="0" smtClean="0">
                    <a:solidFill>
                      <a:schemeClr val="tx2"/>
                    </a:solidFill>
                    <a:latin typeface="Corbel" panose="020B0503020204020204" pitchFamily="34" charset="0"/>
                  </a:rPr>
                  <a:t>Concevoir un tableau de bord de pilotage des indicateurs de productivité pour l’ensemble des campagnes</a:t>
                </a:r>
                <a:endParaRPr lang="fr-FR" altLang="fr-FR" sz="1500" b="1" dirty="0">
                  <a:solidFill>
                    <a:schemeClr val="tx2"/>
                  </a:solidFill>
                  <a:latin typeface="Corbel" panose="020B0503020204020204" pitchFamily="34" charset="0"/>
                </a:endParaRPr>
              </a:p>
            </p:txBody>
          </p:sp>
          <p:sp>
            <p:nvSpPr>
              <p:cNvPr id="32" name="Text Box 3"/>
              <p:cNvSpPr txBox="1"/>
              <p:nvPr/>
            </p:nvSpPr>
            <p:spPr>
              <a:xfrm>
                <a:off x="3199141" y="2735031"/>
                <a:ext cx="6600380" cy="1616540"/>
              </a:xfrm>
              <a:prstGeom prst="rect">
                <a:avLst/>
              </a:prstGeom>
              <a:noFill/>
              <a:ln w="12700" cap="flat">
                <a:noFill/>
                <a:miter lim="400000"/>
              </a:ln>
              <a:effectLst/>
              <a:extLst>
                <a:ext uri="{C572A759-6A51-4108-AA02-DFA0A04FC94B}"/>
              </a:extLst>
            </p:spPr>
            <p:txBody>
              <a:bodyPr wrap="square" lIns="38100" tIns="38100" rIns="38100" bIns="38100">
                <a:spAutoFit/>
              </a:bodyPr>
              <a:lstStyle/>
              <a:p>
                <a:pPr eaLnBrk="1" fontAlgn="auto">
                  <a:spcBef>
                    <a:spcPts val="0"/>
                  </a:spcBef>
                  <a:spcAft>
                    <a:spcPts val="0"/>
                  </a:spcAft>
                  <a:defRPr sz="3000" b="1"/>
                </a:pPr>
                <a:r>
                  <a:rPr b="1" kern="0" dirty="0">
                    <a:solidFill>
                      <a:schemeClr val="accent5"/>
                    </a:solidFill>
                    <a:latin typeface="Arial"/>
                    <a:ea typeface="Arial"/>
                    <a:cs typeface="Arial"/>
                    <a:sym typeface="Arial"/>
                  </a:rPr>
                  <a:t>01. </a:t>
                </a:r>
                <a:r>
                  <a:rPr lang="fr-FR" sz="2000" b="1" kern="0" dirty="0" smtClean="0">
                    <a:latin typeface="Corbel" panose="020B0503020204020204" pitchFamily="34" charset="0"/>
                    <a:ea typeface="Arial"/>
                    <a:cs typeface="Arial"/>
                    <a:sym typeface="Arial"/>
                  </a:rPr>
                  <a:t>Mise en place d’un système de suivi des indicateurs de productivité</a:t>
                </a:r>
                <a:endParaRPr sz="2000" b="1" kern="0" dirty="0">
                  <a:latin typeface="Corbel" panose="020B0503020204020204" pitchFamily="34" charset="0"/>
                  <a:ea typeface="Arial"/>
                  <a:cs typeface="Arial"/>
                  <a:sym typeface="Arial"/>
                </a:endParaRPr>
              </a:p>
            </p:txBody>
          </p:sp>
          <p:sp>
            <p:nvSpPr>
              <p:cNvPr id="33" name="Rectangle 111"/>
              <p:cNvSpPr txBox="1">
                <a:spLocks noChangeArrowheads="1"/>
              </p:cNvSpPr>
              <p:nvPr/>
            </p:nvSpPr>
            <p:spPr bwMode="auto">
              <a:xfrm>
                <a:off x="3199141" y="10884603"/>
                <a:ext cx="9924957" cy="291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tIns="45719" rIns="45719" bIns="45719">
                <a:spAutoFit/>
              </a:bodyPr>
              <a:lstStyle/>
              <a:p>
                <a:pPr marL="171450" indent="-171450" eaLnBrk="1">
                  <a:lnSpc>
                    <a:spcPct val="150000"/>
                  </a:lnSpc>
                  <a:buFont typeface="Wingdings" panose="05000000000000000000" pitchFamily="2" charset="2"/>
                  <a:buChar char="§"/>
                </a:pPr>
                <a:r>
                  <a:rPr lang="fr-FR" altLang="fr-FR" sz="1500" b="1" dirty="0" smtClean="0">
                    <a:solidFill>
                      <a:schemeClr val="tx2"/>
                    </a:solidFill>
                    <a:latin typeface="Corbel" panose="020B0503020204020204" pitchFamily="34" charset="0"/>
                  </a:rPr>
                  <a:t>Réaliser au moins une fois par semaine une réunion de synthèse en ligne entre les managers, le responsable de la production et le BI sur  l’analyse des réalisations du niveau de productivité par les agents des différentes équipes</a:t>
                </a:r>
                <a:endParaRPr lang="fr-FR" altLang="fr-FR" sz="1500" b="1" dirty="0">
                  <a:solidFill>
                    <a:schemeClr val="tx2"/>
                  </a:solidFill>
                  <a:latin typeface="Corbel" panose="020B0503020204020204" pitchFamily="34" charset="0"/>
                </a:endParaRPr>
              </a:p>
            </p:txBody>
          </p:sp>
          <p:sp>
            <p:nvSpPr>
              <p:cNvPr id="34" name="Text Box 3"/>
              <p:cNvSpPr txBox="1"/>
              <p:nvPr/>
            </p:nvSpPr>
            <p:spPr>
              <a:xfrm>
                <a:off x="3199141" y="7782056"/>
                <a:ext cx="6111817" cy="2957642"/>
              </a:xfrm>
              <a:prstGeom prst="rect">
                <a:avLst/>
              </a:prstGeom>
              <a:noFill/>
              <a:ln w="12700" cap="flat">
                <a:noFill/>
                <a:miter lim="400000"/>
              </a:ln>
              <a:effectLst/>
              <a:extLst>
                <a:ext uri="{C572A759-6A51-4108-AA02-DFA0A04FC94B}"/>
              </a:extLst>
            </p:spPr>
            <p:txBody>
              <a:bodyPr wrap="square" lIns="38100" tIns="38100" rIns="38100" bIns="38100">
                <a:spAutoFit/>
              </a:bodyPr>
              <a:lstStyle/>
              <a:p>
                <a:pPr eaLnBrk="1" fontAlgn="auto">
                  <a:spcBef>
                    <a:spcPts val="0"/>
                  </a:spcBef>
                  <a:spcAft>
                    <a:spcPts val="0"/>
                  </a:spcAft>
                  <a:defRPr sz="3000" b="1"/>
                </a:pPr>
                <a:r>
                  <a:rPr sz="3000" b="1" kern="0" dirty="0">
                    <a:solidFill>
                      <a:schemeClr val="accent4"/>
                    </a:solidFill>
                    <a:latin typeface="Arial" panose="020B0604020202020204" pitchFamily="34" charset="0"/>
                    <a:ea typeface="Arial"/>
                    <a:cs typeface="Arial" panose="020B0604020202020204" pitchFamily="34" charset="0"/>
                    <a:sym typeface="Arial"/>
                  </a:rPr>
                  <a:t>02</a:t>
                </a:r>
                <a:r>
                  <a:rPr sz="2000" b="1" kern="0" dirty="0">
                    <a:solidFill>
                      <a:schemeClr val="accent4"/>
                    </a:solidFill>
                    <a:latin typeface="Corbel" panose="020B0503020204020204" pitchFamily="34" charset="0"/>
                    <a:ea typeface="Arial"/>
                    <a:cs typeface="Arial"/>
                    <a:sym typeface="Arial"/>
                  </a:rPr>
                  <a:t>. </a:t>
                </a:r>
                <a:r>
                  <a:rPr lang="fr-FR" sz="2000" b="1" kern="0" dirty="0" smtClean="0">
                    <a:solidFill>
                      <a:schemeClr val="tx1"/>
                    </a:solidFill>
                    <a:latin typeface="Corbel" panose="020B0503020204020204" pitchFamily="34" charset="0"/>
                    <a:ea typeface="Arial"/>
                    <a:cs typeface="Arial"/>
                    <a:sym typeface="Arial"/>
                  </a:rPr>
                  <a:t>Organisation de réunions périodiques d’analyse de la productivité avec les chefs d’</a:t>
                </a:r>
                <a:r>
                  <a:rPr lang="fr-FR" sz="2000" b="1" kern="0" dirty="0" smtClean="0">
                    <a:latin typeface="Corbel" panose="020B0503020204020204" pitchFamily="34" charset="0"/>
                    <a:ea typeface="Arial"/>
                    <a:cs typeface="Arial"/>
                    <a:sym typeface="Arial"/>
                  </a:rPr>
                  <a:t>é</a:t>
                </a:r>
                <a:r>
                  <a:rPr lang="fr-FR" sz="2000" b="1" kern="0" dirty="0" smtClean="0">
                    <a:solidFill>
                      <a:schemeClr val="tx1"/>
                    </a:solidFill>
                    <a:latin typeface="Corbel" panose="020B0503020204020204" pitchFamily="34" charset="0"/>
                    <a:ea typeface="Arial"/>
                    <a:cs typeface="Arial"/>
                    <a:sym typeface="Arial"/>
                  </a:rPr>
                  <a:t>quipes</a:t>
                </a:r>
                <a:endParaRPr sz="2000" b="1" kern="0" dirty="0">
                  <a:solidFill>
                    <a:schemeClr val="tx1"/>
                  </a:solidFill>
                  <a:latin typeface="Corbel" panose="020B0503020204020204" pitchFamily="34" charset="0"/>
                  <a:ea typeface="Arial"/>
                  <a:cs typeface="Arial"/>
                  <a:sym typeface="Arial"/>
                </a:endParaRPr>
              </a:p>
            </p:txBody>
          </p:sp>
          <p:sp>
            <p:nvSpPr>
              <p:cNvPr id="36" name="Rectangle 111"/>
              <p:cNvSpPr txBox="1">
                <a:spLocks noChangeArrowheads="1"/>
              </p:cNvSpPr>
              <p:nvPr/>
            </p:nvSpPr>
            <p:spPr bwMode="auto">
              <a:xfrm>
                <a:off x="15714734" y="5209255"/>
                <a:ext cx="9150883" cy="291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tIns="45719" rIns="45719" bIns="45719">
                <a:spAutoFit/>
              </a:bodyPr>
              <a:lstStyle/>
              <a:p>
                <a:pPr marL="171450" indent="-171450" eaLnBrk="1">
                  <a:lnSpc>
                    <a:spcPct val="150000"/>
                  </a:lnSpc>
                  <a:buFont typeface="Wingdings" panose="05000000000000000000" pitchFamily="2" charset="2"/>
                  <a:buChar char="§"/>
                </a:pPr>
                <a:r>
                  <a:rPr lang="fr-FR" altLang="fr-FR" sz="1500" b="1" dirty="0" smtClean="0">
                    <a:solidFill>
                      <a:schemeClr val="tx2"/>
                    </a:solidFill>
                    <a:latin typeface="Corbel" panose="020B0503020204020204" pitchFamily="34" charset="0"/>
                  </a:rPr>
                  <a:t>Former et instruire les managers à mettre à disposition un plan d’action en cas de contre performance</a:t>
                </a:r>
              </a:p>
              <a:p>
                <a:pPr marL="171450" indent="-171450" eaLnBrk="1">
                  <a:lnSpc>
                    <a:spcPct val="150000"/>
                  </a:lnSpc>
                  <a:buFont typeface="Wingdings" panose="05000000000000000000" pitchFamily="2" charset="2"/>
                  <a:buChar char="§"/>
                </a:pPr>
                <a:r>
                  <a:rPr lang="fr-FR" altLang="fr-FR" sz="1500" b="1" dirty="0" smtClean="0">
                    <a:solidFill>
                      <a:schemeClr val="tx2"/>
                    </a:solidFill>
                    <a:latin typeface="Corbel" panose="020B0503020204020204" pitchFamily="34" charset="0"/>
                  </a:rPr>
                  <a:t>Faire le suivi des actions à mettre en place et évaluer les actions mises en œuvre par les managers</a:t>
                </a:r>
                <a:endParaRPr lang="fr-FR" altLang="fr-FR" sz="1500" b="1" dirty="0">
                  <a:solidFill>
                    <a:schemeClr val="tx2"/>
                  </a:solidFill>
                  <a:latin typeface="Corbel" panose="020B0503020204020204" pitchFamily="34" charset="0"/>
                </a:endParaRPr>
              </a:p>
            </p:txBody>
          </p:sp>
          <p:sp>
            <p:nvSpPr>
              <p:cNvPr id="54" name="Text Box 3"/>
              <p:cNvSpPr txBox="1"/>
              <p:nvPr/>
            </p:nvSpPr>
            <p:spPr>
              <a:xfrm>
                <a:off x="15714734" y="2875436"/>
                <a:ext cx="9807526" cy="1335729"/>
              </a:xfrm>
              <a:prstGeom prst="rect">
                <a:avLst/>
              </a:prstGeom>
              <a:noFill/>
              <a:ln w="12700" cap="flat">
                <a:noFill/>
                <a:miter lim="400000"/>
              </a:ln>
              <a:effectLst/>
              <a:extLst>
                <a:ext uri="{C572A759-6A51-4108-AA02-DFA0A04FC94B}"/>
              </a:extLst>
            </p:spPr>
            <p:txBody>
              <a:bodyPr wrap="square" lIns="38100" tIns="38100" rIns="38100" bIns="38100">
                <a:spAutoFit/>
              </a:bodyPr>
              <a:lstStyle/>
              <a:p>
                <a:pPr eaLnBrk="1" fontAlgn="auto">
                  <a:spcBef>
                    <a:spcPts val="0"/>
                  </a:spcBef>
                  <a:spcAft>
                    <a:spcPts val="0"/>
                  </a:spcAft>
                  <a:defRPr sz="3000" b="1"/>
                </a:pPr>
                <a:r>
                  <a:rPr sz="3000" b="1" kern="0" dirty="0">
                    <a:solidFill>
                      <a:schemeClr val="accent3"/>
                    </a:solidFill>
                    <a:latin typeface="Arial" panose="020B0604020202020204" pitchFamily="34" charset="0"/>
                    <a:ea typeface="Arial"/>
                    <a:cs typeface="Arial" panose="020B0604020202020204" pitchFamily="34" charset="0"/>
                    <a:sym typeface="Arial"/>
                  </a:rPr>
                  <a:t>03</a:t>
                </a:r>
                <a:r>
                  <a:rPr sz="2000" b="1" kern="0" dirty="0">
                    <a:solidFill>
                      <a:schemeClr val="accent3"/>
                    </a:solidFill>
                    <a:latin typeface="Corbel" panose="020B0503020204020204" pitchFamily="34" charset="0"/>
                    <a:ea typeface="Arial"/>
                    <a:cs typeface="Arial"/>
                    <a:sym typeface="Arial"/>
                  </a:rPr>
                  <a:t>. </a:t>
                </a:r>
                <a:r>
                  <a:rPr lang="fr-FR" sz="2000" b="1" kern="0" dirty="0" smtClean="0">
                    <a:latin typeface="Corbel" panose="020B0503020204020204" pitchFamily="34" charset="0"/>
                    <a:ea typeface="Arial"/>
                    <a:cs typeface="Arial"/>
                    <a:sym typeface="Arial"/>
                  </a:rPr>
                  <a:t>Suivi des plan d’actions des équipes des managers </a:t>
                </a:r>
                <a:endParaRPr sz="2000" b="1" kern="0" dirty="0">
                  <a:solidFill>
                    <a:schemeClr val="tx1"/>
                  </a:solidFill>
                  <a:latin typeface="Corbel" panose="020B0503020204020204" pitchFamily="34" charset="0"/>
                  <a:ea typeface="Arial"/>
                  <a:cs typeface="Arial"/>
                  <a:sym typeface="Arial"/>
                </a:endParaRPr>
              </a:p>
            </p:txBody>
          </p:sp>
          <p:sp>
            <p:nvSpPr>
              <p:cNvPr id="57" name="Rectangle 111"/>
              <p:cNvSpPr txBox="1">
                <a:spLocks noChangeArrowheads="1"/>
              </p:cNvSpPr>
              <p:nvPr/>
            </p:nvSpPr>
            <p:spPr bwMode="auto">
              <a:xfrm>
                <a:off x="16379914" y="10471125"/>
                <a:ext cx="7712743" cy="151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tIns="45719" rIns="45719" bIns="45719">
                <a:spAutoFit/>
              </a:bodyPr>
              <a:lstStyle/>
              <a:p>
                <a:pPr eaLnBrk="1">
                  <a:lnSpc>
                    <a:spcPct val="150000"/>
                  </a:lnSpc>
                </a:pPr>
                <a:r>
                  <a:rPr lang="en-US" altLang="fr-FR" sz="1500" b="1" dirty="0" smtClean="0">
                    <a:solidFill>
                      <a:schemeClr val="tx2"/>
                    </a:solidFill>
                    <a:latin typeface="Corbel" panose="020B0503020204020204" pitchFamily="34" charset="0"/>
                  </a:rPr>
                  <a:t>Alerter régulièrement en cas de hausse des surplus d’heures payees et des moins values enrégistrées</a:t>
                </a:r>
                <a:endParaRPr lang="en-US" altLang="fr-FR" sz="1500" b="1" dirty="0">
                  <a:solidFill>
                    <a:schemeClr val="tx2"/>
                  </a:solidFill>
                  <a:latin typeface="Corbel" panose="020B0503020204020204" pitchFamily="34" charset="0"/>
                </a:endParaRPr>
              </a:p>
            </p:txBody>
          </p:sp>
          <p:sp>
            <p:nvSpPr>
              <p:cNvPr id="58" name="Text Box 3"/>
              <p:cNvSpPr txBox="1">
                <a:spLocks noChangeArrowheads="1"/>
              </p:cNvSpPr>
              <p:nvPr/>
            </p:nvSpPr>
            <p:spPr bwMode="auto">
              <a:xfrm>
                <a:off x="16379915" y="8704549"/>
                <a:ext cx="8080769" cy="171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8100" tIns="38100" rIns="38100" bIns="38100">
                <a:spAutoFit/>
              </a:bodyPr>
              <a:lstStyle/>
              <a:p>
                <a:pPr eaLnBrk="1"/>
                <a:r>
                  <a:rPr lang="fr-FR" altLang="fr-FR" sz="3000" b="1" dirty="0" smtClean="0">
                    <a:solidFill>
                      <a:schemeClr val="accent1"/>
                    </a:solidFill>
                    <a:latin typeface="Arial" panose="020B0604020202020204" pitchFamily="34" charset="0"/>
                    <a:cs typeface="Arial" panose="020B0604020202020204" pitchFamily="34" charset="0"/>
                  </a:rPr>
                  <a:t>04. </a:t>
                </a:r>
                <a:r>
                  <a:rPr lang="fr-FR" altLang="fr-FR" sz="2000" b="1" dirty="0" smtClean="0">
                    <a:solidFill>
                      <a:schemeClr val="tx1"/>
                    </a:solidFill>
                    <a:latin typeface="Corbel" panose="020B0503020204020204" pitchFamily="34" charset="0"/>
                  </a:rPr>
                  <a:t>Gestion globale des heures payées et écarts de productions</a:t>
                </a:r>
                <a:endParaRPr lang="fr-FR" altLang="fr-FR" sz="2000" b="1" dirty="0">
                  <a:solidFill>
                    <a:schemeClr val="tx1"/>
                  </a:solidFill>
                  <a:latin typeface="Corbel" panose="020B0503020204020204" pitchFamily="34" charset="0"/>
                </a:endParaRPr>
              </a:p>
            </p:txBody>
          </p:sp>
        </p:grpSp>
      </p:grpSp>
      <p:grpSp>
        <p:nvGrpSpPr>
          <p:cNvPr id="40" name="object 4"/>
          <p:cNvGrpSpPr/>
          <p:nvPr/>
        </p:nvGrpSpPr>
        <p:grpSpPr>
          <a:xfrm>
            <a:off x="3150758" y="1445100"/>
            <a:ext cx="4023360" cy="2984500"/>
            <a:chOff x="2531364" y="652272"/>
            <a:chExt cx="4023360" cy="2984245"/>
          </a:xfrm>
        </p:grpSpPr>
        <p:sp>
          <p:nvSpPr>
            <p:cNvPr id="41" name="object 5"/>
            <p:cNvSpPr/>
            <p:nvPr/>
          </p:nvSpPr>
          <p:spPr>
            <a:xfrm>
              <a:off x="4142232" y="3477767"/>
              <a:ext cx="916305" cy="158750"/>
            </a:xfrm>
            <a:custGeom>
              <a:avLst/>
              <a:gdLst/>
              <a:ahLst/>
              <a:cxnLst/>
              <a:rect l="l" t="t" r="r" b="b"/>
              <a:pathLst>
                <a:path w="916304" h="158750">
                  <a:moveTo>
                    <a:pt x="836676" y="0"/>
                  </a:moveTo>
                  <a:lnTo>
                    <a:pt x="78231" y="0"/>
                  </a:lnTo>
                  <a:lnTo>
                    <a:pt x="54228" y="4191"/>
                  </a:lnTo>
                  <a:lnTo>
                    <a:pt x="32384" y="16637"/>
                  </a:lnTo>
                  <a:lnTo>
                    <a:pt x="15620" y="32385"/>
                  </a:lnTo>
                  <a:lnTo>
                    <a:pt x="4190" y="54229"/>
                  </a:lnTo>
                  <a:lnTo>
                    <a:pt x="0" y="79248"/>
                  </a:lnTo>
                  <a:lnTo>
                    <a:pt x="4190" y="104267"/>
                  </a:lnTo>
                  <a:lnTo>
                    <a:pt x="15620" y="126111"/>
                  </a:lnTo>
                  <a:lnTo>
                    <a:pt x="32384" y="143891"/>
                  </a:lnTo>
                  <a:lnTo>
                    <a:pt x="54228" y="154305"/>
                  </a:lnTo>
                  <a:lnTo>
                    <a:pt x="78231" y="158496"/>
                  </a:lnTo>
                  <a:lnTo>
                    <a:pt x="836676" y="158496"/>
                  </a:lnTo>
                  <a:lnTo>
                    <a:pt x="883538" y="143891"/>
                  </a:lnTo>
                  <a:lnTo>
                    <a:pt x="911732" y="104267"/>
                  </a:lnTo>
                  <a:lnTo>
                    <a:pt x="915923" y="79248"/>
                  </a:lnTo>
                  <a:lnTo>
                    <a:pt x="911732" y="54229"/>
                  </a:lnTo>
                  <a:lnTo>
                    <a:pt x="901318" y="32385"/>
                  </a:lnTo>
                  <a:lnTo>
                    <a:pt x="883538" y="16637"/>
                  </a:lnTo>
                  <a:lnTo>
                    <a:pt x="861694" y="4191"/>
                  </a:lnTo>
                  <a:lnTo>
                    <a:pt x="836676" y="0"/>
                  </a:lnTo>
                  <a:close/>
                </a:path>
              </a:pathLst>
            </a:custGeom>
            <a:solidFill>
              <a:srgbClr val="7E7E7E"/>
            </a:solidFill>
          </p:spPr>
          <p:txBody>
            <a:bodyPr wrap="square" lIns="0" tIns="0" rIns="0" bIns="0" rtlCol="0"/>
            <a:lstStyle/>
            <a:p>
              <a:endParaRPr/>
            </a:p>
          </p:txBody>
        </p:sp>
        <p:sp>
          <p:nvSpPr>
            <p:cNvPr id="42" name="object 6"/>
            <p:cNvSpPr/>
            <p:nvPr/>
          </p:nvSpPr>
          <p:spPr>
            <a:xfrm>
              <a:off x="2531364" y="652272"/>
              <a:ext cx="4023360" cy="2781300"/>
            </a:xfrm>
            <a:prstGeom prst="rect">
              <a:avLst/>
            </a:prstGeom>
            <a:blipFill>
              <a:blip r:embed="rId2" cstate="print"/>
              <a:stretch>
                <a:fillRect/>
              </a:stretch>
            </a:blipFill>
          </p:spPr>
          <p:txBody>
            <a:bodyPr wrap="square" lIns="0" tIns="0" rIns="0" bIns="0" rtlCol="0"/>
            <a:lstStyle/>
            <a:p>
              <a:endParaRPr/>
            </a:p>
          </p:txBody>
        </p:sp>
      </p:grpSp>
      <p:sp>
        <p:nvSpPr>
          <p:cNvPr id="45" name="object 7"/>
          <p:cNvSpPr/>
          <p:nvPr/>
        </p:nvSpPr>
        <p:spPr>
          <a:xfrm>
            <a:off x="4777353" y="4473798"/>
            <a:ext cx="916305" cy="157480"/>
          </a:xfrm>
          <a:custGeom>
            <a:avLst/>
            <a:gdLst/>
            <a:ahLst/>
            <a:cxnLst/>
            <a:rect l="l" t="t" r="r" b="b"/>
            <a:pathLst>
              <a:path w="916304" h="157479">
                <a:moveTo>
                  <a:pt x="836676" y="0"/>
                </a:moveTo>
                <a:lnTo>
                  <a:pt x="78231" y="0"/>
                </a:lnTo>
                <a:lnTo>
                  <a:pt x="54228" y="4191"/>
                </a:lnTo>
                <a:lnTo>
                  <a:pt x="32384" y="15621"/>
                </a:lnTo>
                <a:lnTo>
                  <a:pt x="15620" y="33274"/>
                </a:lnTo>
                <a:lnTo>
                  <a:pt x="4190" y="52959"/>
                </a:lnTo>
                <a:lnTo>
                  <a:pt x="0" y="78994"/>
                </a:lnTo>
                <a:lnTo>
                  <a:pt x="4190" y="104013"/>
                </a:lnTo>
                <a:lnTo>
                  <a:pt x="15620" y="125730"/>
                </a:lnTo>
                <a:lnTo>
                  <a:pt x="32384" y="141351"/>
                </a:lnTo>
                <a:lnTo>
                  <a:pt x="54228" y="152781"/>
                </a:lnTo>
                <a:lnTo>
                  <a:pt x="78231" y="156972"/>
                </a:lnTo>
                <a:lnTo>
                  <a:pt x="836676" y="156972"/>
                </a:lnTo>
                <a:lnTo>
                  <a:pt x="883538" y="141351"/>
                </a:lnTo>
                <a:lnTo>
                  <a:pt x="911732" y="104013"/>
                </a:lnTo>
                <a:lnTo>
                  <a:pt x="915923" y="78994"/>
                </a:lnTo>
                <a:lnTo>
                  <a:pt x="911732" y="52959"/>
                </a:lnTo>
                <a:lnTo>
                  <a:pt x="901318" y="33274"/>
                </a:lnTo>
                <a:lnTo>
                  <a:pt x="883538" y="15621"/>
                </a:lnTo>
                <a:lnTo>
                  <a:pt x="861694" y="4191"/>
                </a:lnTo>
                <a:lnTo>
                  <a:pt x="836676" y="0"/>
                </a:lnTo>
                <a:close/>
              </a:path>
            </a:pathLst>
          </a:custGeom>
          <a:solidFill>
            <a:srgbClr val="7E7E7E"/>
          </a:solidFill>
        </p:spPr>
        <p:txBody>
          <a:bodyPr wrap="square" lIns="0" tIns="0" rIns="0" bIns="0" rtlCol="0"/>
          <a:lstStyle/>
          <a:p>
            <a:endParaRPr/>
          </a:p>
        </p:txBody>
      </p:sp>
      <p:sp>
        <p:nvSpPr>
          <p:cNvPr id="46" name="object 8"/>
          <p:cNvSpPr/>
          <p:nvPr/>
        </p:nvSpPr>
        <p:spPr>
          <a:xfrm>
            <a:off x="4948041" y="4679537"/>
            <a:ext cx="574675" cy="248920"/>
          </a:xfrm>
          <a:custGeom>
            <a:avLst/>
            <a:gdLst/>
            <a:ahLst/>
            <a:cxnLst/>
            <a:rect l="l" t="t" r="r" b="b"/>
            <a:pathLst>
              <a:path w="574675" h="248920">
                <a:moveTo>
                  <a:pt x="574547" y="0"/>
                </a:moveTo>
                <a:lnTo>
                  <a:pt x="0" y="0"/>
                </a:lnTo>
                <a:lnTo>
                  <a:pt x="0" y="44703"/>
                </a:lnTo>
                <a:lnTo>
                  <a:pt x="4190" y="86232"/>
                </a:lnTo>
                <a:lnTo>
                  <a:pt x="15620" y="123698"/>
                </a:lnTo>
                <a:lnTo>
                  <a:pt x="34416" y="159003"/>
                </a:lnTo>
                <a:lnTo>
                  <a:pt x="58546" y="189230"/>
                </a:lnTo>
                <a:lnTo>
                  <a:pt x="88772" y="213106"/>
                </a:lnTo>
                <a:lnTo>
                  <a:pt x="124332" y="232790"/>
                </a:lnTo>
                <a:lnTo>
                  <a:pt x="162940" y="244220"/>
                </a:lnTo>
                <a:lnTo>
                  <a:pt x="203707" y="248412"/>
                </a:lnTo>
                <a:lnTo>
                  <a:pt x="370839" y="248412"/>
                </a:lnTo>
                <a:lnTo>
                  <a:pt x="411606" y="244220"/>
                </a:lnTo>
                <a:lnTo>
                  <a:pt x="450214" y="232790"/>
                </a:lnTo>
                <a:lnTo>
                  <a:pt x="484758" y="213106"/>
                </a:lnTo>
                <a:lnTo>
                  <a:pt x="514984" y="189230"/>
                </a:lnTo>
                <a:lnTo>
                  <a:pt x="538988" y="159003"/>
                </a:lnTo>
                <a:lnTo>
                  <a:pt x="558926" y="123698"/>
                </a:lnTo>
                <a:lnTo>
                  <a:pt x="570356" y="86232"/>
                </a:lnTo>
                <a:lnTo>
                  <a:pt x="574547" y="44703"/>
                </a:lnTo>
                <a:lnTo>
                  <a:pt x="574547" y="0"/>
                </a:lnTo>
                <a:close/>
              </a:path>
            </a:pathLst>
          </a:custGeom>
          <a:solidFill>
            <a:srgbClr val="7E7E7E"/>
          </a:solidFill>
        </p:spPr>
        <p:txBody>
          <a:bodyPr wrap="square" lIns="0" tIns="0" rIns="0" bIns="0" rtlCol="0"/>
          <a:lstStyle/>
          <a:p>
            <a:endParaRPr/>
          </a:p>
        </p:txBody>
      </p:sp>
    </p:spTree>
    <p:extLst>
      <p:ext uri="{BB962C8B-B14F-4D97-AF65-F5344CB8AC3E}">
        <p14:creationId xmlns:p14="http://schemas.microsoft.com/office/powerpoint/2010/main" val="17328167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7"/>
          <p:cNvPicPr>
            <a:picLocks noChangeAspect="1"/>
          </p:cNvPicPr>
          <p:nvPr/>
        </p:nvPicPr>
        <p:blipFill rotWithShape="1">
          <a:blip r:embed="rId2" cstate="screen">
            <a:grayscl/>
            <a:extLst>
              <a:ext uri="{28A0092B-C50C-407E-A947-70E740481C1C}">
                <a14:useLocalDpi xmlns:a14="http://schemas.microsoft.com/office/drawing/2010/main"/>
              </a:ext>
            </a:extLst>
          </a:blip>
          <a:srcRect/>
          <a:stretch/>
        </p:blipFill>
        <p:spPr>
          <a:xfrm>
            <a:off x="0" y="-9823"/>
            <a:ext cx="12211141" cy="6858000"/>
          </a:xfrm>
          <a:prstGeom prst="rect">
            <a:avLst/>
          </a:prstGeom>
        </p:spPr>
      </p:pic>
      <p:sp>
        <p:nvSpPr>
          <p:cNvPr id="28" name="Round Single Corner Rectangle 6"/>
          <p:cNvSpPr/>
          <p:nvPr/>
        </p:nvSpPr>
        <p:spPr>
          <a:xfrm>
            <a:off x="4610189" y="-6447"/>
            <a:ext cx="7423268" cy="6870490"/>
          </a:xfrm>
          <a:prstGeom prst="round1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800" dirty="0"/>
          </a:p>
        </p:txBody>
      </p:sp>
      <p:sp>
        <p:nvSpPr>
          <p:cNvPr id="30" name="Rectangle 29"/>
          <p:cNvSpPr/>
          <p:nvPr/>
        </p:nvSpPr>
        <p:spPr>
          <a:xfrm>
            <a:off x="4742286" y="106593"/>
            <a:ext cx="5403898" cy="1200329"/>
          </a:xfrm>
          <a:prstGeom prst="rect">
            <a:avLst/>
          </a:prstGeom>
        </p:spPr>
        <p:txBody>
          <a:bodyPr wrap="square">
            <a:spAutoFit/>
          </a:bodyPr>
          <a:lstStyle/>
          <a:p>
            <a:pPr algn="just"/>
            <a:r>
              <a:rPr lang="fr-FR" sz="2400" dirty="0">
                <a:solidFill>
                  <a:schemeClr val="accent2"/>
                </a:solidFill>
                <a:latin typeface="Arial" pitchFamily="34" charset="0"/>
                <a:cs typeface="Arial" pitchFamily="34" charset="0"/>
              </a:rPr>
              <a:t>│</a:t>
            </a:r>
            <a:r>
              <a:rPr lang="fr-FR" sz="2400" b="1" dirty="0">
                <a:solidFill>
                  <a:schemeClr val="bg1"/>
                </a:solidFill>
                <a:latin typeface="Arial" pitchFamily="34" charset="0"/>
                <a:cs typeface="Arial" pitchFamily="34" charset="0"/>
              </a:rPr>
              <a:t>PLAN</a:t>
            </a:r>
          </a:p>
          <a:p>
            <a:pPr algn="just"/>
            <a:endParaRPr lang="fr-FR" sz="2400" dirty="0">
              <a:solidFill>
                <a:schemeClr val="tx1">
                  <a:lumMod val="75000"/>
                  <a:lumOff val="25000"/>
                </a:schemeClr>
              </a:solidFill>
              <a:latin typeface="Arial" pitchFamily="34" charset="0"/>
              <a:cs typeface="Arial" pitchFamily="34" charset="0"/>
            </a:endParaRPr>
          </a:p>
          <a:p>
            <a:pPr algn="just"/>
            <a:endParaRPr lang="fr-FR" sz="2400" b="1" dirty="0">
              <a:solidFill>
                <a:schemeClr val="tx1">
                  <a:lumMod val="75000"/>
                  <a:lumOff val="25000"/>
                </a:schemeClr>
              </a:solidFill>
              <a:latin typeface="Arial" pitchFamily="34" charset="0"/>
              <a:cs typeface="Arial" pitchFamily="34" charset="0"/>
            </a:endParaRPr>
          </a:p>
        </p:txBody>
      </p:sp>
      <p:sp>
        <p:nvSpPr>
          <p:cNvPr id="31" name="Espace réservé du texte 23">
            <a:extLst>
              <a:ext uri="{FF2B5EF4-FFF2-40B4-BE49-F238E27FC236}">
                <a16:creationId xmlns:a16="http://schemas.microsoft.com/office/drawing/2014/main" xmlns="" id="{88DE32D2-E916-4039-BAE7-2438BB19E93D}"/>
              </a:ext>
            </a:extLst>
          </p:cNvPr>
          <p:cNvSpPr txBox="1">
            <a:spLocks/>
          </p:cNvSpPr>
          <p:nvPr/>
        </p:nvSpPr>
        <p:spPr>
          <a:xfrm>
            <a:off x="5168709" y="1154440"/>
            <a:ext cx="751223" cy="360000"/>
          </a:xfrm>
          <a:prstGeom prst="rect">
            <a:avLst/>
          </a:prstGeom>
        </p:spPr>
        <p:txBody>
          <a:bodyPr vert="horz" lIns="0" tIns="0" rIns="0" bIns="0" rtlCol="0" anchor="ctr">
            <a:noAutofit/>
          </a:bodyPr>
          <a:lstStyle>
            <a:lvl1pPr marL="0" indent="0" algn="l" defTabSz="914400" rtl="0" eaLnBrk="1" latinLnBrk="0" hangingPunct="1">
              <a:spcBef>
                <a:spcPts val="600"/>
              </a:spcBef>
              <a:buClrTx/>
              <a:buSzPct val="100000"/>
              <a:buFont typeface="Arial" pitchFamily="34" charset="0"/>
              <a:buNone/>
              <a:defRPr lang="en-US" sz="1800" b="0" kern="1200">
                <a:solidFill>
                  <a:schemeClr val="bg2">
                    <a:lumMod val="75000"/>
                  </a:schemeClr>
                </a:solidFill>
                <a:latin typeface="+mn-lt"/>
                <a:ea typeface="+mn-ea"/>
                <a:cs typeface="+mn-cs"/>
              </a:defRPr>
            </a:lvl1pPr>
            <a:lvl2pPr marL="180975" indent="0" algn="l" defTabSz="914400" rtl="0" eaLnBrk="1" latinLnBrk="0" hangingPunct="1">
              <a:spcBef>
                <a:spcPts val="600"/>
              </a:spcBef>
              <a:buClrTx/>
              <a:buFont typeface="Courier New" panose="02070309020205020404" pitchFamily="49" charset="0"/>
              <a:buNone/>
              <a:defRPr lang="en-US" sz="1100" kern="1200">
                <a:solidFill>
                  <a:schemeClr val="bg1"/>
                </a:solidFill>
                <a:latin typeface="+mn-lt"/>
                <a:ea typeface="+mn-ea"/>
                <a:cs typeface="+mn-cs"/>
              </a:defRPr>
            </a:lvl2pPr>
            <a:lvl3pPr marL="360363"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3pPr>
            <a:lvl4pPr marL="541337"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4pPr>
            <a:lvl5pPr marL="720725" indent="0" algn="l" defTabSz="914400" rtl="0" eaLnBrk="1" latinLnBrk="0" hangingPunct="1">
              <a:spcBef>
                <a:spcPts val="600"/>
              </a:spcBef>
              <a:buClr>
                <a:schemeClr val="bg1">
                  <a:lumMod val="50000"/>
                </a:schemeClr>
              </a:buClr>
              <a:buFont typeface="Century Gothic" pitchFamily="34" charset="0"/>
              <a:buNone/>
              <a:defRPr lang="fr-F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kumimoji="0" lang="fr-FR" sz="1800" b="1" u="none" strike="noStrike" kern="1200" cap="none" spc="0" normalizeH="0" baseline="0" noProof="0" dirty="0" smtClean="0">
                <a:ln>
                  <a:noFill/>
                </a:ln>
                <a:solidFill>
                  <a:schemeClr val="bg1"/>
                </a:solidFill>
                <a:effectLst/>
                <a:uLnTx/>
                <a:uFillTx/>
                <a:latin typeface="Century Gothic"/>
                <a:ea typeface="+mn-ea"/>
                <a:cs typeface="+mn-cs"/>
              </a:rPr>
              <a:t>01</a:t>
            </a:r>
            <a:endParaRPr kumimoji="0" lang="fr-FR" sz="1800" b="1" u="none" strike="noStrike" kern="1200" cap="none" spc="0" normalizeH="0" baseline="0" noProof="0" dirty="0">
              <a:ln>
                <a:noFill/>
              </a:ln>
              <a:solidFill>
                <a:schemeClr val="bg1"/>
              </a:solidFill>
              <a:effectLst/>
              <a:uLnTx/>
              <a:uFillTx/>
              <a:latin typeface="Century Gothic"/>
              <a:ea typeface="+mn-ea"/>
              <a:cs typeface="+mn-cs"/>
            </a:endParaRPr>
          </a:p>
        </p:txBody>
      </p:sp>
      <p:sp>
        <p:nvSpPr>
          <p:cNvPr id="32" name="Espace réservé du texte 26">
            <a:extLst>
              <a:ext uri="{FF2B5EF4-FFF2-40B4-BE49-F238E27FC236}">
                <a16:creationId xmlns:a16="http://schemas.microsoft.com/office/drawing/2014/main" xmlns="" id="{7212400E-E53E-4486-B50D-3EEF4B8BF87E}"/>
              </a:ext>
            </a:extLst>
          </p:cNvPr>
          <p:cNvSpPr txBox="1">
            <a:spLocks/>
          </p:cNvSpPr>
          <p:nvPr/>
        </p:nvSpPr>
        <p:spPr>
          <a:xfrm>
            <a:off x="5183469" y="1756413"/>
            <a:ext cx="751223" cy="360000"/>
          </a:xfrm>
          <a:prstGeom prst="rect">
            <a:avLst/>
          </a:prstGeom>
        </p:spPr>
        <p:txBody>
          <a:bodyPr vert="horz" lIns="0" tIns="0" rIns="0" bIns="0" rtlCol="0" anchor="ctr">
            <a:noAutofit/>
          </a:bodyPr>
          <a:lstStyle>
            <a:lvl1pPr marL="0" indent="0" algn="l" defTabSz="914400" rtl="0" eaLnBrk="1" latinLnBrk="0" hangingPunct="1">
              <a:spcBef>
                <a:spcPts val="600"/>
              </a:spcBef>
              <a:buClrTx/>
              <a:buSzPct val="100000"/>
              <a:buFont typeface="Arial" pitchFamily="34" charset="0"/>
              <a:buNone/>
              <a:defRPr lang="en-US" sz="1800" b="0" kern="1200">
                <a:solidFill>
                  <a:schemeClr val="accent1"/>
                </a:solidFill>
                <a:latin typeface="+mn-lt"/>
                <a:ea typeface="+mn-ea"/>
                <a:cs typeface="+mn-cs"/>
              </a:defRPr>
            </a:lvl1pPr>
            <a:lvl2pPr marL="180975" indent="0" algn="l" defTabSz="914400" rtl="0" eaLnBrk="1" latinLnBrk="0" hangingPunct="1">
              <a:spcBef>
                <a:spcPts val="600"/>
              </a:spcBef>
              <a:buClrTx/>
              <a:buFont typeface="Courier New" panose="02070309020205020404" pitchFamily="49" charset="0"/>
              <a:buNone/>
              <a:defRPr lang="en-US" sz="1100" kern="1200">
                <a:solidFill>
                  <a:schemeClr val="bg1"/>
                </a:solidFill>
                <a:latin typeface="+mn-lt"/>
                <a:ea typeface="+mn-ea"/>
                <a:cs typeface="+mn-cs"/>
              </a:defRPr>
            </a:lvl2pPr>
            <a:lvl3pPr marL="360363"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3pPr>
            <a:lvl4pPr marL="541337"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4pPr>
            <a:lvl5pPr marL="720725" indent="0" algn="l" defTabSz="914400" rtl="0" eaLnBrk="1" latinLnBrk="0" hangingPunct="1">
              <a:spcBef>
                <a:spcPts val="600"/>
              </a:spcBef>
              <a:buClr>
                <a:schemeClr val="bg1">
                  <a:lumMod val="50000"/>
                </a:schemeClr>
              </a:buClr>
              <a:buFont typeface="Century Gothic" pitchFamily="34" charset="0"/>
              <a:buNone/>
              <a:defRPr lang="fr-F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kumimoji="0" lang="fr-FR" sz="1800" b="1" u="none" strike="noStrike" kern="1200" cap="none" spc="0" normalizeH="0" baseline="0" noProof="0" dirty="0" smtClean="0">
                <a:ln>
                  <a:noFill/>
                </a:ln>
                <a:solidFill>
                  <a:schemeClr val="bg1"/>
                </a:solidFill>
                <a:effectLst/>
                <a:uLnTx/>
                <a:uFillTx/>
                <a:latin typeface="Century Gothic"/>
                <a:ea typeface="+mn-ea"/>
                <a:cs typeface="+mn-cs"/>
              </a:rPr>
              <a:t>02</a:t>
            </a:r>
            <a:endParaRPr kumimoji="0" lang="fr-FR" sz="1800" b="1" u="none" strike="noStrike" kern="1200" cap="none" spc="0" normalizeH="0" baseline="0" noProof="0" dirty="0">
              <a:ln>
                <a:noFill/>
              </a:ln>
              <a:solidFill>
                <a:schemeClr val="bg1"/>
              </a:solidFill>
              <a:effectLst/>
              <a:uLnTx/>
              <a:uFillTx/>
              <a:latin typeface="Century Gothic"/>
              <a:ea typeface="+mn-ea"/>
              <a:cs typeface="+mn-cs"/>
            </a:endParaRPr>
          </a:p>
        </p:txBody>
      </p:sp>
      <p:sp>
        <p:nvSpPr>
          <p:cNvPr id="33" name="Espace réservé du texte 29">
            <a:extLst>
              <a:ext uri="{FF2B5EF4-FFF2-40B4-BE49-F238E27FC236}">
                <a16:creationId xmlns:a16="http://schemas.microsoft.com/office/drawing/2014/main" xmlns="" id="{205F9D64-8D5D-41BA-8407-5F39F7E83182}"/>
              </a:ext>
            </a:extLst>
          </p:cNvPr>
          <p:cNvSpPr txBox="1">
            <a:spLocks/>
          </p:cNvSpPr>
          <p:nvPr/>
        </p:nvSpPr>
        <p:spPr>
          <a:xfrm>
            <a:off x="5112516" y="2412089"/>
            <a:ext cx="751223" cy="360000"/>
          </a:xfrm>
          <a:prstGeom prst="rect">
            <a:avLst/>
          </a:prstGeom>
        </p:spPr>
        <p:txBody>
          <a:bodyPr vert="horz" lIns="0" tIns="0" rIns="0" bIns="0" rtlCol="0" anchor="ctr">
            <a:noAutofit/>
          </a:bodyPr>
          <a:lstStyle>
            <a:lvl1pPr marL="0" indent="0" algn="l" defTabSz="914400" rtl="0" eaLnBrk="1" latinLnBrk="0" hangingPunct="1">
              <a:spcBef>
                <a:spcPts val="600"/>
              </a:spcBef>
              <a:buClrTx/>
              <a:buSzPct val="100000"/>
              <a:buFont typeface="Arial" pitchFamily="34" charset="0"/>
              <a:buNone/>
              <a:defRPr lang="en-US" sz="1800" b="0" kern="1200">
                <a:solidFill>
                  <a:schemeClr val="accent2"/>
                </a:solidFill>
                <a:latin typeface="+mn-lt"/>
                <a:ea typeface="+mn-ea"/>
                <a:cs typeface="+mn-cs"/>
              </a:defRPr>
            </a:lvl1pPr>
            <a:lvl2pPr marL="180975" indent="0" algn="l" defTabSz="914400" rtl="0" eaLnBrk="1" latinLnBrk="0" hangingPunct="1">
              <a:spcBef>
                <a:spcPts val="600"/>
              </a:spcBef>
              <a:buClrTx/>
              <a:buFont typeface="Courier New" panose="02070309020205020404" pitchFamily="49" charset="0"/>
              <a:buNone/>
              <a:defRPr lang="en-US" sz="1100" kern="1200">
                <a:solidFill>
                  <a:schemeClr val="bg1"/>
                </a:solidFill>
                <a:latin typeface="+mn-lt"/>
                <a:ea typeface="+mn-ea"/>
                <a:cs typeface="+mn-cs"/>
              </a:defRPr>
            </a:lvl2pPr>
            <a:lvl3pPr marL="360363"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3pPr>
            <a:lvl4pPr marL="541337"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4pPr>
            <a:lvl5pPr marL="720725" indent="0" algn="l" defTabSz="914400" rtl="0" eaLnBrk="1" latinLnBrk="0" hangingPunct="1">
              <a:spcBef>
                <a:spcPts val="600"/>
              </a:spcBef>
              <a:buClr>
                <a:schemeClr val="bg1">
                  <a:lumMod val="50000"/>
                </a:schemeClr>
              </a:buClr>
              <a:buFont typeface="Century Gothic" pitchFamily="34" charset="0"/>
              <a:buNone/>
              <a:defRPr lang="fr-F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kumimoji="0" lang="fr-FR" sz="1800" b="1" u="none" strike="noStrike" kern="1200" cap="none" spc="0" normalizeH="0" baseline="0" noProof="0" dirty="0" smtClean="0">
                <a:ln>
                  <a:noFill/>
                </a:ln>
                <a:solidFill>
                  <a:schemeClr val="bg1"/>
                </a:solidFill>
                <a:effectLst/>
                <a:uLnTx/>
                <a:uFillTx/>
                <a:latin typeface="Century Gothic"/>
                <a:ea typeface="+mn-ea"/>
                <a:cs typeface="+mn-cs"/>
              </a:rPr>
              <a:t>03</a:t>
            </a:r>
            <a:endParaRPr kumimoji="0" lang="fr-FR" sz="1800" b="1" u="none" strike="noStrike" kern="1200" cap="none" spc="0" normalizeH="0" baseline="0" noProof="0" dirty="0">
              <a:ln>
                <a:noFill/>
              </a:ln>
              <a:solidFill>
                <a:schemeClr val="bg1"/>
              </a:solidFill>
              <a:effectLst/>
              <a:uLnTx/>
              <a:uFillTx/>
              <a:latin typeface="Century Gothic"/>
              <a:ea typeface="+mn-ea"/>
              <a:cs typeface="+mn-cs"/>
            </a:endParaRPr>
          </a:p>
        </p:txBody>
      </p:sp>
      <p:sp>
        <p:nvSpPr>
          <p:cNvPr id="34" name="Espace réservé du texte 30">
            <a:extLst>
              <a:ext uri="{FF2B5EF4-FFF2-40B4-BE49-F238E27FC236}">
                <a16:creationId xmlns:a16="http://schemas.microsoft.com/office/drawing/2014/main" xmlns="" id="{BC56BED3-7C59-493D-BF7B-72AEC62CCBCC}"/>
              </a:ext>
            </a:extLst>
          </p:cNvPr>
          <p:cNvSpPr txBox="1">
            <a:spLocks/>
          </p:cNvSpPr>
          <p:nvPr/>
        </p:nvSpPr>
        <p:spPr>
          <a:xfrm>
            <a:off x="5112516" y="3081261"/>
            <a:ext cx="751223" cy="360000"/>
          </a:xfrm>
          <a:prstGeom prst="rect">
            <a:avLst/>
          </a:prstGeom>
        </p:spPr>
        <p:txBody>
          <a:bodyPr vert="horz" lIns="0" tIns="0" rIns="0" bIns="0" rtlCol="0" anchor="ctr">
            <a:noAutofit/>
          </a:bodyPr>
          <a:lstStyle>
            <a:lvl1pPr marL="0" indent="0" algn="l" defTabSz="914400" rtl="0" eaLnBrk="1" latinLnBrk="0" hangingPunct="1">
              <a:spcBef>
                <a:spcPts val="600"/>
              </a:spcBef>
              <a:buClrTx/>
              <a:buSzPct val="100000"/>
              <a:buFont typeface="Arial" pitchFamily="34" charset="0"/>
              <a:buNone/>
              <a:defRPr lang="en-US" sz="1800" b="0" kern="1200">
                <a:solidFill>
                  <a:schemeClr val="accent2">
                    <a:lumMod val="75000"/>
                  </a:schemeClr>
                </a:solidFill>
                <a:latin typeface="+mn-lt"/>
                <a:ea typeface="+mn-ea"/>
                <a:cs typeface="+mn-cs"/>
              </a:defRPr>
            </a:lvl1pPr>
            <a:lvl2pPr marL="180975" indent="0" algn="l" defTabSz="914400" rtl="0" eaLnBrk="1" latinLnBrk="0" hangingPunct="1">
              <a:spcBef>
                <a:spcPts val="600"/>
              </a:spcBef>
              <a:buClrTx/>
              <a:buFont typeface="Courier New" panose="02070309020205020404" pitchFamily="49" charset="0"/>
              <a:buNone/>
              <a:defRPr lang="en-US" sz="1100" kern="1200">
                <a:solidFill>
                  <a:schemeClr val="bg1"/>
                </a:solidFill>
                <a:latin typeface="+mn-lt"/>
                <a:ea typeface="+mn-ea"/>
                <a:cs typeface="+mn-cs"/>
              </a:defRPr>
            </a:lvl2pPr>
            <a:lvl3pPr marL="360363"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3pPr>
            <a:lvl4pPr marL="541337"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4pPr>
            <a:lvl5pPr marL="720725" indent="0" algn="l" defTabSz="914400" rtl="0" eaLnBrk="1" latinLnBrk="0" hangingPunct="1">
              <a:spcBef>
                <a:spcPts val="600"/>
              </a:spcBef>
              <a:buClr>
                <a:schemeClr val="bg1">
                  <a:lumMod val="50000"/>
                </a:schemeClr>
              </a:buClr>
              <a:buFont typeface="Century Gothic" pitchFamily="34" charset="0"/>
              <a:buNone/>
              <a:defRPr lang="fr-F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kumimoji="0" lang="fr-FR" sz="1800" b="1" u="none" strike="noStrike" kern="1200" cap="none" spc="0" normalizeH="0" baseline="0" noProof="0" dirty="0" smtClean="0">
                <a:ln>
                  <a:noFill/>
                </a:ln>
                <a:solidFill>
                  <a:schemeClr val="bg1"/>
                </a:solidFill>
                <a:effectLst/>
                <a:uLnTx/>
                <a:uFillTx/>
                <a:latin typeface="Century Gothic"/>
                <a:ea typeface="+mn-ea"/>
                <a:cs typeface="+mn-cs"/>
              </a:rPr>
              <a:t>04</a:t>
            </a:r>
            <a:endParaRPr kumimoji="0" lang="fr-FR" sz="1800" b="1" u="none" strike="noStrike" kern="1200" cap="none" spc="0" normalizeH="0" baseline="0" noProof="0" dirty="0">
              <a:ln>
                <a:noFill/>
              </a:ln>
              <a:solidFill>
                <a:schemeClr val="bg1"/>
              </a:solidFill>
              <a:effectLst/>
              <a:uLnTx/>
              <a:uFillTx/>
              <a:latin typeface="Century Gothic"/>
              <a:ea typeface="+mn-ea"/>
              <a:cs typeface="+mn-cs"/>
            </a:endParaRPr>
          </a:p>
        </p:txBody>
      </p:sp>
      <p:sp>
        <p:nvSpPr>
          <p:cNvPr id="35" name="Espace réservé du texte 31">
            <a:extLst>
              <a:ext uri="{FF2B5EF4-FFF2-40B4-BE49-F238E27FC236}">
                <a16:creationId xmlns:a16="http://schemas.microsoft.com/office/drawing/2014/main" xmlns="" id="{E8366AA4-29C3-4D98-933C-2461AA8FEA02}"/>
              </a:ext>
            </a:extLst>
          </p:cNvPr>
          <p:cNvSpPr txBox="1">
            <a:spLocks/>
          </p:cNvSpPr>
          <p:nvPr/>
        </p:nvSpPr>
        <p:spPr>
          <a:xfrm>
            <a:off x="5195201" y="3773157"/>
            <a:ext cx="751223" cy="360000"/>
          </a:xfrm>
          <a:prstGeom prst="rect">
            <a:avLst/>
          </a:prstGeom>
        </p:spPr>
        <p:txBody>
          <a:bodyPr vert="horz" lIns="0" tIns="0" rIns="0" bIns="0" rtlCol="0" anchor="ctr">
            <a:normAutofit/>
          </a:bodyPr>
          <a:lstStyle>
            <a:lvl1pPr marL="0" indent="0" algn="l" defTabSz="914400" rtl="0" eaLnBrk="1" latinLnBrk="0" hangingPunct="1">
              <a:spcBef>
                <a:spcPts val="600"/>
              </a:spcBef>
              <a:buClrTx/>
              <a:buSzPct val="100000"/>
              <a:buFont typeface="Arial" pitchFamily="34" charset="0"/>
              <a:buNone/>
              <a:defRPr lang="en-US" sz="1800" b="0" kern="1200">
                <a:solidFill>
                  <a:schemeClr val="accent3"/>
                </a:solidFill>
                <a:latin typeface="+mn-lt"/>
                <a:ea typeface="+mn-ea"/>
                <a:cs typeface="+mn-cs"/>
              </a:defRPr>
            </a:lvl1pPr>
            <a:lvl2pPr marL="180975" indent="0" algn="l" defTabSz="914400" rtl="0" eaLnBrk="1" latinLnBrk="0" hangingPunct="1">
              <a:spcBef>
                <a:spcPts val="600"/>
              </a:spcBef>
              <a:buClrTx/>
              <a:buFont typeface="Courier New" panose="02070309020205020404" pitchFamily="49" charset="0"/>
              <a:buNone/>
              <a:defRPr lang="en-US" sz="1100" kern="1200">
                <a:solidFill>
                  <a:schemeClr val="bg1"/>
                </a:solidFill>
                <a:latin typeface="+mn-lt"/>
                <a:ea typeface="+mn-ea"/>
                <a:cs typeface="+mn-cs"/>
              </a:defRPr>
            </a:lvl2pPr>
            <a:lvl3pPr marL="360363"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3pPr>
            <a:lvl4pPr marL="541337"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4pPr>
            <a:lvl5pPr marL="720725" indent="0" algn="l" defTabSz="914400" rtl="0" eaLnBrk="1" latinLnBrk="0" hangingPunct="1">
              <a:spcBef>
                <a:spcPts val="600"/>
              </a:spcBef>
              <a:buClr>
                <a:schemeClr val="bg1">
                  <a:lumMod val="50000"/>
                </a:schemeClr>
              </a:buClr>
              <a:buFont typeface="Century Gothic" pitchFamily="34" charset="0"/>
              <a:buNone/>
              <a:defRPr lang="fr-F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kumimoji="0" lang="fr-FR" sz="1800" b="1" u="none" strike="noStrike" kern="1200" cap="none" spc="0" normalizeH="0" baseline="0" noProof="0" dirty="0" smtClean="0">
                <a:ln>
                  <a:noFill/>
                </a:ln>
                <a:solidFill>
                  <a:schemeClr val="bg1"/>
                </a:solidFill>
                <a:effectLst/>
                <a:uLnTx/>
                <a:uFillTx/>
                <a:latin typeface="Century Gothic"/>
                <a:ea typeface="+mn-ea"/>
                <a:cs typeface="+mn-cs"/>
              </a:rPr>
              <a:t>05</a:t>
            </a:r>
            <a:endParaRPr kumimoji="0" lang="fr-FR" sz="1800" b="1" u="none" strike="noStrike" kern="1200" cap="none" spc="0" normalizeH="0" baseline="0" noProof="0" dirty="0">
              <a:ln>
                <a:noFill/>
              </a:ln>
              <a:solidFill>
                <a:schemeClr val="bg1"/>
              </a:solidFill>
              <a:effectLst/>
              <a:uLnTx/>
              <a:uFillTx/>
              <a:latin typeface="Century Gothic"/>
              <a:ea typeface="+mn-ea"/>
              <a:cs typeface="+mn-cs"/>
            </a:endParaRPr>
          </a:p>
        </p:txBody>
      </p:sp>
      <p:grpSp>
        <p:nvGrpSpPr>
          <p:cNvPr id="36" name="Group 10"/>
          <p:cNvGrpSpPr/>
          <p:nvPr/>
        </p:nvGrpSpPr>
        <p:grpSpPr>
          <a:xfrm>
            <a:off x="4572933" y="1283244"/>
            <a:ext cx="318437" cy="185829"/>
            <a:chOff x="3488986" y="1935707"/>
            <a:chExt cx="258730" cy="185829"/>
          </a:xfrm>
        </p:grpSpPr>
        <p:sp>
          <p:nvSpPr>
            <p:cNvPr id="49" name="Freeform 139"/>
            <p:cNvSpPr/>
            <p:nvPr userDrawn="1"/>
          </p:nvSpPr>
          <p:spPr>
            <a:xfrm rot="5400000">
              <a:off x="3525436" y="1899257"/>
              <a:ext cx="185829" cy="258730"/>
            </a:xfrm>
            <a:custGeom>
              <a:avLst/>
              <a:gdLst>
                <a:gd name="connsiteX0" fmla="*/ 0 w 185829"/>
                <a:gd name="connsiteY0" fmla="*/ 165816 h 258730"/>
                <a:gd name="connsiteX1" fmla="*/ 27214 w 185829"/>
                <a:gd name="connsiteY1" fmla="*/ 100115 h 258730"/>
                <a:gd name="connsiteX2" fmla="*/ 48564 w 185829"/>
                <a:gd name="connsiteY2" fmla="*/ 85721 h 258730"/>
                <a:gd name="connsiteX3" fmla="*/ 94227 w 185829"/>
                <a:gd name="connsiteY3" fmla="*/ 0 h 258730"/>
                <a:gd name="connsiteX4" fmla="*/ 141360 w 185829"/>
                <a:gd name="connsiteY4" fmla="*/ 88482 h 258730"/>
                <a:gd name="connsiteX5" fmla="*/ 158615 w 185829"/>
                <a:gd name="connsiteY5" fmla="*/ 100115 h 258730"/>
                <a:gd name="connsiteX6" fmla="*/ 185829 w 185829"/>
                <a:gd name="connsiteY6" fmla="*/ 165816 h 258730"/>
                <a:gd name="connsiteX7" fmla="*/ 92915 w 185829"/>
                <a:gd name="connsiteY7" fmla="*/ 258730 h 258730"/>
                <a:gd name="connsiteX8" fmla="*/ 0 w 185829"/>
                <a:gd name="connsiteY8" fmla="*/ 165816 h 2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29" h="258730">
                  <a:moveTo>
                    <a:pt x="0" y="165816"/>
                  </a:moveTo>
                  <a:cubicBezTo>
                    <a:pt x="0" y="140158"/>
                    <a:pt x="10400" y="116930"/>
                    <a:pt x="27214" y="100115"/>
                  </a:cubicBezTo>
                  <a:lnTo>
                    <a:pt x="48564" y="85721"/>
                  </a:lnTo>
                  <a:lnTo>
                    <a:pt x="94227" y="0"/>
                  </a:lnTo>
                  <a:lnTo>
                    <a:pt x="141360" y="88482"/>
                  </a:lnTo>
                  <a:lnTo>
                    <a:pt x="158615" y="100115"/>
                  </a:lnTo>
                  <a:cubicBezTo>
                    <a:pt x="175429" y="116930"/>
                    <a:pt x="185829" y="140158"/>
                    <a:pt x="185829" y="165816"/>
                  </a:cubicBezTo>
                  <a:cubicBezTo>
                    <a:pt x="185829" y="217131"/>
                    <a:pt x="144230" y="258730"/>
                    <a:pt x="92915" y="258730"/>
                  </a:cubicBezTo>
                  <a:cubicBezTo>
                    <a:pt x="41599" y="258730"/>
                    <a:pt x="0" y="217131"/>
                    <a:pt x="0" y="165816"/>
                  </a:cubicBezTo>
                  <a:close/>
                </a:path>
              </a:pathLst>
            </a:custGeom>
            <a:solidFill>
              <a:srgbClr val="0A62AF">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sp>
          <p:nvSpPr>
            <p:cNvPr id="50" name="Oval 155"/>
            <p:cNvSpPr/>
            <p:nvPr userDrawn="1"/>
          </p:nvSpPr>
          <p:spPr>
            <a:xfrm>
              <a:off x="3525736" y="1974621"/>
              <a:ext cx="108000" cy="108000"/>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grpSp>
      <p:grpSp>
        <p:nvGrpSpPr>
          <p:cNvPr id="37" name="Group 4"/>
          <p:cNvGrpSpPr/>
          <p:nvPr/>
        </p:nvGrpSpPr>
        <p:grpSpPr>
          <a:xfrm>
            <a:off x="4572933" y="1880333"/>
            <a:ext cx="318437" cy="185829"/>
            <a:chOff x="3488986" y="1482531"/>
            <a:chExt cx="258730" cy="185829"/>
          </a:xfrm>
        </p:grpSpPr>
        <p:sp>
          <p:nvSpPr>
            <p:cNvPr id="47" name="Freeform 140"/>
            <p:cNvSpPr/>
            <p:nvPr userDrawn="1"/>
          </p:nvSpPr>
          <p:spPr>
            <a:xfrm rot="5400000">
              <a:off x="3525436" y="1446081"/>
              <a:ext cx="185829" cy="258730"/>
            </a:xfrm>
            <a:custGeom>
              <a:avLst/>
              <a:gdLst>
                <a:gd name="connsiteX0" fmla="*/ 0 w 185829"/>
                <a:gd name="connsiteY0" fmla="*/ 165816 h 258730"/>
                <a:gd name="connsiteX1" fmla="*/ 27214 w 185829"/>
                <a:gd name="connsiteY1" fmla="*/ 100115 h 258730"/>
                <a:gd name="connsiteX2" fmla="*/ 48564 w 185829"/>
                <a:gd name="connsiteY2" fmla="*/ 85721 h 258730"/>
                <a:gd name="connsiteX3" fmla="*/ 94227 w 185829"/>
                <a:gd name="connsiteY3" fmla="*/ 0 h 258730"/>
                <a:gd name="connsiteX4" fmla="*/ 141360 w 185829"/>
                <a:gd name="connsiteY4" fmla="*/ 88482 h 258730"/>
                <a:gd name="connsiteX5" fmla="*/ 158615 w 185829"/>
                <a:gd name="connsiteY5" fmla="*/ 100115 h 258730"/>
                <a:gd name="connsiteX6" fmla="*/ 185829 w 185829"/>
                <a:gd name="connsiteY6" fmla="*/ 165816 h 258730"/>
                <a:gd name="connsiteX7" fmla="*/ 92915 w 185829"/>
                <a:gd name="connsiteY7" fmla="*/ 258730 h 258730"/>
                <a:gd name="connsiteX8" fmla="*/ 0 w 185829"/>
                <a:gd name="connsiteY8" fmla="*/ 165816 h 2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29" h="258730">
                  <a:moveTo>
                    <a:pt x="0" y="165816"/>
                  </a:moveTo>
                  <a:cubicBezTo>
                    <a:pt x="0" y="140158"/>
                    <a:pt x="10400" y="116930"/>
                    <a:pt x="27214" y="100115"/>
                  </a:cubicBezTo>
                  <a:lnTo>
                    <a:pt x="48564" y="85721"/>
                  </a:lnTo>
                  <a:lnTo>
                    <a:pt x="94227" y="0"/>
                  </a:lnTo>
                  <a:lnTo>
                    <a:pt x="141360" y="88482"/>
                  </a:lnTo>
                  <a:lnTo>
                    <a:pt x="158615" y="100115"/>
                  </a:lnTo>
                  <a:cubicBezTo>
                    <a:pt x="175429" y="116930"/>
                    <a:pt x="185829" y="140158"/>
                    <a:pt x="185829" y="165816"/>
                  </a:cubicBezTo>
                  <a:cubicBezTo>
                    <a:pt x="185829" y="217131"/>
                    <a:pt x="144230" y="258730"/>
                    <a:pt x="92915" y="258730"/>
                  </a:cubicBezTo>
                  <a:cubicBezTo>
                    <a:pt x="41599" y="258730"/>
                    <a:pt x="0" y="217131"/>
                    <a:pt x="0" y="165816"/>
                  </a:cubicBezTo>
                  <a:close/>
                </a:path>
              </a:pathLst>
            </a:custGeom>
            <a:solidFill>
              <a:srgbClr val="0A62A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sp>
          <p:nvSpPr>
            <p:cNvPr id="48" name="Oval 156"/>
            <p:cNvSpPr/>
            <p:nvPr userDrawn="1"/>
          </p:nvSpPr>
          <p:spPr>
            <a:xfrm>
              <a:off x="3525736" y="1521444"/>
              <a:ext cx="108000" cy="108000"/>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grpSp>
      <p:grpSp>
        <p:nvGrpSpPr>
          <p:cNvPr id="38" name="Group 9"/>
          <p:cNvGrpSpPr/>
          <p:nvPr/>
        </p:nvGrpSpPr>
        <p:grpSpPr>
          <a:xfrm>
            <a:off x="4572933" y="2531125"/>
            <a:ext cx="318437" cy="185829"/>
            <a:chOff x="3488986" y="3179518"/>
            <a:chExt cx="258730" cy="185829"/>
          </a:xfrm>
        </p:grpSpPr>
        <p:sp>
          <p:nvSpPr>
            <p:cNvPr id="45" name="Freeform 141"/>
            <p:cNvSpPr/>
            <p:nvPr userDrawn="1"/>
          </p:nvSpPr>
          <p:spPr>
            <a:xfrm rot="5400000">
              <a:off x="3525436" y="3143068"/>
              <a:ext cx="185829" cy="258730"/>
            </a:xfrm>
            <a:custGeom>
              <a:avLst/>
              <a:gdLst>
                <a:gd name="connsiteX0" fmla="*/ 0 w 185829"/>
                <a:gd name="connsiteY0" fmla="*/ 165816 h 258730"/>
                <a:gd name="connsiteX1" fmla="*/ 27214 w 185829"/>
                <a:gd name="connsiteY1" fmla="*/ 100115 h 258730"/>
                <a:gd name="connsiteX2" fmla="*/ 48564 w 185829"/>
                <a:gd name="connsiteY2" fmla="*/ 85721 h 258730"/>
                <a:gd name="connsiteX3" fmla="*/ 94227 w 185829"/>
                <a:gd name="connsiteY3" fmla="*/ 0 h 258730"/>
                <a:gd name="connsiteX4" fmla="*/ 141360 w 185829"/>
                <a:gd name="connsiteY4" fmla="*/ 88482 h 258730"/>
                <a:gd name="connsiteX5" fmla="*/ 158615 w 185829"/>
                <a:gd name="connsiteY5" fmla="*/ 100115 h 258730"/>
                <a:gd name="connsiteX6" fmla="*/ 185829 w 185829"/>
                <a:gd name="connsiteY6" fmla="*/ 165816 h 258730"/>
                <a:gd name="connsiteX7" fmla="*/ 92915 w 185829"/>
                <a:gd name="connsiteY7" fmla="*/ 258730 h 258730"/>
                <a:gd name="connsiteX8" fmla="*/ 0 w 185829"/>
                <a:gd name="connsiteY8" fmla="*/ 165816 h 2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29" h="258730">
                  <a:moveTo>
                    <a:pt x="0" y="165816"/>
                  </a:moveTo>
                  <a:cubicBezTo>
                    <a:pt x="0" y="140158"/>
                    <a:pt x="10400" y="116930"/>
                    <a:pt x="27214" y="100115"/>
                  </a:cubicBezTo>
                  <a:lnTo>
                    <a:pt x="48564" y="85721"/>
                  </a:lnTo>
                  <a:lnTo>
                    <a:pt x="94227" y="0"/>
                  </a:lnTo>
                  <a:lnTo>
                    <a:pt x="141360" y="88482"/>
                  </a:lnTo>
                  <a:lnTo>
                    <a:pt x="158615" y="100115"/>
                  </a:lnTo>
                  <a:cubicBezTo>
                    <a:pt x="175429" y="116930"/>
                    <a:pt x="185829" y="140158"/>
                    <a:pt x="185829" y="165816"/>
                  </a:cubicBezTo>
                  <a:cubicBezTo>
                    <a:pt x="185829" y="217131"/>
                    <a:pt x="144230" y="258730"/>
                    <a:pt x="92915" y="258730"/>
                  </a:cubicBezTo>
                  <a:cubicBezTo>
                    <a:pt x="41599" y="258730"/>
                    <a:pt x="0" y="217131"/>
                    <a:pt x="0" y="165816"/>
                  </a:cubicBezTo>
                  <a:close/>
                </a:path>
              </a:pathLst>
            </a:custGeom>
            <a:solidFill>
              <a:srgbClr val="00ACD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sp>
          <p:nvSpPr>
            <p:cNvPr id="46" name="Oval 157"/>
            <p:cNvSpPr/>
            <p:nvPr userDrawn="1"/>
          </p:nvSpPr>
          <p:spPr>
            <a:xfrm>
              <a:off x="3529167" y="3218433"/>
              <a:ext cx="108000" cy="108000"/>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grpSp>
      <p:grpSp>
        <p:nvGrpSpPr>
          <p:cNvPr id="39" name="Group 5"/>
          <p:cNvGrpSpPr/>
          <p:nvPr/>
        </p:nvGrpSpPr>
        <p:grpSpPr>
          <a:xfrm>
            <a:off x="4572933" y="3151706"/>
            <a:ext cx="318437" cy="185829"/>
            <a:chOff x="3488986" y="3126372"/>
            <a:chExt cx="258730" cy="185829"/>
          </a:xfrm>
        </p:grpSpPr>
        <p:sp>
          <p:nvSpPr>
            <p:cNvPr id="43" name="Freeform 142"/>
            <p:cNvSpPr/>
            <p:nvPr userDrawn="1"/>
          </p:nvSpPr>
          <p:spPr>
            <a:xfrm rot="5400000">
              <a:off x="3525436" y="3089922"/>
              <a:ext cx="185829" cy="258730"/>
            </a:xfrm>
            <a:custGeom>
              <a:avLst/>
              <a:gdLst>
                <a:gd name="connsiteX0" fmla="*/ 0 w 185829"/>
                <a:gd name="connsiteY0" fmla="*/ 165816 h 258730"/>
                <a:gd name="connsiteX1" fmla="*/ 27214 w 185829"/>
                <a:gd name="connsiteY1" fmla="*/ 100115 h 258730"/>
                <a:gd name="connsiteX2" fmla="*/ 48564 w 185829"/>
                <a:gd name="connsiteY2" fmla="*/ 85721 h 258730"/>
                <a:gd name="connsiteX3" fmla="*/ 94227 w 185829"/>
                <a:gd name="connsiteY3" fmla="*/ 0 h 258730"/>
                <a:gd name="connsiteX4" fmla="*/ 141360 w 185829"/>
                <a:gd name="connsiteY4" fmla="*/ 88482 h 258730"/>
                <a:gd name="connsiteX5" fmla="*/ 158615 w 185829"/>
                <a:gd name="connsiteY5" fmla="*/ 100115 h 258730"/>
                <a:gd name="connsiteX6" fmla="*/ 185829 w 185829"/>
                <a:gd name="connsiteY6" fmla="*/ 165816 h 258730"/>
                <a:gd name="connsiteX7" fmla="*/ 92915 w 185829"/>
                <a:gd name="connsiteY7" fmla="*/ 258730 h 258730"/>
                <a:gd name="connsiteX8" fmla="*/ 0 w 185829"/>
                <a:gd name="connsiteY8" fmla="*/ 165816 h 2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29" h="258730">
                  <a:moveTo>
                    <a:pt x="0" y="165816"/>
                  </a:moveTo>
                  <a:cubicBezTo>
                    <a:pt x="0" y="140158"/>
                    <a:pt x="10400" y="116930"/>
                    <a:pt x="27214" y="100115"/>
                  </a:cubicBezTo>
                  <a:lnTo>
                    <a:pt x="48564" y="85721"/>
                  </a:lnTo>
                  <a:lnTo>
                    <a:pt x="94227" y="0"/>
                  </a:lnTo>
                  <a:lnTo>
                    <a:pt x="141360" y="88482"/>
                  </a:lnTo>
                  <a:lnTo>
                    <a:pt x="158615" y="100115"/>
                  </a:lnTo>
                  <a:cubicBezTo>
                    <a:pt x="175429" y="116930"/>
                    <a:pt x="185829" y="140158"/>
                    <a:pt x="185829" y="165816"/>
                  </a:cubicBezTo>
                  <a:cubicBezTo>
                    <a:pt x="185829" y="217131"/>
                    <a:pt x="144230" y="258730"/>
                    <a:pt x="92915" y="258730"/>
                  </a:cubicBezTo>
                  <a:cubicBezTo>
                    <a:pt x="41599" y="258730"/>
                    <a:pt x="0" y="217131"/>
                    <a:pt x="0" y="165816"/>
                  </a:cubicBezTo>
                  <a:close/>
                </a:path>
              </a:pathLst>
            </a:custGeom>
            <a:solidFill>
              <a:srgbClr val="00ACD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sp>
          <p:nvSpPr>
            <p:cNvPr id="44" name="Oval 158"/>
            <p:cNvSpPr/>
            <p:nvPr userDrawn="1"/>
          </p:nvSpPr>
          <p:spPr>
            <a:xfrm>
              <a:off x="3527542" y="3165287"/>
              <a:ext cx="108000" cy="108000"/>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grpSp>
      <p:grpSp>
        <p:nvGrpSpPr>
          <p:cNvPr id="74" name="Groupe 73"/>
          <p:cNvGrpSpPr/>
          <p:nvPr/>
        </p:nvGrpSpPr>
        <p:grpSpPr>
          <a:xfrm>
            <a:off x="4572933" y="3850169"/>
            <a:ext cx="318437" cy="185829"/>
            <a:chOff x="4617065" y="4271140"/>
            <a:chExt cx="318437" cy="185829"/>
          </a:xfrm>
        </p:grpSpPr>
        <p:sp>
          <p:nvSpPr>
            <p:cNvPr id="41" name="Freeform 143"/>
            <p:cNvSpPr/>
            <p:nvPr userDrawn="1"/>
          </p:nvSpPr>
          <p:spPr>
            <a:xfrm rot="5400000">
              <a:off x="4683369" y="4204836"/>
              <a:ext cx="185829" cy="318437"/>
            </a:xfrm>
            <a:custGeom>
              <a:avLst/>
              <a:gdLst>
                <a:gd name="connsiteX0" fmla="*/ 0 w 185829"/>
                <a:gd name="connsiteY0" fmla="*/ 165816 h 258730"/>
                <a:gd name="connsiteX1" fmla="*/ 27214 w 185829"/>
                <a:gd name="connsiteY1" fmla="*/ 100115 h 258730"/>
                <a:gd name="connsiteX2" fmla="*/ 48564 w 185829"/>
                <a:gd name="connsiteY2" fmla="*/ 85721 h 258730"/>
                <a:gd name="connsiteX3" fmla="*/ 94227 w 185829"/>
                <a:gd name="connsiteY3" fmla="*/ 0 h 258730"/>
                <a:gd name="connsiteX4" fmla="*/ 141360 w 185829"/>
                <a:gd name="connsiteY4" fmla="*/ 88482 h 258730"/>
                <a:gd name="connsiteX5" fmla="*/ 158615 w 185829"/>
                <a:gd name="connsiteY5" fmla="*/ 100115 h 258730"/>
                <a:gd name="connsiteX6" fmla="*/ 185829 w 185829"/>
                <a:gd name="connsiteY6" fmla="*/ 165816 h 258730"/>
                <a:gd name="connsiteX7" fmla="*/ 92915 w 185829"/>
                <a:gd name="connsiteY7" fmla="*/ 258730 h 258730"/>
                <a:gd name="connsiteX8" fmla="*/ 0 w 185829"/>
                <a:gd name="connsiteY8" fmla="*/ 165816 h 2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29" h="258730">
                  <a:moveTo>
                    <a:pt x="0" y="165816"/>
                  </a:moveTo>
                  <a:cubicBezTo>
                    <a:pt x="0" y="140158"/>
                    <a:pt x="10400" y="116930"/>
                    <a:pt x="27214" y="100115"/>
                  </a:cubicBezTo>
                  <a:lnTo>
                    <a:pt x="48564" y="85721"/>
                  </a:lnTo>
                  <a:lnTo>
                    <a:pt x="94227" y="0"/>
                  </a:lnTo>
                  <a:lnTo>
                    <a:pt x="141360" y="88482"/>
                  </a:lnTo>
                  <a:lnTo>
                    <a:pt x="158615" y="100115"/>
                  </a:lnTo>
                  <a:cubicBezTo>
                    <a:pt x="175429" y="116930"/>
                    <a:pt x="185829" y="140158"/>
                    <a:pt x="185829" y="165816"/>
                  </a:cubicBezTo>
                  <a:cubicBezTo>
                    <a:pt x="185829" y="217131"/>
                    <a:pt x="144230" y="258730"/>
                    <a:pt x="92915" y="258730"/>
                  </a:cubicBezTo>
                  <a:cubicBezTo>
                    <a:pt x="41599" y="258730"/>
                    <a:pt x="0" y="217131"/>
                    <a:pt x="0" y="165816"/>
                  </a:cubicBezTo>
                  <a:close/>
                </a:path>
              </a:pathLst>
            </a:custGeom>
            <a:solidFill>
              <a:srgbClr val="F1662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sp>
          <p:nvSpPr>
            <p:cNvPr id="42" name="Oval 159"/>
            <p:cNvSpPr/>
            <p:nvPr userDrawn="1"/>
          </p:nvSpPr>
          <p:spPr>
            <a:xfrm>
              <a:off x="4664519" y="4310053"/>
              <a:ext cx="132923" cy="108000"/>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grpSp>
      <p:sp>
        <p:nvSpPr>
          <p:cNvPr id="53" name="Espace réservé du texte 31">
            <a:extLst>
              <a:ext uri="{FF2B5EF4-FFF2-40B4-BE49-F238E27FC236}">
                <a16:creationId xmlns:a16="http://schemas.microsoft.com/office/drawing/2014/main" xmlns="" id="{E8366AA4-29C3-4D98-933C-2461AA8FEA02}"/>
              </a:ext>
            </a:extLst>
          </p:cNvPr>
          <p:cNvSpPr txBox="1">
            <a:spLocks/>
          </p:cNvSpPr>
          <p:nvPr/>
        </p:nvSpPr>
        <p:spPr>
          <a:xfrm>
            <a:off x="5168708" y="4378179"/>
            <a:ext cx="751223" cy="360000"/>
          </a:xfrm>
          <a:prstGeom prst="rect">
            <a:avLst/>
          </a:prstGeom>
        </p:spPr>
        <p:txBody>
          <a:bodyPr vert="horz" lIns="0" tIns="0" rIns="0" bIns="0" rtlCol="0" anchor="ctr">
            <a:normAutofit/>
          </a:bodyPr>
          <a:lstStyle>
            <a:lvl1pPr marL="0" indent="0" algn="l" defTabSz="914400" rtl="0" eaLnBrk="1" latinLnBrk="0" hangingPunct="1">
              <a:spcBef>
                <a:spcPts val="600"/>
              </a:spcBef>
              <a:buClrTx/>
              <a:buSzPct val="100000"/>
              <a:buFont typeface="Arial" pitchFamily="34" charset="0"/>
              <a:buNone/>
              <a:defRPr lang="en-US" sz="1800" b="0" kern="1200">
                <a:solidFill>
                  <a:schemeClr val="accent3"/>
                </a:solidFill>
                <a:latin typeface="+mn-lt"/>
                <a:ea typeface="+mn-ea"/>
                <a:cs typeface="+mn-cs"/>
              </a:defRPr>
            </a:lvl1pPr>
            <a:lvl2pPr marL="180975" indent="0" algn="l" defTabSz="914400" rtl="0" eaLnBrk="1" latinLnBrk="0" hangingPunct="1">
              <a:spcBef>
                <a:spcPts val="600"/>
              </a:spcBef>
              <a:buClrTx/>
              <a:buFont typeface="Courier New" panose="02070309020205020404" pitchFamily="49" charset="0"/>
              <a:buNone/>
              <a:defRPr lang="en-US" sz="1100" kern="1200">
                <a:solidFill>
                  <a:schemeClr val="bg1"/>
                </a:solidFill>
                <a:latin typeface="+mn-lt"/>
                <a:ea typeface="+mn-ea"/>
                <a:cs typeface="+mn-cs"/>
              </a:defRPr>
            </a:lvl2pPr>
            <a:lvl3pPr marL="360363"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3pPr>
            <a:lvl4pPr marL="541337"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4pPr>
            <a:lvl5pPr marL="720725" indent="0" algn="l" defTabSz="914400" rtl="0" eaLnBrk="1" latinLnBrk="0" hangingPunct="1">
              <a:spcBef>
                <a:spcPts val="600"/>
              </a:spcBef>
              <a:buClr>
                <a:schemeClr val="bg1">
                  <a:lumMod val="50000"/>
                </a:schemeClr>
              </a:buClr>
              <a:buFont typeface="Century Gothic" pitchFamily="34" charset="0"/>
              <a:buNone/>
              <a:defRPr lang="fr-F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kumimoji="0" lang="fr-FR" sz="1800" b="1" u="none" strike="noStrike" kern="1200" cap="none" spc="0" normalizeH="0" baseline="0" noProof="0" dirty="0" smtClean="0">
                <a:ln>
                  <a:noFill/>
                </a:ln>
                <a:solidFill>
                  <a:schemeClr val="bg1"/>
                </a:solidFill>
                <a:effectLst/>
                <a:uLnTx/>
                <a:uFillTx/>
                <a:latin typeface="Century Gothic"/>
                <a:ea typeface="+mn-ea"/>
                <a:cs typeface="+mn-cs"/>
              </a:rPr>
              <a:t>06</a:t>
            </a:r>
            <a:endParaRPr kumimoji="0" lang="fr-FR" sz="1800" b="1" u="none" strike="noStrike" kern="1200" cap="none" spc="0" normalizeH="0" baseline="0" noProof="0" dirty="0">
              <a:ln>
                <a:noFill/>
              </a:ln>
              <a:solidFill>
                <a:schemeClr val="bg1"/>
              </a:solidFill>
              <a:effectLst/>
              <a:uLnTx/>
              <a:uFillTx/>
              <a:latin typeface="Century Gothic"/>
              <a:ea typeface="+mn-ea"/>
              <a:cs typeface="+mn-cs"/>
            </a:endParaRPr>
          </a:p>
        </p:txBody>
      </p:sp>
      <p:sp>
        <p:nvSpPr>
          <p:cNvPr id="58" name="Espace réservé du texte 31">
            <a:extLst>
              <a:ext uri="{FF2B5EF4-FFF2-40B4-BE49-F238E27FC236}">
                <a16:creationId xmlns:a16="http://schemas.microsoft.com/office/drawing/2014/main" xmlns="" id="{E8366AA4-29C3-4D98-933C-2461AA8FEA02}"/>
              </a:ext>
            </a:extLst>
          </p:cNvPr>
          <p:cNvSpPr txBox="1">
            <a:spLocks/>
          </p:cNvSpPr>
          <p:nvPr/>
        </p:nvSpPr>
        <p:spPr>
          <a:xfrm>
            <a:off x="5112516" y="4983201"/>
            <a:ext cx="751223" cy="360000"/>
          </a:xfrm>
          <a:prstGeom prst="rect">
            <a:avLst/>
          </a:prstGeom>
        </p:spPr>
        <p:txBody>
          <a:bodyPr vert="horz" lIns="0" tIns="0" rIns="0" bIns="0" rtlCol="0" anchor="ctr">
            <a:normAutofit/>
          </a:bodyPr>
          <a:lstStyle>
            <a:lvl1pPr marL="0" indent="0" algn="l" defTabSz="914400" rtl="0" eaLnBrk="1" latinLnBrk="0" hangingPunct="1">
              <a:spcBef>
                <a:spcPts val="600"/>
              </a:spcBef>
              <a:buClrTx/>
              <a:buSzPct val="100000"/>
              <a:buFont typeface="Arial" pitchFamily="34" charset="0"/>
              <a:buNone/>
              <a:defRPr lang="en-US" sz="1800" b="0" kern="1200">
                <a:solidFill>
                  <a:schemeClr val="accent3"/>
                </a:solidFill>
                <a:latin typeface="+mn-lt"/>
                <a:ea typeface="+mn-ea"/>
                <a:cs typeface="+mn-cs"/>
              </a:defRPr>
            </a:lvl1pPr>
            <a:lvl2pPr marL="180975" indent="0" algn="l" defTabSz="914400" rtl="0" eaLnBrk="1" latinLnBrk="0" hangingPunct="1">
              <a:spcBef>
                <a:spcPts val="600"/>
              </a:spcBef>
              <a:buClrTx/>
              <a:buFont typeface="Courier New" panose="02070309020205020404" pitchFamily="49" charset="0"/>
              <a:buNone/>
              <a:defRPr lang="en-US" sz="1100" kern="1200">
                <a:solidFill>
                  <a:schemeClr val="bg1"/>
                </a:solidFill>
                <a:latin typeface="+mn-lt"/>
                <a:ea typeface="+mn-ea"/>
                <a:cs typeface="+mn-cs"/>
              </a:defRPr>
            </a:lvl2pPr>
            <a:lvl3pPr marL="360363"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3pPr>
            <a:lvl4pPr marL="541337"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4pPr>
            <a:lvl5pPr marL="720725" indent="0" algn="l" defTabSz="914400" rtl="0" eaLnBrk="1" latinLnBrk="0" hangingPunct="1">
              <a:spcBef>
                <a:spcPts val="600"/>
              </a:spcBef>
              <a:buClr>
                <a:schemeClr val="bg1">
                  <a:lumMod val="50000"/>
                </a:schemeClr>
              </a:buClr>
              <a:buFont typeface="Century Gothic" pitchFamily="34" charset="0"/>
              <a:buNone/>
              <a:defRPr lang="fr-F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kumimoji="0" lang="fr-FR" sz="1800" b="1" u="none" strike="noStrike" kern="1200" cap="none" spc="0" normalizeH="0" baseline="0" noProof="0" dirty="0" smtClean="0">
                <a:ln>
                  <a:noFill/>
                </a:ln>
                <a:solidFill>
                  <a:schemeClr val="bg1"/>
                </a:solidFill>
                <a:effectLst/>
                <a:uLnTx/>
                <a:uFillTx/>
                <a:latin typeface="Century Gothic"/>
                <a:ea typeface="+mn-ea"/>
                <a:cs typeface="+mn-cs"/>
              </a:rPr>
              <a:t>07</a:t>
            </a:r>
            <a:endParaRPr kumimoji="0" lang="fr-FR" sz="1800" b="1" u="none" strike="noStrike" kern="1200" cap="none" spc="0" normalizeH="0" baseline="0" noProof="0" dirty="0">
              <a:ln>
                <a:noFill/>
              </a:ln>
              <a:solidFill>
                <a:schemeClr val="bg1"/>
              </a:solidFill>
              <a:effectLst/>
              <a:uLnTx/>
              <a:uFillTx/>
              <a:latin typeface="Century Gothic"/>
              <a:ea typeface="+mn-ea"/>
              <a:cs typeface="+mn-cs"/>
            </a:endParaRPr>
          </a:p>
        </p:txBody>
      </p:sp>
      <p:sp>
        <p:nvSpPr>
          <p:cNvPr id="61" name="Espace réservé du texte 31">
            <a:extLst>
              <a:ext uri="{FF2B5EF4-FFF2-40B4-BE49-F238E27FC236}">
                <a16:creationId xmlns:a16="http://schemas.microsoft.com/office/drawing/2014/main" xmlns="" id="{E8366AA4-29C3-4D98-933C-2461AA8FEA02}"/>
              </a:ext>
            </a:extLst>
          </p:cNvPr>
          <p:cNvSpPr txBox="1">
            <a:spLocks/>
          </p:cNvSpPr>
          <p:nvPr/>
        </p:nvSpPr>
        <p:spPr>
          <a:xfrm>
            <a:off x="5165287" y="5655539"/>
            <a:ext cx="751223" cy="360000"/>
          </a:xfrm>
          <a:prstGeom prst="rect">
            <a:avLst/>
          </a:prstGeom>
        </p:spPr>
        <p:txBody>
          <a:bodyPr vert="horz" lIns="0" tIns="0" rIns="0" bIns="0" rtlCol="0" anchor="ctr">
            <a:normAutofit/>
          </a:bodyPr>
          <a:lstStyle>
            <a:lvl1pPr marL="0" indent="0" algn="l" defTabSz="914400" rtl="0" eaLnBrk="1" latinLnBrk="0" hangingPunct="1">
              <a:spcBef>
                <a:spcPts val="600"/>
              </a:spcBef>
              <a:buClrTx/>
              <a:buSzPct val="100000"/>
              <a:buFont typeface="Arial" pitchFamily="34" charset="0"/>
              <a:buNone/>
              <a:defRPr lang="en-US" sz="1800" b="0" kern="1200">
                <a:solidFill>
                  <a:schemeClr val="accent3"/>
                </a:solidFill>
                <a:latin typeface="+mn-lt"/>
                <a:ea typeface="+mn-ea"/>
                <a:cs typeface="+mn-cs"/>
              </a:defRPr>
            </a:lvl1pPr>
            <a:lvl2pPr marL="180975" indent="0" algn="l" defTabSz="914400" rtl="0" eaLnBrk="1" latinLnBrk="0" hangingPunct="1">
              <a:spcBef>
                <a:spcPts val="600"/>
              </a:spcBef>
              <a:buClrTx/>
              <a:buFont typeface="Courier New" panose="02070309020205020404" pitchFamily="49" charset="0"/>
              <a:buNone/>
              <a:defRPr lang="en-US" sz="1100" kern="1200">
                <a:solidFill>
                  <a:schemeClr val="bg1"/>
                </a:solidFill>
                <a:latin typeface="+mn-lt"/>
                <a:ea typeface="+mn-ea"/>
                <a:cs typeface="+mn-cs"/>
              </a:defRPr>
            </a:lvl2pPr>
            <a:lvl3pPr marL="360363"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3pPr>
            <a:lvl4pPr marL="541337" indent="0" algn="l" defTabSz="914400" rtl="0" eaLnBrk="1" latinLnBrk="0" hangingPunct="1">
              <a:spcBef>
                <a:spcPts val="600"/>
              </a:spcBef>
              <a:buClr>
                <a:schemeClr val="bg1">
                  <a:lumMod val="50000"/>
                </a:schemeClr>
              </a:buClr>
              <a:buFont typeface="Century Gothic" pitchFamily="34" charset="0"/>
              <a:buNone/>
              <a:defRPr lang="en-US" sz="1100" kern="1200">
                <a:solidFill>
                  <a:schemeClr val="bg1"/>
                </a:solidFill>
                <a:latin typeface="+mn-lt"/>
                <a:ea typeface="+mn-ea"/>
                <a:cs typeface="+mn-cs"/>
              </a:defRPr>
            </a:lvl4pPr>
            <a:lvl5pPr marL="720725" indent="0" algn="l" defTabSz="914400" rtl="0" eaLnBrk="1" latinLnBrk="0" hangingPunct="1">
              <a:spcBef>
                <a:spcPts val="600"/>
              </a:spcBef>
              <a:buClr>
                <a:schemeClr val="bg1">
                  <a:lumMod val="50000"/>
                </a:schemeClr>
              </a:buClr>
              <a:buFont typeface="Century Gothic" pitchFamily="34" charset="0"/>
              <a:buNone/>
              <a:defRPr lang="fr-F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Arial" pitchFamily="34" charset="0"/>
              <a:buNone/>
              <a:tabLst/>
              <a:defRPr/>
            </a:pPr>
            <a:r>
              <a:rPr kumimoji="0" lang="fr-FR" sz="1800" b="1" u="none" strike="noStrike" kern="1200" cap="none" spc="0" normalizeH="0" baseline="0" noProof="0" dirty="0" smtClean="0">
                <a:ln>
                  <a:noFill/>
                </a:ln>
                <a:solidFill>
                  <a:schemeClr val="bg1"/>
                </a:solidFill>
                <a:effectLst/>
                <a:uLnTx/>
                <a:uFillTx/>
                <a:latin typeface="Century Gothic"/>
                <a:ea typeface="+mn-ea"/>
                <a:cs typeface="+mn-cs"/>
              </a:rPr>
              <a:t>08</a:t>
            </a:r>
            <a:endParaRPr kumimoji="0" lang="fr-FR" sz="1800" b="1" u="none" strike="noStrike" kern="1200" cap="none" spc="0" normalizeH="0" baseline="0" noProof="0" dirty="0">
              <a:ln>
                <a:noFill/>
              </a:ln>
              <a:solidFill>
                <a:schemeClr val="bg1"/>
              </a:solidFill>
              <a:effectLst/>
              <a:uLnTx/>
              <a:uFillTx/>
              <a:latin typeface="Century Gothic"/>
              <a:ea typeface="+mn-ea"/>
              <a:cs typeface="+mn-cs"/>
            </a:endParaRPr>
          </a:p>
        </p:txBody>
      </p:sp>
      <p:sp>
        <p:nvSpPr>
          <p:cNvPr id="69" name="Espace réservé du texte 24">
            <a:extLst>
              <a:ext uri="{FF2B5EF4-FFF2-40B4-BE49-F238E27FC236}">
                <a16:creationId xmlns:a16="http://schemas.microsoft.com/office/drawing/2014/main" xmlns="" id="{EDFCFE3D-2C4B-417D-A40E-474F3C783E3B}"/>
              </a:ext>
            </a:extLst>
          </p:cNvPr>
          <p:cNvSpPr txBox="1">
            <a:spLocks/>
          </p:cNvSpPr>
          <p:nvPr/>
        </p:nvSpPr>
        <p:spPr>
          <a:xfrm>
            <a:off x="5570813" y="1196158"/>
            <a:ext cx="6388135" cy="32520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800" dirty="0" smtClean="0">
                <a:solidFill>
                  <a:schemeClr val="bg1"/>
                </a:solidFill>
                <a:latin typeface="Arial Rounded MT Bold" panose="020F0704030504030204" pitchFamily="34" charset="0"/>
              </a:rPr>
              <a:t>Suivi du relevé d’actions , capa, faits Marquants	10’</a:t>
            </a:r>
            <a:endParaRPr lang="fr-FR" sz="1800" dirty="0">
              <a:solidFill>
                <a:schemeClr val="bg1"/>
              </a:solidFill>
              <a:latin typeface="Arial Rounded MT Bold" panose="020F0704030504030204" pitchFamily="34" charset="0"/>
            </a:endParaRPr>
          </a:p>
        </p:txBody>
      </p:sp>
      <p:sp>
        <p:nvSpPr>
          <p:cNvPr id="71" name="Rectangle 70"/>
          <p:cNvSpPr/>
          <p:nvPr/>
        </p:nvSpPr>
        <p:spPr>
          <a:xfrm>
            <a:off x="5540897" y="1747549"/>
            <a:ext cx="6296875" cy="646331"/>
          </a:xfrm>
          <a:prstGeom prst="rect">
            <a:avLst/>
          </a:prstGeom>
        </p:spPr>
        <p:txBody>
          <a:bodyPr wrap="square">
            <a:spAutoFit/>
          </a:bodyPr>
          <a:lstStyle/>
          <a:p>
            <a:r>
              <a:rPr lang="fr-FR" dirty="0" smtClean="0">
                <a:solidFill>
                  <a:schemeClr val="bg1"/>
                </a:solidFill>
                <a:latin typeface="Arial Rounded MT Bold" panose="020F0704030504030204" pitchFamily="34" charset="0"/>
              </a:rPr>
              <a:t>Performance                                                                        30’</a:t>
            </a:r>
            <a:endParaRPr lang="fr-FR" dirty="0">
              <a:solidFill>
                <a:schemeClr val="bg1"/>
              </a:solidFill>
              <a:latin typeface="Arial Rounded MT Bold" panose="020F0704030504030204" pitchFamily="34" charset="0"/>
            </a:endParaRPr>
          </a:p>
          <a:p>
            <a:endParaRPr lang="fr-FR" dirty="0">
              <a:solidFill>
                <a:schemeClr val="bg1"/>
              </a:solidFill>
              <a:latin typeface="Arial Rounded MT Bold" panose="020F0704030504030204" pitchFamily="34" charset="0"/>
            </a:endParaRPr>
          </a:p>
        </p:txBody>
      </p:sp>
      <p:sp>
        <p:nvSpPr>
          <p:cNvPr id="72" name="Rectangle 71"/>
          <p:cNvSpPr/>
          <p:nvPr/>
        </p:nvSpPr>
        <p:spPr>
          <a:xfrm>
            <a:off x="5570812" y="3049851"/>
            <a:ext cx="6266959" cy="646331"/>
          </a:xfrm>
          <a:prstGeom prst="rect">
            <a:avLst/>
          </a:prstGeom>
        </p:spPr>
        <p:txBody>
          <a:bodyPr wrap="square">
            <a:spAutoFit/>
          </a:bodyPr>
          <a:lstStyle/>
          <a:p>
            <a:r>
              <a:rPr lang="fr-FR" dirty="0" smtClean="0">
                <a:solidFill>
                  <a:schemeClr val="bg1"/>
                </a:solidFill>
                <a:latin typeface="Arial Rounded MT Bold" panose="020F0704030504030204" pitchFamily="34" charset="0"/>
              </a:rPr>
              <a:t>Productivité                                                                          15’</a:t>
            </a:r>
            <a:endParaRPr lang="fr-FR" dirty="0">
              <a:solidFill>
                <a:schemeClr val="bg1"/>
              </a:solidFill>
              <a:latin typeface="Arial Rounded MT Bold" panose="020F0704030504030204" pitchFamily="34" charset="0"/>
            </a:endParaRPr>
          </a:p>
          <a:p>
            <a:endParaRPr lang="fr-FR" dirty="0">
              <a:solidFill>
                <a:schemeClr val="bg1"/>
              </a:solidFill>
              <a:latin typeface="Arial Rounded MT Bold" panose="020F0704030504030204" pitchFamily="34" charset="0"/>
            </a:endParaRPr>
          </a:p>
        </p:txBody>
      </p:sp>
      <p:sp>
        <p:nvSpPr>
          <p:cNvPr id="73" name="Rectangle 72"/>
          <p:cNvSpPr/>
          <p:nvPr/>
        </p:nvSpPr>
        <p:spPr>
          <a:xfrm>
            <a:off x="5570812" y="2459669"/>
            <a:ext cx="6388135" cy="646331"/>
          </a:xfrm>
          <a:prstGeom prst="rect">
            <a:avLst/>
          </a:prstGeom>
        </p:spPr>
        <p:txBody>
          <a:bodyPr wrap="square">
            <a:spAutoFit/>
          </a:bodyPr>
          <a:lstStyle/>
          <a:p>
            <a:r>
              <a:rPr lang="fr-FR" dirty="0" smtClean="0">
                <a:solidFill>
                  <a:schemeClr val="bg1"/>
                </a:solidFill>
                <a:latin typeface="Arial Rounded MT Bold" panose="020F0704030504030204" pitchFamily="34" charset="0"/>
              </a:rPr>
              <a:t>Qualité &amp; conformité                                                         20’</a:t>
            </a:r>
            <a:endParaRPr lang="fr-FR" dirty="0">
              <a:solidFill>
                <a:schemeClr val="bg1"/>
              </a:solidFill>
              <a:latin typeface="Arial Rounded MT Bold" panose="020F0704030504030204" pitchFamily="34" charset="0"/>
            </a:endParaRPr>
          </a:p>
          <a:p>
            <a:endParaRPr lang="fr-FR" dirty="0">
              <a:solidFill>
                <a:schemeClr val="bg1"/>
              </a:solidFill>
              <a:latin typeface="Arial Rounded MT Bold" panose="020F0704030504030204" pitchFamily="34" charset="0"/>
            </a:endParaRPr>
          </a:p>
        </p:txBody>
      </p:sp>
      <p:sp>
        <p:nvSpPr>
          <p:cNvPr id="75" name="Rectangle 74"/>
          <p:cNvSpPr/>
          <p:nvPr/>
        </p:nvSpPr>
        <p:spPr>
          <a:xfrm>
            <a:off x="5570813" y="3770174"/>
            <a:ext cx="6266958" cy="646331"/>
          </a:xfrm>
          <a:prstGeom prst="rect">
            <a:avLst/>
          </a:prstGeom>
        </p:spPr>
        <p:txBody>
          <a:bodyPr wrap="square">
            <a:spAutoFit/>
          </a:bodyPr>
          <a:lstStyle/>
          <a:p>
            <a:r>
              <a:rPr lang="fr-FR" dirty="0" smtClean="0">
                <a:solidFill>
                  <a:schemeClr val="bg1"/>
                </a:solidFill>
                <a:latin typeface="Arial Rounded MT Bold" panose="020F0704030504030204" pitchFamily="34" charset="0"/>
              </a:rPr>
              <a:t>Technique et sécurité                                                        10</a:t>
            </a:r>
            <a:r>
              <a:rPr lang="fr-FR" dirty="0">
                <a:solidFill>
                  <a:schemeClr val="bg1"/>
                </a:solidFill>
                <a:latin typeface="Arial Rounded MT Bold" panose="020F0704030504030204" pitchFamily="34" charset="0"/>
              </a:rPr>
              <a:t>’</a:t>
            </a:r>
          </a:p>
          <a:p>
            <a:endParaRPr lang="fr-FR" dirty="0">
              <a:solidFill>
                <a:schemeClr val="bg1"/>
              </a:solidFill>
              <a:latin typeface="Arial Rounded MT Bold" panose="020F0704030504030204" pitchFamily="34" charset="0"/>
            </a:endParaRPr>
          </a:p>
        </p:txBody>
      </p:sp>
      <p:grpSp>
        <p:nvGrpSpPr>
          <p:cNvPr id="76" name="Groupe 75"/>
          <p:cNvGrpSpPr/>
          <p:nvPr/>
        </p:nvGrpSpPr>
        <p:grpSpPr>
          <a:xfrm>
            <a:off x="4572933" y="4435703"/>
            <a:ext cx="318437" cy="185829"/>
            <a:chOff x="4617065" y="4271140"/>
            <a:chExt cx="318437" cy="185829"/>
          </a:xfrm>
        </p:grpSpPr>
        <p:sp>
          <p:nvSpPr>
            <p:cNvPr id="77" name="Freeform 143"/>
            <p:cNvSpPr/>
            <p:nvPr userDrawn="1"/>
          </p:nvSpPr>
          <p:spPr>
            <a:xfrm rot="5400000">
              <a:off x="4683369" y="4204836"/>
              <a:ext cx="185829" cy="318437"/>
            </a:xfrm>
            <a:custGeom>
              <a:avLst/>
              <a:gdLst>
                <a:gd name="connsiteX0" fmla="*/ 0 w 185829"/>
                <a:gd name="connsiteY0" fmla="*/ 165816 h 258730"/>
                <a:gd name="connsiteX1" fmla="*/ 27214 w 185829"/>
                <a:gd name="connsiteY1" fmla="*/ 100115 h 258730"/>
                <a:gd name="connsiteX2" fmla="*/ 48564 w 185829"/>
                <a:gd name="connsiteY2" fmla="*/ 85721 h 258730"/>
                <a:gd name="connsiteX3" fmla="*/ 94227 w 185829"/>
                <a:gd name="connsiteY3" fmla="*/ 0 h 258730"/>
                <a:gd name="connsiteX4" fmla="*/ 141360 w 185829"/>
                <a:gd name="connsiteY4" fmla="*/ 88482 h 258730"/>
                <a:gd name="connsiteX5" fmla="*/ 158615 w 185829"/>
                <a:gd name="connsiteY5" fmla="*/ 100115 h 258730"/>
                <a:gd name="connsiteX6" fmla="*/ 185829 w 185829"/>
                <a:gd name="connsiteY6" fmla="*/ 165816 h 258730"/>
                <a:gd name="connsiteX7" fmla="*/ 92915 w 185829"/>
                <a:gd name="connsiteY7" fmla="*/ 258730 h 258730"/>
                <a:gd name="connsiteX8" fmla="*/ 0 w 185829"/>
                <a:gd name="connsiteY8" fmla="*/ 165816 h 2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29" h="258730">
                  <a:moveTo>
                    <a:pt x="0" y="165816"/>
                  </a:moveTo>
                  <a:cubicBezTo>
                    <a:pt x="0" y="140158"/>
                    <a:pt x="10400" y="116930"/>
                    <a:pt x="27214" y="100115"/>
                  </a:cubicBezTo>
                  <a:lnTo>
                    <a:pt x="48564" y="85721"/>
                  </a:lnTo>
                  <a:lnTo>
                    <a:pt x="94227" y="0"/>
                  </a:lnTo>
                  <a:lnTo>
                    <a:pt x="141360" y="88482"/>
                  </a:lnTo>
                  <a:lnTo>
                    <a:pt x="158615" y="100115"/>
                  </a:lnTo>
                  <a:cubicBezTo>
                    <a:pt x="175429" y="116930"/>
                    <a:pt x="185829" y="140158"/>
                    <a:pt x="185829" y="165816"/>
                  </a:cubicBezTo>
                  <a:cubicBezTo>
                    <a:pt x="185829" y="217131"/>
                    <a:pt x="144230" y="258730"/>
                    <a:pt x="92915" y="258730"/>
                  </a:cubicBezTo>
                  <a:cubicBezTo>
                    <a:pt x="41599" y="258730"/>
                    <a:pt x="0" y="217131"/>
                    <a:pt x="0" y="165816"/>
                  </a:cubicBezTo>
                  <a:close/>
                </a:path>
              </a:pathLst>
            </a:custGeom>
            <a:solidFill>
              <a:srgbClr val="E2001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sp>
          <p:nvSpPr>
            <p:cNvPr id="78" name="Oval 159"/>
            <p:cNvSpPr/>
            <p:nvPr userDrawn="1"/>
          </p:nvSpPr>
          <p:spPr>
            <a:xfrm>
              <a:off x="4664519" y="4310053"/>
              <a:ext cx="132923" cy="108000"/>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grpSp>
      <p:grpSp>
        <p:nvGrpSpPr>
          <p:cNvPr id="79" name="Groupe 78"/>
          <p:cNvGrpSpPr/>
          <p:nvPr/>
        </p:nvGrpSpPr>
        <p:grpSpPr>
          <a:xfrm>
            <a:off x="4572933" y="5057468"/>
            <a:ext cx="318437" cy="185829"/>
            <a:chOff x="4617065" y="4271140"/>
            <a:chExt cx="318437" cy="185829"/>
          </a:xfrm>
        </p:grpSpPr>
        <p:sp>
          <p:nvSpPr>
            <p:cNvPr id="80" name="Freeform 143"/>
            <p:cNvSpPr/>
            <p:nvPr userDrawn="1"/>
          </p:nvSpPr>
          <p:spPr>
            <a:xfrm rot="5400000">
              <a:off x="4683369" y="4204836"/>
              <a:ext cx="185829" cy="318437"/>
            </a:xfrm>
            <a:custGeom>
              <a:avLst/>
              <a:gdLst>
                <a:gd name="connsiteX0" fmla="*/ 0 w 185829"/>
                <a:gd name="connsiteY0" fmla="*/ 165816 h 258730"/>
                <a:gd name="connsiteX1" fmla="*/ 27214 w 185829"/>
                <a:gd name="connsiteY1" fmla="*/ 100115 h 258730"/>
                <a:gd name="connsiteX2" fmla="*/ 48564 w 185829"/>
                <a:gd name="connsiteY2" fmla="*/ 85721 h 258730"/>
                <a:gd name="connsiteX3" fmla="*/ 94227 w 185829"/>
                <a:gd name="connsiteY3" fmla="*/ 0 h 258730"/>
                <a:gd name="connsiteX4" fmla="*/ 141360 w 185829"/>
                <a:gd name="connsiteY4" fmla="*/ 88482 h 258730"/>
                <a:gd name="connsiteX5" fmla="*/ 158615 w 185829"/>
                <a:gd name="connsiteY5" fmla="*/ 100115 h 258730"/>
                <a:gd name="connsiteX6" fmla="*/ 185829 w 185829"/>
                <a:gd name="connsiteY6" fmla="*/ 165816 h 258730"/>
                <a:gd name="connsiteX7" fmla="*/ 92915 w 185829"/>
                <a:gd name="connsiteY7" fmla="*/ 258730 h 258730"/>
                <a:gd name="connsiteX8" fmla="*/ 0 w 185829"/>
                <a:gd name="connsiteY8" fmla="*/ 165816 h 2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29" h="258730">
                  <a:moveTo>
                    <a:pt x="0" y="165816"/>
                  </a:moveTo>
                  <a:cubicBezTo>
                    <a:pt x="0" y="140158"/>
                    <a:pt x="10400" y="116930"/>
                    <a:pt x="27214" y="100115"/>
                  </a:cubicBezTo>
                  <a:lnTo>
                    <a:pt x="48564" y="85721"/>
                  </a:lnTo>
                  <a:lnTo>
                    <a:pt x="94227" y="0"/>
                  </a:lnTo>
                  <a:lnTo>
                    <a:pt x="141360" y="88482"/>
                  </a:lnTo>
                  <a:lnTo>
                    <a:pt x="158615" y="100115"/>
                  </a:lnTo>
                  <a:cubicBezTo>
                    <a:pt x="175429" y="116930"/>
                    <a:pt x="185829" y="140158"/>
                    <a:pt x="185829" y="165816"/>
                  </a:cubicBezTo>
                  <a:cubicBezTo>
                    <a:pt x="185829" y="217131"/>
                    <a:pt x="144230" y="258730"/>
                    <a:pt x="92915" y="258730"/>
                  </a:cubicBezTo>
                  <a:cubicBezTo>
                    <a:pt x="41599" y="258730"/>
                    <a:pt x="0" y="217131"/>
                    <a:pt x="0" y="165816"/>
                  </a:cubicBezTo>
                  <a:close/>
                </a:path>
              </a:pathLst>
            </a:custGeom>
            <a:solidFill>
              <a:srgbClr val="A8001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sp>
          <p:nvSpPr>
            <p:cNvPr id="81" name="Oval 159"/>
            <p:cNvSpPr/>
            <p:nvPr userDrawn="1"/>
          </p:nvSpPr>
          <p:spPr>
            <a:xfrm>
              <a:off x="4664519" y="4310053"/>
              <a:ext cx="132923" cy="108000"/>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grpSp>
      <p:grpSp>
        <p:nvGrpSpPr>
          <p:cNvPr id="82" name="Groupe 81"/>
          <p:cNvGrpSpPr/>
          <p:nvPr/>
        </p:nvGrpSpPr>
        <p:grpSpPr>
          <a:xfrm>
            <a:off x="4572933" y="5768056"/>
            <a:ext cx="318437" cy="185829"/>
            <a:chOff x="4617065" y="4271140"/>
            <a:chExt cx="318437" cy="185829"/>
          </a:xfrm>
        </p:grpSpPr>
        <p:sp>
          <p:nvSpPr>
            <p:cNvPr id="83" name="Freeform 143"/>
            <p:cNvSpPr/>
            <p:nvPr userDrawn="1"/>
          </p:nvSpPr>
          <p:spPr>
            <a:xfrm rot="5400000">
              <a:off x="4683369" y="4204836"/>
              <a:ext cx="185829" cy="318437"/>
            </a:xfrm>
            <a:custGeom>
              <a:avLst/>
              <a:gdLst>
                <a:gd name="connsiteX0" fmla="*/ 0 w 185829"/>
                <a:gd name="connsiteY0" fmla="*/ 165816 h 258730"/>
                <a:gd name="connsiteX1" fmla="*/ 27214 w 185829"/>
                <a:gd name="connsiteY1" fmla="*/ 100115 h 258730"/>
                <a:gd name="connsiteX2" fmla="*/ 48564 w 185829"/>
                <a:gd name="connsiteY2" fmla="*/ 85721 h 258730"/>
                <a:gd name="connsiteX3" fmla="*/ 94227 w 185829"/>
                <a:gd name="connsiteY3" fmla="*/ 0 h 258730"/>
                <a:gd name="connsiteX4" fmla="*/ 141360 w 185829"/>
                <a:gd name="connsiteY4" fmla="*/ 88482 h 258730"/>
                <a:gd name="connsiteX5" fmla="*/ 158615 w 185829"/>
                <a:gd name="connsiteY5" fmla="*/ 100115 h 258730"/>
                <a:gd name="connsiteX6" fmla="*/ 185829 w 185829"/>
                <a:gd name="connsiteY6" fmla="*/ 165816 h 258730"/>
                <a:gd name="connsiteX7" fmla="*/ 92915 w 185829"/>
                <a:gd name="connsiteY7" fmla="*/ 258730 h 258730"/>
                <a:gd name="connsiteX8" fmla="*/ 0 w 185829"/>
                <a:gd name="connsiteY8" fmla="*/ 165816 h 2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29" h="258730">
                  <a:moveTo>
                    <a:pt x="0" y="165816"/>
                  </a:moveTo>
                  <a:cubicBezTo>
                    <a:pt x="0" y="140158"/>
                    <a:pt x="10400" y="116930"/>
                    <a:pt x="27214" y="100115"/>
                  </a:cubicBezTo>
                  <a:lnTo>
                    <a:pt x="48564" y="85721"/>
                  </a:lnTo>
                  <a:lnTo>
                    <a:pt x="94227" y="0"/>
                  </a:lnTo>
                  <a:lnTo>
                    <a:pt x="141360" y="88482"/>
                  </a:lnTo>
                  <a:lnTo>
                    <a:pt x="158615" y="100115"/>
                  </a:lnTo>
                  <a:cubicBezTo>
                    <a:pt x="175429" y="116930"/>
                    <a:pt x="185829" y="140158"/>
                    <a:pt x="185829" y="165816"/>
                  </a:cubicBezTo>
                  <a:cubicBezTo>
                    <a:pt x="185829" y="217131"/>
                    <a:pt x="144230" y="258730"/>
                    <a:pt x="92915" y="258730"/>
                  </a:cubicBezTo>
                  <a:cubicBezTo>
                    <a:pt x="41599" y="258730"/>
                    <a:pt x="0" y="217131"/>
                    <a:pt x="0" y="165816"/>
                  </a:cubicBezTo>
                  <a:close/>
                </a:path>
              </a:pathLst>
            </a:custGeom>
            <a:solidFill>
              <a:schemeClr val="accent4">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sp>
          <p:nvSpPr>
            <p:cNvPr id="84" name="Oval 159"/>
            <p:cNvSpPr/>
            <p:nvPr userDrawn="1"/>
          </p:nvSpPr>
          <p:spPr>
            <a:xfrm>
              <a:off x="4664519" y="4310053"/>
              <a:ext cx="132923" cy="108000"/>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smtClean="0">
                <a:ln>
                  <a:noFill/>
                </a:ln>
                <a:solidFill>
                  <a:srgbClr val="FFFFFF"/>
                </a:solidFill>
                <a:effectLst/>
                <a:uLnTx/>
                <a:uFillTx/>
                <a:latin typeface="Century Gothic"/>
                <a:ea typeface="+mn-ea"/>
                <a:cs typeface="+mn-cs"/>
              </a:endParaRPr>
            </a:p>
          </p:txBody>
        </p:sp>
      </p:grpSp>
      <p:sp>
        <p:nvSpPr>
          <p:cNvPr id="85" name="Rectangle 84"/>
          <p:cNvSpPr/>
          <p:nvPr/>
        </p:nvSpPr>
        <p:spPr>
          <a:xfrm>
            <a:off x="5570812" y="4305633"/>
            <a:ext cx="6266959" cy="646331"/>
          </a:xfrm>
          <a:prstGeom prst="rect">
            <a:avLst/>
          </a:prstGeom>
        </p:spPr>
        <p:txBody>
          <a:bodyPr wrap="square">
            <a:spAutoFit/>
          </a:bodyPr>
          <a:lstStyle/>
          <a:p>
            <a:r>
              <a:rPr lang="fr-FR" dirty="0" smtClean="0">
                <a:solidFill>
                  <a:schemeClr val="bg1"/>
                </a:solidFill>
                <a:latin typeface="Arial Rounded MT Bold" panose="020F0704030504030204" pitchFamily="34" charset="0"/>
              </a:rPr>
              <a:t>Progiciels de gestion intégrée                                        10</a:t>
            </a:r>
            <a:r>
              <a:rPr lang="fr-FR" dirty="0">
                <a:solidFill>
                  <a:schemeClr val="bg1"/>
                </a:solidFill>
                <a:latin typeface="Arial Rounded MT Bold" panose="020F0704030504030204" pitchFamily="34" charset="0"/>
              </a:rPr>
              <a:t>’</a:t>
            </a:r>
          </a:p>
          <a:p>
            <a:endParaRPr lang="fr-FR" dirty="0">
              <a:solidFill>
                <a:schemeClr val="bg1"/>
              </a:solidFill>
              <a:latin typeface="Arial Rounded MT Bold" panose="020F0704030504030204" pitchFamily="34" charset="0"/>
            </a:endParaRPr>
          </a:p>
        </p:txBody>
      </p:sp>
      <p:sp>
        <p:nvSpPr>
          <p:cNvPr id="86" name="Rectangle 85"/>
          <p:cNvSpPr/>
          <p:nvPr/>
        </p:nvSpPr>
        <p:spPr>
          <a:xfrm>
            <a:off x="5587743" y="4893850"/>
            <a:ext cx="6266960" cy="646331"/>
          </a:xfrm>
          <a:prstGeom prst="rect">
            <a:avLst/>
          </a:prstGeom>
        </p:spPr>
        <p:txBody>
          <a:bodyPr wrap="square">
            <a:spAutoFit/>
          </a:bodyPr>
          <a:lstStyle/>
          <a:p>
            <a:r>
              <a:rPr lang="fr-FR" dirty="0" smtClean="0">
                <a:solidFill>
                  <a:schemeClr val="bg1"/>
                </a:solidFill>
                <a:latin typeface="Arial Rounded MT Bold" panose="020F0704030504030204" pitchFamily="34" charset="0"/>
              </a:rPr>
              <a:t>projets                                                                                     10</a:t>
            </a:r>
            <a:r>
              <a:rPr lang="fr-FR" dirty="0">
                <a:solidFill>
                  <a:schemeClr val="bg1"/>
                </a:solidFill>
                <a:latin typeface="Arial Rounded MT Bold" panose="020F0704030504030204" pitchFamily="34" charset="0"/>
              </a:rPr>
              <a:t>’</a:t>
            </a:r>
          </a:p>
          <a:p>
            <a:endParaRPr lang="fr-FR" dirty="0">
              <a:solidFill>
                <a:schemeClr val="bg1"/>
              </a:solidFill>
              <a:latin typeface="Arial Rounded MT Bold" panose="020F0704030504030204" pitchFamily="34" charset="0"/>
            </a:endParaRPr>
          </a:p>
        </p:txBody>
      </p:sp>
      <p:sp>
        <p:nvSpPr>
          <p:cNvPr id="87" name="Rectangle 86"/>
          <p:cNvSpPr/>
          <p:nvPr/>
        </p:nvSpPr>
        <p:spPr>
          <a:xfrm>
            <a:off x="5502661" y="5635518"/>
            <a:ext cx="6266960" cy="646331"/>
          </a:xfrm>
          <a:prstGeom prst="rect">
            <a:avLst/>
          </a:prstGeom>
        </p:spPr>
        <p:txBody>
          <a:bodyPr wrap="square">
            <a:spAutoFit/>
          </a:bodyPr>
          <a:lstStyle/>
          <a:p>
            <a:r>
              <a:rPr lang="fr-FR" dirty="0" smtClean="0">
                <a:solidFill>
                  <a:schemeClr val="bg1"/>
                </a:solidFill>
                <a:latin typeface="Arial Rounded MT Bold" panose="020F0704030504030204" pitchFamily="34" charset="0"/>
              </a:rPr>
              <a:t>Synthèse                                                                                 05’</a:t>
            </a:r>
            <a:endParaRPr lang="fr-FR" dirty="0">
              <a:solidFill>
                <a:schemeClr val="bg1"/>
              </a:solidFill>
              <a:latin typeface="Arial Rounded MT Bold" panose="020F0704030504030204" pitchFamily="34" charset="0"/>
            </a:endParaRPr>
          </a:p>
          <a:p>
            <a:endParaRPr lang="fr-FR"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409006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29">
            <a:extLst>
              <a:ext uri="{FF2B5EF4-FFF2-40B4-BE49-F238E27FC236}">
                <a16:creationId xmlns="" xmlns:a16="http://schemas.microsoft.com/office/drawing/2014/main" id="{A6645D16-84ED-424E-A35C-2DDC24B016C0}"/>
              </a:ext>
            </a:extLst>
          </p:cNvPr>
          <p:cNvSpPr txBox="1">
            <a:spLocks noGrp="1"/>
          </p:cNvSpPr>
          <p:nvPr>
            <p:ph type="title"/>
          </p:nvPr>
        </p:nvSpPr>
        <p:spPr>
          <a:xfrm>
            <a:off x="87184" y="198666"/>
            <a:ext cx="11416958" cy="289182"/>
          </a:xfrm>
          <a:prstGeom prst="rect">
            <a:avLst/>
          </a:prstGeom>
        </p:spPr>
        <p:txBody>
          <a:bodyPr vert="horz" wrap="square" lIns="0" tIns="12065" rIns="0" bIns="0" rtlCol="0">
            <a:spAutoFit/>
          </a:bodyPr>
          <a:lstStyle/>
          <a:p>
            <a:pPr>
              <a:defRPr/>
            </a:pPr>
            <a:r>
              <a:rPr lang="fr-FR" sz="2000" b="1" cap="all" dirty="0" smtClean="0">
                <a:solidFill>
                  <a:srgbClr val="A80014"/>
                </a:solidFill>
                <a:latin typeface="Ebrima" pitchFamily="2" charset="0"/>
                <a:ea typeface="Ebrima" pitchFamily="2" charset="0"/>
                <a:cs typeface="Ebrima" pitchFamily="2" charset="0"/>
              </a:rPr>
              <a:t>SUIVI PLAN D’ACTIONS </a:t>
            </a:r>
            <a:r>
              <a:rPr lang="fr-FR" sz="2000" b="1" cap="all" dirty="0">
                <a:solidFill>
                  <a:srgbClr val="A80014"/>
                </a:solidFill>
                <a:latin typeface="Ebrima" pitchFamily="2" charset="0"/>
                <a:ea typeface="Ebrima" pitchFamily="2" charset="0"/>
                <a:cs typeface="Ebrima" pitchFamily="2" charset="0"/>
              </a:rPr>
              <a:t>D’AMELIORATIONS DE LA </a:t>
            </a:r>
            <a:r>
              <a:rPr lang="fr-FR" sz="2000" b="1" cap="all" dirty="0" smtClean="0">
                <a:solidFill>
                  <a:srgbClr val="A80014"/>
                </a:solidFill>
                <a:latin typeface="Ebrima" pitchFamily="2" charset="0"/>
                <a:ea typeface="Ebrima" pitchFamily="2" charset="0"/>
                <a:cs typeface="Ebrima" pitchFamily="2" charset="0"/>
              </a:rPr>
              <a:t>PRODUCTIVITE AU COURS DU MOIS DE MAI</a:t>
            </a:r>
            <a:endParaRPr lang="fr-FR" sz="2000" b="1" cap="all" dirty="0">
              <a:solidFill>
                <a:srgbClr val="A80014"/>
              </a:solidFill>
              <a:latin typeface="Ebrima" pitchFamily="2" charset="0"/>
              <a:ea typeface="Ebrima" pitchFamily="2" charset="0"/>
              <a:cs typeface="Ebrima" pitchFamily="2"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972114970"/>
              </p:ext>
            </p:extLst>
          </p:nvPr>
        </p:nvGraphicFramePr>
        <p:xfrm>
          <a:off x="1" y="603960"/>
          <a:ext cx="12192000" cy="5310082"/>
        </p:xfrm>
        <a:graphic>
          <a:graphicData uri="http://schemas.openxmlformats.org/drawingml/2006/table">
            <a:tbl>
              <a:tblPr firstRow="1" bandRow="1">
                <a:tableStyleId>{5940675A-B579-460E-94D1-54222C63F5DA}</a:tableStyleId>
              </a:tblPr>
              <a:tblGrid>
                <a:gridCol w="1997502"/>
                <a:gridCol w="2463286"/>
                <a:gridCol w="1717589"/>
                <a:gridCol w="1604648"/>
                <a:gridCol w="1450072"/>
                <a:gridCol w="2958903"/>
              </a:tblGrid>
              <a:tr h="526972">
                <a:tc>
                  <a:txBody>
                    <a:bodyPr/>
                    <a:lstStyle/>
                    <a:p>
                      <a:pPr algn="ctr"/>
                      <a:r>
                        <a:rPr lang="fr-FR" sz="1300" b="1" dirty="0" smtClean="0">
                          <a:solidFill>
                            <a:srgbClr val="C00000"/>
                          </a:solidFill>
                          <a:latin typeface="Barlow Bold"/>
                          <a:ea typeface="Batang" panose="02030600000101010101" pitchFamily="18" charset="-127"/>
                        </a:rPr>
                        <a:t>THÉMATIQUES</a:t>
                      </a:r>
                      <a:endParaRPr lang="fr-FR" sz="1300" b="1" dirty="0">
                        <a:solidFill>
                          <a:srgbClr val="C00000"/>
                        </a:solidFill>
                        <a:latin typeface="Barlow Bold"/>
                        <a:ea typeface="Batang" panose="02030600000101010101" pitchFamily="18" charset="-127"/>
                      </a:endParaRPr>
                    </a:p>
                  </a:txBody>
                  <a:tcPr anchor="ctr"/>
                </a:tc>
                <a:tc>
                  <a:txBody>
                    <a:bodyPr/>
                    <a:lstStyle/>
                    <a:p>
                      <a:pPr algn="ctr"/>
                      <a:r>
                        <a:rPr lang="fr-FR" sz="1300" b="1" dirty="0" smtClean="0">
                          <a:solidFill>
                            <a:srgbClr val="C00000"/>
                          </a:solidFill>
                          <a:latin typeface="Barlow Bold"/>
                          <a:ea typeface="Batang" panose="02030600000101010101" pitchFamily="18" charset="-127"/>
                        </a:rPr>
                        <a:t>ACTIONS</a:t>
                      </a:r>
                      <a:endParaRPr lang="fr-FR" sz="1300" b="1" dirty="0">
                        <a:solidFill>
                          <a:srgbClr val="C00000"/>
                        </a:solidFill>
                        <a:latin typeface="Barlow Bold"/>
                        <a:ea typeface="Batang" panose="02030600000101010101" pitchFamily="18" charset="-127"/>
                      </a:endParaRPr>
                    </a:p>
                  </a:txBody>
                  <a:tcPr anchor="ctr"/>
                </a:tc>
                <a:tc>
                  <a:txBody>
                    <a:bodyPr/>
                    <a:lstStyle/>
                    <a:p>
                      <a:pPr algn="ctr"/>
                      <a:r>
                        <a:rPr lang="fr-FR" sz="1300" b="1" dirty="0" smtClean="0">
                          <a:solidFill>
                            <a:srgbClr val="C00000"/>
                          </a:solidFill>
                          <a:latin typeface="Barlow Bold"/>
                          <a:ea typeface="Batang" panose="02030600000101010101" pitchFamily="18" charset="-127"/>
                        </a:rPr>
                        <a:t>RESPONSABLE(S)</a:t>
                      </a:r>
                      <a:endParaRPr lang="fr-FR" sz="1300" b="1" dirty="0">
                        <a:solidFill>
                          <a:srgbClr val="C00000"/>
                        </a:solidFill>
                        <a:latin typeface="Barlow Bold"/>
                        <a:ea typeface="Batang" panose="02030600000101010101" pitchFamily="18" charset="-127"/>
                      </a:endParaRPr>
                    </a:p>
                  </a:txBody>
                  <a:tcPr anchor="ctr"/>
                </a:tc>
                <a:tc>
                  <a:txBody>
                    <a:bodyPr/>
                    <a:lstStyle/>
                    <a:p>
                      <a:pPr algn="ctr"/>
                      <a:r>
                        <a:rPr lang="fr-FR" sz="1300" b="1" dirty="0" smtClean="0">
                          <a:solidFill>
                            <a:srgbClr val="C00000"/>
                          </a:solidFill>
                          <a:latin typeface="Barlow Bold"/>
                          <a:ea typeface="Batang" panose="02030600000101010101" pitchFamily="18" charset="-127"/>
                        </a:rPr>
                        <a:t>DEADLINE</a:t>
                      </a:r>
                      <a:endParaRPr lang="fr-FR" sz="1300" b="1" dirty="0">
                        <a:solidFill>
                          <a:srgbClr val="C00000"/>
                        </a:solidFill>
                        <a:latin typeface="Barlow Bold"/>
                        <a:ea typeface="Batang" panose="02030600000101010101" pitchFamily="18" charset="-127"/>
                      </a:endParaRPr>
                    </a:p>
                  </a:txBody>
                  <a:tcPr anchor="ctr"/>
                </a:tc>
                <a:tc>
                  <a:txBody>
                    <a:bodyPr/>
                    <a:lstStyle/>
                    <a:p>
                      <a:pPr algn="ctr"/>
                      <a:r>
                        <a:rPr lang="fr-FR" sz="1300" b="1" dirty="0" smtClean="0">
                          <a:solidFill>
                            <a:srgbClr val="C00000"/>
                          </a:solidFill>
                          <a:latin typeface="Barlow Bold"/>
                          <a:ea typeface="Batang" panose="02030600000101010101" pitchFamily="18" charset="-127"/>
                        </a:rPr>
                        <a:t>STATUT</a:t>
                      </a:r>
                      <a:endParaRPr lang="fr-FR" sz="1300" b="1" dirty="0">
                        <a:solidFill>
                          <a:srgbClr val="C00000"/>
                        </a:solidFill>
                        <a:latin typeface="Barlow Bold"/>
                        <a:ea typeface="Batang" panose="02030600000101010101" pitchFamily="18" charset="-127"/>
                      </a:endParaRPr>
                    </a:p>
                  </a:txBody>
                  <a:tcPr anchor="ctr"/>
                </a:tc>
                <a:tc>
                  <a:txBody>
                    <a:bodyPr/>
                    <a:lstStyle/>
                    <a:p>
                      <a:pPr algn="ctr"/>
                      <a:r>
                        <a:rPr lang="fr-FR" sz="1300" b="1" dirty="0" smtClean="0">
                          <a:solidFill>
                            <a:srgbClr val="C00000"/>
                          </a:solidFill>
                          <a:latin typeface="Barlow Bold"/>
                          <a:ea typeface="Batang" panose="02030600000101010101" pitchFamily="18" charset="-127"/>
                        </a:rPr>
                        <a:t>OBSERVATIONS</a:t>
                      </a:r>
                      <a:endParaRPr lang="fr-FR" sz="1300" b="1" dirty="0">
                        <a:solidFill>
                          <a:srgbClr val="C00000"/>
                        </a:solidFill>
                        <a:latin typeface="Barlow Bold"/>
                        <a:ea typeface="Batang" panose="02030600000101010101" pitchFamily="18" charset="-127"/>
                      </a:endParaRPr>
                    </a:p>
                  </a:txBody>
                  <a:tcPr anchor="ctr"/>
                </a:tc>
              </a:tr>
              <a:tr h="724007">
                <a:tc>
                  <a:txBody>
                    <a:bodyPr/>
                    <a:lstStyle/>
                    <a:p>
                      <a:pPr algn="ctr"/>
                      <a:r>
                        <a:rPr lang="fr-FR" sz="1400" dirty="0" smtClean="0">
                          <a:latin typeface="Barlow Bold"/>
                          <a:ea typeface="Batang" panose="02030600000101010101" pitchFamily="18" charset="-127"/>
                        </a:rPr>
                        <a:t>Pilotage des indicateurs de productivité</a:t>
                      </a:r>
                      <a:endParaRPr lang="fr-FR" sz="1400" dirty="0">
                        <a:latin typeface="Barlow Bold"/>
                        <a:ea typeface="Batang" panose="02030600000101010101" pitchFamily="18" charset="-127"/>
                      </a:endParaRPr>
                    </a:p>
                  </a:txBody>
                  <a:tcPr anchor="ctr"/>
                </a:tc>
                <a:tc>
                  <a:txBody>
                    <a:bodyPr/>
                    <a:lstStyle/>
                    <a:p>
                      <a:pPr algn="ctr"/>
                      <a:r>
                        <a:rPr lang="fr-FR" sz="1400" dirty="0" smtClean="0">
                          <a:latin typeface="Barlow Bold"/>
                          <a:ea typeface="Batang" panose="02030600000101010101" pitchFamily="18" charset="-127"/>
                        </a:rPr>
                        <a:t>Conception de tableau de bord de</a:t>
                      </a:r>
                      <a:r>
                        <a:rPr lang="fr-FR" sz="1400" baseline="0" dirty="0" smtClean="0">
                          <a:latin typeface="Barlow Bold"/>
                          <a:ea typeface="Batang" panose="02030600000101010101" pitchFamily="18" charset="-127"/>
                        </a:rPr>
                        <a:t> suivi de la productivité</a:t>
                      </a:r>
                      <a:endParaRPr lang="fr-FR" sz="1400" dirty="0">
                        <a:latin typeface="Barlow Bold"/>
                        <a:ea typeface="Batang" panose="02030600000101010101" pitchFamily="18" charset="-127"/>
                      </a:endParaRPr>
                    </a:p>
                  </a:txBody>
                  <a:tcPr anchor="ctr"/>
                </a:tc>
                <a:tc>
                  <a:txBody>
                    <a:bodyPr/>
                    <a:lstStyle/>
                    <a:p>
                      <a:pPr algn="ctr"/>
                      <a:r>
                        <a:rPr lang="fr-FR" sz="1300" b="1" dirty="0" smtClean="0">
                          <a:latin typeface="Barlow Bold"/>
                          <a:ea typeface="Batang" panose="02030600000101010101" pitchFamily="18" charset="-127"/>
                        </a:rPr>
                        <a:t>PROGRAMME</a:t>
                      </a:r>
                      <a:endParaRPr lang="fr-FR" sz="1300" b="1" dirty="0">
                        <a:latin typeface="Barlow Bold"/>
                        <a:ea typeface="Batang" panose="02030600000101010101" pitchFamily="18" charset="-127"/>
                      </a:endParaRPr>
                    </a:p>
                  </a:txBody>
                  <a:tcPr anchor="ctr"/>
                </a:tc>
                <a:tc>
                  <a:txBody>
                    <a:bodyPr/>
                    <a:lstStyle/>
                    <a:p>
                      <a:pPr algn="ctr"/>
                      <a:r>
                        <a:rPr lang="fr-FR" sz="1300" dirty="0" smtClean="0">
                          <a:latin typeface="Barlow Bold"/>
                          <a:ea typeface="Batang" panose="02030600000101010101" pitchFamily="18" charset="-127"/>
                        </a:rPr>
                        <a:t>Fin Mai</a:t>
                      </a:r>
                      <a:endParaRPr lang="fr-FR" sz="1300" dirty="0">
                        <a:latin typeface="Barlow Bold"/>
                        <a:ea typeface="Batang" panose="02030600000101010101" pitchFamily="18" charset="-127"/>
                      </a:endParaRPr>
                    </a:p>
                  </a:txBody>
                  <a:tcPr anchor="ctr"/>
                </a:tc>
                <a:tc>
                  <a:txBody>
                    <a:bodyPr/>
                    <a:lstStyle/>
                    <a:p>
                      <a:pPr algn="ctr"/>
                      <a:r>
                        <a:rPr lang="fr-FR" sz="1300" dirty="0" smtClean="0">
                          <a:solidFill>
                            <a:srgbClr val="00B050"/>
                          </a:solidFill>
                          <a:latin typeface="Barlow Bold"/>
                          <a:ea typeface="Batang" panose="02030600000101010101" pitchFamily="18" charset="-127"/>
                        </a:rPr>
                        <a:t>En cours</a:t>
                      </a:r>
                      <a:endParaRPr lang="fr-FR" sz="1300" dirty="0">
                        <a:solidFill>
                          <a:srgbClr val="00B050"/>
                        </a:solidFill>
                        <a:latin typeface="Barlow Bold"/>
                        <a:ea typeface="Batang" panose="02030600000101010101" pitchFamily="18" charset="-127"/>
                      </a:endParaRPr>
                    </a:p>
                  </a:txBody>
                  <a:tcPr anchor="ctr"/>
                </a:tc>
                <a:tc>
                  <a:txBody>
                    <a:bodyPr/>
                    <a:lstStyle/>
                    <a:p>
                      <a:pPr algn="ctr"/>
                      <a:r>
                        <a:rPr lang="fr-FR" sz="1300" dirty="0" smtClean="0">
                          <a:latin typeface="Barlow Bold"/>
                          <a:ea typeface="Batang" panose="02030600000101010101" pitchFamily="18" charset="-127"/>
                        </a:rPr>
                        <a:t>Partie front end en cours de finalisation au niveau des BI</a:t>
                      </a:r>
                      <a:endParaRPr lang="fr-FR" sz="1300" dirty="0">
                        <a:latin typeface="Barlow Bold"/>
                        <a:ea typeface="Batang" panose="02030600000101010101" pitchFamily="18" charset="-127"/>
                      </a:endParaRPr>
                    </a:p>
                  </a:txBody>
                  <a:tcPr anchor="ctr"/>
                </a:tc>
              </a:tr>
              <a:tr h="724007">
                <a:tc>
                  <a:txBody>
                    <a:bodyPr/>
                    <a:lstStyle/>
                    <a:p>
                      <a:pPr algn="ctr"/>
                      <a:r>
                        <a:rPr lang="fr-FR" sz="1400" dirty="0" smtClean="0">
                          <a:latin typeface="Barlow Bold"/>
                          <a:ea typeface="Batang" panose="02030600000101010101" pitchFamily="18" charset="-127"/>
                        </a:rPr>
                        <a:t>Comité</a:t>
                      </a:r>
                      <a:r>
                        <a:rPr lang="fr-FR" sz="1400" baseline="0" dirty="0" smtClean="0">
                          <a:latin typeface="Barlow Bold"/>
                          <a:ea typeface="Batang" panose="02030600000101010101" pitchFamily="18" charset="-127"/>
                        </a:rPr>
                        <a:t> d’analyse de productivité</a:t>
                      </a:r>
                      <a:endParaRPr lang="fr-FR" sz="1400" dirty="0">
                        <a:latin typeface="Barlow Bold"/>
                        <a:ea typeface="Batang" panose="02030600000101010101" pitchFamily="18" charset="-127"/>
                      </a:endParaRPr>
                    </a:p>
                  </a:txBody>
                  <a:tcPr anchor="ctr"/>
                </a:tc>
                <a:tc>
                  <a:txBody>
                    <a:bodyPr/>
                    <a:lstStyle/>
                    <a:p>
                      <a:pPr algn="ctr"/>
                      <a:r>
                        <a:rPr lang="fr-FR" sz="1400" dirty="0" smtClean="0">
                          <a:latin typeface="Barlow Bold"/>
                          <a:ea typeface="Batang" panose="02030600000101010101" pitchFamily="18" charset="-127"/>
                        </a:rPr>
                        <a:t>Mise en place de comité de suivi périodique </a:t>
                      </a:r>
                      <a:endParaRPr lang="fr-FR" sz="1400" dirty="0">
                        <a:latin typeface="Barlow Bold"/>
                        <a:ea typeface="Batang" panose="02030600000101010101" pitchFamily="18" charset="-127"/>
                      </a:endParaRPr>
                    </a:p>
                  </a:txBody>
                  <a:tcPr anchor="ctr"/>
                </a:tc>
                <a:tc>
                  <a:txBody>
                    <a:bodyPr/>
                    <a:lstStyle/>
                    <a:p>
                      <a:pPr algn="ctr"/>
                      <a:r>
                        <a:rPr lang="fr-FR" sz="1300" b="1" dirty="0" smtClean="0">
                          <a:latin typeface="Barlow Bold"/>
                          <a:ea typeface="Batang" panose="02030600000101010101" pitchFamily="18" charset="-127"/>
                        </a:rPr>
                        <a:t>PROGRAMME ET PRODUCTION</a:t>
                      </a:r>
                      <a:endParaRPr lang="fr-FR" sz="1300" b="1" dirty="0">
                        <a:latin typeface="Barlow Bold"/>
                        <a:ea typeface="Batang" panose="02030600000101010101" pitchFamily="18" charset="-127"/>
                      </a:endParaRPr>
                    </a:p>
                  </a:txBody>
                  <a:tcPr anchor="ctr"/>
                </a:tc>
                <a:tc>
                  <a:txBody>
                    <a:bodyPr/>
                    <a:lstStyle/>
                    <a:p>
                      <a:pPr algn="ctr"/>
                      <a:r>
                        <a:rPr lang="fr-FR" sz="1300" dirty="0" smtClean="0">
                          <a:latin typeface="Barlow Bold"/>
                          <a:ea typeface="Batang" panose="02030600000101010101" pitchFamily="18" charset="-127"/>
                        </a:rPr>
                        <a:t>Une fois par semaine </a:t>
                      </a:r>
                      <a:endParaRPr lang="fr-FR" sz="1300" dirty="0">
                        <a:latin typeface="Barlow Bold"/>
                        <a:ea typeface="Batang" panose="02030600000101010101" pitchFamily="18" charset="-127"/>
                      </a:endParaRPr>
                    </a:p>
                  </a:txBody>
                  <a:tcPr anchor="ctr"/>
                </a:tc>
                <a:tc>
                  <a:txBody>
                    <a:bodyPr/>
                    <a:lstStyle/>
                    <a:p>
                      <a:pPr algn="ctr"/>
                      <a:r>
                        <a:rPr lang="fr-FR" sz="1300" b="1" dirty="0" smtClean="0">
                          <a:solidFill>
                            <a:srgbClr val="FF0000"/>
                          </a:solidFill>
                          <a:latin typeface="Barlow Bold"/>
                          <a:ea typeface="Batang" panose="02030600000101010101" pitchFamily="18" charset="-127"/>
                        </a:rPr>
                        <a:t>Non fait</a:t>
                      </a:r>
                      <a:endParaRPr lang="fr-FR" sz="1300" b="1" dirty="0">
                        <a:solidFill>
                          <a:srgbClr val="FF0000"/>
                        </a:solidFill>
                        <a:latin typeface="Barlow Bold"/>
                        <a:ea typeface="Batang" panose="02030600000101010101" pitchFamily="18" charset="-127"/>
                      </a:endParaRPr>
                    </a:p>
                  </a:txBody>
                  <a:tcPr anchor="ctr"/>
                </a:tc>
                <a:tc>
                  <a:txBody>
                    <a:bodyPr/>
                    <a:lstStyle/>
                    <a:p>
                      <a:pPr algn="ctr"/>
                      <a:r>
                        <a:rPr lang="fr-FR" sz="1300" dirty="0" smtClean="0">
                          <a:latin typeface="Barlow Bold"/>
                          <a:ea typeface="Batang" panose="02030600000101010101" pitchFamily="18" charset="-127"/>
                        </a:rPr>
                        <a:t>En attente de la finalisation du tableau de bord de suivi de la productivité</a:t>
                      </a:r>
                      <a:endParaRPr lang="fr-FR" sz="1300" dirty="0">
                        <a:latin typeface="Barlow Bold"/>
                        <a:ea typeface="Batang" panose="02030600000101010101" pitchFamily="18" charset="-127"/>
                      </a:endParaRPr>
                    </a:p>
                  </a:txBody>
                  <a:tcPr anchor="ctr"/>
                </a:tc>
              </a:tr>
              <a:tr h="1991020">
                <a:tc>
                  <a:txBody>
                    <a:bodyPr/>
                    <a:lstStyle/>
                    <a:p>
                      <a:pPr algn="ctr"/>
                      <a:r>
                        <a:rPr lang="fr-FR" sz="1400" dirty="0" smtClean="0">
                          <a:latin typeface="Barlow Bold"/>
                          <a:ea typeface="Batang" panose="02030600000101010101" pitchFamily="18" charset="-127"/>
                        </a:rPr>
                        <a:t>Plan d’actions </a:t>
                      </a:r>
                      <a:endParaRPr lang="fr-FR" sz="1400" dirty="0">
                        <a:latin typeface="Barlow Bold"/>
                        <a:ea typeface="Batang" panose="02030600000101010101" pitchFamily="18" charset="-127"/>
                      </a:endParaRPr>
                    </a:p>
                  </a:txBody>
                  <a:tcPr anchor="ctr"/>
                </a:tc>
                <a:tc>
                  <a:txBody>
                    <a:bodyPr/>
                    <a:lstStyle/>
                    <a:p>
                      <a:pPr marL="285750" indent="-285750" algn="l">
                        <a:buFont typeface="Wingdings" panose="05000000000000000000" pitchFamily="2" charset="2"/>
                        <a:buChar char="§"/>
                      </a:pPr>
                      <a:r>
                        <a:rPr lang="fr-FR" sz="1400" dirty="0" smtClean="0">
                          <a:latin typeface="Barlow Bold"/>
                          <a:ea typeface="Batang" panose="02030600000101010101" pitchFamily="18" charset="-127"/>
                        </a:rPr>
                        <a:t>Formation/ recyclage</a:t>
                      </a:r>
                      <a:r>
                        <a:rPr lang="fr-FR" sz="1400" baseline="0" dirty="0" smtClean="0">
                          <a:latin typeface="Barlow Bold"/>
                          <a:ea typeface="Batang" panose="02030600000101010101" pitchFamily="18" charset="-127"/>
                        </a:rPr>
                        <a:t> des managers</a:t>
                      </a:r>
                    </a:p>
                    <a:p>
                      <a:pPr marL="285750" indent="-285750" algn="l">
                        <a:buFont typeface="Wingdings" panose="05000000000000000000" pitchFamily="2" charset="2"/>
                        <a:buChar char="§"/>
                      </a:pPr>
                      <a:r>
                        <a:rPr lang="fr-FR" sz="1400" baseline="0" dirty="0" smtClean="0">
                          <a:latin typeface="Barlow Bold"/>
                          <a:ea typeface="Batang" panose="02030600000101010101" pitchFamily="18" charset="-127"/>
                        </a:rPr>
                        <a:t>Création d’un Template de plan d’action des managers</a:t>
                      </a:r>
                    </a:p>
                    <a:p>
                      <a:pPr marL="285750" indent="-285750" algn="l">
                        <a:buFont typeface="Wingdings" panose="05000000000000000000" pitchFamily="2" charset="2"/>
                        <a:buChar char="§"/>
                      </a:pPr>
                      <a:r>
                        <a:rPr lang="fr-FR" sz="1400" baseline="0" dirty="0" smtClean="0">
                          <a:latin typeface="Barlow Bold"/>
                          <a:ea typeface="Batang" panose="02030600000101010101" pitchFamily="18" charset="-127"/>
                        </a:rPr>
                        <a:t>Utilisation et analyse</a:t>
                      </a:r>
                      <a:endParaRPr lang="fr-FR" sz="1400" dirty="0">
                        <a:latin typeface="Barlow Bold"/>
                        <a:ea typeface="Batang" panose="02030600000101010101" pitchFamily="18" charset="-127"/>
                      </a:endParaRPr>
                    </a:p>
                  </a:txBody>
                  <a:tcPr anchor="ctr"/>
                </a:tc>
                <a:tc>
                  <a:txBody>
                    <a:bodyPr/>
                    <a:lstStyle/>
                    <a:p>
                      <a:pPr algn="ctr"/>
                      <a:r>
                        <a:rPr lang="fr-FR" sz="1300" b="1" dirty="0" smtClean="0">
                          <a:latin typeface="Barlow Bold"/>
                          <a:ea typeface="Batang" panose="02030600000101010101" pitchFamily="18" charset="-127"/>
                        </a:rPr>
                        <a:t>PRODUCTION ET ABFPA</a:t>
                      </a:r>
                      <a:endParaRPr lang="fr-FR" sz="1300" b="1" dirty="0">
                        <a:latin typeface="Barlow Bold"/>
                        <a:ea typeface="Batang" panose="02030600000101010101" pitchFamily="18" charset="-127"/>
                      </a:endParaRPr>
                    </a:p>
                  </a:txBody>
                  <a:tcPr anchor="ctr"/>
                </a:tc>
                <a:tc>
                  <a:txBody>
                    <a:bodyPr/>
                    <a:lstStyle/>
                    <a:p>
                      <a:pPr algn="ctr"/>
                      <a:r>
                        <a:rPr lang="fr-FR" sz="1300" dirty="0" smtClean="0">
                          <a:latin typeface="Barlow Bold"/>
                          <a:ea typeface="Batang" panose="02030600000101010101" pitchFamily="18" charset="-127"/>
                        </a:rPr>
                        <a:t>Hebdomadaire</a:t>
                      </a:r>
                      <a:endParaRPr lang="fr-FR" sz="1300" dirty="0">
                        <a:latin typeface="Barlow Bold"/>
                        <a:ea typeface="Batang" panose="02030600000101010101" pitchFamily="18" charset="-127"/>
                      </a:endParaRPr>
                    </a:p>
                  </a:txBody>
                  <a:tcPr anchor="ctr"/>
                </a:tc>
                <a:tc>
                  <a:txBody>
                    <a:bodyPr/>
                    <a:lstStyle/>
                    <a:p>
                      <a:pPr algn="ctr"/>
                      <a:r>
                        <a:rPr lang="fr-FR" sz="1300" b="1" dirty="0" smtClean="0">
                          <a:solidFill>
                            <a:srgbClr val="FF0000"/>
                          </a:solidFill>
                          <a:latin typeface="Barlow Bold"/>
                          <a:ea typeface="Batang" panose="02030600000101010101" pitchFamily="18" charset="-127"/>
                        </a:rPr>
                        <a:t>Non fait</a:t>
                      </a:r>
                      <a:endParaRPr lang="fr-FR" sz="1300" b="1" dirty="0">
                        <a:solidFill>
                          <a:srgbClr val="FF0000"/>
                        </a:solidFill>
                        <a:latin typeface="Barlow Bold"/>
                        <a:ea typeface="Batang" panose="02030600000101010101" pitchFamily="18" charset="-127"/>
                      </a:endParaRPr>
                    </a:p>
                  </a:txBody>
                  <a:tcPr anchor="ctr"/>
                </a:tc>
                <a:tc>
                  <a:txBody>
                    <a:bodyPr/>
                    <a:lstStyle/>
                    <a:p>
                      <a:pPr algn="ctr"/>
                      <a:r>
                        <a:rPr lang="fr-FR" sz="1300" baseline="0" dirty="0" smtClean="0">
                          <a:latin typeface="Barlow Bold"/>
                          <a:ea typeface="Batang" panose="02030600000101010101" pitchFamily="18" charset="-127"/>
                        </a:rPr>
                        <a:t>Un mail a été envoyé à l’ABFPA pour la mise en place d’un chronogramme de déroulement de la formation</a:t>
                      </a:r>
                      <a:endParaRPr lang="fr-FR" sz="1300" dirty="0">
                        <a:latin typeface="Barlow Bold"/>
                        <a:ea typeface="Batang" panose="02030600000101010101" pitchFamily="18" charset="-127"/>
                      </a:endParaRPr>
                    </a:p>
                  </a:txBody>
                  <a:tcPr anchor="ctr"/>
                </a:tc>
              </a:tr>
              <a:tr h="612556">
                <a:tc rowSpan="2">
                  <a:txBody>
                    <a:bodyPr/>
                    <a:lstStyle/>
                    <a:p>
                      <a:pPr algn="ctr"/>
                      <a:r>
                        <a:rPr lang="fr-FR" sz="1400" dirty="0" smtClean="0">
                          <a:latin typeface="Barlow Bold"/>
                          <a:ea typeface="Batang" panose="02030600000101010101" pitchFamily="18" charset="-127"/>
                        </a:rPr>
                        <a:t>Gestion des heures payées et des écarts de production </a:t>
                      </a:r>
                      <a:endParaRPr lang="fr-FR" sz="1400" dirty="0">
                        <a:latin typeface="Barlow Bold"/>
                        <a:ea typeface="Batang" panose="02030600000101010101" pitchFamily="18" charset="-127"/>
                      </a:endParaRPr>
                    </a:p>
                  </a:txBody>
                  <a:tcPr anchor="ctr"/>
                </a:tc>
                <a:tc>
                  <a:txBody>
                    <a:bodyPr/>
                    <a:lstStyle/>
                    <a:p>
                      <a:pPr algn="ctr"/>
                      <a:r>
                        <a:rPr lang="fr-FR" sz="1400" dirty="0" smtClean="0">
                          <a:latin typeface="Barlow Bold"/>
                          <a:ea typeface="Batang" panose="02030600000101010101" pitchFamily="18" charset="-127"/>
                        </a:rPr>
                        <a:t>Evaluation</a:t>
                      </a:r>
                      <a:r>
                        <a:rPr lang="fr-FR" sz="1400" baseline="0" dirty="0" smtClean="0">
                          <a:latin typeface="Barlow Bold"/>
                          <a:ea typeface="Batang" panose="02030600000101010101" pitchFamily="18" charset="-127"/>
                        </a:rPr>
                        <a:t> périodique des heures à payer </a:t>
                      </a:r>
                      <a:endParaRPr lang="fr-FR" sz="1400" dirty="0">
                        <a:latin typeface="Barlow Bold"/>
                        <a:ea typeface="Batang" panose="02030600000101010101" pitchFamily="18" charset="-127"/>
                      </a:endParaRPr>
                    </a:p>
                  </a:txBody>
                  <a:tcPr anchor="ctr"/>
                </a:tc>
                <a:tc>
                  <a:txBody>
                    <a:bodyPr/>
                    <a:lstStyle/>
                    <a:p>
                      <a:pPr algn="ctr"/>
                      <a:r>
                        <a:rPr lang="fr-FR" sz="1300" b="1" dirty="0" smtClean="0">
                          <a:latin typeface="Barlow Bold"/>
                          <a:ea typeface="Batang" panose="02030600000101010101" pitchFamily="18" charset="-127"/>
                        </a:rPr>
                        <a:t>PROGRAMME</a:t>
                      </a:r>
                      <a:endParaRPr lang="fr-FR" sz="1300" b="1" dirty="0">
                        <a:latin typeface="Barlow Bold"/>
                        <a:ea typeface="Batang" panose="02030600000101010101" pitchFamily="18" charset="-127"/>
                      </a:endParaRPr>
                    </a:p>
                  </a:txBody>
                  <a:tcPr anchor="ctr"/>
                </a:tc>
                <a:tc>
                  <a:txBody>
                    <a:bodyPr/>
                    <a:lstStyle/>
                    <a:p>
                      <a:pPr algn="ctr"/>
                      <a:r>
                        <a:rPr lang="fr-FR" sz="1300" dirty="0" smtClean="0">
                          <a:latin typeface="Barlow Bold"/>
                          <a:ea typeface="Batang" panose="02030600000101010101" pitchFamily="18" charset="-127"/>
                        </a:rPr>
                        <a:t>Journalièrement</a:t>
                      </a:r>
                      <a:endParaRPr lang="fr-FR" sz="1300" dirty="0">
                        <a:latin typeface="Barlow Bold"/>
                        <a:ea typeface="Batang" panose="02030600000101010101" pitchFamily="18" charset="-127"/>
                      </a:endParaRPr>
                    </a:p>
                  </a:txBody>
                  <a:tcPr anchor="ctr"/>
                </a:tc>
                <a:tc rowSpan="2">
                  <a:txBody>
                    <a:bodyPr/>
                    <a:lstStyle/>
                    <a:p>
                      <a:pPr algn="ctr"/>
                      <a:r>
                        <a:rPr lang="fr-FR" sz="1300" b="1" dirty="0" smtClean="0">
                          <a:solidFill>
                            <a:srgbClr val="FF0000"/>
                          </a:solidFill>
                          <a:latin typeface="Barlow Bold"/>
                          <a:ea typeface="Batang" panose="02030600000101010101" pitchFamily="18" charset="-127"/>
                        </a:rPr>
                        <a:t>Non fait</a:t>
                      </a:r>
                      <a:endParaRPr lang="fr-FR" sz="1300" b="1" dirty="0">
                        <a:solidFill>
                          <a:srgbClr val="FF0000"/>
                        </a:solidFill>
                        <a:latin typeface="Barlow Bold"/>
                        <a:ea typeface="Batang" panose="02030600000101010101" pitchFamily="18" charset="-127"/>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dirty="0" smtClean="0">
                          <a:latin typeface="Barlow Bold"/>
                          <a:ea typeface="Batang" panose="02030600000101010101" pitchFamily="18" charset="-127"/>
                        </a:rPr>
                        <a:t>En attente de la finalisation du tableau de bord de suivi de la productivité</a:t>
                      </a:r>
                    </a:p>
                    <a:p>
                      <a:pPr algn="ctr"/>
                      <a:endParaRPr lang="fr-FR" sz="1300" dirty="0">
                        <a:latin typeface="Barlow Bold"/>
                        <a:ea typeface="Batang" panose="02030600000101010101" pitchFamily="18" charset="-127"/>
                      </a:endParaRPr>
                    </a:p>
                  </a:txBody>
                  <a:tcPr anchor="ctr"/>
                </a:tc>
              </a:tr>
              <a:tr h="724007">
                <a:tc vMerge="1">
                  <a:txBody>
                    <a:bodyPr/>
                    <a:lstStyle/>
                    <a:p>
                      <a:endParaRPr lang="fr-FR" dirty="0"/>
                    </a:p>
                  </a:txBody>
                  <a:tcPr/>
                </a:tc>
                <a:tc>
                  <a:txBody>
                    <a:bodyPr/>
                    <a:lstStyle/>
                    <a:p>
                      <a:pPr algn="ctr"/>
                      <a:r>
                        <a:rPr lang="fr-FR" sz="1400" dirty="0" smtClean="0">
                          <a:latin typeface="Barlow Bold"/>
                          <a:ea typeface="Batang" panose="02030600000101010101" pitchFamily="18" charset="-127"/>
                        </a:rPr>
                        <a:t>Evaluation périodique  des écarts de production</a:t>
                      </a:r>
                      <a:endParaRPr lang="fr-FR" sz="1400" dirty="0">
                        <a:latin typeface="Barlow Bold"/>
                        <a:ea typeface="Batang" panose="02030600000101010101" pitchFamily="18" charset="-127"/>
                      </a:endParaRPr>
                    </a:p>
                  </a:txBody>
                  <a:tcPr anchor="ctr"/>
                </a:tc>
                <a:tc>
                  <a:txBody>
                    <a:bodyPr/>
                    <a:lstStyle/>
                    <a:p>
                      <a:pPr algn="ctr"/>
                      <a:r>
                        <a:rPr lang="fr-FR" sz="1300" b="1" dirty="0" smtClean="0">
                          <a:latin typeface="Barlow Bold"/>
                          <a:ea typeface="Batang" panose="02030600000101010101" pitchFamily="18" charset="-127"/>
                        </a:rPr>
                        <a:t>PROGRAMME</a:t>
                      </a:r>
                      <a:endParaRPr lang="fr-FR" sz="1300" b="1" dirty="0">
                        <a:latin typeface="Barlow Bold"/>
                        <a:ea typeface="Batang" panose="02030600000101010101" pitchFamily="18" charset="-12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dirty="0" smtClean="0">
                          <a:latin typeface="Barlow Bold"/>
                          <a:ea typeface="Batang" panose="02030600000101010101" pitchFamily="18" charset="-127"/>
                        </a:rPr>
                        <a:t>Journalièrement</a:t>
                      </a:r>
                    </a:p>
                  </a:txBody>
                  <a:tcPr anchor="ctr"/>
                </a:tc>
                <a:tc vMerge="1">
                  <a:txBody>
                    <a:bodyPr/>
                    <a:lstStyle/>
                    <a:p>
                      <a:endParaRPr lang="fr-FR"/>
                    </a:p>
                  </a:txBody>
                  <a:tcPr/>
                </a:tc>
                <a:tc vMerge="1">
                  <a:txBody>
                    <a:bodyPr/>
                    <a:lstStyle/>
                    <a:p>
                      <a:pPr algn="ctr"/>
                      <a:endParaRPr lang="fr-FR" sz="1600" dirty="0">
                        <a:latin typeface="Corbel" panose="020B0503020204020204" pitchFamily="34" charset="0"/>
                      </a:endParaRPr>
                    </a:p>
                  </a:txBody>
                  <a:tcPr anchor="ctr"/>
                </a:tc>
              </a:tr>
            </a:tbl>
          </a:graphicData>
        </a:graphic>
      </p:graphicFrame>
    </p:spTree>
    <p:extLst>
      <p:ext uri="{BB962C8B-B14F-4D97-AF65-F5344CB8AC3E}">
        <p14:creationId xmlns:p14="http://schemas.microsoft.com/office/powerpoint/2010/main" val="2988672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pic>
        <p:nvPicPr>
          <p:cNvPr id="7" name="Image 6">
            <a:extLst>
              <a:ext uri="{FF2B5EF4-FFF2-40B4-BE49-F238E27FC236}">
                <a16:creationId xmlns:a16="http://schemas.microsoft.com/office/drawing/2014/main" xmlns="" id="{69E83A57-0F2D-4CE3-ABEE-772F30DD38A4}"/>
              </a:ext>
            </a:extLst>
          </p:cNvPr>
          <p:cNvPicPr>
            <a:picLocks noChangeAspect="1"/>
          </p:cNvPicPr>
          <p:nvPr/>
        </p:nvPicPr>
        <p:blipFill>
          <a:blip r:embed="rId3">
            <a:clrChange>
              <a:clrFrom>
                <a:srgbClr val="000000">
                  <a:alpha val="0"/>
                </a:srgbClr>
              </a:clrFrom>
              <a:clrTo>
                <a:srgbClr val="000000">
                  <a:alpha val="0"/>
                </a:srgbClr>
              </a:clrTo>
            </a:clrChange>
            <a:duotone>
              <a:prstClr val="black"/>
              <a:schemeClr val="accent4">
                <a:lumMod val="60000"/>
                <a:lumOff val="40000"/>
                <a:tint val="45000"/>
                <a:satMod val="400000"/>
              </a:schemeClr>
            </a:duotone>
            <a:extLst>
              <a:ext uri="{BEBA8EAE-BF5A-486C-A8C5-ECC9F3942E4B}">
                <a14:imgProps xmlns:a14="http://schemas.microsoft.com/office/drawing/2010/main">
                  <a14:imgLayer r:embed="rId4">
                    <a14:imgEffect>
                      <a14:colorTemperature colorTemp="1500"/>
                    </a14:imgEffect>
                  </a14:imgLayer>
                </a14:imgProps>
              </a:ext>
              <a:ext uri="{28A0092B-C50C-407E-A947-70E740481C1C}">
                <a14:useLocalDpi xmlns:a14="http://schemas.microsoft.com/office/drawing/2010/main"/>
              </a:ext>
            </a:extLst>
          </a:blip>
          <a:stretch>
            <a:fillRect/>
          </a:stretch>
        </p:blipFill>
        <p:spPr>
          <a:xfrm>
            <a:off x="0" y="-243738"/>
            <a:ext cx="12192000" cy="6860776"/>
          </a:xfrm>
          <a:prstGeom prst="rect">
            <a:avLst/>
          </a:prstGeom>
        </p:spPr>
      </p:pic>
      <p:pic>
        <p:nvPicPr>
          <p:cNvPr id="10" name="Image 9">
            <a:extLst>
              <a:ext uri="{FF2B5EF4-FFF2-40B4-BE49-F238E27FC236}">
                <a16:creationId xmlns:a16="http://schemas.microsoft.com/office/drawing/2014/main" xmlns="" id="{69E83A57-0F2D-4CE3-ABEE-772F30DD38A4}"/>
              </a:ext>
            </a:extLst>
          </p:cNvPr>
          <p:cNvPicPr>
            <a:picLocks noChangeAspect="1"/>
          </p:cNvPicPr>
          <p:nvPr/>
        </p:nvPicPr>
        <p:blipFill>
          <a:blip r:embed="rId3">
            <a:clrChange>
              <a:clrFrom>
                <a:srgbClr val="000000">
                  <a:alpha val="0"/>
                </a:srgbClr>
              </a:clrFrom>
              <a:clrTo>
                <a:srgbClr val="000000">
                  <a:alpha val="0"/>
                </a:srgbClr>
              </a:clrTo>
            </a:clrChange>
            <a:duotone>
              <a:prstClr val="black"/>
              <a:schemeClr val="accent4">
                <a:lumMod val="60000"/>
                <a:lumOff val="40000"/>
                <a:tint val="45000"/>
                <a:satMod val="400000"/>
              </a:schemeClr>
            </a:duotone>
            <a:extLst>
              <a:ext uri="{BEBA8EAE-BF5A-486C-A8C5-ECC9F3942E4B}">
                <a14:imgProps xmlns:a14="http://schemas.microsoft.com/office/drawing/2010/main">
                  <a14:imgLayer r:embed="rId4">
                    <a14:imgEffect>
                      <a14:colorTemperature colorTemp="1500"/>
                    </a14:imgEffect>
                  </a14:imgLayer>
                </a14:imgProps>
              </a:ext>
              <a:ext uri="{28A0092B-C50C-407E-A947-70E740481C1C}">
                <a14:useLocalDpi xmlns:a14="http://schemas.microsoft.com/office/drawing/2010/main"/>
              </a:ext>
            </a:extLst>
          </a:blip>
          <a:stretch>
            <a:fillRect/>
          </a:stretch>
        </p:blipFill>
        <p:spPr>
          <a:xfrm>
            <a:off x="12358" y="-243738"/>
            <a:ext cx="12192000" cy="6860776"/>
          </a:xfrm>
          <a:prstGeom prst="rect">
            <a:avLst/>
          </a:prstGeom>
        </p:spPr>
      </p:pic>
    </p:spTree>
    <p:extLst>
      <p:ext uri="{BB962C8B-B14F-4D97-AF65-F5344CB8AC3E}">
        <p14:creationId xmlns:p14="http://schemas.microsoft.com/office/powerpoint/2010/main" val="22200466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à coins arrondis 25"/>
          <p:cNvSpPr/>
          <p:nvPr/>
        </p:nvSpPr>
        <p:spPr>
          <a:xfrm>
            <a:off x="10460" y="4857187"/>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10440" y="4023373"/>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41378" y="157787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7957" y="3202490"/>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1378" y="754301"/>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11529" y="244206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nvPr>
        </p:nvGraphicFramePr>
        <p:xfrm>
          <a:off x="2241507" y="757767"/>
          <a:ext cx="2300243" cy="2362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phique 4"/>
          <p:cNvGraphicFramePr>
            <a:graphicFrameLocks/>
          </p:cNvGraphicFramePr>
          <p:nvPr>
            <p:extLst/>
          </p:nvPr>
        </p:nvGraphicFramePr>
        <p:xfrm>
          <a:off x="4662072" y="754301"/>
          <a:ext cx="3514725" cy="23574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nvPr>
        </p:nvGraphicFramePr>
        <p:xfrm>
          <a:off x="2241507" y="3232856"/>
          <a:ext cx="5946818" cy="27841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a:graphicFrameLocks/>
          </p:cNvGraphicFramePr>
          <p:nvPr>
            <p:extLst/>
          </p:nvPr>
        </p:nvGraphicFramePr>
        <p:xfrm>
          <a:off x="8320176" y="3232856"/>
          <a:ext cx="3629026" cy="2784122"/>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à coins arrondis 2"/>
          <p:cNvSpPr/>
          <p:nvPr/>
        </p:nvSpPr>
        <p:spPr>
          <a:xfrm>
            <a:off x="94963" y="2525901"/>
            <a:ext cx="553452"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24</a:t>
            </a:r>
            <a:endParaRPr lang="fr-FR" sz="1200" dirty="0">
              <a:solidFill>
                <a:schemeClr val="accent1"/>
              </a:solidFill>
            </a:endParaRPr>
          </a:p>
        </p:txBody>
      </p:sp>
      <p:sp>
        <p:nvSpPr>
          <p:cNvPr id="9" name="Rectangle à coins arrondis 8"/>
          <p:cNvSpPr/>
          <p:nvPr/>
        </p:nvSpPr>
        <p:spPr>
          <a:xfrm>
            <a:off x="128828" y="794378"/>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217/7</a:t>
            </a:r>
            <a:endParaRPr lang="fr-FR" sz="1200" dirty="0">
              <a:solidFill>
                <a:schemeClr val="accent1"/>
              </a:solidFill>
            </a:endParaRPr>
          </a:p>
        </p:txBody>
      </p:sp>
      <p:sp>
        <p:nvSpPr>
          <p:cNvPr id="10" name="Rectangle à coins arrondis 9"/>
          <p:cNvSpPr/>
          <p:nvPr/>
        </p:nvSpPr>
        <p:spPr>
          <a:xfrm>
            <a:off x="72124" y="324740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2</a:t>
            </a:r>
          </a:p>
        </p:txBody>
      </p:sp>
      <p:sp>
        <p:nvSpPr>
          <p:cNvPr id="11" name="Rectangle à coins arrondis 10"/>
          <p:cNvSpPr/>
          <p:nvPr/>
        </p:nvSpPr>
        <p:spPr>
          <a:xfrm>
            <a:off x="139185" y="1625679"/>
            <a:ext cx="617614"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accent1"/>
                </a:solidFill>
              </a:rPr>
              <a:t>35min30</a:t>
            </a:r>
            <a:endParaRPr lang="fr-FR" sz="1200" dirty="0">
              <a:solidFill>
                <a:schemeClr val="accent1"/>
              </a:solidFill>
            </a:endParaRPr>
          </a:p>
        </p:txBody>
      </p:sp>
      <p:sp>
        <p:nvSpPr>
          <p:cNvPr id="12" name="Rectangle à coins arrondis 11"/>
          <p:cNvSpPr/>
          <p:nvPr/>
        </p:nvSpPr>
        <p:spPr>
          <a:xfrm>
            <a:off x="84206" y="407225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4</a:t>
            </a:r>
            <a:endParaRPr lang="fr-FR" sz="1200" dirty="0">
              <a:solidFill>
                <a:schemeClr val="accent1"/>
              </a:solidFill>
            </a:endParaRPr>
          </a:p>
        </p:txBody>
      </p:sp>
      <p:sp>
        <p:nvSpPr>
          <p:cNvPr id="13" name="Rectangle à coins arrondis 12"/>
          <p:cNvSpPr/>
          <p:nvPr/>
        </p:nvSpPr>
        <p:spPr>
          <a:xfrm>
            <a:off x="98055" y="491383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1</a:t>
            </a:r>
          </a:p>
        </p:txBody>
      </p:sp>
      <p:sp>
        <p:nvSpPr>
          <p:cNvPr id="14" name="ZoneTexte 13"/>
          <p:cNvSpPr txBox="1"/>
          <p:nvPr/>
        </p:nvSpPr>
        <p:spPr>
          <a:xfrm>
            <a:off x="648415" y="2525901"/>
            <a:ext cx="1472770" cy="400110"/>
          </a:xfrm>
          <a:prstGeom prst="rect">
            <a:avLst/>
          </a:prstGeom>
          <a:noFill/>
        </p:spPr>
        <p:txBody>
          <a:bodyPr wrap="square" rtlCol="0">
            <a:spAutoFit/>
          </a:bodyPr>
          <a:lstStyle/>
          <a:p>
            <a:r>
              <a:rPr lang="fr-FR" sz="1000" b="1" dirty="0"/>
              <a:t>Nombre de tickets d’incidents</a:t>
            </a:r>
          </a:p>
        </p:txBody>
      </p:sp>
      <p:sp>
        <p:nvSpPr>
          <p:cNvPr id="15" name="ZoneTexte 14"/>
          <p:cNvSpPr txBox="1"/>
          <p:nvPr/>
        </p:nvSpPr>
        <p:spPr>
          <a:xfrm>
            <a:off x="714359" y="765934"/>
            <a:ext cx="1572542" cy="553445"/>
          </a:xfrm>
          <a:prstGeom prst="rect">
            <a:avLst/>
          </a:prstGeom>
          <a:noFill/>
        </p:spPr>
        <p:txBody>
          <a:bodyPr wrap="square" rtlCol="0">
            <a:spAutoFit/>
          </a:bodyPr>
          <a:lstStyle/>
          <a:p>
            <a:r>
              <a:rPr lang="fr-FR" sz="1000" b="1" dirty="0"/>
              <a:t>Nombre de postes opérationnels VS fonctionnels</a:t>
            </a:r>
          </a:p>
        </p:txBody>
      </p:sp>
      <p:sp>
        <p:nvSpPr>
          <p:cNvPr id="16" name="ZoneTexte 15"/>
          <p:cNvSpPr txBox="1"/>
          <p:nvPr/>
        </p:nvSpPr>
        <p:spPr>
          <a:xfrm>
            <a:off x="651508" y="3281253"/>
            <a:ext cx="1395297" cy="400110"/>
          </a:xfrm>
          <a:prstGeom prst="rect">
            <a:avLst/>
          </a:prstGeom>
          <a:noFill/>
        </p:spPr>
        <p:txBody>
          <a:bodyPr wrap="square" rtlCol="0">
            <a:spAutoFit/>
          </a:bodyPr>
          <a:lstStyle/>
          <a:p>
            <a:r>
              <a:rPr lang="fr-FR" sz="1000" b="1" dirty="0"/>
              <a:t>tickets d’incidents ouverts</a:t>
            </a:r>
          </a:p>
        </p:txBody>
      </p:sp>
      <p:sp>
        <p:nvSpPr>
          <p:cNvPr id="17" name="ZoneTexte 16"/>
          <p:cNvSpPr txBox="1"/>
          <p:nvPr/>
        </p:nvSpPr>
        <p:spPr>
          <a:xfrm>
            <a:off x="763636" y="1625898"/>
            <a:ext cx="1395297" cy="400110"/>
          </a:xfrm>
          <a:prstGeom prst="rect">
            <a:avLst/>
          </a:prstGeom>
          <a:noFill/>
        </p:spPr>
        <p:txBody>
          <a:bodyPr wrap="square" rtlCol="0">
            <a:spAutoFit/>
          </a:bodyPr>
          <a:lstStyle/>
          <a:p>
            <a:r>
              <a:rPr lang="fr-FR" sz="1000" b="1" dirty="0"/>
              <a:t>Temps moyen de traitement (en min)</a:t>
            </a:r>
          </a:p>
        </p:txBody>
      </p:sp>
      <p:sp>
        <p:nvSpPr>
          <p:cNvPr id="18" name="ZoneTexte 17"/>
          <p:cNvSpPr txBox="1"/>
          <p:nvPr/>
        </p:nvSpPr>
        <p:spPr>
          <a:xfrm>
            <a:off x="714359" y="4139725"/>
            <a:ext cx="1395297" cy="246221"/>
          </a:xfrm>
          <a:prstGeom prst="rect">
            <a:avLst/>
          </a:prstGeom>
          <a:noFill/>
        </p:spPr>
        <p:txBody>
          <a:bodyPr wrap="square" rtlCol="0">
            <a:spAutoFit/>
          </a:bodyPr>
          <a:lstStyle/>
          <a:p>
            <a:r>
              <a:rPr lang="fr-FR" sz="1000" b="1" dirty="0"/>
              <a:t>Projet en cours</a:t>
            </a:r>
          </a:p>
        </p:txBody>
      </p:sp>
      <p:sp>
        <p:nvSpPr>
          <p:cNvPr id="19" name="ZoneTexte 18"/>
          <p:cNvSpPr txBox="1"/>
          <p:nvPr/>
        </p:nvSpPr>
        <p:spPr>
          <a:xfrm>
            <a:off x="725888" y="5003120"/>
            <a:ext cx="1395297" cy="246221"/>
          </a:xfrm>
          <a:prstGeom prst="rect">
            <a:avLst/>
          </a:prstGeom>
          <a:noFill/>
        </p:spPr>
        <p:txBody>
          <a:bodyPr wrap="square" rtlCol="0">
            <a:spAutoFit/>
          </a:bodyPr>
          <a:lstStyle/>
          <a:p>
            <a:r>
              <a:rPr lang="fr-FR" sz="1000" b="1" dirty="0"/>
              <a:t>Projet en retard</a:t>
            </a:r>
          </a:p>
        </p:txBody>
      </p:sp>
      <p:graphicFrame>
        <p:nvGraphicFramePr>
          <p:cNvPr id="20" name="Graphique 19"/>
          <p:cNvGraphicFramePr>
            <a:graphicFrameLocks/>
          </p:cNvGraphicFramePr>
          <p:nvPr>
            <p:extLst/>
          </p:nvPr>
        </p:nvGraphicFramePr>
        <p:xfrm>
          <a:off x="8320176" y="757767"/>
          <a:ext cx="3629026" cy="2357468"/>
        </p:xfrm>
        <a:graphic>
          <a:graphicData uri="http://schemas.openxmlformats.org/drawingml/2006/chart">
            <c:chart xmlns:c="http://schemas.openxmlformats.org/drawingml/2006/chart" xmlns:r="http://schemas.openxmlformats.org/officeDocument/2006/relationships" r:id="rId6"/>
          </a:graphicData>
        </a:graphic>
      </p:graphicFrame>
      <p:sp>
        <p:nvSpPr>
          <p:cNvPr id="27" name="ZoneTexte 26"/>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BENIN 1</a:t>
            </a:r>
          </a:p>
          <a:p>
            <a:endParaRPr lang="fr-FR" dirty="0"/>
          </a:p>
        </p:txBody>
      </p:sp>
      <p:sp>
        <p:nvSpPr>
          <p:cNvPr id="28" name="Rectangle à coins arrondis 27"/>
          <p:cNvSpPr/>
          <p:nvPr/>
        </p:nvSpPr>
        <p:spPr>
          <a:xfrm>
            <a:off x="10460" y="5585206"/>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98055" y="564185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ln w="0"/>
                <a:solidFill>
                  <a:schemeClr val="accent1"/>
                </a:solidFill>
                <a:effectLst>
                  <a:outerShdw blurRad="38100" dist="25400" dir="5400000" algn="ctr" rotWithShape="0">
                    <a:srgbClr val="6E747A">
                      <a:alpha val="43000"/>
                    </a:srgbClr>
                  </a:outerShdw>
                </a:effectLst>
              </a:rPr>
              <a:t>3</a:t>
            </a:r>
            <a:endParaRPr lang="fr-FR" sz="1200" dirty="0">
              <a:ln w="0"/>
              <a:solidFill>
                <a:schemeClr val="accent1"/>
              </a:solidFill>
              <a:effectLst>
                <a:outerShdw blurRad="38100" dist="25400" dir="5400000" algn="ctr" rotWithShape="0">
                  <a:srgbClr val="6E747A">
                    <a:alpha val="43000"/>
                  </a:srgbClr>
                </a:outerShdw>
              </a:effectLst>
            </a:endParaRPr>
          </a:p>
        </p:txBody>
      </p:sp>
      <p:sp>
        <p:nvSpPr>
          <p:cNvPr id="30" name="ZoneTexte 29"/>
          <p:cNvSpPr txBox="1"/>
          <p:nvPr/>
        </p:nvSpPr>
        <p:spPr>
          <a:xfrm>
            <a:off x="725888" y="5731139"/>
            <a:ext cx="1395297" cy="246221"/>
          </a:xfrm>
          <a:prstGeom prst="rect">
            <a:avLst/>
          </a:prstGeom>
          <a:noFill/>
        </p:spPr>
        <p:txBody>
          <a:bodyPr wrap="square" rtlCol="0">
            <a:spAutoFit/>
          </a:bodyPr>
          <a:lstStyle/>
          <a:p>
            <a:r>
              <a:rPr lang="fr-FR" sz="1000" b="1" dirty="0"/>
              <a:t>Projet  clôturé</a:t>
            </a:r>
          </a:p>
        </p:txBody>
      </p:sp>
    </p:spTree>
    <p:extLst>
      <p:ext uri="{BB962C8B-B14F-4D97-AF65-F5344CB8AC3E}">
        <p14:creationId xmlns:p14="http://schemas.microsoft.com/office/powerpoint/2010/main" val="1821704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6"/>
          <p:cNvGraphicFramePr>
            <a:graphicFrameLocks/>
          </p:cNvGraphicFramePr>
          <p:nvPr>
            <p:extLst/>
          </p:nvPr>
        </p:nvGraphicFramePr>
        <p:xfrm>
          <a:off x="4776538" y="3477127"/>
          <a:ext cx="3605461" cy="26108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phique 7"/>
          <p:cNvGraphicFramePr>
            <a:graphicFrameLocks/>
          </p:cNvGraphicFramePr>
          <p:nvPr>
            <p:extLst/>
          </p:nvPr>
        </p:nvGraphicFramePr>
        <p:xfrm>
          <a:off x="8524876" y="3477127"/>
          <a:ext cx="3667124"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a:graphicFrameLocks/>
          </p:cNvGraphicFramePr>
          <p:nvPr>
            <p:extLst>
              <p:ext uri="{D42A27DB-BD31-4B8C-83A1-F6EECF244321}">
                <p14:modId xmlns:p14="http://schemas.microsoft.com/office/powerpoint/2010/main" val="1493843212"/>
              </p:ext>
            </p:extLst>
          </p:nvPr>
        </p:nvGraphicFramePr>
        <p:xfrm>
          <a:off x="8514348" y="637673"/>
          <a:ext cx="3667124" cy="26000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aphique 9"/>
          <p:cNvGraphicFramePr>
            <a:graphicFrameLocks/>
          </p:cNvGraphicFramePr>
          <p:nvPr>
            <p:extLst/>
          </p:nvPr>
        </p:nvGraphicFramePr>
        <p:xfrm>
          <a:off x="4776538" y="649706"/>
          <a:ext cx="3605461" cy="25880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phique 10"/>
          <p:cNvGraphicFramePr>
            <a:graphicFrameLocks/>
          </p:cNvGraphicFramePr>
          <p:nvPr>
            <p:extLst/>
          </p:nvPr>
        </p:nvGraphicFramePr>
        <p:xfrm>
          <a:off x="96252" y="649705"/>
          <a:ext cx="4547937" cy="2588041"/>
        </p:xfrm>
        <a:graphic>
          <a:graphicData uri="http://schemas.openxmlformats.org/drawingml/2006/chart">
            <c:chart xmlns:c="http://schemas.openxmlformats.org/drawingml/2006/chart" xmlns:r="http://schemas.openxmlformats.org/officeDocument/2006/relationships" r:id="rId6"/>
          </a:graphicData>
        </a:graphic>
      </p:graphicFrame>
      <p:sp>
        <p:nvSpPr>
          <p:cNvPr id="13" name="ZoneTexte 12"/>
          <p:cNvSpPr txBox="1"/>
          <p:nvPr/>
        </p:nvSpPr>
        <p:spPr>
          <a:xfrm>
            <a:off x="1980716" y="75127"/>
            <a:ext cx="9875520" cy="646331"/>
          </a:xfrm>
          <a:prstGeom prst="rect">
            <a:avLst/>
          </a:prstGeom>
          <a:noFill/>
        </p:spPr>
        <p:txBody>
          <a:bodyPr wrap="square" rtlCol="0">
            <a:spAutoFit/>
          </a:bodyPr>
          <a:lstStyle/>
          <a:p>
            <a:r>
              <a:rPr lang="fr-FR" b="1" u="sng" dirty="0"/>
              <a:t>TABLEAU DE BORD SUIVI PARC INFORMATIQUE ET SUPPORT BENIN 2</a:t>
            </a:r>
          </a:p>
          <a:p>
            <a:endParaRPr lang="fr-FR" dirty="0"/>
          </a:p>
        </p:txBody>
      </p:sp>
      <p:graphicFrame>
        <p:nvGraphicFramePr>
          <p:cNvPr id="12" name="Graphique 11"/>
          <p:cNvGraphicFramePr>
            <a:graphicFrameLocks/>
          </p:cNvGraphicFramePr>
          <p:nvPr>
            <p:extLst>
              <p:ext uri="{D42A27DB-BD31-4B8C-83A1-F6EECF244321}">
                <p14:modId xmlns:p14="http://schemas.microsoft.com/office/powerpoint/2010/main" val="1374383207"/>
              </p:ext>
            </p:extLst>
          </p:nvPr>
        </p:nvGraphicFramePr>
        <p:xfrm>
          <a:off x="96252" y="3477127"/>
          <a:ext cx="4547937" cy="261085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06972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poste Administration </a:t>
            </a: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poste Production </a:t>
            </a:r>
          </a:p>
        </p:txBody>
      </p:sp>
      <p:sp>
        <p:nvSpPr>
          <p:cNvPr id="10" name="Rectangle à coins arrondis 9"/>
          <p:cNvSpPr/>
          <p:nvPr/>
        </p:nvSpPr>
        <p:spPr>
          <a:xfrm>
            <a:off x="108284" y="3558336"/>
            <a:ext cx="342648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794324" y="3558336"/>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temps </a:t>
            </a:r>
            <a:r>
              <a:rPr lang="fr-FR" sz="1400" b="1" u="sng" dirty="0" smtClean="0">
                <a:latin typeface="Agency FB" panose="020B0503020202020204" pitchFamily="34" charset="0"/>
              </a:rPr>
              <a:t>d’inactivités</a:t>
            </a:r>
            <a:endParaRPr lang="fr-FR" sz="1400" b="1" u="sng" dirty="0">
              <a:latin typeface="Agency FB" panose="020B0503020202020204" pitchFamily="34" charset="0"/>
            </a:endParaRPr>
          </a:p>
        </p:txBody>
      </p:sp>
      <p:sp>
        <p:nvSpPr>
          <p:cNvPr id="12" name="Rectangle à coins arrondis 11"/>
          <p:cNvSpPr/>
          <p:nvPr/>
        </p:nvSpPr>
        <p:spPr>
          <a:xfrm>
            <a:off x="3684897" y="3545636"/>
            <a:ext cx="471314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66890" y="35583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487106"/>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sur les </a:t>
            </a:r>
            <a:r>
              <a:rPr lang="fr-FR" sz="1400" b="1" u="sng" dirty="0" smtClean="0">
                <a:latin typeface="Agency FB" panose="020B0503020202020204" pitchFamily="34" charset="0"/>
              </a:rPr>
              <a:t>projets</a:t>
            </a:r>
            <a:endParaRPr lang="fr-FR" sz="1400" b="1" u="sng" dirty="0">
              <a:latin typeface="Agency FB" panose="020B0503020202020204" pitchFamily="34" charset="0"/>
            </a:endParaRPr>
          </a:p>
        </p:txBody>
      </p:sp>
      <p:sp>
        <p:nvSpPr>
          <p:cNvPr id="15" name="ZoneTexte 14"/>
          <p:cNvSpPr txBox="1"/>
          <p:nvPr/>
        </p:nvSpPr>
        <p:spPr>
          <a:xfrm>
            <a:off x="9195763" y="3631647"/>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sur les tickets</a:t>
            </a:r>
            <a:r>
              <a:rPr lang="fr-FR" sz="1400" b="1" u="sng" dirty="0" smtClean="0">
                <a:latin typeface="Agency FB" panose="020B0503020202020204" pitchFamily="34" charset="0"/>
              </a:rPr>
              <a:t>;</a:t>
            </a:r>
            <a:endParaRPr lang="fr-FR" sz="1400" b="1" u="sng" dirty="0">
              <a:latin typeface="Agency FB" panose="020B0503020202020204" pitchFamily="34" charset="0"/>
            </a:endParaRPr>
          </a:p>
        </p:txBody>
      </p:sp>
      <p:sp>
        <p:nvSpPr>
          <p:cNvPr id="16" name="ZoneTexte 15"/>
          <p:cNvSpPr txBox="1"/>
          <p:nvPr/>
        </p:nvSpPr>
        <p:spPr>
          <a:xfrm>
            <a:off x="4763113" y="1103726"/>
            <a:ext cx="3584395" cy="1384995"/>
          </a:xfrm>
          <a:prstGeom prst="rect">
            <a:avLst/>
          </a:prstGeom>
          <a:noFill/>
        </p:spPr>
        <p:txBody>
          <a:bodyPr wrap="square" rtlCol="0">
            <a:spAutoFit/>
          </a:bodyPr>
          <a:lstStyle/>
          <a:p>
            <a:pPr marL="285750" indent="-285750">
              <a:lnSpc>
                <a:spcPct val="150000"/>
              </a:lnSpc>
              <a:buFontTx/>
              <a:buChar char="-"/>
            </a:pPr>
            <a:r>
              <a:rPr lang="fr-FR" sz="1400" dirty="0">
                <a:latin typeface="Agency FB" panose="020B0503020202020204" pitchFamily="34" charset="0"/>
              </a:rPr>
              <a:t>Pour les 2 postes de la DP besoin d’un clavier et 2 souris poste </a:t>
            </a:r>
            <a:r>
              <a:rPr lang="fr-FR" sz="1400" dirty="0" smtClean="0">
                <a:latin typeface="Agency FB" panose="020B0503020202020204" pitchFamily="34" charset="0"/>
              </a:rPr>
              <a:t>prévu </a:t>
            </a:r>
            <a:r>
              <a:rPr lang="fr-FR" sz="1400" dirty="0">
                <a:latin typeface="Agency FB" panose="020B0503020202020204" pitchFamily="34" charset="0"/>
              </a:rPr>
              <a:t>pour les futur stagiaires</a:t>
            </a:r>
          </a:p>
          <a:p>
            <a:pPr marL="285750" indent="-285750">
              <a:lnSpc>
                <a:spcPct val="150000"/>
              </a:lnSpc>
              <a:buFontTx/>
              <a:buChar char="-"/>
            </a:pPr>
            <a:r>
              <a:rPr lang="fr-FR" sz="1400" dirty="0">
                <a:latin typeface="Agency FB" panose="020B0503020202020204" pitchFamily="34" charset="0"/>
              </a:rPr>
              <a:t>Pour le poste de la DQ besoin </a:t>
            </a:r>
            <a:r>
              <a:rPr lang="fr-FR" sz="1400" dirty="0" smtClean="0">
                <a:latin typeface="Agency FB" panose="020B0503020202020204" pitchFamily="34" charset="0"/>
              </a:rPr>
              <a:t>de 2 </a:t>
            </a:r>
            <a:r>
              <a:rPr lang="fr-FR" sz="1400" dirty="0">
                <a:latin typeface="Agency FB" panose="020B0503020202020204" pitchFamily="34" charset="0"/>
              </a:rPr>
              <a:t>souris ( prévoir changer les souris qui ne sont plus très confortables</a:t>
            </a:r>
            <a:r>
              <a:rPr lang="fr-FR" sz="1400" dirty="0" smtClean="0">
                <a:latin typeface="Agency FB" panose="020B0503020202020204" pitchFamily="34" charset="0"/>
              </a:rPr>
              <a:t>)</a:t>
            </a:r>
            <a:endParaRPr lang="fr-FR" sz="1400" dirty="0">
              <a:latin typeface="Agency FB" panose="020B0503020202020204" pitchFamily="34" charset="0"/>
            </a:endParaRPr>
          </a:p>
        </p:txBody>
      </p:sp>
      <p:sp>
        <p:nvSpPr>
          <p:cNvPr id="17" name="ZoneTexte 16"/>
          <p:cNvSpPr txBox="1"/>
          <p:nvPr/>
        </p:nvSpPr>
        <p:spPr>
          <a:xfrm>
            <a:off x="8530390" y="1016131"/>
            <a:ext cx="3545305" cy="1708160"/>
          </a:xfrm>
          <a:prstGeom prst="rect">
            <a:avLst/>
          </a:prstGeom>
          <a:noFill/>
        </p:spPr>
        <p:txBody>
          <a:bodyPr wrap="square" rtlCol="0">
            <a:spAutoFit/>
          </a:bodyPr>
          <a:lstStyle/>
          <a:p>
            <a:pPr marL="285750" indent="-285750">
              <a:lnSpc>
                <a:spcPct val="150000"/>
              </a:lnSpc>
              <a:buFontTx/>
              <a:buChar char="-"/>
            </a:pPr>
            <a:r>
              <a:rPr lang="fr-FR" sz="1400" dirty="0">
                <a:latin typeface="Agency FB" panose="020B0503020202020204" pitchFamily="34" charset="0"/>
              </a:rPr>
              <a:t>MOOV: P11 l’eau de la climatisation endommage le clavier de cette position , P1 souci </a:t>
            </a:r>
            <a:r>
              <a:rPr lang="fr-FR" sz="1400" dirty="0" smtClean="0">
                <a:latin typeface="Agency FB" panose="020B0503020202020204" pitchFamily="34" charset="0"/>
              </a:rPr>
              <a:t>d'IP </a:t>
            </a:r>
            <a:r>
              <a:rPr lang="fr-FR" sz="1400" dirty="0" smtClean="0">
                <a:latin typeface="Agency FB" panose="020B0503020202020204" pitchFamily="34" charset="0"/>
              </a:rPr>
              <a:t>phone </a:t>
            </a:r>
            <a:r>
              <a:rPr lang="fr-FR" sz="1400" dirty="0" smtClean="0">
                <a:latin typeface="Agency FB" panose="020B0503020202020204" pitchFamily="34" charset="0"/>
              </a:rPr>
              <a:t>à </a:t>
            </a:r>
            <a:r>
              <a:rPr lang="fr-FR" sz="1400" dirty="0" smtClean="0">
                <a:latin typeface="Agency FB" panose="020B0503020202020204" pitchFamily="34" charset="0"/>
              </a:rPr>
              <a:t>reconfigurer</a:t>
            </a:r>
            <a:endParaRPr lang="fr-FR" sz="1400" dirty="0">
              <a:latin typeface="Agency FB" panose="020B0503020202020204" pitchFamily="34" charset="0"/>
            </a:endParaRPr>
          </a:p>
          <a:p>
            <a:pPr marL="285750" indent="-285750">
              <a:lnSpc>
                <a:spcPct val="150000"/>
              </a:lnSpc>
              <a:buFontTx/>
              <a:buChar char="-"/>
            </a:pPr>
            <a:r>
              <a:rPr lang="fr-FR" sz="1400" dirty="0">
                <a:latin typeface="Agency FB" panose="020B0503020202020204" pitchFamily="34" charset="0"/>
              </a:rPr>
              <a:t>Bytel : besoin </a:t>
            </a:r>
            <a:r>
              <a:rPr lang="fr-FR" sz="1400" dirty="0" smtClean="0">
                <a:latin typeface="Agency FB" panose="020B0503020202020204" pitchFamily="34" charset="0"/>
              </a:rPr>
              <a:t>de 3 </a:t>
            </a:r>
            <a:r>
              <a:rPr lang="fr-FR" sz="1400" dirty="0">
                <a:latin typeface="Agency FB" panose="020B0503020202020204" pitchFamily="34" charset="0"/>
              </a:rPr>
              <a:t>souris</a:t>
            </a:r>
          </a:p>
          <a:p>
            <a:pPr marL="285750" indent="-285750">
              <a:lnSpc>
                <a:spcPct val="150000"/>
              </a:lnSpc>
              <a:buFontTx/>
              <a:buChar char="-"/>
            </a:pPr>
            <a:r>
              <a:rPr lang="fr-FR" sz="1400" dirty="0">
                <a:latin typeface="Agency FB" panose="020B0503020202020204" pitchFamily="34" charset="0"/>
              </a:rPr>
              <a:t>FTY:  4 souris a remplacer car pénible a utiliser</a:t>
            </a:r>
          </a:p>
        </p:txBody>
      </p:sp>
      <p:sp>
        <p:nvSpPr>
          <p:cNvPr id="18" name="ZoneTexte 17"/>
          <p:cNvSpPr txBox="1"/>
          <p:nvPr/>
        </p:nvSpPr>
        <p:spPr>
          <a:xfrm>
            <a:off x="3684897" y="3802944"/>
            <a:ext cx="4713146" cy="2323713"/>
          </a:xfrm>
          <a:prstGeom prst="rect">
            <a:avLst/>
          </a:prstGeom>
          <a:noFill/>
        </p:spPr>
        <p:txBody>
          <a:bodyPr wrap="square" rtlCol="0">
            <a:spAutoFit/>
          </a:bodyPr>
          <a:lstStyle/>
          <a:p>
            <a:endParaRPr lang="fr-FR" sz="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BCP </a:t>
            </a:r>
            <a:r>
              <a:rPr lang="fr-FR" sz="1400" dirty="0">
                <a:latin typeface="Agency FB" panose="020B0503020202020204" pitchFamily="34" charset="0"/>
              </a:rPr>
              <a:t>Cameroun le serveur est déjà déployé dans le data center du client nous devrons y retourné pour paramétrer les adresses </a:t>
            </a:r>
            <a:r>
              <a:rPr lang="fr-FR" sz="1400" dirty="0" smtClean="0">
                <a:latin typeface="Agency FB" panose="020B0503020202020204" pitchFamily="34" charset="0"/>
              </a:rPr>
              <a:t>IP </a:t>
            </a:r>
            <a:r>
              <a:rPr lang="fr-FR" sz="1400" dirty="0">
                <a:latin typeface="Agency FB" panose="020B0503020202020204" pitchFamily="34" charset="0"/>
              </a:rPr>
              <a:t>et tester le VPN quand ils seront </a:t>
            </a:r>
            <a:r>
              <a:rPr lang="fr-FR" sz="1400" dirty="0" smtClean="0">
                <a:latin typeface="Agency FB" panose="020B0503020202020204" pitchFamily="34" charset="0"/>
              </a:rPr>
              <a:t>ok ( </a:t>
            </a:r>
            <a:r>
              <a:rPr lang="fr-FR" sz="1400" b="1" dirty="0" smtClean="0">
                <a:latin typeface="Agency FB" panose="020B0503020202020204" pitchFamily="34" charset="0"/>
              </a:rPr>
              <a:t>en attente</a:t>
            </a:r>
            <a:r>
              <a:rPr lang="fr-FR" sz="1400" dirty="0" smtClean="0">
                <a:latin typeface="Agency FB" panose="020B0503020202020204" pitchFamily="34" charset="0"/>
              </a:rPr>
              <a:t>)</a:t>
            </a: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 IVR GUINEE BISEAU : le ticket est déjà escaladé chez le support </a:t>
            </a:r>
            <a:r>
              <a:rPr lang="fr-FR" sz="1400" dirty="0" smtClean="0">
                <a:latin typeface="Agency FB" panose="020B0503020202020204" pitchFamily="34" charset="0"/>
              </a:rPr>
              <a:t>Nobelbiz</a:t>
            </a:r>
            <a:r>
              <a:rPr lang="fr-FR" sz="1400" dirty="0">
                <a:latin typeface="Agency FB" panose="020B0503020202020204" pitchFamily="34" charset="0"/>
              </a:rPr>
              <a:t> ( </a:t>
            </a:r>
            <a:r>
              <a:rPr lang="fr-FR" sz="1400" b="1" dirty="0">
                <a:latin typeface="Agency FB" panose="020B0503020202020204" pitchFamily="34" charset="0"/>
              </a:rPr>
              <a:t>en attente</a:t>
            </a:r>
            <a:r>
              <a:rPr lang="fr-FR" sz="1400" dirty="0" smtClean="0">
                <a:latin typeface="Agency FB" panose="020B0503020202020204" pitchFamily="34" charset="0"/>
              </a:rPr>
              <a:t>)</a:t>
            </a: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BCP MTN Brazza: </a:t>
            </a:r>
            <a:r>
              <a:rPr lang="fr-FR" sz="1400" b="1" dirty="0">
                <a:latin typeface="Agency FB" panose="020B0503020202020204" pitchFamily="34" charset="0"/>
              </a:rPr>
              <a:t>stand by</a:t>
            </a:r>
          </a:p>
          <a:p>
            <a:pPr marL="285750" indent="-285750">
              <a:buFontTx/>
              <a:buChar char="-"/>
            </a:pPr>
            <a:r>
              <a:rPr lang="fr-FR" sz="1400" dirty="0" smtClean="0">
                <a:latin typeface="Agency FB" panose="020B0503020202020204" pitchFamily="34" charset="0"/>
              </a:rPr>
              <a:t>Redynamisation </a:t>
            </a:r>
            <a:r>
              <a:rPr lang="fr-FR" sz="1400" dirty="0" smtClean="0">
                <a:latin typeface="Agency FB" panose="020B0503020202020204" pitchFamily="34" charset="0"/>
              </a:rPr>
              <a:t>IVR</a:t>
            </a:r>
            <a:r>
              <a:rPr lang="fr-FR" sz="1400" dirty="0" smtClean="0">
                <a:latin typeface="Agency FB" panose="020B0503020202020204" pitchFamily="34" charset="0"/>
              </a:rPr>
              <a:t> </a:t>
            </a:r>
            <a:r>
              <a:rPr lang="fr-FR" sz="1400" dirty="0">
                <a:latin typeface="Agency FB" panose="020B0503020202020204" pitchFamily="34" charset="0"/>
              </a:rPr>
              <a:t>Moov </a:t>
            </a:r>
            <a:r>
              <a:rPr lang="fr-FR" sz="1400" b="1" dirty="0">
                <a:latin typeface="Agency FB" panose="020B0503020202020204" pitchFamily="34" charset="0"/>
              </a:rPr>
              <a:t>en attente </a:t>
            </a:r>
            <a:r>
              <a:rPr lang="fr-FR" sz="1400" dirty="0">
                <a:latin typeface="Agency FB" panose="020B0503020202020204" pitchFamily="34" charset="0"/>
              </a:rPr>
              <a:t>du sda pour les </a:t>
            </a:r>
            <a:r>
              <a:rPr lang="fr-FR" sz="1400" dirty="0" smtClean="0">
                <a:latin typeface="Agency FB" panose="020B0503020202020204" pitchFamily="34" charset="0"/>
              </a:rPr>
              <a:t>tests </a:t>
            </a:r>
            <a:r>
              <a:rPr lang="fr-FR" sz="1400" dirty="0" smtClean="0">
                <a:latin typeface="Agency FB" panose="020B0503020202020204" pitchFamily="34" charset="0"/>
              </a:rPr>
              <a:t>des modification ont été demandé par le client</a:t>
            </a: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Installation serveur </a:t>
            </a:r>
            <a:r>
              <a:rPr lang="fr-FR" sz="1400" dirty="0" smtClean="0">
                <a:latin typeface="Agency FB" panose="020B0503020202020204" pitchFamily="34" charset="0"/>
              </a:rPr>
              <a:t>yellochat: les accès </a:t>
            </a:r>
            <a:r>
              <a:rPr lang="fr-FR" sz="1400" dirty="0" smtClean="0">
                <a:latin typeface="Agency FB" panose="020B0503020202020204" pitchFamily="34" charset="0"/>
              </a:rPr>
              <a:t>ont été crée pour Corinne qui s’occupe du canal </a:t>
            </a:r>
            <a:r>
              <a:rPr lang="fr-FR" sz="1400" dirty="0" smtClean="0">
                <a:latin typeface="Agency FB" panose="020B0503020202020204" pitchFamily="34" charset="0"/>
              </a:rPr>
              <a:t>Whatsapp </a:t>
            </a:r>
            <a:r>
              <a:rPr lang="fr-FR" sz="1400" b="1" dirty="0" smtClean="0">
                <a:latin typeface="Agency FB" panose="020B0503020202020204" pitchFamily="34" charset="0"/>
              </a:rPr>
              <a:t>clôturer</a:t>
            </a:r>
          </a:p>
        </p:txBody>
      </p:sp>
      <p:sp>
        <p:nvSpPr>
          <p:cNvPr id="19" name="ZoneTexte 18"/>
          <p:cNvSpPr txBox="1"/>
          <p:nvPr/>
        </p:nvSpPr>
        <p:spPr>
          <a:xfrm>
            <a:off x="8599476" y="3775898"/>
            <a:ext cx="3531911" cy="2031325"/>
          </a:xfrm>
          <a:prstGeom prst="rect">
            <a:avLst/>
          </a:prstGeom>
          <a:noFill/>
        </p:spPr>
        <p:txBody>
          <a:bodyPr wrap="square" rtlCol="0">
            <a:spAutoFit/>
          </a:bodyPr>
          <a:lstStyle/>
          <a:p>
            <a:pPr marL="285750" indent="-285750">
              <a:buFontTx/>
              <a:buChar char="-"/>
            </a:pP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Le </a:t>
            </a:r>
            <a:r>
              <a:rPr lang="fr-FR" sz="1400" dirty="0" smtClean="0">
                <a:latin typeface="Agency FB" panose="020B0503020202020204" pitchFamily="34" charset="0"/>
              </a:rPr>
              <a:t>plus gros souci que nous avons connu cette semaine  est </a:t>
            </a:r>
            <a:r>
              <a:rPr lang="fr-FR" sz="1400" dirty="0" smtClean="0">
                <a:latin typeface="Agency FB" panose="020B0503020202020204" pitchFamily="34" charset="0"/>
              </a:rPr>
              <a:t>l’</a:t>
            </a:r>
            <a:r>
              <a:rPr lang="fr-FR" sz="1400" dirty="0" err="1" smtClean="0">
                <a:latin typeface="Agency FB" panose="020B0503020202020204" pitchFamily="34" charset="0"/>
              </a:rPr>
              <a:t>inacessibilité</a:t>
            </a:r>
            <a:r>
              <a:rPr lang="fr-FR" sz="1400" dirty="0" smtClean="0">
                <a:latin typeface="Agency FB" panose="020B0503020202020204" pitchFamily="34" charset="0"/>
              </a:rPr>
              <a:t>  </a:t>
            </a:r>
            <a:r>
              <a:rPr lang="fr-FR" sz="1400" dirty="0" smtClean="0">
                <a:latin typeface="Agency FB" panose="020B0503020202020204" pitchFamily="34" charset="0"/>
              </a:rPr>
              <a:t>au ressource du </a:t>
            </a:r>
            <a:r>
              <a:rPr lang="fr-FR" sz="1400" dirty="0" smtClean="0">
                <a:latin typeface="Agency FB" panose="020B0503020202020204" pitchFamily="34" charset="0"/>
              </a:rPr>
              <a:t>système</a:t>
            </a:r>
            <a:endParaRPr lang="fr-FR" sz="1400" dirty="0">
              <a:latin typeface="Agency FB" panose="020B0503020202020204" pitchFamily="34" charset="0"/>
            </a:endParaRPr>
          </a:p>
          <a:p>
            <a:endParaRPr lang="fr-FR" sz="1400" b="1" u="sng" dirty="0" smtClean="0">
              <a:latin typeface="Agency FB" panose="020B0503020202020204" pitchFamily="34" charset="0"/>
            </a:endParaRPr>
          </a:p>
          <a:p>
            <a:r>
              <a:rPr lang="fr-FR" sz="1400" b="1" u="sng" dirty="0" smtClean="0">
                <a:latin typeface="Agency FB" panose="020B0503020202020204" pitchFamily="34" charset="0"/>
              </a:rPr>
              <a:t>Recommandation:  </a:t>
            </a:r>
            <a:r>
              <a:rPr lang="fr-FR" sz="1400" dirty="0">
                <a:latin typeface="Agency FB" panose="020B0503020202020204" pitchFamily="34" charset="0"/>
              </a:rPr>
              <a:t>remplacer les core i2 encore présent sur le parc par des postes minimum core i5 win 10 car les utilisateur se plaignent de lenteur </a:t>
            </a:r>
          </a:p>
          <a:p>
            <a:pPr marL="285750" indent="-285750">
              <a:buFontTx/>
              <a:buChar char="-"/>
            </a:pPr>
            <a:endParaRPr lang="fr-FR" sz="1400" dirty="0">
              <a:latin typeface="Agency FB" panose="020B0503020202020204" pitchFamily="34" charset="0"/>
            </a:endParaRPr>
          </a:p>
          <a:p>
            <a:r>
              <a:rPr lang="fr-FR" sz="1400" dirty="0">
                <a:latin typeface="Agency FB" panose="020B0503020202020204" pitchFamily="34" charset="0"/>
              </a:rPr>
              <a:t> </a:t>
            </a:r>
          </a:p>
        </p:txBody>
      </p:sp>
      <p:sp>
        <p:nvSpPr>
          <p:cNvPr id="20" name="ZoneTexte 19"/>
          <p:cNvSpPr txBox="1"/>
          <p:nvPr/>
        </p:nvSpPr>
        <p:spPr>
          <a:xfrm>
            <a:off x="323087" y="3985077"/>
            <a:ext cx="3361809" cy="1600438"/>
          </a:xfrm>
          <a:prstGeom prst="rect">
            <a:avLst/>
          </a:prstGeom>
          <a:noFill/>
        </p:spPr>
        <p:txBody>
          <a:bodyPr wrap="square" rtlCol="0">
            <a:spAutoFit/>
          </a:bodyPr>
          <a:lstStyle/>
          <a:p>
            <a:r>
              <a:rPr lang="fr-FR" sz="1400" dirty="0" smtClean="0">
                <a:latin typeface="Agency FB" panose="020B0503020202020204" pitchFamily="34" charset="0"/>
              </a:rPr>
              <a:t>Sur cette semaine  nous avons </a:t>
            </a:r>
            <a:r>
              <a:rPr lang="fr-FR" sz="1400" dirty="0" smtClean="0">
                <a:latin typeface="Agency FB" panose="020B0503020202020204" pitchFamily="34" charset="0"/>
              </a:rPr>
              <a:t>été</a:t>
            </a:r>
            <a:r>
              <a:rPr lang="fr-FR" sz="1400" dirty="0" smtClean="0">
                <a:latin typeface="Agency FB" panose="020B0503020202020204" pitchFamily="34" charset="0"/>
              </a:rPr>
              <a:t> </a:t>
            </a:r>
            <a:r>
              <a:rPr lang="fr-FR" sz="1400" dirty="0" smtClean="0">
                <a:latin typeface="Agency FB" panose="020B0503020202020204" pitchFamily="34" charset="0"/>
              </a:rPr>
              <a:t>impacté sur :</a:t>
            </a:r>
          </a:p>
          <a:p>
            <a:pPr marL="285750" indent="-285750">
              <a:buFontTx/>
              <a:buChar char="-"/>
            </a:pPr>
            <a:r>
              <a:rPr lang="fr-FR" sz="1400" dirty="0" smtClean="0">
                <a:latin typeface="Agency FB" panose="020B0503020202020204" pitchFamily="34" charset="0"/>
              </a:rPr>
              <a:t>souci </a:t>
            </a:r>
            <a:r>
              <a:rPr lang="fr-FR" sz="1400" dirty="0" smtClean="0">
                <a:latin typeface="Agency FB" panose="020B0503020202020204" pitchFamily="34" charset="0"/>
              </a:rPr>
              <a:t>d’énergie :  souci </a:t>
            </a:r>
            <a:r>
              <a:rPr lang="fr-FR" sz="1400" dirty="0" smtClean="0">
                <a:latin typeface="Agency FB" panose="020B0503020202020204" pitchFamily="34" charset="0"/>
              </a:rPr>
              <a:t>de disjoncteur qui a </a:t>
            </a:r>
            <a:r>
              <a:rPr lang="fr-FR" sz="1400" dirty="0" smtClean="0">
                <a:latin typeface="Agency FB" panose="020B0503020202020204" pitchFamily="34" charset="0"/>
              </a:rPr>
              <a:t>causé</a:t>
            </a:r>
          </a:p>
          <a:p>
            <a:r>
              <a:rPr lang="fr-FR" sz="1400" dirty="0">
                <a:latin typeface="Agency FB" panose="020B0503020202020204" pitchFamily="34" charset="0"/>
              </a:rPr>
              <a:t> </a:t>
            </a:r>
            <a:r>
              <a:rPr lang="fr-FR" sz="1400" dirty="0" smtClean="0">
                <a:latin typeface="Agency FB" panose="020B0503020202020204" pitchFamily="34" charset="0"/>
              </a:rPr>
              <a:t>        </a:t>
            </a:r>
            <a:r>
              <a:rPr lang="fr-FR" sz="1400" dirty="0" smtClean="0">
                <a:latin typeface="Agency FB" panose="020B0503020202020204" pitchFamily="34" charset="0"/>
              </a:rPr>
              <a:t>l’arrêt </a:t>
            </a:r>
            <a:r>
              <a:rPr lang="fr-FR" sz="1400" dirty="0" smtClean="0">
                <a:latin typeface="Agency FB" panose="020B0503020202020204" pitchFamily="34" charset="0"/>
              </a:rPr>
              <a:t>des </a:t>
            </a:r>
            <a:r>
              <a:rPr lang="fr-FR" sz="1400" dirty="0" smtClean="0">
                <a:latin typeface="Agency FB" panose="020B0503020202020204" pitchFamily="34" charset="0"/>
              </a:rPr>
              <a:t>services </a:t>
            </a:r>
            <a:r>
              <a:rPr lang="fr-FR" sz="1400" dirty="0" smtClean="0">
                <a:latin typeface="Agency FB" panose="020B0503020202020204" pitchFamily="34" charset="0"/>
              </a:rPr>
              <a:t>d’une partie du réseau</a:t>
            </a:r>
          </a:p>
          <a:p>
            <a:pPr marL="285750" indent="-285750">
              <a:buFontTx/>
              <a:buChar char="-"/>
            </a:pPr>
            <a:r>
              <a:rPr lang="fr-FR" sz="1400" dirty="0">
                <a:latin typeface="Agency FB" panose="020B0503020202020204" pitchFamily="34" charset="0"/>
              </a:rPr>
              <a:t>c</a:t>
            </a:r>
            <a:r>
              <a:rPr lang="fr-FR" sz="1400" dirty="0" smtClean="0">
                <a:latin typeface="Agency FB" panose="020B0503020202020204" pitchFamily="34" charset="0"/>
              </a:rPr>
              <a:t>oupure </a:t>
            </a:r>
            <a:r>
              <a:rPr lang="fr-FR" sz="1400" dirty="0" smtClean="0">
                <a:latin typeface="Agency FB" panose="020B0503020202020204" pitchFamily="34" charset="0"/>
              </a:rPr>
              <a:t>internet du au souci du disjoncteur </a:t>
            </a:r>
            <a:endParaRPr lang="fr-FR" sz="1400" dirty="0" smtClean="0">
              <a:latin typeface="Agency FB" panose="020B0503020202020204" pitchFamily="34" charset="0"/>
            </a:endParaRPr>
          </a:p>
          <a:p>
            <a:r>
              <a:rPr lang="fr-FR" sz="1400" dirty="0">
                <a:latin typeface="Agency FB" panose="020B0503020202020204" pitchFamily="34" charset="0"/>
              </a:rPr>
              <a:t> </a:t>
            </a:r>
            <a:r>
              <a:rPr lang="fr-FR" sz="1400" dirty="0" smtClean="0">
                <a:latin typeface="Agency FB" panose="020B0503020202020204" pitchFamily="34" charset="0"/>
              </a:rPr>
              <a:t>        </a:t>
            </a:r>
            <a:r>
              <a:rPr lang="fr-FR" sz="1400" dirty="0" smtClean="0">
                <a:latin typeface="Agency FB" panose="020B0503020202020204" pitchFamily="34" charset="0"/>
              </a:rPr>
              <a:t>le </a:t>
            </a:r>
            <a:r>
              <a:rPr lang="fr-FR" sz="1400" dirty="0" smtClean="0">
                <a:latin typeface="Agency FB" panose="020B0503020202020204" pitchFamily="34" charset="0"/>
              </a:rPr>
              <a:t>service logistique a fait venir un </a:t>
            </a:r>
            <a:r>
              <a:rPr lang="fr-FR" sz="1400" dirty="0" smtClean="0">
                <a:latin typeface="Agency FB" panose="020B0503020202020204" pitchFamily="34" charset="0"/>
              </a:rPr>
              <a:t>       électricien </a:t>
            </a:r>
          </a:p>
          <a:p>
            <a:r>
              <a:rPr lang="fr-FR" sz="1400" dirty="0">
                <a:latin typeface="Agency FB" panose="020B0503020202020204" pitchFamily="34" charset="0"/>
              </a:rPr>
              <a:t> </a:t>
            </a:r>
            <a:r>
              <a:rPr lang="fr-FR" sz="1400" dirty="0" smtClean="0">
                <a:latin typeface="Agency FB" panose="020B0503020202020204" pitchFamily="34" charset="0"/>
              </a:rPr>
              <a:t>        </a:t>
            </a:r>
            <a:r>
              <a:rPr lang="fr-FR" sz="1400" dirty="0" smtClean="0">
                <a:latin typeface="Agency FB" panose="020B0503020202020204" pitchFamily="34" charset="0"/>
              </a:rPr>
              <a:t>pour </a:t>
            </a:r>
            <a:r>
              <a:rPr lang="fr-FR" sz="1400" dirty="0" smtClean="0">
                <a:latin typeface="Agency FB" panose="020B0503020202020204" pitchFamily="34" charset="0"/>
              </a:rPr>
              <a:t>détecter la cause de ce souci</a:t>
            </a:r>
          </a:p>
          <a:p>
            <a:pPr marL="285750" indent="-285750">
              <a:buFontTx/>
              <a:buChar char="-"/>
            </a:pPr>
            <a:r>
              <a:rPr lang="fr-FR" sz="1400" dirty="0" smtClean="0">
                <a:latin typeface="Agency FB" panose="020B0503020202020204" pitchFamily="34" charset="0"/>
              </a:rPr>
              <a:t>n</a:t>
            </a:r>
            <a:r>
              <a:rPr lang="fr-FR" sz="1400" dirty="0" smtClean="0">
                <a:latin typeface="Agency FB" panose="020B0503020202020204" pitchFamily="34" charset="0"/>
              </a:rPr>
              <a:t>on </a:t>
            </a:r>
            <a:r>
              <a:rPr lang="fr-FR" sz="1400" dirty="0" smtClean="0">
                <a:latin typeface="Agency FB" panose="020B0503020202020204" pitchFamily="34" charset="0"/>
              </a:rPr>
              <a:t>réception d’appels souci coté </a:t>
            </a:r>
            <a:r>
              <a:rPr lang="fr-FR" sz="1400" dirty="0" smtClean="0">
                <a:latin typeface="Agency FB" panose="020B0503020202020204" pitchFamily="34" charset="0"/>
              </a:rPr>
              <a:t>client</a:t>
            </a:r>
            <a:endParaRPr lang="fr-FR" sz="1400" dirty="0">
              <a:latin typeface="Agency FB" panose="020B0503020202020204" pitchFamily="34" charset="0"/>
            </a:endParaRPr>
          </a:p>
        </p:txBody>
      </p:sp>
      <p:sp>
        <p:nvSpPr>
          <p:cNvPr id="21" name="ZoneTexte 20"/>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BENIN 3</a:t>
            </a:r>
          </a:p>
          <a:p>
            <a:endParaRPr lang="fr-FR" dirty="0"/>
          </a:p>
        </p:txBody>
      </p:sp>
    </p:spTree>
    <p:extLst>
      <p:ext uri="{BB962C8B-B14F-4D97-AF65-F5344CB8AC3E}">
        <p14:creationId xmlns:p14="http://schemas.microsoft.com/office/powerpoint/2010/main" val="3961007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phique 10"/>
          <p:cNvGraphicFramePr>
            <a:graphicFrameLocks/>
          </p:cNvGraphicFramePr>
          <p:nvPr>
            <p:extLst/>
          </p:nvPr>
        </p:nvGraphicFramePr>
        <p:xfrm>
          <a:off x="440334" y="813622"/>
          <a:ext cx="3884016" cy="24871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aphique 12"/>
          <p:cNvGraphicFramePr>
            <a:graphicFrameLocks/>
          </p:cNvGraphicFramePr>
          <p:nvPr>
            <p:extLst/>
          </p:nvPr>
        </p:nvGraphicFramePr>
        <p:xfrm>
          <a:off x="6275158" y="3535680"/>
          <a:ext cx="5775784" cy="2487168"/>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FILIALE 1</a:t>
            </a:r>
          </a:p>
          <a:p>
            <a:endParaRPr lang="fr-FR" dirty="0"/>
          </a:p>
        </p:txBody>
      </p:sp>
      <p:graphicFrame>
        <p:nvGraphicFramePr>
          <p:cNvPr id="14" name="Graphique 13"/>
          <p:cNvGraphicFramePr>
            <a:graphicFrameLocks/>
          </p:cNvGraphicFramePr>
          <p:nvPr>
            <p:extLst/>
          </p:nvPr>
        </p:nvGraphicFramePr>
        <p:xfrm>
          <a:off x="440334" y="3535680"/>
          <a:ext cx="5693765" cy="2487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11"/>
          <p:cNvGraphicFramePr>
            <a:graphicFrameLocks/>
          </p:cNvGraphicFramePr>
          <p:nvPr>
            <p:extLst/>
          </p:nvPr>
        </p:nvGraphicFramePr>
        <p:xfrm>
          <a:off x="8088528" y="829056"/>
          <a:ext cx="3884016"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aphique 15"/>
          <p:cNvGraphicFramePr/>
          <p:nvPr>
            <p:extLst/>
          </p:nvPr>
        </p:nvGraphicFramePr>
        <p:xfrm>
          <a:off x="4370596" y="788506"/>
          <a:ext cx="3671687" cy="252771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99891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4638008" y="727904"/>
            <a:ext cx="3159569"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7893113" y="727904"/>
            <a:ext cx="4063949"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CONGO ;</a:t>
            </a: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CAMEROUN ;</a:t>
            </a:r>
          </a:p>
        </p:txBody>
      </p:sp>
      <p:sp>
        <p:nvSpPr>
          <p:cNvPr id="10" name="Rectangle à coins arrondis 9"/>
          <p:cNvSpPr/>
          <p:nvPr/>
        </p:nvSpPr>
        <p:spPr>
          <a:xfrm>
            <a:off x="71708" y="719732"/>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949774" y="674299"/>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cote d’ivoire;</a:t>
            </a:r>
          </a:p>
        </p:txBody>
      </p:sp>
      <p:sp>
        <p:nvSpPr>
          <p:cNvPr id="12" name="Rectangle à coins arrondis 11"/>
          <p:cNvSpPr/>
          <p:nvPr/>
        </p:nvSpPr>
        <p:spPr>
          <a:xfrm>
            <a:off x="110423" y="3545098"/>
            <a:ext cx="4623121" cy="2183746"/>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5323073" y="3535077"/>
            <a:ext cx="5898362" cy="2250409"/>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1214788" y="3758060"/>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Conakry</a:t>
            </a:r>
          </a:p>
        </p:txBody>
      </p:sp>
      <p:sp>
        <p:nvSpPr>
          <p:cNvPr id="15" name="ZoneTexte 14"/>
          <p:cNvSpPr txBox="1"/>
          <p:nvPr/>
        </p:nvSpPr>
        <p:spPr>
          <a:xfrm>
            <a:off x="6789737" y="3752740"/>
            <a:ext cx="2206752" cy="307777"/>
          </a:xfrm>
          <a:prstGeom prst="rect">
            <a:avLst/>
          </a:prstGeom>
          <a:noFill/>
        </p:spPr>
        <p:txBody>
          <a:bodyPr wrap="square" rtlCol="0">
            <a:spAutoFit/>
          </a:bodyPr>
          <a:lstStyle/>
          <a:p>
            <a:pPr algn="ctr"/>
            <a:r>
              <a:rPr lang="fr-FR" sz="1400" b="1" u="sng" dirty="0">
                <a:latin typeface="Agency FB" panose="020B0503020202020204" pitchFamily="34" charset="0"/>
              </a:rPr>
              <a:t>Commentaire BISSEAU</a:t>
            </a:r>
          </a:p>
        </p:txBody>
      </p:sp>
      <p:sp>
        <p:nvSpPr>
          <p:cNvPr id="16" name="ZoneTexte 15"/>
          <p:cNvSpPr txBox="1"/>
          <p:nvPr/>
        </p:nvSpPr>
        <p:spPr>
          <a:xfrm>
            <a:off x="5023246" y="1053094"/>
            <a:ext cx="3249008" cy="1708160"/>
          </a:xfrm>
          <a:prstGeom prst="rect">
            <a:avLst/>
          </a:prstGeom>
          <a:noFill/>
        </p:spPr>
        <p:txBody>
          <a:bodyPr wrap="square" rtlCol="0">
            <a:spAutoFit/>
          </a:bodyPr>
          <a:lstStyle/>
          <a:p>
            <a:pPr>
              <a:lnSpc>
                <a:spcPct val="150000"/>
              </a:lnSpc>
            </a:pPr>
            <a:r>
              <a:rPr lang="fr-FR" sz="1400" dirty="0">
                <a:latin typeface="Agency FB" pitchFamily="34" charset="0"/>
              </a:rPr>
              <a:t>Les projets en instance sont :</a:t>
            </a:r>
            <a:br>
              <a:rPr lang="fr-FR" sz="1400" dirty="0">
                <a:latin typeface="Agency FB" pitchFamily="34" charset="0"/>
              </a:rPr>
            </a:br>
            <a:r>
              <a:rPr lang="fr-FR" sz="1400" dirty="0">
                <a:latin typeface="Agency FB" pitchFamily="34" charset="0"/>
              </a:rPr>
              <a:t>-La mise en place du message d’absence sur la campagne de réception BGFI</a:t>
            </a:r>
            <a:r>
              <a:rPr lang="fr-FR" sz="1400" dirty="0" smtClean="0">
                <a:solidFill>
                  <a:srgbClr val="00B050"/>
                </a:solidFill>
                <a:latin typeface="Agency FB" pitchFamily="34" charset="0"/>
              </a:rPr>
              <a:t>, </a:t>
            </a:r>
            <a:r>
              <a:rPr lang="fr-FR" sz="1400" b="1" dirty="0" smtClean="0">
                <a:latin typeface="Agency FB" pitchFamily="34" charset="0"/>
              </a:rPr>
              <a:t>Clôturé</a:t>
            </a:r>
            <a:r>
              <a:rPr lang="fr-FR" sz="1400" dirty="0">
                <a:latin typeface="Agency FB" pitchFamily="34" charset="0"/>
              </a:rPr>
              <a:t/>
            </a:r>
            <a:br>
              <a:rPr lang="fr-FR" sz="1400" dirty="0">
                <a:latin typeface="Agency FB" pitchFamily="34" charset="0"/>
              </a:rPr>
            </a:br>
            <a:r>
              <a:rPr lang="fr-FR" sz="1400" dirty="0">
                <a:latin typeface="Agency FB" pitchFamily="34" charset="0"/>
              </a:rPr>
              <a:t>-La finalisation du plan de continuité des activités : PCA</a:t>
            </a:r>
            <a:r>
              <a:rPr lang="fr-FR" sz="1400" dirty="0" smtClean="0">
                <a:solidFill>
                  <a:srgbClr val="FF0000"/>
                </a:solidFill>
                <a:latin typeface="Agency FB" pitchFamily="34" charset="0"/>
              </a:rPr>
              <a:t>. </a:t>
            </a:r>
            <a:r>
              <a:rPr lang="fr-FR" sz="1400" b="1" dirty="0">
                <a:latin typeface="Agency FB" pitchFamily="34" charset="0"/>
              </a:rPr>
              <a:t>stanby</a:t>
            </a:r>
            <a:endParaRPr lang="fr-FR" sz="1400" b="1" dirty="0">
              <a:latin typeface="Agency FB" pitchFamily="34" charset="0"/>
            </a:endParaRPr>
          </a:p>
        </p:txBody>
      </p:sp>
      <p:sp>
        <p:nvSpPr>
          <p:cNvPr id="17" name="ZoneTexte 16"/>
          <p:cNvSpPr txBox="1"/>
          <p:nvPr/>
        </p:nvSpPr>
        <p:spPr>
          <a:xfrm>
            <a:off x="7972427" y="976151"/>
            <a:ext cx="4103270" cy="2400657"/>
          </a:xfrm>
          <a:prstGeom prst="rect">
            <a:avLst/>
          </a:prstGeom>
          <a:noFill/>
        </p:spPr>
        <p:txBody>
          <a:bodyPr wrap="square" rtlCol="0">
            <a:spAutoFit/>
          </a:bodyPr>
          <a:lstStyle/>
          <a:p>
            <a:r>
              <a:rPr lang="fr-FR" sz="1400" dirty="0">
                <a:latin typeface="Agency FB" pitchFamily="34" charset="0"/>
              </a:rPr>
              <a:t>- Concerne les postes de l’administration, nous pouvons dire que tout est fonctionnelle sans aucun problème jusqu’à aujourd'hui.</a:t>
            </a:r>
          </a:p>
          <a:p>
            <a:pPr marL="171450" indent="-171450">
              <a:buFontTx/>
              <a:buChar char="-"/>
            </a:pPr>
            <a:r>
              <a:rPr lang="fr-FR" sz="1400" dirty="0" smtClean="0">
                <a:latin typeface="Agency FB" pitchFamily="34" charset="0"/>
              </a:rPr>
              <a:t>Souci </a:t>
            </a:r>
            <a:r>
              <a:rPr lang="fr-FR" sz="1400" dirty="0" smtClean="0">
                <a:latin typeface="Agency FB" pitchFamily="34" charset="0"/>
              </a:rPr>
              <a:t>d’</a:t>
            </a:r>
            <a:r>
              <a:rPr lang="fr-FR" sz="1400" dirty="0">
                <a:latin typeface="Agency FB" pitchFamily="34" charset="0"/>
              </a:rPr>
              <a:t>é</a:t>
            </a:r>
            <a:r>
              <a:rPr lang="fr-FR" sz="1400" dirty="0" smtClean="0">
                <a:latin typeface="Agency FB" pitchFamily="34" charset="0"/>
              </a:rPr>
              <a:t>nergie </a:t>
            </a:r>
            <a:r>
              <a:rPr lang="fr-FR" sz="1400" dirty="0" smtClean="0">
                <a:latin typeface="Agency FB" pitchFamily="34" charset="0"/>
              </a:rPr>
              <a:t>qui a causé un arrêt de production </a:t>
            </a:r>
            <a:endParaRPr lang="fr-FR" sz="1400" dirty="0">
              <a:latin typeface="Agency FB" pitchFamily="34" charset="0"/>
            </a:endParaRPr>
          </a:p>
          <a:p>
            <a:pPr marL="171450" indent="-171450">
              <a:buFontTx/>
              <a:buChar char="-"/>
            </a:pPr>
            <a:r>
              <a:rPr lang="fr-FR" sz="1400" dirty="0">
                <a:latin typeface="Agency FB" pitchFamily="34" charset="0"/>
              </a:rPr>
              <a:t>Cette semaine, nous avons enregistré peut de tickets notamment ceux qui sont liés au problème de la lenteur des applications qui est en cour de traitement du cote de notre partenaire..</a:t>
            </a:r>
          </a:p>
          <a:p>
            <a:r>
              <a:rPr lang="fr-FR" sz="1400" dirty="0">
                <a:latin typeface="Agency FB" pitchFamily="34" charset="0"/>
              </a:rPr>
              <a:t>- Le projet est en cours, est la mise en place d’un serveur de redondance chez le partenaire afin de garantir la continuité des activités en cas d’incident majeur, et la migration des postes teams a Windows 10 pur les tests d’applications de notre client</a:t>
            </a:r>
            <a:r>
              <a:rPr lang="fr-FR" sz="1400" dirty="0" smtClean="0">
                <a:latin typeface="Agency FB" pitchFamily="34" charset="0"/>
              </a:rPr>
              <a:t>. </a:t>
            </a:r>
            <a:r>
              <a:rPr lang="fr-FR" sz="1400" b="1" dirty="0" smtClean="0">
                <a:latin typeface="Agency FB" pitchFamily="34" charset="0"/>
              </a:rPr>
              <a:t>En cours </a:t>
            </a:r>
            <a:endParaRPr lang="fr-FR" sz="1400" b="1" dirty="0">
              <a:latin typeface="Agency FB" pitchFamily="34" charset="0"/>
            </a:endParaRPr>
          </a:p>
          <a:p>
            <a:endParaRPr lang="fr-FR" sz="1000" dirty="0"/>
          </a:p>
        </p:txBody>
      </p:sp>
      <p:sp>
        <p:nvSpPr>
          <p:cNvPr id="18" name="ZoneTexte 17"/>
          <p:cNvSpPr txBox="1"/>
          <p:nvPr/>
        </p:nvSpPr>
        <p:spPr>
          <a:xfrm>
            <a:off x="440426" y="4250231"/>
            <a:ext cx="4181482" cy="523220"/>
          </a:xfrm>
          <a:prstGeom prst="rect">
            <a:avLst/>
          </a:prstGeom>
          <a:noFill/>
        </p:spPr>
        <p:txBody>
          <a:bodyPr wrap="square" rtlCol="0">
            <a:spAutoFit/>
          </a:bodyPr>
          <a:lstStyle/>
          <a:p>
            <a:pPr algn="ctr"/>
            <a:r>
              <a:rPr lang="fr-FR" sz="1400" dirty="0">
                <a:latin typeface="Agency FB" pitchFamily="34" charset="0"/>
              </a:rPr>
              <a:t>Souci d’accès réseau de certain poste de travail du au DNS  </a:t>
            </a:r>
            <a:endParaRPr lang="fr-FR" sz="1400" dirty="0">
              <a:latin typeface="Agency FB" pitchFamily="34" charset="0"/>
            </a:endParaRPr>
          </a:p>
          <a:p>
            <a:pPr marL="285750" indent="-285750">
              <a:buFontTx/>
              <a:buChar char="-"/>
            </a:pPr>
            <a:endParaRPr lang="fr-FR" sz="1400" dirty="0">
              <a:latin typeface="Agency FB" pitchFamily="34" charset="0"/>
            </a:endParaRPr>
          </a:p>
        </p:txBody>
      </p:sp>
      <p:sp>
        <p:nvSpPr>
          <p:cNvPr id="19" name="ZoneTexte 18"/>
          <p:cNvSpPr txBox="1"/>
          <p:nvPr/>
        </p:nvSpPr>
        <p:spPr>
          <a:xfrm>
            <a:off x="6647750" y="4080953"/>
            <a:ext cx="3615366" cy="1384995"/>
          </a:xfrm>
          <a:prstGeom prst="rect">
            <a:avLst/>
          </a:prstGeom>
          <a:noFill/>
        </p:spPr>
        <p:txBody>
          <a:bodyPr wrap="square" rtlCol="0">
            <a:spAutoFit/>
          </a:bodyPr>
          <a:lstStyle/>
          <a:p>
            <a:pPr marL="285750" indent="-285750">
              <a:lnSpc>
                <a:spcPct val="150000"/>
              </a:lnSpc>
              <a:buFontTx/>
              <a:buChar char="-"/>
            </a:pPr>
            <a:r>
              <a:rPr lang="fr-FR" sz="1400" dirty="0">
                <a:latin typeface="Agency FB" panose="020B0503020202020204" pitchFamily="34" charset="0"/>
              </a:rPr>
              <a:t>Souci du nombre de licence  toujours </a:t>
            </a:r>
            <a:r>
              <a:rPr lang="fr-FR" sz="1400" dirty="0" smtClean="0">
                <a:latin typeface="Agency FB" panose="020B0503020202020204" pitchFamily="34" charset="0"/>
              </a:rPr>
              <a:t>d’actualité</a:t>
            </a:r>
            <a:endParaRPr lang="fr-FR" sz="1400" dirty="0">
              <a:latin typeface="Agency FB" panose="020B0503020202020204" pitchFamily="34" charset="0"/>
            </a:endParaRPr>
          </a:p>
          <a:p>
            <a:pPr marL="285750" indent="-285750">
              <a:lnSpc>
                <a:spcPct val="150000"/>
              </a:lnSpc>
              <a:buFontTx/>
              <a:buChar char="-"/>
            </a:pPr>
            <a:r>
              <a:rPr lang="fr-FR" sz="1400" dirty="0" smtClean="0">
                <a:latin typeface="Agency FB" panose="020B0503020202020204" pitchFamily="34" charset="0"/>
              </a:rPr>
              <a:t>Projet </a:t>
            </a:r>
            <a:r>
              <a:rPr lang="fr-FR" sz="1400" dirty="0">
                <a:latin typeface="Agency FB" panose="020B0503020202020204" pitchFamily="34" charset="0"/>
              </a:rPr>
              <a:t>mise en place de </a:t>
            </a:r>
            <a:r>
              <a:rPr lang="fr-FR" sz="1400" dirty="0" smtClean="0">
                <a:latin typeface="Agency FB" panose="020B0503020202020204" pitchFamily="34" charset="0"/>
              </a:rPr>
              <a:t>l’IVR </a:t>
            </a:r>
            <a:r>
              <a:rPr lang="fr-FR" sz="1400" b="1" dirty="0" smtClean="0">
                <a:latin typeface="Agency FB" panose="020B0503020202020204" pitchFamily="34" charset="0"/>
              </a:rPr>
              <a:t>stanby</a:t>
            </a:r>
            <a:endParaRPr lang="fr-FR" sz="1400" b="1" dirty="0">
              <a:latin typeface="Agency FB" panose="020B0503020202020204" pitchFamily="34" charset="0"/>
            </a:endParaRPr>
          </a:p>
          <a:p>
            <a:pPr marL="285750" indent="-285750">
              <a:lnSpc>
                <a:spcPct val="150000"/>
              </a:lnSpc>
              <a:buFontTx/>
              <a:buChar char="-"/>
            </a:pPr>
            <a:r>
              <a:rPr lang="fr-FR" sz="1400" dirty="0" smtClean="0">
                <a:latin typeface="Agency FB" panose="020B0503020202020204" pitchFamily="34" charset="0"/>
              </a:rPr>
              <a:t>ajout </a:t>
            </a:r>
            <a:r>
              <a:rPr lang="fr-FR" sz="1400" dirty="0">
                <a:latin typeface="Agency FB" panose="020B0503020202020204" pitchFamily="34" charset="0"/>
              </a:rPr>
              <a:t>de statut dans </a:t>
            </a:r>
            <a:r>
              <a:rPr lang="fr-FR" sz="1400" dirty="0" smtClean="0">
                <a:latin typeface="Agency FB" panose="020B0503020202020204" pitchFamily="34" charset="0"/>
              </a:rPr>
              <a:t>Nobelbiz </a:t>
            </a:r>
            <a:r>
              <a:rPr lang="fr-FR" sz="1400" dirty="0" smtClean="0">
                <a:latin typeface="Agency FB" panose="020B0503020202020204" pitchFamily="34" charset="0"/>
              </a:rPr>
              <a:t>et </a:t>
            </a:r>
            <a:r>
              <a:rPr lang="fr-FR" sz="1400" dirty="0" smtClean="0">
                <a:latin typeface="Agency FB" panose="020B0503020202020204" pitchFamily="34" charset="0"/>
              </a:rPr>
              <a:t>création </a:t>
            </a:r>
            <a:r>
              <a:rPr lang="fr-FR" sz="1400" dirty="0" smtClean="0">
                <a:latin typeface="Agency FB" panose="020B0503020202020204" pitchFamily="34" charset="0"/>
              </a:rPr>
              <a:t>de log agent</a:t>
            </a:r>
            <a:endParaRPr lang="fr-FR" sz="1400" dirty="0">
              <a:latin typeface="Agency FB" panose="020B0503020202020204" pitchFamily="34" charset="0"/>
            </a:endParaRPr>
          </a:p>
          <a:p>
            <a:pPr>
              <a:lnSpc>
                <a:spcPct val="150000"/>
              </a:lnSpc>
            </a:pPr>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158505" y="1072864"/>
            <a:ext cx="4466515" cy="24622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1400" dirty="0">
                <a:latin typeface="Agency FB" pitchFamily="34" charset="0"/>
              </a:rPr>
              <a:t>Le nombre élevé de postes défectueux est du au fait que les pannes détectées font appelle à des prestataires extérieurs.</a:t>
            </a:r>
          </a:p>
          <a:p>
            <a:pPr marL="285750" indent="-285750">
              <a:lnSpc>
                <a:spcPct val="150000"/>
              </a:lnSpc>
              <a:buFont typeface="Arial" panose="020B0604020202020204" pitchFamily="34" charset="0"/>
              <a:buChar char="•"/>
            </a:pPr>
            <a:r>
              <a:rPr lang="fr-FR" sz="1400" dirty="0">
                <a:latin typeface="Agency FB" pitchFamily="34" charset="0"/>
              </a:rPr>
              <a:t>Le nombre élevé de postes opérationnels est également du au fait que certaines de nos campagnes ont été close.</a:t>
            </a:r>
          </a:p>
          <a:p>
            <a:pPr marL="285750" indent="-285750">
              <a:lnSpc>
                <a:spcPct val="150000"/>
              </a:lnSpc>
              <a:buFont typeface="Arial" panose="020B0604020202020204" pitchFamily="34" charset="0"/>
              <a:buChar char="•"/>
            </a:pPr>
            <a:r>
              <a:rPr lang="fr-FR" sz="1400" dirty="0" smtClean="0">
                <a:latin typeface="Agency FB" pitchFamily="34" charset="0"/>
              </a:rPr>
              <a:t>Difficulté de remonter les appels sur la plateforme  </a:t>
            </a:r>
            <a:r>
              <a:rPr lang="fr-FR" sz="1400" dirty="0" smtClean="0">
                <a:latin typeface="Agency FB" pitchFamily="34" charset="0"/>
              </a:rPr>
              <a:t>après </a:t>
            </a:r>
            <a:r>
              <a:rPr lang="fr-FR" sz="1400" dirty="0" smtClean="0">
                <a:latin typeface="Agency FB" pitchFamily="34" charset="0"/>
              </a:rPr>
              <a:t>la réinstallation des serveurs. </a:t>
            </a:r>
            <a:r>
              <a:rPr lang="fr-FR" sz="1400" b="1" dirty="0" smtClean="0">
                <a:latin typeface="Agency FB" pitchFamily="34" charset="0"/>
              </a:rPr>
              <a:t>En cours </a:t>
            </a:r>
            <a:endParaRPr lang="fr-FR" sz="1400" b="1" dirty="0">
              <a:latin typeface="Agency FB" pitchFamily="34" charset="0"/>
            </a:endParaRPr>
          </a:p>
          <a:p>
            <a:pPr marL="285750" indent="-285750">
              <a:buFont typeface="Arial" panose="020B0604020202020204" pitchFamily="34" charset="0"/>
              <a:buChar char="•"/>
            </a:pPr>
            <a:r>
              <a:rPr lang="fr-FR" sz="1400" dirty="0">
                <a:latin typeface="Agency FB" panose="020B0503020202020204" pitchFamily="34" charset="0"/>
              </a:rPr>
              <a:t>  </a:t>
            </a:r>
          </a:p>
          <a:p>
            <a:r>
              <a:rPr lang="fr-FR" sz="1400" dirty="0">
                <a:latin typeface="Agency FB" panose="020B0503020202020204" pitchFamily="34" charset="0"/>
              </a:rPr>
              <a:t> </a:t>
            </a:r>
          </a:p>
        </p:txBody>
      </p:sp>
      <p:sp>
        <p:nvSpPr>
          <p:cNvPr id="22" name="ZoneTexte 21"/>
          <p:cNvSpPr txBox="1"/>
          <p:nvPr/>
        </p:nvSpPr>
        <p:spPr>
          <a:xfrm>
            <a:off x="2081543" y="112624"/>
            <a:ext cx="9875520" cy="646331"/>
          </a:xfrm>
          <a:prstGeom prst="rect">
            <a:avLst/>
          </a:prstGeom>
          <a:noFill/>
        </p:spPr>
        <p:txBody>
          <a:bodyPr wrap="square" rtlCol="0">
            <a:spAutoFit/>
          </a:bodyPr>
          <a:lstStyle/>
          <a:p>
            <a:r>
              <a:rPr lang="fr-FR" b="1" u="sng" dirty="0"/>
              <a:t>TABLEAU DE BORD SUIVI PARC INFORMATIQUE ET SUPPORT FILIALE 2</a:t>
            </a:r>
          </a:p>
          <a:p>
            <a:endParaRPr lang="fr-FR" dirty="0"/>
          </a:p>
        </p:txBody>
      </p:sp>
    </p:spTree>
    <p:extLst>
      <p:ext uri="{BB962C8B-B14F-4D97-AF65-F5344CB8AC3E}">
        <p14:creationId xmlns:p14="http://schemas.microsoft.com/office/powerpoint/2010/main" val="1532323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 xmlns:a16="http://schemas.microsoft.com/office/drawing/2014/main" id="{E500A92C-F2BA-4106-840F-210D1B2374A7}"/>
              </a:ext>
            </a:extLst>
          </p:cNvPr>
          <p:cNvSpPr/>
          <p:nvPr/>
        </p:nvSpPr>
        <p:spPr>
          <a:xfrm>
            <a:off x="0" y="0"/>
            <a:ext cx="12192000" cy="721178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 xmlns:a16="http://schemas.microsoft.com/office/drawing/2014/main" id="{99922D76-84C4-4C23-B902-1CEC24834DA4}"/>
              </a:ext>
            </a:extLst>
          </p:cNvPr>
          <p:cNvSpPr/>
          <p:nvPr/>
        </p:nvSpPr>
        <p:spPr>
          <a:xfrm>
            <a:off x="3126768" y="102742"/>
            <a:ext cx="6185043" cy="53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Bell MT" panose="02020503060305020303" pitchFamily="18" charset="0"/>
              </a:rPr>
              <a:t>TABLEAU DE BORD DSI MENSUEL</a:t>
            </a:r>
          </a:p>
          <a:p>
            <a:pPr algn="ctr"/>
            <a:endParaRPr lang="fr-FR" dirty="0"/>
          </a:p>
        </p:txBody>
      </p:sp>
      <p:sp>
        <p:nvSpPr>
          <p:cNvPr id="36" name="Rectangle 35">
            <a:extLst>
              <a:ext uri="{FF2B5EF4-FFF2-40B4-BE49-F238E27FC236}">
                <a16:creationId xmlns="" xmlns:a16="http://schemas.microsoft.com/office/drawing/2014/main" id="{80D8927C-BB3D-4A6A-A1C7-FE995FE5FBD7}"/>
              </a:ext>
            </a:extLst>
          </p:cNvPr>
          <p:cNvSpPr/>
          <p:nvPr/>
        </p:nvSpPr>
        <p:spPr>
          <a:xfrm>
            <a:off x="4792648" y="417654"/>
            <a:ext cx="2279151" cy="241442"/>
          </a:xfrm>
          <a:prstGeom prst="rect">
            <a:avLst/>
          </a:prstGeom>
          <a:solidFill>
            <a:schemeClr val="accent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solidFill>
                  <a:schemeClr val="accent1">
                    <a:lumMod val="75000"/>
                  </a:schemeClr>
                </a:solidFill>
                <a:latin typeface="Baskerville Old Face" panose="02020602080505020303" pitchFamily="18" charset="0"/>
              </a:rPr>
              <a:t>16/Mai/ </a:t>
            </a:r>
            <a:r>
              <a:rPr lang="fr-FR" dirty="0">
                <a:solidFill>
                  <a:schemeClr val="accent1">
                    <a:lumMod val="75000"/>
                  </a:schemeClr>
                </a:solidFill>
                <a:latin typeface="Baskerville Old Face" panose="02020602080505020303" pitchFamily="18" charset="0"/>
              </a:rPr>
              <a:t>2022</a:t>
            </a:r>
          </a:p>
        </p:txBody>
      </p:sp>
      <p:sp>
        <p:nvSpPr>
          <p:cNvPr id="37" name="Rectangle 36">
            <a:extLst>
              <a:ext uri="{FF2B5EF4-FFF2-40B4-BE49-F238E27FC236}">
                <a16:creationId xmlns="" xmlns:a16="http://schemas.microsoft.com/office/drawing/2014/main" id="{77FB2782-B9F0-4448-B376-5B66F8CB958A}"/>
              </a:ext>
            </a:extLst>
          </p:cNvPr>
          <p:cNvSpPr/>
          <p:nvPr/>
        </p:nvSpPr>
        <p:spPr>
          <a:xfrm>
            <a:off x="313280" y="765423"/>
            <a:ext cx="1613042" cy="16113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r>
              <a:rPr lang="fr-FR" sz="1200" dirty="0">
                <a:solidFill>
                  <a:schemeClr val="accent1">
                    <a:lumMod val="50000"/>
                  </a:schemeClr>
                </a:solidFill>
                <a:latin typeface="Bell MT" panose="02020503060305020303" pitchFamily="18" charset="0"/>
              </a:rPr>
              <a:t>Points de Conformités Audits externes</a:t>
            </a:r>
          </a:p>
        </p:txBody>
      </p:sp>
      <p:sp>
        <p:nvSpPr>
          <p:cNvPr id="38" name="Rectangle 37">
            <a:extLst>
              <a:ext uri="{FF2B5EF4-FFF2-40B4-BE49-F238E27FC236}">
                <a16:creationId xmlns="" xmlns:a16="http://schemas.microsoft.com/office/drawing/2014/main" id="{B8EB31B0-EE0A-4844-BCE6-3395BA060010}"/>
              </a:ext>
            </a:extLst>
          </p:cNvPr>
          <p:cNvSpPr/>
          <p:nvPr/>
        </p:nvSpPr>
        <p:spPr>
          <a:xfrm>
            <a:off x="298770" y="2502896"/>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Avancements des Projets DSI</a:t>
            </a:r>
          </a:p>
        </p:txBody>
      </p:sp>
      <p:sp>
        <p:nvSpPr>
          <p:cNvPr id="39" name="Rectangle 38">
            <a:extLst>
              <a:ext uri="{FF2B5EF4-FFF2-40B4-BE49-F238E27FC236}">
                <a16:creationId xmlns="" xmlns:a16="http://schemas.microsoft.com/office/drawing/2014/main" id="{30454BC2-17AC-4DD5-A43D-ABB0AFB33B09}"/>
              </a:ext>
            </a:extLst>
          </p:cNvPr>
          <p:cNvSpPr/>
          <p:nvPr/>
        </p:nvSpPr>
        <p:spPr>
          <a:xfrm>
            <a:off x="298770" y="3958715"/>
            <a:ext cx="1613042" cy="15388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Accès Badgeuse</a:t>
            </a:r>
          </a:p>
        </p:txBody>
      </p:sp>
      <p:sp>
        <p:nvSpPr>
          <p:cNvPr id="40" name="Rectangle 39">
            <a:extLst>
              <a:ext uri="{FF2B5EF4-FFF2-40B4-BE49-F238E27FC236}">
                <a16:creationId xmlns="" xmlns:a16="http://schemas.microsoft.com/office/drawing/2014/main" id="{035FFF9F-1977-47DC-9107-9343D36FC8D0}"/>
              </a:ext>
            </a:extLst>
          </p:cNvPr>
          <p:cNvSpPr/>
          <p:nvPr/>
        </p:nvSpPr>
        <p:spPr>
          <a:xfrm>
            <a:off x="298770" y="5628631"/>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Incidents de sécurité</a:t>
            </a:r>
          </a:p>
        </p:txBody>
      </p:sp>
      <p:sp>
        <p:nvSpPr>
          <p:cNvPr id="41" name="Rectangle 40">
            <a:extLst>
              <a:ext uri="{FF2B5EF4-FFF2-40B4-BE49-F238E27FC236}">
                <a16:creationId xmlns="" xmlns:a16="http://schemas.microsoft.com/office/drawing/2014/main" id="{5E3DD9E3-11D0-4918-A294-3A7A46A4BE0A}"/>
              </a:ext>
            </a:extLst>
          </p:cNvPr>
          <p:cNvSpPr/>
          <p:nvPr/>
        </p:nvSpPr>
        <p:spPr>
          <a:xfrm>
            <a:off x="1972096" y="779938"/>
            <a:ext cx="3676080" cy="161230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 xmlns:a16="http://schemas.microsoft.com/office/drawing/2014/main" id="{FCC96730-A8DD-41A6-B391-9B3EC93517DC}"/>
              </a:ext>
            </a:extLst>
          </p:cNvPr>
          <p:cNvSpPr/>
          <p:nvPr/>
        </p:nvSpPr>
        <p:spPr>
          <a:xfrm>
            <a:off x="1972097" y="2502896"/>
            <a:ext cx="3661564"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 xmlns:a16="http://schemas.microsoft.com/office/drawing/2014/main" id="{43E1DA48-0B76-45ED-AFD3-ECE65C5709F3}"/>
              </a:ext>
            </a:extLst>
          </p:cNvPr>
          <p:cNvSpPr/>
          <p:nvPr/>
        </p:nvSpPr>
        <p:spPr>
          <a:xfrm>
            <a:off x="1990882" y="3958716"/>
            <a:ext cx="7191927" cy="154562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 xmlns:a16="http://schemas.microsoft.com/office/drawing/2014/main" id="{AD1B08DD-4935-48F0-A352-4FE057E00221}"/>
              </a:ext>
            </a:extLst>
          </p:cNvPr>
          <p:cNvSpPr/>
          <p:nvPr/>
        </p:nvSpPr>
        <p:spPr>
          <a:xfrm>
            <a:off x="5705581" y="769699"/>
            <a:ext cx="3464402" cy="16433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u="sng" dirty="0">
              <a:solidFill>
                <a:schemeClr val="accent1">
                  <a:lumMod val="50000"/>
                </a:schemeClr>
              </a:solidFill>
            </a:endParaRPr>
          </a:p>
          <a:p>
            <a:pPr algn="ctr"/>
            <a:r>
              <a:rPr lang="fr-FR" sz="1100" b="1" dirty="0">
                <a:solidFill>
                  <a:schemeClr val="accent1">
                    <a:lumMod val="50000"/>
                  </a:schemeClr>
                </a:solidFill>
              </a:rPr>
              <a:t>	</a:t>
            </a: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p:txBody>
      </p:sp>
      <p:sp>
        <p:nvSpPr>
          <p:cNvPr id="45" name="Rectangle 44">
            <a:extLst>
              <a:ext uri="{FF2B5EF4-FFF2-40B4-BE49-F238E27FC236}">
                <a16:creationId xmlns="" xmlns:a16="http://schemas.microsoft.com/office/drawing/2014/main" id="{5DEE141F-4806-465C-9CE7-62CED38021A3}"/>
              </a:ext>
            </a:extLst>
          </p:cNvPr>
          <p:cNvSpPr/>
          <p:nvPr/>
        </p:nvSpPr>
        <p:spPr>
          <a:xfrm>
            <a:off x="5705581" y="2525832"/>
            <a:ext cx="3477228" cy="12782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r>
              <a:rPr lang="fr-FR" b="1" u="sng" dirty="0">
                <a:solidFill>
                  <a:schemeClr val="accent1">
                    <a:lumMod val="50000"/>
                  </a:schemeClr>
                </a:solidFill>
                <a:latin typeface="Bell MT" panose="02020503060305020303" pitchFamily="18" charset="0"/>
              </a:rPr>
              <a:t>Clôturé</a:t>
            </a:r>
            <a:endParaRPr lang="fr-FR" sz="1100" b="1" dirty="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Process de contrôle des activités IT</a:t>
            </a:r>
          </a:p>
          <a:p>
            <a:pPr marL="171450" indent="-171450">
              <a:buFont typeface="Wingdings" panose="05000000000000000000" pitchFamily="2" charset="2"/>
              <a:buChar char="ü"/>
            </a:pPr>
            <a:r>
              <a:rPr lang="fr-FR" sz="950" b="1" dirty="0">
                <a:solidFill>
                  <a:schemeClr val="accent1">
                    <a:lumMod val="50000"/>
                  </a:schemeClr>
                </a:solidFill>
              </a:rPr>
              <a:t>Process de Gestion d’habilitation sur </a:t>
            </a:r>
            <a:r>
              <a:rPr lang="fr-FR" sz="950" b="1" dirty="0" smtClean="0">
                <a:solidFill>
                  <a:schemeClr val="accent1">
                    <a:lumMod val="50000"/>
                  </a:schemeClr>
                </a:solidFill>
              </a:rPr>
              <a:t>l’accès</a:t>
            </a:r>
            <a:endParaRPr lang="fr-FR" sz="950" b="1" dirty="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Process de suppression des Utilisateurs sur la badgeuse</a:t>
            </a:r>
          </a:p>
          <a:p>
            <a:pPr marL="171450" indent="-171450">
              <a:buFont typeface="Wingdings" panose="05000000000000000000" pitchFamily="2" charset="2"/>
              <a:buChar char="ü"/>
            </a:pPr>
            <a:r>
              <a:rPr lang="fr-FR" sz="950" b="1" dirty="0">
                <a:solidFill>
                  <a:schemeClr val="accent1">
                    <a:lumMod val="50000"/>
                  </a:schemeClr>
                </a:solidFill>
              </a:rPr>
              <a:t>Tableau de bord de suivi de la sécurité des équipements (permanente)</a:t>
            </a:r>
          </a:p>
          <a:p>
            <a:pPr marL="171450" indent="-171450">
              <a:buFont typeface="Wingdings" panose="05000000000000000000" pitchFamily="2" charset="2"/>
              <a:buChar char="ü"/>
            </a:pPr>
            <a:r>
              <a:rPr lang="fr-FR" sz="950" b="1" dirty="0">
                <a:solidFill>
                  <a:schemeClr val="accent1">
                    <a:lumMod val="50000"/>
                  </a:schemeClr>
                </a:solidFill>
              </a:rPr>
              <a:t>Identification des solutions Cloud</a:t>
            </a:r>
          </a:p>
          <a:p>
            <a:pPr marL="171450" indent="-171450">
              <a:buFont typeface="Wingdings" panose="05000000000000000000" pitchFamily="2" charset="2"/>
              <a:buChar char="ü"/>
            </a:pPr>
            <a:r>
              <a:rPr lang="fr-FR" sz="950" b="1" dirty="0">
                <a:solidFill>
                  <a:schemeClr val="accent1">
                    <a:lumMod val="50000"/>
                  </a:schemeClr>
                </a:solidFill>
              </a:rPr>
              <a:t>Support IT (permanente)</a:t>
            </a:r>
            <a:endParaRPr lang="fr-FR" sz="1100" b="1" dirty="0">
              <a:solidFill>
                <a:schemeClr val="accent1">
                  <a:lumMod val="50000"/>
                </a:schemeClr>
              </a:solidFill>
            </a:endParaRPr>
          </a:p>
          <a:p>
            <a:pPr algn="ctr"/>
            <a:endParaRPr lang="fr-FR" dirty="0"/>
          </a:p>
          <a:p>
            <a:pPr algn="ctr"/>
            <a:endParaRPr lang="fr-FR" dirty="0"/>
          </a:p>
          <a:p>
            <a:pPr algn="ctr"/>
            <a:endParaRPr lang="fr-FR" dirty="0"/>
          </a:p>
          <a:p>
            <a:pPr algn="ctr"/>
            <a:endParaRPr lang="fr-FR" dirty="0"/>
          </a:p>
        </p:txBody>
      </p:sp>
      <p:sp>
        <p:nvSpPr>
          <p:cNvPr id="46" name="Rectangle 45">
            <a:extLst>
              <a:ext uri="{FF2B5EF4-FFF2-40B4-BE49-F238E27FC236}">
                <a16:creationId xmlns="" xmlns:a16="http://schemas.microsoft.com/office/drawing/2014/main" id="{323CF0FE-33AA-4721-9F41-CEB262ED8FA5}"/>
              </a:ext>
            </a:extLst>
          </p:cNvPr>
          <p:cNvSpPr/>
          <p:nvPr/>
        </p:nvSpPr>
        <p:spPr>
          <a:xfrm>
            <a:off x="9248753" y="765423"/>
            <a:ext cx="2864477" cy="16222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r>
              <a:rPr lang="fr-FR" b="1" u="sng" dirty="0">
                <a:solidFill>
                  <a:schemeClr val="accent1">
                    <a:lumMod val="50000"/>
                  </a:schemeClr>
                </a:solidFill>
                <a:latin typeface="Bell MT" panose="02020503060305020303" pitchFamily="18" charset="0"/>
              </a:rPr>
              <a:t>A retenir</a:t>
            </a:r>
          </a:p>
          <a:p>
            <a:r>
              <a:rPr lang="fr-FR" sz="1200" b="1" dirty="0">
                <a:solidFill>
                  <a:schemeClr val="accent1">
                    <a:lumMod val="50000"/>
                  </a:schemeClr>
                </a:solidFill>
              </a:rPr>
              <a:t>Procédure de continuité  à élaborer </a:t>
            </a: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dirty="0"/>
          </a:p>
        </p:txBody>
      </p:sp>
      <p:sp>
        <p:nvSpPr>
          <p:cNvPr id="47" name="Rectangle 46">
            <a:extLst>
              <a:ext uri="{FF2B5EF4-FFF2-40B4-BE49-F238E27FC236}">
                <a16:creationId xmlns="" xmlns:a16="http://schemas.microsoft.com/office/drawing/2014/main" id="{D830FD7D-9399-42BD-8A98-31483DDB4F50}"/>
              </a:ext>
            </a:extLst>
          </p:cNvPr>
          <p:cNvSpPr/>
          <p:nvPr/>
        </p:nvSpPr>
        <p:spPr>
          <a:xfrm>
            <a:off x="9261581" y="2501309"/>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Non Clôturé</a:t>
            </a:r>
          </a:p>
          <a:p>
            <a:pPr marL="171450" indent="-171450">
              <a:buFontTx/>
              <a:buChar char="-"/>
            </a:pPr>
            <a:r>
              <a:rPr lang="fr-FR" sz="1100" b="1" dirty="0">
                <a:solidFill>
                  <a:schemeClr val="accent1">
                    <a:lumMod val="50000"/>
                  </a:schemeClr>
                </a:solidFill>
              </a:rPr>
              <a:t>Audit interne </a:t>
            </a:r>
          </a:p>
          <a:p>
            <a:pPr marL="171450" indent="-171450">
              <a:buFontTx/>
              <a:buChar char="-"/>
            </a:pPr>
            <a:r>
              <a:rPr lang="fr-FR" sz="1100" b="1" dirty="0">
                <a:solidFill>
                  <a:schemeClr val="accent1">
                    <a:lumMod val="50000"/>
                  </a:schemeClr>
                </a:solidFill>
              </a:rPr>
              <a:t>Planning de formation </a:t>
            </a:r>
            <a:r>
              <a:rPr lang="fr-FR" sz="1100" b="1" dirty="0" smtClean="0">
                <a:solidFill>
                  <a:schemeClr val="accent1">
                    <a:lumMod val="50000"/>
                  </a:schemeClr>
                </a:solidFill>
              </a:rPr>
              <a:t>sécurité </a:t>
            </a:r>
            <a:r>
              <a:rPr lang="fr-FR" sz="1100" b="1" dirty="0">
                <a:solidFill>
                  <a:schemeClr val="accent1">
                    <a:lumMod val="50000"/>
                  </a:schemeClr>
                </a:solidFill>
              </a:rPr>
              <a:t>IT</a:t>
            </a:r>
          </a:p>
          <a:p>
            <a:pPr marL="171450" indent="-171450">
              <a:buFontTx/>
              <a:buChar char="-"/>
            </a:pPr>
            <a:r>
              <a:rPr lang="fr-FR" sz="1100" b="1" dirty="0">
                <a:solidFill>
                  <a:schemeClr val="accent1">
                    <a:lumMod val="50000"/>
                  </a:schemeClr>
                </a:solidFill>
              </a:rPr>
              <a:t>Politique de continuité d’activité groupe( en cours)</a:t>
            </a:r>
          </a:p>
          <a:p>
            <a:pPr marL="171450" indent="-171450">
              <a:buFontTx/>
              <a:buChar char="-"/>
            </a:pPr>
            <a:r>
              <a:rPr lang="fr-FR" sz="1100" b="1" dirty="0">
                <a:solidFill>
                  <a:schemeClr val="accent1">
                    <a:lumMod val="50000"/>
                  </a:schemeClr>
                </a:solidFill>
              </a:rPr>
              <a:t>Finalisation la faisabilité de la solution (en cours)</a:t>
            </a:r>
          </a:p>
        </p:txBody>
      </p:sp>
      <p:sp>
        <p:nvSpPr>
          <p:cNvPr id="49" name="Rectangle 48">
            <a:extLst>
              <a:ext uri="{FF2B5EF4-FFF2-40B4-BE49-F238E27FC236}">
                <a16:creationId xmlns="" xmlns:a16="http://schemas.microsoft.com/office/drawing/2014/main" id="{EC252E90-EB56-4F83-978B-941AD9E6EF88}"/>
              </a:ext>
            </a:extLst>
          </p:cNvPr>
          <p:cNvSpPr/>
          <p:nvPr/>
        </p:nvSpPr>
        <p:spPr>
          <a:xfrm>
            <a:off x="9261581" y="3980045"/>
            <a:ext cx="2851647" cy="15242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Commentaire</a:t>
            </a:r>
          </a:p>
          <a:p>
            <a:pPr marL="171450" indent="-171450">
              <a:buFontTx/>
              <a:buChar char="-"/>
            </a:pPr>
            <a:r>
              <a:rPr lang="fr-FR" sz="1100" dirty="0" smtClean="0">
                <a:solidFill>
                  <a:schemeClr val="accent1">
                    <a:lumMod val="50000"/>
                  </a:schemeClr>
                </a:solidFill>
              </a:rPr>
              <a:t>Sortie d’effectif mois d’Avril</a:t>
            </a:r>
            <a:endParaRPr lang="fr-FR" dirty="0">
              <a:solidFill>
                <a:schemeClr val="accent1">
                  <a:lumMod val="50000"/>
                </a:schemeClr>
              </a:solidFill>
              <a:latin typeface="Bell MT" panose="02020503060305020303" pitchFamily="18" charset="0"/>
            </a:endParaRPr>
          </a:p>
        </p:txBody>
      </p:sp>
      <p:sp>
        <p:nvSpPr>
          <p:cNvPr id="50" name="Rectangle 49">
            <a:extLst>
              <a:ext uri="{FF2B5EF4-FFF2-40B4-BE49-F238E27FC236}">
                <a16:creationId xmlns="" xmlns:a16="http://schemas.microsoft.com/office/drawing/2014/main" id="{AE1E962A-AB2E-421F-9D04-B31B8C8EDB12}"/>
              </a:ext>
            </a:extLst>
          </p:cNvPr>
          <p:cNvSpPr/>
          <p:nvPr/>
        </p:nvSpPr>
        <p:spPr>
          <a:xfrm>
            <a:off x="9261581" y="5627707"/>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Commentaire</a:t>
            </a:r>
          </a:p>
          <a:p>
            <a:pPr algn="ctr"/>
            <a:endParaRPr lang="fr-FR" sz="1100" b="1" u="sng" dirty="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a:solidFill>
                  <a:schemeClr val="accent1">
                    <a:lumMod val="50000"/>
                  </a:schemeClr>
                </a:solidFill>
                <a:latin typeface="Bell MT" panose="02020503060305020303" pitchFamily="18" charset="0"/>
              </a:rPr>
              <a:t>A ce jour tous les postes sont OK </a:t>
            </a:r>
          </a:p>
          <a:p>
            <a:pPr algn="ctr"/>
            <a:endParaRPr lang="fr-FR" b="1" u="sng" dirty="0">
              <a:solidFill>
                <a:schemeClr val="accent1">
                  <a:lumMod val="50000"/>
                </a:schemeClr>
              </a:solidFill>
              <a:latin typeface="Bell MT" panose="02020503060305020303" pitchFamily="18" charset="0"/>
            </a:endParaRPr>
          </a:p>
        </p:txBody>
      </p:sp>
      <p:pic>
        <p:nvPicPr>
          <p:cNvPr id="51" name="Image 50">
            <a:extLst>
              <a:ext uri="{FF2B5EF4-FFF2-40B4-BE49-F238E27FC236}">
                <a16:creationId xmlns="" xmlns:a16="http://schemas.microsoft.com/office/drawing/2014/main" id="{359ABE54-A380-4C0F-84A3-72A08E4F95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87" t="25099" r="23742" b="27416"/>
          <a:stretch/>
        </p:blipFill>
        <p:spPr>
          <a:xfrm>
            <a:off x="780753" y="882930"/>
            <a:ext cx="843761" cy="800727"/>
          </a:xfrm>
          <a:prstGeom prst="rect">
            <a:avLst/>
          </a:prstGeom>
        </p:spPr>
      </p:pic>
      <p:pic>
        <p:nvPicPr>
          <p:cNvPr id="52" name="Image 51">
            <a:extLst>
              <a:ext uri="{FF2B5EF4-FFF2-40B4-BE49-F238E27FC236}">
                <a16:creationId xmlns="" xmlns:a16="http://schemas.microsoft.com/office/drawing/2014/main" id="{E9A38883-0227-4BCD-8D62-A19EAAFD4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61" t="12781" r="19413" b="9503"/>
          <a:stretch/>
        </p:blipFill>
        <p:spPr>
          <a:xfrm>
            <a:off x="738254" y="5754492"/>
            <a:ext cx="657546" cy="852755"/>
          </a:xfrm>
          <a:prstGeom prst="rect">
            <a:avLst/>
          </a:prstGeom>
        </p:spPr>
      </p:pic>
      <p:sp>
        <p:nvSpPr>
          <p:cNvPr id="53" name="Rectangle 52">
            <a:extLst>
              <a:ext uri="{FF2B5EF4-FFF2-40B4-BE49-F238E27FC236}">
                <a16:creationId xmlns="" xmlns:a16="http://schemas.microsoft.com/office/drawing/2014/main" id="{F2DE1ED5-B389-4720-A0D8-77524C6E76DC}"/>
              </a:ext>
            </a:extLst>
          </p:cNvPr>
          <p:cNvSpPr/>
          <p:nvPr/>
        </p:nvSpPr>
        <p:spPr>
          <a:xfrm>
            <a:off x="1989753" y="5628631"/>
            <a:ext cx="1677420"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Rectangle 55">
            <a:extLst>
              <a:ext uri="{FF2B5EF4-FFF2-40B4-BE49-F238E27FC236}">
                <a16:creationId xmlns="" xmlns:a16="http://schemas.microsoft.com/office/drawing/2014/main" id="{98E8813C-8C8A-4F75-B2E9-909AC2AFA8AE}"/>
              </a:ext>
            </a:extLst>
          </p:cNvPr>
          <p:cNvSpPr/>
          <p:nvPr/>
        </p:nvSpPr>
        <p:spPr>
          <a:xfrm>
            <a:off x="3744235" y="5620461"/>
            <a:ext cx="542574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 xmlns:a16="http://schemas.microsoft.com/office/drawing/2014/main" id="{0871531C-AAC5-4848-ACCE-336FF9ECA6F5}"/>
              </a:ext>
            </a:extLst>
          </p:cNvPr>
          <p:cNvSpPr/>
          <p:nvPr/>
        </p:nvSpPr>
        <p:spPr>
          <a:xfrm>
            <a:off x="2067690" y="5682693"/>
            <a:ext cx="1599482" cy="117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1">
                    <a:lumMod val="50000"/>
                  </a:schemeClr>
                </a:solidFill>
              </a:rPr>
              <a:t>Nb d’incidents critiques</a:t>
            </a:r>
          </a:p>
          <a:p>
            <a:pPr algn="ctr"/>
            <a:endParaRPr lang="fr-FR" sz="1050" b="1" dirty="0">
              <a:solidFill>
                <a:schemeClr val="accent1">
                  <a:lumMod val="50000"/>
                </a:schemeClr>
              </a:solidFill>
            </a:endParaRPr>
          </a:p>
          <a:p>
            <a:pPr algn="ctr"/>
            <a:r>
              <a:rPr lang="fr-FR" sz="4000" b="1" dirty="0">
                <a:solidFill>
                  <a:schemeClr val="accent1">
                    <a:lumMod val="50000"/>
                  </a:schemeClr>
                </a:solidFill>
              </a:rPr>
              <a:t>0</a:t>
            </a:r>
          </a:p>
        </p:txBody>
      </p:sp>
      <p:graphicFrame>
        <p:nvGraphicFramePr>
          <p:cNvPr id="58" name="Graphique 57">
            <a:extLst>
              <a:ext uri="{FF2B5EF4-FFF2-40B4-BE49-F238E27FC236}">
                <a16:creationId xmlns="" xmlns:a16="http://schemas.microsoft.com/office/drawing/2014/main" id="{4D9614D7-CC59-4D42-9181-F3E992373A0B}"/>
              </a:ext>
            </a:extLst>
          </p:cNvPr>
          <p:cNvGraphicFramePr/>
          <p:nvPr>
            <p:extLst>
              <p:ext uri="{D42A27DB-BD31-4B8C-83A1-F6EECF244321}">
                <p14:modId xmlns:p14="http://schemas.microsoft.com/office/powerpoint/2010/main" val="463176659"/>
              </p:ext>
            </p:extLst>
          </p:nvPr>
        </p:nvGraphicFramePr>
        <p:xfrm>
          <a:off x="2067690" y="4009000"/>
          <a:ext cx="5977607" cy="1438238"/>
        </p:xfrm>
        <a:graphic>
          <a:graphicData uri="http://schemas.openxmlformats.org/drawingml/2006/chart">
            <c:chart xmlns:c="http://schemas.openxmlformats.org/drawingml/2006/chart" xmlns:r="http://schemas.openxmlformats.org/officeDocument/2006/relationships" r:id="rId4"/>
          </a:graphicData>
        </a:graphic>
      </p:graphicFrame>
      <p:pic>
        <p:nvPicPr>
          <p:cNvPr id="59" name="Image 58">
            <a:extLst>
              <a:ext uri="{FF2B5EF4-FFF2-40B4-BE49-F238E27FC236}">
                <a16:creationId xmlns="" xmlns:a16="http://schemas.microsoft.com/office/drawing/2014/main" id="{50A76F29-57C9-4CD6-ACE8-297ADBDFBF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672" t="24530" r="25961" b="36551"/>
          <a:stretch/>
        </p:blipFill>
        <p:spPr>
          <a:xfrm>
            <a:off x="734176" y="2778872"/>
            <a:ext cx="638630" cy="493486"/>
          </a:xfrm>
          <a:prstGeom prst="rect">
            <a:avLst/>
          </a:prstGeom>
        </p:spPr>
      </p:pic>
      <p:pic>
        <p:nvPicPr>
          <p:cNvPr id="60" name="Image 59">
            <a:extLst>
              <a:ext uri="{FF2B5EF4-FFF2-40B4-BE49-F238E27FC236}">
                <a16:creationId xmlns="" xmlns:a16="http://schemas.microsoft.com/office/drawing/2014/main" id="{B88BBA99-5E3B-436E-9E16-8B22CC1674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70" y="4193036"/>
            <a:ext cx="614441" cy="614441"/>
          </a:xfrm>
          <a:prstGeom prst="rect">
            <a:avLst/>
          </a:prstGeom>
        </p:spPr>
      </p:pic>
      <p:graphicFrame>
        <p:nvGraphicFramePr>
          <p:cNvPr id="61" name="Graphique 60">
            <a:extLst>
              <a:ext uri="{FF2B5EF4-FFF2-40B4-BE49-F238E27FC236}">
                <a16:creationId xmlns="" xmlns:a16="http://schemas.microsoft.com/office/drawing/2014/main" id="{0DBFAE69-53E1-495B-A752-B8C8A798C1AD}"/>
              </a:ext>
            </a:extLst>
          </p:cNvPr>
          <p:cNvGraphicFramePr/>
          <p:nvPr/>
        </p:nvGraphicFramePr>
        <p:xfrm>
          <a:off x="5997112" y="739062"/>
          <a:ext cx="2894166" cy="17920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2" name="Diagramme 61">
            <a:extLst>
              <a:ext uri="{FF2B5EF4-FFF2-40B4-BE49-F238E27FC236}">
                <a16:creationId xmlns="" xmlns:a16="http://schemas.microsoft.com/office/drawing/2014/main" id="{A6CCBBF7-9DE6-4AD4-B0EC-7294FF8241C0}"/>
              </a:ext>
            </a:extLst>
          </p:cNvPr>
          <p:cNvGraphicFramePr/>
          <p:nvPr/>
        </p:nvGraphicFramePr>
        <p:xfrm>
          <a:off x="2036352" y="1003898"/>
          <a:ext cx="3590458" cy="1119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3" name="Diagramme 62">
            <a:extLst>
              <a:ext uri="{FF2B5EF4-FFF2-40B4-BE49-F238E27FC236}">
                <a16:creationId xmlns="" xmlns:a16="http://schemas.microsoft.com/office/drawing/2014/main" id="{4C6D3B8F-71E1-4207-AA1A-BCB55C5CC614}"/>
              </a:ext>
            </a:extLst>
          </p:cNvPr>
          <p:cNvGraphicFramePr/>
          <p:nvPr/>
        </p:nvGraphicFramePr>
        <p:xfrm>
          <a:off x="2036353" y="2778872"/>
          <a:ext cx="3546088" cy="748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4" name="Flèche droite 87">
            <a:extLst>
              <a:ext uri="{FF2B5EF4-FFF2-40B4-BE49-F238E27FC236}">
                <a16:creationId xmlns="" xmlns:a16="http://schemas.microsoft.com/office/drawing/2014/main" id="{6BE23F74-18B6-4C47-8337-145B283B34DD}"/>
              </a:ext>
            </a:extLst>
          </p:cNvPr>
          <p:cNvSpPr/>
          <p:nvPr/>
        </p:nvSpPr>
        <p:spPr>
          <a:xfrm>
            <a:off x="3995535" y="3115340"/>
            <a:ext cx="594536" cy="2612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aphicFrame>
        <p:nvGraphicFramePr>
          <p:cNvPr id="65" name="Graphique 64">
            <a:extLst>
              <a:ext uri="{FF2B5EF4-FFF2-40B4-BE49-F238E27FC236}">
                <a16:creationId xmlns="" xmlns:a16="http://schemas.microsoft.com/office/drawing/2014/main" id="{EE7D57A7-3C3A-4FB2-BB61-E48A07B361F5}"/>
              </a:ext>
            </a:extLst>
          </p:cNvPr>
          <p:cNvGraphicFramePr/>
          <p:nvPr>
            <p:extLst>
              <p:ext uri="{D42A27DB-BD31-4B8C-83A1-F6EECF244321}">
                <p14:modId xmlns:p14="http://schemas.microsoft.com/office/powerpoint/2010/main" val="4223027700"/>
              </p:ext>
            </p:extLst>
          </p:nvPr>
        </p:nvGraphicFramePr>
        <p:xfrm>
          <a:off x="3743980" y="5147226"/>
          <a:ext cx="5470419" cy="1956503"/>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814007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9">
            <a:extLst>
              <a:ext uri="{FF2B5EF4-FFF2-40B4-BE49-F238E27FC236}">
                <a16:creationId xmlns:a16="http://schemas.microsoft.com/office/drawing/2014/main" xmlns="" id="{A6645D16-84ED-424E-A35C-2DDC24B016C0}"/>
              </a:ext>
            </a:extLst>
          </p:cNvPr>
          <p:cNvSpPr txBox="1">
            <a:spLocks noGrp="1"/>
          </p:cNvSpPr>
          <p:nvPr>
            <p:ph type="title"/>
          </p:nvPr>
        </p:nvSpPr>
        <p:spPr>
          <a:xfrm>
            <a:off x="518615" y="306232"/>
            <a:ext cx="8529852" cy="289182"/>
          </a:xfrm>
          <a:prstGeom prst="rect">
            <a:avLst/>
          </a:prstGeom>
        </p:spPr>
        <p:txBody>
          <a:bodyPr vert="horz" wrap="square" lIns="0" tIns="12065" rIns="0" bIns="0" rtlCol="0">
            <a:spAutoFit/>
          </a:bodyPr>
          <a:lstStyle/>
          <a:p>
            <a:pPr lvl="0">
              <a:defRPr/>
            </a:pPr>
            <a:r>
              <a:rPr lang="fr-FR" sz="2000" b="1" cap="all" dirty="0" smtClean="0">
                <a:solidFill>
                  <a:srgbClr val="A80014"/>
                </a:solidFill>
                <a:latin typeface="Ebrima" pitchFamily="2" charset="0"/>
                <a:ea typeface="Ebrima" pitchFamily="2" charset="0"/>
                <a:cs typeface="Ebrima" pitchFamily="2" charset="0"/>
              </a:rPr>
              <a:t>SECURITE /GESTION </a:t>
            </a:r>
            <a:r>
              <a:rPr lang="fr-FR" sz="2000" b="1" cap="all" dirty="0">
                <a:solidFill>
                  <a:srgbClr val="A80014"/>
                </a:solidFill>
                <a:latin typeface="Ebrima" pitchFamily="2" charset="0"/>
                <a:ea typeface="Ebrima" pitchFamily="2" charset="0"/>
                <a:cs typeface="Ebrima" pitchFamily="2" charset="0"/>
              </a:rPr>
              <a:t>DES ACCES INTERNES ET CLIENTS</a:t>
            </a:r>
          </a:p>
        </p:txBody>
      </p:sp>
      <p:sp>
        <p:nvSpPr>
          <p:cNvPr id="3" name="Freeform: Shape 7">
            <a:extLst>
              <a:ext uri="{FF2B5EF4-FFF2-40B4-BE49-F238E27FC236}">
                <a16:creationId xmlns="" xmlns:a16="http://schemas.microsoft.com/office/drawing/2014/main" id="{794D8BAC-F743-4F47-B81F-8EDBCD445EE8}"/>
              </a:ext>
            </a:extLst>
          </p:cNvPr>
          <p:cNvSpPr/>
          <p:nvPr/>
        </p:nvSpPr>
        <p:spPr>
          <a:xfrm>
            <a:off x="10635517" y="328406"/>
            <a:ext cx="1023473" cy="2155487"/>
          </a:xfrm>
          <a:custGeom>
            <a:avLst/>
            <a:gdLst>
              <a:gd name="connsiteX0" fmla="*/ 891540 w 1783080"/>
              <a:gd name="connsiteY0" fmla="*/ 0 h 3088750"/>
              <a:gd name="connsiteX1" fmla="*/ 1783080 w 1783080"/>
              <a:gd name="connsiteY1" fmla="*/ 891540 h 3088750"/>
              <a:gd name="connsiteX2" fmla="*/ 1238568 w 1783080"/>
              <a:gd name="connsiteY2" fmla="*/ 1713019 h 3088750"/>
              <a:gd name="connsiteX3" fmla="*/ 1163030 w 1783080"/>
              <a:gd name="connsiteY3" fmla="*/ 1736467 h 3088750"/>
              <a:gd name="connsiteX4" fmla="*/ 1328862 w 1783080"/>
              <a:gd name="connsiteY4" fmla="*/ 3088750 h 3088750"/>
              <a:gd name="connsiteX5" fmla="*/ 454218 w 1783080"/>
              <a:gd name="connsiteY5" fmla="*/ 3088750 h 3088750"/>
              <a:gd name="connsiteX6" fmla="*/ 620050 w 1783080"/>
              <a:gd name="connsiteY6" fmla="*/ 1736467 h 3088750"/>
              <a:gd name="connsiteX7" fmla="*/ 544513 w 1783080"/>
              <a:gd name="connsiteY7" fmla="*/ 1713019 h 3088750"/>
              <a:gd name="connsiteX8" fmla="*/ 0 w 1783080"/>
              <a:gd name="connsiteY8" fmla="*/ 891540 h 3088750"/>
              <a:gd name="connsiteX9" fmla="*/ 891540 w 1783080"/>
              <a:gd name="connsiteY9" fmla="*/ 0 h 308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80" h="3088750">
                <a:moveTo>
                  <a:pt x="891540" y="0"/>
                </a:moveTo>
                <a:cubicBezTo>
                  <a:pt x="1383924" y="0"/>
                  <a:pt x="1783080" y="399156"/>
                  <a:pt x="1783080" y="891540"/>
                </a:cubicBezTo>
                <a:cubicBezTo>
                  <a:pt x="1783080" y="1260828"/>
                  <a:pt x="1558555" y="1577675"/>
                  <a:pt x="1238568" y="1713019"/>
                </a:cubicBezTo>
                <a:lnTo>
                  <a:pt x="1163030" y="1736467"/>
                </a:lnTo>
                <a:lnTo>
                  <a:pt x="1328862" y="3088750"/>
                </a:lnTo>
                <a:lnTo>
                  <a:pt x="454218" y="3088750"/>
                </a:lnTo>
                <a:lnTo>
                  <a:pt x="620050" y="1736467"/>
                </a:lnTo>
                <a:lnTo>
                  <a:pt x="544513" y="1713019"/>
                </a:lnTo>
                <a:cubicBezTo>
                  <a:pt x="224525" y="1577675"/>
                  <a:pt x="0" y="1260828"/>
                  <a:pt x="0" y="891540"/>
                </a:cubicBezTo>
                <a:cubicBezTo>
                  <a:pt x="0" y="399156"/>
                  <a:pt x="399156" y="0"/>
                  <a:pt x="891540" y="0"/>
                </a:cubicBezTo>
                <a:close/>
              </a:path>
            </a:pathLst>
          </a:custGeom>
          <a:solidFill>
            <a:sysClr val="windowText" lastClr="000000"/>
          </a:solidFill>
          <a:ln w="317500" cap="flat" cmpd="sng" algn="ctr">
            <a:gradFill flip="none" rotWithShape="1">
              <a:gsLst>
                <a:gs pos="0">
                  <a:sysClr val="window" lastClr="FFFFFF">
                    <a:lumMod val="50000"/>
                  </a:sysClr>
                </a:gs>
                <a:gs pos="27000">
                  <a:sysClr val="window" lastClr="FFFFFF">
                    <a:lumMod val="95000"/>
                  </a:sysClr>
                </a:gs>
                <a:gs pos="61071">
                  <a:sysClr val="window" lastClr="FFFFFF"/>
                </a:gs>
                <a:gs pos="47000">
                  <a:sysClr val="window" lastClr="FFFFFF">
                    <a:lumMod val="65000"/>
                  </a:sysClr>
                </a:gs>
                <a:gs pos="77000">
                  <a:sysClr val="window" lastClr="FFFFFF">
                    <a:lumMod val="75000"/>
                  </a:sysClr>
                </a:gs>
                <a:gs pos="72000">
                  <a:sysClr val="window" lastClr="FFFFFF">
                    <a:lumMod val="95000"/>
                  </a:sysClr>
                </a:gs>
              </a:gsLst>
              <a:lin ang="2700000" scaled="1"/>
              <a:tileRect/>
            </a:gradFill>
            <a:prstDash val="solid"/>
            <a:miter lim="800000"/>
          </a:ln>
          <a:effectLst/>
          <a:scene3d>
            <a:camera prst="perspectiveRight"/>
            <a:lightRig rig="twoPt" dir="t"/>
          </a:scene3d>
          <a:sp3d extrusionH="203200" prstMaterial="softEdge">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endParaRPr>
          </a:p>
        </p:txBody>
      </p:sp>
      <p:grpSp>
        <p:nvGrpSpPr>
          <p:cNvPr id="4" name="Group 10">
            <a:extLst>
              <a:ext uri="{FF2B5EF4-FFF2-40B4-BE49-F238E27FC236}">
                <a16:creationId xmlns="" xmlns:a16="http://schemas.microsoft.com/office/drawing/2014/main" id="{BC498C9B-768E-4DD0-8324-2EEF8D20E12B}"/>
              </a:ext>
            </a:extLst>
          </p:cNvPr>
          <p:cNvGrpSpPr/>
          <p:nvPr/>
        </p:nvGrpSpPr>
        <p:grpSpPr>
          <a:xfrm>
            <a:off x="10941484" y="31193"/>
            <a:ext cx="1435012" cy="1629730"/>
            <a:chOff x="7894905" y="1223890"/>
            <a:chExt cx="2518117" cy="2518117"/>
          </a:xfrm>
        </p:grpSpPr>
        <p:sp>
          <p:nvSpPr>
            <p:cNvPr id="6" name="Freeform: Shape 9">
              <a:extLst>
                <a:ext uri="{FF2B5EF4-FFF2-40B4-BE49-F238E27FC236}">
                  <a16:creationId xmlns="" xmlns:a16="http://schemas.microsoft.com/office/drawing/2014/main" id="{5031829A-D24D-49B1-B169-FC978C3117DF}"/>
                </a:ext>
              </a:extLst>
            </p:cNvPr>
            <p:cNvSpPr/>
            <p:nvPr/>
          </p:nvSpPr>
          <p:spPr>
            <a:xfrm>
              <a:off x="8102991" y="2194561"/>
              <a:ext cx="773722" cy="914400"/>
            </a:xfrm>
            <a:custGeom>
              <a:avLst/>
              <a:gdLst>
                <a:gd name="connsiteX0" fmla="*/ 618978 w 998806"/>
                <a:gd name="connsiteY0" fmla="*/ 0 h 886265"/>
                <a:gd name="connsiteX1" fmla="*/ 0 w 998806"/>
                <a:gd name="connsiteY1" fmla="*/ 464234 h 886265"/>
                <a:gd name="connsiteX2" fmla="*/ 140677 w 998806"/>
                <a:gd name="connsiteY2" fmla="*/ 886265 h 886265"/>
                <a:gd name="connsiteX3" fmla="*/ 998806 w 998806"/>
                <a:gd name="connsiteY3" fmla="*/ 872197 h 886265"/>
                <a:gd name="connsiteX4" fmla="*/ 618978 w 998806"/>
                <a:gd name="connsiteY4" fmla="*/ 0 h 886265"/>
                <a:gd name="connsiteX0" fmla="*/ 562707 w 942535"/>
                <a:gd name="connsiteY0" fmla="*/ 0 h 886265"/>
                <a:gd name="connsiteX1" fmla="*/ 0 w 942535"/>
                <a:gd name="connsiteY1" fmla="*/ 393896 h 886265"/>
                <a:gd name="connsiteX2" fmla="*/ 84406 w 942535"/>
                <a:gd name="connsiteY2" fmla="*/ 886265 h 886265"/>
                <a:gd name="connsiteX3" fmla="*/ 942535 w 942535"/>
                <a:gd name="connsiteY3" fmla="*/ 872197 h 886265"/>
                <a:gd name="connsiteX4" fmla="*/ 562707 w 942535"/>
                <a:gd name="connsiteY4" fmla="*/ 0 h 886265"/>
                <a:gd name="connsiteX0" fmla="*/ 562707 w 942535"/>
                <a:gd name="connsiteY0" fmla="*/ 0 h 872197"/>
                <a:gd name="connsiteX1" fmla="*/ 0 w 942535"/>
                <a:gd name="connsiteY1" fmla="*/ 393896 h 872197"/>
                <a:gd name="connsiteX2" fmla="*/ 56271 w 942535"/>
                <a:gd name="connsiteY2" fmla="*/ 815927 h 872197"/>
                <a:gd name="connsiteX3" fmla="*/ 942535 w 942535"/>
                <a:gd name="connsiteY3" fmla="*/ 872197 h 872197"/>
                <a:gd name="connsiteX4" fmla="*/ 562707 w 942535"/>
                <a:gd name="connsiteY4" fmla="*/ 0 h 872197"/>
                <a:gd name="connsiteX0" fmla="*/ 562707 w 773722"/>
                <a:gd name="connsiteY0" fmla="*/ 0 h 914400"/>
                <a:gd name="connsiteX1" fmla="*/ 0 w 773722"/>
                <a:gd name="connsiteY1" fmla="*/ 393896 h 914400"/>
                <a:gd name="connsiteX2" fmla="*/ 56271 w 773722"/>
                <a:gd name="connsiteY2" fmla="*/ 815927 h 914400"/>
                <a:gd name="connsiteX3" fmla="*/ 773722 w 773722"/>
                <a:gd name="connsiteY3" fmla="*/ 914400 h 914400"/>
                <a:gd name="connsiteX4" fmla="*/ 562707 w 773722"/>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722" h="914400">
                  <a:moveTo>
                    <a:pt x="562707" y="0"/>
                  </a:moveTo>
                  <a:lnTo>
                    <a:pt x="0" y="393896"/>
                  </a:lnTo>
                  <a:lnTo>
                    <a:pt x="56271" y="815927"/>
                  </a:lnTo>
                  <a:lnTo>
                    <a:pt x="773722" y="914400"/>
                  </a:lnTo>
                  <a:lnTo>
                    <a:pt x="562707" y="0"/>
                  </a:lnTo>
                  <a:close/>
                </a:path>
              </a:pathLst>
            </a:custGeom>
            <a:gradFill flip="none" rotWithShape="1">
              <a:gsLst>
                <a:gs pos="84053">
                  <a:sysClr val="window" lastClr="FFFFFF">
                    <a:lumMod val="85000"/>
                  </a:sysClr>
                </a:gs>
                <a:gs pos="38900">
                  <a:sysClr val="window" lastClr="FFFFFF">
                    <a:lumMod val="95000"/>
                  </a:sysClr>
                </a:gs>
                <a:gs pos="0">
                  <a:sysClr val="windowText" lastClr="000000"/>
                </a:gs>
                <a:gs pos="100000">
                  <a:sysClr val="window" lastClr="FFFFFF"/>
                </a:gs>
              </a:gsLst>
              <a:lin ang="0" scaled="1"/>
              <a:tileRect/>
            </a:gra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7" name="Circle: Hollow 8">
              <a:extLst>
                <a:ext uri="{FF2B5EF4-FFF2-40B4-BE49-F238E27FC236}">
                  <a16:creationId xmlns="" xmlns:a16="http://schemas.microsoft.com/office/drawing/2014/main" id="{9A394ABA-50EA-4139-A1B2-3878B459C16E}"/>
                </a:ext>
              </a:extLst>
            </p:cNvPr>
            <p:cNvSpPr/>
            <p:nvPr/>
          </p:nvSpPr>
          <p:spPr>
            <a:xfrm>
              <a:off x="7894905" y="1223890"/>
              <a:ext cx="2518117" cy="2518117"/>
            </a:xfrm>
            <a:prstGeom prst="donut">
              <a:avLst>
                <a:gd name="adj" fmla="val 14354"/>
              </a:avLst>
            </a:prstGeom>
            <a:gradFill>
              <a:gsLst>
                <a:gs pos="0">
                  <a:sysClr val="window" lastClr="FFFFFF">
                    <a:lumMod val="50000"/>
                  </a:sysClr>
                </a:gs>
                <a:gs pos="27000">
                  <a:sysClr val="window" lastClr="FFFFFF">
                    <a:lumMod val="95000"/>
                  </a:sysClr>
                </a:gs>
                <a:gs pos="61071">
                  <a:sysClr val="window" lastClr="FFFFFF"/>
                </a:gs>
                <a:gs pos="47000">
                  <a:sysClr val="window" lastClr="FFFFFF">
                    <a:lumMod val="65000"/>
                  </a:sysClr>
                </a:gs>
                <a:gs pos="77000">
                  <a:sysClr val="window" lastClr="FFFFFF">
                    <a:lumMod val="75000"/>
                  </a:sysClr>
                </a:gs>
                <a:gs pos="72000">
                  <a:sysClr val="window" lastClr="FFFFFF">
                    <a:lumMod val="95000"/>
                  </a:sysClr>
                </a:gs>
              </a:gsLst>
              <a:lin ang="2700000" scaled="1"/>
            </a:gradFill>
            <a:ln w="12700" cap="flat" cmpd="sng" algn="ctr">
              <a:noFill/>
              <a:prstDash val="solid"/>
              <a:miter lim="800000"/>
            </a:ln>
            <a:effectLst/>
            <a:scene3d>
              <a:camera prst="isometricOffAxis1Left"/>
              <a:lightRig rig="threePt" dir="t"/>
            </a:scene3d>
            <a:sp3d extrusionH="50800">
              <a:bevelT w="88900" h="2349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grpSp>
      <p:sp>
        <p:nvSpPr>
          <p:cNvPr id="12" name="Rectangle 11"/>
          <p:cNvSpPr/>
          <p:nvPr/>
        </p:nvSpPr>
        <p:spPr>
          <a:xfrm>
            <a:off x="5296576" y="4072889"/>
            <a:ext cx="6460001" cy="20085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sz="1500" dirty="0" smtClean="0">
              <a:solidFill>
                <a:schemeClr val="tx1"/>
              </a:solidFill>
              <a:latin typeface="Corbel" pitchFamily="34" charset="0"/>
            </a:endParaRPr>
          </a:p>
          <a:p>
            <a:pPr algn="just"/>
            <a:r>
              <a:rPr lang="fr-FR" sz="1500" dirty="0">
                <a:solidFill>
                  <a:schemeClr val="tx1"/>
                </a:solidFill>
                <a:latin typeface="Corbel" pitchFamily="34" charset="0"/>
              </a:rPr>
              <a:t>Taux de disponibilité des accès par campagne évolutif au niveau </a:t>
            </a:r>
            <a:r>
              <a:rPr lang="fr-FR" sz="1500" dirty="0" smtClean="0">
                <a:solidFill>
                  <a:schemeClr val="tx1"/>
                </a:solidFill>
                <a:latin typeface="Corbel" pitchFamily="34" charset="0"/>
              </a:rPr>
              <a:t>de toutes </a:t>
            </a:r>
            <a:r>
              <a:rPr lang="fr-FR" sz="1500" dirty="0">
                <a:solidFill>
                  <a:schemeClr val="tx1"/>
                </a:solidFill>
                <a:latin typeface="Corbel" pitchFamily="34" charset="0"/>
              </a:rPr>
              <a:t>les </a:t>
            </a:r>
            <a:r>
              <a:rPr lang="fr-FR" sz="1500" dirty="0" smtClean="0">
                <a:solidFill>
                  <a:schemeClr val="tx1"/>
                </a:solidFill>
                <a:latin typeface="Corbel" pitchFamily="34" charset="0"/>
              </a:rPr>
              <a:t>campagnes :</a:t>
            </a:r>
            <a:endParaRPr lang="fr-FR" sz="1500" dirty="0">
              <a:solidFill>
                <a:schemeClr val="tx1"/>
              </a:solidFill>
              <a:latin typeface="Corbel" pitchFamily="34" charset="0"/>
            </a:endParaRPr>
          </a:p>
          <a:p>
            <a:pPr algn="just"/>
            <a:r>
              <a:rPr lang="fr-FR" sz="1500" b="1" u="sng" dirty="0">
                <a:solidFill>
                  <a:schemeClr val="tx1"/>
                </a:solidFill>
                <a:latin typeface="Corbel" pitchFamily="34" charset="0"/>
              </a:rPr>
              <a:t>MTN</a:t>
            </a:r>
            <a:r>
              <a:rPr lang="fr-FR" sz="1500" b="1" dirty="0">
                <a:solidFill>
                  <a:schemeClr val="tx1"/>
                </a:solidFill>
                <a:latin typeface="Corbel" pitchFamily="34" charset="0"/>
              </a:rPr>
              <a:t> : 70% vs 67%</a:t>
            </a:r>
          </a:p>
          <a:p>
            <a:pPr algn="just"/>
            <a:r>
              <a:rPr lang="fr-FR" sz="1500" b="1" u="sng" dirty="0">
                <a:solidFill>
                  <a:schemeClr val="tx1"/>
                </a:solidFill>
                <a:latin typeface="Corbel" pitchFamily="34" charset="0"/>
              </a:rPr>
              <a:t>MOOV</a:t>
            </a:r>
            <a:r>
              <a:rPr lang="fr-FR" sz="1500" b="1" dirty="0">
                <a:solidFill>
                  <a:schemeClr val="tx1"/>
                </a:solidFill>
                <a:latin typeface="Corbel" pitchFamily="34" charset="0"/>
              </a:rPr>
              <a:t> : 66% vs  </a:t>
            </a:r>
            <a:r>
              <a:rPr lang="fr-FR" sz="1500" b="1" dirty="0" smtClean="0">
                <a:solidFill>
                  <a:schemeClr val="tx1"/>
                </a:solidFill>
                <a:latin typeface="Corbel" pitchFamily="34" charset="0"/>
              </a:rPr>
              <a:t>66 </a:t>
            </a:r>
            <a:r>
              <a:rPr lang="fr-FR" sz="1500" b="1" dirty="0">
                <a:solidFill>
                  <a:schemeClr val="tx1"/>
                </a:solidFill>
                <a:latin typeface="Corbel" pitchFamily="34" charset="0"/>
              </a:rPr>
              <a:t>%</a:t>
            </a:r>
          </a:p>
          <a:p>
            <a:pPr algn="just"/>
            <a:r>
              <a:rPr lang="fr-FR" sz="1500" b="1" u="sng" dirty="0">
                <a:solidFill>
                  <a:schemeClr val="tx1"/>
                </a:solidFill>
                <a:latin typeface="Corbel" pitchFamily="34" charset="0"/>
              </a:rPr>
              <a:t>DIGITAL</a:t>
            </a:r>
            <a:r>
              <a:rPr lang="fr-FR" sz="1500" b="1" dirty="0">
                <a:solidFill>
                  <a:schemeClr val="tx1"/>
                </a:solidFill>
                <a:latin typeface="Corbel" pitchFamily="34" charset="0"/>
              </a:rPr>
              <a:t> : </a:t>
            </a:r>
            <a:r>
              <a:rPr lang="fr-FR" sz="1500" b="1" dirty="0" smtClean="0">
                <a:solidFill>
                  <a:schemeClr val="tx1"/>
                </a:solidFill>
                <a:latin typeface="Corbel" pitchFamily="34" charset="0"/>
              </a:rPr>
              <a:t>38 </a:t>
            </a:r>
            <a:r>
              <a:rPr lang="fr-FR" sz="1500" b="1" dirty="0">
                <a:solidFill>
                  <a:schemeClr val="tx1"/>
                </a:solidFill>
                <a:latin typeface="Corbel" pitchFamily="34" charset="0"/>
              </a:rPr>
              <a:t>% vs </a:t>
            </a:r>
            <a:r>
              <a:rPr lang="fr-FR" sz="1500" b="1" dirty="0" smtClean="0">
                <a:solidFill>
                  <a:schemeClr val="tx1"/>
                </a:solidFill>
                <a:latin typeface="Corbel" pitchFamily="34" charset="0"/>
              </a:rPr>
              <a:t>34% </a:t>
            </a:r>
            <a:endParaRPr lang="fr-FR" sz="1500" dirty="0">
              <a:solidFill>
                <a:schemeClr val="tx1"/>
              </a:solidFill>
              <a:latin typeface="Corbel" pitchFamily="34" charset="0"/>
            </a:endParaRPr>
          </a:p>
          <a:p>
            <a:pPr algn="just"/>
            <a:r>
              <a:rPr lang="fr-FR" sz="1500" dirty="0" smtClean="0">
                <a:solidFill>
                  <a:schemeClr val="tx1"/>
                </a:solidFill>
                <a:latin typeface="Corbel" pitchFamily="34" charset="0"/>
              </a:rPr>
              <a:t>Suivi hebdo des accès avec relance du client</a:t>
            </a:r>
          </a:p>
          <a:p>
            <a:pPr algn="just"/>
            <a:r>
              <a:rPr lang="fr-FR" sz="1500" dirty="0" smtClean="0">
                <a:solidFill>
                  <a:schemeClr val="tx1"/>
                </a:solidFill>
                <a:latin typeface="Corbel" pitchFamily="34" charset="0"/>
              </a:rPr>
              <a:t>Sensibilisation des cc sur le bon usage de ces accès afin de garantir un taux de 95% de disponibilité des accès.</a:t>
            </a:r>
            <a:endParaRPr lang="fr-FR" sz="1500" dirty="0">
              <a:solidFill>
                <a:schemeClr val="tx1"/>
              </a:solidFill>
              <a:latin typeface="Corbel" pitchFamily="34" charset="0"/>
            </a:endParaRPr>
          </a:p>
          <a:p>
            <a:pPr algn="just"/>
            <a:endParaRPr lang="fr-FR" sz="1500" dirty="0">
              <a:solidFill>
                <a:schemeClr val="tx1"/>
              </a:solidFill>
              <a:latin typeface="Corbel" pitchFamily="34" charset="0"/>
            </a:endParaRPr>
          </a:p>
        </p:txBody>
      </p:sp>
      <p:graphicFrame>
        <p:nvGraphicFramePr>
          <p:cNvPr id="16" name="Tableau 15"/>
          <p:cNvGraphicFramePr>
            <a:graphicFrameLocks noGrp="1"/>
          </p:cNvGraphicFramePr>
          <p:nvPr>
            <p:extLst>
              <p:ext uri="{D42A27DB-BD31-4B8C-83A1-F6EECF244321}">
                <p14:modId xmlns:p14="http://schemas.microsoft.com/office/powerpoint/2010/main" val="489381218"/>
              </p:ext>
            </p:extLst>
          </p:nvPr>
        </p:nvGraphicFramePr>
        <p:xfrm>
          <a:off x="217714" y="723226"/>
          <a:ext cx="4804230" cy="2961671"/>
        </p:xfrm>
        <a:graphic>
          <a:graphicData uri="http://schemas.openxmlformats.org/drawingml/2006/table">
            <a:tbl>
              <a:tblPr/>
              <a:tblGrid>
                <a:gridCol w="1157646"/>
                <a:gridCol w="1157646"/>
                <a:gridCol w="1157646"/>
                <a:gridCol w="1331292"/>
              </a:tblGrid>
              <a:tr h="255947">
                <a:tc gridSpan="4">
                  <a:txBody>
                    <a:bodyPr/>
                    <a:lstStyle/>
                    <a:p>
                      <a:pPr algn="ctr" fontAlgn="ctr"/>
                      <a:r>
                        <a:rPr lang="fr-FR" sz="1100" b="1" i="0" u="none" strike="noStrike" dirty="0">
                          <a:solidFill>
                            <a:srgbClr val="FFFFFF"/>
                          </a:solidFill>
                          <a:effectLst/>
                          <a:latin typeface="Times New Roman"/>
                        </a:rPr>
                        <a:t>HOTLINE ET PARTNERS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33"/>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658148">
                <a:tc>
                  <a:txBody>
                    <a:bodyPr/>
                    <a:lstStyle/>
                    <a:p>
                      <a:pPr algn="ctr" fontAlgn="ctr"/>
                      <a:r>
                        <a:rPr lang="fr-FR" sz="1000" b="1" i="0" u="none" strike="noStrike">
                          <a:solidFill>
                            <a:srgbClr val="17365D"/>
                          </a:solidFill>
                          <a:effectLst/>
                          <a:latin typeface="Times New Roman"/>
                        </a:rPr>
                        <a:t>OUTILS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EFFECTIF</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ACCES EN INSTANCES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TAUX DE DISPONIBILITE DES ACCES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5947">
                <a:tc>
                  <a:txBody>
                    <a:bodyPr/>
                    <a:lstStyle/>
                    <a:p>
                      <a:pPr algn="ctr" fontAlgn="ctr"/>
                      <a:r>
                        <a:rPr lang="fr-FR" sz="1100" b="1" i="0" u="none" strike="noStrike">
                          <a:solidFill>
                            <a:srgbClr val="17365D"/>
                          </a:solidFill>
                          <a:effectLst/>
                          <a:latin typeface="Times New Roman"/>
                        </a:rPr>
                        <a:t>CLM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144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dirty="0" smtClean="0">
                          <a:solidFill>
                            <a:srgbClr val="000000"/>
                          </a:solidFill>
                          <a:effectLst/>
                          <a:latin typeface="Calibri"/>
                        </a:rPr>
                        <a:t>88%</a:t>
                      </a:r>
                      <a:endParaRPr lang="fr-FR" sz="1100" b="0"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D380"/>
                    </a:solidFill>
                  </a:tcPr>
                </a:tc>
              </a:tr>
              <a:tr h="255947">
                <a:tc>
                  <a:txBody>
                    <a:bodyPr/>
                    <a:lstStyle/>
                    <a:p>
                      <a:pPr algn="ctr" fontAlgn="ctr"/>
                      <a:r>
                        <a:rPr lang="fr-FR" sz="1100" b="1" i="0" u="none" strike="noStrike">
                          <a:solidFill>
                            <a:srgbClr val="17365D"/>
                          </a:solidFill>
                          <a:effectLst/>
                          <a:latin typeface="Times New Roman"/>
                        </a:rPr>
                        <a:t>ECW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143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dirty="0" smtClean="0">
                          <a:solidFill>
                            <a:srgbClr val="000000"/>
                          </a:solidFill>
                          <a:effectLst/>
                          <a:latin typeface="Calibri"/>
                        </a:rPr>
                        <a:t>64%</a:t>
                      </a:r>
                      <a:endParaRPr lang="fr-FR" sz="1100" b="0"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780"/>
                    </a:solidFill>
                  </a:tcPr>
                </a:tc>
              </a:tr>
              <a:tr h="255947">
                <a:tc>
                  <a:txBody>
                    <a:bodyPr/>
                    <a:lstStyle/>
                    <a:p>
                      <a:pPr algn="ctr" fontAlgn="ctr"/>
                      <a:r>
                        <a:rPr lang="fr-FR" sz="1100" b="1" i="0" u="none" strike="noStrike">
                          <a:solidFill>
                            <a:srgbClr val="17365D"/>
                          </a:solidFill>
                          <a:effectLst/>
                          <a:latin typeface="Times New Roman"/>
                        </a:rPr>
                        <a:t>ERS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dirty="0" smtClean="0">
                          <a:solidFill>
                            <a:srgbClr val="000000"/>
                          </a:solidFill>
                          <a:effectLst/>
                          <a:latin typeface="Calibri"/>
                        </a:rPr>
                        <a:t>75%</a:t>
                      </a:r>
                      <a:endParaRPr lang="fr-FR" sz="1100" b="0"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r>
              <a:tr h="255947">
                <a:tc>
                  <a:txBody>
                    <a:bodyPr/>
                    <a:lstStyle/>
                    <a:p>
                      <a:pPr algn="ctr" fontAlgn="ctr"/>
                      <a:r>
                        <a:rPr lang="fr-FR" sz="1100" b="1" i="0" u="none" strike="noStrike">
                          <a:solidFill>
                            <a:srgbClr val="17365D"/>
                          </a:solidFill>
                          <a:effectLst/>
                          <a:latin typeface="Times New Roman"/>
                        </a:rPr>
                        <a:t>IRM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dirty="0" smtClean="0">
                          <a:solidFill>
                            <a:srgbClr val="000000"/>
                          </a:solidFill>
                          <a:effectLst/>
                          <a:latin typeface="Calibri"/>
                        </a:rPr>
                        <a:t>54%</a:t>
                      </a:r>
                      <a:endParaRPr lang="fr-FR" sz="1100" b="0"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8470"/>
                    </a:solidFill>
                  </a:tcPr>
                </a:tc>
              </a:tr>
              <a:tr h="255947">
                <a:tc>
                  <a:txBody>
                    <a:bodyPr/>
                    <a:lstStyle/>
                    <a:p>
                      <a:pPr algn="ctr" fontAlgn="ctr"/>
                      <a:r>
                        <a:rPr lang="fr-FR" sz="1100" b="1" i="0" u="none" strike="noStrike">
                          <a:solidFill>
                            <a:srgbClr val="17365D"/>
                          </a:solidFill>
                          <a:effectLst/>
                          <a:latin typeface="Times New Roman"/>
                        </a:rPr>
                        <a:t>CEM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143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dirty="0" smtClean="0">
                          <a:solidFill>
                            <a:srgbClr val="000000"/>
                          </a:solidFill>
                          <a:effectLst/>
                          <a:latin typeface="Calibri"/>
                        </a:rPr>
                        <a:t>53%</a:t>
                      </a:r>
                      <a:endParaRPr lang="fr-FR" sz="1100" b="0"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77A"/>
                    </a:solidFill>
                  </a:tcPr>
                </a:tc>
              </a:tr>
              <a:tr h="255947">
                <a:tc>
                  <a:txBody>
                    <a:bodyPr/>
                    <a:lstStyle/>
                    <a:p>
                      <a:pPr algn="ctr" fontAlgn="ctr"/>
                      <a:r>
                        <a:rPr lang="fr-FR" sz="1100" b="1" i="0" u="none" strike="noStrike">
                          <a:solidFill>
                            <a:srgbClr val="17365D"/>
                          </a:solidFill>
                          <a:effectLst/>
                          <a:latin typeface="Times New Roman"/>
                        </a:rPr>
                        <a:t>HXC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143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dirty="0" smtClean="0">
                          <a:solidFill>
                            <a:srgbClr val="000000"/>
                          </a:solidFill>
                          <a:effectLst/>
                          <a:latin typeface="Calibri"/>
                        </a:rPr>
                        <a:t>76%</a:t>
                      </a:r>
                      <a:endParaRPr lang="fr-FR" sz="1100" b="0"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B84"/>
                    </a:solidFill>
                  </a:tcPr>
                </a:tc>
              </a:tr>
              <a:tr h="255947">
                <a:tc>
                  <a:txBody>
                    <a:bodyPr/>
                    <a:lstStyle/>
                    <a:p>
                      <a:pPr algn="ctr" fontAlgn="ctr"/>
                      <a:r>
                        <a:rPr lang="fr-FR" sz="1100" b="1" i="0" u="none" strike="noStrike">
                          <a:solidFill>
                            <a:srgbClr val="17365D"/>
                          </a:solidFill>
                          <a:effectLst/>
                          <a:latin typeface="Times New Roman"/>
                        </a:rPr>
                        <a:t>OBCC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143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dirty="0" smtClean="0">
                          <a:solidFill>
                            <a:srgbClr val="000000"/>
                          </a:solidFill>
                          <a:effectLst/>
                          <a:latin typeface="Calibri"/>
                        </a:rPr>
                        <a:t>64%</a:t>
                      </a:r>
                      <a:endParaRPr lang="fr-FR" sz="1100" b="0"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783"/>
                    </a:solidFill>
                  </a:tcPr>
                </a:tc>
              </a:tr>
              <a:tr h="255947">
                <a:tc>
                  <a:txBody>
                    <a:bodyPr/>
                    <a:lstStyle/>
                    <a:p>
                      <a:pPr algn="ctr" fontAlgn="ctr"/>
                      <a:r>
                        <a:rPr lang="fr-FR" sz="1100" b="1" i="0" u="none" strike="noStrike">
                          <a:solidFill>
                            <a:srgbClr val="17365D"/>
                          </a:solidFill>
                          <a:effectLst/>
                          <a:latin typeface="Times New Roman"/>
                        </a:rPr>
                        <a:t>OTD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a:solidFill>
                            <a:srgbClr val="17365D"/>
                          </a:solidFill>
                          <a:effectLst/>
                          <a:latin typeface="Times New Roman"/>
                        </a:rPr>
                        <a:t>143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100" b="0" i="0" u="none" strike="noStrike" dirty="0">
                          <a:solidFill>
                            <a:srgbClr val="17365D"/>
                          </a:solidFill>
                          <a:effectLst/>
                          <a:latin typeface="Times New Roman"/>
                        </a:rPr>
                        <a:t>82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dirty="0" smtClean="0">
                          <a:solidFill>
                            <a:srgbClr val="000000"/>
                          </a:solidFill>
                          <a:effectLst/>
                          <a:latin typeface="Calibri"/>
                        </a:rPr>
                        <a:t>64%</a:t>
                      </a:r>
                      <a:endParaRPr lang="fr-FR" sz="1100" b="0"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785913532"/>
              </p:ext>
            </p:extLst>
          </p:nvPr>
        </p:nvGraphicFramePr>
        <p:xfrm>
          <a:off x="5483176" y="659416"/>
          <a:ext cx="4848178" cy="3025477"/>
        </p:xfrm>
        <a:graphic>
          <a:graphicData uri="http://schemas.openxmlformats.org/drawingml/2006/table">
            <a:tbl>
              <a:tblPr/>
              <a:tblGrid>
                <a:gridCol w="1589870"/>
                <a:gridCol w="887369"/>
                <a:gridCol w="1053751"/>
                <a:gridCol w="1317188"/>
              </a:tblGrid>
              <a:tr h="261261">
                <a:tc gridSpan="4">
                  <a:txBody>
                    <a:bodyPr/>
                    <a:lstStyle/>
                    <a:p>
                      <a:pPr algn="ctr" fontAlgn="ctr"/>
                      <a:r>
                        <a:rPr lang="fr-FR" sz="1400" b="1" i="0" u="none" strike="noStrike" dirty="0">
                          <a:solidFill>
                            <a:srgbClr val="FFFFFF"/>
                          </a:solidFill>
                          <a:effectLst/>
                          <a:latin typeface="Times New Roman"/>
                        </a:rPr>
                        <a:t>MOOV 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431546">
                <a:tc>
                  <a:txBody>
                    <a:bodyPr/>
                    <a:lstStyle/>
                    <a:p>
                      <a:pPr algn="ctr" fontAlgn="ctr"/>
                      <a:r>
                        <a:rPr lang="fr-FR" sz="900" b="1" i="0" u="none" strike="noStrike">
                          <a:solidFill>
                            <a:srgbClr val="17365D"/>
                          </a:solidFill>
                          <a:effectLst/>
                          <a:latin typeface="Times New Roman"/>
                        </a:rPr>
                        <a:t>OUTILS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FR" sz="900" b="1" i="0" u="none" strike="noStrike">
                          <a:solidFill>
                            <a:srgbClr val="17365D"/>
                          </a:solidFill>
                          <a:effectLst/>
                          <a:latin typeface="Times New Roman"/>
                        </a:rPr>
                        <a:t>EFFECTIF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FR" sz="900" b="1" i="0" u="none" strike="noStrike">
                          <a:solidFill>
                            <a:srgbClr val="17365D"/>
                          </a:solidFill>
                          <a:effectLst/>
                          <a:latin typeface="Times New Roman"/>
                        </a:rPr>
                        <a:t>ACCES EN INSTANCES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FR" sz="900" b="1" i="0" u="none" strike="noStrike">
                          <a:solidFill>
                            <a:srgbClr val="17365D"/>
                          </a:solidFill>
                          <a:effectLst/>
                          <a:latin typeface="Times New Roman"/>
                        </a:rPr>
                        <a:t>TAUX DE DISPONIBILITE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233267">
                <a:tc>
                  <a:txBody>
                    <a:bodyPr/>
                    <a:lstStyle/>
                    <a:p>
                      <a:pPr algn="ctr" fontAlgn="ctr"/>
                      <a:r>
                        <a:rPr lang="fr-FR" sz="1000" b="1" i="0" u="none" strike="noStrike">
                          <a:solidFill>
                            <a:srgbClr val="17365D"/>
                          </a:solidFill>
                          <a:effectLst/>
                          <a:latin typeface="Times New Roman"/>
                        </a:rPr>
                        <a:t>ECMS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dirty="0">
                          <a:solidFill>
                            <a:srgbClr val="17365D"/>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r>
              <a:tr h="233267">
                <a:tc>
                  <a:txBody>
                    <a:bodyPr/>
                    <a:lstStyle/>
                    <a:p>
                      <a:pPr algn="ctr" fontAlgn="ctr"/>
                      <a:r>
                        <a:rPr lang="fr-FR" sz="1000" b="1" i="0" u="none" strike="noStrike">
                          <a:solidFill>
                            <a:srgbClr val="17365D"/>
                          </a:solidFill>
                          <a:effectLst/>
                          <a:latin typeface="Times New Roman"/>
                        </a:rPr>
                        <a:t>CALL-HISTORY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4"/>
                    </a:solidFill>
                  </a:tcPr>
                </a:tc>
              </a:tr>
              <a:tr h="233267">
                <a:tc>
                  <a:txBody>
                    <a:bodyPr/>
                    <a:lstStyle/>
                    <a:p>
                      <a:pPr algn="ctr" fontAlgn="ctr"/>
                      <a:r>
                        <a:rPr lang="fr-FR" sz="1000" b="1" i="0" u="none" strike="noStrike">
                          <a:solidFill>
                            <a:srgbClr val="17365D"/>
                          </a:solidFill>
                          <a:effectLst/>
                          <a:latin typeface="Times New Roman"/>
                        </a:rPr>
                        <a:t>CRM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dirty="0">
                          <a:solidFill>
                            <a:srgbClr val="17365D"/>
                          </a:solidFill>
                          <a:effectLst/>
                          <a:latin typeface="Times New Roman"/>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r>
              <a:tr h="233267">
                <a:tc>
                  <a:txBody>
                    <a:bodyPr/>
                    <a:lstStyle/>
                    <a:p>
                      <a:pPr algn="ctr" fontAlgn="ctr"/>
                      <a:r>
                        <a:rPr lang="fr-FR" sz="1000" b="1" i="0" u="none" strike="noStrike">
                          <a:solidFill>
                            <a:srgbClr val="17365D"/>
                          </a:solidFill>
                          <a:effectLst/>
                          <a:latin typeface="Times New Roman"/>
                        </a:rPr>
                        <a:t>CARES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r>
              <a:tr h="233267">
                <a:tc>
                  <a:txBody>
                    <a:bodyPr/>
                    <a:lstStyle/>
                    <a:p>
                      <a:pPr algn="ctr" fontAlgn="ctr"/>
                      <a:r>
                        <a:rPr lang="fr-FR" sz="1000" b="1" i="0" u="none" strike="noStrike">
                          <a:solidFill>
                            <a:srgbClr val="17365D"/>
                          </a:solidFill>
                          <a:effectLst/>
                          <a:latin typeface="Times New Roman"/>
                        </a:rPr>
                        <a:t>MOBILE CASH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D75"/>
                    </a:solidFill>
                  </a:tcPr>
                </a:tc>
              </a:tr>
              <a:tr h="233267">
                <a:tc>
                  <a:txBody>
                    <a:bodyPr/>
                    <a:lstStyle/>
                    <a:p>
                      <a:pPr algn="ctr" fontAlgn="ctr"/>
                      <a:r>
                        <a:rPr lang="fr-FR" sz="1000" b="1" i="0" u="none" strike="noStrike">
                          <a:solidFill>
                            <a:srgbClr val="17365D"/>
                          </a:solidFill>
                          <a:effectLst/>
                          <a:latin typeface="Times New Roman"/>
                        </a:rPr>
                        <a:t>TELEPIN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273"/>
                    </a:solidFill>
                  </a:tcPr>
                </a:tc>
              </a:tr>
              <a:tr h="233267">
                <a:tc>
                  <a:txBody>
                    <a:bodyPr/>
                    <a:lstStyle/>
                    <a:p>
                      <a:pPr algn="ctr" fontAlgn="ctr"/>
                      <a:r>
                        <a:rPr lang="fr-FR" sz="1000" b="1" i="0" u="none" strike="noStrike">
                          <a:solidFill>
                            <a:srgbClr val="17365D"/>
                          </a:solidFill>
                          <a:effectLst/>
                          <a:latin typeface="Times New Roman"/>
                        </a:rPr>
                        <a:t>WEBCARE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A81"/>
                    </a:solidFill>
                  </a:tcPr>
                </a:tc>
              </a:tr>
              <a:tr h="233267">
                <a:tc>
                  <a:txBody>
                    <a:bodyPr/>
                    <a:lstStyle/>
                    <a:p>
                      <a:pPr algn="ctr" fontAlgn="ctr"/>
                      <a:r>
                        <a:rPr lang="fr-FR" sz="1000" b="1" i="0" u="none" strike="noStrike">
                          <a:solidFill>
                            <a:srgbClr val="17365D"/>
                          </a:solidFill>
                          <a:effectLst/>
                          <a:latin typeface="Times New Roman"/>
                        </a:rPr>
                        <a:t>HXC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DC81"/>
                    </a:solidFill>
                  </a:tcPr>
                </a:tc>
              </a:tr>
              <a:tr h="233267">
                <a:tc>
                  <a:txBody>
                    <a:bodyPr/>
                    <a:lstStyle/>
                    <a:p>
                      <a:pPr algn="ctr" fontAlgn="ctr"/>
                      <a:r>
                        <a:rPr lang="fr-FR" sz="1000" b="1" i="0" u="none" strike="noStrike">
                          <a:solidFill>
                            <a:srgbClr val="17365D"/>
                          </a:solidFill>
                          <a:effectLst/>
                          <a:latin typeface="Times New Roman"/>
                        </a:rPr>
                        <a:t>COMVIVA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r>
              <a:tr h="233267">
                <a:tc>
                  <a:txBody>
                    <a:bodyPr/>
                    <a:lstStyle/>
                    <a:p>
                      <a:pPr algn="ctr" fontAlgn="ctr"/>
                      <a:r>
                        <a:rPr lang="fr-FR" sz="1000" b="1" i="0" u="none" strike="noStrike">
                          <a:solidFill>
                            <a:srgbClr val="17365D"/>
                          </a:solidFill>
                          <a:effectLst/>
                          <a:latin typeface="Times New Roman"/>
                        </a:rPr>
                        <a:t>ONEUI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1" i="0" u="none" strike="noStrike">
                          <a:solidFill>
                            <a:srgbClr val="17365D"/>
                          </a:solidFill>
                          <a:effectLst/>
                          <a:latin typeface="Times New Roman"/>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dirty="0">
                          <a:solidFill>
                            <a:srgbClr val="17365D"/>
                          </a:solidFill>
                          <a:effectLst/>
                          <a:latin typeface="Times New Roman"/>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3567710789"/>
              </p:ext>
            </p:extLst>
          </p:nvPr>
        </p:nvGraphicFramePr>
        <p:xfrm>
          <a:off x="197702" y="3871688"/>
          <a:ext cx="4811025" cy="2815716"/>
        </p:xfrm>
        <a:graphic>
          <a:graphicData uri="http://schemas.openxmlformats.org/drawingml/2006/table">
            <a:tbl>
              <a:tblPr/>
              <a:tblGrid>
                <a:gridCol w="1135345"/>
                <a:gridCol w="1135345"/>
                <a:gridCol w="1135345"/>
                <a:gridCol w="1404990"/>
              </a:tblGrid>
              <a:tr h="254871">
                <a:tc gridSpan="4">
                  <a:txBody>
                    <a:bodyPr/>
                    <a:lstStyle/>
                    <a:p>
                      <a:pPr algn="ctr" fontAlgn="ctr"/>
                      <a:r>
                        <a:rPr lang="fr-FR" sz="1000" b="1" i="0" u="none" strike="noStrike">
                          <a:solidFill>
                            <a:srgbClr val="000000"/>
                          </a:solidFill>
                          <a:effectLst/>
                          <a:latin typeface="Times New Roman"/>
                        </a:rPr>
                        <a:t>DIGITAL MTN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618973">
                <a:tc>
                  <a:txBody>
                    <a:bodyPr/>
                    <a:lstStyle/>
                    <a:p>
                      <a:pPr algn="ctr" fontAlgn="ctr"/>
                      <a:r>
                        <a:rPr lang="fr-FR" sz="1000" b="1" i="0" u="none" strike="noStrike">
                          <a:solidFill>
                            <a:srgbClr val="17365D"/>
                          </a:solidFill>
                          <a:effectLst/>
                          <a:latin typeface="Times New Roman"/>
                        </a:rPr>
                        <a:t>OUTILS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fr-FR" sz="1000" b="1" i="0" u="none" strike="noStrike">
                          <a:solidFill>
                            <a:srgbClr val="17365D"/>
                          </a:solidFill>
                          <a:effectLst/>
                          <a:latin typeface="Times New Roman"/>
                        </a:rPr>
                        <a:t>EFFECTIF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fr-FR" sz="1000" b="1" i="0" u="none" strike="noStrike">
                          <a:solidFill>
                            <a:srgbClr val="17365D"/>
                          </a:solidFill>
                          <a:effectLst/>
                          <a:latin typeface="Times New Roman"/>
                        </a:rPr>
                        <a:t>ACCES EN INSTANCES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fr-FR" sz="1000" b="1" i="0" u="none" strike="noStrike">
                          <a:solidFill>
                            <a:srgbClr val="17365D"/>
                          </a:solidFill>
                          <a:effectLst/>
                          <a:latin typeface="Times New Roman"/>
                        </a:rPr>
                        <a:t>TAUX DE DISPONIBILITE DES ACCES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42734">
                <a:tc>
                  <a:txBody>
                    <a:bodyPr/>
                    <a:lstStyle/>
                    <a:p>
                      <a:pPr algn="ctr" fontAlgn="ctr"/>
                      <a:r>
                        <a:rPr lang="fr-FR" sz="1000" b="1" i="0" u="none" strike="noStrike">
                          <a:solidFill>
                            <a:srgbClr val="17365D"/>
                          </a:solidFill>
                          <a:effectLst/>
                          <a:latin typeface="Times New Roman"/>
                        </a:rPr>
                        <a:t>CLM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a:solidFill>
                            <a:srgbClr val="244062"/>
                          </a:solidFill>
                          <a:effectLst/>
                          <a:latin typeface="Times New Roman"/>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r>
              <a:tr h="242734">
                <a:tc>
                  <a:txBody>
                    <a:bodyPr/>
                    <a:lstStyle/>
                    <a:p>
                      <a:pPr algn="ctr" fontAlgn="ctr"/>
                      <a:r>
                        <a:rPr lang="fr-FR" sz="1000" b="1" i="0" u="none" strike="noStrike">
                          <a:solidFill>
                            <a:srgbClr val="17365D"/>
                          </a:solidFill>
                          <a:effectLst/>
                          <a:latin typeface="Times New Roman"/>
                        </a:rPr>
                        <a:t>ECW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a:solidFill>
                            <a:srgbClr val="244062"/>
                          </a:solidFill>
                          <a:effectLst/>
                          <a:latin typeface="Times New Roman"/>
                        </a:rPr>
                        <a:t>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r>
              <a:tr h="242734">
                <a:tc>
                  <a:txBody>
                    <a:bodyPr/>
                    <a:lstStyle/>
                    <a:p>
                      <a:pPr algn="ctr" fontAlgn="ctr"/>
                      <a:r>
                        <a:rPr lang="fr-FR" sz="1000" b="1" i="0" u="none" strike="noStrike">
                          <a:solidFill>
                            <a:srgbClr val="17365D"/>
                          </a:solidFill>
                          <a:effectLst/>
                          <a:latin typeface="Times New Roman"/>
                        </a:rPr>
                        <a:t>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a:solidFill>
                            <a:srgbClr val="244062"/>
                          </a:solidFill>
                          <a:effectLst/>
                          <a:latin typeface="Times New Roman"/>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76D"/>
                    </a:solidFill>
                  </a:tcPr>
                </a:tc>
              </a:tr>
              <a:tr h="242734">
                <a:tc>
                  <a:txBody>
                    <a:bodyPr/>
                    <a:lstStyle/>
                    <a:p>
                      <a:pPr algn="ctr" fontAlgn="ctr"/>
                      <a:r>
                        <a:rPr lang="fr-FR" sz="1000" b="1" i="0" u="none" strike="noStrike">
                          <a:solidFill>
                            <a:srgbClr val="17365D"/>
                          </a:solidFill>
                          <a:effectLst/>
                          <a:latin typeface="Times New Roman"/>
                        </a:rPr>
                        <a:t>IRM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a:solidFill>
                            <a:srgbClr val="244062"/>
                          </a:solidFill>
                          <a:effectLst/>
                          <a:latin typeface="Times New Roman"/>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C6E"/>
                    </a:solidFill>
                  </a:tcPr>
                </a:tc>
              </a:tr>
              <a:tr h="242734">
                <a:tc>
                  <a:txBody>
                    <a:bodyPr/>
                    <a:lstStyle/>
                    <a:p>
                      <a:pPr algn="ctr" fontAlgn="ctr"/>
                      <a:r>
                        <a:rPr lang="fr-FR" sz="1000" b="1" i="0" u="none" strike="noStrike">
                          <a:solidFill>
                            <a:srgbClr val="17365D"/>
                          </a:solidFill>
                          <a:effectLst/>
                          <a:latin typeface="Times New Roman"/>
                        </a:rPr>
                        <a:t>CEM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a:solidFill>
                            <a:srgbClr val="244062"/>
                          </a:solidFill>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r>
              <a:tr h="242734">
                <a:tc>
                  <a:txBody>
                    <a:bodyPr/>
                    <a:lstStyle/>
                    <a:p>
                      <a:pPr algn="ctr" fontAlgn="ctr"/>
                      <a:r>
                        <a:rPr lang="fr-FR" sz="1000" b="1" i="0" u="none" strike="noStrike">
                          <a:solidFill>
                            <a:srgbClr val="17365D"/>
                          </a:solidFill>
                          <a:effectLst/>
                          <a:latin typeface="Times New Roman"/>
                        </a:rPr>
                        <a:t>HXC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a:solidFill>
                            <a:srgbClr val="244062"/>
                          </a:solidFill>
                          <a:effectLst/>
                          <a:latin typeface="Times New Roman"/>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r>
              <a:tr h="242734">
                <a:tc>
                  <a:txBody>
                    <a:bodyPr/>
                    <a:lstStyle/>
                    <a:p>
                      <a:pPr algn="ctr" fontAlgn="ctr"/>
                      <a:r>
                        <a:rPr lang="fr-FR" sz="1000" b="1" i="0" u="none" strike="noStrike">
                          <a:solidFill>
                            <a:srgbClr val="17365D"/>
                          </a:solidFill>
                          <a:effectLst/>
                          <a:latin typeface="Times New Roman"/>
                        </a:rPr>
                        <a:t>OBCC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a:solidFill>
                            <a:srgbClr val="244062"/>
                          </a:solidFill>
                          <a:effectLst/>
                          <a:latin typeface="Times New Roman"/>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r>
              <a:tr h="242734">
                <a:tc>
                  <a:txBody>
                    <a:bodyPr/>
                    <a:lstStyle/>
                    <a:p>
                      <a:pPr algn="ctr" fontAlgn="ctr"/>
                      <a:r>
                        <a:rPr lang="fr-FR" sz="1000" b="1" i="0" u="none" strike="noStrike">
                          <a:solidFill>
                            <a:srgbClr val="17365D"/>
                          </a:solidFill>
                          <a:effectLst/>
                          <a:latin typeface="Times New Roman"/>
                        </a:rPr>
                        <a:t>OTD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17365D"/>
                          </a:solidFill>
                          <a:effectLst/>
                          <a:latin typeface="Times New Roman"/>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0" i="0" u="none" strike="noStrike" dirty="0">
                          <a:solidFill>
                            <a:srgbClr val="244062"/>
                          </a:solidFill>
                          <a:effectLst/>
                          <a:latin typeface="Times New Roman"/>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CB7E"/>
                    </a:solidFill>
                  </a:tcPr>
                </a:tc>
              </a:tr>
            </a:tbl>
          </a:graphicData>
        </a:graphic>
      </p:graphicFrame>
    </p:spTree>
    <p:extLst>
      <p:ext uri="{BB962C8B-B14F-4D97-AF65-F5344CB8AC3E}">
        <p14:creationId xmlns:p14="http://schemas.microsoft.com/office/powerpoint/2010/main" val="41265289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46787" y="2797541"/>
            <a:ext cx="5234263" cy="500198"/>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400" dirty="0" smtClean="0">
                <a:solidFill>
                  <a:srgbClr val="E7E6E6">
                    <a:lumMod val="75000"/>
                  </a:srgbClr>
                </a:solidFill>
                <a:latin typeface="Arial Black" panose="020B0A04020102020204" pitchFamily="34" charset="0"/>
              </a:rPr>
              <a:t>Progiciel de gestion intégré</a:t>
            </a:r>
            <a:endParaRPr lang="fr-FR" sz="2400" dirty="0">
              <a:solidFill>
                <a:srgbClr val="E7E6E6">
                  <a:lumMod val="75000"/>
                </a:srgbClr>
              </a:solidFill>
              <a:latin typeface="Arial Black" panose="020B0A04020102020204" pitchFamily="34" charset="0"/>
            </a:endParaRPr>
          </a:p>
        </p:txBody>
      </p:sp>
      <p:pic>
        <p:nvPicPr>
          <p:cNvPr id="6" name="Image 5">
            <a:extLst>
              <a:ext uri="{FF2B5EF4-FFF2-40B4-BE49-F238E27FC236}">
                <a16:creationId xmlns:a16="http://schemas.microsoft.com/office/drawing/2014/main" xmlns="" id="{D3161FB8-6D35-4193-84F0-40C16DE479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5836"/>
            <a:ext cx="12193412" cy="6858000"/>
          </a:xfrm>
          <a:prstGeom prst="rect">
            <a:avLst/>
          </a:prstGeom>
        </p:spPr>
      </p:pic>
      <p:pic>
        <p:nvPicPr>
          <p:cNvPr id="8" name="Image 7">
            <a:extLst>
              <a:ext uri="{FF2B5EF4-FFF2-40B4-BE49-F238E27FC236}">
                <a16:creationId xmlns:a16="http://schemas.microsoft.com/office/drawing/2014/main" xmlns="" id="{D3161FB8-6D35-4193-84F0-40C16DE479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2" y="-285836"/>
            <a:ext cx="12193412" cy="6858000"/>
          </a:xfrm>
          <a:prstGeom prst="rect">
            <a:avLst/>
          </a:prstGeom>
        </p:spPr>
      </p:pic>
    </p:spTree>
    <p:extLst>
      <p:ext uri="{BB962C8B-B14F-4D97-AF65-F5344CB8AC3E}">
        <p14:creationId xmlns:p14="http://schemas.microsoft.com/office/powerpoint/2010/main" val="489151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6339"/>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4"/>
          <a:stretch>
            <a:fillRect/>
          </a:stretch>
        </p:blipFill>
        <p:spPr>
          <a:xfrm>
            <a:off x="0" y="0"/>
            <a:ext cx="12192000" cy="6857999"/>
          </a:xfrm>
          <a:prstGeom prst="rect">
            <a:avLst/>
          </a:prstGeom>
        </p:spPr>
      </p:pic>
      <p:pic>
        <p:nvPicPr>
          <p:cNvPr id="7" name="Image 6">
            <a:extLst>
              <a:ext uri="{FF2B5EF4-FFF2-40B4-BE49-F238E27FC236}">
                <a16:creationId xmlns:a16="http://schemas.microsoft.com/office/drawing/2014/main" xmlns="" id="{0DAE8EBE-7E5C-4090-A9E2-295A9DE6CD8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369"/>
            <a:ext cx="12193412" cy="6858000"/>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067168" y="2323519"/>
            <a:ext cx="5950954" cy="1423527"/>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solidFill>
                  <a:schemeClr val="bg2">
                    <a:lumMod val="75000"/>
                  </a:schemeClr>
                </a:solidFill>
                <a:latin typeface="Arial Black" panose="020B0A04020102020204" pitchFamily="34" charset="0"/>
              </a:rPr>
              <a:t>Suivi du Relevé d’actions, capacitaire </a:t>
            </a:r>
            <a:r>
              <a:rPr lang="fr-FR" sz="2800" dirty="0" smtClean="0">
                <a:solidFill>
                  <a:schemeClr val="bg2">
                    <a:lumMod val="75000"/>
                  </a:schemeClr>
                </a:solidFill>
                <a:latin typeface="Arial Black" panose="020B0A04020102020204" pitchFamily="34" charset="0"/>
              </a:rPr>
              <a:t>&amp; Faits Marquants </a:t>
            </a:r>
            <a:endParaRPr lang="fr-FR" sz="2800" dirty="0">
              <a:solidFill>
                <a:schemeClr val="bg2">
                  <a:lumMod val="75000"/>
                </a:schemeClr>
              </a:solidFill>
              <a:latin typeface="Arial Black" panose="020B0A04020102020204" pitchFamily="34" charset="0"/>
            </a:endParaRPr>
          </a:p>
        </p:txBody>
      </p:sp>
      <p:pic>
        <p:nvPicPr>
          <p:cNvPr id="10" name="Image 9">
            <a:extLst>
              <a:ext uri="{FF2B5EF4-FFF2-40B4-BE49-F238E27FC236}">
                <a16:creationId xmlns:a16="http://schemas.microsoft.com/office/drawing/2014/main" xmlns="" id="{0DAE8EBE-7E5C-4090-A9E2-295A9DE6CD8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24" y="-158369"/>
            <a:ext cx="12193412" cy="6858000"/>
          </a:xfrm>
          <a:prstGeom prst="rect">
            <a:avLst/>
          </a:prstGeom>
        </p:spPr>
      </p:pic>
    </p:spTree>
    <p:extLst>
      <p:ext uri="{BB962C8B-B14F-4D97-AF65-F5344CB8AC3E}">
        <p14:creationId xmlns:p14="http://schemas.microsoft.com/office/powerpoint/2010/main" val="1853364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9">
            <a:extLst>
              <a:ext uri="{FF2B5EF4-FFF2-40B4-BE49-F238E27FC236}">
                <a16:creationId xmlns:a16="http://schemas.microsoft.com/office/drawing/2014/main" xmlns="" id="{A6645D16-84ED-424E-A35C-2DDC24B016C0}"/>
              </a:ext>
            </a:extLst>
          </p:cNvPr>
          <p:cNvSpPr txBox="1">
            <a:spLocks noGrp="1"/>
          </p:cNvSpPr>
          <p:nvPr>
            <p:ph type="title"/>
          </p:nvPr>
        </p:nvSpPr>
        <p:spPr>
          <a:xfrm>
            <a:off x="339485" y="232614"/>
            <a:ext cx="6675463" cy="289182"/>
          </a:xfrm>
          <a:prstGeom prst="rect">
            <a:avLst/>
          </a:prstGeom>
        </p:spPr>
        <p:txBody>
          <a:bodyPr vert="horz" wrap="square" lIns="0" tIns="12065" rIns="0" bIns="0" rtlCol="0">
            <a:spAutoFit/>
          </a:bodyPr>
          <a:lstStyle/>
          <a:p>
            <a:pPr lvl="0">
              <a:defRPr/>
            </a:pPr>
            <a:r>
              <a:rPr lang="fr-FR" sz="2000" b="1" cap="all" dirty="0" smtClean="0">
                <a:solidFill>
                  <a:srgbClr val="A80014"/>
                </a:solidFill>
                <a:latin typeface="Ebrima" pitchFamily="2" charset="0"/>
                <a:ea typeface="Ebrima" pitchFamily="2" charset="0"/>
                <a:cs typeface="Ebrima" pitchFamily="2" charset="0"/>
              </a:rPr>
              <a:t>MC CHAT (WhatSAPP)</a:t>
            </a:r>
            <a:endParaRPr lang="fr-FR" sz="2000" b="1" cap="all" dirty="0">
              <a:solidFill>
                <a:srgbClr val="A80014"/>
              </a:solidFill>
              <a:latin typeface="Ebrima" pitchFamily="2" charset="0"/>
              <a:ea typeface="Ebrima" pitchFamily="2" charset="0"/>
              <a:cs typeface="Ebrima" pitchFamily="2" charset="0"/>
            </a:endParaRPr>
          </a:p>
        </p:txBody>
      </p:sp>
      <p:grpSp>
        <p:nvGrpSpPr>
          <p:cNvPr id="10" name="Page-1"/>
          <p:cNvGrpSpPr/>
          <p:nvPr/>
        </p:nvGrpSpPr>
        <p:grpSpPr>
          <a:xfrm>
            <a:off x="839828" y="779380"/>
            <a:ext cx="9008422" cy="4677806"/>
            <a:chOff x="293489" y="33589"/>
            <a:chExt cx="9009423" cy="3408031"/>
          </a:xfrm>
        </p:grpSpPr>
        <p:sp>
          <p:nvSpPr>
            <p:cNvPr id="12" name="Forme libre 11"/>
            <p:cNvSpPr/>
            <p:nvPr/>
          </p:nvSpPr>
          <p:spPr>
            <a:xfrm>
              <a:off x="1293289" y="982349"/>
              <a:ext cx="1193524" cy="207733"/>
            </a:xfrm>
            <a:custGeom>
              <a:avLst/>
              <a:gdLst/>
              <a:ahLst/>
              <a:cxnLst/>
              <a:rect l="0" t="0" r="0" b="0"/>
              <a:pathLst>
                <a:path w="1474014" h="272126" fill="none">
                  <a:moveTo>
                    <a:pt x="1474014" y="0"/>
                  </a:moveTo>
                  <a:lnTo>
                    <a:pt x="317481" y="0"/>
                  </a:lnTo>
                  <a:lnTo>
                    <a:pt x="0" y="272126"/>
                  </a:lnTo>
                </a:path>
              </a:pathLst>
            </a:custGeom>
            <a:solidFill>
              <a:srgbClr val="FFFFFF"/>
            </a:solidFill>
            <a:ln w="6000" cap="flat">
              <a:solidFill>
                <a:srgbClr val="000000"/>
              </a:solidFill>
              <a:beve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3" name="Forme libre 12"/>
            <p:cNvSpPr/>
            <p:nvPr/>
          </p:nvSpPr>
          <p:spPr>
            <a:xfrm>
              <a:off x="786841" y="2625242"/>
              <a:ext cx="1699972" cy="816378"/>
            </a:xfrm>
            <a:custGeom>
              <a:avLst/>
              <a:gdLst/>
              <a:ahLst/>
              <a:cxnLst/>
              <a:rect l="0" t="0" r="0" b="0"/>
              <a:pathLst>
                <a:path w="1995588" h="816378" fill="none">
                  <a:moveTo>
                    <a:pt x="1995588" y="816378"/>
                  </a:moveTo>
                  <a:lnTo>
                    <a:pt x="362834" y="816378"/>
                  </a:lnTo>
                  <a:lnTo>
                    <a:pt x="0" y="0"/>
                  </a:lnTo>
                </a:path>
              </a:pathLst>
            </a:custGeom>
            <a:solidFill>
              <a:srgbClr val="FFFFFF"/>
            </a:solidFill>
            <a:ln w="6000" cap="flat">
              <a:solidFill>
                <a:srgbClr val="000000"/>
              </a:solidFill>
              <a:beve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nvGrpSpPr>
            <p:cNvPr id="14" name="Recycling arrow"/>
            <p:cNvGrpSpPr/>
            <p:nvPr/>
          </p:nvGrpSpPr>
          <p:grpSpPr>
            <a:xfrm>
              <a:off x="293489" y="1190082"/>
              <a:ext cx="1702368" cy="1687133"/>
              <a:chOff x="293489" y="1190082"/>
              <a:chExt cx="1702368" cy="1687133"/>
            </a:xfrm>
          </p:grpSpPr>
          <p:sp>
            <p:nvSpPr>
              <p:cNvPr id="19" name="Forme libre 18"/>
              <p:cNvSpPr/>
              <p:nvPr/>
            </p:nvSpPr>
            <p:spPr>
              <a:xfrm>
                <a:off x="627802" y="1190082"/>
                <a:ext cx="637506" cy="662454"/>
              </a:xfrm>
              <a:custGeom>
                <a:avLst/>
                <a:gdLst/>
                <a:ahLst/>
                <a:cxnLst/>
                <a:rect l="0" t="0" r="0" b="0"/>
                <a:pathLst>
                  <a:path w="637506" h="662454">
                    <a:moveTo>
                      <a:pt x="0" y="421747"/>
                    </a:moveTo>
                    <a:lnTo>
                      <a:pt x="362891" y="662454"/>
                    </a:lnTo>
                    <a:lnTo>
                      <a:pt x="636456" y="220230"/>
                    </a:lnTo>
                    <a:cubicBezTo>
                      <a:pt x="636456" y="220230"/>
                      <a:pt x="554932" y="64676"/>
                      <a:pt x="432675" y="15916"/>
                    </a:cubicBezTo>
                    <a:cubicBezTo>
                      <a:pt x="315251" y="-30916"/>
                      <a:pt x="237092" y="37003"/>
                      <a:pt x="205826" y="84022"/>
                    </a:cubicBezTo>
                    <a:cubicBezTo>
                      <a:pt x="176830" y="127628"/>
                      <a:pt x="0" y="421747"/>
                      <a:pt x="0" y="421747"/>
                    </a:cubicBezTo>
                    <a:close/>
                  </a:path>
                </a:pathLst>
              </a:custGeom>
              <a:solidFill>
                <a:srgbClr val="92D050"/>
              </a:solidFill>
              <a:ln w="6000" cap="flat">
                <a:noFill/>
                <a:beve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0" name="Forme libre 19"/>
              <p:cNvSpPr/>
              <p:nvPr/>
            </p:nvSpPr>
            <p:spPr>
              <a:xfrm>
                <a:off x="1147067" y="1203503"/>
                <a:ext cx="848790" cy="598780"/>
              </a:xfrm>
              <a:custGeom>
                <a:avLst/>
                <a:gdLst/>
                <a:ahLst/>
                <a:cxnLst/>
                <a:rect l="0" t="0" r="0" b="0"/>
                <a:pathLst>
                  <a:path w="848790" h="598780">
                    <a:moveTo>
                      <a:pt x="0" y="2447"/>
                    </a:moveTo>
                    <a:cubicBezTo>
                      <a:pt x="186847" y="164592"/>
                      <a:pt x="307061" y="509413"/>
                      <a:pt x="307061" y="509413"/>
                    </a:cubicBezTo>
                    <a:lnTo>
                      <a:pt x="161903" y="581811"/>
                    </a:lnTo>
                    <a:lnTo>
                      <a:pt x="625290" y="598780"/>
                    </a:lnTo>
                    <a:lnTo>
                      <a:pt x="848790" y="195561"/>
                    </a:lnTo>
                    <a:lnTo>
                      <a:pt x="703458" y="273936"/>
                    </a:lnTo>
                    <a:cubicBezTo>
                      <a:pt x="703458" y="273936"/>
                      <a:pt x="608172" y="74278"/>
                      <a:pt x="530383" y="33236"/>
                    </a:cubicBezTo>
                    <a:cubicBezTo>
                      <a:pt x="452596" y="-7818"/>
                      <a:pt x="68480" y="-2961"/>
                      <a:pt x="0" y="2447"/>
                    </a:cubicBezTo>
                    <a:close/>
                  </a:path>
                </a:pathLst>
              </a:custGeom>
              <a:solidFill>
                <a:srgbClr val="92D050"/>
              </a:solidFill>
              <a:ln w="6000" cap="flat">
                <a:noFill/>
                <a:beve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1" name="Forme libre 20"/>
              <p:cNvSpPr/>
              <p:nvPr/>
            </p:nvSpPr>
            <p:spPr>
              <a:xfrm>
                <a:off x="293489" y="1795351"/>
                <a:ext cx="684072" cy="844920"/>
              </a:xfrm>
              <a:custGeom>
                <a:avLst/>
                <a:gdLst/>
                <a:ahLst/>
                <a:cxnLst/>
                <a:rect l="0" t="0" r="0" b="0"/>
                <a:pathLst>
                  <a:path w="684072" h="844920">
                    <a:moveTo>
                      <a:pt x="459826" y="0"/>
                    </a:moveTo>
                    <a:lnTo>
                      <a:pt x="0" y="15591"/>
                    </a:lnTo>
                    <a:lnTo>
                      <a:pt x="141852" y="100127"/>
                    </a:lnTo>
                    <a:cubicBezTo>
                      <a:pt x="141852" y="100127"/>
                      <a:pt x="21613" y="281257"/>
                      <a:pt x="25208" y="372842"/>
                    </a:cubicBezTo>
                    <a:cubicBezTo>
                      <a:pt x="28555" y="458162"/>
                      <a:pt x="236876" y="797340"/>
                      <a:pt x="272059" y="844920"/>
                    </a:cubicBezTo>
                    <a:cubicBezTo>
                      <a:pt x="316649" y="597384"/>
                      <a:pt x="547324" y="319524"/>
                      <a:pt x="547324" y="319524"/>
                    </a:cubicBezTo>
                    <a:lnTo>
                      <a:pt x="684072" y="406982"/>
                    </a:lnTo>
                    <a:lnTo>
                      <a:pt x="459826" y="0"/>
                    </a:lnTo>
                    <a:close/>
                  </a:path>
                </a:pathLst>
              </a:custGeom>
              <a:ln>
                <a:noFill/>
              </a:ln>
            </p:spPr>
            <p:style>
              <a:lnRef idx="1">
                <a:schemeClr val="accent2"/>
              </a:lnRef>
              <a:fillRef idx="3">
                <a:schemeClr val="accent2"/>
              </a:fillRef>
              <a:effectRef idx="2">
                <a:schemeClr val="accent2"/>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2" name="Forme libre 21"/>
              <p:cNvSpPr/>
              <p:nvPr/>
            </p:nvSpPr>
            <p:spPr>
              <a:xfrm>
                <a:off x="607189" y="2433853"/>
                <a:ext cx="591623" cy="443362"/>
              </a:xfrm>
              <a:custGeom>
                <a:avLst/>
                <a:gdLst/>
                <a:ahLst/>
                <a:cxnLst/>
                <a:rect l="0" t="0" r="0" b="0"/>
                <a:pathLst>
                  <a:path w="591623" h="443362">
                    <a:moveTo>
                      <a:pt x="591623" y="7341"/>
                    </a:moveTo>
                    <a:lnTo>
                      <a:pt x="572646" y="443362"/>
                    </a:lnTo>
                    <a:lnTo>
                      <a:pt x="177899" y="440230"/>
                    </a:lnTo>
                    <a:cubicBezTo>
                      <a:pt x="177899" y="440230"/>
                      <a:pt x="27967" y="438587"/>
                      <a:pt x="2851" y="280343"/>
                    </a:cubicBezTo>
                    <a:cubicBezTo>
                      <a:pt x="-17944" y="149320"/>
                      <a:pt x="72565" y="0"/>
                      <a:pt x="72565" y="0"/>
                    </a:cubicBezTo>
                    <a:lnTo>
                      <a:pt x="591623" y="7341"/>
                    </a:lnTo>
                    <a:close/>
                  </a:path>
                </a:pathLst>
              </a:custGeom>
              <a:ln>
                <a:noFill/>
              </a:ln>
            </p:spPr>
            <p:style>
              <a:lnRef idx="1">
                <a:schemeClr val="accent2"/>
              </a:lnRef>
              <a:fillRef idx="3">
                <a:schemeClr val="accent2"/>
              </a:fillRef>
              <a:effectRef idx="2">
                <a:schemeClr val="accent2"/>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sp>
          <p:nvSpPr>
            <p:cNvPr id="15" name="Forme libre 14"/>
            <p:cNvSpPr/>
            <p:nvPr/>
          </p:nvSpPr>
          <p:spPr>
            <a:xfrm>
              <a:off x="2710348" y="33589"/>
              <a:ext cx="6592564" cy="318585"/>
            </a:xfrm>
            <a:custGeom>
              <a:avLst/>
              <a:gdLst/>
              <a:ahLst/>
              <a:cxnLst/>
              <a:rect l="l" t="t" r="r" b="b"/>
              <a:pathLst>
                <a:path w="2860866" h="227126">
                  <a:moveTo>
                    <a:pt x="69599" y="0"/>
                  </a:moveTo>
                  <a:lnTo>
                    <a:pt x="2794032" y="0"/>
                  </a:lnTo>
                  <a:cubicBezTo>
                    <a:pt x="2830830" y="0"/>
                    <a:pt x="2860866" y="29611"/>
                    <a:pt x="2860866" y="66401"/>
                  </a:cubicBezTo>
                  <a:lnTo>
                    <a:pt x="2860866" y="227126"/>
                  </a:lnTo>
                  <a:lnTo>
                    <a:pt x="0" y="227126"/>
                  </a:lnTo>
                  <a:lnTo>
                    <a:pt x="0" y="66401"/>
                  </a:lnTo>
                  <a:cubicBezTo>
                    <a:pt x="0" y="29611"/>
                    <a:pt x="32804" y="0"/>
                    <a:pt x="69599" y="0"/>
                  </a:cubicBezTo>
                  <a:close/>
                </a:path>
              </a:pathLst>
            </a:custGeom>
            <a:ln/>
          </p:spPr>
          <p:style>
            <a:lnRef idx="3">
              <a:schemeClr val="lt1"/>
            </a:lnRef>
            <a:fillRef idx="1">
              <a:schemeClr val="accent6"/>
            </a:fillRef>
            <a:effectRef idx="1">
              <a:schemeClr val="accent6"/>
            </a:effectRef>
            <a:fontRef idx="minor">
              <a:schemeClr val="lt1"/>
            </a:fontRef>
          </p:style>
          <p:txBody>
            <a:bodyPr wrap="square" lIns="0" tIns="0" rIns="0" bIns="0" rtlCol="0" anchor="ctr"/>
            <a:lstStyle/>
            <a:p>
              <a:pPr algn="ctr"/>
              <a:r>
                <a:rPr lang="fr-FR" dirty="0" smtClean="0">
                  <a:solidFill>
                    <a:schemeClr val="bg1"/>
                  </a:solidFill>
                  <a:latin typeface="Cooper Black" panose="0208090404030B020404" pitchFamily="18" charset="0"/>
                </a:rPr>
                <a:t>Taches effectuées</a:t>
              </a:r>
              <a:endParaRPr lang="fr-FR" dirty="0">
                <a:solidFill>
                  <a:schemeClr val="bg1"/>
                </a:solidFill>
                <a:latin typeface="Cooper Black" panose="0208090404030B020404" pitchFamily="18" charset="0"/>
              </a:endParaRPr>
            </a:p>
          </p:txBody>
        </p:sp>
      </p:grpSp>
      <p:sp>
        <p:nvSpPr>
          <p:cNvPr id="2" name="Rectangle 1"/>
          <p:cNvSpPr/>
          <p:nvPr/>
        </p:nvSpPr>
        <p:spPr>
          <a:xfrm>
            <a:off x="3320623" y="1183510"/>
            <a:ext cx="6823398" cy="2169825"/>
          </a:xfrm>
          <a:prstGeom prst="rect">
            <a:avLst/>
          </a:prstGeom>
        </p:spPr>
        <p:txBody>
          <a:bodyPr wrap="square">
            <a:spAutoFit/>
          </a:bodyPr>
          <a:lstStyle/>
          <a:p>
            <a:pPr marL="342900" lvl="0" indent="-342900">
              <a:lnSpc>
                <a:spcPct val="150000"/>
              </a:lnSpc>
              <a:buFont typeface="+mj-lt"/>
              <a:buAutoNum type="arabicPeriod"/>
            </a:pPr>
            <a:r>
              <a:rPr lang="fr-FR" sz="1600" dirty="0" smtClean="0">
                <a:latin typeface="Corbel" pitchFamily="34" charset="0"/>
              </a:rPr>
              <a:t>Correction du </a:t>
            </a:r>
            <a:r>
              <a:rPr lang="fr-FR" sz="1600" dirty="0">
                <a:latin typeface="Corbel" pitchFamily="34" charset="0"/>
              </a:rPr>
              <a:t>bug lié au premier message</a:t>
            </a:r>
          </a:p>
          <a:p>
            <a:pPr marL="342900" indent="-342900">
              <a:lnSpc>
                <a:spcPct val="150000"/>
              </a:lnSpc>
              <a:buFont typeface="+mj-lt"/>
              <a:buAutoNum type="arabicPeriod"/>
            </a:pPr>
            <a:r>
              <a:rPr lang="fr-FR" sz="1600" dirty="0">
                <a:latin typeface="Corbel" pitchFamily="34" charset="0"/>
              </a:rPr>
              <a:t>Développer le module de reporting</a:t>
            </a:r>
          </a:p>
          <a:p>
            <a:pPr marL="342900" indent="-342900">
              <a:lnSpc>
                <a:spcPct val="150000"/>
              </a:lnSpc>
              <a:buFont typeface="+mj-lt"/>
              <a:buAutoNum type="arabicPeriod"/>
            </a:pPr>
            <a:r>
              <a:rPr lang="fr-FR" sz="1600" dirty="0">
                <a:latin typeface="Corbel" pitchFamily="34" charset="0"/>
              </a:rPr>
              <a:t>Identifier le bug lié à l’affichage des images</a:t>
            </a:r>
          </a:p>
          <a:p>
            <a:pPr marL="342900" indent="-342900">
              <a:lnSpc>
                <a:spcPct val="150000"/>
              </a:lnSpc>
              <a:buFont typeface="+mj-lt"/>
              <a:buAutoNum type="arabicPeriod"/>
            </a:pPr>
            <a:r>
              <a:rPr lang="fr-FR" sz="1600" dirty="0">
                <a:latin typeface="Corbel" pitchFamily="34" charset="0"/>
              </a:rPr>
              <a:t>Mise en </a:t>
            </a:r>
            <a:r>
              <a:rPr lang="fr-FR" sz="1600" dirty="0" smtClean="0">
                <a:latin typeface="Corbel" pitchFamily="34" charset="0"/>
              </a:rPr>
              <a:t>production</a:t>
            </a:r>
          </a:p>
          <a:p>
            <a:pPr marL="342900" indent="-342900">
              <a:lnSpc>
                <a:spcPct val="150000"/>
              </a:lnSpc>
              <a:buFont typeface="+mj-lt"/>
              <a:buAutoNum type="arabicPeriod"/>
            </a:pPr>
            <a:r>
              <a:rPr lang="fr-FR" sz="1600" dirty="0" smtClean="0">
                <a:latin typeface="Corbel" pitchFamily="34" charset="0"/>
              </a:rPr>
              <a:t>Intégration du module de lecture des enregistrements</a:t>
            </a:r>
            <a:endParaRPr lang="fr-FR" sz="1600" dirty="0">
              <a:latin typeface="Corbel" pitchFamily="34" charset="0"/>
            </a:endParaRPr>
          </a:p>
          <a:p>
            <a:pPr marL="285750" indent="-285750">
              <a:buFont typeface="Arial" panose="020B0604020202020204" pitchFamily="34" charset="0"/>
              <a:buChar char="•"/>
            </a:pPr>
            <a:endParaRPr lang="fr-FR" sz="1500" dirty="0">
              <a:latin typeface="Corbel" pitchFamily="34" charset="0"/>
            </a:endParaRPr>
          </a:p>
        </p:txBody>
      </p:sp>
      <p:sp>
        <p:nvSpPr>
          <p:cNvPr id="23" name="Forme libre 22"/>
          <p:cNvSpPr/>
          <p:nvPr/>
        </p:nvSpPr>
        <p:spPr>
          <a:xfrm>
            <a:off x="3131687" y="3306805"/>
            <a:ext cx="6841297" cy="394047"/>
          </a:xfrm>
          <a:custGeom>
            <a:avLst/>
            <a:gdLst/>
            <a:ahLst/>
            <a:cxnLst/>
            <a:rect l="l" t="t" r="r" b="b"/>
            <a:pathLst>
              <a:path w="2860866" h="227126">
                <a:moveTo>
                  <a:pt x="69599" y="0"/>
                </a:moveTo>
                <a:lnTo>
                  <a:pt x="2794032" y="0"/>
                </a:lnTo>
                <a:cubicBezTo>
                  <a:pt x="2830830" y="0"/>
                  <a:pt x="2860866" y="29611"/>
                  <a:pt x="2860866" y="66401"/>
                </a:cubicBezTo>
                <a:lnTo>
                  <a:pt x="2860866" y="227126"/>
                </a:lnTo>
                <a:lnTo>
                  <a:pt x="0" y="227126"/>
                </a:lnTo>
                <a:lnTo>
                  <a:pt x="0" y="66401"/>
                </a:lnTo>
                <a:cubicBezTo>
                  <a:pt x="0" y="29611"/>
                  <a:pt x="32804" y="0"/>
                  <a:pt x="69599" y="0"/>
                </a:cubicBezTo>
                <a:close/>
              </a:path>
            </a:pathLst>
          </a:custGeom>
          <a:ln/>
        </p:spPr>
        <p:style>
          <a:lnRef idx="1">
            <a:schemeClr val="accent2"/>
          </a:lnRef>
          <a:fillRef idx="3">
            <a:schemeClr val="accent2"/>
          </a:fillRef>
          <a:effectRef idx="2">
            <a:schemeClr val="accent2"/>
          </a:effectRef>
          <a:fontRef idx="minor">
            <a:schemeClr val="lt1"/>
          </a:fontRef>
        </p:style>
        <p:txBody>
          <a:bodyPr wrap="square" lIns="68031" tIns="0" rIns="68031" bIns="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dirty="0" smtClean="0">
                <a:solidFill>
                  <a:schemeClr val="bg1"/>
                </a:solidFill>
                <a:latin typeface="Cooper Black" panose="0208090404030B020404" pitchFamily="18" charset="0"/>
              </a:rPr>
              <a:t>Tache à effectuer</a:t>
            </a:r>
            <a:endParaRPr lang="fr-FR" dirty="0">
              <a:solidFill>
                <a:schemeClr val="bg1"/>
              </a:solidFill>
              <a:latin typeface="Cooper Black" panose="0208090404030B020404" pitchFamily="18" charset="0"/>
            </a:endParaRPr>
          </a:p>
        </p:txBody>
      </p:sp>
      <p:sp>
        <p:nvSpPr>
          <p:cNvPr id="24" name="Forme libre 23"/>
          <p:cNvSpPr/>
          <p:nvPr/>
        </p:nvSpPr>
        <p:spPr>
          <a:xfrm>
            <a:off x="3377351" y="3802087"/>
            <a:ext cx="6841297" cy="1861729"/>
          </a:xfrm>
          <a:custGeom>
            <a:avLst/>
            <a:gdLst>
              <a:gd name="rtt" fmla="*/ 243142 h 915948"/>
              <a:gd name="rtb" fmla="*/ 915946 h 915948"/>
            </a:gdLst>
            <a:ahLst/>
            <a:cxnLst/>
            <a:rect l="l" t="rtt" r="r" b="rtb"/>
            <a:pathLst>
              <a:path w="2857680" h="915948">
                <a:moveTo>
                  <a:pt x="66410" y="0"/>
                </a:moveTo>
                <a:lnTo>
                  <a:pt x="2790846" y="0"/>
                </a:lnTo>
                <a:cubicBezTo>
                  <a:pt x="2827638" y="0"/>
                  <a:pt x="2857680" y="29612"/>
                  <a:pt x="2857680" y="66402"/>
                </a:cubicBezTo>
                <a:lnTo>
                  <a:pt x="2857680" y="849336"/>
                </a:lnTo>
                <a:cubicBezTo>
                  <a:pt x="2857680" y="886122"/>
                  <a:pt x="2827638" y="915948"/>
                  <a:pt x="2790846" y="915948"/>
                </a:cubicBezTo>
                <a:lnTo>
                  <a:pt x="66410" y="915948"/>
                </a:lnTo>
                <a:cubicBezTo>
                  <a:pt x="29616" y="915948"/>
                  <a:pt x="0" y="886122"/>
                  <a:pt x="0" y="849336"/>
                </a:cubicBezTo>
                <a:lnTo>
                  <a:pt x="0" y="66402"/>
                </a:lnTo>
                <a:cubicBezTo>
                  <a:pt x="0" y="29612"/>
                  <a:pt x="29616" y="0"/>
                  <a:pt x="66410" y="0"/>
                </a:cubicBezTo>
                <a:close/>
              </a:path>
            </a:pathLst>
          </a:custGeom>
          <a:noFill/>
          <a:ln w="6000" cap="flat">
            <a:noFill/>
            <a:bevel/>
          </a:ln>
        </p:spPr>
        <p:txBody>
          <a:bodyPr wrap="square" lIns="0" tIns="0" rIns="0" bIns="0"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nSpc>
                <a:spcPct val="150000"/>
              </a:lnSpc>
              <a:buFont typeface="Arial" panose="020B0604020202020204" pitchFamily="34" charset="0"/>
              <a:buChar char="•"/>
            </a:pPr>
            <a:endParaRPr lang="fr-FR" sz="1600" dirty="0" smtClean="0">
              <a:latin typeface="Corbel" pitchFamily="34" charset="0"/>
            </a:endParaRPr>
          </a:p>
          <a:p>
            <a:pPr marL="285750" lvl="0" indent="-285750">
              <a:lnSpc>
                <a:spcPct val="150000"/>
              </a:lnSpc>
              <a:buFont typeface="Arial" panose="020B0604020202020204" pitchFamily="34" charset="0"/>
              <a:buChar char="•"/>
            </a:pPr>
            <a:r>
              <a:rPr lang="fr-FR" sz="1600" dirty="0" smtClean="0">
                <a:latin typeface="Corbel" pitchFamily="34" charset="0"/>
              </a:rPr>
              <a:t>Configurer </a:t>
            </a:r>
            <a:r>
              <a:rPr lang="fr-FR" sz="1600" dirty="0">
                <a:latin typeface="Corbel" pitchFamily="34" charset="0"/>
              </a:rPr>
              <a:t>le démarrage automatique des services  (fin prévue 17/05/2022)</a:t>
            </a:r>
          </a:p>
          <a:p>
            <a:pPr marL="285750" indent="-285750">
              <a:lnSpc>
                <a:spcPct val="150000"/>
              </a:lnSpc>
              <a:buFont typeface="Arial" panose="020B0604020202020204" pitchFamily="34" charset="0"/>
              <a:buChar char="•"/>
            </a:pPr>
            <a:r>
              <a:rPr lang="fr-FR" sz="1600" dirty="0">
                <a:latin typeface="Corbel" pitchFamily="34" charset="0"/>
              </a:rPr>
              <a:t>Formation des utilisateurs au démarrage </a:t>
            </a:r>
            <a:r>
              <a:rPr lang="fr-FR" sz="1600" dirty="0">
                <a:latin typeface="Corbel" pitchFamily="34" charset="0"/>
              </a:rPr>
              <a:t>du serveur </a:t>
            </a:r>
            <a:r>
              <a:rPr lang="fr-FR" sz="1600" dirty="0">
                <a:latin typeface="Corbel" pitchFamily="34" charset="0"/>
              </a:rPr>
              <a:t>(break)</a:t>
            </a:r>
          </a:p>
          <a:p>
            <a:pPr marL="285750" indent="-285750">
              <a:lnSpc>
                <a:spcPct val="150000"/>
              </a:lnSpc>
              <a:buFont typeface="Arial" panose="020B0604020202020204" pitchFamily="34" charset="0"/>
              <a:buChar char="•"/>
            </a:pPr>
            <a:r>
              <a:rPr lang="fr-FR" sz="1600" dirty="0">
                <a:latin typeface="Corbel" pitchFamily="34" charset="0"/>
              </a:rPr>
              <a:t>Développer le module de gestion des profiles </a:t>
            </a:r>
            <a:r>
              <a:rPr lang="fr-FR" sz="1600" dirty="0">
                <a:latin typeface="Corbel" pitchFamily="34" charset="0"/>
              </a:rPr>
              <a:t>(break</a:t>
            </a:r>
            <a:r>
              <a:rPr lang="fr-FR" sz="1600" dirty="0">
                <a:latin typeface="Corbel" pitchFamily="34" charset="0"/>
              </a:rPr>
              <a:t>)</a:t>
            </a:r>
          </a:p>
          <a:p>
            <a:pPr marL="285750" indent="-285750">
              <a:lnSpc>
                <a:spcPct val="150000"/>
              </a:lnSpc>
              <a:buFont typeface="Arial" panose="020B0604020202020204" pitchFamily="34" charset="0"/>
              <a:buChar char="•"/>
            </a:pPr>
            <a:r>
              <a:rPr lang="fr-FR" sz="1600" dirty="0">
                <a:latin typeface="Corbel" pitchFamily="34" charset="0"/>
              </a:rPr>
              <a:t>Intégrer le module de déconnexion des </a:t>
            </a:r>
            <a:r>
              <a:rPr lang="fr-FR" sz="1600" dirty="0">
                <a:latin typeface="Corbel" pitchFamily="34" charset="0"/>
              </a:rPr>
              <a:t>utilisateurs (break</a:t>
            </a:r>
            <a:r>
              <a:rPr lang="fr-FR" sz="1600" dirty="0">
                <a:latin typeface="Corbel" pitchFamily="34" charset="0"/>
              </a:rPr>
              <a:t>)</a:t>
            </a:r>
          </a:p>
          <a:p>
            <a:pPr marL="285750" indent="-285750">
              <a:lnSpc>
                <a:spcPct val="150000"/>
              </a:lnSpc>
              <a:buFont typeface="Arial" panose="020B0604020202020204" pitchFamily="34" charset="0"/>
              <a:buChar char="•"/>
            </a:pPr>
            <a:r>
              <a:rPr lang="fr-FR" sz="1600" dirty="0">
                <a:latin typeface="Corbel" pitchFamily="34" charset="0"/>
              </a:rPr>
              <a:t>Intégrer le module de réaffectation de discussions </a:t>
            </a:r>
            <a:r>
              <a:rPr lang="fr-FR" sz="1600" dirty="0">
                <a:latin typeface="Corbel" pitchFamily="34" charset="0"/>
              </a:rPr>
              <a:t>(break</a:t>
            </a:r>
            <a:r>
              <a:rPr lang="fr-FR" sz="1600" dirty="0" smtClean="0">
                <a:latin typeface="Corbel" pitchFamily="34" charset="0"/>
              </a:rPr>
              <a:t>)</a:t>
            </a:r>
          </a:p>
          <a:p>
            <a:pPr marL="285750" indent="-285750">
              <a:lnSpc>
                <a:spcPct val="150000"/>
              </a:lnSpc>
              <a:buFont typeface="Arial" panose="020B0604020202020204" pitchFamily="34" charset="0"/>
              <a:buChar char="•"/>
            </a:pPr>
            <a:endParaRPr lang="fr-FR" sz="1600" dirty="0">
              <a:latin typeface="Corbel" pitchFamily="34" charset="0"/>
            </a:endParaRPr>
          </a:p>
          <a:p>
            <a:pPr marL="285750" indent="-285750">
              <a:buFont typeface="Arial" panose="020B0604020202020204" pitchFamily="34" charset="0"/>
              <a:buChar char="•"/>
            </a:pPr>
            <a:endParaRPr lang="fr-FR" sz="1400" b="1" kern="100" dirty="0" smtClean="0">
              <a:solidFill>
                <a:sysClr val="windowText" lastClr="000000"/>
              </a:solidFill>
              <a:latin typeface="Bahnschrift SemiCondensed" panose="020B0502040204020203" pitchFamily="34" charset="0"/>
              <a:ea typeface="SimSun" panose="02010600030101010101" pitchFamily="2" charset="-122"/>
              <a:cs typeface="Times New Roman" panose="02020603050405020304" pitchFamily="18" charset="0"/>
            </a:endParaRPr>
          </a:p>
          <a:p>
            <a:pPr lvl="0"/>
            <a:endParaRPr lang="fr-FR" sz="1400" b="1" kern="100" dirty="0" smtClean="0">
              <a:solidFill>
                <a:sysClr val="windowText" lastClr="000000"/>
              </a:solidFill>
              <a:latin typeface="Bahnschrift SemiCondensed" panose="020B0502040204020203"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9726029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9">
            <a:extLst>
              <a:ext uri="{FF2B5EF4-FFF2-40B4-BE49-F238E27FC236}">
                <a16:creationId xmlns:a16="http://schemas.microsoft.com/office/drawing/2014/main" xmlns="" id="{A6645D16-84ED-424E-A35C-2DDC24B016C0}"/>
              </a:ext>
            </a:extLst>
          </p:cNvPr>
          <p:cNvSpPr txBox="1">
            <a:spLocks noGrp="1"/>
          </p:cNvSpPr>
          <p:nvPr>
            <p:ph type="title"/>
          </p:nvPr>
        </p:nvSpPr>
        <p:spPr>
          <a:xfrm>
            <a:off x="339485" y="232614"/>
            <a:ext cx="6675463" cy="289182"/>
          </a:xfrm>
          <a:prstGeom prst="rect">
            <a:avLst/>
          </a:prstGeom>
        </p:spPr>
        <p:txBody>
          <a:bodyPr vert="horz" wrap="square" lIns="0" tIns="12065" rIns="0" bIns="0" rtlCol="0">
            <a:spAutoFit/>
          </a:bodyPr>
          <a:lstStyle/>
          <a:p>
            <a:pPr lvl="0">
              <a:defRPr/>
            </a:pPr>
            <a:r>
              <a:rPr lang="fr-FR" sz="2000" b="1" cap="all" dirty="0">
                <a:solidFill>
                  <a:srgbClr val="A80014"/>
                </a:solidFill>
                <a:latin typeface="Ebrima" pitchFamily="2" charset="0"/>
                <a:ea typeface="Ebrima" pitchFamily="2" charset="0"/>
                <a:cs typeface="Ebrima" pitchFamily="2" charset="0"/>
              </a:rPr>
              <a:t>Niveau de développement des applications </a:t>
            </a:r>
          </a:p>
        </p:txBody>
      </p:sp>
      <p:grpSp>
        <p:nvGrpSpPr>
          <p:cNvPr id="10" name="Page-1"/>
          <p:cNvGrpSpPr/>
          <p:nvPr/>
        </p:nvGrpSpPr>
        <p:grpSpPr>
          <a:xfrm>
            <a:off x="983954" y="576686"/>
            <a:ext cx="9743186" cy="5278202"/>
            <a:chOff x="293489" y="-41033"/>
            <a:chExt cx="9379536" cy="3977249"/>
          </a:xfrm>
        </p:grpSpPr>
        <p:sp>
          <p:nvSpPr>
            <p:cNvPr id="12" name="Forme libre 11"/>
            <p:cNvSpPr/>
            <p:nvPr/>
          </p:nvSpPr>
          <p:spPr>
            <a:xfrm>
              <a:off x="1293289" y="982349"/>
              <a:ext cx="1193524" cy="207733"/>
            </a:xfrm>
            <a:custGeom>
              <a:avLst/>
              <a:gdLst/>
              <a:ahLst/>
              <a:cxnLst/>
              <a:rect l="0" t="0" r="0" b="0"/>
              <a:pathLst>
                <a:path w="1474014" h="272126" fill="none">
                  <a:moveTo>
                    <a:pt x="1474014" y="0"/>
                  </a:moveTo>
                  <a:lnTo>
                    <a:pt x="317481" y="0"/>
                  </a:lnTo>
                  <a:lnTo>
                    <a:pt x="0" y="272126"/>
                  </a:lnTo>
                </a:path>
              </a:pathLst>
            </a:custGeom>
            <a:ln/>
          </p:spPr>
          <p:style>
            <a:lnRef idx="1">
              <a:schemeClr val="dk1"/>
            </a:lnRef>
            <a:fillRef idx="0">
              <a:schemeClr val="dk1"/>
            </a:fillRef>
            <a:effectRef idx="0">
              <a:schemeClr val="dk1"/>
            </a:effectRef>
            <a:fontRef idx="minor">
              <a:schemeClr val="tx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3" name="Forme libre 12"/>
            <p:cNvSpPr/>
            <p:nvPr/>
          </p:nvSpPr>
          <p:spPr>
            <a:xfrm>
              <a:off x="786841" y="2625242"/>
              <a:ext cx="1699972" cy="816378"/>
            </a:xfrm>
            <a:custGeom>
              <a:avLst/>
              <a:gdLst/>
              <a:ahLst/>
              <a:cxnLst/>
              <a:rect l="0" t="0" r="0" b="0"/>
              <a:pathLst>
                <a:path w="1995588" h="816378" fill="none">
                  <a:moveTo>
                    <a:pt x="1995588" y="816378"/>
                  </a:moveTo>
                  <a:lnTo>
                    <a:pt x="362834" y="816378"/>
                  </a:lnTo>
                  <a:lnTo>
                    <a:pt x="0" y="0"/>
                  </a:lnTo>
                </a:path>
              </a:pathLst>
            </a:custGeom>
            <a:ln/>
          </p:spPr>
          <p:style>
            <a:lnRef idx="1">
              <a:schemeClr val="accent2"/>
            </a:lnRef>
            <a:fillRef idx="0">
              <a:schemeClr val="accent2"/>
            </a:fillRef>
            <a:effectRef idx="0">
              <a:schemeClr val="accent2"/>
            </a:effectRef>
            <a:fontRef idx="minor">
              <a:schemeClr val="tx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nvGrpSpPr>
            <p:cNvPr id="14" name="Recycling arrow"/>
            <p:cNvGrpSpPr/>
            <p:nvPr/>
          </p:nvGrpSpPr>
          <p:grpSpPr>
            <a:xfrm>
              <a:off x="293489" y="1190082"/>
              <a:ext cx="1702368" cy="1687133"/>
              <a:chOff x="293489" y="1190082"/>
              <a:chExt cx="1702368" cy="1687133"/>
            </a:xfrm>
          </p:grpSpPr>
          <p:sp>
            <p:nvSpPr>
              <p:cNvPr id="19" name="Forme libre 18"/>
              <p:cNvSpPr/>
              <p:nvPr/>
            </p:nvSpPr>
            <p:spPr>
              <a:xfrm>
                <a:off x="627802" y="1190082"/>
                <a:ext cx="637506" cy="662454"/>
              </a:xfrm>
              <a:custGeom>
                <a:avLst/>
                <a:gdLst/>
                <a:ahLst/>
                <a:cxnLst/>
                <a:rect l="0" t="0" r="0" b="0"/>
                <a:pathLst>
                  <a:path w="637506" h="662454">
                    <a:moveTo>
                      <a:pt x="0" y="421747"/>
                    </a:moveTo>
                    <a:lnTo>
                      <a:pt x="362891" y="662454"/>
                    </a:lnTo>
                    <a:lnTo>
                      <a:pt x="636456" y="220230"/>
                    </a:lnTo>
                    <a:cubicBezTo>
                      <a:pt x="636456" y="220230"/>
                      <a:pt x="554932" y="64676"/>
                      <a:pt x="432675" y="15916"/>
                    </a:cubicBezTo>
                    <a:cubicBezTo>
                      <a:pt x="315251" y="-30916"/>
                      <a:pt x="237092" y="37003"/>
                      <a:pt x="205826" y="84022"/>
                    </a:cubicBezTo>
                    <a:cubicBezTo>
                      <a:pt x="176830" y="127628"/>
                      <a:pt x="0" y="421747"/>
                      <a:pt x="0" y="421747"/>
                    </a:cubicBezTo>
                    <a:close/>
                  </a:path>
                </a:pathLst>
              </a:custGeom>
              <a:ln/>
            </p:spPr>
            <p:style>
              <a:lnRef idx="1">
                <a:schemeClr val="accent3"/>
              </a:lnRef>
              <a:fillRef idx="3">
                <a:schemeClr val="accent3"/>
              </a:fillRef>
              <a:effectRef idx="2">
                <a:schemeClr val="accent3"/>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0" name="Forme libre 19"/>
              <p:cNvSpPr/>
              <p:nvPr/>
            </p:nvSpPr>
            <p:spPr>
              <a:xfrm>
                <a:off x="1147067" y="1203503"/>
                <a:ext cx="848790" cy="598780"/>
              </a:xfrm>
              <a:custGeom>
                <a:avLst/>
                <a:gdLst/>
                <a:ahLst/>
                <a:cxnLst/>
                <a:rect l="0" t="0" r="0" b="0"/>
                <a:pathLst>
                  <a:path w="848790" h="598780">
                    <a:moveTo>
                      <a:pt x="0" y="2447"/>
                    </a:moveTo>
                    <a:cubicBezTo>
                      <a:pt x="186847" y="164592"/>
                      <a:pt x="307061" y="509413"/>
                      <a:pt x="307061" y="509413"/>
                    </a:cubicBezTo>
                    <a:lnTo>
                      <a:pt x="161903" y="581811"/>
                    </a:lnTo>
                    <a:lnTo>
                      <a:pt x="625290" y="598780"/>
                    </a:lnTo>
                    <a:lnTo>
                      <a:pt x="848790" y="195561"/>
                    </a:lnTo>
                    <a:lnTo>
                      <a:pt x="703458" y="273936"/>
                    </a:lnTo>
                    <a:cubicBezTo>
                      <a:pt x="703458" y="273936"/>
                      <a:pt x="608172" y="74278"/>
                      <a:pt x="530383" y="33236"/>
                    </a:cubicBezTo>
                    <a:cubicBezTo>
                      <a:pt x="452596" y="-7818"/>
                      <a:pt x="68480" y="-2961"/>
                      <a:pt x="0" y="2447"/>
                    </a:cubicBezTo>
                    <a:close/>
                  </a:path>
                </a:pathLst>
              </a:custGeom>
              <a:ln/>
            </p:spPr>
            <p:style>
              <a:lnRef idx="1">
                <a:schemeClr val="accent3"/>
              </a:lnRef>
              <a:fillRef idx="3">
                <a:schemeClr val="accent3"/>
              </a:fillRef>
              <a:effectRef idx="2">
                <a:schemeClr val="accent3"/>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1" name="Forme libre 20"/>
              <p:cNvSpPr/>
              <p:nvPr/>
            </p:nvSpPr>
            <p:spPr>
              <a:xfrm>
                <a:off x="293489" y="1795351"/>
                <a:ext cx="684072" cy="844920"/>
              </a:xfrm>
              <a:custGeom>
                <a:avLst/>
                <a:gdLst/>
                <a:ahLst/>
                <a:cxnLst/>
                <a:rect l="0" t="0" r="0" b="0"/>
                <a:pathLst>
                  <a:path w="684072" h="844920">
                    <a:moveTo>
                      <a:pt x="459826" y="0"/>
                    </a:moveTo>
                    <a:lnTo>
                      <a:pt x="0" y="15591"/>
                    </a:lnTo>
                    <a:lnTo>
                      <a:pt x="141852" y="100127"/>
                    </a:lnTo>
                    <a:cubicBezTo>
                      <a:pt x="141852" y="100127"/>
                      <a:pt x="21613" y="281257"/>
                      <a:pt x="25208" y="372842"/>
                    </a:cubicBezTo>
                    <a:cubicBezTo>
                      <a:pt x="28555" y="458162"/>
                      <a:pt x="236876" y="797340"/>
                      <a:pt x="272059" y="844920"/>
                    </a:cubicBezTo>
                    <a:cubicBezTo>
                      <a:pt x="316649" y="597384"/>
                      <a:pt x="547324" y="319524"/>
                      <a:pt x="547324" y="319524"/>
                    </a:cubicBezTo>
                    <a:lnTo>
                      <a:pt x="684072" y="406982"/>
                    </a:lnTo>
                    <a:lnTo>
                      <a:pt x="459826" y="0"/>
                    </a:lnTo>
                    <a:close/>
                  </a:path>
                </a:pathLst>
              </a:custGeom>
              <a:solidFill>
                <a:schemeClr val="accent2"/>
              </a:solidFill>
              <a:ln/>
            </p:spPr>
            <p:style>
              <a:lnRef idx="1">
                <a:schemeClr val="accent3"/>
              </a:lnRef>
              <a:fillRef idx="3">
                <a:schemeClr val="accent3"/>
              </a:fillRef>
              <a:effectRef idx="2">
                <a:schemeClr val="accent3"/>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2" name="Forme libre 21"/>
              <p:cNvSpPr/>
              <p:nvPr/>
            </p:nvSpPr>
            <p:spPr>
              <a:xfrm>
                <a:off x="607189" y="2433853"/>
                <a:ext cx="591623" cy="443362"/>
              </a:xfrm>
              <a:custGeom>
                <a:avLst/>
                <a:gdLst/>
                <a:ahLst/>
                <a:cxnLst/>
                <a:rect l="0" t="0" r="0" b="0"/>
                <a:pathLst>
                  <a:path w="591623" h="443362">
                    <a:moveTo>
                      <a:pt x="591623" y="7341"/>
                    </a:moveTo>
                    <a:lnTo>
                      <a:pt x="572646" y="443362"/>
                    </a:lnTo>
                    <a:lnTo>
                      <a:pt x="177899" y="440230"/>
                    </a:lnTo>
                    <a:cubicBezTo>
                      <a:pt x="177899" y="440230"/>
                      <a:pt x="27967" y="438587"/>
                      <a:pt x="2851" y="280343"/>
                    </a:cubicBezTo>
                    <a:cubicBezTo>
                      <a:pt x="-17944" y="149320"/>
                      <a:pt x="72565" y="0"/>
                      <a:pt x="72565" y="0"/>
                    </a:cubicBezTo>
                    <a:lnTo>
                      <a:pt x="591623" y="7341"/>
                    </a:lnTo>
                    <a:close/>
                  </a:path>
                </a:pathLst>
              </a:custGeom>
              <a:solidFill>
                <a:schemeClr val="accent2"/>
              </a:solidFill>
              <a:ln/>
            </p:spPr>
            <p:style>
              <a:lnRef idx="1">
                <a:schemeClr val="accent3"/>
              </a:lnRef>
              <a:fillRef idx="3">
                <a:schemeClr val="accent3"/>
              </a:fillRef>
              <a:effectRef idx="2">
                <a:schemeClr val="accent3"/>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sp>
          <p:nvSpPr>
            <p:cNvPr id="15" name="Forme libre 14"/>
            <p:cNvSpPr/>
            <p:nvPr/>
          </p:nvSpPr>
          <p:spPr>
            <a:xfrm>
              <a:off x="2821571" y="87071"/>
              <a:ext cx="6592564" cy="318585"/>
            </a:xfrm>
            <a:custGeom>
              <a:avLst/>
              <a:gdLst/>
              <a:ahLst/>
              <a:cxnLst/>
              <a:rect l="l" t="t" r="r" b="b"/>
              <a:pathLst>
                <a:path w="2860866" h="227126">
                  <a:moveTo>
                    <a:pt x="69599" y="0"/>
                  </a:moveTo>
                  <a:lnTo>
                    <a:pt x="2794032" y="0"/>
                  </a:lnTo>
                  <a:cubicBezTo>
                    <a:pt x="2830830" y="0"/>
                    <a:pt x="2860866" y="29611"/>
                    <a:pt x="2860866" y="66401"/>
                  </a:cubicBezTo>
                  <a:lnTo>
                    <a:pt x="2860866" y="227126"/>
                  </a:lnTo>
                  <a:lnTo>
                    <a:pt x="0" y="227126"/>
                  </a:lnTo>
                  <a:lnTo>
                    <a:pt x="0" y="66401"/>
                  </a:lnTo>
                  <a:cubicBezTo>
                    <a:pt x="0" y="29611"/>
                    <a:pt x="32804" y="0"/>
                    <a:pt x="69599" y="0"/>
                  </a:cubicBezTo>
                  <a:close/>
                </a:path>
              </a:pathLst>
            </a:custGeom>
            <a:ln/>
          </p:spPr>
          <p:style>
            <a:lnRef idx="1">
              <a:schemeClr val="accent3"/>
            </a:lnRef>
            <a:fillRef idx="3">
              <a:schemeClr val="accent3"/>
            </a:fillRef>
            <a:effectRef idx="2">
              <a:schemeClr val="accent3"/>
            </a:effectRef>
            <a:fontRef idx="minor">
              <a:schemeClr val="lt1"/>
            </a:fontRef>
          </p:style>
          <p:txBody>
            <a:bodyPr wrap="square" lIns="0" tIns="0" rIns="0" bIns="0" rtlCol="0" anchor="ctr"/>
            <a:lstStyle/>
            <a:p>
              <a:pPr algn="ctr"/>
              <a:r>
                <a:rPr lang="fr-FR" sz="1600" dirty="0" smtClean="0">
                  <a:solidFill>
                    <a:schemeClr val="bg1"/>
                  </a:solidFill>
                  <a:latin typeface="Cooper Black" panose="0208090404030B020404" pitchFamily="18" charset="0"/>
                </a:rPr>
                <a:t>Développement et mises  </a:t>
              </a:r>
              <a:r>
                <a:rPr lang="fr-FR" sz="1600" dirty="0">
                  <a:solidFill>
                    <a:schemeClr val="bg1"/>
                  </a:solidFill>
                  <a:latin typeface="Cooper Black" panose="0208090404030B020404" pitchFamily="18" charset="0"/>
                </a:rPr>
                <a:t>à jours relatives  à l’existant</a:t>
              </a:r>
            </a:p>
          </p:txBody>
        </p:sp>
        <p:sp>
          <p:nvSpPr>
            <p:cNvPr id="17" name="Forme libre 16"/>
            <p:cNvSpPr/>
            <p:nvPr/>
          </p:nvSpPr>
          <p:spPr>
            <a:xfrm>
              <a:off x="2486813" y="-41033"/>
              <a:ext cx="7186212" cy="3977249"/>
            </a:xfrm>
            <a:custGeom>
              <a:avLst/>
              <a:gdLst>
                <a:gd name="rtt" fmla="*/ 233504 h 915948"/>
                <a:gd name="rtb" fmla="*/ 915950 h 915948"/>
              </a:gdLst>
              <a:ahLst/>
              <a:cxnLst/>
              <a:rect l="l" t="rtt" r="r" b="rtb"/>
              <a:pathLst>
                <a:path w="2857680" h="915948">
                  <a:moveTo>
                    <a:pt x="66410" y="0"/>
                  </a:moveTo>
                  <a:lnTo>
                    <a:pt x="2790846" y="0"/>
                  </a:lnTo>
                  <a:cubicBezTo>
                    <a:pt x="2827638" y="0"/>
                    <a:pt x="2857680" y="29612"/>
                    <a:pt x="2857680" y="66402"/>
                  </a:cubicBezTo>
                  <a:lnTo>
                    <a:pt x="2857680" y="849336"/>
                  </a:lnTo>
                  <a:cubicBezTo>
                    <a:pt x="2857680" y="886122"/>
                    <a:pt x="2827638" y="915948"/>
                    <a:pt x="2790846" y="915948"/>
                  </a:cubicBezTo>
                  <a:lnTo>
                    <a:pt x="66410" y="915948"/>
                  </a:lnTo>
                  <a:cubicBezTo>
                    <a:pt x="29616" y="915948"/>
                    <a:pt x="0" y="886122"/>
                    <a:pt x="0" y="849336"/>
                  </a:cubicBezTo>
                  <a:lnTo>
                    <a:pt x="0" y="66402"/>
                  </a:lnTo>
                  <a:cubicBezTo>
                    <a:pt x="0" y="29612"/>
                    <a:pt x="29616" y="0"/>
                    <a:pt x="66410" y="0"/>
                  </a:cubicBezTo>
                  <a:close/>
                </a:path>
              </a:pathLst>
            </a:custGeom>
            <a:ln/>
          </p:spPr>
          <p:style>
            <a:lnRef idx="1">
              <a:schemeClr val="accent3"/>
            </a:lnRef>
            <a:fillRef idx="3">
              <a:schemeClr val="accent3"/>
            </a:fillRef>
            <a:effectRef idx="2">
              <a:schemeClr val="accent3"/>
            </a:effectRef>
            <a:fontRef idx="minor">
              <a:schemeClr val="lt1"/>
            </a:fontRef>
          </p:style>
          <p:txBody>
            <a:bodyPr wrap="square" lIns="34016" tIns="0" rIns="34016" bIns="0" rtlCol="0" anchor="ctr"/>
            <a:lstStyle/>
            <a:p>
              <a:pPr>
                <a:lnSpc>
                  <a:spcPct val="150000"/>
                </a:lnSpc>
              </a:pPr>
              <a:endParaRPr lang="fr-FR" sz="1400" b="1" dirty="0" smtClean="0">
                <a:latin typeface="Bahnschrift SemiCondensed" panose="020B0502040204020203" pitchFamily="34" charset="0"/>
              </a:endParaRPr>
            </a:p>
            <a:p>
              <a:pPr>
                <a:lnSpc>
                  <a:spcPct val="150000"/>
                </a:lnSpc>
              </a:pPr>
              <a:endParaRPr lang="fr-FR" sz="1400" b="1" dirty="0">
                <a:latin typeface="Bahnschrift SemiCondensed" panose="020B0502040204020203" pitchFamily="34" charset="0"/>
              </a:endParaRPr>
            </a:p>
            <a:p>
              <a:pPr>
                <a:lnSpc>
                  <a:spcPct val="150000"/>
                </a:lnSpc>
              </a:pPr>
              <a:endParaRPr lang="fr-FR" sz="1400" b="1" dirty="0" smtClean="0">
                <a:latin typeface="Bahnschrift SemiCondensed" panose="020B0502040204020203" pitchFamily="34" charset="0"/>
              </a:endParaRPr>
            </a:p>
            <a:p>
              <a:pPr>
                <a:lnSpc>
                  <a:spcPct val="150000"/>
                </a:lnSpc>
              </a:pPr>
              <a:endParaRPr lang="fr-FR" sz="1400" b="1" dirty="0">
                <a:latin typeface="Bahnschrift SemiCondensed" panose="020B0502040204020203" pitchFamily="34" charset="0"/>
              </a:endParaRPr>
            </a:p>
            <a:p>
              <a:pPr>
                <a:lnSpc>
                  <a:spcPct val="150000"/>
                </a:lnSpc>
              </a:pPr>
              <a:endParaRPr lang="fr-FR" sz="1400" b="1" dirty="0" smtClean="0">
                <a:latin typeface="Bahnschrift SemiCondensed" panose="020B0502040204020203" pitchFamily="34" charset="0"/>
              </a:endParaRPr>
            </a:p>
            <a:p>
              <a:pPr marR="0" lvl="0" indent="0" fontAlgn="auto">
                <a:lnSpc>
                  <a:spcPct val="100000"/>
                </a:lnSpc>
                <a:spcBef>
                  <a:spcPts val="0"/>
                </a:spcBef>
                <a:spcAft>
                  <a:spcPts val="0"/>
                </a:spcAft>
                <a:buClrTx/>
                <a:buSzTx/>
                <a:buFontTx/>
                <a:buNone/>
                <a:tabLst/>
                <a:defRPr/>
              </a:pPr>
              <a:endParaRPr lang="fr-FR" sz="1400" b="1" dirty="0">
                <a:latin typeface="Bahnschrift SemiCondensed" panose="020B0502040204020203" pitchFamily="34" charset="0"/>
              </a:endParaRPr>
            </a:p>
          </p:txBody>
        </p:sp>
      </p:grpSp>
      <p:sp>
        <p:nvSpPr>
          <p:cNvPr id="2" name="Rectangle 1"/>
          <p:cNvSpPr/>
          <p:nvPr/>
        </p:nvSpPr>
        <p:spPr>
          <a:xfrm>
            <a:off x="3320623" y="1279046"/>
            <a:ext cx="6823398" cy="584775"/>
          </a:xfrm>
          <a:prstGeom prst="rect">
            <a:avLst/>
          </a:prstGeom>
        </p:spPr>
        <p:txBody>
          <a:bodyPr wrap="square">
            <a:spAutoFit/>
          </a:bodyPr>
          <a:lstStyle/>
          <a:p>
            <a:pPr marL="342900" lvl="0" indent="-342900" algn="just">
              <a:buFont typeface="+mj-lt"/>
              <a:buAutoNum type="arabicPeriod"/>
            </a:pPr>
            <a:r>
              <a:rPr lang="fr-FR" sz="1600" b="1" dirty="0">
                <a:solidFill>
                  <a:schemeClr val="bg1"/>
                </a:solidFill>
                <a:latin typeface="Corbel" pitchFamily="34" charset="0"/>
              </a:rPr>
              <a:t>Identifier le problème lié aux variables ZEUS RH </a:t>
            </a:r>
            <a:r>
              <a:rPr lang="fr-FR" sz="1600" b="1" dirty="0" smtClean="0">
                <a:solidFill>
                  <a:schemeClr val="bg1"/>
                </a:solidFill>
                <a:latin typeface="Corbel" pitchFamily="34" charset="0"/>
              </a:rPr>
              <a:t>Guinée-Bissau</a:t>
            </a:r>
          </a:p>
          <a:p>
            <a:pPr algn="just"/>
            <a:endParaRPr lang="fr-FR" sz="1600" b="1" dirty="0">
              <a:solidFill>
                <a:schemeClr val="bg1"/>
              </a:solidFill>
              <a:latin typeface="Corbel" pitchFamily="34" charset="0"/>
            </a:endParaRPr>
          </a:p>
        </p:txBody>
      </p:sp>
      <p:sp>
        <p:nvSpPr>
          <p:cNvPr id="23" name="Forme libre 22"/>
          <p:cNvSpPr/>
          <p:nvPr/>
        </p:nvSpPr>
        <p:spPr>
          <a:xfrm>
            <a:off x="3548388" y="2431996"/>
            <a:ext cx="6841297" cy="394047"/>
          </a:xfrm>
          <a:custGeom>
            <a:avLst/>
            <a:gdLst/>
            <a:ahLst/>
            <a:cxnLst/>
            <a:rect l="l" t="t" r="r" b="b"/>
            <a:pathLst>
              <a:path w="2860866" h="227126">
                <a:moveTo>
                  <a:pt x="69599" y="0"/>
                </a:moveTo>
                <a:lnTo>
                  <a:pt x="2794032" y="0"/>
                </a:lnTo>
                <a:cubicBezTo>
                  <a:pt x="2830830" y="0"/>
                  <a:pt x="2860866" y="29611"/>
                  <a:pt x="2860866" y="66401"/>
                </a:cubicBezTo>
                <a:lnTo>
                  <a:pt x="2860866" y="227126"/>
                </a:lnTo>
                <a:lnTo>
                  <a:pt x="0" y="227126"/>
                </a:lnTo>
                <a:lnTo>
                  <a:pt x="0" y="66401"/>
                </a:lnTo>
                <a:cubicBezTo>
                  <a:pt x="0" y="29611"/>
                  <a:pt x="32804" y="0"/>
                  <a:pt x="69599" y="0"/>
                </a:cubicBezTo>
                <a:close/>
              </a:path>
            </a:pathLst>
          </a:custGeom>
          <a:ln/>
        </p:spPr>
        <p:style>
          <a:lnRef idx="1">
            <a:schemeClr val="accent2"/>
          </a:lnRef>
          <a:fillRef idx="3">
            <a:schemeClr val="accent2"/>
          </a:fillRef>
          <a:effectRef idx="2">
            <a:schemeClr val="accent2"/>
          </a:effectRef>
          <a:fontRef idx="minor">
            <a:schemeClr val="lt1"/>
          </a:fontRef>
        </p:style>
        <p:txBody>
          <a:bodyPr wrap="square" lIns="68031" tIns="0" rIns="68031" bIns="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dirty="0" smtClean="0">
                <a:solidFill>
                  <a:schemeClr val="bg1"/>
                </a:solidFill>
                <a:latin typeface="Cooper Black" panose="0208090404030B020404" pitchFamily="18" charset="0"/>
              </a:rPr>
              <a:t>Taches </a:t>
            </a:r>
            <a:r>
              <a:rPr lang="fr-FR" dirty="0" smtClean="0">
                <a:solidFill>
                  <a:schemeClr val="bg1"/>
                </a:solidFill>
                <a:latin typeface="Cooper Black" panose="0208090404030B020404" pitchFamily="18" charset="0"/>
              </a:rPr>
              <a:t>en cours</a:t>
            </a:r>
            <a:endParaRPr lang="fr-FR" dirty="0">
              <a:solidFill>
                <a:schemeClr val="bg1"/>
              </a:solidFill>
              <a:latin typeface="Cooper Black" panose="0208090404030B020404" pitchFamily="18" charset="0"/>
            </a:endParaRPr>
          </a:p>
        </p:txBody>
      </p:sp>
      <p:sp>
        <p:nvSpPr>
          <p:cNvPr id="24" name="Forme libre 23"/>
          <p:cNvSpPr/>
          <p:nvPr/>
        </p:nvSpPr>
        <p:spPr>
          <a:xfrm>
            <a:off x="3714881" y="2918822"/>
            <a:ext cx="6674804" cy="2936066"/>
          </a:xfrm>
          <a:custGeom>
            <a:avLst/>
            <a:gdLst>
              <a:gd name="rtt" fmla="*/ 243142 h 915948"/>
              <a:gd name="rtb" fmla="*/ 915946 h 915948"/>
            </a:gdLst>
            <a:ahLst/>
            <a:cxnLst/>
            <a:rect l="l" t="rtt" r="r" b="rtb"/>
            <a:pathLst>
              <a:path w="2857680" h="915948">
                <a:moveTo>
                  <a:pt x="66410" y="0"/>
                </a:moveTo>
                <a:lnTo>
                  <a:pt x="2790846" y="0"/>
                </a:lnTo>
                <a:cubicBezTo>
                  <a:pt x="2827638" y="0"/>
                  <a:pt x="2857680" y="29612"/>
                  <a:pt x="2857680" y="66402"/>
                </a:cubicBezTo>
                <a:lnTo>
                  <a:pt x="2857680" y="849336"/>
                </a:lnTo>
                <a:cubicBezTo>
                  <a:pt x="2857680" y="886122"/>
                  <a:pt x="2827638" y="915948"/>
                  <a:pt x="2790846" y="915948"/>
                </a:cubicBezTo>
                <a:lnTo>
                  <a:pt x="66410" y="915948"/>
                </a:lnTo>
                <a:cubicBezTo>
                  <a:pt x="29616" y="915948"/>
                  <a:pt x="0" y="886122"/>
                  <a:pt x="0" y="849336"/>
                </a:cubicBezTo>
                <a:lnTo>
                  <a:pt x="0" y="66402"/>
                </a:lnTo>
                <a:cubicBezTo>
                  <a:pt x="0" y="29612"/>
                  <a:pt x="29616" y="0"/>
                  <a:pt x="66410" y="0"/>
                </a:cubicBezTo>
                <a:close/>
              </a:path>
            </a:pathLst>
          </a:custGeom>
          <a:solidFill>
            <a:schemeClr val="bg1"/>
          </a:solidFill>
          <a:ln/>
        </p:spPr>
        <p:style>
          <a:lnRef idx="1">
            <a:schemeClr val="accent3"/>
          </a:lnRef>
          <a:fillRef idx="3">
            <a:schemeClr val="accent3"/>
          </a:fillRef>
          <a:effectRef idx="2">
            <a:schemeClr val="accent3"/>
          </a:effectRef>
          <a:fontRef idx="minor">
            <a:schemeClr val="lt1"/>
          </a:fontRef>
        </p:style>
        <p:txBody>
          <a:bodyPr wrap="square" lIns="0" tIns="0" rIns="0" bIns="0"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50000"/>
              </a:lnSpc>
              <a:buFont typeface="Arial" panose="020B0604020202020204" pitchFamily="34" charset="0"/>
              <a:buChar char="•"/>
            </a:pPr>
            <a:r>
              <a:rPr lang="fr-FR" sz="1600" kern="100" dirty="0">
                <a:latin typeface="Corbel" pitchFamily="34" charset="0"/>
                <a:ea typeface="SimSun" panose="02010600030101010101" pitchFamily="2" charset="-122"/>
                <a:cs typeface="Times New Roman" panose="02020603050405020304" pitchFamily="18" charset="0"/>
              </a:rPr>
              <a:t>Analyse configuration INTRANET </a:t>
            </a:r>
            <a:r>
              <a:rPr lang="fr-FR" sz="1600" kern="100" dirty="0" smtClean="0">
                <a:latin typeface="Corbel" pitchFamily="34" charset="0"/>
                <a:ea typeface="SimSun" panose="02010600030101010101" pitchFamily="2" charset="-122"/>
                <a:cs typeface="Times New Roman" panose="02020603050405020304" pitchFamily="18" charset="0"/>
              </a:rPr>
              <a:t>CAMEROUN (</a:t>
            </a:r>
            <a:r>
              <a:rPr lang="fr-FR" sz="1600" b="1" kern="100" dirty="0" smtClean="0">
                <a:latin typeface="Corbel" pitchFamily="34" charset="0"/>
                <a:ea typeface="SimSun" panose="02010600030101010101" pitchFamily="2" charset="-122"/>
                <a:cs typeface="Times New Roman" panose="02020603050405020304" pitchFamily="18" charset="0"/>
              </a:rPr>
              <a:t>27/05/2022</a:t>
            </a:r>
            <a:r>
              <a:rPr lang="fr-FR" sz="1600" kern="100" dirty="0" smtClean="0">
                <a:latin typeface="Corbel" pitchFamily="34" charset="0"/>
                <a:ea typeface="SimSun" panose="02010600030101010101" pitchFamily="2" charset="-122"/>
                <a:cs typeface="Times New Roman" panose="02020603050405020304" pitchFamily="18" charset="0"/>
              </a:rPr>
              <a:t>)</a:t>
            </a:r>
          </a:p>
          <a:p>
            <a:pPr marL="342900" indent="-342900" algn="just">
              <a:lnSpc>
                <a:spcPct val="150000"/>
              </a:lnSpc>
              <a:buFont typeface="Arial" panose="020B0604020202020204" pitchFamily="34" charset="0"/>
              <a:buChar char="•"/>
            </a:pPr>
            <a:r>
              <a:rPr lang="fr-FR" sz="1600" kern="100" dirty="0">
                <a:latin typeface="Corbel" pitchFamily="34" charset="0"/>
                <a:ea typeface="SimSun" panose="02010600030101010101" pitchFamily="2" charset="-122"/>
                <a:cs typeface="Times New Roman" panose="02020603050405020304" pitchFamily="18" charset="0"/>
              </a:rPr>
              <a:t>App QUIZZ </a:t>
            </a:r>
            <a:r>
              <a:rPr lang="fr-FR" sz="1600" kern="100" dirty="0" smtClean="0">
                <a:latin typeface="Corbel" pitchFamily="34" charset="0"/>
                <a:ea typeface="SimSun" panose="02010600030101010101" pitchFamily="2" charset="-122"/>
                <a:cs typeface="Times New Roman" panose="02020603050405020304" pitchFamily="18" charset="0"/>
              </a:rPr>
              <a:t>Cameroun </a:t>
            </a:r>
            <a:r>
              <a:rPr lang="fr-FR" sz="1600" kern="100" dirty="0">
                <a:latin typeface="Corbel" pitchFamily="34" charset="0"/>
                <a:ea typeface="SimSun" panose="02010600030101010101" pitchFamily="2" charset="-122"/>
                <a:cs typeface="Times New Roman" panose="02020603050405020304" pitchFamily="18" charset="0"/>
              </a:rPr>
              <a:t>CAMEROUN (</a:t>
            </a:r>
            <a:r>
              <a:rPr lang="fr-FR" sz="1600" b="1" kern="100" dirty="0">
                <a:latin typeface="Corbel" pitchFamily="34" charset="0"/>
                <a:ea typeface="SimSun" panose="02010600030101010101" pitchFamily="2" charset="-122"/>
                <a:cs typeface="Times New Roman" panose="02020603050405020304" pitchFamily="18" charset="0"/>
              </a:rPr>
              <a:t>27/05/2022</a:t>
            </a:r>
            <a:r>
              <a:rPr lang="fr-FR" sz="1600" kern="100" dirty="0" smtClean="0">
                <a:latin typeface="Corbel" pitchFamily="34" charset="0"/>
                <a:ea typeface="SimSun" panose="02010600030101010101" pitchFamily="2" charset="-122"/>
                <a:cs typeface="Times New Roman" panose="02020603050405020304" pitchFamily="18" charset="0"/>
              </a:rPr>
              <a:t>)</a:t>
            </a:r>
          </a:p>
          <a:p>
            <a:pPr marL="342900" indent="-342900" algn="just">
              <a:lnSpc>
                <a:spcPct val="150000"/>
              </a:lnSpc>
              <a:buFont typeface="Arial" panose="020B0604020202020204" pitchFamily="34" charset="0"/>
              <a:buChar char="•"/>
            </a:pPr>
            <a:r>
              <a:rPr lang="fr-FR" sz="1600" kern="100" dirty="0" smtClean="0">
                <a:latin typeface="Corbel" pitchFamily="34" charset="0"/>
                <a:ea typeface="SimSun" panose="02010600030101010101" pitchFamily="2" charset="-122"/>
                <a:cs typeface="Times New Roman" panose="02020603050405020304" pitchFamily="18" charset="0"/>
              </a:rPr>
              <a:t>Implémentation </a:t>
            </a:r>
            <a:r>
              <a:rPr lang="fr-FR" sz="1600" kern="100" dirty="0">
                <a:latin typeface="Corbel" pitchFamily="34" charset="0"/>
                <a:ea typeface="SimSun" panose="02010600030101010101" pitchFamily="2" charset="-122"/>
                <a:cs typeface="Times New Roman" panose="02020603050405020304" pitchFamily="18" charset="0"/>
              </a:rPr>
              <a:t>App évaluation pour Opération </a:t>
            </a:r>
            <a:r>
              <a:rPr lang="fr-FR" sz="1600" kern="100" dirty="0" smtClean="0">
                <a:latin typeface="Corbel" pitchFamily="34" charset="0"/>
                <a:ea typeface="SimSun" panose="02010600030101010101" pitchFamily="2" charset="-122"/>
                <a:cs typeface="Times New Roman" panose="02020603050405020304" pitchFamily="18" charset="0"/>
              </a:rPr>
              <a:t> </a:t>
            </a:r>
            <a:r>
              <a:rPr lang="fr-FR" sz="1600" kern="100" dirty="0">
                <a:latin typeface="Corbel" pitchFamily="34" charset="0"/>
                <a:ea typeface="SimSun" panose="02010600030101010101" pitchFamily="2" charset="-122"/>
                <a:cs typeface="Times New Roman" panose="02020603050405020304" pitchFamily="18" charset="0"/>
              </a:rPr>
              <a:t>(</a:t>
            </a:r>
            <a:r>
              <a:rPr lang="fr-FR" sz="1600" b="1" kern="100" dirty="0">
                <a:latin typeface="Corbel" pitchFamily="34" charset="0"/>
                <a:ea typeface="SimSun" panose="02010600030101010101" pitchFamily="2" charset="-122"/>
                <a:cs typeface="Times New Roman" panose="02020603050405020304" pitchFamily="18" charset="0"/>
              </a:rPr>
              <a:t>31/05/2022</a:t>
            </a:r>
            <a:r>
              <a:rPr lang="fr-FR" sz="1600" kern="100" dirty="0" smtClean="0">
                <a:latin typeface="Corbel" pitchFamily="34" charset="0"/>
                <a:ea typeface="SimSun" panose="02010600030101010101" pitchFamily="2" charset="-122"/>
                <a:cs typeface="Times New Roman" panose="02020603050405020304" pitchFamily="18" charset="0"/>
              </a:rPr>
              <a:t>)</a:t>
            </a:r>
            <a:endParaRPr lang="fr-FR" sz="1600" kern="100" dirty="0">
              <a:latin typeface="Corbel" pitchFamily="34" charset="0"/>
              <a:ea typeface="SimSun" panose="02010600030101010101" pitchFamily="2" charset="-122"/>
              <a:cs typeface="Times New Roman" panose="02020603050405020304" pitchFamily="18" charset="0"/>
            </a:endParaRPr>
          </a:p>
          <a:p>
            <a:pPr marL="342900" indent="-342900" algn="just">
              <a:lnSpc>
                <a:spcPct val="150000"/>
              </a:lnSpc>
              <a:buFont typeface="Arial" panose="020B0604020202020204" pitchFamily="34" charset="0"/>
              <a:buChar char="•"/>
            </a:pPr>
            <a:r>
              <a:rPr lang="fr-FR" sz="1600" kern="100" dirty="0">
                <a:latin typeface="Corbel" pitchFamily="34" charset="0"/>
                <a:ea typeface="SimSun" panose="02010600030101010101" pitchFamily="2" charset="-122"/>
                <a:cs typeface="Times New Roman" panose="02020603050405020304" pitchFamily="18" charset="0"/>
              </a:rPr>
              <a:t>App QUIZZ Cameroun (</a:t>
            </a:r>
            <a:r>
              <a:rPr lang="fr-FR" sz="1600" b="1" kern="100" dirty="0" smtClean="0">
                <a:latin typeface="Corbel" pitchFamily="34" charset="0"/>
                <a:ea typeface="SimSun" panose="02010600030101010101" pitchFamily="2" charset="-122"/>
                <a:cs typeface="Times New Roman" panose="02020603050405020304" pitchFamily="18" charset="0"/>
              </a:rPr>
              <a:t>31/05/2022</a:t>
            </a:r>
            <a:r>
              <a:rPr lang="fr-FR" sz="1600" kern="100" dirty="0" smtClean="0">
                <a:latin typeface="Corbel" pitchFamily="34" charset="0"/>
                <a:ea typeface="SimSun" panose="02010600030101010101" pitchFamily="2" charset="-122"/>
                <a:cs typeface="Times New Roman" panose="02020603050405020304" pitchFamily="18" charset="0"/>
              </a:rPr>
              <a:t>)</a:t>
            </a:r>
          </a:p>
          <a:p>
            <a:pPr marL="342900" indent="-342900" algn="just">
              <a:lnSpc>
                <a:spcPct val="150000"/>
              </a:lnSpc>
              <a:buFont typeface="Arial" panose="020B0604020202020204" pitchFamily="34" charset="0"/>
              <a:buChar char="•"/>
            </a:pPr>
            <a:r>
              <a:rPr lang="fr-FR" sz="1600" kern="100" dirty="0" smtClean="0">
                <a:latin typeface="Corbel" pitchFamily="34" charset="0"/>
                <a:ea typeface="SimSun" panose="02010600030101010101" pitchFamily="2" charset="-122"/>
                <a:cs typeface="Times New Roman" panose="02020603050405020304" pitchFamily="18" charset="0"/>
              </a:rPr>
              <a:t>ZEUS </a:t>
            </a:r>
            <a:r>
              <a:rPr lang="fr-FR" sz="1600" kern="100" dirty="0">
                <a:latin typeface="Corbel" pitchFamily="34" charset="0"/>
                <a:ea typeface="SimSun" panose="02010600030101010101" pitchFamily="2" charset="-122"/>
                <a:cs typeface="Times New Roman" panose="02020603050405020304" pitchFamily="18" charset="0"/>
              </a:rPr>
              <a:t>RH CONGO à mettre à jour et </a:t>
            </a:r>
            <a:r>
              <a:rPr lang="fr-FR" sz="1600" kern="100" dirty="0" smtClean="0">
                <a:latin typeface="Corbel" pitchFamily="34" charset="0"/>
                <a:ea typeface="SimSun" panose="02010600030101010101" pitchFamily="2" charset="-122"/>
                <a:cs typeface="Times New Roman" panose="02020603050405020304" pitchFamily="18" charset="0"/>
              </a:rPr>
              <a:t>relancer </a:t>
            </a:r>
            <a:r>
              <a:rPr lang="fr-FR" sz="1600" kern="100" dirty="0">
                <a:latin typeface="Corbel" pitchFamily="34" charset="0"/>
                <a:ea typeface="SimSun" panose="02010600030101010101" pitchFamily="2" charset="-122"/>
                <a:cs typeface="Times New Roman" panose="02020603050405020304" pitchFamily="18" charset="0"/>
              </a:rPr>
              <a:t>(</a:t>
            </a:r>
            <a:r>
              <a:rPr lang="fr-FR" sz="1600" b="1" kern="100" dirty="0">
                <a:latin typeface="Corbel" pitchFamily="34" charset="0"/>
                <a:ea typeface="SimSun" panose="02010600030101010101" pitchFamily="2" charset="-122"/>
                <a:cs typeface="Times New Roman" panose="02020603050405020304" pitchFamily="18" charset="0"/>
              </a:rPr>
              <a:t>31/05/2022</a:t>
            </a:r>
            <a:r>
              <a:rPr lang="fr-FR" sz="1600" kern="100" dirty="0" smtClean="0">
                <a:latin typeface="Corbel" pitchFamily="34" charset="0"/>
                <a:ea typeface="SimSun" panose="02010600030101010101" pitchFamily="2" charset="-122"/>
                <a:cs typeface="Times New Roman" panose="02020603050405020304" pitchFamily="18" charset="0"/>
              </a:rPr>
              <a:t>)</a:t>
            </a:r>
          </a:p>
          <a:p>
            <a:pPr marL="342900" indent="-342900" algn="just">
              <a:lnSpc>
                <a:spcPct val="150000"/>
              </a:lnSpc>
              <a:buFont typeface="Arial" panose="020B0604020202020204" pitchFamily="34" charset="0"/>
              <a:buChar char="•"/>
            </a:pPr>
            <a:r>
              <a:rPr lang="fr-FR" sz="1600" kern="100" dirty="0" smtClean="0">
                <a:latin typeface="Corbel" pitchFamily="34" charset="0"/>
                <a:ea typeface="SimSun" panose="02010600030101010101" pitchFamily="2" charset="-122"/>
                <a:cs typeface="Times New Roman" panose="02020603050405020304" pitchFamily="18" charset="0"/>
              </a:rPr>
              <a:t>Analyse </a:t>
            </a:r>
            <a:r>
              <a:rPr lang="fr-FR" sz="1600" kern="100" dirty="0">
                <a:latin typeface="Corbel" pitchFamily="34" charset="0"/>
                <a:ea typeface="SimSun" panose="02010600030101010101" pitchFamily="2" charset="-122"/>
                <a:cs typeface="Times New Roman" panose="02020603050405020304" pitchFamily="18" charset="0"/>
              </a:rPr>
              <a:t>Déploiement Ares </a:t>
            </a:r>
            <a:r>
              <a:rPr lang="fr-FR" sz="1600" kern="100" dirty="0" smtClean="0">
                <a:latin typeface="Corbel" pitchFamily="34" charset="0"/>
                <a:ea typeface="SimSun" panose="02010600030101010101" pitchFamily="2" charset="-122"/>
                <a:cs typeface="Times New Roman" panose="02020603050405020304" pitchFamily="18" charset="0"/>
              </a:rPr>
              <a:t>GNB (</a:t>
            </a:r>
            <a:r>
              <a:rPr lang="fr-FR" sz="1600" b="1" kern="100" dirty="0" smtClean="0">
                <a:latin typeface="Corbel" pitchFamily="34" charset="0"/>
                <a:ea typeface="SimSun" panose="02010600030101010101" pitchFamily="2" charset="-122"/>
                <a:cs typeface="Times New Roman" panose="02020603050405020304" pitchFamily="18" charset="0"/>
              </a:rPr>
              <a:t>03/06/2022</a:t>
            </a:r>
            <a:r>
              <a:rPr lang="fr-FR" sz="1600" kern="100" dirty="0" smtClean="0">
                <a:latin typeface="Corbel" pitchFamily="34" charset="0"/>
                <a:ea typeface="SimSun" panose="02010600030101010101" pitchFamily="2" charset="-122"/>
                <a:cs typeface="Times New Roman" panose="02020603050405020304" pitchFamily="18" charset="0"/>
              </a:rPr>
              <a:t>)</a:t>
            </a:r>
          </a:p>
          <a:p>
            <a:pPr marL="285750" lvl="0" indent="-285750">
              <a:lnSpc>
                <a:spcPct val="150000"/>
              </a:lnSpc>
              <a:buFont typeface="Arial" panose="020B0604020202020204" pitchFamily="34" charset="0"/>
              <a:buChar char="•"/>
            </a:pPr>
            <a:r>
              <a:rPr lang="fr-FR" sz="1600" kern="100" dirty="0" smtClean="0">
                <a:latin typeface="Corbel" pitchFamily="34" charset="0"/>
                <a:ea typeface="SimSun" panose="02010600030101010101" pitchFamily="2" charset="-122"/>
                <a:cs typeface="Times New Roman" panose="02020603050405020304" pitchFamily="18" charset="0"/>
              </a:rPr>
              <a:t>ZEUS </a:t>
            </a:r>
            <a:r>
              <a:rPr lang="fr-FR" sz="1600" kern="100" dirty="0">
                <a:latin typeface="Corbel" pitchFamily="34" charset="0"/>
                <a:ea typeface="SimSun" panose="02010600030101010101" pitchFamily="2" charset="-122"/>
                <a:cs typeface="Times New Roman" panose="02020603050405020304" pitchFamily="18" charset="0"/>
              </a:rPr>
              <a:t>BENIN : Mise à jour des états </a:t>
            </a:r>
            <a:r>
              <a:rPr lang="fr-FR" sz="1600" kern="100" dirty="0" smtClean="0">
                <a:latin typeface="Corbel" pitchFamily="34" charset="0"/>
                <a:ea typeface="SimSun" panose="02010600030101010101" pitchFamily="2" charset="-122"/>
                <a:cs typeface="Times New Roman" panose="02020603050405020304" pitchFamily="18" charset="0"/>
              </a:rPr>
              <a:t>financiers</a:t>
            </a:r>
          </a:p>
          <a:p>
            <a:pPr marL="285750" lvl="0" indent="-285750">
              <a:lnSpc>
                <a:spcPct val="150000"/>
              </a:lnSpc>
              <a:buFont typeface="Arial" panose="020B0604020202020204" pitchFamily="34" charset="0"/>
              <a:buChar char="•"/>
            </a:pPr>
            <a:endParaRPr lang="fr-FR" sz="1600" kern="100" dirty="0" smtClean="0">
              <a:latin typeface="Corbel" pitchFamily="34" charset="0"/>
              <a:ea typeface="SimSun" panose="02010600030101010101" pitchFamily="2" charset="-122"/>
              <a:cs typeface="Times New Roman" panose="02020603050405020304" pitchFamily="18" charset="0"/>
            </a:endParaRPr>
          </a:p>
          <a:p>
            <a:pPr marL="285750" indent="-285750">
              <a:buFont typeface="Arial" panose="020B0604020202020204" pitchFamily="34" charset="0"/>
              <a:buChar char="•"/>
            </a:pPr>
            <a:endParaRPr lang="fr-FR" sz="1400" b="1" kern="100" dirty="0">
              <a:solidFill>
                <a:sysClr val="windowText" lastClr="000000"/>
              </a:solidFill>
              <a:latin typeface="Bahnschrift SemiCondensed" panose="020B0502040204020203" pitchFamily="34" charset="0"/>
              <a:ea typeface="SimSun" panose="02010600030101010101" pitchFamily="2" charset="-122"/>
              <a:cs typeface="Times New Roman" panose="02020603050405020304" pitchFamily="18" charset="0"/>
            </a:endParaRPr>
          </a:p>
          <a:p>
            <a:pPr marL="285750" lvl="0" indent="-285750">
              <a:buFont typeface="Arial" panose="020B0604020202020204" pitchFamily="34" charset="0"/>
              <a:buChar char="•"/>
            </a:pPr>
            <a:endParaRPr lang="fr-FR" sz="1400" b="1" kern="100" dirty="0" smtClean="0">
              <a:solidFill>
                <a:sysClr val="windowText" lastClr="000000"/>
              </a:solidFill>
              <a:latin typeface="Bahnschrift SemiCondensed" panose="020B0502040204020203"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748926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46787" y="2797541"/>
            <a:ext cx="5234263" cy="500198"/>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400" dirty="0" smtClean="0">
                <a:solidFill>
                  <a:srgbClr val="E7E6E6">
                    <a:lumMod val="75000"/>
                  </a:srgbClr>
                </a:solidFill>
                <a:latin typeface="Arial Black" panose="020B0A04020102020204" pitchFamily="34" charset="0"/>
              </a:rPr>
              <a:t>Synthèse</a:t>
            </a:r>
            <a:endParaRPr lang="fr-FR" sz="2400" dirty="0">
              <a:solidFill>
                <a:srgbClr val="E7E6E6">
                  <a:lumMod val="75000"/>
                </a:srgbClr>
              </a:solidFill>
              <a:latin typeface="Arial Black" panose="020B0A04020102020204" pitchFamily="34" charset="0"/>
            </a:endParaRPr>
          </a:p>
        </p:txBody>
      </p:sp>
      <p:pic>
        <p:nvPicPr>
          <p:cNvPr id="6" name="Image 5">
            <a:extLst>
              <a:ext uri="{FF2B5EF4-FFF2-40B4-BE49-F238E27FC236}">
                <a16:creationId xmlns:a16="http://schemas.microsoft.com/office/drawing/2014/main" xmlns="" id="{AAFF50BA-912C-4D28-800A-E76930608F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58" y="-131261"/>
            <a:ext cx="12193412" cy="6858000"/>
          </a:xfrm>
          <a:prstGeom prst="rect">
            <a:avLst/>
          </a:prstGeom>
        </p:spPr>
      </p:pic>
      <p:pic>
        <p:nvPicPr>
          <p:cNvPr id="8" name="Image 7">
            <a:extLst>
              <a:ext uri="{FF2B5EF4-FFF2-40B4-BE49-F238E27FC236}">
                <a16:creationId xmlns:a16="http://schemas.microsoft.com/office/drawing/2014/main" xmlns="" id="{AAFF50BA-912C-4D28-800A-E76930608F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58" y="-131261"/>
            <a:ext cx="12193412" cy="6858000"/>
          </a:xfrm>
          <a:prstGeom prst="rect">
            <a:avLst/>
          </a:prstGeom>
        </p:spPr>
      </p:pic>
    </p:spTree>
    <p:extLst>
      <p:ext uri="{BB962C8B-B14F-4D97-AF65-F5344CB8AC3E}">
        <p14:creationId xmlns:p14="http://schemas.microsoft.com/office/powerpoint/2010/main" val="10694299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 xmlns:a16="http://schemas.microsoft.com/office/drawing/2014/main" id="{0B5FBFE6-7FFA-4CA7-BD1C-8460BC45853F}"/>
              </a:ext>
            </a:extLst>
          </p:cNvPr>
          <p:cNvSpPr/>
          <p:nvPr/>
        </p:nvSpPr>
        <p:spPr>
          <a:xfrm>
            <a:off x="0" y="1311965"/>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5">
            <a:extLst>
              <a:ext uri="{FF2B5EF4-FFF2-40B4-BE49-F238E27FC236}">
                <a16:creationId xmlns="" xmlns:a16="http://schemas.microsoft.com/office/drawing/2014/main" id="{D52095CE-82AC-49FC-A106-529747151CA1}"/>
              </a:ext>
            </a:extLst>
          </p:cNvPr>
          <p:cNvGrpSpPr/>
          <p:nvPr/>
        </p:nvGrpSpPr>
        <p:grpSpPr>
          <a:xfrm>
            <a:off x="81769" y="1198275"/>
            <a:ext cx="2086832" cy="3718704"/>
            <a:chOff x="5260449" y="310380"/>
            <a:chExt cx="1671101" cy="3718704"/>
          </a:xfrm>
          <a:effectLst/>
        </p:grpSpPr>
        <p:sp>
          <p:nvSpPr>
            <p:cNvPr id="110" name="Rectangle: Top Corners Rounded 10">
              <a:extLst>
                <a:ext uri="{FF2B5EF4-FFF2-40B4-BE49-F238E27FC236}">
                  <a16:creationId xmlns="" xmlns:a16="http://schemas.microsoft.com/office/drawing/2014/main"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Top Corners Rounded 9">
              <a:extLst>
                <a:ext uri="{FF2B5EF4-FFF2-40B4-BE49-F238E27FC236}">
                  <a16:creationId xmlns="" xmlns:a16="http://schemas.microsoft.com/office/drawing/2014/main"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 xmlns:a16="http://schemas.microsoft.com/office/drawing/2014/main"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Arrow: Pentagon 6">
              <a:extLst>
                <a:ext uri="{FF2B5EF4-FFF2-40B4-BE49-F238E27FC236}">
                  <a16:creationId xmlns="" xmlns:a16="http://schemas.microsoft.com/office/drawing/2014/main"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4" name="Arrow: Pentagon 5">
              <a:extLst>
                <a:ext uri="{FF2B5EF4-FFF2-40B4-BE49-F238E27FC236}">
                  <a16:creationId xmlns="" xmlns:a16="http://schemas.microsoft.com/office/drawing/2014/main"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Arrow: Pentagon 7">
              <a:extLst>
                <a:ext uri="{FF2B5EF4-FFF2-40B4-BE49-F238E27FC236}">
                  <a16:creationId xmlns="" xmlns:a16="http://schemas.microsoft.com/office/drawing/2014/main"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TextBox 11">
              <a:extLst>
                <a:ext uri="{FF2B5EF4-FFF2-40B4-BE49-F238E27FC236}">
                  <a16:creationId xmlns="" xmlns:a16="http://schemas.microsoft.com/office/drawing/2014/main"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17" name="TextBox 13">
              <a:extLst>
                <a:ext uri="{FF2B5EF4-FFF2-40B4-BE49-F238E27FC236}">
                  <a16:creationId xmlns="" xmlns:a16="http://schemas.microsoft.com/office/drawing/2014/main" id="{DC7A603A-E20F-4435-BE64-43996E6C46A5}"/>
                </a:ext>
              </a:extLst>
            </p:cNvPr>
            <p:cNvSpPr txBox="1"/>
            <p:nvPr/>
          </p:nvSpPr>
          <p:spPr>
            <a:xfrm>
              <a:off x="5376808" y="1178294"/>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EFFECTIF</a:t>
              </a:r>
              <a:endParaRPr lang="en-US" sz="1100" b="1" dirty="0">
                <a:latin typeface="Century Gothic" panose="020B0502020202020204" pitchFamily="34" charset="0"/>
              </a:endParaRPr>
            </a:p>
          </p:txBody>
        </p:sp>
      </p:grpSp>
      <p:grpSp>
        <p:nvGrpSpPr>
          <p:cNvPr id="119" name="Group 1">
            <a:extLst>
              <a:ext uri="{FF2B5EF4-FFF2-40B4-BE49-F238E27FC236}">
                <a16:creationId xmlns="" xmlns:a16="http://schemas.microsoft.com/office/drawing/2014/main" id="{15031C7F-00D1-4A09-8C2E-11806600740E}"/>
              </a:ext>
            </a:extLst>
          </p:cNvPr>
          <p:cNvGrpSpPr/>
          <p:nvPr/>
        </p:nvGrpSpPr>
        <p:grpSpPr>
          <a:xfrm>
            <a:off x="2364839" y="1198275"/>
            <a:ext cx="1671101" cy="3718705"/>
            <a:chOff x="2364839" y="1198275"/>
            <a:chExt cx="1671101" cy="3718705"/>
          </a:xfrm>
          <a:effectLst/>
        </p:grpSpPr>
        <p:sp>
          <p:nvSpPr>
            <p:cNvPr id="120" name="Rectangle: Top Corners Rounded 17">
              <a:extLst>
                <a:ext uri="{FF2B5EF4-FFF2-40B4-BE49-F238E27FC236}">
                  <a16:creationId xmlns="" xmlns:a16="http://schemas.microsoft.com/office/drawing/2014/main"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Top Corners Rounded 18">
              <a:extLst>
                <a:ext uri="{FF2B5EF4-FFF2-40B4-BE49-F238E27FC236}">
                  <a16:creationId xmlns="" xmlns:a16="http://schemas.microsoft.com/office/drawing/2014/main"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 xmlns:a16="http://schemas.microsoft.com/office/drawing/2014/main"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Arrow: Pentagon 20">
              <a:extLst>
                <a:ext uri="{FF2B5EF4-FFF2-40B4-BE49-F238E27FC236}">
                  <a16:creationId xmlns="" xmlns:a16="http://schemas.microsoft.com/office/drawing/2014/main"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4" name="Arrow: Pentagon 21">
              <a:extLst>
                <a:ext uri="{FF2B5EF4-FFF2-40B4-BE49-F238E27FC236}">
                  <a16:creationId xmlns="" xmlns:a16="http://schemas.microsoft.com/office/drawing/2014/main"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Arrow: Pentagon 22">
              <a:extLst>
                <a:ext uri="{FF2B5EF4-FFF2-40B4-BE49-F238E27FC236}">
                  <a16:creationId xmlns="" xmlns:a16="http://schemas.microsoft.com/office/drawing/2014/main"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TextBox 23">
              <a:extLst>
                <a:ext uri="{FF2B5EF4-FFF2-40B4-BE49-F238E27FC236}">
                  <a16:creationId xmlns="" xmlns:a16="http://schemas.microsoft.com/office/drawing/2014/main"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127" name="TextBox 24">
              <a:extLst>
                <a:ext uri="{FF2B5EF4-FFF2-40B4-BE49-F238E27FC236}">
                  <a16:creationId xmlns="" xmlns:a16="http://schemas.microsoft.com/office/drawing/2014/main" id="{3D3DB8B6-20A5-4225-9A3A-6F97A370CA2F}"/>
                </a:ext>
              </a:extLst>
            </p:cNvPr>
            <p:cNvSpPr txBox="1"/>
            <p:nvPr/>
          </p:nvSpPr>
          <p:spPr>
            <a:xfrm>
              <a:off x="2531471" y="2061663"/>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grpSp>
      <p:grpSp>
        <p:nvGrpSpPr>
          <p:cNvPr id="129" name="Group 2">
            <a:extLst>
              <a:ext uri="{FF2B5EF4-FFF2-40B4-BE49-F238E27FC236}">
                <a16:creationId xmlns="" xmlns:a16="http://schemas.microsoft.com/office/drawing/2014/main" id="{8186FC58-FEB3-4C88-B816-4D1DEAB5D71B}"/>
              </a:ext>
            </a:extLst>
          </p:cNvPr>
          <p:cNvGrpSpPr/>
          <p:nvPr/>
        </p:nvGrpSpPr>
        <p:grpSpPr>
          <a:xfrm>
            <a:off x="4313947" y="1198275"/>
            <a:ext cx="1671101" cy="3718704"/>
            <a:chOff x="4313947" y="1198275"/>
            <a:chExt cx="1671101" cy="3718704"/>
          </a:xfrm>
          <a:effectLst/>
        </p:grpSpPr>
        <p:sp>
          <p:nvSpPr>
            <p:cNvPr id="130" name="Rectangle: Top Corners Rounded 27">
              <a:extLst>
                <a:ext uri="{FF2B5EF4-FFF2-40B4-BE49-F238E27FC236}">
                  <a16:creationId xmlns="" xmlns:a16="http://schemas.microsoft.com/office/drawing/2014/main"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Top Corners Rounded 28">
              <a:extLst>
                <a:ext uri="{FF2B5EF4-FFF2-40B4-BE49-F238E27FC236}">
                  <a16:creationId xmlns="" xmlns:a16="http://schemas.microsoft.com/office/drawing/2014/main"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 xmlns:a16="http://schemas.microsoft.com/office/drawing/2014/main"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Arrow: Pentagon 30">
              <a:extLst>
                <a:ext uri="{FF2B5EF4-FFF2-40B4-BE49-F238E27FC236}">
                  <a16:creationId xmlns="" xmlns:a16="http://schemas.microsoft.com/office/drawing/2014/main"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4" name="Arrow: Pentagon 31">
              <a:extLst>
                <a:ext uri="{FF2B5EF4-FFF2-40B4-BE49-F238E27FC236}">
                  <a16:creationId xmlns="" xmlns:a16="http://schemas.microsoft.com/office/drawing/2014/main"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Arrow: Pentagon 32">
              <a:extLst>
                <a:ext uri="{FF2B5EF4-FFF2-40B4-BE49-F238E27FC236}">
                  <a16:creationId xmlns="" xmlns:a16="http://schemas.microsoft.com/office/drawing/2014/main"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TextBox 33">
              <a:extLst>
                <a:ext uri="{FF2B5EF4-FFF2-40B4-BE49-F238E27FC236}">
                  <a16:creationId xmlns="" xmlns:a16="http://schemas.microsoft.com/office/drawing/2014/main"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137" name="TextBox 34">
              <a:extLst>
                <a:ext uri="{FF2B5EF4-FFF2-40B4-BE49-F238E27FC236}">
                  <a16:creationId xmlns="" xmlns:a16="http://schemas.microsoft.com/office/drawing/2014/main"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grpSp>
      <p:grpSp>
        <p:nvGrpSpPr>
          <p:cNvPr id="139" name="Group 3">
            <a:extLst>
              <a:ext uri="{FF2B5EF4-FFF2-40B4-BE49-F238E27FC236}">
                <a16:creationId xmlns="" xmlns:a16="http://schemas.microsoft.com/office/drawing/2014/main" id="{DFFD7C4E-9210-4DAF-8D60-5C528992284A}"/>
              </a:ext>
            </a:extLst>
          </p:cNvPr>
          <p:cNvGrpSpPr/>
          <p:nvPr/>
        </p:nvGrpSpPr>
        <p:grpSpPr>
          <a:xfrm>
            <a:off x="6263055" y="1198275"/>
            <a:ext cx="1671101" cy="3718704"/>
            <a:chOff x="6263055" y="1198275"/>
            <a:chExt cx="1671101" cy="3718704"/>
          </a:xfrm>
          <a:effectLst/>
        </p:grpSpPr>
        <p:sp>
          <p:nvSpPr>
            <p:cNvPr id="140" name="Rectangle: Top Corners Rounded 37">
              <a:extLst>
                <a:ext uri="{FF2B5EF4-FFF2-40B4-BE49-F238E27FC236}">
                  <a16:creationId xmlns="" xmlns:a16="http://schemas.microsoft.com/office/drawing/2014/main"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Top Corners Rounded 38">
              <a:extLst>
                <a:ext uri="{FF2B5EF4-FFF2-40B4-BE49-F238E27FC236}">
                  <a16:creationId xmlns="" xmlns:a16="http://schemas.microsoft.com/office/drawing/2014/main"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 xmlns:a16="http://schemas.microsoft.com/office/drawing/2014/main"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Arrow: Pentagon 40">
              <a:extLst>
                <a:ext uri="{FF2B5EF4-FFF2-40B4-BE49-F238E27FC236}">
                  <a16:creationId xmlns="" xmlns:a16="http://schemas.microsoft.com/office/drawing/2014/main"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4" name="Arrow: Pentagon 41">
              <a:extLst>
                <a:ext uri="{FF2B5EF4-FFF2-40B4-BE49-F238E27FC236}">
                  <a16:creationId xmlns="" xmlns:a16="http://schemas.microsoft.com/office/drawing/2014/main"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Arrow: Pentagon 42">
              <a:extLst>
                <a:ext uri="{FF2B5EF4-FFF2-40B4-BE49-F238E27FC236}">
                  <a16:creationId xmlns="" xmlns:a16="http://schemas.microsoft.com/office/drawing/2014/main"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TextBox 43">
              <a:extLst>
                <a:ext uri="{FF2B5EF4-FFF2-40B4-BE49-F238E27FC236}">
                  <a16:creationId xmlns="" xmlns:a16="http://schemas.microsoft.com/office/drawing/2014/main"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147" name="TextBox 44">
              <a:extLst>
                <a:ext uri="{FF2B5EF4-FFF2-40B4-BE49-F238E27FC236}">
                  <a16:creationId xmlns="" xmlns:a16="http://schemas.microsoft.com/office/drawing/2014/main"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PRODUCTIVITE</a:t>
              </a:r>
              <a:endParaRPr lang="en-US" sz="1100" b="1" dirty="0">
                <a:latin typeface="Century Gothic" panose="020B0502020202020204" pitchFamily="34" charset="0"/>
              </a:endParaRPr>
            </a:p>
          </p:txBody>
        </p:sp>
        <p:sp>
          <p:nvSpPr>
            <p:cNvPr id="148" name="TextBox 45">
              <a:extLst>
                <a:ext uri="{FF2B5EF4-FFF2-40B4-BE49-F238E27FC236}">
                  <a16:creationId xmlns="" xmlns:a16="http://schemas.microsoft.com/office/drawing/2014/main" id="{8AD46C59-CB53-43AC-A45F-93AB98C3E6D2}"/>
                </a:ext>
              </a:extLst>
            </p:cNvPr>
            <p:cNvSpPr txBox="1"/>
            <p:nvPr/>
          </p:nvSpPr>
          <p:spPr>
            <a:xfrm>
              <a:off x="6344294" y="2488040"/>
              <a:ext cx="1523484" cy="1754326"/>
            </a:xfrm>
            <a:prstGeom prst="rect">
              <a:avLst/>
            </a:prstGeom>
            <a:noFill/>
          </p:spPr>
          <p:txBody>
            <a:bodyPr wrap="square" rtlCol="0">
              <a:spAutoFit/>
            </a:bodyPr>
            <a:lstStyle/>
            <a:p>
              <a:r>
                <a:rPr lang="en-US" sz="1200" dirty="0" smtClean="0">
                  <a:latin typeface="Corbel" pitchFamily="34" charset="0"/>
                </a:rPr>
                <a:t>Objectifs non attaint concernant l’ensemble des indicateurs de productivité  sur les </a:t>
              </a:r>
              <a:r>
                <a:rPr lang="en-US" sz="1200" dirty="0">
                  <a:latin typeface="Corbel" pitchFamily="34" charset="0"/>
                </a:rPr>
                <a:t>différentes campagnes </a:t>
              </a:r>
              <a:r>
                <a:rPr lang="en-US" sz="1200" dirty="0" smtClean="0">
                  <a:latin typeface="Corbel" pitchFamily="34" charset="0"/>
                </a:rPr>
                <a:t>au </a:t>
              </a:r>
              <a:r>
                <a:rPr lang="en-US" sz="1200" dirty="0">
                  <a:latin typeface="Corbel" pitchFamily="34" charset="0"/>
                </a:rPr>
                <a:t>cours </a:t>
              </a:r>
              <a:r>
                <a:rPr lang="en-US" sz="1200" dirty="0" smtClean="0">
                  <a:latin typeface="Corbel" pitchFamily="34" charset="0"/>
                </a:rPr>
                <a:t>de la semaine S20</a:t>
              </a:r>
              <a:endParaRPr lang="en-US" sz="1200" dirty="0">
                <a:latin typeface="Corbel" pitchFamily="34" charset="0"/>
              </a:endParaRPr>
            </a:p>
            <a:p>
              <a:pPr algn="ctr"/>
              <a:endParaRPr lang="en-US" sz="1200" dirty="0">
                <a:latin typeface="Corbel" pitchFamily="34" charset="0"/>
              </a:endParaRPr>
            </a:p>
          </p:txBody>
        </p:sp>
      </p:grpSp>
      <p:grpSp>
        <p:nvGrpSpPr>
          <p:cNvPr id="149" name="Group 12">
            <a:extLst>
              <a:ext uri="{FF2B5EF4-FFF2-40B4-BE49-F238E27FC236}">
                <a16:creationId xmlns="" xmlns:a16="http://schemas.microsoft.com/office/drawing/2014/main" id="{100EE0F4-9E19-4097-9929-CA7480FBE28F}"/>
              </a:ext>
            </a:extLst>
          </p:cNvPr>
          <p:cNvGrpSpPr/>
          <p:nvPr/>
        </p:nvGrpSpPr>
        <p:grpSpPr>
          <a:xfrm>
            <a:off x="8212163" y="1198275"/>
            <a:ext cx="1671101" cy="3718704"/>
            <a:chOff x="8212163" y="1198275"/>
            <a:chExt cx="1671101" cy="3718704"/>
          </a:xfrm>
          <a:effectLst/>
        </p:grpSpPr>
        <p:sp>
          <p:nvSpPr>
            <p:cNvPr id="150" name="Rectangle: Top Corners Rounded 47">
              <a:extLst>
                <a:ext uri="{FF2B5EF4-FFF2-40B4-BE49-F238E27FC236}">
                  <a16:creationId xmlns="" xmlns:a16="http://schemas.microsoft.com/office/drawing/2014/main"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Top Corners Rounded 48">
              <a:extLst>
                <a:ext uri="{FF2B5EF4-FFF2-40B4-BE49-F238E27FC236}">
                  <a16:creationId xmlns="" xmlns:a16="http://schemas.microsoft.com/office/drawing/2014/main"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 xmlns:a16="http://schemas.microsoft.com/office/drawing/2014/main"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Arrow: Pentagon 50">
              <a:extLst>
                <a:ext uri="{FF2B5EF4-FFF2-40B4-BE49-F238E27FC236}">
                  <a16:creationId xmlns="" xmlns:a16="http://schemas.microsoft.com/office/drawing/2014/main"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4" name="Arrow: Pentagon 51">
              <a:extLst>
                <a:ext uri="{FF2B5EF4-FFF2-40B4-BE49-F238E27FC236}">
                  <a16:creationId xmlns="" xmlns:a16="http://schemas.microsoft.com/office/drawing/2014/main"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Arrow: Pentagon 52">
              <a:extLst>
                <a:ext uri="{FF2B5EF4-FFF2-40B4-BE49-F238E27FC236}">
                  <a16:creationId xmlns="" xmlns:a16="http://schemas.microsoft.com/office/drawing/2014/main"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TextBox 53">
              <a:extLst>
                <a:ext uri="{FF2B5EF4-FFF2-40B4-BE49-F238E27FC236}">
                  <a16:creationId xmlns="" xmlns:a16="http://schemas.microsoft.com/office/drawing/2014/main"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157" name="TextBox 54">
              <a:extLst>
                <a:ext uri="{FF2B5EF4-FFF2-40B4-BE49-F238E27FC236}">
                  <a16:creationId xmlns="" xmlns:a16="http://schemas.microsoft.com/office/drawing/2014/main"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QUALITE</a:t>
              </a:r>
              <a:endParaRPr lang="en-US" sz="1100" b="1" dirty="0">
                <a:latin typeface="Century Gothic" panose="020B0502020202020204" pitchFamily="34" charset="0"/>
              </a:endParaRPr>
            </a:p>
          </p:txBody>
        </p:sp>
      </p:grpSp>
      <p:grpSp>
        <p:nvGrpSpPr>
          <p:cNvPr id="159" name="Group 66">
            <a:extLst>
              <a:ext uri="{FF2B5EF4-FFF2-40B4-BE49-F238E27FC236}">
                <a16:creationId xmlns="" xmlns:a16="http://schemas.microsoft.com/office/drawing/2014/main" id="{BA713FED-C5FB-4175-9BB9-32B95F445263}"/>
              </a:ext>
            </a:extLst>
          </p:cNvPr>
          <p:cNvGrpSpPr/>
          <p:nvPr/>
        </p:nvGrpSpPr>
        <p:grpSpPr>
          <a:xfrm>
            <a:off x="10161271" y="1198275"/>
            <a:ext cx="1842043" cy="3718709"/>
            <a:chOff x="10161271" y="1198275"/>
            <a:chExt cx="1842043" cy="3718709"/>
          </a:xfrm>
          <a:effectLst/>
        </p:grpSpPr>
        <p:sp>
          <p:nvSpPr>
            <p:cNvPr id="160" name="Rectangle: Top Corners Rounded 57">
              <a:extLst>
                <a:ext uri="{FF2B5EF4-FFF2-40B4-BE49-F238E27FC236}">
                  <a16:creationId xmlns="" xmlns:a16="http://schemas.microsoft.com/office/drawing/2014/main"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Top Corners Rounded 58">
              <a:extLst>
                <a:ext uri="{FF2B5EF4-FFF2-40B4-BE49-F238E27FC236}">
                  <a16:creationId xmlns="" xmlns:a16="http://schemas.microsoft.com/office/drawing/2014/main"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 xmlns:a16="http://schemas.microsoft.com/office/drawing/2014/main"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Arrow: Pentagon 60">
              <a:extLst>
                <a:ext uri="{FF2B5EF4-FFF2-40B4-BE49-F238E27FC236}">
                  <a16:creationId xmlns="" xmlns:a16="http://schemas.microsoft.com/office/drawing/2014/main"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4" name="Arrow: Pentagon 61">
              <a:extLst>
                <a:ext uri="{FF2B5EF4-FFF2-40B4-BE49-F238E27FC236}">
                  <a16:creationId xmlns="" xmlns:a16="http://schemas.microsoft.com/office/drawing/2014/main" id="{1C935F6B-05B8-4020-8A51-4F5EACD8F721}"/>
                </a:ext>
              </a:extLst>
            </p:cNvPr>
            <p:cNvSpPr/>
            <p:nvPr/>
          </p:nvSpPr>
          <p:spPr>
            <a:xfrm rot="5400000">
              <a:off x="9669168" y="2582838"/>
              <a:ext cx="2826249" cy="1842043"/>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Arrow: Pentagon 62">
              <a:extLst>
                <a:ext uri="{FF2B5EF4-FFF2-40B4-BE49-F238E27FC236}">
                  <a16:creationId xmlns="" xmlns:a16="http://schemas.microsoft.com/office/drawing/2014/main"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TextBox 63">
              <a:extLst>
                <a:ext uri="{FF2B5EF4-FFF2-40B4-BE49-F238E27FC236}">
                  <a16:creationId xmlns="" xmlns:a16="http://schemas.microsoft.com/office/drawing/2014/main"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167" name="TextBox 64">
              <a:extLst>
                <a:ext uri="{FF2B5EF4-FFF2-40B4-BE49-F238E27FC236}">
                  <a16:creationId xmlns="" xmlns:a16="http://schemas.microsoft.com/office/drawing/2014/main" id="{47EDCD8E-DFCF-45DC-AABF-028A1B8DED7C}"/>
                </a:ext>
              </a:extLst>
            </p:cNvPr>
            <p:cNvSpPr txBox="1"/>
            <p:nvPr/>
          </p:nvSpPr>
          <p:spPr>
            <a:xfrm>
              <a:off x="10286275" y="2057168"/>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DSI</a:t>
              </a:r>
              <a:endParaRPr lang="en-US" sz="1100" b="1" dirty="0">
                <a:latin typeface="Century Gothic" panose="020B0502020202020204" pitchFamily="34" charset="0"/>
              </a:endParaRPr>
            </a:p>
          </p:txBody>
        </p:sp>
      </p:grpSp>
      <p:sp>
        <p:nvSpPr>
          <p:cNvPr id="175" name="object 32">
            <a:extLst>
              <a:ext uri="{FF2B5EF4-FFF2-40B4-BE49-F238E27FC236}">
                <a16:creationId xmlns="" xmlns:a16="http://schemas.microsoft.com/office/drawing/2014/main" id="{C76991F2-8A0B-4B36-94A2-B625979C876E}"/>
              </a:ext>
            </a:extLst>
          </p:cNvPr>
          <p:cNvSpPr txBox="1">
            <a:spLocks noGrp="1"/>
          </p:cNvSpPr>
          <p:nvPr>
            <p:ph type="title"/>
          </p:nvPr>
        </p:nvSpPr>
        <p:spPr>
          <a:xfrm>
            <a:off x="429509" y="179269"/>
            <a:ext cx="5724155" cy="289823"/>
          </a:xfrm>
          <a:prstGeom prst="rect">
            <a:avLst/>
          </a:prstGeom>
        </p:spPr>
        <p:txBody>
          <a:bodyPr vert="horz" wrap="square" lIns="0" tIns="12700" rIns="0" bIns="0" rtlCol="0">
            <a:spAutoFit/>
          </a:bodyPr>
          <a:lstStyle/>
          <a:p>
            <a:r>
              <a:rPr lang="fr-FR" sz="2000" b="1" cap="all" dirty="0" smtClean="0">
                <a:solidFill>
                  <a:srgbClr val="A80014"/>
                </a:solidFill>
                <a:latin typeface="Ebrima" pitchFamily="2" charset="0"/>
                <a:ea typeface="Ebrima" pitchFamily="2" charset="0"/>
                <a:cs typeface="Ebrima" pitchFamily="2" charset="0"/>
              </a:rPr>
              <a:t>SYNTHESE BENIN </a:t>
            </a:r>
            <a:r>
              <a:rPr lang="fr-FR" sz="2000" b="1" cap="all" dirty="0">
                <a:solidFill>
                  <a:srgbClr val="A80014"/>
                </a:solidFill>
                <a:latin typeface="Ebrima" pitchFamily="2" charset="0"/>
                <a:ea typeface="Ebrima" pitchFamily="2" charset="0"/>
                <a:cs typeface="Ebrima" pitchFamily="2" charset="0"/>
              </a:rPr>
              <a:t>: QUOI RETENIR?</a:t>
            </a:r>
            <a:endParaRPr sz="2000" b="1" cap="all" dirty="0">
              <a:solidFill>
                <a:srgbClr val="A80014"/>
              </a:solidFill>
              <a:latin typeface="Ebrima" pitchFamily="2" charset="0"/>
              <a:ea typeface="Ebrima" pitchFamily="2" charset="0"/>
              <a:cs typeface="Ebrima" pitchFamily="2" charset="0"/>
            </a:endParaRPr>
          </a:p>
        </p:txBody>
      </p:sp>
      <p:sp>
        <p:nvSpPr>
          <p:cNvPr id="59" name="TextBox 45">
            <a:extLst>
              <a:ext uri="{FF2B5EF4-FFF2-40B4-BE49-F238E27FC236}">
                <a16:creationId xmlns="" xmlns:a16="http://schemas.microsoft.com/office/drawing/2014/main" id="{8AD46C59-CB53-43AC-A45F-93AB98C3E6D2}"/>
              </a:ext>
            </a:extLst>
          </p:cNvPr>
          <p:cNvSpPr txBox="1"/>
          <p:nvPr/>
        </p:nvSpPr>
        <p:spPr>
          <a:xfrm>
            <a:off x="10153937" y="2216017"/>
            <a:ext cx="1985857" cy="2677656"/>
          </a:xfrm>
          <a:prstGeom prst="rect">
            <a:avLst/>
          </a:prstGeom>
          <a:noFill/>
        </p:spPr>
        <p:txBody>
          <a:bodyPr wrap="square" rtlCol="0">
            <a:spAutoFit/>
          </a:bodyPr>
          <a:lstStyle/>
          <a:p>
            <a:pPr marL="171450" indent="-171450">
              <a:buFontTx/>
              <a:buChar char="-"/>
            </a:pPr>
            <a:r>
              <a:rPr lang="fr-FR" sz="1200" dirty="0">
                <a:latin typeface="Corbel" pitchFamily="34" charset="0"/>
              </a:rPr>
              <a:t>Augmentation des position sur bytel et déploiement des clavier a carte</a:t>
            </a:r>
          </a:p>
          <a:p>
            <a:pPr marL="171450" indent="-171450">
              <a:buFontTx/>
              <a:buChar char="-"/>
            </a:pPr>
            <a:r>
              <a:rPr lang="fr-FR" sz="1200" dirty="0">
                <a:latin typeface="Corbel" pitchFamily="34" charset="0"/>
              </a:rPr>
              <a:t>Beaucoup de coupure d’appel Sur MTN coté client</a:t>
            </a:r>
          </a:p>
          <a:p>
            <a:pPr marL="171450" indent="-171450">
              <a:buFontTx/>
              <a:buChar char="-"/>
            </a:pPr>
            <a:r>
              <a:rPr lang="fr-FR" sz="1200" dirty="0" smtClean="0">
                <a:latin typeface="Corbel" pitchFamily="34" charset="0"/>
              </a:rPr>
              <a:t>Démarrage </a:t>
            </a:r>
            <a:r>
              <a:rPr lang="fr-FR" sz="1200" dirty="0">
                <a:latin typeface="Corbel" pitchFamily="34" charset="0"/>
              </a:rPr>
              <a:t>des test yellochat MCB module </a:t>
            </a:r>
            <a:r>
              <a:rPr lang="fr-FR" sz="1200" dirty="0" smtClean="0">
                <a:latin typeface="Corbel" pitchFamily="34" charset="0"/>
              </a:rPr>
              <a:t>Whatsapp</a:t>
            </a:r>
            <a:endParaRPr lang="fr-FR" sz="1200" dirty="0">
              <a:latin typeface="Corbel" pitchFamily="34" charset="0"/>
            </a:endParaRPr>
          </a:p>
          <a:p>
            <a:pPr marL="171450" indent="-171450">
              <a:buFontTx/>
              <a:buChar char="-"/>
            </a:pPr>
            <a:r>
              <a:rPr lang="fr-FR" sz="1200" dirty="0">
                <a:latin typeface="Corbel" pitchFamily="34" charset="0"/>
              </a:rPr>
              <a:t>La DSI est en sous effectif donc ne peut assurer l’astreinte de nuit</a:t>
            </a:r>
          </a:p>
          <a:p>
            <a:pPr marL="171450" indent="-171450">
              <a:buFontTx/>
              <a:buChar char="-"/>
            </a:pPr>
            <a:r>
              <a:rPr lang="fr-FR" sz="1200" dirty="0">
                <a:latin typeface="Corbel" pitchFamily="34" charset="0"/>
              </a:rPr>
              <a:t>Disjoncteur à réparer </a:t>
            </a:r>
            <a:endParaRPr lang="fr-FR" sz="1200" dirty="0">
              <a:latin typeface="Corbel" pitchFamily="34" charset="0"/>
            </a:endParaRPr>
          </a:p>
        </p:txBody>
      </p:sp>
      <p:sp>
        <p:nvSpPr>
          <p:cNvPr id="60" name="TextBox 45">
            <a:extLst>
              <a:ext uri="{FF2B5EF4-FFF2-40B4-BE49-F238E27FC236}">
                <a16:creationId xmlns="" xmlns:a16="http://schemas.microsoft.com/office/drawing/2014/main" id="{8AD46C59-CB53-43AC-A45F-93AB98C3E6D2}"/>
              </a:ext>
            </a:extLst>
          </p:cNvPr>
          <p:cNvSpPr txBox="1"/>
          <p:nvPr/>
        </p:nvSpPr>
        <p:spPr>
          <a:xfrm>
            <a:off x="2512457" y="2488040"/>
            <a:ext cx="1523484" cy="1384995"/>
          </a:xfrm>
          <a:prstGeom prst="rect">
            <a:avLst/>
          </a:prstGeom>
          <a:noFill/>
        </p:spPr>
        <p:txBody>
          <a:bodyPr wrap="square" rtlCol="0">
            <a:spAutoFit/>
          </a:bodyPr>
          <a:lstStyle/>
          <a:p>
            <a:r>
              <a:rPr lang="en-US" sz="1200" dirty="0" smtClean="0">
                <a:latin typeface="Corbel" pitchFamily="34" charset="0"/>
              </a:rPr>
              <a:t>Objectifs contractuels en bonne progression avec tous les KPI au vert  sur MTN au cours de cette semaine</a:t>
            </a:r>
            <a:endParaRPr lang="en-US" sz="1200" dirty="0">
              <a:latin typeface="Corbel" pitchFamily="34" charset="0"/>
            </a:endParaRPr>
          </a:p>
        </p:txBody>
      </p:sp>
      <p:sp>
        <p:nvSpPr>
          <p:cNvPr id="61" name="TextBox 45">
            <a:extLst>
              <a:ext uri="{FF2B5EF4-FFF2-40B4-BE49-F238E27FC236}">
                <a16:creationId xmlns="" xmlns:a16="http://schemas.microsoft.com/office/drawing/2014/main" id="{8AD46C59-CB53-43AC-A45F-93AB98C3E6D2}"/>
              </a:ext>
            </a:extLst>
          </p:cNvPr>
          <p:cNvSpPr txBox="1"/>
          <p:nvPr/>
        </p:nvSpPr>
        <p:spPr>
          <a:xfrm>
            <a:off x="327546" y="2446849"/>
            <a:ext cx="1734459" cy="1569660"/>
          </a:xfrm>
          <a:prstGeom prst="rect">
            <a:avLst/>
          </a:prstGeom>
          <a:noFill/>
        </p:spPr>
        <p:txBody>
          <a:bodyPr wrap="square" rtlCol="0">
            <a:spAutoFit/>
          </a:bodyPr>
          <a:lstStyle/>
          <a:p>
            <a:pPr>
              <a:defRPr/>
            </a:pPr>
            <a:r>
              <a:rPr lang="en-US" sz="1200" b="1" u="sng" kern="0" dirty="0" smtClean="0">
                <a:solidFill>
                  <a:sysClr val="windowText" lastClr="000000"/>
                </a:solidFill>
                <a:latin typeface="Corbel" panose="020B0503020204020204" pitchFamily="34" charset="0"/>
              </a:rPr>
              <a:t>MOOV</a:t>
            </a:r>
            <a:r>
              <a:rPr lang="en-US" sz="1200" u="sng" kern="0" dirty="0" smtClean="0">
                <a:solidFill>
                  <a:sysClr val="windowText" lastClr="000000"/>
                </a:solidFill>
                <a:latin typeface="Corbel" panose="020B0503020204020204" pitchFamily="34" charset="0"/>
              </a:rPr>
              <a:t>:</a:t>
            </a:r>
            <a:r>
              <a:rPr lang="en-US" sz="1200" kern="0" dirty="0" smtClean="0">
                <a:solidFill>
                  <a:sysClr val="windowText" lastClr="000000"/>
                </a:solidFill>
                <a:latin typeface="Corbel" panose="020B0503020204020204" pitchFamily="34" charset="0"/>
              </a:rPr>
              <a:t> retour </a:t>
            </a:r>
            <a:r>
              <a:rPr lang="en-US" sz="1200" kern="0" dirty="0">
                <a:solidFill>
                  <a:sysClr val="windowText" lastClr="000000"/>
                </a:solidFill>
                <a:latin typeface="Corbel" panose="020B0503020204020204" pitchFamily="34" charset="0"/>
              </a:rPr>
              <a:t>du congé de 02 </a:t>
            </a:r>
            <a:r>
              <a:rPr lang="en-US" sz="1200" kern="0" dirty="0" smtClean="0">
                <a:solidFill>
                  <a:sysClr val="windowText" lastClr="000000"/>
                </a:solidFill>
                <a:latin typeface="Corbel" panose="020B0503020204020204" pitchFamily="34" charset="0"/>
              </a:rPr>
              <a:t>TC avec un nombre élevé d’absences (4)</a:t>
            </a:r>
            <a:endParaRPr lang="en-US" sz="1200" kern="0" dirty="0">
              <a:solidFill>
                <a:sysClr val="windowText" lastClr="000000"/>
              </a:solidFill>
              <a:latin typeface="Corbel" panose="020B0503020204020204" pitchFamily="34" charset="0"/>
            </a:endParaRPr>
          </a:p>
          <a:p>
            <a:pPr>
              <a:defRPr/>
            </a:pPr>
            <a:endParaRPr lang="en-US" sz="1200" b="1" u="sng" kern="0" dirty="0" smtClean="0">
              <a:solidFill>
                <a:sysClr val="windowText" lastClr="000000"/>
              </a:solidFill>
              <a:latin typeface="Corbel" pitchFamily="34" charset="0"/>
            </a:endParaRPr>
          </a:p>
          <a:p>
            <a:pPr>
              <a:defRPr/>
            </a:pPr>
            <a:r>
              <a:rPr lang="en-US" sz="1200" b="1" u="sng" kern="0" dirty="0" smtClean="0">
                <a:solidFill>
                  <a:sysClr val="windowText" lastClr="000000"/>
                </a:solidFill>
                <a:latin typeface="Corbel" pitchFamily="34" charset="0"/>
              </a:rPr>
              <a:t>MTN </a:t>
            </a:r>
            <a:r>
              <a:rPr lang="en-US" sz="1200" b="1" u="sng" kern="0" dirty="0">
                <a:solidFill>
                  <a:sysClr val="windowText" lastClr="000000"/>
                </a:solidFill>
                <a:latin typeface="Corbel" pitchFamily="34" charset="0"/>
              </a:rPr>
              <a:t>RA</a:t>
            </a:r>
            <a:r>
              <a:rPr lang="en-US" sz="1200" b="1" kern="0" dirty="0">
                <a:solidFill>
                  <a:sysClr val="windowText" lastClr="000000"/>
                </a:solidFill>
                <a:latin typeface="Corbel" pitchFamily="34" charset="0"/>
              </a:rPr>
              <a:t>: </a:t>
            </a:r>
            <a:r>
              <a:rPr lang="en-US" sz="1200" b="1" dirty="0">
                <a:solidFill>
                  <a:sysClr val="windowText" lastClr="000000"/>
                </a:solidFill>
                <a:latin typeface="Corbel" pitchFamily="34" charset="0"/>
              </a:rPr>
              <a:t>Cinq (</a:t>
            </a:r>
            <a:r>
              <a:rPr lang="en-US" sz="1200" dirty="0">
                <a:solidFill>
                  <a:sysClr val="windowText" lastClr="000000"/>
                </a:solidFill>
                <a:latin typeface="Corbel" pitchFamily="34" charset="0"/>
              </a:rPr>
              <a:t>5) </a:t>
            </a:r>
            <a:r>
              <a:rPr lang="en-US" sz="1200" dirty="0" smtClean="0">
                <a:solidFill>
                  <a:sysClr val="windowText" lastClr="000000"/>
                </a:solidFill>
                <a:latin typeface="Corbel" pitchFamily="34" charset="0"/>
              </a:rPr>
              <a:t>absences; </a:t>
            </a:r>
            <a:r>
              <a:rPr lang="en-US" sz="1200" b="1" dirty="0" smtClean="0">
                <a:solidFill>
                  <a:sysClr val="windowText" lastClr="000000"/>
                </a:solidFill>
                <a:latin typeface="Corbel" pitchFamily="34" charset="0"/>
              </a:rPr>
              <a:t>deux congés maternité</a:t>
            </a:r>
            <a:r>
              <a:rPr lang="en-US" sz="1200" b="1" dirty="0">
                <a:solidFill>
                  <a:sysClr val="windowText" lastClr="000000"/>
                </a:solidFill>
                <a:latin typeface="Corbel" pitchFamily="34" charset="0"/>
              </a:rPr>
              <a:t>s</a:t>
            </a:r>
          </a:p>
        </p:txBody>
      </p:sp>
      <p:sp>
        <p:nvSpPr>
          <p:cNvPr id="62" name="TextBox 45">
            <a:extLst>
              <a:ext uri="{FF2B5EF4-FFF2-40B4-BE49-F238E27FC236}">
                <a16:creationId xmlns="" xmlns:a16="http://schemas.microsoft.com/office/drawing/2014/main" id="{8AD46C59-CB53-43AC-A45F-93AB98C3E6D2}"/>
              </a:ext>
            </a:extLst>
          </p:cNvPr>
          <p:cNvSpPr txBox="1"/>
          <p:nvPr/>
        </p:nvSpPr>
        <p:spPr>
          <a:xfrm>
            <a:off x="4373001" y="2446849"/>
            <a:ext cx="1523484" cy="1754326"/>
          </a:xfrm>
          <a:prstGeom prst="rect">
            <a:avLst/>
          </a:prstGeom>
          <a:noFill/>
        </p:spPr>
        <p:txBody>
          <a:bodyPr wrap="square" rtlCol="0">
            <a:spAutoFit/>
          </a:bodyPr>
          <a:lstStyle/>
          <a:p>
            <a:r>
              <a:rPr lang="en-US" sz="1200" dirty="0" smtClean="0">
                <a:latin typeface="Corbel" pitchFamily="34" charset="0"/>
              </a:rPr>
              <a:t>Evolution des performances sur Moov avec un gain d’un point ;</a:t>
            </a:r>
          </a:p>
          <a:p>
            <a:r>
              <a:rPr lang="en-US" sz="1200" dirty="0" smtClean="0">
                <a:latin typeface="Corbel" pitchFamily="34" charset="0"/>
              </a:rPr>
              <a:t>Baisse constatée aussi bien au niveau des anciens qu’au niveau des stagiaires</a:t>
            </a:r>
            <a:endParaRPr lang="en-US" sz="1200" dirty="0">
              <a:latin typeface="Corbel" pitchFamily="34" charset="0"/>
            </a:endParaRPr>
          </a:p>
          <a:p>
            <a:pPr algn="ctr"/>
            <a:endParaRPr lang="en-US" sz="1200" dirty="0">
              <a:latin typeface="Corbel" pitchFamily="34" charset="0"/>
            </a:endParaRPr>
          </a:p>
        </p:txBody>
      </p:sp>
    </p:spTree>
    <p:extLst>
      <p:ext uri="{BB962C8B-B14F-4D97-AF65-F5344CB8AC3E}">
        <p14:creationId xmlns:p14="http://schemas.microsoft.com/office/powerpoint/2010/main" val="9049945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 xmlns:a16="http://schemas.microsoft.com/office/drawing/2014/main" id="{247FA544-D2F6-4EAD-920A-EC2F8CE1C316}"/>
              </a:ext>
            </a:extLst>
          </p:cNvPr>
          <p:cNvSpPr txBox="1">
            <a:spLocks/>
          </p:cNvSpPr>
          <p:nvPr/>
        </p:nvSpPr>
        <p:spPr>
          <a:xfrm>
            <a:off x="-1" y="157017"/>
            <a:ext cx="5349923"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all" spc="0" normalizeH="0" baseline="0" noProof="0" dirty="0">
                <a:ln>
                  <a:noFill/>
                </a:ln>
                <a:solidFill>
                  <a:srgbClr val="A80014"/>
                </a:solidFill>
                <a:effectLst/>
                <a:uLnTx/>
                <a:uFillTx/>
                <a:latin typeface="Calibri" panose="020F0502020204030204" pitchFamily="34" charset="0"/>
                <a:ea typeface="+mj-ea"/>
                <a:cs typeface="Calibri" panose="020F0502020204030204" pitchFamily="34" charset="0"/>
              </a:rPr>
              <a:t>Effectifs &amp; </a:t>
            </a:r>
            <a:r>
              <a:rPr kumimoji="0" lang="fr-FR" sz="2000" b="1" i="0" u="none" strike="noStrike" kern="1200" cap="all" spc="0" normalizeH="0" baseline="0" noProof="0" dirty="0" smtClean="0">
                <a:ln>
                  <a:noFill/>
                </a:ln>
                <a:solidFill>
                  <a:srgbClr val="A80014"/>
                </a:solidFill>
                <a:effectLst/>
                <a:uLnTx/>
                <a:uFillTx/>
                <a:latin typeface="Calibri" panose="020F0502020204030204" pitchFamily="34" charset="0"/>
                <a:ea typeface="+mj-ea"/>
                <a:cs typeface="Calibri" panose="020F0502020204030204" pitchFamily="34" charset="0"/>
              </a:rPr>
              <a:t>Capacitaires</a:t>
            </a:r>
            <a:endParaRPr kumimoji="0" lang="fr-FR" sz="2000" b="1" i="0" u="none" strike="noStrike" kern="1200" cap="all" spc="0" normalizeH="0" baseline="0" noProof="0" dirty="0">
              <a:ln>
                <a:noFill/>
              </a:ln>
              <a:solidFill>
                <a:srgbClr val="A80014"/>
              </a:solidFill>
              <a:effectLst/>
              <a:uLnTx/>
              <a:uFillTx/>
              <a:latin typeface="Calibri" panose="020F0502020204030204" pitchFamily="34" charset="0"/>
              <a:ea typeface="+mj-ea"/>
              <a:cs typeface="Calibri" panose="020F0502020204030204" pitchFamily="34" charset="0"/>
            </a:endParaRPr>
          </a:p>
        </p:txBody>
      </p:sp>
      <p:sp>
        <p:nvSpPr>
          <p:cNvPr id="6" name="ZoneTexte 5">
            <a:extLst>
              <a:ext uri="{FF2B5EF4-FFF2-40B4-BE49-F238E27FC236}">
                <a16:creationId xmlns="" xmlns:a16="http://schemas.microsoft.com/office/drawing/2014/main" id="{176B60D3-BE71-4913-8DA6-EB704190103C}"/>
              </a:ext>
            </a:extLst>
          </p:cNvPr>
          <p:cNvSpPr txBox="1"/>
          <p:nvPr/>
        </p:nvSpPr>
        <p:spPr>
          <a:xfrm rot="16200000">
            <a:off x="-539423" y="2102936"/>
            <a:ext cx="1630989" cy="307777"/>
          </a:xfrm>
          <a:prstGeom prst="rect">
            <a:avLst/>
          </a:prstGeom>
          <a:solidFill>
            <a:schemeClr val="accent4">
              <a:lumMod val="75000"/>
            </a:schemeClr>
          </a:solidFill>
        </p:spPr>
        <p:txBody>
          <a:bodyPr vert="horz"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BENIN   </a:t>
            </a:r>
            <a:endParaRPr kumimoji="0" lang="fr-FR"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 name="object 26"/>
          <p:cNvSpPr/>
          <p:nvPr/>
        </p:nvSpPr>
        <p:spPr>
          <a:xfrm>
            <a:off x="8856795" y="140576"/>
            <a:ext cx="2924810" cy="309880"/>
          </a:xfrm>
          <a:custGeom>
            <a:avLst/>
            <a:gdLst/>
            <a:ahLst/>
            <a:cxnLst/>
            <a:rect l="l" t="t" r="r" b="b"/>
            <a:pathLst>
              <a:path w="2924809" h="309880">
                <a:moveTo>
                  <a:pt x="1630680" y="137160"/>
                </a:moveTo>
                <a:lnTo>
                  <a:pt x="1293876" y="137160"/>
                </a:lnTo>
                <a:lnTo>
                  <a:pt x="1462278" y="309372"/>
                </a:lnTo>
                <a:lnTo>
                  <a:pt x="1630680" y="137160"/>
                </a:lnTo>
                <a:close/>
              </a:path>
              <a:path w="2924809" h="309880">
                <a:moveTo>
                  <a:pt x="2924556" y="0"/>
                </a:moveTo>
                <a:lnTo>
                  <a:pt x="0" y="0"/>
                </a:lnTo>
                <a:lnTo>
                  <a:pt x="0" y="115824"/>
                </a:lnTo>
                <a:lnTo>
                  <a:pt x="2868041" y="115824"/>
                </a:lnTo>
                <a:lnTo>
                  <a:pt x="2890050" y="111391"/>
                </a:lnTo>
                <a:lnTo>
                  <a:pt x="2908008" y="99288"/>
                </a:lnTo>
                <a:lnTo>
                  <a:pt x="2920111" y="81330"/>
                </a:lnTo>
                <a:lnTo>
                  <a:pt x="2924556" y="59309"/>
                </a:lnTo>
                <a:lnTo>
                  <a:pt x="2924556" y="0"/>
                </a:lnTo>
                <a:close/>
              </a:path>
            </a:pathLst>
          </a:custGeom>
        </p:spPr>
        <p:style>
          <a:lnRef idx="1">
            <a:schemeClr val="accent3"/>
          </a:lnRef>
          <a:fillRef idx="3">
            <a:schemeClr val="accent3"/>
          </a:fillRef>
          <a:effectRef idx="2">
            <a:schemeClr val="accent3"/>
          </a:effectRef>
          <a:fontRef idx="minor">
            <a:schemeClr val="lt1"/>
          </a:fontRef>
        </p:style>
        <p:txBody>
          <a:bodyPr wrap="square" lIns="0" tIns="0" rIns="0" bIns="0" rtlCol="0"/>
          <a:lstStyle/>
          <a:p>
            <a:endParaRPr dirty="0"/>
          </a:p>
        </p:txBody>
      </p:sp>
      <p:sp>
        <p:nvSpPr>
          <p:cNvPr id="10" name="Rectangle 9">
            <a:extLst>
              <a:ext uri="{FF2B5EF4-FFF2-40B4-BE49-F238E27FC236}">
                <a16:creationId xmlns:a16="http://schemas.microsoft.com/office/drawing/2014/main" xmlns="" id="{250485FE-91B3-461B-B6A6-F1F022C0297E}"/>
              </a:ext>
            </a:extLst>
          </p:cNvPr>
          <p:cNvSpPr/>
          <p:nvPr/>
        </p:nvSpPr>
        <p:spPr>
          <a:xfrm flipH="1">
            <a:off x="8654914" y="540890"/>
            <a:ext cx="3467595" cy="2964277"/>
          </a:xfrm>
          <a:prstGeom prst="rect">
            <a:avLst/>
          </a:prstGeom>
          <a:solidFill>
            <a:sysClr val="window" lastClr="FFFFFF"/>
          </a:solidFill>
          <a:ln w="12700" cap="flat" cmpd="sng" algn="ctr">
            <a:noFill/>
            <a:prstDash val="solid"/>
            <a:miter lim="800000"/>
          </a:ln>
          <a:effectLst/>
        </p:spPr>
        <p:txBody>
          <a:bodyPr rtlCol="0" anchor="ctr"/>
          <a:lstStyle/>
          <a:p>
            <a:pPr lvl="0" algn="ctr"/>
            <a:endParaRPr lang="en-US" sz="700" dirty="0" smtClean="0"/>
          </a:p>
          <a:p>
            <a:pPr lvl="0" algn="ctr"/>
            <a:endParaRPr lang="en-US" sz="1400" dirty="0" smtClean="0"/>
          </a:p>
          <a:p>
            <a:pPr lvl="0" algn="ctr"/>
            <a:r>
              <a:rPr lang="en-US" sz="1400" dirty="0" smtClean="0"/>
              <a:t>QUOI </a:t>
            </a:r>
            <a:r>
              <a:rPr lang="en-US" sz="1400" dirty="0" smtClean="0"/>
              <a:t>RETENIR ?</a:t>
            </a:r>
          </a:p>
          <a:p>
            <a:pPr lvl="0" algn="ctr"/>
            <a:endParaRPr lang="en-US" sz="600" dirty="0" smtClean="0"/>
          </a:p>
          <a:p>
            <a:pPr algn="just">
              <a:defRPr/>
            </a:pPr>
            <a:r>
              <a:rPr lang="en-US" sz="1100" b="1" u="sng" kern="0" dirty="0" smtClean="0">
                <a:solidFill>
                  <a:sysClr val="windowText" lastClr="000000"/>
                </a:solidFill>
                <a:latin typeface="Corbel" pitchFamily="34" charset="0"/>
              </a:rPr>
              <a:t>MTN </a:t>
            </a:r>
            <a:r>
              <a:rPr lang="en-US" sz="1100" b="1" u="sng" kern="0" dirty="0" smtClean="0">
                <a:solidFill>
                  <a:sysClr val="windowText" lastClr="000000"/>
                </a:solidFill>
                <a:latin typeface="Corbel" pitchFamily="34" charset="0"/>
              </a:rPr>
              <a:t>digital</a:t>
            </a:r>
            <a:r>
              <a:rPr lang="en-US" sz="1100" kern="0" dirty="0" smtClean="0">
                <a:solidFill>
                  <a:sysClr val="windowText" lastClr="000000"/>
                </a:solidFill>
                <a:latin typeface="Corbel" pitchFamily="34" charset="0"/>
              </a:rPr>
              <a:t>: </a:t>
            </a:r>
            <a:r>
              <a:rPr lang="en-US" sz="1100" kern="0" dirty="0" smtClean="0">
                <a:solidFill>
                  <a:sysClr val="windowText" lastClr="000000"/>
                </a:solidFill>
                <a:latin typeface="Corbel" pitchFamily="34" charset="0"/>
              </a:rPr>
              <a:t>RAS</a:t>
            </a:r>
          </a:p>
          <a:p>
            <a:pPr algn="just">
              <a:defRPr/>
            </a:pPr>
            <a:endParaRPr lang="en-US" sz="1100" kern="0" dirty="0" smtClean="0">
              <a:solidFill>
                <a:sysClr val="windowText" lastClr="000000"/>
              </a:solidFill>
              <a:latin typeface="Corbel" pitchFamily="34" charset="0"/>
            </a:endParaRPr>
          </a:p>
          <a:p>
            <a:pPr algn="just">
              <a:defRPr/>
            </a:pPr>
            <a:r>
              <a:rPr lang="en-US" sz="1100" b="1" u="sng" kern="0" dirty="0" smtClean="0">
                <a:solidFill>
                  <a:sysClr val="windowText" lastClr="000000"/>
                </a:solidFill>
                <a:latin typeface="Corbel" panose="020B0503020204020204" pitchFamily="34" charset="0"/>
              </a:rPr>
              <a:t>MOOV</a:t>
            </a:r>
            <a:r>
              <a:rPr lang="en-US" sz="1100" u="sng" kern="0" dirty="0" smtClean="0">
                <a:solidFill>
                  <a:sysClr val="windowText" lastClr="000000"/>
                </a:solidFill>
                <a:latin typeface="Corbel" panose="020B0503020204020204" pitchFamily="34" charset="0"/>
              </a:rPr>
              <a:t>:</a:t>
            </a:r>
            <a:r>
              <a:rPr lang="en-US" sz="1100" kern="0" dirty="0">
                <a:solidFill>
                  <a:sysClr val="windowText" lastClr="000000"/>
                </a:solidFill>
                <a:latin typeface="Corbel" panose="020B0503020204020204" pitchFamily="34" charset="0"/>
              </a:rPr>
              <a:t> Nous avons enregistré le retour du congé de 02 TC courant la semaine. Il s’agit de  ASSOGBA Evelyne - DANSOU Constant. Sont </a:t>
            </a:r>
            <a:r>
              <a:rPr lang="en-US" sz="1100" kern="0" dirty="0" smtClean="0">
                <a:solidFill>
                  <a:sysClr val="windowText" lastClr="000000"/>
                </a:solidFill>
                <a:latin typeface="Corbel" panose="020B0503020204020204" pitchFamily="34" charset="0"/>
              </a:rPr>
              <a:t>absents </a:t>
            </a:r>
            <a:r>
              <a:rPr lang="en-US" sz="1100" kern="0" dirty="0">
                <a:solidFill>
                  <a:sysClr val="windowText" lastClr="000000"/>
                </a:solidFill>
                <a:latin typeface="Corbel" panose="020B0503020204020204" pitchFamily="34" charset="0"/>
              </a:rPr>
              <a:t>en S19, ZANNOU </a:t>
            </a:r>
            <a:r>
              <a:rPr lang="en-US" sz="1100" kern="0" dirty="0" smtClean="0">
                <a:solidFill>
                  <a:sysClr val="windowText" lastClr="000000"/>
                </a:solidFill>
                <a:latin typeface="Corbel" panose="020B0503020204020204" pitchFamily="34" charset="0"/>
              </a:rPr>
              <a:t>Jocaste, </a:t>
            </a:r>
            <a:r>
              <a:rPr lang="en-US" sz="1100" kern="0" dirty="0">
                <a:solidFill>
                  <a:sysClr val="windowText" lastClr="000000"/>
                </a:solidFill>
                <a:latin typeface="Corbel" panose="020B0503020204020204" pitchFamily="34" charset="0"/>
              </a:rPr>
              <a:t>LAWSON </a:t>
            </a:r>
            <a:r>
              <a:rPr lang="en-US" sz="1100" kern="0" dirty="0" smtClean="0">
                <a:solidFill>
                  <a:sysClr val="windowText" lastClr="000000"/>
                </a:solidFill>
                <a:latin typeface="Corbel" panose="020B0503020204020204" pitchFamily="34" charset="0"/>
              </a:rPr>
              <a:t>Cedric, SOUMANOU Imad-GANDONOU </a:t>
            </a:r>
            <a:r>
              <a:rPr lang="en-US" sz="1100" kern="0" dirty="0">
                <a:solidFill>
                  <a:sysClr val="windowText" lastClr="000000"/>
                </a:solidFill>
                <a:latin typeface="Corbel" panose="020B0503020204020204" pitchFamily="34" charset="0"/>
              </a:rPr>
              <a:t>Aurelien </a:t>
            </a:r>
            <a:endParaRPr lang="en-US" sz="1100" kern="0" dirty="0" smtClean="0">
              <a:solidFill>
                <a:sysClr val="windowText" lastClr="000000"/>
              </a:solidFill>
              <a:latin typeface="Corbel" panose="020B0503020204020204" pitchFamily="34" charset="0"/>
            </a:endParaRPr>
          </a:p>
          <a:p>
            <a:pPr algn="just">
              <a:defRPr/>
            </a:pPr>
            <a:endParaRPr lang="en-US" sz="1100" kern="0" dirty="0" smtClean="0">
              <a:solidFill>
                <a:sysClr val="windowText" lastClr="000000"/>
              </a:solidFill>
              <a:latin typeface="Corbel" panose="020B0503020204020204" pitchFamily="34" charset="0"/>
            </a:endParaRPr>
          </a:p>
          <a:p>
            <a:pPr algn="just">
              <a:defRPr/>
            </a:pPr>
            <a:r>
              <a:rPr lang="en-US" sz="1100" b="1" u="sng" kern="0" dirty="0" smtClean="0">
                <a:solidFill>
                  <a:sysClr val="windowText" lastClr="000000"/>
                </a:solidFill>
                <a:latin typeface="Corbel" pitchFamily="34" charset="0"/>
              </a:rPr>
              <a:t>MTN </a:t>
            </a:r>
            <a:r>
              <a:rPr lang="en-US" sz="1100" b="1" u="sng" kern="0" dirty="0">
                <a:solidFill>
                  <a:sysClr val="windowText" lastClr="000000"/>
                </a:solidFill>
                <a:latin typeface="Corbel" pitchFamily="34" charset="0"/>
              </a:rPr>
              <a:t>RA</a:t>
            </a:r>
            <a:r>
              <a:rPr lang="en-US" sz="1100" b="1" kern="0" dirty="0">
                <a:solidFill>
                  <a:sysClr val="windowText" lastClr="000000"/>
                </a:solidFill>
                <a:latin typeface="Corbel" pitchFamily="34" charset="0"/>
              </a:rPr>
              <a:t>: </a:t>
            </a:r>
            <a:r>
              <a:rPr lang="en-US" sz="1100" b="1" dirty="0" smtClean="0">
                <a:solidFill>
                  <a:sysClr val="windowText" lastClr="000000"/>
                </a:solidFill>
                <a:latin typeface="Corbel" pitchFamily="34" charset="0"/>
              </a:rPr>
              <a:t>Cinq </a:t>
            </a:r>
            <a:r>
              <a:rPr lang="en-US" sz="1100" b="1" dirty="0" smtClean="0">
                <a:solidFill>
                  <a:sysClr val="windowText" lastClr="000000"/>
                </a:solidFill>
                <a:latin typeface="Corbel" pitchFamily="34" charset="0"/>
              </a:rPr>
              <a:t>(</a:t>
            </a:r>
            <a:r>
              <a:rPr lang="en-US" sz="1100" dirty="0" smtClean="0">
                <a:solidFill>
                  <a:sysClr val="windowText" lastClr="000000"/>
                </a:solidFill>
                <a:latin typeface="Corbel" pitchFamily="34" charset="0"/>
              </a:rPr>
              <a:t>5) absences : A.Pierre, G.Elisabeth, K.Landry, H.Jean-eudes et K.Alphonse puis </a:t>
            </a:r>
            <a:r>
              <a:rPr lang="en-US" sz="1100" b="1" dirty="0" smtClean="0">
                <a:solidFill>
                  <a:sysClr val="windowText" lastClr="000000"/>
                </a:solidFill>
                <a:latin typeface="Corbel" pitchFamily="34" charset="0"/>
              </a:rPr>
              <a:t>270</a:t>
            </a:r>
            <a:r>
              <a:rPr lang="en-US" sz="1100" dirty="0">
                <a:solidFill>
                  <a:sysClr val="windowText" lastClr="000000"/>
                </a:solidFill>
                <a:latin typeface="Corbel" pitchFamily="34" charset="0"/>
              </a:rPr>
              <a:t> </a:t>
            </a:r>
            <a:r>
              <a:rPr lang="en-US" sz="1100" dirty="0" smtClean="0">
                <a:solidFill>
                  <a:sysClr val="windowText" lastClr="000000"/>
                </a:solidFill>
                <a:latin typeface="Corbel" pitchFamily="34" charset="0"/>
              </a:rPr>
              <a:t>min de retard: T.Esai, D.Nicanor, C.Karine, D.Espérancia, S.Antoine;</a:t>
            </a:r>
            <a:r>
              <a:rPr lang="en-US" sz="1100" b="1" dirty="0" smtClean="0">
                <a:solidFill>
                  <a:sysClr val="windowText" lastClr="000000"/>
                </a:solidFill>
                <a:latin typeface="Corbel" pitchFamily="34" charset="0"/>
              </a:rPr>
              <a:t>deux </a:t>
            </a:r>
            <a:r>
              <a:rPr lang="en-US" sz="1100" b="1" dirty="0">
                <a:solidFill>
                  <a:sysClr val="windowText" lastClr="000000"/>
                </a:solidFill>
                <a:latin typeface="Corbel" pitchFamily="34" charset="0"/>
              </a:rPr>
              <a:t>congé maternité: NOUATIN Carmelle et </a:t>
            </a:r>
            <a:r>
              <a:rPr lang="en-US" sz="1100" b="1" dirty="0" smtClean="0">
                <a:solidFill>
                  <a:sysClr val="windowText" lastClr="000000"/>
                </a:solidFill>
                <a:latin typeface="Corbel" pitchFamily="34" charset="0"/>
              </a:rPr>
              <a:t>GODONOU Uridich,</a:t>
            </a:r>
          </a:p>
          <a:p>
            <a:pPr algn="just">
              <a:defRPr/>
            </a:pPr>
            <a:endParaRPr lang="en-US" sz="1100" b="1" u="sng" kern="0" dirty="0" smtClean="0">
              <a:solidFill>
                <a:sysClr val="windowText" lastClr="000000"/>
              </a:solidFill>
              <a:latin typeface="Corbel" pitchFamily="34" charset="0"/>
            </a:endParaRPr>
          </a:p>
          <a:p>
            <a:pPr algn="just">
              <a:defRPr/>
            </a:pPr>
            <a:r>
              <a:rPr lang="en-US" sz="1100" b="1" u="sng" kern="0" dirty="0" smtClean="0">
                <a:solidFill>
                  <a:sysClr val="windowText" lastClr="000000"/>
                </a:solidFill>
                <a:latin typeface="Corbel" pitchFamily="34" charset="0"/>
              </a:rPr>
              <a:t>FTY </a:t>
            </a:r>
            <a:r>
              <a:rPr lang="en-US" sz="1100" kern="0" dirty="0" smtClean="0">
                <a:solidFill>
                  <a:sysClr val="windowText" lastClr="000000"/>
                </a:solidFill>
                <a:latin typeface="Corbel" pitchFamily="34" charset="0"/>
              </a:rPr>
              <a:t>:</a:t>
            </a:r>
            <a:r>
              <a:rPr lang="en-US" sz="1100" kern="0" dirty="0" smtClean="0">
                <a:solidFill>
                  <a:sysClr val="windowText" lastClr="000000"/>
                </a:solidFill>
                <a:latin typeface="Corbel" pitchFamily="34" charset="0"/>
              </a:rPr>
              <a:t> </a:t>
            </a:r>
            <a:r>
              <a:rPr lang="en-US" sz="1100" b="1" kern="0" dirty="0" smtClean="0">
                <a:solidFill>
                  <a:sysClr val="windowText" lastClr="000000"/>
                </a:solidFill>
                <a:latin typeface="Corbel" pitchFamily="34" charset="0"/>
              </a:rPr>
              <a:t>RAS</a:t>
            </a:r>
          </a:p>
          <a:p>
            <a:pPr algn="just">
              <a:defRPr/>
            </a:pPr>
            <a:endParaRPr lang="en-US" sz="1100" kern="0" dirty="0" smtClean="0">
              <a:solidFill>
                <a:sysClr val="windowText" lastClr="000000"/>
              </a:solidFill>
            </a:endParaRPr>
          </a:p>
          <a:p>
            <a:pPr lvl="0">
              <a:defRPr/>
            </a:pPr>
            <a:endParaRPr lang="en-US" sz="1200" kern="0" dirty="0">
              <a:solidFill>
                <a:sysClr val="windowText" lastClr="000000"/>
              </a:solidFill>
              <a:latin typeface="Corbel" pitchFamily="34" charset="0"/>
            </a:endParaRPr>
          </a:p>
        </p:txBody>
      </p:sp>
      <p:graphicFrame>
        <p:nvGraphicFramePr>
          <p:cNvPr id="11" name="Tableau 10">
            <a:extLst>
              <a:ext uri="{FF2B5EF4-FFF2-40B4-BE49-F238E27FC236}">
                <a16:creationId xmlns="" xmlns:a16="http://schemas.microsoft.com/office/drawing/2014/main" id="{CD3208AE-B489-45E8-97FF-F4CE41462D0C}"/>
              </a:ext>
            </a:extLst>
          </p:cNvPr>
          <p:cNvGraphicFramePr>
            <a:graphicFrameLocks noGrp="1"/>
          </p:cNvGraphicFramePr>
          <p:nvPr>
            <p:extLst>
              <p:ext uri="{D42A27DB-BD31-4B8C-83A1-F6EECF244321}">
                <p14:modId xmlns:p14="http://schemas.microsoft.com/office/powerpoint/2010/main" val="1273822886"/>
              </p:ext>
            </p:extLst>
          </p:nvPr>
        </p:nvGraphicFramePr>
        <p:xfrm>
          <a:off x="517270" y="505332"/>
          <a:ext cx="8075476" cy="3045673"/>
        </p:xfrm>
        <a:graphic>
          <a:graphicData uri="http://schemas.openxmlformats.org/drawingml/2006/table">
            <a:tbl>
              <a:tblPr>
                <a:tableStyleId>{2D5ABB26-0587-4C30-8999-92F81FD0307C}</a:tableStyleId>
              </a:tblPr>
              <a:tblGrid>
                <a:gridCol w="1144117">
                  <a:extLst>
                    <a:ext uri="{9D8B030D-6E8A-4147-A177-3AD203B41FA5}">
                      <a16:colId xmlns="" xmlns:a16="http://schemas.microsoft.com/office/drawing/2014/main" val="3397801081"/>
                    </a:ext>
                  </a:extLst>
                </a:gridCol>
                <a:gridCol w="617391">
                  <a:extLst>
                    <a:ext uri="{9D8B030D-6E8A-4147-A177-3AD203B41FA5}">
                      <a16:colId xmlns="" xmlns:a16="http://schemas.microsoft.com/office/drawing/2014/main" val="3047883146"/>
                    </a:ext>
                  </a:extLst>
                </a:gridCol>
                <a:gridCol w="701552">
                  <a:extLst>
                    <a:ext uri="{9D8B030D-6E8A-4147-A177-3AD203B41FA5}">
                      <a16:colId xmlns="" xmlns:a16="http://schemas.microsoft.com/office/drawing/2014/main" val="3597396426"/>
                    </a:ext>
                  </a:extLst>
                </a:gridCol>
                <a:gridCol w="701552"/>
                <a:gridCol w="701552"/>
                <a:gridCol w="701552"/>
                <a:gridCol w="701552"/>
                <a:gridCol w="701552"/>
                <a:gridCol w="701552"/>
                <a:gridCol w="701552"/>
                <a:gridCol w="701552"/>
              </a:tblGrid>
              <a:tr h="146029">
                <a:tc>
                  <a:txBody>
                    <a:bodyPr/>
                    <a:lstStyle/>
                    <a:p>
                      <a:pPr algn="ctr" rtl="0" fontAlgn="ctr"/>
                      <a:endParaRPr lang="fr-MA" sz="1000" b="1" i="0" u="none" strike="noStrike" dirty="0">
                        <a:solidFill>
                          <a:schemeClr val="tx1"/>
                        </a:solidFill>
                        <a:effectLst/>
                        <a:latin typeface="Calibri" panose="020F0502020204030204"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C6600"/>
                    </a:solidFill>
                  </a:tcPr>
                </a:tc>
                <a:tc gridSpan="2">
                  <a:txBody>
                    <a:bodyPr/>
                    <a:lstStyle/>
                    <a:p>
                      <a:pPr algn="ctr" rtl="0" fontAlgn="ctr"/>
                      <a:r>
                        <a:rPr lang="fr-MA" sz="1000" b="1" i="0" u="none" strike="noStrike" dirty="0" smtClean="0">
                          <a:solidFill>
                            <a:schemeClr val="tx1"/>
                          </a:solidFill>
                          <a:effectLst/>
                          <a:latin typeface="Calibri" panose="020F0502020204030204" pitchFamily="34" charset="0"/>
                        </a:rPr>
                        <a:t>MOOV AFRICA</a:t>
                      </a:r>
                      <a:endParaRPr lang="fr-MA" sz="1000" b="1" i="0" u="none" strike="noStrike" dirty="0">
                        <a:solidFill>
                          <a:schemeClr val="tx1"/>
                        </a:solidFill>
                        <a:effectLst/>
                        <a:latin typeface="Calibri" panose="020F0502020204030204" pitchFamily="34" charset="0"/>
                      </a:endParaRPr>
                    </a:p>
                  </a:txBody>
                  <a:tcPr marL="6525" marR="6525" marT="6525" marB="0" anchor="ct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B0F0"/>
                    </a:solidFill>
                  </a:tcPr>
                </a:tc>
                <a:tc hMerge="1">
                  <a:txBody>
                    <a:bodyPr/>
                    <a:lstStyle/>
                    <a:p>
                      <a:pPr algn="ctr" rtl="0" fontAlgn="ctr"/>
                      <a:endParaRPr lang="fr-MA" sz="1000" b="1" i="0" u="none" strike="noStrike" dirty="0">
                        <a:solidFill>
                          <a:schemeClr val="tx1"/>
                        </a:solidFill>
                        <a:effectLst/>
                        <a:latin typeface="Calibri" panose="020F0502020204030204" pitchFamily="34" charset="0"/>
                      </a:endParaRPr>
                    </a:p>
                  </a:txBody>
                  <a:tcPr marL="6525" marR="6525" marT="6525" marB="0" anchor="ct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solidFill>
                      <a:srgbClr val="CC6600"/>
                    </a:solidFill>
                  </a:tcPr>
                </a:tc>
                <a:tc gridSpan="2">
                  <a:txBody>
                    <a:bodyPr/>
                    <a:lstStyle/>
                    <a:p>
                      <a:pPr algn="ctr" rtl="0" fontAlgn="ctr"/>
                      <a:r>
                        <a:rPr lang="fr-MA" sz="1000" b="1" i="0" u="none" strike="noStrike" dirty="0" smtClean="0">
                          <a:solidFill>
                            <a:schemeClr val="tx1"/>
                          </a:solidFill>
                          <a:effectLst/>
                          <a:latin typeface="Calibri" panose="020F0502020204030204" pitchFamily="34" charset="0"/>
                        </a:rPr>
                        <a:t>MTN</a:t>
                      </a:r>
                      <a:endParaRPr lang="fr-MA" sz="1000" b="1" i="0" u="none" strike="noStrike" dirty="0">
                        <a:solidFill>
                          <a:schemeClr val="tx1"/>
                        </a:solidFill>
                        <a:effectLst/>
                        <a:latin typeface="Calibri" panose="020F0502020204030204"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chemeClr val="accent4">
                        <a:lumMod val="60000"/>
                        <a:lumOff val="40000"/>
                      </a:schemeClr>
                    </a:solidFill>
                  </a:tcPr>
                </a:tc>
                <a:tc hMerge="1">
                  <a:txBody>
                    <a:bodyPr/>
                    <a:lstStyle/>
                    <a:p>
                      <a:pPr algn="ctr" rtl="0" fontAlgn="ctr"/>
                      <a:endParaRPr lang="fr-MA" sz="1000" b="1" i="0" u="none" strike="noStrike" dirty="0">
                        <a:solidFill>
                          <a:schemeClr val="tx1"/>
                        </a:solidFill>
                        <a:effectLst/>
                        <a:latin typeface="Calibri" panose="020F0502020204030204" pitchFamily="34" charset="0"/>
                      </a:endParaRPr>
                    </a:p>
                  </a:txBody>
                  <a:tcPr marL="6525" marR="6525" marT="6525" marB="0" anchor="ct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solidFill>
                      <a:srgbClr val="00B0F0"/>
                    </a:solidFill>
                  </a:tcPr>
                </a:tc>
                <a:tc gridSpan="2">
                  <a:txBody>
                    <a:bodyPr/>
                    <a:lstStyle/>
                    <a:p>
                      <a:pPr algn="ctr" rtl="0" fontAlgn="ctr"/>
                      <a:r>
                        <a:rPr lang="fr-MA" sz="1000" b="1" i="0" u="none" strike="noStrike" dirty="0" smtClean="0">
                          <a:solidFill>
                            <a:schemeClr val="tx1"/>
                          </a:solidFill>
                          <a:effectLst/>
                          <a:latin typeface="Calibri" panose="020F0502020204030204" pitchFamily="34" charset="0"/>
                        </a:rPr>
                        <a:t>SBIN</a:t>
                      </a:r>
                      <a:endParaRPr lang="fr-MA" sz="1000" b="1" i="0" u="none" strike="noStrike" dirty="0">
                        <a:solidFill>
                          <a:schemeClr val="tx1"/>
                        </a:solidFill>
                        <a:effectLst/>
                        <a:latin typeface="Calibri" panose="020F0502020204030204"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lumMod val="60000"/>
                        <a:lumOff val="40000"/>
                      </a:schemeClr>
                    </a:solidFill>
                  </a:tcPr>
                </a:tc>
                <a:tc hMerge="1">
                  <a:txBody>
                    <a:bodyPr/>
                    <a:lstStyle/>
                    <a:p>
                      <a:pPr algn="ctr" rtl="0" fontAlgn="ctr"/>
                      <a:endParaRPr lang="fr-MA" sz="1000" b="1" i="0" u="none" strike="noStrike" dirty="0">
                        <a:solidFill>
                          <a:schemeClr val="tx1"/>
                        </a:solidFill>
                        <a:effectLst/>
                        <a:latin typeface="Calibri" panose="020F0502020204030204"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4">
                        <a:lumMod val="60000"/>
                        <a:lumOff val="40000"/>
                      </a:schemeClr>
                    </a:solidFill>
                  </a:tcPr>
                </a:tc>
                <a:tc gridSpan="2">
                  <a:txBody>
                    <a:bodyPr/>
                    <a:lstStyle/>
                    <a:p>
                      <a:pPr algn="ctr" rtl="0" fontAlgn="ctr"/>
                      <a:r>
                        <a:rPr lang="fr-MA" sz="1000" b="1" i="0" u="none" strike="noStrike" dirty="0" smtClean="0">
                          <a:solidFill>
                            <a:schemeClr val="tx1"/>
                          </a:solidFill>
                          <a:effectLst/>
                          <a:latin typeface="Calibri" panose="020F0502020204030204" pitchFamily="34" charset="0"/>
                        </a:rPr>
                        <a:t>FTY</a:t>
                      </a:r>
                      <a:endParaRPr lang="fr-MA" sz="1000" b="1" i="0" u="none" strike="noStrike" dirty="0">
                        <a:solidFill>
                          <a:schemeClr val="tx1"/>
                        </a:solidFill>
                        <a:effectLst/>
                        <a:latin typeface="Calibri" panose="020F0502020204030204"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60000"/>
                        <a:lumOff val="40000"/>
                      </a:schemeClr>
                    </a:solidFill>
                  </a:tcPr>
                </a:tc>
                <a:tc hMerge="1">
                  <a:txBody>
                    <a:bodyPr/>
                    <a:lstStyle/>
                    <a:p>
                      <a:pPr algn="ctr" rtl="0" fontAlgn="ctr"/>
                      <a:endParaRPr lang="fr-MA" sz="1000" b="1" i="0" u="none" strike="noStrike" dirty="0">
                        <a:solidFill>
                          <a:schemeClr val="tx1"/>
                        </a:solidFill>
                        <a:effectLst/>
                        <a:latin typeface="Calibri" panose="020F0502020204030204"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4">
                        <a:lumMod val="60000"/>
                        <a:lumOff val="40000"/>
                      </a:schemeClr>
                    </a:solidFill>
                  </a:tcPr>
                </a:tc>
                <a:tc gridSpan="2">
                  <a:txBody>
                    <a:bodyPr/>
                    <a:lstStyle/>
                    <a:p>
                      <a:pPr algn="ctr" rtl="0" fontAlgn="ctr"/>
                      <a:r>
                        <a:rPr lang="fr-MA" sz="1000" b="1" i="0" u="none" strike="noStrike" dirty="0" smtClean="0">
                          <a:solidFill>
                            <a:schemeClr val="tx1"/>
                          </a:solidFill>
                          <a:effectLst/>
                          <a:latin typeface="Calibri" panose="020F0502020204030204" pitchFamily="34" charset="0"/>
                        </a:rPr>
                        <a:t>BYTEL</a:t>
                      </a:r>
                      <a:endParaRPr lang="fr-MA" sz="1000" b="1" i="0" u="none" strike="noStrike" dirty="0">
                        <a:solidFill>
                          <a:schemeClr val="tx1"/>
                        </a:solidFill>
                        <a:effectLst/>
                        <a:latin typeface="Calibri" panose="020F0502020204030204"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60000"/>
                        <a:lumOff val="40000"/>
                      </a:schemeClr>
                    </a:solidFill>
                  </a:tcPr>
                </a:tc>
                <a:tc hMerge="1">
                  <a:txBody>
                    <a:bodyPr/>
                    <a:lstStyle/>
                    <a:p>
                      <a:pPr algn="ctr" rtl="0" fontAlgn="ctr"/>
                      <a:endParaRPr lang="fr-MA" sz="1000" b="1" i="0" u="none" strike="noStrike" dirty="0">
                        <a:solidFill>
                          <a:schemeClr val="tx1"/>
                        </a:solidFill>
                        <a:effectLst/>
                        <a:latin typeface="Calibri" panose="020F0502020204030204"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4">
                        <a:lumMod val="60000"/>
                        <a:lumOff val="40000"/>
                      </a:schemeClr>
                    </a:solidFill>
                  </a:tcPr>
                </a:tc>
              </a:tr>
              <a:tr h="274359">
                <a:tc>
                  <a:txBody>
                    <a:bodyPr/>
                    <a:lstStyle/>
                    <a:p>
                      <a:pPr algn="ctr" rtl="0" fontAlgn="ctr"/>
                      <a:r>
                        <a:rPr lang="fr-MA" sz="1000" b="1" u="none" strike="noStrike" dirty="0">
                          <a:solidFill>
                            <a:schemeClr val="bg1"/>
                          </a:solidFill>
                          <a:effectLst/>
                        </a:rPr>
                        <a:t>Fonction</a:t>
                      </a:r>
                      <a:endParaRPr lang="fr-MA" sz="1000" b="1" i="0" u="none" strike="noStrike" dirty="0">
                        <a:solidFill>
                          <a:schemeClr val="bg1"/>
                        </a:solidFill>
                        <a:effectLst/>
                        <a:latin typeface="Calibri" panose="020F0502020204030204"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50000"/>
                      </a:schemeClr>
                    </a:solidFill>
                  </a:tcPr>
                </a:tc>
                <a:tc>
                  <a:txBody>
                    <a:bodyPr/>
                    <a:lstStyle/>
                    <a:p>
                      <a:pPr algn="ctr" rtl="0" fontAlgn="ctr"/>
                      <a:r>
                        <a:rPr lang="fr-MA" sz="1000" b="1" u="none" strike="noStrike" dirty="0">
                          <a:solidFill>
                            <a:schemeClr val="bg1"/>
                          </a:solidFill>
                          <a:effectLst/>
                        </a:rPr>
                        <a:t>Nb d'effectifs</a:t>
                      </a:r>
                      <a:endParaRPr lang="fr-MA" sz="1000" b="1" i="0" u="none" strike="noStrike" dirty="0">
                        <a:solidFill>
                          <a:schemeClr val="bg1"/>
                        </a:solidFill>
                        <a:effectLst/>
                        <a:latin typeface="Calibri" panose="020F0502020204030204" pitchFamily="34" charset="0"/>
                      </a:endParaRPr>
                    </a:p>
                  </a:txBody>
                  <a:tcPr marL="6525" marR="6525" marT="6525" marB="0" anchor="ctr">
                    <a:lnL w="28575"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50000"/>
                      </a:schemeClr>
                    </a:solidFill>
                  </a:tcPr>
                </a:tc>
                <a:tc>
                  <a:txBody>
                    <a:bodyPr/>
                    <a:lstStyle/>
                    <a:p>
                      <a:pPr algn="ctr" rtl="0" fontAlgn="ctr"/>
                      <a:r>
                        <a:rPr lang="fr-MA" sz="1000" b="1" u="none" strike="noStrike" dirty="0">
                          <a:solidFill>
                            <a:schemeClr val="bg1"/>
                          </a:solidFill>
                          <a:effectLst/>
                        </a:rPr>
                        <a:t>Poids Effectifs</a:t>
                      </a:r>
                      <a:endParaRPr lang="fr-MA" sz="1000" b="1" i="0" u="none" strike="noStrike" dirty="0">
                        <a:solidFill>
                          <a:schemeClr val="bg1"/>
                        </a:solidFill>
                        <a:effectLst/>
                        <a:latin typeface="Calibri" panose="020F0502020204030204"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50000"/>
                      </a:schemeClr>
                    </a:solidFill>
                  </a:tcPr>
                </a:tc>
                <a:tc>
                  <a:txBody>
                    <a:bodyPr/>
                    <a:lstStyle/>
                    <a:p>
                      <a:pPr algn="ctr" rtl="0" fontAlgn="ctr"/>
                      <a:r>
                        <a:rPr lang="fr-MA" sz="1000" b="1" u="none" strike="noStrike" dirty="0">
                          <a:solidFill>
                            <a:schemeClr val="bg1"/>
                          </a:solidFill>
                          <a:effectLst/>
                        </a:rPr>
                        <a:t>Nb d'effectifs</a:t>
                      </a:r>
                      <a:endParaRPr lang="fr-MA" sz="1000" b="1" i="0" u="none" strike="noStrike" dirty="0">
                        <a:solidFill>
                          <a:schemeClr val="bg1"/>
                        </a:solidFill>
                        <a:effectLst/>
                        <a:latin typeface="Calibri" panose="020F0502020204030204"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50000"/>
                      </a:schemeClr>
                    </a:solidFill>
                  </a:tcPr>
                </a:tc>
                <a:tc>
                  <a:txBody>
                    <a:bodyPr/>
                    <a:lstStyle/>
                    <a:p>
                      <a:pPr algn="ctr" rtl="0" fontAlgn="ctr"/>
                      <a:r>
                        <a:rPr lang="fr-MA" sz="1000" b="1" u="none" strike="noStrike" dirty="0">
                          <a:solidFill>
                            <a:schemeClr val="bg1"/>
                          </a:solidFill>
                          <a:effectLst/>
                        </a:rPr>
                        <a:t>Poids Effectifs</a:t>
                      </a:r>
                      <a:endParaRPr lang="fr-MA" sz="1000" b="1" i="0" u="none" strike="noStrike" dirty="0">
                        <a:solidFill>
                          <a:schemeClr val="bg1"/>
                        </a:solidFill>
                        <a:effectLst/>
                        <a:latin typeface="Calibri" panose="020F0502020204030204"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50000"/>
                      </a:schemeClr>
                    </a:solidFill>
                  </a:tcPr>
                </a:tc>
                <a:tc>
                  <a:txBody>
                    <a:bodyPr/>
                    <a:lstStyle/>
                    <a:p>
                      <a:pPr algn="ctr" rtl="0" fontAlgn="ctr"/>
                      <a:r>
                        <a:rPr lang="fr-MA" sz="1000" b="1" u="none" strike="noStrike" dirty="0">
                          <a:solidFill>
                            <a:schemeClr val="bg1"/>
                          </a:solidFill>
                          <a:effectLst/>
                        </a:rPr>
                        <a:t>Nb d'effectifs</a:t>
                      </a:r>
                      <a:endParaRPr lang="fr-MA" sz="1000" b="1" i="0" u="none" strike="noStrike" dirty="0">
                        <a:solidFill>
                          <a:schemeClr val="bg1"/>
                        </a:solidFill>
                        <a:effectLst/>
                        <a:latin typeface="Calibri" panose="020F0502020204030204"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50000"/>
                      </a:schemeClr>
                    </a:solidFill>
                  </a:tcPr>
                </a:tc>
                <a:tc>
                  <a:txBody>
                    <a:bodyPr/>
                    <a:lstStyle/>
                    <a:p>
                      <a:pPr algn="ctr" rtl="0" fontAlgn="ctr"/>
                      <a:r>
                        <a:rPr lang="fr-MA" sz="1000" b="1" u="none" strike="noStrike" dirty="0">
                          <a:solidFill>
                            <a:schemeClr val="bg1"/>
                          </a:solidFill>
                          <a:effectLst/>
                        </a:rPr>
                        <a:t>Poids Effectifs</a:t>
                      </a:r>
                      <a:endParaRPr lang="fr-MA" sz="1000" b="1" i="0" u="none" strike="noStrike" dirty="0">
                        <a:solidFill>
                          <a:schemeClr val="bg1"/>
                        </a:solidFill>
                        <a:effectLst/>
                        <a:latin typeface="Calibri" panose="020F0502020204030204"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50000"/>
                      </a:schemeClr>
                    </a:solidFill>
                  </a:tcPr>
                </a:tc>
                <a:tc>
                  <a:txBody>
                    <a:bodyPr/>
                    <a:lstStyle/>
                    <a:p>
                      <a:pPr algn="ctr" rtl="0" fontAlgn="ctr"/>
                      <a:r>
                        <a:rPr lang="fr-MA" sz="1000" b="1" u="none" strike="noStrike" dirty="0">
                          <a:solidFill>
                            <a:schemeClr val="bg1"/>
                          </a:solidFill>
                          <a:effectLst/>
                        </a:rPr>
                        <a:t>Nb d'effectifs</a:t>
                      </a:r>
                      <a:endParaRPr lang="fr-MA" sz="1000" b="1" i="0" u="none" strike="noStrike" dirty="0">
                        <a:solidFill>
                          <a:schemeClr val="bg1"/>
                        </a:solidFill>
                        <a:effectLst/>
                        <a:latin typeface="Calibri" panose="020F0502020204030204"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50000"/>
                      </a:schemeClr>
                    </a:solidFill>
                  </a:tcPr>
                </a:tc>
                <a:tc>
                  <a:txBody>
                    <a:bodyPr/>
                    <a:lstStyle/>
                    <a:p>
                      <a:pPr algn="ctr" rtl="0" fontAlgn="ctr"/>
                      <a:r>
                        <a:rPr lang="fr-MA" sz="1000" b="1" u="none" strike="noStrike" dirty="0">
                          <a:solidFill>
                            <a:schemeClr val="bg1"/>
                          </a:solidFill>
                          <a:effectLst/>
                        </a:rPr>
                        <a:t>Poids Effectifs</a:t>
                      </a:r>
                      <a:endParaRPr lang="fr-MA" sz="1000" b="1" i="0" u="none" strike="noStrike" dirty="0">
                        <a:solidFill>
                          <a:schemeClr val="bg1"/>
                        </a:solidFill>
                        <a:effectLst/>
                        <a:latin typeface="Calibri" panose="020F0502020204030204"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50000"/>
                      </a:schemeClr>
                    </a:solidFill>
                  </a:tcPr>
                </a:tc>
                <a:tc>
                  <a:txBody>
                    <a:bodyPr/>
                    <a:lstStyle/>
                    <a:p>
                      <a:pPr algn="ctr" rtl="0" fontAlgn="ctr"/>
                      <a:r>
                        <a:rPr lang="fr-MA" sz="1000" b="1" u="none" strike="noStrike" dirty="0">
                          <a:solidFill>
                            <a:schemeClr val="bg1"/>
                          </a:solidFill>
                          <a:effectLst/>
                        </a:rPr>
                        <a:t>Nb d'effectifs</a:t>
                      </a:r>
                      <a:endParaRPr lang="fr-MA" sz="1000" b="1" i="0" u="none" strike="noStrike" dirty="0">
                        <a:solidFill>
                          <a:schemeClr val="bg1"/>
                        </a:solidFill>
                        <a:effectLst/>
                        <a:latin typeface="Calibri" panose="020F0502020204030204"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50000"/>
                      </a:schemeClr>
                    </a:solidFill>
                  </a:tcPr>
                </a:tc>
                <a:tc>
                  <a:txBody>
                    <a:bodyPr/>
                    <a:lstStyle/>
                    <a:p>
                      <a:pPr algn="ctr" rtl="0" fontAlgn="ctr"/>
                      <a:r>
                        <a:rPr lang="fr-MA" sz="1000" b="1" u="none" strike="noStrike" dirty="0">
                          <a:solidFill>
                            <a:schemeClr val="bg1"/>
                          </a:solidFill>
                          <a:effectLst/>
                        </a:rPr>
                        <a:t>Poids Effectifs</a:t>
                      </a:r>
                      <a:endParaRPr lang="fr-MA" sz="1000" b="1" i="0" u="none" strike="noStrike" dirty="0">
                        <a:solidFill>
                          <a:schemeClr val="bg1"/>
                        </a:solidFill>
                        <a:effectLst/>
                        <a:latin typeface="Calibri" panose="020F0502020204030204"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2">
                        <a:lumMod val="50000"/>
                      </a:schemeClr>
                    </a:solidFill>
                  </a:tcPr>
                </a:tc>
                <a:extLst>
                  <a:ext uri="{0D108BD9-81ED-4DB2-BD59-A6C34878D82A}">
                    <a16:rowId xmlns="" xmlns:a16="http://schemas.microsoft.com/office/drawing/2014/main" val="2877266360"/>
                  </a:ext>
                </a:extLst>
              </a:tr>
              <a:tr h="368371">
                <a:tc>
                  <a:txBody>
                    <a:bodyPr/>
                    <a:lstStyle/>
                    <a:p>
                      <a:pPr algn="ctr" rtl="0" fontAlgn="b"/>
                      <a:r>
                        <a:rPr lang="fr-MA" sz="900" b="1" u="none" strike="noStrike" dirty="0" smtClean="0">
                          <a:solidFill>
                            <a:schemeClr val="tx1"/>
                          </a:solidFill>
                          <a:effectLst/>
                          <a:latin typeface="AvantGarde" pitchFamily="34" charset="0"/>
                        </a:rPr>
                        <a:t>CONSEILLER CLIENT                       </a:t>
                      </a:r>
                      <a:r>
                        <a:rPr lang="fr-MA" sz="900" b="1" u="none" strike="noStrike" baseline="0" dirty="0" smtClean="0">
                          <a:solidFill>
                            <a:schemeClr val="tx1"/>
                          </a:solidFill>
                          <a:effectLst/>
                          <a:latin typeface="AvantGarde" pitchFamily="34" charset="0"/>
                        </a:rPr>
                        <a:t>(0 3 mois</a:t>
                      </a:r>
                      <a:r>
                        <a:rPr lang="fr-MA" sz="900" b="1" u="none" strike="noStrike" dirty="0" smtClean="0">
                          <a:solidFill>
                            <a:schemeClr val="tx1"/>
                          </a:solidFill>
                          <a:effectLst/>
                          <a:latin typeface="AvantGarde" pitchFamily="34" charset="0"/>
                        </a:rPr>
                        <a:t>)</a:t>
                      </a:r>
                      <a:endParaRPr lang="fr-MA" sz="900" b="1" i="0" u="none" strike="noStrike" dirty="0">
                        <a:solidFill>
                          <a:schemeClr val="tx1"/>
                        </a:solidFill>
                        <a:effectLst/>
                        <a:latin typeface="AvantGarde" pitchFamily="34" charset="0"/>
                      </a:endParaRPr>
                    </a:p>
                  </a:txBody>
                  <a:tcPr marL="6525" marR="6525" marT="6525" marB="0" anchor="b">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i="0" u="none" strike="noStrike" kern="1200" dirty="0" smtClean="0">
                          <a:solidFill>
                            <a:schemeClr val="tx1"/>
                          </a:solidFill>
                          <a:effectLst/>
                          <a:latin typeface="AvantGarde" pitchFamily="34" charset="0"/>
                          <a:ea typeface="+mn-ea"/>
                          <a:cs typeface="+mn-cs"/>
                        </a:rPr>
                        <a:t>00</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28575"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u="none" strike="noStrike" kern="1200" dirty="0" smtClean="0">
                          <a:solidFill>
                            <a:schemeClr val="tx1"/>
                          </a:solidFill>
                          <a:effectLst/>
                          <a:latin typeface="AvantGarde" pitchFamily="34" charset="0"/>
                          <a:ea typeface="+mn-ea"/>
                          <a:cs typeface="+mn-cs"/>
                        </a:rPr>
                        <a:t>00%</a:t>
                      </a:r>
                      <a:endParaRPr lang="fr-MA" sz="1000" b="1"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46</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i="0" u="none" strike="noStrike" kern="1200" dirty="0" smtClean="0">
                          <a:solidFill>
                            <a:schemeClr val="tx1"/>
                          </a:solidFill>
                          <a:effectLst/>
                          <a:latin typeface="AvantGarde" pitchFamily="34" charset="0"/>
                          <a:ea typeface="+mn-ea"/>
                          <a:cs typeface="+mn-cs"/>
                        </a:rPr>
                        <a:t>21 %</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u="none" strike="noStrike" kern="1200" dirty="0" smtClean="0">
                          <a:solidFill>
                            <a:schemeClr val="tx1"/>
                          </a:solidFill>
                          <a:effectLst/>
                          <a:latin typeface="AvantGarde" pitchFamily="34" charset="0"/>
                          <a:ea typeface="+mn-ea"/>
                          <a:cs typeface="+mn-cs"/>
                        </a:rPr>
                        <a:t>03</a:t>
                      </a:r>
                      <a:endParaRPr lang="fr-MA" sz="1000" b="1" u="none" strike="noStrike" kern="1200" dirty="0">
                        <a:solidFill>
                          <a:schemeClr val="tx1"/>
                        </a:solidFill>
                        <a:effectLst/>
                        <a:latin typeface="AvantGarde" pitchFamily="34" charset="0"/>
                        <a:ea typeface="+mn-ea"/>
                        <a:cs typeface="+mn-cs"/>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u="none" strike="noStrike" kern="1200" dirty="0" smtClean="0">
                          <a:solidFill>
                            <a:schemeClr val="tx1"/>
                          </a:solidFill>
                          <a:effectLst/>
                          <a:latin typeface="AvantGarde" pitchFamily="34" charset="0"/>
                          <a:ea typeface="+mn-ea"/>
                          <a:cs typeface="+mn-cs"/>
                        </a:rPr>
                        <a:t>100 %</a:t>
                      </a:r>
                      <a:endParaRPr lang="fr-MA" sz="1000" b="1"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0</a:t>
                      </a:r>
                      <a:endParaRPr lang="fr-MA" sz="1050" b="1" u="none" strike="noStrike" kern="1200" dirty="0">
                        <a:solidFill>
                          <a:schemeClr val="tx1"/>
                        </a:solidFill>
                        <a:effectLst/>
                        <a:latin typeface="+mn-lt"/>
                        <a:ea typeface="+mn-ea"/>
                        <a:cs typeface="+mn-cs"/>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50%</a:t>
                      </a:r>
                      <a:endParaRPr lang="fr-MA" sz="1050" b="1" u="none" strike="noStrike" kern="1200" dirty="0">
                        <a:solidFill>
                          <a:schemeClr val="tx1"/>
                        </a:solidFill>
                        <a:effectLst/>
                        <a:latin typeface="+mn-lt"/>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18</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000" b="1" u="none" strike="noStrike" kern="1200" dirty="0" smtClean="0">
                          <a:solidFill>
                            <a:schemeClr val="tx1"/>
                          </a:solidFill>
                          <a:effectLst/>
                          <a:latin typeface="AvantGarde" pitchFamily="34" charset="0"/>
                          <a:ea typeface="+mn-ea"/>
                          <a:cs typeface="+mn-cs"/>
                        </a:rPr>
                        <a:t>46,16</a:t>
                      </a:r>
                      <a:r>
                        <a:rPr lang="fr-MA" sz="1000" b="1" u="none" strike="noStrike" kern="1200" baseline="0" dirty="0" smtClean="0">
                          <a:solidFill>
                            <a:schemeClr val="tx1"/>
                          </a:solidFill>
                          <a:effectLst/>
                          <a:latin typeface="AvantGarde" pitchFamily="34" charset="0"/>
                          <a:ea typeface="+mn-ea"/>
                          <a:cs typeface="+mn-cs"/>
                        </a:rPr>
                        <a:t> </a:t>
                      </a:r>
                      <a:r>
                        <a:rPr lang="fr-MA" sz="1000" b="1" u="none" strike="noStrike" kern="1200" dirty="0" smtClean="0">
                          <a:solidFill>
                            <a:schemeClr val="tx1"/>
                          </a:solidFill>
                          <a:effectLst/>
                          <a:latin typeface="AvantGarde" pitchFamily="34" charset="0"/>
                          <a:ea typeface="+mn-ea"/>
                          <a:cs typeface="+mn-cs"/>
                        </a:rPr>
                        <a:t>%</a:t>
                      </a: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 xmlns:a16="http://schemas.microsoft.com/office/drawing/2014/main" val="3186583773"/>
                  </a:ext>
                </a:extLst>
              </a:tr>
              <a:tr h="368371">
                <a:tc>
                  <a:txBody>
                    <a:bodyPr/>
                    <a:lstStyle/>
                    <a:p>
                      <a:pPr algn="ctr" rtl="0" fontAlgn="b"/>
                      <a:r>
                        <a:rPr lang="fr-MA" sz="900" b="1" u="none" strike="noStrike" dirty="0">
                          <a:solidFill>
                            <a:schemeClr val="tx1"/>
                          </a:solidFill>
                          <a:effectLst/>
                          <a:latin typeface="AvantGarde" pitchFamily="34" charset="0"/>
                        </a:rPr>
                        <a:t>CONSEILLER CLIENT  </a:t>
                      </a:r>
                      <a:r>
                        <a:rPr lang="fr-MA" sz="900" b="1" u="none" strike="noStrike" dirty="0" smtClean="0">
                          <a:solidFill>
                            <a:schemeClr val="tx1"/>
                          </a:solidFill>
                          <a:effectLst/>
                          <a:latin typeface="AvantGarde" pitchFamily="34" charset="0"/>
                        </a:rPr>
                        <a:t>                 (03</a:t>
                      </a:r>
                      <a:r>
                        <a:rPr lang="fr-MA" sz="900" b="1" u="none" strike="noStrike" baseline="0" dirty="0" smtClean="0">
                          <a:solidFill>
                            <a:schemeClr val="tx1"/>
                          </a:solidFill>
                          <a:effectLst/>
                          <a:latin typeface="AvantGarde" pitchFamily="34" charset="0"/>
                        </a:rPr>
                        <a:t> 06 mois</a:t>
                      </a:r>
                      <a:r>
                        <a:rPr lang="fr-MA" sz="900" b="1" u="none" strike="noStrike" dirty="0" smtClean="0">
                          <a:solidFill>
                            <a:schemeClr val="tx1"/>
                          </a:solidFill>
                          <a:effectLst/>
                          <a:latin typeface="AvantGarde" pitchFamily="34" charset="0"/>
                        </a:rPr>
                        <a:t>)</a:t>
                      </a:r>
                      <a:endParaRPr lang="fr-MA" sz="900" b="1" i="0" u="none" strike="noStrike" dirty="0">
                        <a:solidFill>
                          <a:schemeClr val="tx1"/>
                        </a:solidFill>
                        <a:effectLst/>
                        <a:latin typeface="AvantGarde" pitchFamily="34" charset="0"/>
                      </a:endParaRPr>
                    </a:p>
                  </a:txBody>
                  <a:tcPr marL="6525" marR="6525" marT="6525" marB="0" anchor="b">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i="0" u="none" strike="noStrike" kern="1200" dirty="0" smtClean="0">
                          <a:solidFill>
                            <a:schemeClr val="tx1"/>
                          </a:solidFill>
                          <a:effectLst/>
                          <a:latin typeface="AvantGarde" pitchFamily="34" charset="0"/>
                          <a:ea typeface="+mn-ea"/>
                          <a:cs typeface="+mn-cs"/>
                        </a:rPr>
                        <a:t>00</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28575"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u="none" strike="noStrike" kern="1200" dirty="0" smtClean="0">
                          <a:solidFill>
                            <a:schemeClr val="tx1"/>
                          </a:solidFill>
                          <a:effectLst/>
                          <a:latin typeface="AvantGarde" pitchFamily="34" charset="0"/>
                          <a:ea typeface="+mn-ea"/>
                          <a:cs typeface="+mn-cs"/>
                        </a:rPr>
                        <a:t>00%</a:t>
                      </a:r>
                      <a:endParaRPr lang="fr-MA" sz="1000" b="1"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00</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kern="1200" dirty="0" smtClean="0">
                          <a:solidFill>
                            <a:schemeClr val="tx1"/>
                          </a:solidFill>
                          <a:effectLst/>
                          <a:latin typeface="AvantGarde" pitchFamily="34" charset="0"/>
                          <a:ea typeface="+mn-ea"/>
                          <a:cs typeface="+mn-cs"/>
                        </a:rPr>
                        <a:t>00 %</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00</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kern="1200" dirty="0" smtClean="0">
                          <a:solidFill>
                            <a:schemeClr val="tx1"/>
                          </a:solidFill>
                          <a:effectLst/>
                          <a:latin typeface="AvantGarde" pitchFamily="34" charset="0"/>
                          <a:ea typeface="+mn-ea"/>
                          <a:cs typeface="+mn-cs"/>
                        </a:rPr>
                        <a:t>00 %</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0</a:t>
                      </a:r>
                      <a:endParaRPr lang="fr-MA" sz="1050" b="1" u="none" strike="noStrike" kern="1200" dirty="0">
                        <a:solidFill>
                          <a:schemeClr val="tx1"/>
                        </a:solidFill>
                        <a:effectLst/>
                        <a:latin typeface="+mn-lt"/>
                        <a:ea typeface="+mn-ea"/>
                        <a:cs typeface="+mn-cs"/>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0%</a:t>
                      </a:r>
                      <a:endParaRPr lang="fr-MA" sz="1050" b="1" u="none" strike="noStrike" kern="1200" dirty="0">
                        <a:solidFill>
                          <a:schemeClr val="tx1"/>
                        </a:solidFill>
                        <a:effectLst/>
                        <a:latin typeface="+mn-lt"/>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16</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000" b="1" i="0" u="none" strike="noStrike" dirty="0" smtClean="0">
                          <a:solidFill>
                            <a:schemeClr val="tx1"/>
                          </a:solidFill>
                          <a:effectLst/>
                          <a:latin typeface="AvantGarde" pitchFamily="34" charset="0"/>
                        </a:rPr>
                        <a:t>41,02%</a:t>
                      </a: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 xmlns:a16="http://schemas.microsoft.com/office/drawing/2014/main" val="2798871699"/>
                  </a:ext>
                </a:extLst>
              </a:tr>
              <a:tr h="36837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900" b="1" u="none" strike="noStrike" dirty="0" smtClean="0">
                          <a:solidFill>
                            <a:schemeClr val="tx1"/>
                          </a:solidFill>
                          <a:effectLst/>
                          <a:latin typeface="AvantGarde" pitchFamily="34" charset="0"/>
                        </a:rPr>
                        <a:t>CONSEILLER CLIENT                        (06</a:t>
                      </a:r>
                      <a:r>
                        <a:rPr lang="fr-MA" sz="900" b="1" u="none" strike="noStrike" baseline="0" dirty="0" smtClean="0">
                          <a:solidFill>
                            <a:schemeClr val="tx1"/>
                          </a:solidFill>
                          <a:effectLst/>
                          <a:latin typeface="AvantGarde" pitchFamily="34" charset="0"/>
                        </a:rPr>
                        <a:t>  09 mois</a:t>
                      </a:r>
                      <a:r>
                        <a:rPr lang="fr-MA" sz="900" b="1" u="none" strike="noStrike" dirty="0" smtClean="0">
                          <a:solidFill>
                            <a:schemeClr val="tx1"/>
                          </a:solidFill>
                          <a:effectLst/>
                          <a:latin typeface="AvantGarde" pitchFamily="34" charset="0"/>
                        </a:rPr>
                        <a:t>)</a:t>
                      </a:r>
                      <a:endParaRPr lang="fr-MA" sz="900" b="1" i="0" u="none" strike="noStrike" dirty="0">
                        <a:solidFill>
                          <a:schemeClr val="tx1"/>
                        </a:solidFill>
                        <a:effectLst/>
                        <a:latin typeface="AvantGarde" pitchFamily="34" charset="0"/>
                      </a:endParaRPr>
                    </a:p>
                  </a:txBody>
                  <a:tcPr marL="6525" marR="6525" marT="6525" marB="0" anchor="b">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i="0" u="none" strike="noStrike" kern="1200" dirty="0" smtClean="0">
                          <a:solidFill>
                            <a:schemeClr val="tx1"/>
                          </a:solidFill>
                          <a:effectLst/>
                          <a:latin typeface="AvantGarde" pitchFamily="34" charset="0"/>
                          <a:ea typeface="+mn-ea"/>
                          <a:cs typeface="+mn-cs"/>
                        </a:rPr>
                        <a:t>00</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28575"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u="none" strike="noStrike" kern="1200" dirty="0" smtClean="0">
                          <a:solidFill>
                            <a:schemeClr val="tx1"/>
                          </a:solidFill>
                          <a:effectLst/>
                          <a:latin typeface="AvantGarde" pitchFamily="34" charset="0"/>
                          <a:ea typeface="+mn-ea"/>
                          <a:cs typeface="+mn-cs"/>
                        </a:rPr>
                        <a:t>11</a:t>
                      </a:r>
                      <a:r>
                        <a:rPr lang="fr-MA" sz="1000" b="1" u="none" strike="noStrike" kern="1200" baseline="0" dirty="0" smtClean="0">
                          <a:solidFill>
                            <a:schemeClr val="tx1"/>
                          </a:solidFill>
                          <a:effectLst/>
                          <a:latin typeface="AvantGarde" pitchFamily="34" charset="0"/>
                          <a:ea typeface="+mn-ea"/>
                          <a:cs typeface="+mn-cs"/>
                        </a:rPr>
                        <a:t> </a:t>
                      </a:r>
                      <a:r>
                        <a:rPr lang="fr-MA" sz="1000" b="1" u="none" strike="noStrike" kern="1200" dirty="0" smtClean="0">
                          <a:solidFill>
                            <a:schemeClr val="tx1"/>
                          </a:solidFill>
                          <a:effectLst/>
                          <a:latin typeface="AvantGarde" pitchFamily="34" charset="0"/>
                          <a:ea typeface="+mn-ea"/>
                          <a:cs typeface="+mn-cs"/>
                        </a:rPr>
                        <a:t>%</a:t>
                      </a:r>
                      <a:endParaRPr lang="fr-MA" sz="1000" b="1"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22</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i="0" u="none" strike="noStrike" kern="1200" dirty="0" smtClean="0">
                          <a:solidFill>
                            <a:schemeClr val="tx1"/>
                          </a:solidFill>
                          <a:effectLst/>
                          <a:latin typeface="AvantGarde" pitchFamily="34" charset="0"/>
                          <a:ea typeface="+mn-ea"/>
                          <a:cs typeface="+mn-cs"/>
                        </a:rPr>
                        <a:t>10 %</a:t>
                      </a: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00</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kern="1200" dirty="0" smtClean="0">
                          <a:solidFill>
                            <a:schemeClr val="tx1"/>
                          </a:solidFill>
                          <a:effectLst/>
                          <a:latin typeface="AvantGarde" pitchFamily="34" charset="0"/>
                          <a:ea typeface="+mn-ea"/>
                          <a:cs typeface="+mn-cs"/>
                        </a:rPr>
                        <a:t>00 %</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2</a:t>
                      </a:r>
                      <a:endParaRPr lang="fr-MA" sz="1050" b="1" u="none" strike="noStrike" kern="1200" dirty="0">
                        <a:solidFill>
                          <a:schemeClr val="tx1"/>
                        </a:solidFill>
                        <a:effectLst/>
                        <a:latin typeface="+mn-lt"/>
                        <a:ea typeface="+mn-ea"/>
                        <a:cs typeface="+mn-cs"/>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0%</a:t>
                      </a:r>
                      <a:endParaRPr lang="fr-MA" sz="1050" b="1" u="none" strike="noStrike" kern="1200" dirty="0">
                        <a:solidFill>
                          <a:schemeClr val="tx1"/>
                        </a:solidFill>
                        <a:effectLst/>
                        <a:latin typeface="+mn-lt"/>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00</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000" b="1" u="none" strike="noStrike" kern="1200" dirty="0" smtClean="0">
                          <a:solidFill>
                            <a:schemeClr val="tx1"/>
                          </a:solidFill>
                          <a:effectLst/>
                          <a:latin typeface="AvantGarde" pitchFamily="34" charset="0"/>
                          <a:ea typeface="+mn-ea"/>
                          <a:cs typeface="+mn-cs"/>
                        </a:rPr>
                        <a:t>00%</a:t>
                      </a: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 xmlns:a16="http://schemas.microsoft.com/office/drawing/2014/main" val="1235243457"/>
                  </a:ext>
                </a:extLst>
              </a:tr>
              <a:tr h="36837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900" b="1" u="none" strike="noStrike" dirty="0" smtClean="0">
                          <a:solidFill>
                            <a:schemeClr val="tx1"/>
                          </a:solidFill>
                          <a:effectLst/>
                          <a:latin typeface="AvantGarde" pitchFamily="34" charset="0"/>
                        </a:rPr>
                        <a:t>CONSEILLER CLIENT</a:t>
                      </a:r>
                      <a:r>
                        <a:rPr lang="fr-MA" sz="900" b="1" u="none" strike="noStrike" baseline="0" dirty="0" smtClean="0">
                          <a:solidFill>
                            <a:schemeClr val="tx1"/>
                          </a:solidFill>
                          <a:effectLst/>
                          <a:latin typeface="AvantGarde" pitchFamily="34" charset="0"/>
                        </a:rPr>
                        <a:t>                     &gt; 10 MOIS</a:t>
                      </a:r>
                      <a:endParaRPr lang="fr-MA" sz="900" b="1" i="0" u="none" strike="noStrike" dirty="0">
                        <a:solidFill>
                          <a:schemeClr val="tx1"/>
                        </a:solidFill>
                        <a:effectLst/>
                        <a:latin typeface="AvantGarde" pitchFamily="34" charset="0"/>
                      </a:endParaRPr>
                    </a:p>
                  </a:txBody>
                  <a:tcPr marL="6525" marR="6525" marT="6525" marB="0" anchor="b">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i="0" u="none" strike="noStrike" kern="1200" dirty="0" smtClean="0">
                          <a:solidFill>
                            <a:schemeClr val="tx1"/>
                          </a:solidFill>
                          <a:effectLst/>
                          <a:latin typeface="AvantGarde" pitchFamily="34" charset="0"/>
                          <a:ea typeface="+mn-ea"/>
                          <a:cs typeface="+mn-cs"/>
                        </a:rPr>
                        <a:t>80</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28575"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u="none" strike="noStrike" kern="1200" dirty="0" smtClean="0">
                          <a:solidFill>
                            <a:schemeClr val="tx1"/>
                          </a:solidFill>
                          <a:effectLst/>
                          <a:latin typeface="AvantGarde" pitchFamily="34" charset="0"/>
                          <a:ea typeface="+mn-ea"/>
                          <a:cs typeface="+mn-cs"/>
                        </a:rPr>
                        <a:t>89</a:t>
                      </a:r>
                      <a:r>
                        <a:rPr lang="fr-MA" sz="1000" b="1" u="none" strike="noStrike" kern="1200" baseline="0" dirty="0" smtClean="0">
                          <a:solidFill>
                            <a:schemeClr val="tx1"/>
                          </a:solidFill>
                          <a:effectLst/>
                          <a:latin typeface="AvantGarde" pitchFamily="34" charset="0"/>
                          <a:ea typeface="+mn-ea"/>
                          <a:cs typeface="+mn-cs"/>
                        </a:rPr>
                        <a:t> </a:t>
                      </a:r>
                      <a:r>
                        <a:rPr lang="fr-MA" sz="1000" b="1" u="none" strike="noStrike" kern="1200" dirty="0" smtClean="0">
                          <a:solidFill>
                            <a:schemeClr val="tx1"/>
                          </a:solidFill>
                          <a:effectLst/>
                          <a:latin typeface="AvantGarde" pitchFamily="34" charset="0"/>
                          <a:ea typeface="+mn-ea"/>
                          <a:cs typeface="+mn-cs"/>
                        </a:rPr>
                        <a:t>%</a:t>
                      </a:r>
                      <a:endParaRPr lang="fr-MA" sz="1000" b="1"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151</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i="0" u="none" strike="noStrike" kern="1200" dirty="0" smtClean="0">
                          <a:solidFill>
                            <a:schemeClr val="tx1"/>
                          </a:solidFill>
                          <a:effectLst/>
                          <a:latin typeface="AvantGarde" pitchFamily="34" charset="0"/>
                          <a:ea typeface="+mn-ea"/>
                          <a:cs typeface="+mn-cs"/>
                        </a:rPr>
                        <a:t>69 %</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00</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kern="1200" dirty="0" smtClean="0">
                          <a:solidFill>
                            <a:schemeClr val="tx1"/>
                          </a:solidFill>
                          <a:effectLst/>
                          <a:latin typeface="AvantGarde" pitchFamily="34" charset="0"/>
                          <a:ea typeface="+mn-ea"/>
                          <a:cs typeface="+mn-cs"/>
                        </a:rPr>
                        <a:t>00 %</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2</a:t>
                      </a:r>
                      <a:endParaRPr lang="fr-MA" sz="1050" b="1" u="none" strike="noStrike" kern="1200" dirty="0">
                        <a:solidFill>
                          <a:schemeClr val="tx1"/>
                        </a:solidFill>
                        <a:effectLst/>
                        <a:latin typeface="+mn-lt"/>
                        <a:ea typeface="+mn-ea"/>
                        <a:cs typeface="+mn-cs"/>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50%</a:t>
                      </a:r>
                      <a:endParaRPr lang="fr-MA" sz="1050" b="1" u="none" strike="noStrike" kern="1200" dirty="0">
                        <a:solidFill>
                          <a:schemeClr val="tx1"/>
                        </a:solidFill>
                        <a:effectLst/>
                        <a:latin typeface="+mn-lt"/>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5</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12,82%</a:t>
                      </a:r>
                      <a:endParaRPr lang="fr-MA" sz="1000" b="1" i="0" u="none" strike="noStrike" dirty="0">
                        <a:solidFill>
                          <a:schemeClr val="tx1"/>
                        </a:solidFill>
                        <a:effectLst/>
                        <a:latin typeface="AvantGarde"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 xmlns:a16="http://schemas.microsoft.com/office/drawing/2014/main" val="2867994174"/>
                  </a:ext>
                </a:extLst>
              </a:tr>
              <a:tr h="265134">
                <a:tc>
                  <a:txBody>
                    <a:bodyPr/>
                    <a:lstStyle/>
                    <a:p>
                      <a:pPr algn="ctr" rtl="0" fontAlgn="b"/>
                      <a:r>
                        <a:rPr lang="fr-MA" sz="900" b="1" i="0" u="none" strike="noStrike" dirty="0" smtClean="0">
                          <a:solidFill>
                            <a:schemeClr val="tx1"/>
                          </a:solidFill>
                          <a:effectLst/>
                          <a:latin typeface="AvantGarde" pitchFamily="34" charset="0"/>
                        </a:rPr>
                        <a:t>TOTAL</a:t>
                      </a:r>
                      <a:r>
                        <a:rPr lang="fr-MA" sz="900" b="1" i="0" u="none" strike="noStrike" baseline="0" dirty="0" smtClean="0">
                          <a:solidFill>
                            <a:schemeClr val="tx1"/>
                          </a:solidFill>
                          <a:effectLst/>
                          <a:latin typeface="AvantGarde" pitchFamily="34" charset="0"/>
                        </a:rPr>
                        <a:t> CONSEILLERS</a:t>
                      </a:r>
                      <a:endParaRPr lang="fr-MA" sz="900" b="1" i="0" u="none" strike="noStrike" dirty="0">
                        <a:solidFill>
                          <a:schemeClr val="tx1"/>
                        </a:solidFill>
                        <a:effectLst/>
                        <a:latin typeface="AvantGarde" pitchFamily="34" charset="0"/>
                      </a:endParaRPr>
                    </a:p>
                  </a:txBody>
                  <a:tcPr marL="6525" marR="6525" marT="6525" marB="0" anchor="b">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i="0" u="none" strike="noStrike" kern="1200" dirty="0" smtClean="0">
                          <a:solidFill>
                            <a:schemeClr val="tx1"/>
                          </a:solidFill>
                          <a:effectLst/>
                          <a:latin typeface="AvantGarde" pitchFamily="34" charset="0"/>
                          <a:ea typeface="+mn-ea"/>
                          <a:cs typeface="+mn-cs"/>
                        </a:rPr>
                        <a:t>80</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28575"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u="none" strike="noStrike" kern="1200" dirty="0" smtClean="0">
                          <a:solidFill>
                            <a:schemeClr val="tx1"/>
                          </a:solidFill>
                          <a:effectLst/>
                          <a:latin typeface="AvantGarde" pitchFamily="34" charset="0"/>
                          <a:ea typeface="+mn-ea"/>
                          <a:cs typeface="+mn-cs"/>
                        </a:rPr>
                        <a:t>100 %</a:t>
                      </a:r>
                      <a:endParaRPr lang="fr-MA" sz="1000" b="1"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219</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100 %</a:t>
                      </a:r>
                      <a:endParaRPr lang="fr-MA" sz="1000" b="1" i="0" u="none" strike="noStrike" dirty="0">
                        <a:solidFill>
                          <a:schemeClr val="tx1"/>
                        </a:solidFill>
                        <a:effectLst/>
                        <a:latin typeface="AvantGarde"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u="none" strike="noStrike" kern="1200" dirty="0" smtClean="0">
                          <a:solidFill>
                            <a:schemeClr val="tx1"/>
                          </a:solidFill>
                          <a:effectLst/>
                          <a:latin typeface="AvantGarde" pitchFamily="34" charset="0"/>
                          <a:ea typeface="+mn-ea"/>
                          <a:cs typeface="+mn-cs"/>
                        </a:rPr>
                        <a:t>03</a:t>
                      </a:r>
                      <a:endParaRPr lang="fr-MA" sz="1000" b="1" u="none" strike="noStrike" kern="1200" dirty="0">
                        <a:solidFill>
                          <a:schemeClr val="tx1"/>
                        </a:solidFill>
                        <a:effectLst/>
                        <a:latin typeface="AvantGarde" pitchFamily="34" charset="0"/>
                        <a:ea typeface="+mn-ea"/>
                        <a:cs typeface="+mn-cs"/>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100%</a:t>
                      </a:r>
                      <a:endParaRPr lang="fr-MA" sz="1000" b="1" i="0" u="none" strike="noStrike" dirty="0">
                        <a:solidFill>
                          <a:schemeClr val="tx1"/>
                        </a:solidFill>
                        <a:effectLst/>
                        <a:latin typeface="AvantGarde"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4</a:t>
                      </a:r>
                      <a:endParaRPr lang="fr-MA" sz="1050" b="1" u="none" strike="noStrike" kern="1200" dirty="0">
                        <a:solidFill>
                          <a:schemeClr val="tx1"/>
                        </a:solidFill>
                        <a:effectLst/>
                        <a:latin typeface="+mn-lt"/>
                        <a:ea typeface="+mn-ea"/>
                        <a:cs typeface="+mn-cs"/>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100%</a:t>
                      </a:r>
                      <a:endParaRPr lang="fr-MA" sz="1050" b="1" u="none" strike="noStrike" kern="1200" dirty="0">
                        <a:solidFill>
                          <a:schemeClr val="tx1"/>
                        </a:solidFill>
                        <a:effectLst/>
                        <a:latin typeface="+mn-lt"/>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39</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MA" sz="1000" b="1" u="none" strike="noStrike" kern="1200" dirty="0" smtClean="0">
                          <a:solidFill>
                            <a:schemeClr val="tx1"/>
                          </a:solidFill>
                          <a:effectLst/>
                          <a:latin typeface="AvantGarde" pitchFamily="34" charset="0"/>
                          <a:ea typeface="+mn-ea"/>
                          <a:cs typeface="+mn-cs"/>
                        </a:rPr>
                        <a:t>100%</a:t>
                      </a: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11279">
                <a:tc>
                  <a:txBody>
                    <a:bodyPr/>
                    <a:lstStyle/>
                    <a:p>
                      <a:pPr algn="ctr" rtl="0" fontAlgn="b"/>
                      <a:r>
                        <a:rPr lang="fr-MA" sz="900" b="1" u="none" strike="noStrike" dirty="0" smtClean="0">
                          <a:solidFill>
                            <a:schemeClr val="tx1"/>
                          </a:solidFill>
                          <a:effectLst/>
                          <a:latin typeface="AvantGarde" pitchFamily="34" charset="0"/>
                        </a:rPr>
                        <a:t>MANAGER </a:t>
                      </a:r>
                      <a:endParaRPr lang="fr-MA" sz="900" b="1" i="0" u="none" strike="noStrike" dirty="0">
                        <a:solidFill>
                          <a:schemeClr val="tx1"/>
                        </a:solidFill>
                        <a:effectLst/>
                        <a:latin typeface="AvantGarde" pitchFamily="34" charset="0"/>
                      </a:endParaRPr>
                    </a:p>
                  </a:txBody>
                  <a:tcPr marL="6525" marR="6525" marT="6525" marB="0" anchor="b">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i="0" u="none" strike="noStrike" kern="1200" dirty="0">
                          <a:solidFill>
                            <a:schemeClr val="tx1"/>
                          </a:solidFill>
                          <a:effectLst/>
                          <a:latin typeface="AvantGarde" pitchFamily="34" charset="0"/>
                          <a:ea typeface="+mn-ea"/>
                          <a:cs typeface="+mn-cs"/>
                        </a:rPr>
                        <a:t>5</a:t>
                      </a:r>
                      <a:endParaRPr lang="fr-MA" sz="1000" b="1" i="0" u="none" strike="noStrike" kern="1200" dirty="0">
                        <a:solidFill>
                          <a:schemeClr val="tx1"/>
                        </a:solidFill>
                        <a:effectLst/>
                        <a:latin typeface="AvantGarde" pitchFamily="34" charset="0"/>
                        <a:ea typeface="+mn-ea"/>
                        <a:cs typeface="+mn-cs"/>
                      </a:endParaRPr>
                    </a:p>
                  </a:txBody>
                  <a:tcPr marL="6525" marR="6525" marT="6525" marB="0" anchor="ctr">
                    <a:lnL w="28575"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u="none" strike="noStrike" kern="1200" dirty="0" smtClean="0">
                          <a:solidFill>
                            <a:schemeClr val="tx1"/>
                          </a:solidFill>
                          <a:effectLst/>
                          <a:latin typeface="AvantGarde" pitchFamily="34" charset="0"/>
                          <a:ea typeface="+mn-ea"/>
                          <a:cs typeface="+mn-cs"/>
                        </a:rPr>
                        <a:t>5,81%</a:t>
                      </a:r>
                      <a:endParaRPr lang="fr-MA" sz="1000" b="1" u="none" strike="noStrike" kern="1200" dirty="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10</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4,36%</a:t>
                      </a:r>
                      <a:endParaRPr lang="fr-MA" sz="1000" b="1" i="0" u="none" strike="noStrike" dirty="0">
                        <a:solidFill>
                          <a:schemeClr val="tx1"/>
                        </a:solidFill>
                        <a:effectLst/>
                        <a:latin typeface="AvantGarde"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u="none" strike="noStrike" kern="1200" dirty="0" smtClean="0">
                          <a:solidFill>
                            <a:schemeClr val="tx1"/>
                          </a:solidFill>
                          <a:effectLst/>
                          <a:latin typeface="AvantGarde" pitchFamily="34" charset="0"/>
                          <a:ea typeface="+mn-ea"/>
                          <a:cs typeface="+mn-cs"/>
                        </a:rPr>
                        <a:t>00</a:t>
                      </a:r>
                      <a:endParaRPr lang="fr-MA" sz="1000" b="1" u="none" strike="noStrike" kern="1200" dirty="0">
                        <a:solidFill>
                          <a:schemeClr val="tx1"/>
                        </a:solidFill>
                        <a:effectLst/>
                        <a:latin typeface="AvantGarde" pitchFamily="34" charset="0"/>
                        <a:ea typeface="+mn-ea"/>
                        <a:cs typeface="+mn-cs"/>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00</a:t>
                      </a:r>
                      <a:endParaRPr lang="fr-MA" sz="1000" b="1" i="0" u="none" strike="noStrike" dirty="0">
                        <a:solidFill>
                          <a:schemeClr val="tx1"/>
                        </a:solidFill>
                        <a:effectLst/>
                        <a:latin typeface="AvantGarde"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1</a:t>
                      </a:r>
                      <a:endParaRPr lang="fr-MA" sz="1050" b="1" u="none" strike="noStrike" kern="1200" dirty="0">
                        <a:solidFill>
                          <a:schemeClr val="tx1"/>
                        </a:solidFill>
                        <a:effectLst/>
                        <a:latin typeface="+mn-lt"/>
                        <a:ea typeface="+mn-ea"/>
                        <a:cs typeface="+mn-cs"/>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chemeClr val="tx1"/>
                          </a:solidFill>
                          <a:effectLst/>
                          <a:latin typeface="+mn-lt"/>
                          <a:ea typeface="+mn-ea"/>
                          <a:cs typeface="+mn-cs"/>
                        </a:rPr>
                        <a:t>20%</a:t>
                      </a:r>
                      <a:endParaRPr lang="fr-MA" sz="1050" b="1" u="none" strike="noStrike" kern="1200" dirty="0">
                        <a:solidFill>
                          <a:schemeClr val="tx1"/>
                        </a:solidFill>
                        <a:effectLst/>
                        <a:latin typeface="+mn-lt"/>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3</a:t>
                      </a:r>
                      <a:endParaRPr lang="fr-MA" sz="1000" b="1" i="0" u="none" strike="noStrike" dirty="0">
                        <a:solidFill>
                          <a:schemeClr val="tx1"/>
                        </a:solidFill>
                        <a:effectLst/>
                        <a:latin typeface="AvantGarde" pitchFamily="34" charset="0"/>
                      </a:endParaRP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fr-MA" sz="1000" b="1" u="none" strike="noStrike" kern="1200" dirty="0" smtClean="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 xmlns:a16="http://schemas.microsoft.com/office/drawing/2014/main" val="2321680788"/>
                  </a:ext>
                </a:extLst>
              </a:tr>
              <a:tr h="311279">
                <a:tc>
                  <a:txBody>
                    <a:bodyPr/>
                    <a:lstStyle/>
                    <a:p>
                      <a:pPr algn="ctr" rtl="0" fontAlgn="b"/>
                      <a:r>
                        <a:rPr lang="fr-MA" sz="900" b="1" i="0" u="none" strike="noStrike" dirty="0" smtClean="0">
                          <a:solidFill>
                            <a:schemeClr val="tx1"/>
                          </a:solidFill>
                          <a:effectLst/>
                          <a:latin typeface="AvantGarde" pitchFamily="34" charset="0"/>
                        </a:rPr>
                        <a:t>RATIO</a:t>
                      </a:r>
                      <a:r>
                        <a:rPr lang="fr-MA" sz="900" b="1" i="0" u="none" strike="noStrike" baseline="0" dirty="0" smtClean="0">
                          <a:solidFill>
                            <a:schemeClr val="tx1"/>
                          </a:solidFill>
                          <a:effectLst/>
                          <a:latin typeface="AvantGarde" pitchFamily="34" charset="0"/>
                        </a:rPr>
                        <a:t> D’ENCADREMENT</a:t>
                      </a:r>
                      <a:endParaRPr lang="fr-MA" sz="900" b="1" i="0" u="none" strike="noStrike" dirty="0">
                        <a:solidFill>
                          <a:schemeClr val="tx1"/>
                        </a:solidFill>
                        <a:effectLst/>
                        <a:latin typeface="AvantGarde" pitchFamily="34" charset="0"/>
                      </a:endParaRPr>
                    </a:p>
                  </a:txBody>
                  <a:tcPr marL="6525" marR="6525" marT="6525" marB="0" anchor="b">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900" b="1" i="0" u="none" strike="noStrike" dirty="0" smtClean="0">
                          <a:solidFill>
                            <a:schemeClr val="tx1"/>
                          </a:solidFill>
                          <a:effectLst/>
                          <a:latin typeface="Calibri" panose="020F0502020204030204" pitchFamily="34" charset="0"/>
                        </a:rPr>
                        <a:t>00</a:t>
                      </a:r>
                      <a:endParaRPr lang="fr-MA" sz="900" b="1" i="0" u="none" strike="noStrike" dirty="0">
                        <a:solidFill>
                          <a:schemeClr val="tx1"/>
                        </a:solidFill>
                        <a:effectLst/>
                        <a:latin typeface="Calibri" panose="020F0502020204030204" pitchFamily="34" charset="0"/>
                      </a:endParaRPr>
                    </a:p>
                  </a:txBody>
                  <a:tcPr marL="6525" marR="6525" marT="6525" marB="0" anchor="ctr">
                    <a:lnL w="28575" cap="flat" cmpd="sng" algn="ctr">
                      <a:solidFill>
                        <a:schemeClr val="tx1">
                          <a:lumMod val="65000"/>
                          <a:lumOff val="3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00" b="1" u="none" strike="noStrike" kern="1200" dirty="0" smtClean="0">
                          <a:solidFill>
                            <a:srgbClr val="FF0000"/>
                          </a:solidFill>
                          <a:effectLst/>
                          <a:latin typeface="AvantGarde" pitchFamily="34" charset="0"/>
                          <a:ea typeface="+mn-ea"/>
                          <a:cs typeface="+mn-cs"/>
                        </a:rPr>
                        <a:t>06%</a:t>
                      </a:r>
                      <a:endParaRPr lang="fr-MA" sz="1000" b="1" u="none" strike="noStrike" kern="1200" dirty="0">
                        <a:solidFill>
                          <a:srgbClr val="FF0000"/>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000" b="1" u="none" strike="noStrike" kern="1200" dirty="0" smtClean="0">
                          <a:solidFill>
                            <a:schemeClr val="accent6">
                              <a:lumMod val="50000"/>
                            </a:schemeClr>
                          </a:solidFill>
                          <a:effectLst/>
                          <a:latin typeface="AvantGarde" pitchFamily="34" charset="0"/>
                          <a:ea typeface="+mn-ea"/>
                          <a:cs typeface="+mn-cs"/>
                        </a:rPr>
                        <a:t>05%</a:t>
                      </a: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4,6%</a:t>
                      </a:r>
                      <a:endParaRPr lang="fr-MA" sz="1000" b="1" i="0" u="none" strike="noStrike" dirty="0">
                        <a:solidFill>
                          <a:schemeClr val="tx1"/>
                        </a:solidFill>
                        <a:effectLst/>
                        <a:latin typeface="AvantGarde"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000" b="1" u="none" strike="noStrike" kern="1200" dirty="0" smtClean="0">
                          <a:solidFill>
                            <a:schemeClr val="accent6">
                              <a:lumMod val="50000"/>
                            </a:schemeClr>
                          </a:solidFill>
                          <a:effectLst/>
                          <a:latin typeface="AvantGarde" pitchFamily="34" charset="0"/>
                          <a:ea typeface="+mn-ea"/>
                          <a:cs typeface="+mn-cs"/>
                        </a:rPr>
                        <a:t>05%</a:t>
                      </a: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fr-MA" sz="1000" b="1" i="0" u="none" strike="noStrike" dirty="0" smtClean="0">
                          <a:solidFill>
                            <a:schemeClr val="tx1"/>
                          </a:solidFill>
                          <a:effectLst/>
                          <a:latin typeface="AvantGarde" pitchFamily="34" charset="0"/>
                        </a:rPr>
                        <a:t>00</a:t>
                      </a:r>
                      <a:endParaRPr lang="fr-MA" sz="1000" b="1" i="0" u="none" strike="noStrike" dirty="0">
                        <a:solidFill>
                          <a:schemeClr val="tx1"/>
                        </a:solidFill>
                        <a:effectLst/>
                        <a:latin typeface="AvantGarde" pitchFamily="34" charset="0"/>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050" b="1" u="none" strike="noStrike" kern="1200" dirty="0" smtClean="0">
                          <a:solidFill>
                            <a:schemeClr val="accent6">
                              <a:lumMod val="50000"/>
                            </a:schemeClr>
                          </a:solidFill>
                          <a:effectLst/>
                          <a:latin typeface="AvantGarde" pitchFamily="34" charset="0"/>
                          <a:ea typeface="+mn-ea"/>
                          <a:cs typeface="+mn-cs"/>
                        </a:rPr>
                        <a:t>05%</a:t>
                      </a: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ctr" defTabSz="914400" rtl="0" eaLnBrk="1" fontAlgn="b" latinLnBrk="0" hangingPunct="1"/>
                      <a:r>
                        <a:rPr lang="fr-MA" sz="1050" b="1" u="none" strike="noStrike" kern="1200" dirty="0" smtClean="0">
                          <a:solidFill>
                            <a:srgbClr val="FF0000"/>
                          </a:solidFill>
                          <a:effectLst/>
                          <a:latin typeface="+mn-lt"/>
                          <a:ea typeface="+mn-ea"/>
                          <a:cs typeface="+mn-cs"/>
                        </a:rPr>
                        <a:t>25%</a:t>
                      </a:r>
                      <a:endParaRPr lang="fr-MA" sz="1050" b="1" u="none" strike="noStrike" kern="1200" dirty="0">
                        <a:solidFill>
                          <a:srgbClr val="FF0000"/>
                        </a:solidFill>
                        <a:effectLst/>
                        <a:latin typeface="+mn-lt"/>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MA" sz="1000" b="1" u="none" strike="noStrike" kern="1200" dirty="0" smtClean="0">
                          <a:solidFill>
                            <a:schemeClr val="accent6">
                              <a:lumMod val="50000"/>
                            </a:schemeClr>
                          </a:solidFill>
                          <a:effectLst/>
                          <a:latin typeface="AvantGarde" pitchFamily="34" charset="0"/>
                          <a:ea typeface="+mn-ea"/>
                          <a:cs typeface="+mn-cs"/>
                        </a:rPr>
                        <a:t>05%</a:t>
                      </a:r>
                    </a:p>
                  </a:txBody>
                  <a:tcPr marL="6525" marR="6525" marT="6525" marB="0" anchor="ctr">
                    <a:lnL w="28575" cap="flat" cmpd="sng" algn="ctr">
                      <a:solidFill>
                        <a:schemeClr val="tx1">
                          <a:lumMod val="95000"/>
                          <a:lumOff val="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fr-MA" sz="1000" b="1" u="none" strike="noStrike" kern="1200" dirty="0" smtClean="0">
                        <a:solidFill>
                          <a:schemeClr val="tx1"/>
                        </a:solidFill>
                        <a:effectLst/>
                        <a:latin typeface="AvantGarde" pitchFamily="34" charset="0"/>
                        <a:ea typeface="+mn-ea"/>
                        <a:cs typeface="+mn-cs"/>
                      </a:endParaRPr>
                    </a:p>
                  </a:txBody>
                  <a:tcPr marL="6525" marR="6525" marT="6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bl>
          </a:graphicData>
        </a:graphic>
      </p:graphicFrame>
      <p:graphicFrame>
        <p:nvGraphicFramePr>
          <p:cNvPr id="14" name="Tableau 13">
            <a:extLst>
              <a:ext uri="{FF2B5EF4-FFF2-40B4-BE49-F238E27FC236}">
                <a16:creationId xmlns="" xmlns:a16="http://schemas.microsoft.com/office/drawing/2014/main" id="{E02E2287-5647-486A-B85E-9D7C9108904B}"/>
              </a:ext>
            </a:extLst>
          </p:cNvPr>
          <p:cNvGraphicFramePr>
            <a:graphicFrameLocks noGrp="1"/>
          </p:cNvGraphicFramePr>
          <p:nvPr>
            <p:extLst>
              <p:ext uri="{D42A27DB-BD31-4B8C-83A1-F6EECF244321}">
                <p14:modId xmlns:p14="http://schemas.microsoft.com/office/powerpoint/2010/main" val="1064547164"/>
              </p:ext>
            </p:extLst>
          </p:nvPr>
        </p:nvGraphicFramePr>
        <p:xfrm>
          <a:off x="122182" y="3730758"/>
          <a:ext cx="7146874" cy="2886301"/>
        </p:xfrm>
        <a:graphic>
          <a:graphicData uri="http://schemas.openxmlformats.org/drawingml/2006/table">
            <a:tbl>
              <a:tblPr/>
              <a:tblGrid>
                <a:gridCol w="1341988">
                  <a:extLst>
                    <a:ext uri="{9D8B030D-6E8A-4147-A177-3AD203B41FA5}">
                      <a16:colId xmlns="" xmlns:a16="http://schemas.microsoft.com/office/drawing/2014/main" val="3468077282"/>
                    </a:ext>
                  </a:extLst>
                </a:gridCol>
                <a:gridCol w="967481">
                  <a:extLst>
                    <a:ext uri="{9D8B030D-6E8A-4147-A177-3AD203B41FA5}">
                      <a16:colId xmlns="" xmlns:a16="http://schemas.microsoft.com/office/drawing/2014/main" val="1933873453"/>
                    </a:ext>
                  </a:extLst>
                </a:gridCol>
                <a:gridCol w="967481">
                  <a:extLst>
                    <a:ext uri="{9D8B030D-6E8A-4147-A177-3AD203B41FA5}">
                      <a16:colId xmlns="" xmlns:a16="http://schemas.microsoft.com/office/drawing/2014/main" val="204909918"/>
                    </a:ext>
                  </a:extLst>
                </a:gridCol>
                <a:gridCol w="967481">
                  <a:extLst>
                    <a:ext uri="{9D8B030D-6E8A-4147-A177-3AD203B41FA5}">
                      <a16:colId xmlns="" xmlns:a16="http://schemas.microsoft.com/office/drawing/2014/main" val="1842891649"/>
                    </a:ext>
                  </a:extLst>
                </a:gridCol>
                <a:gridCol w="967481">
                  <a:extLst>
                    <a:ext uri="{9D8B030D-6E8A-4147-A177-3AD203B41FA5}">
                      <a16:colId xmlns="" xmlns:a16="http://schemas.microsoft.com/office/drawing/2014/main" val="4171059230"/>
                    </a:ext>
                  </a:extLst>
                </a:gridCol>
                <a:gridCol w="967481"/>
                <a:gridCol w="967481"/>
              </a:tblGrid>
              <a:tr h="1718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Avril</a:t>
                      </a:r>
                      <a:endParaRPr lang="fr-MA" sz="1050" b="1" i="0" u="none" strike="noStrike" dirty="0">
                        <a:solidFill>
                          <a:srgbClr val="FFFFFF"/>
                        </a:solidFill>
                        <a:effectLst/>
                        <a:latin typeface="Trebuchet MS" panose="020B0603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Avril</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Avril</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Avril</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Mai</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tc>
                  <a:txBody>
                    <a:bodyPr/>
                    <a:lstStyle/>
                    <a:p>
                      <a:pPr algn="ctr" fontAlgn="ctr"/>
                      <a:r>
                        <a:rPr lang="fr-MA" sz="1050" b="1" i="0" u="none" strike="noStrike" dirty="0" smtClean="0">
                          <a:solidFill>
                            <a:srgbClr val="FFFFFF"/>
                          </a:solidFill>
                          <a:effectLst/>
                          <a:latin typeface="Trebuchet MS" panose="020B0603020202020204" pitchFamily="34" charset="0"/>
                        </a:rPr>
                        <a:t>Mai</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50000"/>
                      </a:schemeClr>
                    </a:solidFill>
                  </a:tcPr>
                </a:tc>
                <a:extLst>
                  <a:ext uri="{0D108BD9-81ED-4DB2-BD59-A6C34878D82A}">
                    <a16:rowId xmlns="" xmlns:a16="http://schemas.microsoft.com/office/drawing/2014/main" val="2190588776"/>
                  </a:ext>
                </a:extLst>
              </a:tr>
              <a:tr h="1718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S15</a:t>
                      </a:r>
                      <a:endParaRPr lang="fr-MA" sz="1050" b="1" i="0" u="none" strike="noStrike" dirty="0">
                        <a:solidFill>
                          <a:srgbClr val="FFFFFF"/>
                        </a:solidFill>
                        <a:effectLst/>
                        <a:latin typeface="Trebuchet MS" panose="020B0603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S16</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S17</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S18</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S19</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p>
                      <a:pPr algn="ctr" fontAlgn="ctr"/>
                      <a:r>
                        <a:rPr lang="fr-MA" sz="1050" b="1" i="0" u="none" strike="noStrike" dirty="0" smtClean="0">
                          <a:solidFill>
                            <a:srgbClr val="FFFFFF"/>
                          </a:solidFill>
                          <a:effectLst/>
                          <a:latin typeface="Trebuchet MS" panose="020B0603020202020204" pitchFamily="34" charset="0"/>
                        </a:rPr>
                        <a:t>S20</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extLst>
                  <a:ext uri="{0D108BD9-81ED-4DB2-BD59-A6C34878D82A}">
                    <a16:rowId xmlns="" xmlns:a16="http://schemas.microsoft.com/office/drawing/2014/main" val="3813113106"/>
                  </a:ext>
                </a:extLst>
              </a:tr>
              <a:tr h="1718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08/04</a:t>
                      </a:r>
                      <a:endParaRPr lang="fr-MA" sz="1050" b="1" i="0" u="none" strike="noStrike" dirty="0">
                        <a:solidFill>
                          <a:srgbClr val="FFFFFF"/>
                        </a:solidFill>
                        <a:effectLst/>
                        <a:latin typeface="Trebuchet MS" panose="020B0603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15/04</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22/04</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29/04</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01/05</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tc>
                  <a:txBody>
                    <a:bodyPr/>
                    <a:lstStyle/>
                    <a:p>
                      <a:pPr algn="ctr" fontAlgn="ctr"/>
                      <a:r>
                        <a:rPr lang="fr-MA" sz="1050" b="1" i="0" u="none" strike="noStrike" dirty="0" smtClean="0">
                          <a:solidFill>
                            <a:srgbClr val="FFFFFF"/>
                          </a:solidFill>
                          <a:effectLst/>
                          <a:latin typeface="Trebuchet MS" panose="020B0603020202020204" pitchFamily="34" charset="0"/>
                        </a:rPr>
                        <a:t>06/05</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50000"/>
                      </a:schemeClr>
                    </a:solidFill>
                  </a:tcPr>
                </a:tc>
                <a:extLst>
                  <a:ext uri="{0D108BD9-81ED-4DB2-BD59-A6C34878D82A}">
                    <a16:rowId xmlns="" xmlns:a16="http://schemas.microsoft.com/office/drawing/2014/main" val="2190527317"/>
                  </a:ext>
                </a:extLst>
              </a:tr>
              <a:tr h="1718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14/04</a:t>
                      </a:r>
                      <a:endParaRPr lang="fr-MA" sz="1050" b="1" i="0" u="none" strike="noStrike" dirty="0">
                        <a:solidFill>
                          <a:srgbClr val="FFFFFF"/>
                        </a:solidFill>
                        <a:effectLst/>
                        <a:latin typeface="Trebuchet MS" panose="020B0603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21/04</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28/04</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30/04</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FFFF"/>
                          </a:solidFill>
                          <a:effectLst/>
                          <a:latin typeface="Trebuchet MS" panose="020B0603020202020204" pitchFamily="34" charset="0"/>
                        </a:rPr>
                        <a:t>05/05</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algn="ctr" fontAlgn="ctr"/>
                      <a:r>
                        <a:rPr lang="fr-MA" sz="1050" b="1" i="0" u="none" strike="noStrike" dirty="0" smtClean="0">
                          <a:solidFill>
                            <a:srgbClr val="FFFFFF"/>
                          </a:solidFill>
                          <a:effectLst/>
                          <a:latin typeface="Trebuchet MS" panose="020B0603020202020204" pitchFamily="34" charset="0"/>
                        </a:rPr>
                        <a:t>12/05</a:t>
                      </a:r>
                      <a:endParaRPr lang="fr-MA" sz="1050" b="1" i="0" u="none" strike="noStrike" dirty="0">
                        <a:solidFill>
                          <a:srgbClr val="FFFFFF"/>
                        </a:solidFill>
                        <a:effectLst/>
                        <a:latin typeface="Trebuchet MS" panose="020B060302020202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extLst>
                  <a:ext uri="{0D108BD9-81ED-4DB2-BD59-A6C34878D82A}">
                    <a16:rowId xmlns="" xmlns:a16="http://schemas.microsoft.com/office/drawing/2014/main" val="1885386321"/>
                  </a:ext>
                </a:extLst>
              </a:tr>
              <a:tr h="263375">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200" b="0" i="0" u="none" strike="noStrike" dirty="0">
                          <a:solidFill>
                            <a:schemeClr val="tx1"/>
                          </a:solidFill>
                          <a:effectLst/>
                          <a:latin typeface="Calibri" panose="020F0502020204030204" pitchFamily="34" charset="0"/>
                        </a:rPr>
                        <a:t>Effectif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75000"/>
                            </a:schemeClr>
                          </a:solidFill>
                          <a:effectLst/>
                          <a:latin typeface="Trebuchet MS" panose="020B0603020202020204" pitchFamily="34" charset="0"/>
                        </a:rPr>
                        <a:t>432</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75000"/>
                            </a:schemeClr>
                          </a:solidFill>
                          <a:effectLst/>
                          <a:latin typeface="Trebuchet MS" panose="020B0603020202020204" pitchFamily="34" charset="0"/>
                        </a:rPr>
                        <a:t>432</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accent6">
                              <a:lumMod val="75000"/>
                            </a:schemeClr>
                          </a:solidFill>
                          <a:effectLst/>
                          <a:latin typeface="Trebuchet MS" panose="020B0603020202020204" pitchFamily="34" charset="0"/>
                        </a:rPr>
                        <a:t>432</a:t>
                      </a:r>
                      <a:endParaRPr lang="fr-MA" sz="1050" b="1" i="0" u="none" strike="noStrike" dirty="0">
                        <a:solidFill>
                          <a:schemeClr val="accent6">
                            <a:lumMod val="75000"/>
                          </a:schemeClr>
                        </a:solidFill>
                        <a:effectLst/>
                        <a:latin typeface="Trebuchet MS" panose="020B0603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accent6">
                              <a:lumMod val="75000"/>
                            </a:schemeClr>
                          </a:solidFill>
                          <a:effectLst/>
                          <a:latin typeface="Trebuchet MS" panose="020B0603020202020204" pitchFamily="34" charset="0"/>
                        </a:rPr>
                        <a:t>359</a:t>
                      </a:r>
                      <a:endParaRPr lang="fr-MA" sz="1050" b="1" i="0" u="none" strike="noStrike" dirty="0">
                        <a:solidFill>
                          <a:schemeClr val="accent6">
                            <a:lumMod val="75000"/>
                          </a:schemeClr>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ctr"/>
                      <a:r>
                        <a:rPr lang="fr-MA" sz="1050" b="1" i="0" u="none" strike="noStrike" dirty="0" smtClean="0">
                          <a:solidFill>
                            <a:schemeClr val="accent6">
                              <a:lumMod val="50000"/>
                            </a:schemeClr>
                          </a:solidFill>
                          <a:effectLst/>
                          <a:latin typeface="Trebuchet MS" panose="020B0603020202020204" pitchFamily="34" charset="0"/>
                        </a:rPr>
                        <a:t>359</a:t>
                      </a:r>
                      <a:endParaRPr lang="fr-MA" sz="1050" b="1" i="0" u="none" strike="noStrike" dirty="0">
                        <a:solidFill>
                          <a:schemeClr val="accent6">
                            <a:lumMod val="50000"/>
                          </a:schemeClr>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ctr"/>
                      <a:r>
                        <a:rPr lang="fr-MA" sz="1050" b="1" i="0" u="none" strike="noStrike" dirty="0" smtClean="0">
                          <a:solidFill>
                            <a:schemeClr val="accent6">
                              <a:lumMod val="50000"/>
                            </a:schemeClr>
                          </a:solidFill>
                          <a:effectLst/>
                          <a:latin typeface="Trebuchet MS" panose="020B0603020202020204" pitchFamily="34" charset="0"/>
                        </a:rPr>
                        <a:t>359</a:t>
                      </a:r>
                      <a:endParaRPr lang="fr-MA" sz="1050" b="1" i="0" u="none" strike="noStrike" dirty="0">
                        <a:solidFill>
                          <a:schemeClr val="accent6">
                            <a:lumMod val="50000"/>
                          </a:schemeClr>
                        </a:solidFill>
                        <a:effectLst/>
                        <a:latin typeface="Trebuchet MS" panose="020B060302020202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314610270"/>
                  </a:ext>
                </a:extLst>
              </a:tr>
              <a:tr h="171829">
                <a:tc vMerge="1">
                  <a:txBody>
                    <a:bodyPr/>
                    <a:lstStyle/>
                    <a:p>
                      <a:endParaRPr lang="fr-M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tx1"/>
                          </a:solidFill>
                          <a:effectLst/>
                          <a:latin typeface="Trebuchet MS" panose="020B0603020202020204" pitchFamily="34" charset="0"/>
                        </a:rPr>
                        <a:t>271</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tx1"/>
                          </a:solidFill>
                          <a:effectLst/>
                          <a:latin typeface="Trebuchet MS" panose="020B0603020202020204" pitchFamily="34" charset="0"/>
                        </a:rPr>
                        <a:t>277</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tx1"/>
                          </a:solidFill>
                          <a:effectLst/>
                          <a:latin typeface="Trebuchet MS" panose="020B0603020202020204" pitchFamily="34" charset="0"/>
                        </a:rPr>
                        <a:t>274</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rgbClr val="FF0000"/>
                          </a:solidFill>
                          <a:effectLst/>
                          <a:latin typeface="Trebuchet MS" panose="020B0603020202020204" pitchFamily="34" charset="0"/>
                        </a:rPr>
                        <a:t>318</a:t>
                      </a:r>
                      <a:endParaRPr lang="fr-MA" sz="1050" b="1" i="0" u="none" strike="noStrike" dirty="0">
                        <a:solidFill>
                          <a:srgbClr val="FF0000"/>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r-MA" sz="1050" b="1" i="0" u="none" strike="noStrike" dirty="0" smtClean="0">
                          <a:solidFill>
                            <a:srgbClr val="FF0000"/>
                          </a:solidFill>
                          <a:effectLst/>
                          <a:latin typeface="Trebuchet MS" panose="020B0603020202020204" pitchFamily="34" charset="0"/>
                        </a:rPr>
                        <a:t>294</a:t>
                      </a:r>
                      <a:endParaRPr lang="fr-MA" sz="1050" b="1" i="0" u="none" strike="noStrike" dirty="0">
                        <a:solidFill>
                          <a:srgbClr val="FF0000"/>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r-MA" sz="1050" b="1" i="0" u="none" strike="noStrike" dirty="0" smtClean="0">
                          <a:solidFill>
                            <a:srgbClr val="FF0000"/>
                          </a:solidFill>
                          <a:effectLst/>
                          <a:latin typeface="Trebuchet MS" panose="020B0603020202020204" pitchFamily="34" charset="0"/>
                        </a:rPr>
                        <a:t>294</a:t>
                      </a:r>
                      <a:endParaRPr lang="fr-MA" sz="1050" b="1" i="0" u="none" strike="noStrike" dirty="0">
                        <a:solidFill>
                          <a:srgbClr val="FF0000"/>
                        </a:solidFill>
                        <a:effectLst/>
                        <a:latin typeface="Trebuchet MS" panose="020B060302020202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759892315"/>
                  </a:ext>
                </a:extLst>
              </a:tr>
              <a:tr h="1718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23208941"/>
                  </a:ext>
                </a:extLst>
              </a:tr>
              <a:tr h="171829">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200" b="0" i="0" u="none" strike="noStrike" dirty="0">
                          <a:solidFill>
                            <a:srgbClr val="000000"/>
                          </a:solidFill>
                          <a:effectLst/>
                          <a:latin typeface="Calibri" panose="020F0502020204030204" pitchFamily="34" charset="0"/>
                        </a:rPr>
                        <a:t>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accent6">
                              <a:lumMod val="50000"/>
                            </a:schemeClr>
                          </a:solidFill>
                          <a:effectLst/>
                          <a:latin typeface="Trebuchet MS" panose="020B0603020202020204" pitchFamily="34" charset="0"/>
                        </a:rPr>
                        <a:t>0%</a:t>
                      </a:r>
                      <a:endParaRPr lang="fr-MA" sz="1050" b="1" i="0" u="none" strike="noStrike" dirty="0">
                        <a:solidFill>
                          <a:schemeClr val="accent6">
                            <a:lumMod val="50000"/>
                          </a:schemeClr>
                        </a:solidFill>
                        <a:effectLst/>
                        <a:latin typeface="Trebuchet MS" panose="020B0603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smtClean="0">
                          <a:solidFill>
                            <a:schemeClr val="accent6">
                              <a:lumMod val="50000"/>
                            </a:schemeClr>
                          </a:solidFill>
                          <a:effectLst/>
                          <a:latin typeface="Trebuchet MS" panose="020B0603020202020204" pitchFamily="34" charset="0"/>
                        </a:rPr>
                        <a:t>0%</a:t>
                      </a:r>
                      <a:endParaRPr lang="fr-MA" sz="1050" b="1" i="0" u="none" strike="noStrike" dirty="0">
                        <a:solidFill>
                          <a:schemeClr val="accent6">
                            <a:lumMod val="50000"/>
                          </a:schemeClr>
                        </a:solidFill>
                        <a:effectLst/>
                        <a:latin typeface="Trebuchet MS" panose="020B0603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accent6">
                              <a:lumMod val="50000"/>
                            </a:schemeClr>
                          </a:solidFill>
                          <a:effectLst/>
                          <a:latin typeface="Trebuchet MS" panose="020B0603020202020204" pitchFamily="34" charset="0"/>
                        </a:rPr>
                        <a:t>0%</a:t>
                      </a:r>
                      <a:endParaRPr lang="fr-MA" sz="1050" b="1" i="0" u="none" strike="noStrike" dirty="0">
                        <a:solidFill>
                          <a:schemeClr val="accent6">
                            <a:lumMod val="50000"/>
                          </a:schemeClr>
                        </a:solidFill>
                        <a:effectLst/>
                        <a:latin typeface="Trebuchet MS" panose="020B0603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accent6">
                              <a:lumMod val="50000"/>
                            </a:schemeClr>
                          </a:solidFill>
                          <a:effectLst/>
                          <a:latin typeface="Trebuchet MS" panose="020B0603020202020204" pitchFamily="34" charset="0"/>
                        </a:rPr>
                        <a:t>0%</a:t>
                      </a:r>
                      <a:endParaRPr lang="fr-MA" sz="1050" b="1" i="0" u="none" strike="noStrike" dirty="0">
                        <a:solidFill>
                          <a:schemeClr val="accent6">
                            <a:lumMod val="50000"/>
                          </a:schemeClr>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ctr"/>
                      <a:r>
                        <a:rPr lang="fr-MA" sz="1050" b="1" i="0" u="none" strike="noStrike" dirty="0" smtClean="0">
                          <a:solidFill>
                            <a:schemeClr val="accent6">
                              <a:lumMod val="50000"/>
                            </a:schemeClr>
                          </a:solidFill>
                          <a:effectLst/>
                          <a:latin typeface="Trebuchet MS" panose="020B0603020202020204" pitchFamily="34" charset="0"/>
                        </a:rPr>
                        <a:t>0%</a:t>
                      </a:r>
                      <a:endParaRPr lang="fr-MA" sz="1050" b="1" i="0" u="none" strike="noStrike" dirty="0">
                        <a:solidFill>
                          <a:schemeClr val="accent6">
                            <a:lumMod val="50000"/>
                          </a:schemeClr>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ctr"/>
                      <a:r>
                        <a:rPr lang="fr-MA" sz="1050" b="1" i="0" u="none" strike="noStrike" dirty="0" smtClean="0">
                          <a:solidFill>
                            <a:schemeClr val="accent6">
                              <a:lumMod val="50000"/>
                            </a:schemeClr>
                          </a:solidFill>
                          <a:effectLst/>
                          <a:latin typeface="Trebuchet MS" panose="020B0603020202020204" pitchFamily="34" charset="0"/>
                        </a:rPr>
                        <a:t>0%</a:t>
                      </a:r>
                      <a:endParaRPr lang="fr-MA" sz="1050" b="1" i="0" u="none" strike="noStrike" dirty="0">
                        <a:solidFill>
                          <a:schemeClr val="accent6">
                            <a:lumMod val="50000"/>
                          </a:schemeClr>
                        </a:solidFill>
                        <a:effectLst/>
                        <a:latin typeface="Trebuchet MS" panose="020B060302020202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84694664"/>
                  </a:ext>
                </a:extLst>
              </a:tr>
              <a:tr h="171829">
                <a:tc vMerge="1">
                  <a:txBody>
                    <a:bodyPr/>
                    <a:lstStyle/>
                    <a:p>
                      <a:endParaRPr lang="fr-M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smtClean="0">
                          <a:solidFill>
                            <a:schemeClr val="tx1"/>
                          </a:solidFill>
                          <a:effectLst/>
                          <a:latin typeface="Trebuchet MS" panose="020B0603020202020204" pitchFamily="34" charset="0"/>
                        </a:rPr>
                        <a:t>00</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smtClean="0">
                          <a:solidFill>
                            <a:schemeClr val="tx1"/>
                          </a:solidFill>
                          <a:effectLst/>
                          <a:latin typeface="Trebuchet MS" panose="020B0603020202020204" pitchFamily="34" charset="0"/>
                        </a:rPr>
                        <a:t>00</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smtClean="0">
                          <a:solidFill>
                            <a:schemeClr val="tx1"/>
                          </a:solidFill>
                          <a:effectLst/>
                          <a:latin typeface="Trebuchet MS" panose="020B0603020202020204" pitchFamily="34" charset="0"/>
                        </a:rPr>
                        <a:t>01</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smtClean="0">
                          <a:solidFill>
                            <a:schemeClr val="tx1"/>
                          </a:solidFill>
                          <a:effectLst/>
                          <a:latin typeface="Trebuchet MS" panose="020B0603020202020204" pitchFamily="34" charset="0"/>
                        </a:rPr>
                        <a:t>00</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kern="1200" dirty="0" smtClean="0">
                          <a:solidFill>
                            <a:schemeClr val="tx1"/>
                          </a:solidFill>
                          <a:effectLst/>
                          <a:latin typeface="Trebuchet MS" panose="020B0603020202020204" pitchFamily="34" charset="0"/>
                          <a:ea typeface="+mn-ea"/>
                          <a:cs typeface="+mn-cs"/>
                        </a:rPr>
                        <a:t>00</a:t>
                      </a:r>
                      <a:endParaRPr lang="fr-MA" sz="1050" b="1" i="0" u="none" strike="noStrike" kern="1200" dirty="0">
                        <a:solidFill>
                          <a:schemeClr val="tx1"/>
                        </a:solidFill>
                        <a:effectLst/>
                        <a:latin typeface="Trebuchet MS" panose="020B0603020202020204" pitchFamily="34" charset="0"/>
                        <a:ea typeface="+mn-ea"/>
                        <a:cs typeface="+mn-cs"/>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kern="1200" dirty="0" smtClean="0">
                          <a:solidFill>
                            <a:schemeClr val="tx1"/>
                          </a:solidFill>
                          <a:effectLst/>
                          <a:latin typeface="Trebuchet MS" panose="020B0603020202020204" pitchFamily="34" charset="0"/>
                          <a:ea typeface="+mn-ea"/>
                          <a:cs typeface="+mn-cs"/>
                        </a:rPr>
                        <a:t>00</a:t>
                      </a:r>
                      <a:endParaRPr lang="fr-MA" sz="1050" b="1" i="0" u="none" strike="noStrike" kern="1200" dirty="0">
                        <a:solidFill>
                          <a:schemeClr val="tx1"/>
                        </a:solidFill>
                        <a:effectLst/>
                        <a:latin typeface="Trebuchet MS" panose="020B0603020202020204" pitchFamily="34" charset="0"/>
                        <a:ea typeface="+mn-ea"/>
                        <a:cs typeface="+mn-cs"/>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989844972"/>
                  </a:ext>
                </a:extLst>
              </a:tr>
              <a:tr h="17182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882879455"/>
                  </a:ext>
                </a:extLst>
              </a:tr>
              <a:tr h="171829">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200" b="0" i="0" u="none" strike="noStrike" dirty="0">
                          <a:solidFill>
                            <a:srgbClr val="000000"/>
                          </a:solidFill>
                          <a:effectLst/>
                          <a:latin typeface="Calibri" panose="020F0502020204030204" pitchFamily="34" charset="0"/>
                        </a:rPr>
                        <a:t>Shrinkage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75000"/>
                            </a:schemeClr>
                          </a:solidFill>
                          <a:effectLst/>
                          <a:latin typeface="Trebuchet MS" panose="020B0603020202020204" pitchFamily="34" charset="0"/>
                        </a:rPr>
                        <a:t>10%</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a:solidFill>
                            <a:schemeClr val="accent6">
                              <a:lumMod val="75000"/>
                            </a:schemeClr>
                          </a:solidFill>
                          <a:effectLst/>
                          <a:latin typeface="Trebuchet MS" panose="020B0603020202020204" pitchFamily="34" charset="0"/>
                        </a:rPr>
                        <a:t>10%</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accent6">
                              <a:lumMod val="75000"/>
                            </a:schemeClr>
                          </a:solidFill>
                          <a:effectLst/>
                          <a:latin typeface="Trebuchet MS" panose="020B0603020202020204" pitchFamily="34" charset="0"/>
                        </a:rPr>
                        <a:t>10%</a:t>
                      </a:r>
                      <a:endParaRPr lang="fr-MA" sz="1050" b="1" i="0" u="none" strike="noStrike" dirty="0">
                        <a:solidFill>
                          <a:schemeClr val="accent6">
                            <a:lumMod val="75000"/>
                          </a:schemeClr>
                        </a:solidFill>
                        <a:effectLst/>
                        <a:latin typeface="Trebuchet MS" panose="020B0603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accent6">
                              <a:lumMod val="75000"/>
                            </a:schemeClr>
                          </a:solidFill>
                          <a:effectLst/>
                          <a:latin typeface="Trebuchet MS" panose="020B0603020202020204" pitchFamily="34" charset="0"/>
                        </a:rPr>
                        <a:t>10%</a:t>
                      </a:r>
                      <a:endParaRPr lang="fr-MA" sz="1050" b="1" i="0" u="none" strike="noStrike" dirty="0">
                        <a:solidFill>
                          <a:schemeClr val="accent6">
                            <a:lumMod val="75000"/>
                          </a:schemeClr>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ctr"/>
                      <a:r>
                        <a:rPr lang="fr-MA" sz="1050" b="1" i="0" u="none" strike="noStrike" dirty="0" smtClean="0">
                          <a:solidFill>
                            <a:schemeClr val="accent6">
                              <a:lumMod val="50000"/>
                            </a:schemeClr>
                          </a:solidFill>
                          <a:effectLst/>
                          <a:latin typeface="Trebuchet MS" panose="020B0603020202020204" pitchFamily="34" charset="0"/>
                        </a:rPr>
                        <a:t>10%</a:t>
                      </a:r>
                      <a:endParaRPr lang="fr-MA" sz="1050" b="1" i="0" u="none" strike="noStrike" dirty="0">
                        <a:solidFill>
                          <a:schemeClr val="accent6">
                            <a:lumMod val="50000"/>
                          </a:schemeClr>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ctr"/>
                      <a:r>
                        <a:rPr lang="fr-MA" sz="1050" b="1" i="0" u="none" strike="noStrike" dirty="0" smtClean="0">
                          <a:solidFill>
                            <a:schemeClr val="accent6">
                              <a:lumMod val="50000"/>
                            </a:schemeClr>
                          </a:solidFill>
                          <a:effectLst/>
                          <a:latin typeface="Trebuchet MS" panose="020B0603020202020204" pitchFamily="34" charset="0"/>
                        </a:rPr>
                        <a:t>10%</a:t>
                      </a:r>
                      <a:endParaRPr lang="fr-MA" sz="1050" b="1" i="0" u="none" strike="noStrike" dirty="0">
                        <a:solidFill>
                          <a:schemeClr val="accent6">
                            <a:lumMod val="50000"/>
                          </a:schemeClr>
                        </a:solidFill>
                        <a:effectLst/>
                        <a:latin typeface="Trebuchet MS" panose="020B0603020202020204" pitchFamily="34" charset="0"/>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996441278"/>
                  </a:ext>
                </a:extLst>
              </a:tr>
              <a:tr h="171829">
                <a:tc vMerge="1">
                  <a:txBody>
                    <a:bodyPr/>
                    <a:lstStyle/>
                    <a:p>
                      <a:endParaRPr lang="fr-MA"/>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tx1"/>
                          </a:solidFill>
                          <a:effectLst/>
                          <a:latin typeface="Trebuchet MS" panose="020B0603020202020204" pitchFamily="34" charset="0"/>
                        </a:rPr>
                        <a:t>69H</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tx1"/>
                          </a:solidFill>
                          <a:effectLst/>
                          <a:latin typeface="Trebuchet MS" panose="020B0603020202020204" pitchFamily="34" charset="0"/>
                        </a:rPr>
                        <a:t>87,5H</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tx1"/>
                          </a:solidFill>
                          <a:effectLst/>
                          <a:latin typeface="Trebuchet MS" panose="020B0603020202020204" pitchFamily="34" charset="0"/>
                        </a:rPr>
                        <a:t>125,56H</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050" b="1" i="0" u="none" strike="noStrike" dirty="0" smtClean="0">
                          <a:solidFill>
                            <a:schemeClr val="tx1"/>
                          </a:solidFill>
                          <a:effectLst/>
                          <a:latin typeface="Trebuchet MS" panose="020B0603020202020204" pitchFamily="34" charset="0"/>
                        </a:rPr>
                        <a:t>68H</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kern="1200" dirty="0" smtClean="0">
                          <a:solidFill>
                            <a:schemeClr val="tx1"/>
                          </a:solidFill>
                          <a:effectLst/>
                          <a:latin typeface="Trebuchet MS" panose="020B0603020202020204" pitchFamily="34" charset="0"/>
                          <a:ea typeface="+mn-ea"/>
                          <a:cs typeface="+mn-cs"/>
                        </a:rPr>
                        <a:t>40H</a:t>
                      </a:r>
                      <a:endParaRPr lang="fr-MA" sz="1050" b="1" i="0" u="none" strike="noStrike" kern="1200" dirty="0">
                        <a:solidFill>
                          <a:schemeClr val="tx1"/>
                        </a:solidFill>
                        <a:effectLst/>
                        <a:latin typeface="Trebuchet MS" panose="020B0603020202020204" pitchFamily="34" charset="0"/>
                        <a:ea typeface="+mn-ea"/>
                        <a:cs typeface="+mn-cs"/>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kern="1200" dirty="0" smtClean="0">
                          <a:solidFill>
                            <a:schemeClr val="tx1"/>
                          </a:solidFill>
                          <a:effectLst/>
                          <a:latin typeface="Trebuchet MS" panose="020B0603020202020204" pitchFamily="34" charset="0"/>
                          <a:ea typeface="+mn-ea"/>
                          <a:cs typeface="+mn-cs"/>
                        </a:rPr>
                        <a:t>47,50H</a:t>
                      </a:r>
                      <a:endParaRPr lang="fr-MA" sz="1050" b="1" i="0" u="none" strike="noStrike" kern="1200" dirty="0">
                        <a:solidFill>
                          <a:schemeClr val="tx1"/>
                        </a:solidFill>
                        <a:effectLst/>
                        <a:latin typeface="Trebuchet MS" panose="020B0603020202020204" pitchFamily="34" charset="0"/>
                        <a:ea typeface="+mn-ea"/>
                        <a:cs typeface="+mn-cs"/>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506655465"/>
                  </a:ext>
                </a:extLst>
              </a:tr>
              <a:tr h="20269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800" b="0"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fr-MA" sz="1050" b="1"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813597"/>
                  </a:ext>
                </a:extLst>
              </a:tr>
              <a:tr h="352389">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fr-MA" sz="1200" b="0" i="0" u="none" strike="noStrike" dirty="0">
                          <a:solidFill>
                            <a:srgbClr val="000000"/>
                          </a:solidFill>
                          <a:effectLst/>
                          <a:latin typeface="Calibri" panose="020F0502020204030204" pitchFamily="34" charset="0"/>
                        </a:rPr>
                        <a:t>Capacitaire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ctr" latinLnBrk="0" hangingPunct="1"/>
                      <a:r>
                        <a:rPr lang="fr-MA" sz="1050" b="1" i="0" u="none" strike="noStrike" kern="1200" dirty="0">
                          <a:solidFill>
                            <a:schemeClr val="accent6">
                              <a:lumMod val="50000"/>
                            </a:schemeClr>
                          </a:solidFill>
                          <a:effectLst/>
                          <a:latin typeface="Trebuchet MS" panose="020B0603020202020204" pitchFamily="34" charset="0"/>
                          <a:ea typeface="+mn-ea"/>
                          <a:cs typeface="+mn-cs"/>
                        </a:rPr>
                        <a:t>10974</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ctr" latinLnBrk="0" hangingPunct="1"/>
                      <a:r>
                        <a:rPr lang="fr-MA" sz="1050" b="1" i="0" u="none" strike="noStrike" kern="1200" dirty="0" smtClean="0">
                          <a:solidFill>
                            <a:schemeClr val="accent6">
                              <a:lumMod val="75000"/>
                            </a:schemeClr>
                          </a:solidFill>
                          <a:effectLst/>
                          <a:latin typeface="Trebuchet MS" panose="020B0603020202020204" pitchFamily="34" charset="0"/>
                          <a:ea typeface="+mn-ea"/>
                          <a:cs typeface="+mn-cs"/>
                        </a:rPr>
                        <a:t>12779</a:t>
                      </a:r>
                      <a:endParaRPr lang="fr-MA" sz="1050" b="1" i="0" u="none" strike="noStrike" kern="1200" dirty="0">
                        <a:solidFill>
                          <a:schemeClr val="accent6">
                            <a:lumMod val="75000"/>
                          </a:schemeClr>
                        </a:solidFill>
                        <a:effectLst/>
                        <a:latin typeface="Trebuchet MS" panose="020B0603020202020204" pitchFamily="34" charset="0"/>
                        <a:ea typeface="+mn-ea"/>
                        <a:cs typeface="+mn-cs"/>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algn="ctr" defTabSz="914400" rtl="0" eaLnBrk="1" fontAlgn="ctr" latinLnBrk="0" hangingPunct="1"/>
                      <a:r>
                        <a:rPr lang="fr-FR" sz="1050" b="1" i="0" u="none" strike="noStrike" kern="1200" dirty="0">
                          <a:solidFill>
                            <a:schemeClr val="accent6">
                              <a:lumMod val="75000"/>
                            </a:schemeClr>
                          </a:solidFill>
                          <a:effectLst/>
                          <a:latin typeface="Trebuchet MS" panose="020B0603020202020204" pitchFamily="34" charset="0"/>
                          <a:ea typeface="+mn-ea"/>
                          <a:cs typeface="+mn-cs"/>
                        </a:rPr>
                        <a:t>12746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smtClean="0">
                          <a:solidFill>
                            <a:schemeClr val="accent6">
                              <a:lumMod val="50000"/>
                            </a:schemeClr>
                          </a:solidFill>
                          <a:effectLst/>
                          <a:latin typeface="Trebuchet MS" panose="020B0603020202020204" pitchFamily="34" charset="0"/>
                        </a:rPr>
                        <a:t>3194</a:t>
                      </a:r>
                    </a:p>
                  </a:txBody>
                  <a:tcPr marL="0" marR="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fr-FR" sz="1050" b="1" i="0" u="none" strike="noStrike" kern="1200" dirty="0" smtClean="0">
                          <a:solidFill>
                            <a:schemeClr val="accent6">
                              <a:lumMod val="75000"/>
                            </a:schemeClr>
                          </a:solidFill>
                          <a:effectLst/>
                          <a:latin typeface="Trebuchet MS" panose="020B0603020202020204" pitchFamily="34" charset="0"/>
                          <a:ea typeface="+mn-ea"/>
                          <a:cs typeface="+mn-cs"/>
                        </a:rPr>
                        <a:t>9176</a:t>
                      </a:r>
                      <a:endParaRPr lang="fr-FR" sz="1050" b="1" i="0" u="none" strike="noStrike" kern="1200" dirty="0">
                        <a:solidFill>
                          <a:schemeClr val="accent6">
                            <a:lumMod val="75000"/>
                          </a:schemeClr>
                        </a:solidFill>
                        <a:effectLst/>
                        <a:latin typeface="Trebuchet MS" panose="020B0603020202020204" pitchFamily="34" charset="0"/>
                        <a:ea typeface="+mn-ea"/>
                        <a:cs typeface="+mn-cs"/>
                      </a:endParaRPr>
                    </a:p>
                  </a:txBody>
                  <a:tcPr marL="9525" marR="9525" marT="9525"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algn="ctr" defTabSz="914400" rtl="0" eaLnBrk="1" fontAlgn="ctr" latinLnBrk="0" hangingPunct="1"/>
                      <a:r>
                        <a:rPr lang="fr-FR" sz="1050" b="1" i="0" u="none" strike="noStrike" kern="1200" dirty="0" smtClean="0">
                          <a:solidFill>
                            <a:schemeClr val="accent6">
                              <a:lumMod val="75000"/>
                            </a:schemeClr>
                          </a:solidFill>
                          <a:effectLst/>
                          <a:latin typeface="Trebuchet MS" panose="020B0603020202020204" pitchFamily="34" charset="0"/>
                          <a:ea typeface="+mn-ea"/>
                          <a:cs typeface="+mn-cs"/>
                        </a:rPr>
                        <a:t>12881</a:t>
                      </a:r>
                      <a:endParaRPr lang="fr-FR" sz="1050" b="1" i="0" u="none" strike="noStrike" kern="1200" dirty="0">
                        <a:solidFill>
                          <a:schemeClr val="accent6">
                            <a:lumMod val="75000"/>
                          </a:schemeClr>
                        </a:solidFill>
                        <a:effectLst/>
                        <a:latin typeface="Trebuchet MS" panose="020B0603020202020204" pitchFamily="34" charset="0"/>
                        <a:ea typeface="+mn-ea"/>
                        <a:cs typeface="+mn-cs"/>
                      </a:endParaRP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4277131290"/>
                  </a:ext>
                </a:extLst>
              </a:tr>
              <a:tr h="177719">
                <a:tc vMerge="1">
                  <a:txBody>
                    <a:bodyPr/>
                    <a:lstStyle/>
                    <a:p>
                      <a:endParaRPr lang="fr-F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smtClean="0">
                          <a:solidFill>
                            <a:schemeClr val="tx1"/>
                          </a:solidFill>
                          <a:effectLst/>
                          <a:latin typeface="Trebuchet MS" panose="020B0603020202020204" pitchFamily="34" charset="0"/>
                        </a:rPr>
                        <a:t>10532</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smtClean="0">
                          <a:solidFill>
                            <a:schemeClr val="tx1"/>
                          </a:solidFill>
                          <a:effectLst/>
                          <a:latin typeface="Trebuchet MS" panose="020B0603020202020204" pitchFamily="34" charset="0"/>
                        </a:rPr>
                        <a:t>11539</a:t>
                      </a:r>
                      <a:endParaRPr lang="fr-MA" sz="1050" b="1" i="0" u="none" strike="noStrike" dirty="0">
                        <a:solidFill>
                          <a:schemeClr val="tx1"/>
                        </a:solidFill>
                        <a:effectLst/>
                        <a:latin typeface="Trebuchet MS" panose="020B0603020202020204" pitchFamily="34"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fr-FR" sz="1100" b="1" i="0" u="none" strike="noStrike" dirty="0">
                          <a:solidFill>
                            <a:srgbClr val="000000"/>
                          </a:solidFill>
                          <a:effectLst/>
                          <a:latin typeface="Calibri" panose="020F0502020204030204" pitchFamily="34" charset="0"/>
                        </a:rPr>
                        <a:t>11984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fr-MA" sz="1050" b="1" i="0" u="none" strike="noStrike" dirty="0" smtClean="0">
                          <a:solidFill>
                            <a:schemeClr val="tx1"/>
                          </a:solidFill>
                          <a:effectLst/>
                          <a:latin typeface="Trebuchet MS" panose="020B0603020202020204" pitchFamily="34" charset="0"/>
                        </a:rPr>
                        <a:t>2881</a:t>
                      </a:r>
                    </a:p>
                  </a:txBody>
                  <a:tcPr marL="0" marR="0" marT="0"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fr-FR" sz="1100" b="1" i="0" u="none" strike="noStrike" dirty="0" smtClean="0">
                          <a:solidFill>
                            <a:srgbClr val="000000"/>
                          </a:solidFill>
                          <a:effectLst/>
                          <a:latin typeface="Calibri" panose="020F0502020204030204" pitchFamily="34" charset="0"/>
                        </a:rPr>
                        <a:t>8686</a:t>
                      </a:r>
                      <a:endParaRPr lang="fr-FR" sz="1100" b="1" i="0" u="none" strike="noStrike" dirty="0">
                        <a:solidFill>
                          <a:srgbClr val="000000"/>
                        </a:solidFill>
                        <a:effectLst/>
                        <a:latin typeface="Calibri" panose="020F0502020204030204" pitchFamily="34" charset="0"/>
                      </a:endParaRPr>
                    </a:p>
                  </a:txBody>
                  <a:tcPr marL="9525" marR="9525" marT="9525"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fr-FR" sz="1100" b="1" i="0" u="none" strike="noStrike" dirty="0" smtClean="0">
                          <a:solidFill>
                            <a:srgbClr val="000000"/>
                          </a:solidFill>
                          <a:effectLst/>
                          <a:latin typeface="Calibri" panose="020F0502020204030204" pitchFamily="34" charset="0"/>
                        </a:rPr>
                        <a:t>12290</a:t>
                      </a:r>
                      <a:endParaRPr lang="fr-FR" sz="1100" b="1" i="0" u="none" strike="noStrike" dirty="0">
                        <a:solidFill>
                          <a:srgbClr val="000000"/>
                        </a:solidFill>
                        <a:effectLst/>
                        <a:latin typeface="Calibri" panose="020F0502020204030204" pitchFamily="34"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graphicFrame>
        <p:nvGraphicFramePr>
          <p:cNvPr id="15" name="Tableau 14">
            <a:extLst>
              <a:ext uri="{FF2B5EF4-FFF2-40B4-BE49-F238E27FC236}">
                <a16:creationId xmlns="" xmlns:a16="http://schemas.microsoft.com/office/drawing/2014/main" id="{D7D7F160-497B-441E-B388-710F7540934D}"/>
              </a:ext>
            </a:extLst>
          </p:cNvPr>
          <p:cNvGraphicFramePr>
            <a:graphicFrameLocks noGrp="1"/>
          </p:cNvGraphicFramePr>
          <p:nvPr>
            <p:extLst>
              <p:ext uri="{D42A27DB-BD31-4B8C-83A1-F6EECF244321}">
                <p14:modId xmlns:p14="http://schemas.microsoft.com/office/powerpoint/2010/main" val="1642809146"/>
              </p:ext>
            </p:extLst>
          </p:nvPr>
        </p:nvGraphicFramePr>
        <p:xfrm>
          <a:off x="7902054" y="3502858"/>
          <a:ext cx="4159015" cy="2219987"/>
        </p:xfrm>
        <a:graphic>
          <a:graphicData uri="http://schemas.openxmlformats.org/drawingml/2006/table">
            <a:tbl>
              <a:tblPr/>
              <a:tblGrid>
                <a:gridCol w="1206000">
                  <a:extLst>
                    <a:ext uri="{9D8B030D-6E8A-4147-A177-3AD203B41FA5}">
                      <a16:colId xmlns="" xmlns:a16="http://schemas.microsoft.com/office/drawing/2014/main" val="744653499"/>
                    </a:ext>
                  </a:extLst>
                </a:gridCol>
                <a:gridCol w="563551">
                  <a:extLst>
                    <a:ext uri="{9D8B030D-6E8A-4147-A177-3AD203B41FA5}">
                      <a16:colId xmlns="" xmlns:a16="http://schemas.microsoft.com/office/drawing/2014/main" val="2607186676"/>
                    </a:ext>
                  </a:extLst>
                </a:gridCol>
                <a:gridCol w="597366">
                  <a:extLst>
                    <a:ext uri="{9D8B030D-6E8A-4147-A177-3AD203B41FA5}">
                      <a16:colId xmlns="" xmlns:a16="http://schemas.microsoft.com/office/drawing/2014/main" val="486562710"/>
                    </a:ext>
                  </a:extLst>
                </a:gridCol>
                <a:gridCol w="597366">
                  <a:extLst>
                    <a:ext uri="{9D8B030D-6E8A-4147-A177-3AD203B41FA5}">
                      <a16:colId xmlns="" xmlns:a16="http://schemas.microsoft.com/office/drawing/2014/main" val="20003"/>
                    </a:ext>
                  </a:extLst>
                </a:gridCol>
                <a:gridCol w="597366">
                  <a:extLst>
                    <a:ext uri="{9D8B030D-6E8A-4147-A177-3AD203B41FA5}">
                      <a16:colId xmlns="" xmlns:a16="http://schemas.microsoft.com/office/drawing/2014/main" val="20004"/>
                    </a:ext>
                  </a:extLst>
                </a:gridCol>
                <a:gridCol w="597366">
                  <a:extLst>
                    <a:ext uri="{9D8B030D-6E8A-4147-A177-3AD203B41FA5}">
                      <a16:colId xmlns="" xmlns:a16="http://schemas.microsoft.com/office/drawing/2014/main" val="20005"/>
                    </a:ext>
                  </a:extLst>
                </a:gridCol>
              </a:tblGrid>
              <a:tr h="359458">
                <a:tc>
                  <a:txBody>
                    <a:bodyPr/>
                    <a:lstStyle/>
                    <a:p>
                      <a:pPr algn="l" rtl="0" fontAlgn="b"/>
                      <a:r>
                        <a:rPr lang="fr-MA" sz="800" b="0" i="0" u="none" strike="noStrike" dirty="0">
                          <a:solidFill>
                            <a:srgbClr val="000000"/>
                          </a:solidFill>
                          <a:effectLst/>
                          <a:latin typeface="Arial" panose="020B0604020202020204" pitchFamily="34" charset="0"/>
                        </a:rPr>
                        <a:t> </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tc gridSpan="5">
                  <a:txBody>
                    <a:bodyPr/>
                    <a:lstStyle/>
                    <a:p>
                      <a:pPr algn="ctr" rtl="0" fontAlgn="ctr"/>
                      <a:r>
                        <a:rPr lang="pt-BR" sz="1050" b="0" i="0" u="none" strike="noStrike" dirty="0">
                          <a:solidFill>
                            <a:srgbClr val="FFFFFF"/>
                          </a:solidFill>
                          <a:effectLst/>
                          <a:latin typeface="Arial" panose="020B0604020202020204" pitchFamily="34" charset="0"/>
                        </a:rPr>
                        <a:t>R/E (Heure de log)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fr-MA"/>
                    </a:p>
                  </a:txBody>
                  <a:tcPr/>
                </a:tc>
                <a:tc hMerge="1">
                  <a:txBody>
                    <a:bodyPr/>
                    <a:lstStyle/>
                    <a:p>
                      <a:pPr algn="ctr" rtl="0" fontAlgn="ctr"/>
                      <a:endParaRPr lang="pt-BR" sz="8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hMerge="1">
                  <a:txBody>
                    <a:bodyPr/>
                    <a:lstStyle/>
                    <a:p>
                      <a:pPr algn="ctr" rtl="0" fontAlgn="ctr"/>
                      <a:endParaRPr lang="pt-BR" sz="8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hMerge="1">
                  <a:txBody>
                    <a:bodyPr/>
                    <a:lstStyle/>
                    <a:p>
                      <a:pPr algn="ctr" rtl="0" fontAlgn="ctr"/>
                      <a:endParaRPr lang="pt-BR" sz="8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 xmlns:a16="http://schemas.microsoft.com/office/drawing/2014/main" val="1722318106"/>
                  </a:ext>
                </a:extLst>
              </a:tr>
              <a:tr h="286603">
                <a:tc>
                  <a:txBody>
                    <a:bodyPr/>
                    <a:lstStyle/>
                    <a:p>
                      <a:pPr algn="l" rtl="0" fontAlgn="b"/>
                      <a:r>
                        <a:rPr lang="fr-MA" sz="800" b="0" i="0" u="none" strike="noStrike" dirty="0">
                          <a:solidFill>
                            <a:srgbClr val="000000"/>
                          </a:solidFill>
                          <a:effectLst/>
                          <a:latin typeface="Arial" panose="020B0604020202020204" pitchFamily="34" charset="0"/>
                        </a:rPr>
                        <a:t> </a:t>
                      </a: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fr-MA" sz="900" b="0" i="0" u="none" strike="noStrike" dirty="0">
                          <a:solidFill>
                            <a:srgbClr val="FFFFFF"/>
                          </a:solidFill>
                          <a:effectLst/>
                          <a:latin typeface="Arial" panose="020B0604020202020204" pitchFamily="34" charset="0"/>
                        </a:rPr>
                        <a:t>MOOV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algn="ctr" rtl="0" fontAlgn="ctr"/>
                      <a:r>
                        <a:rPr lang="fr-MA" sz="900" b="0" i="0" u="none" strike="noStrike" dirty="0">
                          <a:solidFill>
                            <a:srgbClr val="FFFFFF"/>
                          </a:solidFill>
                          <a:effectLst/>
                          <a:latin typeface="Arial" panose="020B0604020202020204" pitchFamily="34" charset="0"/>
                        </a:rPr>
                        <a:t>MTN VOIX</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algn="ctr" rtl="0" fontAlgn="ctr"/>
                      <a:r>
                        <a:rPr lang="fr-MA" sz="900" b="0" i="0" u="none" strike="noStrike" dirty="0">
                          <a:solidFill>
                            <a:srgbClr val="FFFFFF"/>
                          </a:solidFill>
                          <a:effectLst/>
                          <a:latin typeface="Arial" panose="020B0604020202020204" pitchFamily="34" charset="0"/>
                        </a:rPr>
                        <a:t>MTN DIGITAL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algn="ctr" rtl="0" fontAlgn="ctr"/>
                      <a:r>
                        <a:rPr lang="fr-MA" sz="900" b="0" i="0" u="none" strike="noStrike" dirty="0">
                          <a:solidFill>
                            <a:srgbClr val="FFFFFF"/>
                          </a:solidFill>
                          <a:effectLst/>
                          <a:latin typeface="Arial" panose="020B0604020202020204" pitchFamily="34" charset="0"/>
                        </a:rPr>
                        <a:t>MTN BO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algn="ctr" rtl="0" fontAlgn="ctr"/>
                      <a:r>
                        <a:rPr lang="fr-MA" sz="900" b="0" i="0" u="none" strike="noStrike" dirty="0">
                          <a:solidFill>
                            <a:srgbClr val="FFFFFF"/>
                          </a:solidFill>
                          <a:effectLst/>
                          <a:latin typeface="Arial" panose="020B0604020202020204" pitchFamily="34" charset="0"/>
                        </a:rPr>
                        <a:t>FTY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499201714"/>
                  </a:ext>
                </a:extLst>
              </a:tr>
              <a:tr h="219618">
                <a:tc>
                  <a:txBody>
                    <a:bodyPr/>
                    <a:lstStyle/>
                    <a:p>
                      <a:pPr algn="ctr" rtl="0" fontAlgn="ctr"/>
                      <a:r>
                        <a:rPr lang="fr-MA" sz="1000" b="0" i="0" u="none" strike="noStrike" dirty="0">
                          <a:solidFill>
                            <a:srgbClr val="FFFFFF"/>
                          </a:solidFill>
                          <a:effectLst/>
                          <a:latin typeface="Arial" panose="020B0604020202020204" pitchFamily="34" charset="0"/>
                        </a:rPr>
                        <a:t>R/E </a:t>
                      </a:r>
                      <a:r>
                        <a:rPr lang="fr-MA" sz="1000" b="0" i="0" u="none" strike="noStrike" dirty="0" smtClean="0">
                          <a:solidFill>
                            <a:srgbClr val="FFFFFF"/>
                          </a:solidFill>
                          <a:effectLst/>
                          <a:latin typeface="Arial" panose="020B0604020202020204" pitchFamily="34" charset="0"/>
                        </a:rPr>
                        <a:t>MAI</a:t>
                      </a:r>
                      <a:endParaRPr lang="fr-MA" sz="10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50000"/>
                      </a:schemeClr>
                    </a:solidFill>
                  </a:tcPr>
                </a:tc>
                <a:tc>
                  <a:txBody>
                    <a:bodyPr/>
                    <a:lstStyle/>
                    <a:p>
                      <a:pPr marL="0" algn="ctr" defTabSz="914400" rtl="0" eaLnBrk="1" fontAlgn="ctr" latinLnBrk="0" hangingPunct="1"/>
                      <a:r>
                        <a:rPr lang="fr-FR" sz="1100" b="1" i="0" u="none" strike="noStrike" kern="1200" dirty="0">
                          <a:solidFill>
                            <a:schemeClr val="tx1"/>
                          </a:solidFill>
                          <a:effectLst/>
                          <a:latin typeface="Arial" panose="020B0604020202020204" pitchFamily="34" charset="0"/>
                          <a:ea typeface="+mn-ea"/>
                          <a:cs typeface="+mn-cs"/>
                        </a:rPr>
                        <a:t>93%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algn="ctr" defTabSz="914400" rtl="0" eaLnBrk="1" fontAlgn="ctr" latinLnBrk="0" hangingPunct="1"/>
                      <a:r>
                        <a:rPr lang="fr-FR" sz="1100" b="1" i="0" u="none" strike="noStrike" kern="1200" dirty="0">
                          <a:solidFill>
                            <a:schemeClr val="tx1"/>
                          </a:solidFill>
                          <a:effectLst/>
                          <a:latin typeface="Arial" panose="020B0604020202020204" pitchFamily="34" charset="0"/>
                          <a:ea typeface="+mn-ea"/>
                          <a:cs typeface="+mn-cs"/>
                        </a:rPr>
                        <a:t>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algn="ctr" defTabSz="914400" rtl="0" eaLnBrk="1" fontAlgn="ctr" latinLnBrk="0" hangingPunct="1"/>
                      <a:r>
                        <a:rPr lang="fr-FR" sz="1100" b="1" i="0" u="none" strike="noStrike" kern="1200" dirty="0">
                          <a:solidFill>
                            <a:schemeClr val="tx1"/>
                          </a:solidFill>
                          <a:effectLst/>
                          <a:latin typeface="Arial" panose="020B0604020202020204" pitchFamily="34" charset="0"/>
                          <a:ea typeface="+mn-ea"/>
                          <a:cs typeface="+mn-cs"/>
                        </a:rPr>
                        <a:t>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algn="ctr" defTabSz="914400" rtl="0" eaLnBrk="1" fontAlgn="ctr" latinLnBrk="0" hangingPunct="1"/>
                      <a:r>
                        <a:rPr lang="fr-FR" sz="1100" b="1" i="0" u="none" strike="noStrike" kern="1200" dirty="0">
                          <a:solidFill>
                            <a:schemeClr val="tx1"/>
                          </a:solidFill>
                          <a:effectLst/>
                          <a:latin typeface="Arial" panose="020B0604020202020204" pitchFamily="34" charset="0"/>
                          <a:ea typeface="+mn-ea"/>
                          <a:cs typeface="+mn-cs"/>
                        </a:rPr>
                        <a:t>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algn="ctr" defTabSz="914400" rtl="0" eaLnBrk="1" fontAlgn="ctr" latinLnBrk="0" hangingPunct="1"/>
                      <a:r>
                        <a:rPr lang="fr-FR" sz="1100" b="1" i="0" u="none" strike="noStrike" kern="1200" dirty="0">
                          <a:solidFill>
                            <a:schemeClr val="tx1"/>
                          </a:solidFill>
                          <a:effectLst/>
                          <a:latin typeface="Arial" panose="020B0604020202020204" pitchFamily="34" charset="0"/>
                          <a:ea typeface="+mn-ea"/>
                          <a:cs typeface="+mn-cs"/>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899392164"/>
                  </a:ext>
                </a:extLst>
              </a:tr>
              <a:tr h="219618">
                <a:tc>
                  <a:txBody>
                    <a:bodyPr/>
                    <a:lstStyle/>
                    <a:p>
                      <a:pPr algn="ctr" rtl="0" fontAlgn="ctr"/>
                      <a:r>
                        <a:rPr lang="fr-MA" sz="1000" b="0" i="0" u="none" strike="noStrike" dirty="0">
                          <a:solidFill>
                            <a:srgbClr val="FFFFFF"/>
                          </a:solidFill>
                          <a:effectLst/>
                          <a:latin typeface="Arial" panose="020B0604020202020204" pitchFamily="34" charset="0"/>
                        </a:rPr>
                        <a:t>R/E </a:t>
                      </a:r>
                      <a:r>
                        <a:rPr lang="fr-MA" sz="1000" b="0" i="0" u="none" strike="noStrike" dirty="0" smtClean="0">
                          <a:solidFill>
                            <a:srgbClr val="FFFFFF"/>
                          </a:solidFill>
                          <a:effectLst/>
                          <a:latin typeface="Arial" panose="020B0604020202020204" pitchFamily="34" charset="0"/>
                        </a:rPr>
                        <a:t>– S15</a:t>
                      </a:r>
                      <a:endParaRPr lang="fr-MA" sz="10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50000"/>
                      </a:schemeClr>
                    </a:solidFill>
                  </a:tcPr>
                </a:tc>
                <a:tc>
                  <a:txBody>
                    <a:bodyPr/>
                    <a:lstStyle/>
                    <a:p>
                      <a:pPr algn="ctr" rtl="0" fontAlgn="ctr"/>
                      <a:r>
                        <a:rPr lang="fr-MA" sz="1100" b="1" i="0" u="none" strike="noStrike" dirty="0">
                          <a:solidFill>
                            <a:schemeClr val="tx1"/>
                          </a:solidFill>
                          <a:effectLst/>
                          <a:latin typeface="Arial" panose="020B0604020202020204" pitchFamily="34" charset="0"/>
                        </a:rPr>
                        <a:t>95%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fr-MA" sz="1100" b="1" i="0" u="none" strike="noStrike" dirty="0">
                          <a:solidFill>
                            <a:schemeClr val="tx1"/>
                          </a:solidFill>
                          <a:effectLst/>
                          <a:latin typeface="Arial" panose="020B0604020202020204" pitchFamily="34" charset="0"/>
                        </a:rPr>
                        <a:t>96%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fr-MA" sz="1100" b="1" i="0" u="none" strike="noStrike" dirty="0">
                          <a:solidFill>
                            <a:schemeClr val="tx1"/>
                          </a:solidFill>
                          <a:effectLst/>
                          <a:latin typeface="Arial" panose="020B0604020202020204" pitchFamily="34" charset="0"/>
                        </a:rPr>
                        <a:t>97%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fr-MA" sz="1100" b="1" i="0" u="none" strike="noStrike" dirty="0">
                          <a:solidFill>
                            <a:schemeClr val="tx1"/>
                          </a:solidFill>
                          <a:effectLst/>
                          <a:latin typeface="Arial" panose="020B0604020202020204" pitchFamily="34" charset="0"/>
                        </a:rPr>
                        <a:t>100%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fr-MA" sz="1100" b="1" i="0" u="none" strike="noStrike" dirty="0">
                          <a:solidFill>
                            <a:schemeClr val="tx1"/>
                          </a:solidFill>
                          <a:effectLst/>
                          <a:latin typeface="Arial" panose="020B0604020202020204" pitchFamily="34" charset="0"/>
                        </a:rPr>
                        <a:t>100%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182283920"/>
                  </a:ext>
                </a:extLst>
              </a:tr>
              <a:tr h="219618">
                <a:tc>
                  <a:txBody>
                    <a:bodyPr/>
                    <a:lstStyle/>
                    <a:p>
                      <a:pPr algn="ctr" rtl="0" fontAlgn="ctr"/>
                      <a:r>
                        <a:rPr lang="fr-MA" sz="1000" b="0" i="0" u="none" strike="noStrike" dirty="0">
                          <a:solidFill>
                            <a:srgbClr val="FFFFFF"/>
                          </a:solidFill>
                          <a:effectLst/>
                          <a:latin typeface="Arial" panose="020B0604020202020204" pitchFamily="34" charset="0"/>
                        </a:rPr>
                        <a:t>R/E </a:t>
                      </a:r>
                      <a:r>
                        <a:rPr lang="fr-MA" sz="1000" b="0" i="0" u="none" strike="noStrike" dirty="0" smtClean="0">
                          <a:solidFill>
                            <a:srgbClr val="FFFFFF"/>
                          </a:solidFill>
                          <a:effectLst/>
                          <a:latin typeface="Arial" panose="020B0604020202020204" pitchFamily="34" charset="0"/>
                        </a:rPr>
                        <a:t>– S16</a:t>
                      </a:r>
                      <a:endParaRPr lang="fr-MA" sz="10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50000"/>
                      </a:schemeClr>
                    </a:solidFill>
                  </a:tcPr>
                </a:tc>
                <a:tc>
                  <a:txBody>
                    <a:bodyPr/>
                    <a:lstStyle/>
                    <a:p>
                      <a:pPr algn="ctr" rtl="0" fontAlgn="ctr"/>
                      <a:r>
                        <a:rPr lang="fr-MA" sz="1100" b="1" i="0" u="none" strike="noStrike" dirty="0">
                          <a:solidFill>
                            <a:srgbClr val="000000"/>
                          </a:solidFill>
                          <a:effectLst/>
                          <a:latin typeface="Arial" panose="020B0604020202020204" pitchFamily="34" charset="0"/>
                        </a:rPr>
                        <a:t>86%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fr-MA" sz="1100" b="1" i="0" u="none" strike="noStrike" dirty="0">
                          <a:solidFill>
                            <a:srgbClr val="000000"/>
                          </a:solidFill>
                          <a:effectLst/>
                          <a:latin typeface="Arial" panose="020B0604020202020204" pitchFamily="34" charset="0"/>
                        </a:rPr>
                        <a:t>92%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fr-MA" sz="1100" b="1" i="0" u="none" strike="noStrike" dirty="0">
                          <a:solidFill>
                            <a:srgbClr val="000000"/>
                          </a:solidFill>
                          <a:effectLst/>
                          <a:latin typeface="Arial" panose="020B0604020202020204" pitchFamily="34" charset="0"/>
                        </a:rPr>
                        <a:t>93%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fr-MA" sz="1100" b="1" i="0" u="none" strike="noStrike" dirty="0">
                          <a:solidFill>
                            <a:srgbClr val="000000"/>
                          </a:solidFill>
                          <a:effectLst/>
                          <a:latin typeface="Arial" panose="020B0604020202020204" pitchFamily="34" charset="0"/>
                        </a:rPr>
                        <a:t>87%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fr-MA" sz="1100" b="1" i="0" u="none" strike="noStrike" dirty="0">
                          <a:solidFill>
                            <a:srgbClr val="000000"/>
                          </a:solidFill>
                          <a:effectLst/>
                          <a:latin typeface="Arial" panose="020B0604020202020204" pitchFamily="34" charset="0"/>
                        </a:rPr>
                        <a:t>100%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984457399"/>
                  </a:ext>
                </a:extLst>
              </a:tr>
              <a:tr h="228768">
                <a:tc>
                  <a:txBody>
                    <a:bodyPr/>
                    <a:lstStyle/>
                    <a:p>
                      <a:pPr algn="ctr" rtl="0" fontAlgn="ctr"/>
                      <a:r>
                        <a:rPr lang="fr-MA" sz="1000" b="0" i="0" u="none" strike="noStrike" dirty="0">
                          <a:solidFill>
                            <a:srgbClr val="FFFFFF"/>
                          </a:solidFill>
                          <a:effectLst/>
                          <a:latin typeface="Arial" panose="020B0604020202020204" pitchFamily="34" charset="0"/>
                        </a:rPr>
                        <a:t>R/E </a:t>
                      </a:r>
                      <a:r>
                        <a:rPr lang="fr-MA" sz="1000" b="0" i="0" u="none" strike="noStrike" dirty="0" smtClean="0">
                          <a:solidFill>
                            <a:srgbClr val="FFFFFF"/>
                          </a:solidFill>
                          <a:effectLst/>
                          <a:latin typeface="Arial" panose="020B0604020202020204" pitchFamily="34" charset="0"/>
                        </a:rPr>
                        <a:t>– S17</a:t>
                      </a:r>
                      <a:endParaRPr lang="fr-MA" sz="10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lumMod val="50000"/>
                      </a:schemeClr>
                    </a:solidFill>
                  </a:tcPr>
                </a:tc>
                <a:tc>
                  <a:txBody>
                    <a:bodyPr/>
                    <a:lstStyle/>
                    <a:p>
                      <a:pPr algn="ctr" fontAlgn="b"/>
                      <a:r>
                        <a:rPr lang="fr-FR" sz="1200" b="1" i="0" u="none" strike="noStrike" dirty="0">
                          <a:solidFill>
                            <a:srgbClr val="000000"/>
                          </a:solidFill>
                          <a:effectLst/>
                          <a:latin typeface="Calibri" panose="020F0502020204030204" pitchFamily="34" charset="0"/>
                        </a:rPr>
                        <a:t>96%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b"/>
                      <a:r>
                        <a:rPr lang="fr-FR" sz="1200" b="1" i="0" u="none" strike="noStrike" dirty="0">
                          <a:solidFill>
                            <a:srgbClr val="000000"/>
                          </a:solidFill>
                          <a:effectLst/>
                          <a:latin typeface="Calibri" panose="020F0502020204030204" pitchFamily="34" charset="0"/>
                        </a:rPr>
                        <a:t>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b"/>
                      <a:r>
                        <a:rPr lang="fr-FR" sz="1200" b="1" i="0" u="none" strike="noStrike" dirty="0">
                          <a:solidFill>
                            <a:srgbClr val="000000"/>
                          </a:solidFill>
                          <a:effectLst/>
                          <a:latin typeface="Calibri" panose="020F0502020204030204" pitchFamily="34" charset="0"/>
                        </a:rPr>
                        <a:t>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b"/>
                      <a:r>
                        <a:rPr lang="fr-FR" sz="1200" b="1" i="0" u="none" strike="noStrike" dirty="0">
                          <a:solidFill>
                            <a:srgbClr val="000000"/>
                          </a:solidFill>
                          <a:effectLst/>
                          <a:latin typeface="Calibri" panose="020F0502020204030204" pitchFamily="34" charset="0"/>
                        </a:rPr>
                        <a:t>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rtl="0" fontAlgn="ctr"/>
                      <a:r>
                        <a:rPr lang="fr-MA" sz="1100" b="1" i="0" u="none" strike="noStrike" dirty="0">
                          <a:solidFill>
                            <a:schemeClr val="tx1"/>
                          </a:solidFill>
                          <a:effectLst/>
                          <a:latin typeface="Arial" panose="020B0604020202020204" pitchFamily="34" charset="0"/>
                        </a:rPr>
                        <a:t>100%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2677348680"/>
                  </a:ext>
                </a:extLst>
              </a:tr>
              <a:tr h="228768">
                <a:tc>
                  <a:txBody>
                    <a:bodyPr/>
                    <a:lstStyle/>
                    <a:p>
                      <a:pPr algn="ctr" rtl="0" fontAlgn="ctr"/>
                      <a:r>
                        <a:rPr lang="fr-MA" sz="1000" b="0" i="0" u="none" strike="noStrike" dirty="0" smtClean="0">
                          <a:solidFill>
                            <a:srgbClr val="FFFFFF"/>
                          </a:solidFill>
                          <a:effectLst/>
                          <a:latin typeface="Arial" panose="020B0604020202020204" pitchFamily="34" charset="0"/>
                        </a:rPr>
                        <a:t>R/E – S18</a:t>
                      </a:r>
                      <a:endParaRPr lang="fr-MA" sz="10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lumMod val="50000"/>
                      </a:schemeClr>
                    </a:solidFill>
                  </a:tcPr>
                </a:tc>
                <a:tc>
                  <a:txBody>
                    <a:bodyPr/>
                    <a:lstStyle/>
                    <a:p>
                      <a:pPr algn="ctr" fontAlgn="b"/>
                      <a:r>
                        <a:rPr lang="fr-FR" sz="1200" b="1" i="0" u="none" strike="noStrike" dirty="0" smtClean="0">
                          <a:solidFill>
                            <a:srgbClr val="000000"/>
                          </a:solidFill>
                          <a:effectLst/>
                          <a:latin typeface="Calibri" panose="020F0502020204030204" pitchFamily="34" charset="0"/>
                        </a:rPr>
                        <a:t>97%</a:t>
                      </a:r>
                      <a:endParaRPr lang="fr-FR" sz="12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b"/>
                      <a:r>
                        <a:rPr lang="fr-FR" sz="1200" b="1" i="0" u="none" strike="noStrike" dirty="0" smtClean="0">
                          <a:solidFill>
                            <a:srgbClr val="000000"/>
                          </a:solidFill>
                          <a:effectLst/>
                          <a:latin typeface="Calibri" panose="020F0502020204030204" pitchFamily="34" charset="0"/>
                        </a:rPr>
                        <a:t>96%</a:t>
                      </a:r>
                      <a:endParaRPr lang="fr-FR" sz="12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b"/>
                      <a:r>
                        <a:rPr lang="fr-FR" sz="1200" b="1" i="0" u="none" strike="noStrike" dirty="0" smtClean="0">
                          <a:solidFill>
                            <a:srgbClr val="000000"/>
                          </a:solidFill>
                          <a:effectLst/>
                          <a:latin typeface="Calibri" panose="020F0502020204030204" pitchFamily="34" charset="0"/>
                        </a:rPr>
                        <a:t>95%</a:t>
                      </a:r>
                      <a:endParaRPr lang="fr-FR" sz="12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b"/>
                      <a:r>
                        <a:rPr lang="fr-FR" sz="1200" b="1" i="0" u="none" strike="noStrike" dirty="0">
                          <a:solidFill>
                            <a:srgbClr val="000000"/>
                          </a:solidFill>
                          <a:effectLst/>
                          <a:latin typeface="Calibri" panose="020F0502020204030204" pitchFamily="34" charset="0"/>
                        </a:rPr>
                        <a:t>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rtl="0" fontAlgn="ctr"/>
                      <a:r>
                        <a:rPr lang="fr-MA" sz="1100" b="1" i="0" u="none" strike="noStrike" dirty="0">
                          <a:solidFill>
                            <a:schemeClr val="tx1"/>
                          </a:solidFill>
                          <a:effectLst/>
                          <a:latin typeface="Arial" panose="020B0604020202020204" pitchFamily="34" charset="0"/>
                        </a:rPr>
                        <a:t>100%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r>
              <a:tr h="228768">
                <a:tc>
                  <a:txBody>
                    <a:bodyPr/>
                    <a:lstStyle/>
                    <a:p>
                      <a:pPr algn="ctr" rtl="0" fontAlgn="ctr"/>
                      <a:r>
                        <a:rPr lang="fr-MA" sz="1000" b="0" i="0" u="none" strike="noStrike" dirty="0" smtClean="0">
                          <a:solidFill>
                            <a:srgbClr val="FFFFFF"/>
                          </a:solidFill>
                          <a:effectLst/>
                          <a:latin typeface="Arial" panose="020B0604020202020204" pitchFamily="34" charset="0"/>
                        </a:rPr>
                        <a:t>R/E – S19</a:t>
                      </a:r>
                      <a:endParaRPr lang="fr-MA" sz="10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lumMod val="50000"/>
                      </a:schemeClr>
                    </a:solidFill>
                  </a:tcPr>
                </a:tc>
                <a:tc>
                  <a:txBody>
                    <a:bodyPr/>
                    <a:lstStyle/>
                    <a:p>
                      <a:pPr algn="ctr" fontAlgn="b"/>
                      <a:r>
                        <a:rPr lang="fr-FR" sz="1200" b="1" i="0" u="none" strike="noStrike" dirty="0" smtClean="0">
                          <a:solidFill>
                            <a:schemeClr val="tx1"/>
                          </a:solidFill>
                          <a:effectLst/>
                          <a:latin typeface="Calibri" panose="020F0502020204030204" pitchFamily="34" charset="0"/>
                        </a:rPr>
                        <a:t>96%</a:t>
                      </a:r>
                      <a:endParaRPr lang="fr-FR" sz="12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b"/>
                      <a:r>
                        <a:rPr lang="fr-FR" sz="1200" b="1" i="0" u="none" strike="noStrike" dirty="0" smtClean="0">
                          <a:solidFill>
                            <a:schemeClr val="tx1"/>
                          </a:solidFill>
                          <a:effectLst/>
                          <a:latin typeface="Calibri" panose="020F0502020204030204" pitchFamily="34" charset="0"/>
                        </a:rPr>
                        <a:t>94%</a:t>
                      </a:r>
                      <a:endParaRPr lang="fr-FR" sz="12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b"/>
                      <a:r>
                        <a:rPr lang="fr-FR" sz="1200" b="1" i="0" u="none" strike="noStrike" dirty="0" smtClean="0">
                          <a:solidFill>
                            <a:schemeClr val="tx1"/>
                          </a:solidFill>
                          <a:effectLst/>
                          <a:latin typeface="Calibri" panose="020F0502020204030204" pitchFamily="34" charset="0"/>
                        </a:rPr>
                        <a:t>93%</a:t>
                      </a:r>
                      <a:endParaRPr lang="fr-FR" sz="12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fontAlgn="b"/>
                      <a:r>
                        <a:rPr lang="fr-FR" sz="1200" b="1" i="0" u="none" strike="noStrike" dirty="0" smtClean="0">
                          <a:solidFill>
                            <a:schemeClr val="tx1"/>
                          </a:solidFill>
                          <a:effectLst/>
                          <a:latin typeface="Calibri" panose="020F0502020204030204" pitchFamily="34" charset="0"/>
                        </a:rPr>
                        <a:t>100%</a:t>
                      </a:r>
                      <a:endParaRPr lang="fr-FR" sz="12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ctr" rtl="0" fontAlgn="ctr"/>
                      <a:r>
                        <a:rPr lang="fr-MA" sz="1100" b="1" i="0" u="none" strike="noStrike" dirty="0">
                          <a:solidFill>
                            <a:schemeClr val="tx1"/>
                          </a:solidFill>
                          <a:effectLst/>
                          <a:latin typeface="Arial" panose="020B0604020202020204" pitchFamily="34" charset="0"/>
                        </a:rPr>
                        <a:t>100%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r>
              <a:tr h="228768">
                <a:tc>
                  <a:txBody>
                    <a:bodyPr/>
                    <a:lstStyle/>
                    <a:p>
                      <a:pPr algn="ctr" rtl="0" fontAlgn="ctr"/>
                      <a:r>
                        <a:rPr lang="fr-MA" sz="1000" b="0" i="0" u="none" strike="noStrike" dirty="0" smtClean="0">
                          <a:solidFill>
                            <a:srgbClr val="FFFFFF"/>
                          </a:solidFill>
                          <a:effectLst/>
                          <a:latin typeface="Arial" panose="020B0604020202020204" pitchFamily="34" charset="0"/>
                        </a:rPr>
                        <a:t>R/E – S20</a:t>
                      </a:r>
                      <a:endParaRPr lang="fr-MA" sz="1000" b="0" i="0" u="none" strike="noStrike" dirty="0">
                        <a:solidFill>
                          <a:srgbClr val="FFFF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algn="ctr" fontAlgn="b"/>
                      <a:r>
                        <a:rPr lang="fr-FR" sz="1200" b="1" i="0" u="none" strike="noStrike" dirty="0" smtClean="0">
                          <a:solidFill>
                            <a:schemeClr val="tx1"/>
                          </a:solidFill>
                          <a:effectLst/>
                          <a:latin typeface="Calibri" panose="020F0502020204030204" pitchFamily="34" charset="0"/>
                        </a:rPr>
                        <a:t>97%</a:t>
                      </a:r>
                      <a:endParaRPr lang="fr-FR" sz="12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FR" sz="1200" b="1" i="0" u="none" strike="noStrike" dirty="0" smtClean="0">
                          <a:solidFill>
                            <a:schemeClr val="tx1"/>
                          </a:solidFill>
                          <a:effectLst/>
                          <a:latin typeface="Calibri" panose="020F0502020204030204" pitchFamily="34" charset="0"/>
                        </a:rPr>
                        <a:t>95%</a:t>
                      </a:r>
                      <a:endParaRPr lang="fr-FR" sz="12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FR" sz="1200" b="1" i="0" u="none" strike="noStrike" dirty="0" smtClean="0">
                          <a:solidFill>
                            <a:schemeClr val="tx1"/>
                          </a:solidFill>
                          <a:effectLst/>
                          <a:latin typeface="Calibri" panose="020F0502020204030204" pitchFamily="34" charset="0"/>
                        </a:rPr>
                        <a:t>93%</a:t>
                      </a:r>
                      <a:endParaRPr lang="fr-FR" sz="12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FR" sz="1200" b="1" i="0" u="none" strike="noStrike" dirty="0" smtClean="0">
                          <a:solidFill>
                            <a:schemeClr val="tx1"/>
                          </a:solidFill>
                          <a:effectLst/>
                          <a:latin typeface="Calibri" panose="020F0502020204030204" pitchFamily="34" charset="0"/>
                        </a:rPr>
                        <a:t>100%</a:t>
                      </a:r>
                      <a:endParaRPr lang="fr-FR" sz="1200" b="1" i="0" u="none" strike="noStrike" dirty="0">
                        <a:solidFill>
                          <a:schemeClr val="tx1"/>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fr-MA" sz="1100" b="1" i="0" u="none" strike="noStrike" dirty="0">
                          <a:solidFill>
                            <a:schemeClr val="tx1"/>
                          </a:solidFill>
                          <a:effectLst/>
                          <a:latin typeface="Arial" panose="020B0604020202020204" pitchFamily="34" charset="0"/>
                        </a:rPr>
                        <a:t>100%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16" name="Rectangle 15">
            <a:extLst>
              <a:ext uri="{FF2B5EF4-FFF2-40B4-BE49-F238E27FC236}">
                <a16:creationId xmlns:a16="http://schemas.microsoft.com/office/drawing/2014/main" xmlns="" id="{250485FE-91B3-461B-B6A6-F1F022C0297E}"/>
              </a:ext>
            </a:extLst>
          </p:cNvPr>
          <p:cNvSpPr/>
          <p:nvPr/>
        </p:nvSpPr>
        <p:spPr>
          <a:xfrm flipH="1">
            <a:off x="7521852" y="5745707"/>
            <a:ext cx="4583714" cy="9851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lvl="0"/>
            <a:endParaRPr lang="en-US" sz="1400" dirty="0" smtClean="0"/>
          </a:p>
          <a:p>
            <a:pPr lvl="0" algn="just"/>
            <a:r>
              <a:rPr lang="en-US" sz="1400" b="1" kern="0" dirty="0" smtClean="0">
                <a:latin typeface="Corbel" pitchFamily="34" charset="0"/>
              </a:rPr>
              <a:t>De façon globale</a:t>
            </a:r>
            <a:r>
              <a:rPr lang="en-US" sz="1400" b="1" kern="0" dirty="0" smtClean="0">
                <a:latin typeface="Corbel" pitchFamily="34" charset="0"/>
              </a:rPr>
              <a:t>, les </a:t>
            </a:r>
            <a:r>
              <a:rPr lang="en-US" sz="1400" b="1" kern="0" dirty="0" smtClean="0">
                <a:latin typeface="Corbel" pitchFamily="34" charset="0"/>
              </a:rPr>
              <a:t>heures planifiées  au cours de la semaine S20 n’ont pas été totalement couvertes</a:t>
            </a:r>
            <a:r>
              <a:rPr lang="en-US" sz="1400" kern="0" dirty="0" smtClean="0">
                <a:latin typeface="Corbel" pitchFamily="34" charset="0"/>
              </a:rPr>
              <a:t>. Le gap est plus remarquable sur la campagne DIGITAL MTN. </a:t>
            </a:r>
            <a:endParaRPr lang="en-US" sz="1400" kern="0" dirty="0">
              <a:latin typeface="Corbel" pitchFamily="34" charset="0"/>
            </a:endParaRPr>
          </a:p>
          <a:p>
            <a:pPr lvl="0"/>
            <a:endParaRPr lang="en-US" sz="1200" kern="0" dirty="0" smtClean="0">
              <a:solidFill>
                <a:srgbClr val="FF0000"/>
              </a:solidFill>
              <a:latin typeface="Corbel" pitchFamily="34" charset="0"/>
            </a:endParaRPr>
          </a:p>
        </p:txBody>
      </p:sp>
    </p:spTree>
    <p:extLst>
      <p:ext uri="{BB962C8B-B14F-4D97-AF65-F5344CB8AC3E}">
        <p14:creationId xmlns:p14="http://schemas.microsoft.com/office/powerpoint/2010/main" val="1740894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3">
            <a:extLst>
              <a:ext uri="{FF2B5EF4-FFF2-40B4-BE49-F238E27FC236}">
                <a16:creationId xmlns:a16="http://schemas.microsoft.com/office/drawing/2014/main" xmlns="" id="{247FA544-D2F6-4EAD-920A-EC2F8CE1C316}"/>
              </a:ext>
            </a:extLst>
          </p:cNvPr>
          <p:cNvSpPr txBox="1">
            <a:spLocks/>
          </p:cNvSpPr>
          <p:nvPr/>
        </p:nvSpPr>
        <p:spPr>
          <a:xfrm>
            <a:off x="395784" y="-840189"/>
            <a:ext cx="5852377" cy="2308324"/>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nSpc>
                <a:spcPct val="150000"/>
              </a:lnSpc>
              <a:defRPr/>
            </a:pPr>
            <a:endParaRPr lang="fr-FR" sz="2000" cap="all" dirty="0" smtClean="0">
              <a:solidFill>
                <a:srgbClr val="A80014"/>
              </a:solidFill>
              <a:latin typeface="Ebrima" pitchFamily="2" charset="0"/>
              <a:ea typeface="Ebrima" pitchFamily="2" charset="0"/>
              <a:cs typeface="Ebrima" pitchFamily="2" charset="0"/>
            </a:endParaRPr>
          </a:p>
          <a:p>
            <a:pPr>
              <a:lnSpc>
                <a:spcPct val="150000"/>
              </a:lnSpc>
              <a:defRPr/>
            </a:pPr>
            <a:endParaRPr lang="fr-FR" sz="2000" cap="all" dirty="0" smtClean="0">
              <a:solidFill>
                <a:srgbClr val="A80014"/>
              </a:solidFill>
              <a:latin typeface="Ebrima" pitchFamily="2" charset="0"/>
              <a:ea typeface="Ebrima" pitchFamily="2" charset="0"/>
              <a:cs typeface="Ebrima" pitchFamily="2" charset="0"/>
            </a:endParaRPr>
          </a:p>
          <a:p>
            <a:pPr>
              <a:lnSpc>
                <a:spcPct val="150000"/>
              </a:lnSpc>
              <a:defRPr/>
            </a:pPr>
            <a:r>
              <a:rPr lang="fr-FR" sz="2000" cap="all" dirty="0" smtClean="0">
                <a:solidFill>
                  <a:srgbClr val="A80014"/>
                </a:solidFill>
                <a:latin typeface="Ebrima" pitchFamily="2" charset="0"/>
                <a:ea typeface="Ebrima" pitchFamily="2" charset="0"/>
                <a:cs typeface="Ebrima" pitchFamily="2" charset="0"/>
              </a:rPr>
              <a:t>Faits </a:t>
            </a:r>
            <a:r>
              <a:rPr lang="fr-FR" sz="2000" cap="all" dirty="0">
                <a:solidFill>
                  <a:srgbClr val="A80014"/>
                </a:solidFill>
                <a:latin typeface="Ebrima" pitchFamily="2" charset="0"/>
                <a:ea typeface="Ebrima" pitchFamily="2" charset="0"/>
                <a:cs typeface="Ebrima" pitchFamily="2" charset="0"/>
              </a:rPr>
              <a:t>marquants de la période</a:t>
            </a:r>
          </a:p>
          <a:p>
            <a:pPr lvl="0">
              <a:lnSpc>
                <a:spcPct val="150000"/>
              </a:lnSpc>
              <a:defRPr/>
            </a:pPr>
            <a:r>
              <a:rPr lang="fr-FR" sz="1800" cap="all" dirty="0">
                <a:solidFill>
                  <a:schemeClr val="tx1"/>
                </a:solidFill>
                <a:latin typeface="Calibri" panose="020F0502020204030204" pitchFamily="34" charset="0"/>
                <a:cs typeface="Calibri" panose="020F0502020204030204" pitchFamily="34" charset="0"/>
              </a:rPr>
              <a:t>Synthèse des sujets/moments clés </a:t>
            </a:r>
            <a:r>
              <a:rPr lang="fr-FR" sz="1800" cap="all" dirty="0" smtClean="0">
                <a:solidFill>
                  <a:schemeClr val="tx1"/>
                </a:solidFill>
                <a:latin typeface="Calibri" panose="020F0502020204030204" pitchFamily="34" charset="0"/>
                <a:cs typeface="Calibri" panose="020F0502020204030204" pitchFamily="34" charset="0"/>
              </a:rPr>
              <a:t>DE LA SEMAINE</a:t>
            </a:r>
          </a:p>
          <a:p>
            <a:pPr lvl="0">
              <a:lnSpc>
                <a:spcPct val="150000"/>
              </a:lnSpc>
              <a:defRPr/>
            </a:pPr>
            <a:endParaRPr lang="fr-FR" sz="2000" cap="all" dirty="0">
              <a:solidFill>
                <a:schemeClr val="tx1"/>
              </a:solidFill>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 xmlns:a16="http://schemas.microsoft.com/office/drawing/2014/main" id="{3BD3B6FC-A7DF-4B87-BE8D-11C1B4F29A97}"/>
              </a:ext>
            </a:extLst>
          </p:cNvPr>
          <p:cNvSpPr/>
          <p:nvPr/>
        </p:nvSpPr>
        <p:spPr>
          <a:xfrm>
            <a:off x="5599678" y="853509"/>
            <a:ext cx="661181" cy="5494048"/>
          </a:xfrm>
          <a:prstGeom prst="rect">
            <a:avLst/>
          </a:prstGeom>
          <a:solidFill>
            <a:sysClr val="window" lastClr="FFFFFF">
              <a:lumMod val="50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E1E43BF3-D2A8-4B23-B8A4-104A919C6896}"/>
              </a:ext>
            </a:extLst>
          </p:cNvPr>
          <p:cNvSpPr/>
          <p:nvPr/>
        </p:nvSpPr>
        <p:spPr>
          <a:xfrm>
            <a:off x="5803739" y="85350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44F48F7C-83A0-457B-BB5C-BF33A986C326}"/>
              </a:ext>
            </a:extLst>
          </p:cNvPr>
          <p:cNvSpPr/>
          <p:nvPr/>
        </p:nvSpPr>
        <p:spPr>
          <a:xfrm>
            <a:off x="6000964" y="85725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50" name="Group 8">
            <a:extLst>
              <a:ext uri="{FF2B5EF4-FFF2-40B4-BE49-F238E27FC236}">
                <a16:creationId xmlns="" xmlns:a16="http://schemas.microsoft.com/office/drawing/2014/main" id="{01505FC9-3DB7-4A17-9423-A88476AECC19}"/>
              </a:ext>
            </a:extLst>
          </p:cNvPr>
          <p:cNvGrpSpPr/>
          <p:nvPr/>
        </p:nvGrpSpPr>
        <p:grpSpPr>
          <a:xfrm>
            <a:off x="6253833" y="691657"/>
            <a:ext cx="5123239" cy="1461490"/>
            <a:chOff x="5773848" y="2724341"/>
            <a:chExt cx="5123239" cy="1824312"/>
          </a:xfrm>
        </p:grpSpPr>
        <p:grpSp>
          <p:nvGrpSpPr>
            <p:cNvPr id="51" name="Group 85">
              <a:extLst>
                <a:ext uri="{FF2B5EF4-FFF2-40B4-BE49-F238E27FC236}">
                  <a16:creationId xmlns="" xmlns:a16="http://schemas.microsoft.com/office/drawing/2014/main" id="{34AB73BC-0A6D-445F-8435-8845ECF7C5F3}"/>
                </a:ext>
              </a:extLst>
            </p:cNvPr>
            <p:cNvGrpSpPr/>
            <p:nvPr/>
          </p:nvGrpSpPr>
          <p:grpSpPr>
            <a:xfrm>
              <a:off x="5773848" y="2724341"/>
              <a:ext cx="5123239" cy="1824312"/>
              <a:chOff x="5773848" y="2724341"/>
              <a:chExt cx="5123239" cy="1824312"/>
            </a:xfrm>
          </p:grpSpPr>
          <p:sp>
            <p:nvSpPr>
              <p:cNvPr id="53" name="Rectangle 52">
                <a:extLst>
                  <a:ext uri="{FF2B5EF4-FFF2-40B4-BE49-F238E27FC236}">
                    <a16:creationId xmlns="" xmlns:a16="http://schemas.microsoft.com/office/drawing/2014/main" id="{544C793B-2DE9-457F-9DFD-B34864DDFC28}"/>
                  </a:ext>
                </a:extLst>
              </p:cNvPr>
              <p:cNvSpPr/>
              <p:nvPr/>
            </p:nvSpPr>
            <p:spPr>
              <a:xfrm>
                <a:off x="6000965" y="3585738"/>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54" name="Group 80">
                <a:extLst>
                  <a:ext uri="{FF2B5EF4-FFF2-40B4-BE49-F238E27FC236}">
                    <a16:creationId xmlns="" xmlns:a16="http://schemas.microsoft.com/office/drawing/2014/main" id="{32EE0FD2-B744-418B-8F99-2A84BCB3A734}"/>
                  </a:ext>
                </a:extLst>
              </p:cNvPr>
              <p:cNvGrpSpPr/>
              <p:nvPr/>
            </p:nvGrpSpPr>
            <p:grpSpPr>
              <a:xfrm>
                <a:off x="5773848" y="2724341"/>
                <a:ext cx="5123239" cy="1824312"/>
                <a:chOff x="5773848" y="2724341"/>
                <a:chExt cx="5123239" cy="1824312"/>
              </a:xfrm>
            </p:grpSpPr>
            <p:sp>
              <p:nvSpPr>
                <p:cNvPr id="55" name="Rectangle 54">
                  <a:extLst>
                    <a:ext uri="{FF2B5EF4-FFF2-40B4-BE49-F238E27FC236}">
                      <a16:creationId xmlns="" xmlns:a16="http://schemas.microsoft.com/office/drawing/2014/main" id="{ACAFCAD9-6692-4C27-B876-86427EA02C5B}"/>
                    </a:ext>
                  </a:extLst>
                </p:cNvPr>
                <p:cNvSpPr/>
                <p:nvPr/>
              </p:nvSpPr>
              <p:spPr>
                <a:xfrm rot="555716">
                  <a:off x="7429954" y="3206747"/>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 xmlns:a16="http://schemas.microsoft.com/office/drawing/2014/main" id="{0663693F-8DD5-4C62-AC49-B5DA76BFB03C}"/>
                    </a:ext>
                  </a:extLst>
                </p:cNvPr>
                <p:cNvSpPr/>
                <p:nvPr/>
              </p:nvSpPr>
              <p:spPr>
                <a:xfrm>
                  <a:off x="5781822" y="3253049"/>
                  <a:ext cx="661181" cy="927069"/>
                </a:xfrm>
                <a:prstGeom prst="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7" name="Parallelogram 14">
                  <a:extLst>
                    <a:ext uri="{FF2B5EF4-FFF2-40B4-BE49-F238E27FC236}">
                      <a16:creationId xmlns="" xmlns:a16="http://schemas.microsoft.com/office/drawing/2014/main" id="{2DBE5B82-0EA0-4A05-9D20-603390DB2757}"/>
                    </a:ext>
                  </a:extLst>
                </p:cNvPr>
                <p:cNvSpPr/>
                <p:nvPr/>
              </p:nvSpPr>
              <p:spPr>
                <a:xfrm rot="5400000" flipV="1">
                  <a:off x="6256326" y="2990611"/>
                  <a:ext cx="1390698" cy="1017344"/>
                </a:xfrm>
                <a:prstGeom prst="parallelogram">
                  <a:avLst>
                    <a:gd name="adj" fmla="val 42432"/>
                  </a:avLst>
                </a:prstGeom>
                <a:solidFill>
                  <a:srgbClr val="FF3B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 xmlns:a16="http://schemas.microsoft.com/office/drawing/2014/main" id="{CF769C7B-B6B4-41F6-ADD1-FDB610B40FAD}"/>
                    </a:ext>
                  </a:extLst>
                </p:cNvPr>
                <p:cNvSpPr/>
                <p:nvPr/>
              </p:nvSpPr>
              <p:spPr>
                <a:xfrm>
                  <a:off x="7460346" y="2786077"/>
                  <a:ext cx="2848823" cy="98429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59" name="Group 30">
                  <a:extLst>
                    <a:ext uri="{FF2B5EF4-FFF2-40B4-BE49-F238E27FC236}">
                      <a16:creationId xmlns="" xmlns:a16="http://schemas.microsoft.com/office/drawing/2014/main" id="{0D9A811E-6531-4F17-BC63-F877BAEEF213}"/>
                    </a:ext>
                  </a:extLst>
                </p:cNvPr>
                <p:cNvGrpSpPr/>
                <p:nvPr/>
              </p:nvGrpSpPr>
              <p:grpSpPr>
                <a:xfrm>
                  <a:off x="9789320" y="2724341"/>
                  <a:ext cx="1107767" cy="1107768"/>
                  <a:chOff x="10420368" y="388718"/>
                  <a:chExt cx="1107767" cy="1107768"/>
                </a:xfrm>
              </p:grpSpPr>
              <p:sp>
                <p:nvSpPr>
                  <p:cNvPr id="64" name="Oval 31">
                    <a:extLst>
                      <a:ext uri="{FF2B5EF4-FFF2-40B4-BE49-F238E27FC236}">
                        <a16:creationId xmlns="" xmlns:a16="http://schemas.microsoft.com/office/drawing/2014/main" id="{A9468BF7-8802-4B30-B734-B573C1A25525}"/>
                      </a:ext>
                    </a:extLst>
                  </p:cNvPr>
                  <p:cNvSpPr/>
                  <p:nvPr/>
                </p:nvSpPr>
                <p:spPr>
                  <a:xfrm>
                    <a:off x="10420368" y="388718"/>
                    <a:ext cx="1107767" cy="1107768"/>
                  </a:xfrm>
                  <a:prstGeom prst="ellipse">
                    <a:avLst/>
                  </a:prstGeom>
                  <a:solidFill>
                    <a:srgbClr val="FF505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5" name="Oval 32">
                    <a:extLst>
                      <a:ext uri="{FF2B5EF4-FFF2-40B4-BE49-F238E27FC236}">
                        <a16:creationId xmlns="" xmlns:a16="http://schemas.microsoft.com/office/drawing/2014/main" id="{807C51C6-F7CF-4482-9A47-C3DBA2F45B50}"/>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60" name="TextBox 49">
                  <a:extLst>
                    <a:ext uri="{FF2B5EF4-FFF2-40B4-BE49-F238E27FC236}">
                      <a16:creationId xmlns="" xmlns:a16="http://schemas.microsoft.com/office/drawing/2014/main" id="{179B00A0-469B-450B-B61E-008E1D60FFF4}"/>
                    </a:ext>
                  </a:extLst>
                </p:cNvPr>
                <p:cNvSpPr txBox="1"/>
                <p:nvPr/>
              </p:nvSpPr>
              <p:spPr>
                <a:xfrm>
                  <a:off x="5773848" y="2742987"/>
                  <a:ext cx="623674" cy="1805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61" name="Graphic 55" descr="Pie chart">
                  <a:extLst>
                    <a:ext uri="{FF2B5EF4-FFF2-40B4-BE49-F238E27FC236}">
                      <a16:creationId xmlns="" xmlns:a16="http://schemas.microsoft.com/office/drawing/2014/main" id="{D0872CEF-D1C4-42B8-ADED-A96970ED42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114602" y="3079990"/>
                  <a:ext cx="457200" cy="457200"/>
                </a:xfrm>
                <a:prstGeom prst="rect">
                  <a:avLst/>
                </a:prstGeom>
              </p:spPr>
            </p:pic>
            <p:sp>
              <p:nvSpPr>
                <p:cNvPr id="63" name="TextBox 74">
                  <a:extLst>
                    <a:ext uri="{FF2B5EF4-FFF2-40B4-BE49-F238E27FC236}">
                      <a16:creationId xmlns="" xmlns:a16="http://schemas.microsoft.com/office/drawing/2014/main" id="{BB8E3764-A264-419D-8106-7232E090B667}"/>
                    </a:ext>
                  </a:extLst>
                </p:cNvPr>
                <p:cNvSpPr txBox="1"/>
                <p:nvPr/>
              </p:nvSpPr>
              <p:spPr>
                <a:xfrm>
                  <a:off x="7446760" y="2795931"/>
                  <a:ext cx="2370532" cy="806786"/>
                </a:xfrm>
                <a:prstGeom prst="rect">
                  <a:avLst/>
                </a:prstGeom>
                <a:noFill/>
              </p:spPr>
              <p:txBody>
                <a:bodyPr wrap="square" rtlCol="0">
                  <a:spAutoFit/>
                </a:bodyPr>
                <a:lstStyle/>
                <a:p>
                  <a:pPr lvl="0" algn="ctr">
                    <a:defRPr/>
                  </a:pPr>
                  <a:r>
                    <a:rPr lang="en-US" sz="1200" kern="0" dirty="0" smtClean="0">
                      <a:solidFill>
                        <a:prstClr val="black"/>
                      </a:solidFill>
                    </a:rPr>
                    <a:t> </a:t>
                  </a:r>
                  <a:r>
                    <a:rPr lang="en-US" sz="1200" kern="0" dirty="0">
                      <a:solidFill>
                        <a:prstClr val="black"/>
                      </a:solidFill>
                    </a:rPr>
                    <a:t>Arrêt de </a:t>
                  </a:r>
                  <a:r>
                    <a:rPr lang="en-US" sz="1200" kern="0" dirty="0" smtClean="0">
                      <a:solidFill>
                        <a:prstClr val="black"/>
                      </a:solidFill>
                    </a:rPr>
                    <a:t>production  : </a:t>
                  </a:r>
                  <a:r>
                    <a:rPr lang="en-US" sz="1200" kern="0" dirty="0">
                      <a:solidFill>
                        <a:prstClr val="black"/>
                      </a:solidFill>
                    </a:rPr>
                    <a:t>e</a:t>
                  </a:r>
                  <a:r>
                    <a:rPr lang="en-US" sz="1200" kern="0" dirty="0" smtClean="0">
                      <a:solidFill>
                        <a:prstClr val="black"/>
                      </a:solidFill>
                    </a:rPr>
                    <a:t>xtinction </a:t>
                  </a:r>
                  <a:r>
                    <a:rPr lang="en-US" sz="1200" kern="0" dirty="0">
                      <a:solidFill>
                        <a:prstClr val="black"/>
                      </a:solidFill>
                    </a:rPr>
                    <a:t>des postes. * Applications </a:t>
                  </a:r>
                  <a:r>
                    <a:rPr lang="en-US" sz="1200" kern="0" dirty="0" smtClean="0">
                      <a:solidFill>
                        <a:prstClr val="black"/>
                      </a:solidFill>
                    </a:rPr>
                    <a:t>client </a:t>
                  </a:r>
                  <a:r>
                    <a:rPr lang="en-US" sz="1200" kern="0" dirty="0" smtClean="0">
                      <a:solidFill>
                        <a:prstClr val="black"/>
                      </a:solidFill>
                    </a:rPr>
                    <a:t>indisponibles </a:t>
                  </a:r>
                  <a:endParaRPr lang="en-US" sz="1200" kern="0" dirty="0">
                    <a:solidFill>
                      <a:prstClr val="black"/>
                    </a:solidFill>
                  </a:endParaRPr>
                </a:p>
              </p:txBody>
            </p:sp>
          </p:grpSp>
        </p:grpSp>
        <p:sp>
          <p:nvSpPr>
            <p:cNvPr id="52" name="Rectangle: Top Corners Rounded 89">
              <a:extLst>
                <a:ext uri="{FF2B5EF4-FFF2-40B4-BE49-F238E27FC236}">
                  <a16:creationId xmlns="" xmlns:a16="http://schemas.microsoft.com/office/drawing/2014/main" id="{5B354328-28CC-44F0-AEF3-662AE02EBBCA}"/>
                </a:ext>
              </a:extLst>
            </p:cNvPr>
            <p:cNvSpPr/>
            <p:nvPr/>
          </p:nvSpPr>
          <p:spPr>
            <a:xfrm>
              <a:off x="5884648" y="3194850"/>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66" name="Group 12">
            <a:extLst>
              <a:ext uri="{FF2B5EF4-FFF2-40B4-BE49-F238E27FC236}">
                <a16:creationId xmlns="" xmlns:a16="http://schemas.microsoft.com/office/drawing/2014/main" id="{84689265-7553-42E2-B257-ACDBCA1759A1}"/>
              </a:ext>
            </a:extLst>
          </p:cNvPr>
          <p:cNvGrpSpPr/>
          <p:nvPr/>
        </p:nvGrpSpPr>
        <p:grpSpPr>
          <a:xfrm>
            <a:off x="649701" y="1127747"/>
            <a:ext cx="5392579" cy="2512572"/>
            <a:chOff x="1055785" y="2824683"/>
            <a:chExt cx="5392579" cy="3136352"/>
          </a:xfrm>
        </p:grpSpPr>
        <p:grpSp>
          <p:nvGrpSpPr>
            <p:cNvPr id="67" name="Group 81">
              <a:extLst>
                <a:ext uri="{FF2B5EF4-FFF2-40B4-BE49-F238E27FC236}">
                  <a16:creationId xmlns="" xmlns:a16="http://schemas.microsoft.com/office/drawing/2014/main" id="{DDA9B295-CBDD-41DA-9BCB-88D44304CDDB}"/>
                </a:ext>
              </a:extLst>
            </p:cNvPr>
            <p:cNvGrpSpPr/>
            <p:nvPr/>
          </p:nvGrpSpPr>
          <p:grpSpPr>
            <a:xfrm>
              <a:off x="1055785" y="2824683"/>
              <a:ext cx="5392579" cy="3136352"/>
              <a:chOff x="1055785" y="2824683"/>
              <a:chExt cx="5392579" cy="3136352"/>
            </a:xfrm>
          </p:grpSpPr>
          <p:sp>
            <p:nvSpPr>
              <p:cNvPr id="69" name="Rectangle 68">
                <a:extLst>
                  <a:ext uri="{FF2B5EF4-FFF2-40B4-BE49-F238E27FC236}">
                    <a16:creationId xmlns="" xmlns:a16="http://schemas.microsoft.com/office/drawing/2014/main" id="{D15A8989-5185-4493-BAE4-3C0AED0E492C}"/>
                  </a:ext>
                </a:extLst>
              </p:cNvPr>
              <p:cNvSpPr/>
              <p:nvPr/>
            </p:nvSpPr>
            <p:spPr>
              <a:xfrm>
                <a:off x="4823065" y="4753032"/>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 xmlns:a16="http://schemas.microsoft.com/office/drawing/2014/main" id="{25A8CCC2-C3DC-4D69-B4AB-2C48A13A75AB}"/>
                  </a:ext>
                </a:extLst>
              </p:cNvPr>
              <p:cNvSpPr/>
              <p:nvPr/>
            </p:nvSpPr>
            <p:spPr>
              <a:xfrm rot="21131528">
                <a:off x="1974950" y="4383566"/>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 xmlns:a16="http://schemas.microsoft.com/office/drawing/2014/main" id="{8574513A-7433-466B-BB49-80EFB2DA96E0}"/>
                  </a:ext>
                </a:extLst>
              </p:cNvPr>
              <p:cNvSpPr/>
              <p:nvPr/>
            </p:nvSpPr>
            <p:spPr>
              <a:xfrm flipH="1">
                <a:off x="5781821" y="4408272"/>
                <a:ext cx="661181" cy="995286"/>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2" name="Parallelogram 18">
                <a:extLst>
                  <a:ext uri="{FF2B5EF4-FFF2-40B4-BE49-F238E27FC236}">
                    <a16:creationId xmlns="" xmlns:a16="http://schemas.microsoft.com/office/drawing/2014/main" id="{F8630F65-C3CE-481E-A628-C572A015EEE4}"/>
                  </a:ext>
                </a:extLst>
              </p:cNvPr>
              <p:cNvSpPr/>
              <p:nvPr/>
            </p:nvSpPr>
            <p:spPr>
              <a:xfrm rot="16200000" flipH="1" flipV="1">
                <a:off x="4561006" y="4182743"/>
                <a:ext cx="1426644" cy="1014985"/>
              </a:xfrm>
              <a:prstGeom prst="parallelogram">
                <a:avLst>
                  <a:gd name="adj" fmla="val 42432"/>
                </a:avLst>
              </a:prstGeom>
              <a:solidFill>
                <a:srgbClr val="00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74" name="Group 36">
                <a:extLst>
                  <a:ext uri="{FF2B5EF4-FFF2-40B4-BE49-F238E27FC236}">
                    <a16:creationId xmlns="" xmlns:a16="http://schemas.microsoft.com/office/drawing/2014/main" id="{6FA79DB0-7B7E-4203-8C9F-8A886208DFDD}"/>
                  </a:ext>
                </a:extLst>
              </p:cNvPr>
              <p:cNvGrpSpPr/>
              <p:nvPr/>
            </p:nvGrpSpPr>
            <p:grpSpPr>
              <a:xfrm>
                <a:off x="1216841" y="3918137"/>
                <a:ext cx="1107767" cy="1107767"/>
                <a:chOff x="10420368" y="388718"/>
                <a:chExt cx="1107767" cy="1107767"/>
              </a:xfrm>
            </p:grpSpPr>
            <p:sp>
              <p:nvSpPr>
                <p:cNvPr id="79" name="Oval 37">
                  <a:extLst>
                    <a:ext uri="{FF2B5EF4-FFF2-40B4-BE49-F238E27FC236}">
                      <a16:creationId xmlns="" xmlns:a16="http://schemas.microsoft.com/office/drawing/2014/main" id="{B5907DA2-B2EB-4359-8076-2BAD54DC6F43}"/>
                    </a:ext>
                  </a:extLst>
                </p:cNvPr>
                <p:cNvSpPr/>
                <p:nvPr/>
              </p:nvSpPr>
              <p:spPr>
                <a:xfrm>
                  <a:off x="10420368" y="388718"/>
                  <a:ext cx="1107767" cy="1107767"/>
                </a:xfrm>
                <a:prstGeom prst="ellipse">
                  <a:avLst/>
                </a:prstGeom>
                <a:solidFill>
                  <a:srgbClr val="33CC33"/>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0" name="Oval 38">
                  <a:extLst>
                    <a:ext uri="{FF2B5EF4-FFF2-40B4-BE49-F238E27FC236}">
                      <a16:creationId xmlns="" xmlns:a16="http://schemas.microsoft.com/office/drawing/2014/main" id="{2AA474C4-5E8A-4119-BB51-4E5BC570F814}"/>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75" name="TextBox 50">
                <a:extLst>
                  <a:ext uri="{FF2B5EF4-FFF2-40B4-BE49-F238E27FC236}">
                    <a16:creationId xmlns="" xmlns:a16="http://schemas.microsoft.com/office/drawing/2014/main" id="{8D0F96A5-B50E-47FA-B7FB-323A5C73FFD0}"/>
                  </a:ext>
                </a:extLst>
              </p:cNvPr>
              <p:cNvSpPr txBox="1"/>
              <p:nvPr/>
            </p:nvSpPr>
            <p:spPr>
              <a:xfrm>
                <a:off x="5701044" y="3906048"/>
                <a:ext cx="747320" cy="1805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76" name="Graphic 53" descr="Presentation with bar chart RTL">
                <a:extLst>
                  <a:ext uri="{FF2B5EF4-FFF2-40B4-BE49-F238E27FC236}">
                    <a16:creationId xmlns="" xmlns:a16="http://schemas.microsoft.com/office/drawing/2014/main" id="{53860641-FEAC-428D-85CA-07DCD4AC891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542123" y="4284505"/>
                <a:ext cx="457200" cy="457200"/>
              </a:xfrm>
              <a:prstGeom prst="rect">
                <a:avLst/>
              </a:prstGeom>
            </p:spPr>
          </p:pic>
          <p:sp>
            <p:nvSpPr>
              <p:cNvPr id="78" name="TextBox 70">
                <a:extLst>
                  <a:ext uri="{FF2B5EF4-FFF2-40B4-BE49-F238E27FC236}">
                    <a16:creationId xmlns="" xmlns:a16="http://schemas.microsoft.com/office/drawing/2014/main" id="{25F434C7-37DF-403B-BF7E-E5F3B24D2797}"/>
                  </a:ext>
                </a:extLst>
              </p:cNvPr>
              <p:cNvSpPr txBox="1"/>
              <p:nvPr/>
            </p:nvSpPr>
            <p:spPr>
              <a:xfrm>
                <a:off x="1055785" y="2824683"/>
                <a:ext cx="4390673" cy="69153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000" kern="0" dirty="0" smtClean="0">
                  <a:solidFill>
                    <a:prstClr val="black"/>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sp>
            <p:nvSpPr>
              <p:cNvPr id="73" name="Rectangle 72">
                <a:extLst>
                  <a:ext uri="{FF2B5EF4-FFF2-40B4-BE49-F238E27FC236}">
                    <a16:creationId xmlns="" xmlns:a16="http://schemas.microsoft.com/office/drawing/2014/main" id="{250485FE-91B3-461B-B6A6-F1F022C0297E}"/>
                  </a:ext>
                </a:extLst>
              </p:cNvPr>
              <p:cNvSpPr/>
              <p:nvPr/>
            </p:nvSpPr>
            <p:spPr>
              <a:xfrm flipH="1">
                <a:off x="2085722" y="5058609"/>
                <a:ext cx="2852928" cy="902426"/>
              </a:xfrm>
              <a:prstGeom prst="rect">
                <a:avLst/>
              </a:prstGeom>
              <a:solidFill>
                <a:sysClr val="window" lastClr="FFFFFF"/>
              </a:solidFill>
              <a:ln w="12700" cap="flat" cmpd="sng" algn="ctr">
                <a:noFill/>
                <a:prstDash val="solid"/>
                <a:miter lim="800000"/>
              </a:ln>
              <a:effectLst/>
            </p:spPr>
            <p:txBody>
              <a:bodyPr rtlCol="0" anchor="ctr"/>
              <a:lstStyle/>
              <a:p>
                <a:pPr algn="ctr">
                  <a:defRPr/>
                </a:pPr>
                <a:endParaRPr lang="en-US" sz="1400" kern="0" dirty="0">
                  <a:latin typeface="Corbel" pitchFamily="34" charset="0"/>
                </a:endParaRPr>
              </a:p>
            </p:txBody>
          </p:sp>
        </p:grpSp>
        <p:sp>
          <p:nvSpPr>
            <p:cNvPr id="68" name="Rectangle: Top Corners Rounded 90">
              <a:extLst>
                <a:ext uri="{FF2B5EF4-FFF2-40B4-BE49-F238E27FC236}">
                  <a16:creationId xmlns="" xmlns:a16="http://schemas.microsoft.com/office/drawing/2014/main" id="{CBA2B08C-AEC8-450A-AB23-96FD8A247923}"/>
                </a:ext>
              </a:extLst>
            </p:cNvPr>
            <p:cNvSpPr/>
            <p:nvPr/>
          </p:nvSpPr>
          <p:spPr>
            <a:xfrm>
              <a:off x="5884648" y="4323564"/>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83" name="Round Single Corner Rectangle 20">
            <a:extLst>
              <a:ext uri="{FF2B5EF4-FFF2-40B4-BE49-F238E27FC236}">
                <a16:creationId xmlns:a16="http://schemas.microsoft.com/office/drawing/2014/main" xmlns="" id="{224068B4-AED2-4966-B421-85EAE42F62B7}"/>
              </a:ext>
            </a:extLst>
          </p:cNvPr>
          <p:cNvSpPr/>
          <p:nvPr/>
        </p:nvSpPr>
        <p:spPr>
          <a:xfrm>
            <a:off x="3501" y="293827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87" name="Triangle isocèle 86">
            <a:extLst>
              <a:ext uri="{FF2B5EF4-FFF2-40B4-BE49-F238E27FC236}">
                <a16:creationId xmlns:a16="http://schemas.microsoft.com/office/drawing/2014/main" xmlns="" id="{71E6A19D-8A47-4F21-AD17-29D39CA52BE6}"/>
              </a:ext>
            </a:extLst>
          </p:cNvPr>
          <p:cNvSpPr/>
          <p:nvPr/>
        </p:nvSpPr>
        <p:spPr>
          <a:xfrm rot="5400000">
            <a:off x="1245000" y="300607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91" name="Round Single Corner Rectangle 20">
            <a:extLst>
              <a:ext uri="{FF2B5EF4-FFF2-40B4-BE49-F238E27FC236}">
                <a16:creationId xmlns:a16="http://schemas.microsoft.com/office/drawing/2014/main" xmlns="" id="{224068B4-AED2-4966-B421-85EAE42F62B7}"/>
              </a:ext>
            </a:extLst>
          </p:cNvPr>
          <p:cNvSpPr/>
          <p:nvPr/>
        </p:nvSpPr>
        <p:spPr>
          <a:xfrm>
            <a:off x="3501" y="390073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92" name="Triangle isocèle 91">
            <a:extLst>
              <a:ext uri="{FF2B5EF4-FFF2-40B4-BE49-F238E27FC236}">
                <a16:creationId xmlns:a16="http://schemas.microsoft.com/office/drawing/2014/main" xmlns="" id="{71E6A19D-8A47-4F21-AD17-29D39CA52BE6}"/>
              </a:ext>
            </a:extLst>
          </p:cNvPr>
          <p:cNvSpPr/>
          <p:nvPr/>
        </p:nvSpPr>
        <p:spPr>
          <a:xfrm rot="5400000">
            <a:off x="1212530" y="395074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93" name="Round Single Corner Rectangle 20">
            <a:extLst>
              <a:ext uri="{FF2B5EF4-FFF2-40B4-BE49-F238E27FC236}">
                <a16:creationId xmlns:a16="http://schemas.microsoft.com/office/drawing/2014/main" xmlns="" id="{224068B4-AED2-4966-B421-85EAE42F62B7}"/>
              </a:ext>
            </a:extLst>
          </p:cNvPr>
          <p:cNvSpPr/>
          <p:nvPr/>
        </p:nvSpPr>
        <p:spPr>
          <a:xfrm>
            <a:off x="3501" y="476802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94" name="Triangle isocèle 93">
            <a:extLst>
              <a:ext uri="{FF2B5EF4-FFF2-40B4-BE49-F238E27FC236}">
                <a16:creationId xmlns:a16="http://schemas.microsoft.com/office/drawing/2014/main" xmlns="" id="{71E6A19D-8A47-4F21-AD17-29D39CA52BE6}"/>
              </a:ext>
            </a:extLst>
          </p:cNvPr>
          <p:cNvSpPr/>
          <p:nvPr/>
        </p:nvSpPr>
        <p:spPr>
          <a:xfrm rot="5400000">
            <a:off x="1212530" y="4824719"/>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95" name="Round Single Corner Rectangle 20">
            <a:extLst>
              <a:ext uri="{FF2B5EF4-FFF2-40B4-BE49-F238E27FC236}">
                <a16:creationId xmlns:a16="http://schemas.microsoft.com/office/drawing/2014/main" xmlns="" id="{224068B4-AED2-4966-B421-85EAE42F62B7}"/>
              </a:ext>
            </a:extLst>
          </p:cNvPr>
          <p:cNvSpPr/>
          <p:nvPr/>
        </p:nvSpPr>
        <p:spPr>
          <a:xfrm>
            <a:off x="3501" y="5850505"/>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96" name="Triangle isocèle 95">
            <a:extLst>
              <a:ext uri="{FF2B5EF4-FFF2-40B4-BE49-F238E27FC236}">
                <a16:creationId xmlns:a16="http://schemas.microsoft.com/office/drawing/2014/main" xmlns="" id="{71E6A19D-8A47-4F21-AD17-29D39CA52BE6}"/>
              </a:ext>
            </a:extLst>
          </p:cNvPr>
          <p:cNvSpPr/>
          <p:nvPr/>
        </p:nvSpPr>
        <p:spPr>
          <a:xfrm rot="5400000">
            <a:off x="1241126" y="593348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99" name="Round Single Corner Rectangle 20">
            <a:extLst>
              <a:ext uri="{FF2B5EF4-FFF2-40B4-BE49-F238E27FC236}">
                <a16:creationId xmlns:a16="http://schemas.microsoft.com/office/drawing/2014/main" xmlns="" id="{224068B4-AED2-4966-B421-85EAE42F62B7}"/>
              </a:ext>
            </a:extLst>
          </p:cNvPr>
          <p:cNvSpPr/>
          <p:nvPr/>
        </p:nvSpPr>
        <p:spPr>
          <a:xfrm>
            <a:off x="6248161" y="286862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100" name="Triangle isocèle 99">
            <a:extLst>
              <a:ext uri="{FF2B5EF4-FFF2-40B4-BE49-F238E27FC236}">
                <a16:creationId xmlns:a16="http://schemas.microsoft.com/office/drawing/2014/main" xmlns="" id="{71E6A19D-8A47-4F21-AD17-29D39CA52BE6}"/>
              </a:ext>
            </a:extLst>
          </p:cNvPr>
          <p:cNvSpPr/>
          <p:nvPr/>
        </p:nvSpPr>
        <p:spPr>
          <a:xfrm rot="5400000">
            <a:off x="7478617" y="2913257"/>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101" name="Round Single Corner Rectangle 20">
            <a:extLst>
              <a:ext uri="{FF2B5EF4-FFF2-40B4-BE49-F238E27FC236}">
                <a16:creationId xmlns:a16="http://schemas.microsoft.com/office/drawing/2014/main" xmlns="" id="{224068B4-AED2-4966-B421-85EAE42F62B7}"/>
              </a:ext>
            </a:extLst>
          </p:cNvPr>
          <p:cNvSpPr/>
          <p:nvPr/>
        </p:nvSpPr>
        <p:spPr>
          <a:xfrm>
            <a:off x="6248161" y="38310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102" name="Triangle isocèle 101">
            <a:extLst>
              <a:ext uri="{FF2B5EF4-FFF2-40B4-BE49-F238E27FC236}">
                <a16:creationId xmlns:a16="http://schemas.microsoft.com/office/drawing/2014/main" xmlns="" id="{71E6A19D-8A47-4F21-AD17-29D39CA52BE6}"/>
              </a:ext>
            </a:extLst>
          </p:cNvPr>
          <p:cNvSpPr/>
          <p:nvPr/>
        </p:nvSpPr>
        <p:spPr>
          <a:xfrm rot="5400000">
            <a:off x="7458504" y="385792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103" name="Round Single Corner Rectangle 20">
            <a:extLst>
              <a:ext uri="{FF2B5EF4-FFF2-40B4-BE49-F238E27FC236}">
                <a16:creationId xmlns:a16="http://schemas.microsoft.com/office/drawing/2014/main" xmlns="" id="{224068B4-AED2-4966-B421-85EAE42F62B7}"/>
              </a:ext>
            </a:extLst>
          </p:cNvPr>
          <p:cNvSpPr/>
          <p:nvPr/>
        </p:nvSpPr>
        <p:spPr>
          <a:xfrm>
            <a:off x="6248161" y="469837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104" name="Triangle isocèle 103">
            <a:extLst>
              <a:ext uri="{FF2B5EF4-FFF2-40B4-BE49-F238E27FC236}">
                <a16:creationId xmlns:a16="http://schemas.microsoft.com/office/drawing/2014/main" xmlns="" id="{71E6A19D-8A47-4F21-AD17-29D39CA52BE6}"/>
              </a:ext>
            </a:extLst>
          </p:cNvPr>
          <p:cNvSpPr/>
          <p:nvPr/>
        </p:nvSpPr>
        <p:spPr>
          <a:xfrm rot="5400000">
            <a:off x="7458504" y="473190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105" name="Round Single Corner Rectangle 20">
            <a:extLst>
              <a:ext uri="{FF2B5EF4-FFF2-40B4-BE49-F238E27FC236}">
                <a16:creationId xmlns:a16="http://schemas.microsoft.com/office/drawing/2014/main" xmlns="" id="{224068B4-AED2-4966-B421-85EAE42F62B7}"/>
              </a:ext>
            </a:extLst>
          </p:cNvPr>
          <p:cNvSpPr/>
          <p:nvPr/>
        </p:nvSpPr>
        <p:spPr>
          <a:xfrm>
            <a:off x="6275457" y="55624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106" name="Triangle isocèle 105">
            <a:extLst>
              <a:ext uri="{FF2B5EF4-FFF2-40B4-BE49-F238E27FC236}">
                <a16:creationId xmlns:a16="http://schemas.microsoft.com/office/drawing/2014/main" xmlns="" id="{71E6A19D-8A47-4F21-AD17-29D39CA52BE6}"/>
              </a:ext>
            </a:extLst>
          </p:cNvPr>
          <p:cNvSpPr/>
          <p:nvPr/>
        </p:nvSpPr>
        <p:spPr>
          <a:xfrm rot="5400000">
            <a:off x="7514396" y="5635950"/>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62" name="Rectangle 61">
            <a:extLst>
              <a:ext uri="{FF2B5EF4-FFF2-40B4-BE49-F238E27FC236}">
                <a16:creationId xmlns="" xmlns:a16="http://schemas.microsoft.com/office/drawing/2014/main" id="{250485FE-91B3-461B-B6A6-F1F022C0297E}"/>
              </a:ext>
            </a:extLst>
          </p:cNvPr>
          <p:cNvSpPr/>
          <p:nvPr/>
        </p:nvSpPr>
        <p:spPr>
          <a:xfrm flipH="1">
            <a:off x="8046815" y="5276434"/>
            <a:ext cx="4083916" cy="1397319"/>
          </a:xfrm>
          <a:prstGeom prst="rect">
            <a:avLst/>
          </a:prstGeom>
          <a:solidFill>
            <a:sysClr val="window" lastClr="FFFFFF"/>
          </a:solidFill>
          <a:ln w="12700" cap="flat" cmpd="sng" algn="ctr">
            <a:noFill/>
            <a:prstDash val="solid"/>
            <a:miter lim="800000"/>
          </a:ln>
          <a:effectLst/>
        </p:spPr>
        <p:txBody>
          <a:bodyPr rtlCol="0" anchor="ctr"/>
          <a:lstStyle/>
          <a:p>
            <a:pPr marL="171450" indent="-171450">
              <a:buFontTx/>
              <a:buChar char="-"/>
            </a:pPr>
            <a:endParaRPr lang="fr-FR" sz="1200" dirty="0" smtClean="0">
              <a:latin typeface="Baskerville Old Face" panose="02020602080505020303" pitchFamily="18" charset="0"/>
            </a:endParaRPr>
          </a:p>
          <a:p>
            <a:pPr marL="171450" indent="-171450">
              <a:buFontTx/>
              <a:buChar char="-"/>
            </a:pPr>
            <a:r>
              <a:rPr lang="fr-FR" sz="1300" dirty="0" smtClean="0">
                <a:latin typeface="Corbel" pitchFamily="34" charset="0"/>
              </a:rPr>
              <a:t>Souci </a:t>
            </a:r>
            <a:r>
              <a:rPr lang="fr-FR" sz="1300" dirty="0">
                <a:latin typeface="Corbel" pitchFamily="34" charset="0"/>
              </a:rPr>
              <a:t>de disjoncteur qui a causé </a:t>
            </a:r>
            <a:r>
              <a:rPr lang="fr-FR" sz="1300" dirty="0" smtClean="0">
                <a:latin typeface="Corbel" pitchFamily="34" charset="0"/>
              </a:rPr>
              <a:t>l’arrêt </a:t>
            </a:r>
            <a:r>
              <a:rPr lang="fr-FR" sz="1300" dirty="0">
                <a:latin typeface="Corbel" pitchFamily="34" charset="0"/>
              </a:rPr>
              <a:t>des serveurs </a:t>
            </a:r>
            <a:r>
              <a:rPr lang="fr-FR" sz="1300" dirty="0" smtClean="0">
                <a:latin typeface="Corbel" pitchFamily="34" charset="0"/>
              </a:rPr>
              <a:t>secondaires </a:t>
            </a:r>
            <a:r>
              <a:rPr lang="fr-FR" sz="1300" dirty="0">
                <a:latin typeface="Corbel" pitchFamily="34" charset="0"/>
              </a:rPr>
              <a:t>et des </a:t>
            </a:r>
            <a:r>
              <a:rPr lang="fr-FR" sz="1300" dirty="0" smtClean="0">
                <a:latin typeface="Corbel" pitchFamily="34" charset="0"/>
              </a:rPr>
              <a:t>routeurs internes et </a:t>
            </a:r>
            <a:r>
              <a:rPr lang="fr-FR" sz="1300" dirty="0">
                <a:latin typeface="Corbel" pitchFamily="34" charset="0"/>
              </a:rPr>
              <a:t>causant ainsi une coupure de connexion dans l’entreprise et l’inaccessibilité de certaine ressource de l’entreprise</a:t>
            </a:r>
          </a:p>
          <a:p>
            <a:pPr marL="171450" indent="-171450">
              <a:buFontTx/>
              <a:buChar char="-"/>
            </a:pPr>
            <a:r>
              <a:rPr lang="fr-FR" sz="1300" dirty="0">
                <a:latin typeface="Corbel" pitchFamily="34" charset="0"/>
              </a:rPr>
              <a:t>Mise a jour des badgeuses</a:t>
            </a:r>
          </a:p>
          <a:p>
            <a:pPr marL="171450" indent="-171450">
              <a:buFontTx/>
              <a:buChar char="-"/>
            </a:pPr>
            <a:r>
              <a:rPr lang="fr-FR" sz="1300" dirty="0">
                <a:latin typeface="Corbel" pitchFamily="34" charset="0"/>
              </a:rPr>
              <a:t>Coupure d’appel  sur MTN du </a:t>
            </a:r>
            <a:r>
              <a:rPr lang="fr-FR" sz="1300" dirty="0" smtClean="0">
                <a:latin typeface="Corbel" pitchFamily="34" charset="0"/>
              </a:rPr>
              <a:t>côté </a:t>
            </a:r>
            <a:r>
              <a:rPr lang="fr-FR" sz="1300" dirty="0">
                <a:latin typeface="Corbel" pitchFamily="34" charset="0"/>
              </a:rPr>
              <a:t>du </a:t>
            </a:r>
            <a:r>
              <a:rPr lang="fr-FR" sz="1300" dirty="0" smtClean="0">
                <a:latin typeface="Corbel" pitchFamily="34" charset="0"/>
              </a:rPr>
              <a:t>client</a:t>
            </a:r>
          </a:p>
          <a:p>
            <a:pPr marL="171450" indent="-171450">
              <a:buFontTx/>
              <a:buChar char="-"/>
            </a:pPr>
            <a:endParaRPr lang="fr-FR" sz="1200" dirty="0">
              <a:latin typeface="Baskerville Old Face" panose="02020602080505020303" pitchFamily="18" charset="0"/>
            </a:endParaRPr>
          </a:p>
        </p:txBody>
      </p:sp>
      <p:sp>
        <p:nvSpPr>
          <p:cNvPr id="84" name="Rectangle 83">
            <a:extLst>
              <a:ext uri="{FF2B5EF4-FFF2-40B4-BE49-F238E27FC236}">
                <a16:creationId xmlns="" xmlns:a16="http://schemas.microsoft.com/office/drawing/2014/main" id="{250485FE-91B3-461B-B6A6-F1F022C0297E}"/>
              </a:ext>
            </a:extLst>
          </p:cNvPr>
          <p:cNvSpPr/>
          <p:nvPr/>
        </p:nvSpPr>
        <p:spPr>
          <a:xfrm flipH="1">
            <a:off x="1739123" y="4641675"/>
            <a:ext cx="3316606" cy="443468"/>
          </a:xfrm>
          <a:prstGeom prst="rect">
            <a:avLst/>
          </a:prstGeom>
          <a:solidFill>
            <a:sysClr val="window" lastClr="FFFFFF"/>
          </a:solidFill>
          <a:ln w="12700" cap="flat" cmpd="sng" algn="ctr">
            <a:noFill/>
            <a:prstDash val="solid"/>
            <a:miter lim="800000"/>
          </a:ln>
          <a:effectLst/>
        </p:spPr>
        <p:txBody>
          <a:bodyPr rtlCol="0" anchor="ctr"/>
          <a:lstStyle/>
          <a:p>
            <a:pPr algn="ctr">
              <a:defRPr/>
            </a:pPr>
            <a:r>
              <a:rPr lang="en-US" sz="1100" kern="0" dirty="0" smtClean="0">
                <a:latin typeface="Corbel" pitchFamily="34" charset="0"/>
              </a:rPr>
              <a:t>Présentation de la stratégie de transformation de MTN</a:t>
            </a:r>
            <a:endParaRPr lang="en-US" sz="1100" kern="0" dirty="0">
              <a:latin typeface="Corbel" pitchFamily="34" charset="0"/>
            </a:endParaRPr>
          </a:p>
        </p:txBody>
      </p:sp>
      <p:sp>
        <p:nvSpPr>
          <p:cNvPr id="89" name="Rectangle 88">
            <a:extLst>
              <a:ext uri="{FF2B5EF4-FFF2-40B4-BE49-F238E27FC236}">
                <a16:creationId xmlns="" xmlns:a16="http://schemas.microsoft.com/office/drawing/2014/main" id="{250485FE-91B3-461B-B6A6-F1F022C0297E}"/>
              </a:ext>
            </a:extLst>
          </p:cNvPr>
          <p:cNvSpPr/>
          <p:nvPr/>
        </p:nvSpPr>
        <p:spPr>
          <a:xfrm flipH="1">
            <a:off x="7967049" y="1632663"/>
            <a:ext cx="4000977" cy="1724445"/>
          </a:xfrm>
          <a:prstGeom prst="rect">
            <a:avLst/>
          </a:prstGeom>
          <a:solidFill>
            <a:sysClr val="window" lastClr="FFFFFF"/>
          </a:solidFill>
          <a:ln w="12700" cap="flat" cmpd="sng" algn="ctr">
            <a:noFill/>
            <a:prstDash val="solid"/>
            <a:miter lim="800000"/>
          </a:ln>
          <a:effectLst/>
        </p:spPr>
        <p:txBody>
          <a:bodyPr rtlCol="0" anchor="ctr"/>
          <a:lstStyle/>
          <a:p>
            <a:endParaRPr lang="fr-FR" sz="1000" b="1" u="sng" kern="0" dirty="0" smtClean="0">
              <a:latin typeface="Corbel" pitchFamily="34" charset="0"/>
            </a:endParaRPr>
          </a:p>
          <a:p>
            <a:r>
              <a:rPr lang="fr-FR" sz="1000" b="1" u="sng" kern="0" dirty="0" smtClean="0">
                <a:latin typeface="Corbel" pitchFamily="34" charset="0"/>
              </a:rPr>
              <a:t>Digital</a:t>
            </a:r>
            <a:r>
              <a:rPr lang="fr-FR" sz="1000" kern="0" dirty="0" smtClean="0">
                <a:latin typeface="Corbel" pitchFamily="34" charset="0"/>
              </a:rPr>
              <a:t>: Dysfonctionnement Momo ; Dysfonctionnement CLM </a:t>
            </a:r>
            <a:r>
              <a:rPr lang="fr-FR" sz="1000" kern="0" dirty="0">
                <a:latin typeface="Corbel" pitchFamily="34" charset="0"/>
              </a:rPr>
              <a:t>et ECW, Indisponibilité de la connexion internet. Soit un downtime de 3295 Min.</a:t>
            </a:r>
          </a:p>
          <a:p>
            <a:pPr algn="just">
              <a:defRPr/>
            </a:pPr>
            <a:r>
              <a:rPr lang="fr-FR" sz="1000" b="1" u="sng" kern="0" dirty="0" smtClean="0">
                <a:latin typeface="Corbel" pitchFamily="34" charset="0"/>
              </a:rPr>
              <a:t>MOOV</a:t>
            </a:r>
            <a:r>
              <a:rPr lang="fr-FR" sz="1000" kern="0" dirty="0">
                <a:latin typeface="Corbel" pitchFamily="34" charset="0"/>
              </a:rPr>
              <a:t> </a:t>
            </a:r>
            <a:r>
              <a:rPr lang="fr-FR" sz="1000" kern="0" dirty="0" smtClean="0">
                <a:latin typeface="Corbel" pitchFamily="34" charset="0"/>
              </a:rPr>
              <a:t>: Extinction </a:t>
            </a:r>
            <a:r>
              <a:rPr lang="fr-FR" sz="1000" kern="0" dirty="0">
                <a:latin typeface="Corbel" pitchFamily="34" charset="0"/>
              </a:rPr>
              <a:t>des postes</a:t>
            </a:r>
            <a:r>
              <a:rPr lang="en-US" sz="1000" kern="0" dirty="0">
                <a:latin typeface="Corbel" pitchFamily="34" charset="0"/>
              </a:rPr>
              <a:t> et </a:t>
            </a:r>
            <a:r>
              <a:rPr lang="en-US" sz="1000" kern="0" dirty="0" smtClean="0">
                <a:latin typeface="Corbel" pitchFamily="34" charset="0"/>
              </a:rPr>
              <a:t>déconnexion </a:t>
            </a:r>
            <a:r>
              <a:rPr lang="en-US" sz="1000" kern="0" dirty="0">
                <a:latin typeface="Corbel" pitchFamily="34" charset="0"/>
              </a:rPr>
              <a:t>hermès suivi de non reception d’appels ; débordement des appels sur 3334. Autant de dysfonctionnements qui ont </a:t>
            </a:r>
            <a:r>
              <a:rPr lang="en-US" sz="1000" kern="0" dirty="0" smtClean="0">
                <a:latin typeface="Corbel" pitchFamily="34" charset="0"/>
              </a:rPr>
              <a:t>perturbé </a:t>
            </a:r>
            <a:r>
              <a:rPr lang="en-US" sz="1000" kern="0" dirty="0">
                <a:latin typeface="Corbel" pitchFamily="34" charset="0"/>
              </a:rPr>
              <a:t>les 2 premières semaines du mois de mai pour une durée </a:t>
            </a:r>
            <a:r>
              <a:rPr lang="en-US" sz="1000" kern="0" dirty="0" smtClean="0">
                <a:latin typeface="Corbel" pitchFamily="34" charset="0"/>
              </a:rPr>
              <a:t>tot ale </a:t>
            </a:r>
            <a:r>
              <a:rPr lang="en-US" sz="1000" kern="0" dirty="0">
                <a:latin typeface="Corbel" pitchFamily="34" charset="0"/>
              </a:rPr>
              <a:t>de </a:t>
            </a:r>
            <a:r>
              <a:rPr lang="en-US" sz="1000" b="1" kern="0" dirty="0" smtClean="0">
                <a:latin typeface="Corbel" pitchFamily="34" charset="0"/>
              </a:rPr>
              <a:t>45h15</a:t>
            </a:r>
            <a:r>
              <a:rPr lang="en-US" sz="1000" kern="0" dirty="0" smtClean="0">
                <a:latin typeface="Corbel" pitchFamily="34" charset="0"/>
              </a:rPr>
              <a:t> </a:t>
            </a:r>
            <a:r>
              <a:rPr lang="en-US" sz="1000" kern="0" dirty="0">
                <a:latin typeface="Corbel" pitchFamily="34" charset="0"/>
              </a:rPr>
              <a:t>pour le mois dont </a:t>
            </a:r>
            <a:r>
              <a:rPr lang="en-US" sz="1000" b="1" kern="0" dirty="0">
                <a:latin typeface="Corbel" pitchFamily="34" charset="0"/>
              </a:rPr>
              <a:t>36min</a:t>
            </a:r>
            <a:r>
              <a:rPr lang="en-US" sz="1000" kern="0" dirty="0">
                <a:latin typeface="Corbel" pitchFamily="34" charset="0"/>
              </a:rPr>
              <a:t> pour la </a:t>
            </a:r>
            <a:r>
              <a:rPr lang="en-US" sz="1000" b="1" kern="0" dirty="0" smtClean="0">
                <a:latin typeface="Corbel" pitchFamily="34" charset="0"/>
              </a:rPr>
              <a:t>S19.</a:t>
            </a:r>
            <a:endParaRPr lang="fr-FR" sz="1000" b="1" kern="0" dirty="0">
              <a:latin typeface="Corbel" pitchFamily="34" charset="0"/>
            </a:endParaRPr>
          </a:p>
          <a:p>
            <a:pPr lvl="0" algn="just">
              <a:defRPr/>
            </a:pPr>
            <a:r>
              <a:rPr lang="en-US" sz="1000" b="1" u="sng" kern="0" dirty="0" smtClean="0">
                <a:solidFill>
                  <a:sysClr val="windowText" lastClr="000000"/>
                </a:solidFill>
                <a:latin typeface="Corbel" pitchFamily="34" charset="0"/>
              </a:rPr>
              <a:t>MTN </a:t>
            </a:r>
            <a:r>
              <a:rPr lang="en-US" sz="1000" b="1" u="sng" kern="0" dirty="0" smtClean="0">
                <a:solidFill>
                  <a:sysClr val="windowText" lastClr="000000"/>
                </a:solidFill>
                <a:latin typeface="Corbel" pitchFamily="34" charset="0"/>
              </a:rPr>
              <a:t>RA</a:t>
            </a:r>
            <a:r>
              <a:rPr lang="en-US" sz="1000" b="1" kern="0" dirty="0" smtClean="0">
                <a:solidFill>
                  <a:sysClr val="windowText" lastClr="000000"/>
                </a:solidFill>
                <a:latin typeface="Corbel" pitchFamily="34" charset="0"/>
              </a:rPr>
              <a:t> :</a:t>
            </a:r>
            <a:r>
              <a:rPr lang="en-US" sz="1000" b="1" kern="0" dirty="0" smtClean="0">
                <a:solidFill>
                  <a:prstClr val="black"/>
                </a:solidFill>
                <a:latin typeface="Corbel" pitchFamily="34" charset="0"/>
              </a:rPr>
              <a:t> </a:t>
            </a:r>
            <a:r>
              <a:rPr lang="en-US" sz="1000" kern="0" dirty="0" smtClean="0">
                <a:latin typeface="Corbel" pitchFamily="34" charset="0"/>
              </a:rPr>
              <a:t>1,44H de </a:t>
            </a:r>
            <a:r>
              <a:rPr lang="en-US" sz="1000" kern="0" dirty="0" smtClean="0">
                <a:latin typeface="Corbel" pitchFamily="34" charset="0"/>
              </a:rPr>
              <a:t>downtime</a:t>
            </a:r>
            <a:r>
              <a:rPr lang="en-US" sz="1000" kern="0" dirty="0" smtClean="0">
                <a:solidFill>
                  <a:prstClr val="black"/>
                </a:solidFill>
                <a:latin typeface="Corbel" pitchFamily="34" charset="0"/>
              </a:rPr>
              <a:t> </a:t>
            </a:r>
            <a:r>
              <a:rPr lang="en-US" sz="1000" kern="0" dirty="0" smtClean="0">
                <a:solidFill>
                  <a:prstClr val="black"/>
                </a:solidFill>
                <a:latin typeface="Corbel" pitchFamily="34" charset="0"/>
              </a:rPr>
              <a:t>(coupure d’appels et dysfonctionnement CLM</a:t>
            </a:r>
            <a:r>
              <a:rPr lang="en-US" sz="1000" kern="0" dirty="0" smtClean="0">
                <a:solidFill>
                  <a:prstClr val="black"/>
                </a:solidFill>
                <a:latin typeface="Corbel" pitchFamily="34" charset="0"/>
              </a:rPr>
              <a:t>)</a:t>
            </a:r>
          </a:p>
          <a:p>
            <a:pPr lvl="0" algn="just">
              <a:defRPr/>
            </a:pPr>
            <a:endParaRPr lang="en-US" sz="1000" kern="0" dirty="0">
              <a:solidFill>
                <a:prstClr val="black"/>
              </a:solidFill>
              <a:latin typeface="Corbel" pitchFamily="34" charset="0"/>
            </a:endParaRPr>
          </a:p>
          <a:p>
            <a:pPr lvl="0" algn="just">
              <a:defRPr/>
            </a:pPr>
            <a:endParaRPr lang="en-US" sz="1000" kern="0" dirty="0" smtClean="0">
              <a:solidFill>
                <a:prstClr val="black"/>
              </a:solidFill>
              <a:latin typeface="Corbel" pitchFamily="34" charset="0"/>
            </a:endParaRPr>
          </a:p>
          <a:p>
            <a:pPr lvl="0" algn="just">
              <a:defRPr/>
            </a:pPr>
            <a:endParaRPr lang="en-US" sz="1000" kern="0" dirty="0">
              <a:solidFill>
                <a:prstClr val="black"/>
              </a:solidFill>
              <a:latin typeface="Corbel" pitchFamily="34" charset="0"/>
            </a:endParaRPr>
          </a:p>
        </p:txBody>
      </p:sp>
      <p:sp>
        <p:nvSpPr>
          <p:cNvPr id="81" name="Rectangle 80">
            <a:extLst>
              <a:ext uri="{FF2B5EF4-FFF2-40B4-BE49-F238E27FC236}">
                <a16:creationId xmlns="" xmlns:a16="http://schemas.microsoft.com/office/drawing/2014/main" id="{250485FE-91B3-461B-B6A6-F1F022C0297E}"/>
              </a:ext>
            </a:extLst>
          </p:cNvPr>
          <p:cNvSpPr/>
          <p:nvPr/>
        </p:nvSpPr>
        <p:spPr>
          <a:xfrm flipH="1">
            <a:off x="1965315" y="1914009"/>
            <a:ext cx="2292785" cy="722945"/>
          </a:xfrm>
          <a:prstGeom prst="rect">
            <a:avLst/>
          </a:prstGeom>
          <a:solidFill>
            <a:sysClr val="window" lastClr="FFFFFF"/>
          </a:solidFill>
          <a:ln w="12700" cap="flat" cmpd="sng" algn="ctr">
            <a:noFill/>
            <a:prstDash val="solid"/>
            <a:miter lim="800000"/>
          </a:ln>
          <a:effectLst/>
        </p:spPr>
        <p:txBody>
          <a:bodyPr rtlCol="0" anchor="ctr"/>
          <a:lstStyle/>
          <a:p>
            <a:pPr lvl="0">
              <a:defRPr/>
            </a:pPr>
            <a:r>
              <a:rPr lang="fr-FR" sz="1050" kern="0" dirty="0" smtClean="0">
                <a:solidFill>
                  <a:prstClr val="black"/>
                </a:solidFill>
              </a:rPr>
              <a:t>Semaine marquée par </a:t>
            </a:r>
            <a:r>
              <a:rPr lang="fr-FR" sz="1050" kern="0" dirty="0" smtClean="0">
                <a:solidFill>
                  <a:prstClr val="black"/>
                </a:solidFill>
              </a:rPr>
              <a:t>l’</a:t>
            </a:r>
            <a:r>
              <a:rPr lang="en-US" sz="1050" kern="0" dirty="0" smtClean="0">
                <a:solidFill>
                  <a:prstClr val="black"/>
                </a:solidFill>
              </a:rPr>
              <a:t>a</a:t>
            </a:r>
            <a:r>
              <a:rPr lang="en-US" sz="1050" kern="0" dirty="0" smtClean="0">
                <a:solidFill>
                  <a:prstClr val="black"/>
                </a:solidFill>
              </a:rPr>
              <a:t>mélioration </a:t>
            </a:r>
            <a:r>
              <a:rPr lang="en-US" sz="1050" kern="0" dirty="0">
                <a:solidFill>
                  <a:prstClr val="black"/>
                </a:solidFill>
              </a:rPr>
              <a:t>du </a:t>
            </a:r>
            <a:r>
              <a:rPr lang="en-US" sz="1050" kern="0" dirty="0" smtClean="0">
                <a:solidFill>
                  <a:prstClr val="black"/>
                </a:solidFill>
              </a:rPr>
              <a:t>taux  d’occupation </a:t>
            </a:r>
            <a:r>
              <a:rPr lang="en-US" sz="1050" kern="0" dirty="0">
                <a:solidFill>
                  <a:prstClr val="black"/>
                </a:solidFill>
              </a:rPr>
              <a:t>et </a:t>
            </a:r>
            <a:r>
              <a:rPr lang="en-US" sz="1050" kern="0" dirty="0" smtClean="0">
                <a:solidFill>
                  <a:prstClr val="black"/>
                </a:solidFill>
              </a:rPr>
              <a:t>de la </a:t>
            </a:r>
            <a:r>
              <a:rPr lang="en-US" sz="1050" kern="0" dirty="0">
                <a:solidFill>
                  <a:prstClr val="black"/>
                </a:solidFill>
              </a:rPr>
              <a:t>performance </a:t>
            </a:r>
            <a:r>
              <a:rPr lang="en-US" sz="1050" kern="0" dirty="0" smtClean="0">
                <a:solidFill>
                  <a:prstClr val="black"/>
                </a:solidFill>
              </a:rPr>
              <a:t>des agents suivi du tracking qualité </a:t>
            </a:r>
            <a:r>
              <a:rPr lang="en-US" sz="1050" kern="0" dirty="0" smtClean="0">
                <a:solidFill>
                  <a:prstClr val="black"/>
                </a:solidFill>
              </a:rPr>
              <a:t> et discours</a:t>
            </a:r>
            <a:endParaRPr lang="en-US" sz="1050" kern="0" dirty="0">
              <a:solidFill>
                <a:prstClr val="black"/>
              </a:solidFill>
            </a:endParaRPr>
          </a:p>
        </p:txBody>
      </p:sp>
      <p:sp>
        <p:nvSpPr>
          <p:cNvPr id="82" name="Rectangle 81">
            <a:extLst>
              <a:ext uri="{FF2B5EF4-FFF2-40B4-BE49-F238E27FC236}">
                <a16:creationId xmlns="" xmlns:a16="http://schemas.microsoft.com/office/drawing/2014/main" id="{CF769C7B-B6B4-41F6-ADD1-FDB610B40FAD}"/>
              </a:ext>
            </a:extLst>
          </p:cNvPr>
          <p:cNvSpPr/>
          <p:nvPr/>
        </p:nvSpPr>
        <p:spPr>
          <a:xfrm>
            <a:off x="1616310" y="3681226"/>
            <a:ext cx="3759428" cy="832272"/>
          </a:xfrm>
          <a:prstGeom prst="rect">
            <a:avLst/>
          </a:prstGeom>
          <a:solidFill>
            <a:sysClr val="window" lastClr="FFFFFF"/>
          </a:solidFill>
          <a:ln w="12700" cap="flat" cmpd="sng" algn="ctr">
            <a:noFill/>
            <a:prstDash val="solid"/>
            <a:miter lim="800000"/>
          </a:ln>
          <a:effectLst/>
        </p:spPr>
        <p:txBody>
          <a:bodyPr rtlCol="0" anchor="ctr"/>
          <a:lstStyle/>
          <a:p>
            <a:pPr marL="285750" lvl="0" indent="-285750" algn="just">
              <a:buFont typeface="Wingdings" panose="05000000000000000000" pitchFamily="2" charset="2"/>
              <a:buChar char="§"/>
              <a:defRPr/>
            </a:pPr>
            <a:endParaRPr lang="en-US" sz="1100" kern="0" dirty="0">
              <a:latin typeface="Corbel" pitchFamily="34" charset="0"/>
            </a:endParaRPr>
          </a:p>
        </p:txBody>
      </p:sp>
      <p:sp>
        <p:nvSpPr>
          <p:cNvPr id="90" name="Rectangle 89">
            <a:extLst>
              <a:ext uri="{FF2B5EF4-FFF2-40B4-BE49-F238E27FC236}">
                <a16:creationId xmlns="" xmlns:a16="http://schemas.microsoft.com/office/drawing/2014/main" id="{CF769C7B-B6B4-41F6-ADD1-FDB610B40FAD}"/>
              </a:ext>
            </a:extLst>
          </p:cNvPr>
          <p:cNvSpPr/>
          <p:nvPr/>
        </p:nvSpPr>
        <p:spPr>
          <a:xfrm>
            <a:off x="7967049" y="3597492"/>
            <a:ext cx="4083919" cy="797562"/>
          </a:xfrm>
          <a:prstGeom prst="rect">
            <a:avLst/>
          </a:prstGeom>
          <a:solidFill>
            <a:sysClr val="window" lastClr="FFFFFF"/>
          </a:solidFill>
          <a:ln w="12700" cap="flat" cmpd="sng" algn="ctr">
            <a:noFill/>
            <a:prstDash val="solid"/>
            <a:miter lim="800000"/>
          </a:ln>
          <a:effectLst/>
        </p:spPr>
        <p:txBody>
          <a:bodyPr rtlCol="0" anchor="ctr"/>
          <a:lstStyle/>
          <a:p>
            <a:pPr marL="285750" lvl="0" indent="-285750" algn="just">
              <a:buFont typeface="Wingdings" panose="05000000000000000000" pitchFamily="2" charset="2"/>
              <a:buChar char="§"/>
              <a:defRPr/>
            </a:pPr>
            <a:endParaRPr lang="en-US" sz="1200" kern="0" dirty="0">
              <a:latin typeface="Corbel" pitchFamily="34" charset="0"/>
            </a:endParaRPr>
          </a:p>
        </p:txBody>
      </p:sp>
      <p:sp>
        <p:nvSpPr>
          <p:cNvPr id="2" name="Rectangle 1"/>
          <p:cNvSpPr/>
          <p:nvPr/>
        </p:nvSpPr>
        <p:spPr>
          <a:xfrm>
            <a:off x="1739123" y="2891173"/>
            <a:ext cx="3301251" cy="738664"/>
          </a:xfrm>
          <a:prstGeom prst="rect">
            <a:avLst/>
          </a:prstGeom>
        </p:spPr>
        <p:txBody>
          <a:bodyPr wrap="square">
            <a:spAutoFit/>
          </a:bodyPr>
          <a:lstStyle/>
          <a:p>
            <a:r>
              <a:rPr lang="fr-FR" sz="1200" b="1" u="sng" kern="0" dirty="0" smtClean="0">
                <a:solidFill>
                  <a:prstClr val="black"/>
                </a:solidFill>
                <a:latin typeface="Corbel" pitchFamily="34" charset="0"/>
              </a:rPr>
              <a:t>MOOV </a:t>
            </a:r>
            <a:r>
              <a:rPr lang="fr-FR" sz="1200" kern="0" dirty="0" smtClean="0">
                <a:solidFill>
                  <a:prstClr val="black"/>
                </a:solidFill>
                <a:latin typeface="Corbel" pitchFamily="34" charset="0"/>
              </a:rPr>
              <a:t>: </a:t>
            </a:r>
            <a:r>
              <a:rPr lang="fr-FR" sz="1400" kern="0" dirty="0" smtClean="0">
                <a:solidFill>
                  <a:prstClr val="black"/>
                </a:solidFill>
                <a:latin typeface="Corbel" pitchFamily="34" charset="0"/>
              </a:rPr>
              <a:t>Progression au niveau de l’objectif </a:t>
            </a:r>
            <a:r>
              <a:rPr lang="fr-FR" sz="1400" kern="0" dirty="0">
                <a:solidFill>
                  <a:prstClr val="black"/>
                </a:solidFill>
                <a:latin typeface="Corbel" pitchFamily="34" charset="0"/>
              </a:rPr>
              <a:t> </a:t>
            </a:r>
            <a:r>
              <a:rPr lang="fr-FR" sz="1400" kern="0" dirty="0" smtClean="0">
                <a:solidFill>
                  <a:prstClr val="black"/>
                </a:solidFill>
                <a:latin typeface="Corbel" pitchFamily="34" charset="0"/>
              </a:rPr>
              <a:t>CAR </a:t>
            </a:r>
            <a:r>
              <a:rPr lang="fr-FR" sz="1400" kern="0" dirty="0" smtClean="0">
                <a:solidFill>
                  <a:prstClr val="black"/>
                </a:solidFill>
                <a:latin typeface="Corbel" pitchFamily="34" charset="0"/>
              </a:rPr>
              <a:t>du 3334 a</a:t>
            </a:r>
            <a:r>
              <a:rPr lang="fr-FR" sz="1400" kern="0" dirty="0" smtClean="0">
                <a:solidFill>
                  <a:prstClr val="black"/>
                </a:solidFill>
                <a:latin typeface="Corbel" pitchFamily="34" charset="0"/>
              </a:rPr>
              <a:t>près </a:t>
            </a:r>
            <a:r>
              <a:rPr lang="fr-FR" sz="1400" kern="0" dirty="0">
                <a:solidFill>
                  <a:prstClr val="black"/>
                </a:solidFill>
                <a:latin typeface="Corbel" pitchFamily="34" charset="0"/>
              </a:rPr>
              <a:t>le dysfonctionnement lié au </a:t>
            </a:r>
            <a:r>
              <a:rPr lang="fr-FR" sz="1400" kern="0" dirty="0" smtClean="0">
                <a:solidFill>
                  <a:prstClr val="black"/>
                </a:solidFill>
                <a:latin typeface="Corbel" pitchFamily="34" charset="0"/>
              </a:rPr>
              <a:t>débordement</a:t>
            </a:r>
            <a:endParaRPr lang="fr-FR" sz="1400" kern="0" dirty="0">
              <a:solidFill>
                <a:prstClr val="black"/>
              </a:solidFill>
              <a:latin typeface="Corbel" pitchFamily="34" charset="0"/>
            </a:endParaRPr>
          </a:p>
        </p:txBody>
      </p:sp>
      <p:sp>
        <p:nvSpPr>
          <p:cNvPr id="3" name="Rectangle 2"/>
          <p:cNvSpPr/>
          <p:nvPr/>
        </p:nvSpPr>
        <p:spPr>
          <a:xfrm>
            <a:off x="1523215" y="5276434"/>
            <a:ext cx="4823518" cy="261610"/>
          </a:xfrm>
          <a:prstGeom prst="rect">
            <a:avLst/>
          </a:prstGeom>
        </p:spPr>
        <p:txBody>
          <a:bodyPr wrap="square">
            <a:spAutoFit/>
          </a:bodyPr>
          <a:lstStyle/>
          <a:p>
            <a:pPr marL="171450" indent="-171450">
              <a:buFontTx/>
              <a:buChar char="-"/>
            </a:pPr>
            <a:endParaRPr lang="fr-FR" sz="1100" dirty="0">
              <a:latin typeface="Corbel" pitchFamily="34" charset="0"/>
            </a:endParaRPr>
          </a:p>
        </p:txBody>
      </p:sp>
      <p:sp>
        <p:nvSpPr>
          <p:cNvPr id="77" name="Rectangle 76">
            <a:extLst>
              <a:ext uri="{FF2B5EF4-FFF2-40B4-BE49-F238E27FC236}">
                <a16:creationId xmlns="" xmlns:a16="http://schemas.microsoft.com/office/drawing/2014/main" id="{250485FE-91B3-461B-B6A6-F1F022C0297E}"/>
              </a:ext>
            </a:extLst>
          </p:cNvPr>
          <p:cNvSpPr/>
          <p:nvPr/>
        </p:nvSpPr>
        <p:spPr>
          <a:xfrm flipH="1">
            <a:off x="1679636" y="5208194"/>
            <a:ext cx="3798928" cy="1465560"/>
          </a:xfrm>
          <a:prstGeom prst="rect">
            <a:avLst/>
          </a:prstGeom>
          <a:solidFill>
            <a:sysClr val="window" lastClr="FFFFFF"/>
          </a:solidFill>
          <a:ln w="12700" cap="flat" cmpd="sng" algn="ctr">
            <a:noFill/>
            <a:prstDash val="solid"/>
            <a:miter lim="800000"/>
          </a:ln>
          <a:effectLst/>
        </p:spPr>
        <p:txBody>
          <a:bodyPr rtlCol="0" anchor="ctr"/>
          <a:lstStyle/>
          <a:p>
            <a:pPr marL="171450" indent="-171450">
              <a:buFontTx/>
              <a:buChar char="-"/>
            </a:pPr>
            <a:r>
              <a:rPr lang="fr-FR" sz="1300" dirty="0">
                <a:latin typeface="Corbel" pitchFamily="34" charset="0"/>
              </a:rPr>
              <a:t>Présentation et début des </a:t>
            </a:r>
            <a:r>
              <a:rPr lang="fr-FR" sz="1300" dirty="0" smtClean="0">
                <a:latin typeface="Corbel" pitchFamily="34" charset="0"/>
              </a:rPr>
              <a:t>tests </a:t>
            </a:r>
            <a:r>
              <a:rPr lang="fr-FR" sz="1300" dirty="0">
                <a:latin typeface="Corbel" pitchFamily="34" charset="0"/>
              </a:rPr>
              <a:t>de </a:t>
            </a:r>
            <a:r>
              <a:rPr lang="fr-FR" sz="1300" dirty="0" smtClean="0">
                <a:latin typeface="Corbel" pitchFamily="34" charset="0"/>
              </a:rPr>
              <a:t>yellochat </a:t>
            </a:r>
            <a:r>
              <a:rPr lang="fr-FR" sz="1300" dirty="0">
                <a:latin typeface="Corbel" pitchFamily="34" charset="0"/>
              </a:rPr>
              <a:t>MCB</a:t>
            </a:r>
          </a:p>
          <a:p>
            <a:pPr marL="171450" indent="-171450">
              <a:buFontTx/>
              <a:buChar char="-"/>
            </a:pPr>
            <a:r>
              <a:rPr lang="fr-FR" sz="1300" dirty="0">
                <a:latin typeface="Corbel" pitchFamily="34" charset="0"/>
              </a:rPr>
              <a:t>Augmentation des positions sur Bytel  </a:t>
            </a:r>
          </a:p>
          <a:p>
            <a:pPr marL="171450" indent="-171450">
              <a:buFontTx/>
              <a:buChar char="-"/>
            </a:pPr>
            <a:r>
              <a:rPr lang="fr-FR" sz="1300" dirty="0">
                <a:latin typeface="Corbel" pitchFamily="34" charset="0"/>
              </a:rPr>
              <a:t>Déploiement et configuration des </a:t>
            </a:r>
            <a:r>
              <a:rPr lang="fr-FR" sz="1300" dirty="0" smtClean="0">
                <a:latin typeface="Corbel" pitchFamily="34" charset="0"/>
              </a:rPr>
              <a:t>claviers à </a:t>
            </a:r>
            <a:r>
              <a:rPr lang="fr-FR" sz="1300" dirty="0">
                <a:latin typeface="Corbel" pitchFamily="34" charset="0"/>
              </a:rPr>
              <a:t>carte sur le plateau bytel</a:t>
            </a:r>
          </a:p>
          <a:p>
            <a:pPr marL="171450" indent="-171450">
              <a:buFontTx/>
              <a:buChar char="-"/>
            </a:pPr>
            <a:r>
              <a:rPr lang="fr-FR" sz="1300" dirty="0">
                <a:latin typeface="Corbel" pitchFamily="34" charset="0"/>
              </a:rPr>
              <a:t>Maintenance du parc </a:t>
            </a:r>
          </a:p>
          <a:p>
            <a:pPr marL="171450" indent="-171450">
              <a:buFontTx/>
              <a:buChar char="-"/>
            </a:pPr>
            <a:r>
              <a:rPr lang="fr-FR" sz="1300" dirty="0">
                <a:latin typeface="Corbel" pitchFamily="34" charset="0"/>
              </a:rPr>
              <a:t>Support aux filiales </a:t>
            </a:r>
            <a:r>
              <a:rPr lang="fr-FR" sz="1300" dirty="0" smtClean="0">
                <a:latin typeface="Corbel" pitchFamily="34" charset="0"/>
              </a:rPr>
              <a:t>Cameroun Congo </a:t>
            </a:r>
            <a:r>
              <a:rPr lang="fr-FR" sz="1300" dirty="0">
                <a:latin typeface="Corbel" pitchFamily="34" charset="0"/>
              </a:rPr>
              <a:t>(IVR dysfonctionnement</a:t>
            </a:r>
            <a:r>
              <a:rPr lang="fr-FR" sz="1300" dirty="0" smtClean="0">
                <a:latin typeface="Corbel" pitchFamily="34" charset="0"/>
              </a:rPr>
              <a:t>)</a:t>
            </a:r>
            <a:endParaRPr lang="fr-FR" sz="1300" dirty="0">
              <a:latin typeface="Corbel" pitchFamily="34" charset="0"/>
            </a:endParaRPr>
          </a:p>
        </p:txBody>
      </p:sp>
      <p:sp>
        <p:nvSpPr>
          <p:cNvPr id="86" name="Rectangle 85">
            <a:extLst>
              <a:ext uri="{FF2B5EF4-FFF2-40B4-BE49-F238E27FC236}">
                <a16:creationId xmlns="" xmlns:a16="http://schemas.microsoft.com/office/drawing/2014/main" id="{CF769C7B-B6B4-41F6-ADD1-FDB610B40FAD}"/>
              </a:ext>
            </a:extLst>
          </p:cNvPr>
          <p:cNvSpPr/>
          <p:nvPr/>
        </p:nvSpPr>
        <p:spPr>
          <a:xfrm>
            <a:off x="7967049" y="4492520"/>
            <a:ext cx="4083919" cy="797562"/>
          </a:xfrm>
          <a:prstGeom prst="rect">
            <a:avLst/>
          </a:prstGeom>
          <a:solidFill>
            <a:sysClr val="window" lastClr="FFFFFF"/>
          </a:solidFill>
          <a:ln w="12700" cap="flat" cmpd="sng" algn="ctr">
            <a:noFill/>
            <a:prstDash val="solid"/>
            <a:miter lim="800000"/>
          </a:ln>
          <a:effectLst/>
        </p:spPr>
        <p:txBody>
          <a:bodyPr rtlCol="0" anchor="ctr"/>
          <a:lstStyle/>
          <a:p>
            <a:pPr marL="285750" indent="-285750" algn="just">
              <a:buFont typeface="Wingdings" panose="05000000000000000000" pitchFamily="2" charset="2"/>
              <a:buChar char="§"/>
              <a:defRPr/>
            </a:pPr>
            <a:r>
              <a:rPr lang="fr-FR" sz="1200" dirty="0"/>
              <a:t>Dysfonctionnements </a:t>
            </a:r>
            <a:r>
              <a:rPr lang="fr-FR" sz="1200" dirty="0" smtClean="0"/>
              <a:t>observés </a:t>
            </a:r>
            <a:r>
              <a:rPr lang="fr-FR" sz="1200" dirty="0"/>
              <a:t>au cours de la S20 sur l’application MC Chat développée en interne</a:t>
            </a:r>
          </a:p>
          <a:p>
            <a:pPr marL="285750" lvl="0" indent="-285750" algn="just">
              <a:buFont typeface="Wingdings" panose="05000000000000000000" pitchFamily="2" charset="2"/>
              <a:buChar char="§"/>
              <a:defRPr/>
            </a:pPr>
            <a:endParaRPr lang="en-US" sz="1200" kern="0" dirty="0">
              <a:latin typeface="Corbel" pitchFamily="34" charset="0"/>
            </a:endParaRPr>
          </a:p>
        </p:txBody>
      </p:sp>
    </p:spTree>
    <p:extLst>
      <p:ext uri="{BB962C8B-B14F-4D97-AF65-F5344CB8AC3E}">
        <p14:creationId xmlns:p14="http://schemas.microsoft.com/office/powerpoint/2010/main" val="2886146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0"/>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Performance</a:t>
            </a:r>
            <a:endParaRPr lang="fr-FR" sz="2800" dirty="0">
              <a:solidFill>
                <a:srgbClr val="E7E6E6">
                  <a:lumMod val="75000"/>
                </a:srgbClr>
              </a:solidFill>
              <a:latin typeface="Arial Black" panose="020B0A04020102020204" pitchFamily="34" charset="0"/>
            </a:endParaRPr>
          </a:p>
        </p:txBody>
      </p:sp>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1042"/>
            <a:ext cx="12192000" cy="6860776"/>
          </a:xfrm>
          <a:prstGeom prst="rect">
            <a:avLst/>
          </a:prstGeom>
        </p:spPr>
      </p:pic>
      <p:pic>
        <p:nvPicPr>
          <p:cNvPr id="8" name="Image 7">
            <a:extLst>
              <a:ext uri="{FF2B5EF4-FFF2-40B4-BE49-F238E27FC236}">
                <a16:creationId xmlns:a16="http://schemas.microsoft.com/office/drawing/2014/main" xmlns="" id="{A6F5AF20-D9D4-4DCE-949F-80B7F467EFC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1042"/>
            <a:ext cx="12192000" cy="6860776"/>
          </a:xfrm>
          <a:prstGeom prst="rect">
            <a:avLst/>
          </a:prstGeom>
        </p:spPr>
      </p:pic>
    </p:spTree>
    <p:extLst>
      <p:ext uri="{BB962C8B-B14F-4D97-AF65-F5344CB8AC3E}">
        <p14:creationId xmlns:p14="http://schemas.microsoft.com/office/powerpoint/2010/main" val="323614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8" name="object 8"/>
          <p:cNvSpPr/>
          <p:nvPr/>
        </p:nvSpPr>
        <p:spPr>
          <a:xfrm>
            <a:off x="12137135" y="940308"/>
            <a:ext cx="55244" cy="5529580"/>
          </a:xfrm>
          <a:custGeom>
            <a:avLst/>
            <a:gdLst/>
            <a:ahLst/>
            <a:cxnLst/>
            <a:rect l="l" t="t" r="r" b="b"/>
            <a:pathLst>
              <a:path w="55245" h="5529580">
                <a:moveTo>
                  <a:pt x="0" y="5529072"/>
                </a:moveTo>
                <a:lnTo>
                  <a:pt x="54863" y="5529072"/>
                </a:lnTo>
                <a:lnTo>
                  <a:pt x="54863" y="0"/>
                </a:lnTo>
                <a:lnTo>
                  <a:pt x="0" y="0"/>
                </a:lnTo>
                <a:lnTo>
                  <a:pt x="0" y="5529072"/>
                </a:lnTo>
                <a:close/>
              </a:path>
            </a:pathLst>
          </a:custGeom>
          <a:solidFill>
            <a:srgbClr val="F1F1F1">
              <a:alpha val="79998"/>
            </a:srgbClr>
          </a:solidFill>
        </p:spPr>
        <p:txBody>
          <a:bodyPr wrap="square" lIns="0" tIns="0" rIns="0" bIns="0" rtlCol="0"/>
          <a:lstStyle/>
          <a:p>
            <a:endParaRPr>
              <a:solidFill>
                <a:prstClr val="black"/>
              </a:solidFill>
            </a:endParaRPr>
          </a:p>
        </p:txBody>
      </p:sp>
      <p:sp>
        <p:nvSpPr>
          <p:cNvPr id="97" name="object 3">
            <a:extLst>
              <a:ext uri="{FF2B5EF4-FFF2-40B4-BE49-F238E27FC236}">
                <a16:creationId xmlns="" xmlns:a16="http://schemas.microsoft.com/office/drawing/2014/main" id="{2150D909-50B9-47AC-8ECA-33411EF01FF0}"/>
              </a:ext>
            </a:extLst>
          </p:cNvPr>
          <p:cNvSpPr/>
          <p:nvPr/>
        </p:nvSpPr>
        <p:spPr>
          <a:xfrm>
            <a:off x="386944" y="1274184"/>
            <a:ext cx="321945" cy="2391410"/>
          </a:xfrm>
          <a:custGeom>
            <a:avLst/>
            <a:gdLst/>
            <a:ahLst/>
            <a:cxnLst/>
            <a:rect l="l" t="t" r="r" b="b"/>
            <a:pathLst>
              <a:path w="321945" h="2391410">
                <a:moveTo>
                  <a:pt x="321564" y="0"/>
                </a:moveTo>
                <a:lnTo>
                  <a:pt x="0" y="0"/>
                </a:lnTo>
                <a:lnTo>
                  <a:pt x="0" y="2391155"/>
                </a:lnTo>
                <a:lnTo>
                  <a:pt x="321564" y="2391155"/>
                </a:lnTo>
                <a:lnTo>
                  <a:pt x="321564" y="0"/>
                </a:lnTo>
                <a:close/>
              </a:path>
            </a:pathLst>
          </a:custGeom>
          <a:solidFill>
            <a:srgbClr val="005569"/>
          </a:solidFill>
        </p:spPr>
        <p:txBody>
          <a:bodyPr wrap="square" lIns="0" tIns="0" rIns="0" bIns="0" rtlCol="0"/>
          <a:lstStyle/>
          <a:p>
            <a:pPr algn="ctr"/>
            <a:endParaRPr dirty="0">
              <a:solidFill>
                <a:prstClr val="black"/>
              </a:solidFill>
            </a:endParaRPr>
          </a:p>
        </p:txBody>
      </p:sp>
      <p:sp>
        <p:nvSpPr>
          <p:cNvPr id="106" name="object 4">
            <a:extLst>
              <a:ext uri="{FF2B5EF4-FFF2-40B4-BE49-F238E27FC236}">
                <a16:creationId xmlns="" xmlns:a16="http://schemas.microsoft.com/office/drawing/2014/main" id="{D4734798-0CD1-4A12-8E00-8B47A3FC7A4C}"/>
              </a:ext>
            </a:extLst>
          </p:cNvPr>
          <p:cNvSpPr txBox="1"/>
          <p:nvPr/>
        </p:nvSpPr>
        <p:spPr>
          <a:xfrm>
            <a:off x="400236" y="1539000"/>
            <a:ext cx="184666" cy="2041368"/>
          </a:xfrm>
          <a:prstGeom prst="rect">
            <a:avLst/>
          </a:prstGeom>
        </p:spPr>
        <p:txBody>
          <a:bodyPr vert="vert270" wrap="square" lIns="0" tIns="13970" rIns="0" bIns="0" rtlCol="0">
            <a:spAutoFit/>
          </a:bodyPr>
          <a:lstStyle/>
          <a:p>
            <a:pPr marL="12700">
              <a:spcBef>
                <a:spcPts val="110"/>
              </a:spcBef>
            </a:pPr>
            <a:r>
              <a:rPr lang="fr-FR" sz="1200" b="1" spc="-30" dirty="0" smtClean="0">
                <a:solidFill>
                  <a:srgbClr val="FFFFFF"/>
                </a:solidFill>
                <a:latin typeface="Tahoma"/>
                <a:cs typeface="Tahoma"/>
              </a:rPr>
              <a:t>       NOTE </a:t>
            </a:r>
            <a:r>
              <a:rPr lang="fr-FR" sz="1100" b="1" spc="-30" dirty="0">
                <a:solidFill>
                  <a:srgbClr val="FFFFFF"/>
                </a:solidFill>
                <a:latin typeface="Tahoma"/>
                <a:cs typeface="Tahoma"/>
              </a:rPr>
              <a:t>PONDEREE</a:t>
            </a:r>
            <a:r>
              <a:rPr lang="fr-FR" sz="1200" b="1" spc="-30" dirty="0">
                <a:solidFill>
                  <a:srgbClr val="FFFFFF"/>
                </a:solidFill>
                <a:latin typeface="Tahoma"/>
                <a:cs typeface="Tahoma"/>
              </a:rPr>
              <a:t> </a:t>
            </a:r>
            <a:r>
              <a:rPr lang="fr-FR" sz="1200" b="1" spc="-30" dirty="0" smtClean="0">
                <a:solidFill>
                  <a:srgbClr val="FFFFFF"/>
                </a:solidFill>
                <a:latin typeface="Tahoma"/>
                <a:cs typeface="Tahoma"/>
              </a:rPr>
              <a:t>MTN</a:t>
            </a:r>
            <a:endParaRPr sz="1200" dirty="0">
              <a:solidFill>
                <a:prstClr val="black"/>
              </a:solidFill>
              <a:latin typeface="Tahoma"/>
              <a:cs typeface="Tahoma"/>
            </a:endParaRPr>
          </a:p>
        </p:txBody>
      </p:sp>
      <p:sp>
        <p:nvSpPr>
          <p:cNvPr id="107" name="object 5">
            <a:extLst>
              <a:ext uri="{FF2B5EF4-FFF2-40B4-BE49-F238E27FC236}">
                <a16:creationId xmlns="" xmlns:a16="http://schemas.microsoft.com/office/drawing/2014/main" id="{09AF8ED0-EC87-4D1A-9778-17FD06307438}"/>
              </a:ext>
            </a:extLst>
          </p:cNvPr>
          <p:cNvSpPr/>
          <p:nvPr/>
        </p:nvSpPr>
        <p:spPr>
          <a:xfrm>
            <a:off x="8522207" y="940308"/>
            <a:ext cx="3550920" cy="4282523"/>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endParaRPr>
              <a:solidFill>
                <a:prstClr val="black"/>
              </a:solidFill>
            </a:endParaRPr>
          </a:p>
        </p:txBody>
      </p:sp>
      <p:sp>
        <p:nvSpPr>
          <p:cNvPr id="108" name="object 6">
            <a:extLst>
              <a:ext uri="{FF2B5EF4-FFF2-40B4-BE49-F238E27FC236}">
                <a16:creationId xmlns="" xmlns:a16="http://schemas.microsoft.com/office/drawing/2014/main" id="{375E4188-281A-46A1-9304-1EAF635A3C7A}"/>
              </a:ext>
            </a:extLst>
          </p:cNvPr>
          <p:cNvSpPr txBox="1"/>
          <p:nvPr/>
        </p:nvSpPr>
        <p:spPr>
          <a:xfrm>
            <a:off x="8795724" y="1369720"/>
            <a:ext cx="3075027" cy="584775"/>
          </a:xfrm>
          <a:prstGeom prst="rect">
            <a:avLst/>
          </a:prstGeom>
        </p:spPr>
        <p:txBody>
          <a:bodyPr vert="horz" wrap="square" lIns="0" tIns="99060" rIns="0" bIns="0" rtlCol="0">
            <a:spAutoFit/>
          </a:bodyPr>
          <a:lstStyle/>
          <a:p>
            <a:pPr marL="12065" algn="ctr">
              <a:spcBef>
                <a:spcPts val="780"/>
              </a:spcBef>
              <a:tabLst>
                <a:tab pos="193675" algn="l"/>
                <a:tab pos="194310" algn="l"/>
              </a:tabLst>
            </a:pPr>
            <a:r>
              <a:rPr lang="fr-FR" sz="1600" b="1" u="sng" spc="-75" dirty="0">
                <a:solidFill>
                  <a:prstClr val="black"/>
                </a:solidFill>
                <a:latin typeface="Corbel" pitchFamily="34" charset="0"/>
                <a:cs typeface="Tahoma"/>
              </a:rPr>
              <a:t>Commentaire :</a:t>
            </a:r>
            <a:endParaRPr sz="1600" u="sng" dirty="0">
              <a:solidFill>
                <a:prstClr val="black"/>
              </a:solidFill>
              <a:latin typeface="Corbel" pitchFamily="34" charset="0"/>
              <a:cs typeface="Tahoma"/>
            </a:endParaRPr>
          </a:p>
          <a:p>
            <a:pPr marL="12700" algn="ctr">
              <a:spcBef>
                <a:spcPts val="605"/>
              </a:spcBef>
            </a:pPr>
            <a:endParaRPr sz="1050" dirty="0">
              <a:solidFill>
                <a:prstClr val="black"/>
              </a:solidFill>
              <a:latin typeface="Verdana"/>
              <a:cs typeface="Verdana"/>
            </a:endParaRPr>
          </a:p>
        </p:txBody>
      </p:sp>
      <p:grpSp>
        <p:nvGrpSpPr>
          <p:cNvPr id="113" name="object 11">
            <a:extLst>
              <a:ext uri="{FF2B5EF4-FFF2-40B4-BE49-F238E27FC236}">
                <a16:creationId xmlns="" xmlns:a16="http://schemas.microsoft.com/office/drawing/2014/main" id="{9565B3C3-99A3-4979-8515-E917BF8D8F02}"/>
              </a:ext>
            </a:extLst>
          </p:cNvPr>
          <p:cNvGrpSpPr/>
          <p:nvPr/>
        </p:nvGrpSpPr>
        <p:grpSpPr>
          <a:xfrm>
            <a:off x="377376" y="3860879"/>
            <a:ext cx="344805" cy="1800225"/>
            <a:chOff x="8366759" y="1507236"/>
            <a:chExt cx="344805" cy="1800225"/>
          </a:xfrm>
        </p:grpSpPr>
        <p:sp>
          <p:nvSpPr>
            <p:cNvPr id="114" name="object 12">
              <a:extLst>
                <a:ext uri="{FF2B5EF4-FFF2-40B4-BE49-F238E27FC236}">
                  <a16:creationId xmlns="" xmlns:a16="http://schemas.microsoft.com/office/drawing/2014/main"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solidFill>
              <a:srgbClr val="00AF50"/>
            </a:solidFill>
          </p:spPr>
          <p:txBody>
            <a:bodyPr wrap="square" lIns="0" tIns="0" rIns="0" bIns="0" rtlCol="0"/>
            <a:lstStyle/>
            <a:p>
              <a:endParaRPr/>
            </a:p>
          </p:txBody>
        </p:sp>
        <p:sp>
          <p:nvSpPr>
            <p:cNvPr id="115" name="object 13">
              <a:extLst>
                <a:ext uri="{FF2B5EF4-FFF2-40B4-BE49-F238E27FC236}">
                  <a16:creationId xmlns="" xmlns:a16="http://schemas.microsoft.com/office/drawing/2014/main" id="{7708334A-E014-40F5-AE0E-C07EBEE9765B}"/>
                </a:ext>
              </a:extLst>
            </p:cNvPr>
            <p:cNvSpPr/>
            <p:nvPr/>
          </p:nvSpPr>
          <p:spPr>
            <a:xfrm>
              <a:off x="8389619" y="2217419"/>
              <a:ext cx="321945"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solidFill>
              <a:srgbClr val="4B5765"/>
            </a:solidFill>
            <a:ln w="76200">
              <a:solidFill>
                <a:srgbClr val="F5F5F5"/>
              </a:solidFill>
            </a:ln>
          </p:spPr>
          <p:txBody>
            <a:bodyPr wrap="square" lIns="0" tIns="0" rIns="0" bIns="0" rtlCol="0"/>
            <a:lstStyle/>
            <a:p>
              <a:endParaRPr/>
            </a:p>
          </p:txBody>
        </p:sp>
        <p:sp>
          <p:nvSpPr>
            <p:cNvPr id="116" name="object 14">
              <a:extLst>
                <a:ext uri="{FF2B5EF4-FFF2-40B4-BE49-F238E27FC236}">
                  <a16:creationId xmlns="" xmlns:a16="http://schemas.microsoft.com/office/drawing/2014/main" id="{18CB9DC9-9207-4961-B15F-ADA23724CC48}"/>
                </a:ext>
              </a:extLst>
            </p:cNvPr>
            <p:cNvSpPr/>
            <p:nvPr/>
          </p:nvSpPr>
          <p:spPr>
            <a:xfrm>
              <a:off x="8366759" y="150723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solidFill>
              <a:srgbClr val="4B5765"/>
            </a:solidFill>
          </p:spPr>
          <p:txBody>
            <a:bodyPr wrap="square" lIns="0" tIns="0" rIns="0" bIns="0" rtlCol="0"/>
            <a:lstStyle/>
            <a:p>
              <a:endParaRPr/>
            </a:p>
          </p:txBody>
        </p:sp>
      </p:grpSp>
      <p:sp>
        <p:nvSpPr>
          <p:cNvPr id="120" name="object 18">
            <a:extLst>
              <a:ext uri="{FF2B5EF4-FFF2-40B4-BE49-F238E27FC236}">
                <a16:creationId xmlns="" xmlns:a16="http://schemas.microsoft.com/office/drawing/2014/main" id="{3CBFA28E-4E23-432F-B806-E7CBA342018D}"/>
              </a:ext>
            </a:extLst>
          </p:cNvPr>
          <p:cNvSpPr txBox="1"/>
          <p:nvPr/>
        </p:nvSpPr>
        <p:spPr>
          <a:xfrm>
            <a:off x="158624" y="3602735"/>
            <a:ext cx="169277" cy="2628847"/>
          </a:xfrm>
          <a:prstGeom prst="rect">
            <a:avLst/>
          </a:prstGeom>
        </p:spPr>
        <p:txBody>
          <a:bodyPr vert="vert270" wrap="square" lIns="0" tIns="13970" rIns="0" bIns="0" rtlCol="0">
            <a:spAutoFit/>
          </a:bodyPr>
          <a:lstStyle/>
          <a:p>
            <a:pPr marL="12700">
              <a:spcBef>
                <a:spcPts val="110"/>
              </a:spcBef>
            </a:pPr>
            <a:r>
              <a:rPr lang="fr-FR" sz="1100" b="1" spc="-5" dirty="0">
                <a:solidFill>
                  <a:srgbClr val="FFFFFF"/>
                </a:solidFill>
                <a:latin typeface="Tahoma"/>
                <a:cs typeface="Tahoma"/>
              </a:rPr>
              <a:t>SCORE PONDERE MOOV AFRICA</a:t>
            </a:r>
            <a:endParaRPr sz="1100" dirty="0">
              <a:solidFill>
                <a:prstClr val="black"/>
              </a:solidFill>
              <a:latin typeface="Tahoma"/>
              <a:cs typeface="Tahoma"/>
            </a:endParaRPr>
          </a:p>
        </p:txBody>
      </p:sp>
      <p:sp>
        <p:nvSpPr>
          <p:cNvPr id="168" name="object 34">
            <a:extLst>
              <a:ext uri="{FF2B5EF4-FFF2-40B4-BE49-F238E27FC236}">
                <a16:creationId xmlns="" xmlns:a16="http://schemas.microsoft.com/office/drawing/2014/main" id="{DA56DFBD-51FB-4A5A-B4D3-83DE2211A368}"/>
              </a:ext>
            </a:extLst>
          </p:cNvPr>
          <p:cNvSpPr txBox="1"/>
          <p:nvPr/>
        </p:nvSpPr>
        <p:spPr>
          <a:xfrm>
            <a:off x="984930" y="986479"/>
            <a:ext cx="7140575" cy="643125"/>
          </a:xfrm>
          <a:prstGeom prst="rect">
            <a:avLst/>
          </a:prstGeom>
        </p:spPr>
        <p:txBody>
          <a:bodyPr vert="horz" wrap="square" lIns="0" tIns="133985" rIns="0" bIns="0" rtlCol="0">
            <a:spAutoFit/>
          </a:bodyPr>
          <a:lstStyle/>
          <a:p>
            <a:pPr marR="272415" algn="ctr">
              <a:spcBef>
                <a:spcPts val="1055"/>
              </a:spcBef>
            </a:pPr>
            <a:r>
              <a:rPr lang="fr-FR" sz="1400" b="1" spc="-145" dirty="0">
                <a:solidFill>
                  <a:srgbClr val="585858"/>
                </a:solidFill>
                <a:latin typeface="Tahoma"/>
                <a:cs typeface="Tahoma"/>
              </a:rPr>
              <a:t>EVOLUTION HEBDO ET MOIS DE LA NOTE PONDEREE SUR MTN RA : Réalisation VS Target</a:t>
            </a:r>
            <a:endParaRPr sz="1400" b="1" spc="-145" dirty="0">
              <a:solidFill>
                <a:srgbClr val="585858"/>
              </a:solidFill>
              <a:latin typeface="Tahoma"/>
              <a:cs typeface="Tahoma"/>
            </a:endParaRPr>
          </a:p>
          <a:p>
            <a:pPr>
              <a:spcBef>
                <a:spcPts val="605"/>
              </a:spcBef>
              <a:tabLst>
                <a:tab pos="2857500" algn="l"/>
                <a:tab pos="7127240" algn="l"/>
              </a:tabLst>
            </a:pPr>
            <a:r>
              <a:rPr sz="1400" strike="sngStrike" spc="-70" dirty="0">
                <a:latin typeface="Verdana"/>
                <a:cs typeface="Verdana"/>
              </a:rPr>
              <a:t> 	</a:t>
            </a:r>
            <a:r>
              <a:rPr sz="1400" strike="sngStrike" spc="-80" dirty="0">
                <a:latin typeface="Verdana"/>
                <a:cs typeface="Verdana"/>
              </a:rPr>
              <a:t>	</a:t>
            </a:r>
            <a:endParaRPr sz="1400" dirty="0">
              <a:latin typeface="Verdana"/>
              <a:cs typeface="Verdana"/>
            </a:endParaRPr>
          </a:p>
        </p:txBody>
      </p:sp>
      <p:sp>
        <p:nvSpPr>
          <p:cNvPr id="45" name="Titre 3">
            <a:extLst>
              <a:ext uri="{FF2B5EF4-FFF2-40B4-BE49-F238E27FC236}">
                <a16:creationId xmlns="" xmlns:a16="http://schemas.microsoft.com/office/drawing/2014/main" id="{247FA544-D2F6-4EAD-920A-EC2F8CE1C316}"/>
              </a:ext>
            </a:extLst>
          </p:cNvPr>
          <p:cNvSpPr txBox="1">
            <a:spLocks/>
          </p:cNvSpPr>
          <p:nvPr/>
        </p:nvSpPr>
        <p:spPr>
          <a:xfrm>
            <a:off x="250956" y="196006"/>
            <a:ext cx="4648589" cy="5262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lvl="0">
              <a:defRPr/>
            </a:pPr>
            <a:r>
              <a:rPr lang="fr-FR" sz="2000" cap="all" dirty="0">
                <a:solidFill>
                  <a:srgbClr val="A80014"/>
                </a:solidFill>
                <a:latin typeface="Ebrima" pitchFamily="2" charset="0"/>
                <a:ea typeface="Ebrima" pitchFamily="2" charset="0"/>
                <a:cs typeface="Ebrima" pitchFamily="2" charset="0"/>
              </a:rPr>
              <a:t>Note ponderee</a:t>
            </a:r>
          </a:p>
          <a:p>
            <a:pPr lvl="0">
              <a:defRPr/>
            </a:pPr>
            <a:r>
              <a:rPr lang="fr-FR" sz="1800" cap="all" dirty="0">
                <a:solidFill>
                  <a:schemeClr val="tx1"/>
                </a:solidFill>
                <a:latin typeface="Ebrima" pitchFamily="2" charset="0"/>
                <a:ea typeface="Ebrima" pitchFamily="2" charset="0"/>
                <a:cs typeface="Ebrima" pitchFamily="2" charset="0"/>
              </a:rPr>
              <a:t>Score </a:t>
            </a:r>
            <a:r>
              <a:rPr lang="fr-FR" sz="1800" cap="all" dirty="0" err="1">
                <a:solidFill>
                  <a:schemeClr val="tx1"/>
                </a:solidFill>
                <a:latin typeface="Ebrima" pitchFamily="2" charset="0"/>
                <a:ea typeface="Ebrima" pitchFamily="2" charset="0"/>
                <a:cs typeface="Ebrima" pitchFamily="2" charset="0"/>
              </a:rPr>
              <a:t>mtn</a:t>
            </a:r>
            <a:r>
              <a:rPr lang="fr-FR" sz="1800" cap="all" dirty="0">
                <a:solidFill>
                  <a:schemeClr val="tx1"/>
                </a:solidFill>
                <a:latin typeface="Ebrima" pitchFamily="2" charset="0"/>
                <a:ea typeface="Ebrima" pitchFamily="2" charset="0"/>
                <a:cs typeface="Ebrima" pitchFamily="2" charset="0"/>
              </a:rPr>
              <a:t> </a:t>
            </a:r>
          </a:p>
        </p:txBody>
      </p:sp>
      <p:grpSp>
        <p:nvGrpSpPr>
          <p:cNvPr id="28" name="object 11">
            <a:extLst>
              <a:ext uri="{FF2B5EF4-FFF2-40B4-BE49-F238E27FC236}">
                <a16:creationId xmlns="" xmlns:a16="http://schemas.microsoft.com/office/drawing/2014/main" id="{9565B3C3-99A3-4979-8515-E917BF8D8F02}"/>
              </a:ext>
            </a:extLst>
          </p:cNvPr>
          <p:cNvGrpSpPr/>
          <p:nvPr/>
        </p:nvGrpSpPr>
        <p:grpSpPr>
          <a:xfrm>
            <a:off x="8450919" y="1659636"/>
            <a:ext cx="344805" cy="1800225"/>
            <a:chOff x="8366759" y="1507236"/>
            <a:chExt cx="344805" cy="1800225"/>
          </a:xfrm>
        </p:grpSpPr>
        <p:sp>
          <p:nvSpPr>
            <p:cNvPr id="29" name="object 12">
              <a:extLst>
                <a:ext uri="{FF2B5EF4-FFF2-40B4-BE49-F238E27FC236}">
                  <a16:creationId xmlns="" xmlns:a16="http://schemas.microsoft.com/office/drawing/2014/main" id="{B52FE751-6F94-4161-B140-6FD232892105}"/>
                </a:ext>
              </a:extLst>
            </p:cNvPr>
            <p:cNvSpPr/>
            <p:nvPr/>
          </p:nvSpPr>
          <p:spPr>
            <a:xfrm>
              <a:off x="8389619" y="2217419"/>
              <a:ext cx="321945" cy="379730"/>
            </a:xfrm>
            <a:custGeom>
              <a:avLst/>
              <a:gdLst/>
              <a:ahLst/>
              <a:cxnLst/>
              <a:rect l="l" t="t" r="r" b="b"/>
              <a:pathLst>
                <a:path w="321945" h="379730">
                  <a:moveTo>
                    <a:pt x="160781" y="0"/>
                  </a:moveTo>
                  <a:lnTo>
                    <a:pt x="0" y="0"/>
                  </a:lnTo>
                  <a:lnTo>
                    <a:pt x="160781" y="189737"/>
                  </a:lnTo>
                  <a:lnTo>
                    <a:pt x="0" y="379475"/>
                  </a:lnTo>
                  <a:lnTo>
                    <a:pt x="160781" y="379475"/>
                  </a:lnTo>
                  <a:lnTo>
                    <a:pt x="321563" y="189737"/>
                  </a:lnTo>
                  <a:lnTo>
                    <a:pt x="160781" y="0"/>
                  </a:lnTo>
                  <a:close/>
                </a:path>
              </a:pathLst>
            </a:custGeom>
            <a:solidFill>
              <a:srgbClr val="00AF50"/>
            </a:solidFill>
          </p:spPr>
          <p:txBody>
            <a:bodyPr wrap="square" lIns="0" tIns="0" rIns="0" bIns="0" rtlCol="0"/>
            <a:lstStyle/>
            <a:p>
              <a:endParaRPr>
                <a:solidFill>
                  <a:prstClr val="black"/>
                </a:solidFill>
              </a:endParaRPr>
            </a:p>
          </p:txBody>
        </p:sp>
        <p:sp>
          <p:nvSpPr>
            <p:cNvPr id="30" name="object 13">
              <a:extLst>
                <a:ext uri="{FF2B5EF4-FFF2-40B4-BE49-F238E27FC236}">
                  <a16:creationId xmlns="" xmlns:a16="http://schemas.microsoft.com/office/drawing/2014/main" id="{7708334A-E014-40F5-AE0E-C07EBEE9765B}"/>
                </a:ext>
              </a:extLst>
            </p:cNvPr>
            <p:cNvSpPr/>
            <p:nvPr/>
          </p:nvSpPr>
          <p:spPr>
            <a:xfrm>
              <a:off x="8389619" y="2217419"/>
              <a:ext cx="321945" cy="379730"/>
            </a:xfrm>
            <a:custGeom>
              <a:avLst/>
              <a:gdLst/>
              <a:ahLst/>
              <a:cxnLst/>
              <a:rect l="l" t="t" r="r" b="b"/>
              <a:pathLst>
                <a:path w="321945" h="379730">
                  <a:moveTo>
                    <a:pt x="0" y="0"/>
                  </a:moveTo>
                  <a:lnTo>
                    <a:pt x="160781" y="0"/>
                  </a:lnTo>
                  <a:lnTo>
                    <a:pt x="321563" y="189737"/>
                  </a:lnTo>
                  <a:lnTo>
                    <a:pt x="160781" y="379475"/>
                  </a:lnTo>
                  <a:lnTo>
                    <a:pt x="0" y="379475"/>
                  </a:lnTo>
                  <a:lnTo>
                    <a:pt x="160781" y="189737"/>
                  </a:lnTo>
                  <a:lnTo>
                    <a:pt x="0" y="0"/>
                  </a:lnTo>
                  <a:close/>
                </a:path>
              </a:pathLst>
            </a:custGeom>
            <a:ln w="76200">
              <a:solidFill>
                <a:srgbClr val="F5F5F5"/>
              </a:solidFill>
            </a:ln>
          </p:spPr>
          <p:txBody>
            <a:bodyPr wrap="square" lIns="0" tIns="0" rIns="0" bIns="0" rtlCol="0"/>
            <a:lstStyle/>
            <a:p>
              <a:endParaRPr>
                <a:solidFill>
                  <a:prstClr val="black"/>
                </a:solidFill>
              </a:endParaRPr>
            </a:p>
          </p:txBody>
        </p:sp>
        <p:sp>
          <p:nvSpPr>
            <p:cNvPr id="31" name="object 14">
              <a:extLst>
                <a:ext uri="{FF2B5EF4-FFF2-40B4-BE49-F238E27FC236}">
                  <a16:creationId xmlns="" xmlns:a16="http://schemas.microsoft.com/office/drawing/2014/main" id="{18CB9DC9-9207-4961-B15F-ADA23724CC48}"/>
                </a:ext>
              </a:extLst>
            </p:cNvPr>
            <p:cNvSpPr/>
            <p:nvPr/>
          </p:nvSpPr>
          <p:spPr>
            <a:xfrm>
              <a:off x="8366759" y="1507236"/>
              <a:ext cx="45720" cy="1800225"/>
            </a:xfrm>
            <a:custGeom>
              <a:avLst/>
              <a:gdLst/>
              <a:ahLst/>
              <a:cxnLst/>
              <a:rect l="l" t="t" r="r" b="b"/>
              <a:pathLst>
                <a:path w="45720" h="1800225">
                  <a:moveTo>
                    <a:pt x="45720" y="0"/>
                  </a:moveTo>
                  <a:lnTo>
                    <a:pt x="0" y="0"/>
                  </a:lnTo>
                  <a:lnTo>
                    <a:pt x="0" y="1799844"/>
                  </a:lnTo>
                  <a:lnTo>
                    <a:pt x="45720" y="1799844"/>
                  </a:lnTo>
                  <a:lnTo>
                    <a:pt x="45720" y="0"/>
                  </a:lnTo>
                  <a:close/>
                </a:path>
              </a:pathLst>
            </a:custGeom>
            <a:solidFill>
              <a:srgbClr val="00AF50"/>
            </a:solidFill>
          </p:spPr>
          <p:txBody>
            <a:bodyPr wrap="square" lIns="0" tIns="0" rIns="0" bIns="0" rtlCol="0"/>
            <a:lstStyle/>
            <a:p>
              <a:endParaRPr>
                <a:solidFill>
                  <a:prstClr val="black"/>
                </a:solidFill>
              </a:endParaRPr>
            </a:p>
          </p:txBody>
        </p:sp>
      </p:grpSp>
      <p:sp>
        <p:nvSpPr>
          <p:cNvPr id="32" name="object 5">
            <a:extLst>
              <a:ext uri="{FF2B5EF4-FFF2-40B4-BE49-F238E27FC236}">
                <a16:creationId xmlns="" xmlns:a16="http://schemas.microsoft.com/office/drawing/2014/main" id="{09AF8ED0-EC87-4D1A-9778-17FD06307438}"/>
              </a:ext>
            </a:extLst>
          </p:cNvPr>
          <p:cNvSpPr/>
          <p:nvPr/>
        </p:nvSpPr>
        <p:spPr>
          <a:xfrm>
            <a:off x="786189" y="4040660"/>
            <a:ext cx="7449173" cy="1545648"/>
          </a:xfrm>
          <a:custGeom>
            <a:avLst/>
            <a:gdLst/>
            <a:ahLst/>
            <a:cxnLst/>
            <a:rect l="l" t="t" r="r" b="b"/>
            <a:pathLst>
              <a:path w="3550920" h="2795270">
                <a:moveTo>
                  <a:pt x="3550920" y="0"/>
                </a:moveTo>
                <a:lnTo>
                  <a:pt x="0" y="0"/>
                </a:lnTo>
                <a:lnTo>
                  <a:pt x="0" y="2795016"/>
                </a:lnTo>
                <a:lnTo>
                  <a:pt x="3550920" y="2795016"/>
                </a:lnTo>
                <a:lnTo>
                  <a:pt x="3550920" y="0"/>
                </a:lnTo>
                <a:close/>
              </a:path>
            </a:pathLst>
          </a:custGeom>
          <a:solidFill>
            <a:srgbClr val="FFFFFF"/>
          </a:solidFill>
        </p:spPr>
        <p:txBody>
          <a:bodyPr wrap="square" lIns="0" tIns="0" rIns="0" bIns="0" rtlCol="0"/>
          <a:lstStyle/>
          <a:p>
            <a:pPr marL="12065">
              <a:spcBef>
                <a:spcPts val="780"/>
              </a:spcBef>
              <a:tabLst>
                <a:tab pos="193675" algn="l"/>
                <a:tab pos="194310" algn="l"/>
              </a:tabLst>
            </a:pPr>
            <a:endParaRPr sz="1600" b="1" spc="-75" dirty="0">
              <a:solidFill>
                <a:prstClr val="black"/>
              </a:solidFill>
              <a:latin typeface="Tahoma"/>
              <a:cs typeface="Tahoma"/>
            </a:endParaRPr>
          </a:p>
        </p:txBody>
      </p:sp>
      <p:sp>
        <p:nvSpPr>
          <p:cNvPr id="2" name="ZoneTexte 1">
            <a:extLst>
              <a:ext uri="{FF2B5EF4-FFF2-40B4-BE49-F238E27FC236}">
                <a16:creationId xmlns="" xmlns:a16="http://schemas.microsoft.com/office/drawing/2014/main" id="{73430998-2DAD-4586-B740-98BEE63A8927}"/>
              </a:ext>
            </a:extLst>
          </p:cNvPr>
          <p:cNvSpPr txBox="1"/>
          <p:nvPr/>
        </p:nvSpPr>
        <p:spPr>
          <a:xfrm>
            <a:off x="885559" y="4016647"/>
            <a:ext cx="7250432" cy="830997"/>
          </a:xfrm>
          <a:prstGeom prst="rect">
            <a:avLst/>
          </a:prstGeom>
          <a:noFill/>
        </p:spPr>
        <p:txBody>
          <a:bodyPr wrap="square" rtlCol="0">
            <a:spAutoFit/>
          </a:bodyPr>
          <a:lstStyle/>
          <a:p>
            <a:pPr marL="285750" indent="-285750" algn="just">
              <a:lnSpc>
                <a:spcPct val="150000"/>
              </a:lnSpc>
              <a:buFont typeface="Wingdings" pitchFamily="2" charset="2"/>
              <a:buChar char="v"/>
            </a:pPr>
            <a:r>
              <a:rPr lang="fr-FR" sz="1600" dirty="0">
                <a:latin typeface="Corbel" pitchFamily="34" charset="0"/>
                <a:cs typeface="Vani" panose="020B0502040204020203" pitchFamily="18" charset="0"/>
              </a:rPr>
              <a:t>Travailler à </a:t>
            </a:r>
            <a:r>
              <a:rPr lang="fr-FR" sz="1600" dirty="0" smtClean="0">
                <a:latin typeface="Corbel" pitchFamily="34" charset="0"/>
                <a:cs typeface="Vani" panose="020B0502040204020203" pitchFamily="18" charset="0"/>
              </a:rPr>
              <a:t>maintenir cette tendance observée en S20 tout au long du mois de mai.</a:t>
            </a:r>
            <a:endParaRPr lang="fr-FR" sz="1600" dirty="0">
              <a:latin typeface="Corbel" pitchFamily="34" charset="0"/>
              <a:cs typeface="Vani" panose="020B0502040204020203" pitchFamily="18" charset="0"/>
            </a:endParaRPr>
          </a:p>
        </p:txBody>
      </p:sp>
      <p:sp>
        <p:nvSpPr>
          <p:cNvPr id="5" name="ZoneTexte 4">
            <a:extLst>
              <a:ext uri="{FF2B5EF4-FFF2-40B4-BE49-F238E27FC236}">
                <a16:creationId xmlns="" xmlns:a16="http://schemas.microsoft.com/office/drawing/2014/main" id="{DC3C5A33-FF4D-4EE8-B4CC-0A10DF71F1C1}"/>
              </a:ext>
            </a:extLst>
          </p:cNvPr>
          <p:cNvSpPr txBox="1"/>
          <p:nvPr/>
        </p:nvSpPr>
        <p:spPr>
          <a:xfrm>
            <a:off x="8826197" y="1860000"/>
            <a:ext cx="3163314" cy="1754326"/>
          </a:xfrm>
          <a:prstGeom prst="rect">
            <a:avLst/>
          </a:prstGeom>
          <a:noFill/>
        </p:spPr>
        <p:txBody>
          <a:bodyPr wrap="square" rtlCol="0">
            <a:spAutoFit/>
          </a:bodyPr>
          <a:lstStyle/>
          <a:p>
            <a:pPr marL="285750" indent="-285750">
              <a:lnSpc>
                <a:spcPct val="150000"/>
              </a:lnSpc>
              <a:buFont typeface="Wingdings" pitchFamily="2" charset="2"/>
              <a:buChar char="§"/>
            </a:pPr>
            <a:r>
              <a:rPr lang="fr-FR" dirty="0">
                <a:latin typeface="Corbel" pitchFamily="34" charset="0"/>
                <a:cs typeface="Vani" panose="020B0502040204020203" pitchFamily="18" charset="0"/>
              </a:rPr>
              <a:t>Objectif </a:t>
            </a:r>
            <a:r>
              <a:rPr lang="fr-FR" dirty="0" smtClean="0">
                <a:latin typeface="Corbel" pitchFamily="34" charset="0"/>
                <a:cs typeface="Vani" panose="020B0502040204020203" pitchFamily="18" charset="0"/>
              </a:rPr>
              <a:t>contractuel atteint en S20</a:t>
            </a:r>
          </a:p>
          <a:p>
            <a:pPr marL="285750" indent="-285750">
              <a:lnSpc>
                <a:spcPct val="150000"/>
              </a:lnSpc>
              <a:buFont typeface="Wingdings" pitchFamily="2" charset="2"/>
              <a:buChar char="§"/>
            </a:pPr>
            <a:r>
              <a:rPr lang="fr-FR" dirty="0" smtClean="0">
                <a:latin typeface="Corbel" pitchFamily="34" charset="0"/>
                <a:cs typeface="Vani" panose="020B0502040204020203" pitchFamily="18" charset="0"/>
              </a:rPr>
              <a:t>Objectif prévisionnel interne  atteint en S20. </a:t>
            </a:r>
            <a:endParaRPr lang="fr-FR" dirty="0">
              <a:latin typeface="Corbel" pitchFamily="34" charset="0"/>
              <a:cs typeface="Vani" panose="020B0502040204020203" pitchFamily="18" charset="0"/>
            </a:endParaRPr>
          </a:p>
        </p:txBody>
      </p:sp>
      <p:graphicFrame>
        <p:nvGraphicFramePr>
          <p:cNvPr id="23" name="Graphique 22">
            <a:extLst>
              <a:ext uri="{FF2B5EF4-FFF2-40B4-BE49-F238E27FC236}">
                <a16:creationId xmlns="" xmlns:a16="http://schemas.microsoft.com/office/drawing/2014/main" id="{00000000-0008-0000-0F00-000003000000}"/>
              </a:ext>
            </a:extLst>
          </p:cNvPr>
          <p:cNvGraphicFramePr>
            <a:graphicFrameLocks/>
          </p:cNvGraphicFramePr>
          <p:nvPr>
            <p:extLst>
              <p:ext uri="{D42A27DB-BD31-4B8C-83A1-F6EECF244321}">
                <p14:modId xmlns:p14="http://schemas.microsoft.com/office/powerpoint/2010/main" val="1395238768"/>
              </p:ext>
            </p:extLst>
          </p:nvPr>
        </p:nvGraphicFramePr>
        <p:xfrm>
          <a:off x="1037351" y="1539000"/>
          <a:ext cx="7088154" cy="1920861"/>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055279" y="3613666"/>
            <a:ext cx="1714893" cy="338554"/>
          </a:xfrm>
          <a:prstGeom prst="rect">
            <a:avLst/>
          </a:prstGeom>
        </p:spPr>
        <p:txBody>
          <a:bodyPr wrap="none">
            <a:spAutoFit/>
          </a:bodyPr>
          <a:lstStyle/>
          <a:p>
            <a:pPr marL="12065">
              <a:spcBef>
                <a:spcPts val="780"/>
              </a:spcBef>
              <a:tabLst>
                <a:tab pos="193675" algn="l"/>
                <a:tab pos="194310" algn="l"/>
              </a:tabLst>
            </a:pPr>
            <a:r>
              <a:rPr lang="fr-FR" sz="1600" b="1" spc="-75" dirty="0">
                <a:solidFill>
                  <a:prstClr val="black"/>
                </a:solidFill>
                <a:latin typeface="Tahoma"/>
                <a:cs typeface="Tahoma"/>
              </a:rPr>
              <a:t>PLAN D’ACTION</a:t>
            </a:r>
          </a:p>
        </p:txBody>
      </p:sp>
    </p:spTree>
    <p:extLst>
      <p:ext uri="{BB962C8B-B14F-4D97-AF65-F5344CB8AC3E}">
        <p14:creationId xmlns:p14="http://schemas.microsoft.com/office/powerpoint/2010/main" val="3399839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object 11">
            <a:extLst>
              <a:ext uri="{FF2B5EF4-FFF2-40B4-BE49-F238E27FC236}">
                <a16:creationId xmlns="" xmlns:a16="http://schemas.microsoft.com/office/drawing/2014/main" id="{01B3D18F-9F05-4CBE-8A6A-4FE0585A0F56}"/>
              </a:ext>
            </a:extLst>
          </p:cNvPr>
          <p:cNvGrpSpPr/>
          <p:nvPr/>
        </p:nvGrpSpPr>
        <p:grpSpPr>
          <a:xfrm>
            <a:off x="478144" y="519028"/>
            <a:ext cx="10948079" cy="2936061"/>
            <a:chOff x="918971" y="937260"/>
            <a:chExt cx="9881870" cy="2828077"/>
          </a:xfrm>
        </p:grpSpPr>
        <p:sp>
          <p:nvSpPr>
            <p:cNvPr id="16" name="object 12">
              <a:extLst>
                <a:ext uri="{FF2B5EF4-FFF2-40B4-BE49-F238E27FC236}">
                  <a16:creationId xmlns="" xmlns:a16="http://schemas.microsoft.com/office/drawing/2014/main" id="{926883D4-0558-4109-855C-BFA64130C9A5}"/>
                </a:ext>
              </a:extLst>
            </p:cNvPr>
            <p:cNvSpPr/>
            <p:nvPr/>
          </p:nvSpPr>
          <p:spPr>
            <a:xfrm>
              <a:off x="934211" y="941832"/>
              <a:ext cx="4975860" cy="605155"/>
            </a:xfrm>
            <a:custGeom>
              <a:avLst/>
              <a:gdLst/>
              <a:ahLst/>
              <a:cxnLst/>
              <a:rect l="l" t="t" r="r" b="b"/>
              <a:pathLst>
                <a:path w="4975860" h="605155">
                  <a:moveTo>
                    <a:pt x="4975860" y="0"/>
                  </a:moveTo>
                  <a:lnTo>
                    <a:pt x="0" y="0"/>
                  </a:lnTo>
                  <a:lnTo>
                    <a:pt x="0" y="605027"/>
                  </a:lnTo>
                  <a:lnTo>
                    <a:pt x="4975860" y="605027"/>
                  </a:lnTo>
                  <a:lnTo>
                    <a:pt x="4975860" y="0"/>
                  </a:lnTo>
                  <a:close/>
                </a:path>
              </a:pathLst>
            </a:custGeom>
            <a:solidFill>
              <a:srgbClr val="00AF50"/>
            </a:solidFill>
          </p:spPr>
          <p:txBody>
            <a:bodyPr wrap="square" lIns="0" tIns="0" rIns="0" bIns="0" rtlCol="0"/>
            <a:lstStyle/>
            <a:p>
              <a:pPr algn="ctr"/>
              <a:endParaRPr sz="1600"/>
            </a:p>
          </p:txBody>
        </p:sp>
        <p:sp>
          <p:nvSpPr>
            <p:cNvPr id="17" name="object 13">
              <a:extLst>
                <a:ext uri="{FF2B5EF4-FFF2-40B4-BE49-F238E27FC236}">
                  <a16:creationId xmlns="" xmlns:a16="http://schemas.microsoft.com/office/drawing/2014/main" id="{17C7CAC1-53C3-404C-AAD8-BDBE047551C3}"/>
                </a:ext>
              </a:extLst>
            </p:cNvPr>
            <p:cNvSpPr/>
            <p:nvPr/>
          </p:nvSpPr>
          <p:spPr>
            <a:xfrm>
              <a:off x="934211" y="941832"/>
              <a:ext cx="4975860" cy="605155"/>
            </a:xfrm>
            <a:custGeom>
              <a:avLst/>
              <a:gdLst/>
              <a:ahLst/>
              <a:cxnLst/>
              <a:rect l="l" t="t" r="r" b="b"/>
              <a:pathLst>
                <a:path w="4975860" h="605155">
                  <a:moveTo>
                    <a:pt x="0" y="605027"/>
                  </a:moveTo>
                  <a:lnTo>
                    <a:pt x="4975860" y="605027"/>
                  </a:lnTo>
                  <a:lnTo>
                    <a:pt x="4975860" y="0"/>
                  </a:lnTo>
                  <a:lnTo>
                    <a:pt x="0" y="0"/>
                  </a:lnTo>
                  <a:lnTo>
                    <a:pt x="0" y="605027"/>
                  </a:lnTo>
                  <a:close/>
                </a:path>
              </a:pathLst>
            </a:custGeom>
            <a:ln w="12701">
              <a:solidFill>
                <a:srgbClr val="FFFFFF"/>
              </a:solidFill>
            </a:ln>
          </p:spPr>
          <p:txBody>
            <a:bodyPr wrap="square" lIns="0" tIns="0" rIns="0" bIns="0" rtlCol="0"/>
            <a:lstStyle/>
            <a:p>
              <a:pPr algn="ctr"/>
              <a:endParaRPr sz="1600"/>
            </a:p>
          </p:txBody>
        </p:sp>
        <p:sp>
          <p:nvSpPr>
            <p:cNvPr id="18" name="object 14">
              <a:extLst>
                <a:ext uri="{FF2B5EF4-FFF2-40B4-BE49-F238E27FC236}">
                  <a16:creationId xmlns="" xmlns:a16="http://schemas.microsoft.com/office/drawing/2014/main" id="{AEE676EE-8497-482A-967C-99399B2EFE29}"/>
                </a:ext>
              </a:extLst>
            </p:cNvPr>
            <p:cNvSpPr/>
            <p:nvPr/>
          </p:nvSpPr>
          <p:spPr>
            <a:xfrm>
              <a:off x="5910071" y="937260"/>
              <a:ext cx="4890770" cy="609600"/>
            </a:xfrm>
            <a:custGeom>
              <a:avLst/>
              <a:gdLst/>
              <a:ahLst/>
              <a:cxnLst/>
              <a:rect l="l" t="t" r="r" b="b"/>
              <a:pathLst>
                <a:path w="4890770" h="609600">
                  <a:moveTo>
                    <a:pt x="4890516" y="0"/>
                  </a:moveTo>
                  <a:lnTo>
                    <a:pt x="0" y="0"/>
                  </a:lnTo>
                  <a:lnTo>
                    <a:pt x="0" y="609600"/>
                  </a:lnTo>
                  <a:lnTo>
                    <a:pt x="4890516" y="609600"/>
                  </a:lnTo>
                  <a:lnTo>
                    <a:pt x="4890516" y="0"/>
                  </a:lnTo>
                  <a:close/>
                </a:path>
              </a:pathLst>
            </a:custGeom>
            <a:solidFill>
              <a:srgbClr val="FF0000"/>
            </a:solidFill>
          </p:spPr>
          <p:txBody>
            <a:bodyPr wrap="square" lIns="0" tIns="0" rIns="0" bIns="0" rtlCol="0"/>
            <a:lstStyle/>
            <a:p>
              <a:pPr algn="ctr"/>
              <a:endParaRPr sz="1600"/>
            </a:p>
          </p:txBody>
        </p:sp>
        <p:sp>
          <p:nvSpPr>
            <p:cNvPr id="19" name="object 15">
              <a:extLst>
                <a:ext uri="{FF2B5EF4-FFF2-40B4-BE49-F238E27FC236}">
                  <a16:creationId xmlns="" xmlns:a16="http://schemas.microsoft.com/office/drawing/2014/main" id="{4AA5BB88-0FAB-49B0-87B1-534B1E4434B1}"/>
                </a:ext>
              </a:extLst>
            </p:cNvPr>
            <p:cNvSpPr/>
            <p:nvPr/>
          </p:nvSpPr>
          <p:spPr>
            <a:xfrm>
              <a:off x="5910071" y="937260"/>
              <a:ext cx="4890770" cy="609600"/>
            </a:xfrm>
            <a:custGeom>
              <a:avLst/>
              <a:gdLst/>
              <a:ahLst/>
              <a:cxnLst/>
              <a:rect l="l" t="t" r="r" b="b"/>
              <a:pathLst>
                <a:path w="4890770" h="609600">
                  <a:moveTo>
                    <a:pt x="0" y="609600"/>
                  </a:moveTo>
                  <a:lnTo>
                    <a:pt x="4890516" y="609600"/>
                  </a:lnTo>
                  <a:lnTo>
                    <a:pt x="4890516" y="0"/>
                  </a:lnTo>
                  <a:lnTo>
                    <a:pt x="0" y="0"/>
                  </a:lnTo>
                  <a:lnTo>
                    <a:pt x="0" y="609600"/>
                  </a:lnTo>
                  <a:close/>
                </a:path>
              </a:pathLst>
            </a:custGeom>
            <a:ln w="12701">
              <a:solidFill>
                <a:srgbClr val="FFFFFF"/>
              </a:solidFill>
            </a:ln>
          </p:spPr>
          <p:txBody>
            <a:bodyPr wrap="square" lIns="0" tIns="0" rIns="0" bIns="0" rtlCol="0"/>
            <a:lstStyle/>
            <a:p>
              <a:pPr algn="ctr"/>
              <a:endParaRPr sz="1600"/>
            </a:p>
          </p:txBody>
        </p:sp>
        <p:sp>
          <p:nvSpPr>
            <p:cNvPr id="20" name="object 16">
              <a:extLst>
                <a:ext uri="{FF2B5EF4-FFF2-40B4-BE49-F238E27FC236}">
                  <a16:creationId xmlns="" xmlns:a16="http://schemas.microsoft.com/office/drawing/2014/main" id="{DD70C64A-63B6-405B-8864-66759063112C}"/>
                </a:ext>
              </a:extLst>
            </p:cNvPr>
            <p:cNvSpPr/>
            <p:nvPr/>
          </p:nvSpPr>
          <p:spPr>
            <a:xfrm>
              <a:off x="3008375" y="1082040"/>
              <a:ext cx="198120" cy="292735"/>
            </a:xfrm>
            <a:custGeom>
              <a:avLst/>
              <a:gdLst/>
              <a:ahLst/>
              <a:cxnLst/>
              <a:rect l="l" t="t" r="r" b="b"/>
              <a:pathLst>
                <a:path w="198119" h="292734">
                  <a:moveTo>
                    <a:pt x="99060" y="0"/>
                  </a:moveTo>
                  <a:lnTo>
                    <a:pt x="0" y="292608"/>
                  </a:lnTo>
                  <a:lnTo>
                    <a:pt x="198119" y="292608"/>
                  </a:lnTo>
                  <a:lnTo>
                    <a:pt x="99060" y="0"/>
                  </a:lnTo>
                  <a:close/>
                </a:path>
              </a:pathLst>
            </a:custGeom>
            <a:solidFill>
              <a:srgbClr val="FFFFFF"/>
            </a:solidFill>
          </p:spPr>
          <p:txBody>
            <a:bodyPr wrap="square" lIns="0" tIns="0" rIns="0" bIns="0" rtlCol="0"/>
            <a:lstStyle/>
            <a:p>
              <a:pPr algn="ctr"/>
              <a:endParaRPr sz="1600"/>
            </a:p>
          </p:txBody>
        </p:sp>
        <p:sp>
          <p:nvSpPr>
            <p:cNvPr id="21" name="object 17">
              <a:extLst>
                <a:ext uri="{FF2B5EF4-FFF2-40B4-BE49-F238E27FC236}">
                  <a16:creationId xmlns="" xmlns:a16="http://schemas.microsoft.com/office/drawing/2014/main" id="{06F8DEA6-DCF0-4465-BC67-F0A1C6BC03CE}"/>
                </a:ext>
              </a:extLst>
            </p:cNvPr>
            <p:cNvSpPr/>
            <p:nvPr/>
          </p:nvSpPr>
          <p:spPr>
            <a:xfrm>
              <a:off x="3008375" y="1082040"/>
              <a:ext cx="198120" cy="292735"/>
            </a:xfrm>
            <a:custGeom>
              <a:avLst/>
              <a:gdLst/>
              <a:ahLst/>
              <a:cxnLst/>
              <a:rect l="l" t="t" r="r" b="b"/>
              <a:pathLst>
                <a:path w="198119" h="292734">
                  <a:moveTo>
                    <a:pt x="0" y="292608"/>
                  </a:moveTo>
                  <a:lnTo>
                    <a:pt x="99060" y="0"/>
                  </a:lnTo>
                  <a:lnTo>
                    <a:pt x="198119" y="292608"/>
                  </a:lnTo>
                  <a:lnTo>
                    <a:pt x="0" y="292608"/>
                  </a:lnTo>
                  <a:close/>
                </a:path>
              </a:pathLst>
            </a:custGeom>
            <a:ln w="12701">
              <a:solidFill>
                <a:srgbClr val="FFFFFF"/>
              </a:solidFill>
            </a:ln>
          </p:spPr>
          <p:txBody>
            <a:bodyPr wrap="square" lIns="0" tIns="0" rIns="0" bIns="0" rtlCol="0"/>
            <a:lstStyle/>
            <a:p>
              <a:pPr algn="ctr"/>
              <a:endParaRPr sz="1600"/>
            </a:p>
          </p:txBody>
        </p:sp>
        <p:sp>
          <p:nvSpPr>
            <p:cNvPr id="22" name="object 18">
              <a:extLst>
                <a:ext uri="{FF2B5EF4-FFF2-40B4-BE49-F238E27FC236}">
                  <a16:creationId xmlns="" xmlns:a16="http://schemas.microsoft.com/office/drawing/2014/main" id="{EC9F162F-A687-45CF-9368-4C99949DA5D8}"/>
                </a:ext>
              </a:extLst>
            </p:cNvPr>
            <p:cNvSpPr/>
            <p:nvPr/>
          </p:nvSpPr>
          <p:spPr>
            <a:xfrm>
              <a:off x="8322310" y="1081659"/>
              <a:ext cx="199390" cy="293370"/>
            </a:xfrm>
            <a:custGeom>
              <a:avLst/>
              <a:gdLst/>
              <a:ahLst/>
              <a:cxnLst/>
              <a:rect l="l" t="t" r="r" b="b"/>
              <a:pathLst>
                <a:path w="199390" h="293369">
                  <a:moveTo>
                    <a:pt x="198882" y="0"/>
                  </a:moveTo>
                  <a:lnTo>
                    <a:pt x="0" y="0"/>
                  </a:lnTo>
                  <a:lnTo>
                    <a:pt x="99441" y="293242"/>
                  </a:lnTo>
                  <a:lnTo>
                    <a:pt x="198882" y="0"/>
                  </a:lnTo>
                  <a:close/>
                </a:path>
              </a:pathLst>
            </a:custGeom>
            <a:solidFill>
              <a:srgbClr val="FFFFFF"/>
            </a:solidFill>
          </p:spPr>
          <p:txBody>
            <a:bodyPr wrap="square" lIns="0" tIns="0" rIns="0" bIns="0" rtlCol="0"/>
            <a:lstStyle/>
            <a:p>
              <a:pPr algn="ctr"/>
              <a:endParaRPr sz="1600"/>
            </a:p>
          </p:txBody>
        </p:sp>
        <p:sp>
          <p:nvSpPr>
            <p:cNvPr id="23" name="object 19">
              <a:extLst>
                <a:ext uri="{FF2B5EF4-FFF2-40B4-BE49-F238E27FC236}">
                  <a16:creationId xmlns="" xmlns:a16="http://schemas.microsoft.com/office/drawing/2014/main" id="{085CB8AC-FB71-46F3-8853-C00F2EA89E5E}"/>
                </a:ext>
              </a:extLst>
            </p:cNvPr>
            <p:cNvSpPr/>
            <p:nvPr/>
          </p:nvSpPr>
          <p:spPr>
            <a:xfrm>
              <a:off x="8322310" y="1081659"/>
              <a:ext cx="199390" cy="293370"/>
            </a:xfrm>
            <a:custGeom>
              <a:avLst/>
              <a:gdLst/>
              <a:ahLst/>
              <a:cxnLst/>
              <a:rect l="l" t="t" r="r" b="b"/>
              <a:pathLst>
                <a:path w="199390" h="293369">
                  <a:moveTo>
                    <a:pt x="198882" y="0"/>
                  </a:moveTo>
                  <a:lnTo>
                    <a:pt x="99441" y="293242"/>
                  </a:lnTo>
                  <a:lnTo>
                    <a:pt x="0" y="0"/>
                  </a:lnTo>
                  <a:lnTo>
                    <a:pt x="198882" y="0"/>
                  </a:lnTo>
                  <a:close/>
                </a:path>
              </a:pathLst>
            </a:custGeom>
            <a:ln w="12701">
              <a:solidFill>
                <a:srgbClr val="FFFFFF"/>
              </a:solidFill>
            </a:ln>
          </p:spPr>
          <p:txBody>
            <a:bodyPr wrap="square" lIns="0" tIns="0" rIns="0" bIns="0" rtlCol="0"/>
            <a:lstStyle/>
            <a:p>
              <a:pPr algn="ctr"/>
              <a:endParaRPr sz="1600"/>
            </a:p>
          </p:txBody>
        </p:sp>
        <p:pic>
          <p:nvPicPr>
            <p:cNvPr id="25" name="object 21">
              <a:extLst>
                <a:ext uri="{FF2B5EF4-FFF2-40B4-BE49-F238E27FC236}">
                  <a16:creationId xmlns="" xmlns:a16="http://schemas.microsoft.com/office/drawing/2014/main" id="{5340086F-78B3-46A9-8E0B-F180B49CA001}"/>
                </a:ext>
              </a:extLst>
            </p:cNvPr>
            <p:cNvPicPr/>
            <p:nvPr/>
          </p:nvPicPr>
          <p:blipFill>
            <a:blip r:embed="rId2" cstate="print"/>
            <a:stretch>
              <a:fillRect/>
            </a:stretch>
          </p:blipFill>
          <p:spPr>
            <a:xfrm>
              <a:off x="918971" y="2206764"/>
              <a:ext cx="5049012" cy="876287"/>
            </a:xfrm>
            <a:prstGeom prst="rect">
              <a:avLst/>
            </a:prstGeom>
          </p:spPr>
        </p:pic>
        <p:sp>
          <p:nvSpPr>
            <p:cNvPr id="26" name="object 22">
              <a:extLst>
                <a:ext uri="{FF2B5EF4-FFF2-40B4-BE49-F238E27FC236}">
                  <a16:creationId xmlns="" xmlns:a16="http://schemas.microsoft.com/office/drawing/2014/main" id="{B70CEC9F-322D-451C-946B-AEFE5F2BDBC8}"/>
                </a:ext>
              </a:extLst>
            </p:cNvPr>
            <p:cNvSpPr/>
            <p:nvPr/>
          </p:nvSpPr>
          <p:spPr>
            <a:xfrm>
              <a:off x="953134" y="1563968"/>
              <a:ext cx="4956937" cy="2201369"/>
            </a:xfrm>
            <a:custGeom>
              <a:avLst/>
              <a:gdLst/>
              <a:ahLst/>
              <a:cxnLst/>
              <a:rect l="l" t="t" r="r" b="b"/>
              <a:pathLst>
                <a:path w="4975860" h="2199640">
                  <a:moveTo>
                    <a:pt x="4975860" y="0"/>
                  </a:moveTo>
                  <a:lnTo>
                    <a:pt x="0" y="0"/>
                  </a:lnTo>
                  <a:lnTo>
                    <a:pt x="0" y="2199132"/>
                  </a:lnTo>
                  <a:lnTo>
                    <a:pt x="4975860" y="2199132"/>
                  </a:lnTo>
                  <a:lnTo>
                    <a:pt x="4975860" y="0"/>
                  </a:lnTo>
                  <a:close/>
                </a:path>
              </a:pathLst>
            </a:custGeom>
            <a:solidFill>
              <a:schemeClr val="bg2"/>
            </a:solidFill>
          </p:spPr>
          <p:txBody>
            <a:bodyPr wrap="square" lIns="0" tIns="0" rIns="0" bIns="0" rtlCol="0"/>
            <a:lstStyle/>
            <a:p>
              <a:pPr algn="ctr"/>
              <a:endParaRPr sz="1600"/>
            </a:p>
          </p:txBody>
        </p:sp>
      </p:grpSp>
      <p:sp>
        <p:nvSpPr>
          <p:cNvPr id="47" name="object 22">
            <a:extLst>
              <a:ext uri="{FF2B5EF4-FFF2-40B4-BE49-F238E27FC236}">
                <a16:creationId xmlns="" xmlns:a16="http://schemas.microsoft.com/office/drawing/2014/main" id="{8314C8B4-2B4D-4803-A49B-9369A64AAEAE}"/>
              </a:ext>
            </a:extLst>
          </p:cNvPr>
          <p:cNvSpPr/>
          <p:nvPr/>
        </p:nvSpPr>
        <p:spPr>
          <a:xfrm>
            <a:off x="6030655" y="1205307"/>
            <a:ext cx="5372673" cy="2263479"/>
          </a:xfrm>
          <a:custGeom>
            <a:avLst/>
            <a:gdLst/>
            <a:ahLst/>
            <a:cxnLst/>
            <a:rect l="l" t="t" r="r" b="b"/>
            <a:pathLst>
              <a:path w="4975860" h="2199640">
                <a:moveTo>
                  <a:pt x="4975860" y="0"/>
                </a:moveTo>
                <a:lnTo>
                  <a:pt x="0" y="0"/>
                </a:lnTo>
                <a:lnTo>
                  <a:pt x="0" y="2199132"/>
                </a:lnTo>
                <a:lnTo>
                  <a:pt x="4975860" y="2199132"/>
                </a:lnTo>
                <a:lnTo>
                  <a:pt x="4975860" y="0"/>
                </a:lnTo>
                <a:close/>
              </a:path>
            </a:pathLst>
          </a:custGeom>
          <a:solidFill>
            <a:schemeClr val="bg2"/>
          </a:solidFill>
        </p:spPr>
        <p:txBody>
          <a:bodyPr wrap="square" lIns="0" tIns="0" rIns="0" bIns="0" rtlCol="0"/>
          <a:lstStyle/>
          <a:p>
            <a:pPr algn="ctr"/>
            <a:endParaRPr sz="1600"/>
          </a:p>
        </p:txBody>
      </p:sp>
      <p:sp>
        <p:nvSpPr>
          <p:cNvPr id="2" name="ZoneTexte 1">
            <a:extLst>
              <a:ext uri="{FF2B5EF4-FFF2-40B4-BE49-F238E27FC236}">
                <a16:creationId xmlns="" xmlns:a16="http://schemas.microsoft.com/office/drawing/2014/main" id="{711667D4-6911-43C2-B1B4-76440D5E678F}"/>
              </a:ext>
            </a:extLst>
          </p:cNvPr>
          <p:cNvSpPr txBox="1"/>
          <p:nvPr/>
        </p:nvSpPr>
        <p:spPr>
          <a:xfrm>
            <a:off x="717452" y="1459884"/>
            <a:ext cx="5148776" cy="175432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FR" dirty="0">
                <a:latin typeface="Corbel" pitchFamily="34" charset="0"/>
                <a:cs typeface="Vani" panose="020B0502040204020203" pitchFamily="18" charset="0"/>
              </a:rPr>
              <a:t>Objectif note pondérée </a:t>
            </a:r>
            <a:r>
              <a:rPr lang="fr-FR" dirty="0" smtClean="0">
                <a:latin typeface="Corbel" pitchFamily="34" charset="0"/>
                <a:cs typeface="Vani" panose="020B0502040204020203" pitchFamily="18" charset="0"/>
              </a:rPr>
              <a:t>contractuel MTN </a:t>
            </a:r>
            <a:r>
              <a:rPr lang="fr-FR" dirty="0">
                <a:latin typeface="Corbel" pitchFamily="34" charset="0"/>
                <a:cs typeface="Vani" panose="020B0502040204020203" pitchFamily="18" charset="0"/>
              </a:rPr>
              <a:t>atteint au cours </a:t>
            </a:r>
            <a:r>
              <a:rPr lang="fr-FR" dirty="0" smtClean="0">
                <a:latin typeface="Corbel" pitchFamily="34" charset="0"/>
                <a:cs typeface="Vani" panose="020B0502040204020203" pitchFamily="18" charset="0"/>
              </a:rPr>
              <a:t>de la S20. </a:t>
            </a:r>
          </a:p>
          <a:p>
            <a:pPr marL="285750" indent="-285750">
              <a:lnSpc>
                <a:spcPct val="150000"/>
              </a:lnSpc>
              <a:buFont typeface="Wingdings" panose="05000000000000000000" pitchFamily="2" charset="2"/>
              <a:buChar char="§"/>
            </a:pPr>
            <a:r>
              <a:rPr lang="fr-FR" dirty="0" smtClean="0">
                <a:solidFill>
                  <a:srgbClr val="00B050"/>
                </a:solidFill>
                <a:latin typeface="Corbel" pitchFamily="34" charset="0"/>
                <a:cs typeface="Vani" panose="020B0502040204020203" pitchFamily="18" charset="0"/>
              </a:rPr>
              <a:t>Objectif contractuel atteint au niveau de tous les indicateurs au cours de la semaine S20</a:t>
            </a:r>
            <a:endParaRPr lang="fr-FR" dirty="0">
              <a:solidFill>
                <a:srgbClr val="00B050"/>
              </a:solidFill>
              <a:latin typeface="Corbel" pitchFamily="34" charset="0"/>
              <a:cs typeface="Vani" panose="020B0502040204020203" pitchFamily="18" charset="0"/>
            </a:endParaRPr>
          </a:p>
        </p:txBody>
      </p:sp>
      <p:sp>
        <p:nvSpPr>
          <p:cNvPr id="3" name="ZoneTexte 2">
            <a:extLst>
              <a:ext uri="{FF2B5EF4-FFF2-40B4-BE49-F238E27FC236}">
                <a16:creationId xmlns="" xmlns:a16="http://schemas.microsoft.com/office/drawing/2014/main" id="{33EDD240-6649-4BB4-9983-965778C29F46}"/>
              </a:ext>
            </a:extLst>
          </p:cNvPr>
          <p:cNvSpPr txBox="1"/>
          <p:nvPr/>
        </p:nvSpPr>
        <p:spPr>
          <a:xfrm>
            <a:off x="6197965" y="1638750"/>
            <a:ext cx="5079320" cy="923330"/>
          </a:xfrm>
          <a:prstGeom prst="rect">
            <a:avLst/>
          </a:prstGeom>
          <a:noFill/>
        </p:spPr>
        <p:txBody>
          <a:bodyPr wrap="square" rtlCol="0">
            <a:spAutoFit/>
          </a:bodyPr>
          <a:lstStyle/>
          <a:p>
            <a:pPr marL="285750" indent="-285750">
              <a:buFont typeface="Wingdings" pitchFamily="2" charset="2"/>
              <a:buChar char="q"/>
            </a:pPr>
            <a:r>
              <a:rPr lang="fr-FR" dirty="0" smtClean="0">
                <a:latin typeface="Corbel" pitchFamily="34" charset="0"/>
                <a:cs typeface="Vani" panose="020B0502040204020203" pitchFamily="18" charset="0"/>
              </a:rPr>
              <a:t>Le seul indicateur </a:t>
            </a:r>
            <a:r>
              <a:rPr lang="fr-FR" dirty="0" smtClean="0">
                <a:latin typeface="Corbel" pitchFamily="34" charset="0"/>
                <a:cs typeface="Vani" panose="020B0502040204020203" pitchFamily="18" charset="0"/>
              </a:rPr>
              <a:t>sur lequel focus doit être fait sur </a:t>
            </a:r>
            <a:r>
              <a:rPr lang="fr-FR" dirty="0" smtClean="0">
                <a:latin typeface="Corbel" pitchFamily="34" charset="0"/>
                <a:cs typeface="Vani" panose="020B0502040204020203" pitchFamily="18" charset="0"/>
              </a:rPr>
              <a:t>la période du 1</a:t>
            </a:r>
            <a:r>
              <a:rPr lang="fr-FR" baseline="30000" dirty="0" smtClean="0">
                <a:latin typeface="Corbel" pitchFamily="34" charset="0"/>
                <a:cs typeface="Vani" panose="020B0502040204020203" pitchFamily="18" charset="0"/>
              </a:rPr>
              <a:t>er</a:t>
            </a:r>
            <a:r>
              <a:rPr lang="fr-FR" dirty="0" smtClean="0">
                <a:latin typeface="Corbel" pitchFamily="34" charset="0"/>
                <a:cs typeface="Vani" panose="020B0502040204020203" pitchFamily="18" charset="0"/>
              </a:rPr>
              <a:t> au du 12 mai est </a:t>
            </a:r>
            <a:r>
              <a:rPr lang="fr-FR" dirty="0" smtClean="0">
                <a:solidFill>
                  <a:srgbClr val="E2001A"/>
                </a:solidFill>
                <a:latin typeface="Corbel" pitchFamily="34" charset="0"/>
                <a:cs typeface="Vani" panose="020B0502040204020203" pitchFamily="18" charset="0"/>
              </a:rPr>
              <a:t>l’efficacité </a:t>
            </a:r>
            <a:r>
              <a:rPr lang="fr-FR" dirty="0" smtClean="0">
                <a:latin typeface="Corbel" pitchFamily="34" charset="0"/>
                <a:cs typeface="Vani" panose="020B0502040204020203" pitchFamily="18" charset="0"/>
              </a:rPr>
              <a:t>(</a:t>
            </a:r>
            <a:r>
              <a:rPr lang="fr-FR" sz="1600" dirty="0" smtClean="0">
                <a:solidFill>
                  <a:srgbClr val="FF0000"/>
                </a:solidFill>
                <a:latin typeface="Corbel" pitchFamily="34" charset="0"/>
                <a:cs typeface="Vani" panose="020B0502040204020203" pitchFamily="18" charset="0"/>
              </a:rPr>
              <a:t>95,97%/</a:t>
            </a:r>
            <a:r>
              <a:rPr lang="fr-FR" sz="1600" dirty="0" smtClean="0">
                <a:latin typeface="Corbel" pitchFamily="34" charset="0"/>
                <a:cs typeface="Vani" panose="020B0502040204020203" pitchFamily="18" charset="0"/>
              </a:rPr>
              <a:t>96%)</a:t>
            </a:r>
            <a:endParaRPr lang="fr-FR" dirty="0">
              <a:latin typeface="Corbel" pitchFamily="34" charset="0"/>
              <a:cs typeface="Vani" panose="020B0502040204020203" pitchFamily="18" charset="0"/>
            </a:endParaRPr>
          </a:p>
        </p:txBody>
      </p:sp>
      <p:sp>
        <p:nvSpPr>
          <p:cNvPr id="29" name="Titre 3">
            <a:extLst>
              <a:ext uri="{FF2B5EF4-FFF2-40B4-BE49-F238E27FC236}">
                <a16:creationId xmlns="" xmlns:a16="http://schemas.microsoft.com/office/drawing/2014/main" id="{D974BCD8-EA34-4B87-B653-F9043FCFC174}"/>
              </a:ext>
            </a:extLst>
          </p:cNvPr>
          <p:cNvSpPr txBox="1">
            <a:spLocks/>
          </p:cNvSpPr>
          <p:nvPr/>
        </p:nvSpPr>
        <p:spPr>
          <a:xfrm>
            <a:off x="478144" y="190272"/>
            <a:ext cx="5852160"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lvl="0">
              <a:defRPr/>
            </a:pPr>
            <a:r>
              <a:rPr lang="fr-FR" sz="2000" cap="all" dirty="0">
                <a:solidFill>
                  <a:srgbClr val="A80014"/>
                </a:solidFill>
                <a:latin typeface="Ebrima" pitchFamily="2" charset="0"/>
                <a:ea typeface="Ebrima" pitchFamily="2" charset="0"/>
                <a:cs typeface="Ebrima" pitchFamily="2" charset="0"/>
              </a:rPr>
              <a:t>Note ponderee : </a:t>
            </a:r>
            <a:r>
              <a:rPr lang="fr-FR" sz="1800" cap="all" dirty="0">
                <a:solidFill>
                  <a:schemeClr val="tx1"/>
                </a:solidFill>
                <a:latin typeface="Ebrima" pitchFamily="2" charset="0"/>
                <a:ea typeface="Ebrima" pitchFamily="2" charset="0"/>
                <a:cs typeface="Ebrima" pitchFamily="2" charset="0"/>
              </a:rPr>
              <a:t>Score MTN par indicateurs  </a:t>
            </a:r>
          </a:p>
        </p:txBody>
      </p:sp>
      <p:graphicFrame>
        <p:nvGraphicFramePr>
          <p:cNvPr id="28" name="object 30">
            <a:extLst>
              <a:ext uri="{FF2B5EF4-FFF2-40B4-BE49-F238E27FC236}">
                <a16:creationId xmlns:a16="http://schemas.microsoft.com/office/drawing/2014/main" xmlns="" id="{17E4E34A-F629-486D-B82D-72F375277CF1}"/>
              </a:ext>
            </a:extLst>
          </p:cNvPr>
          <p:cNvGraphicFramePr>
            <a:graphicFrameLocks noGrp="1"/>
          </p:cNvGraphicFramePr>
          <p:nvPr>
            <p:extLst>
              <p:ext uri="{D42A27DB-BD31-4B8C-83A1-F6EECF244321}">
                <p14:modId xmlns:p14="http://schemas.microsoft.com/office/powerpoint/2010/main" val="864395052"/>
              </p:ext>
            </p:extLst>
          </p:nvPr>
        </p:nvGraphicFramePr>
        <p:xfrm>
          <a:off x="536322" y="3550148"/>
          <a:ext cx="10887335" cy="2309495"/>
        </p:xfrm>
        <a:graphic>
          <a:graphicData uri="http://schemas.openxmlformats.org/drawingml/2006/table">
            <a:tbl>
              <a:tblPr firstRow="1" bandRow="1">
                <a:tableStyleId>{8EC20E35-A176-4012-BC5E-935CFFF8708E}</a:tableStyleId>
              </a:tblPr>
              <a:tblGrid>
                <a:gridCol w="3997288">
                  <a:extLst>
                    <a:ext uri="{9D8B030D-6E8A-4147-A177-3AD203B41FA5}">
                      <a16:colId xmlns:a16="http://schemas.microsoft.com/office/drawing/2014/main" xmlns="" val="20000"/>
                    </a:ext>
                  </a:extLst>
                </a:gridCol>
                <a:gridCol w="2038013">
                  <a:extLst>
                    <a:ext uri="{9D8B030D-6E8A-4147-A177-3AD203B41FA5}">
                      <a16:colId xmlns:a16="http://schemas.microsoft.com/office/drawing/2014/main" xmlns="" val="20001"/>
                    </a:ext>
                  </a:extLst>
                </a:gridCol>
                <a:gridCol w="1533524">
                  <a:extLst>
                    <a:ext uri="{9D8B030D-6E8A-4147-A177-3AD203B41FA5}">
                      <a16:colId xmlns:a16="http://schemas.microsoft.com/office/drawing/2014/main" xmlns="" val="20002"/>
                    </a:ext>
                  </a:extLst>
                </a:gridCol>
                <a:gridCol w="1659255">
                  <a:extLst>
                    <a:ext uri="{9D8B030D-6E8A-4147-A177-3AD203B41FA5}">
                      <a16:colId xmlns:a16="http://schemas.microsoft.com/office/drawing/2014/main" xmlns="" val="20003"/>
                    </a:ext>
                  </a:extLst>
                </a:gridCol>
                <a:gridCol w="1659255">
                  <a:extLst>
                    <a:ext uri="{9D8B030D-6E8A-4147-A177-3AD203B41FA5}">
                      <a16:colId xmlns:a16="http://schemas.microsoft.com/office/drawing/2014/main" xmlns="" val="575393333"/>
                    </a:ext>
                  </a:extLst>
                </a:gridCol>
              </a:tblGrid>
              <a:tr h="4764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Indicateurs contractuels</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0" marB="0" anchor="ctr"/>
                </a:tc>
                <a:tc>
                  <a:txBody>
                    <a:bodyPr/>
                    <a:lstStyle/>
                    <a:p>
                      <a:pPr marL="1270" algn="ctr">
                        <a:lnSpc>
                          <a:spcPct val="100000"/>
                        </a:lnSpc>
                        <a:spcBef>
                          <a:spcPts val="1110"/>
                        </a:spcBef>
                      </a:pPr>
                      <a:r>
                        <a:rP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Objectif</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algn="ctr">
                        <a:lnSpc>
                          <a:spcPct val="100000"/>
                        </a:lnSpc>
                        <a:spcBef>
                          <a:spcPts val="1110"/>
                        </a:spcBef>
                      </a:pPr>
                      <a:r>
                        <a:rPr lang="fr-FR" sz="1200" b="1" spc="-5" dirty="0">
                          <a:solidFill>
                            <a:srgbClr val="FFFFFF"/>
                          </a:solidFill>
                          <a:latin typeface="Vani" panose="020B0502040204020203" pitchFamily="18" charset="0"/>
                          <a:ea typeface="Verdana" panose="020B0604030504040204" pitchFamily="34" charset="0"/>
                          <a:cs typeface="Vani" panose="020B0502040204020203" pitchFamily="18" charset="0"/>
                        </a:rPr>
                        <a:t>Réalisation </a:t>
                      </a:r>
                      <a:r>
                        <a:rPr lang="fr-FR" sz="1200" b="1" spc="-5" dirty="0" smtClean="0">
                          <a:solidFill>
                            <a:srgbClr val="FFFFFF"/>
                          </a:solidFill>
                          <a:latin typeface="Vani" panose="020B0502040204020203" pitchFamily="18" charset="0"/>
                          <a:ea typeface="Verdana" panose="020B0604030504040204" pitchFamily="34" charset="0"/>
                          <a:cs typeface="Vani" panose="020B0502040204020203" pitchFamily="18" charset="0"/>
                        </a:rPr>
                        <a:t>S19</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algn="ctr">
                        <a:lnSpc>
                          <a:spcPct val="100000"/>
                        </a:lnSpc>
                        <a:spcBef>
                          <a:spcPts val="1110"/>
                        </a:spcBef>
                      </a:pPr>
                      <a:r>
                        <a:rPr lang="fr-FR" sz="1200" b="1" spc="-5" dirty="0">
                          <a:solidFill>
                            <a:srgbClr val="FFFFFF"/>
                          </a:solidFill>
                          <a:latin typeface="Vani" panose="020B0502040204020203" pitchFamily="18" charset="0"/>
                          <a:ea typeface="Verdana" panose="020B0604030504040204" pitchFamily="34" charset="0"/>
                          <a:cs typeface="Vani" panose="020B0502040204020203" pitchFamily="18" charset="0"/>
                        </a:rPr>
                        <a:t>Réalisation </a:t>
                      </a:r>
                      <a:r>
                        <a:rPr lang="fr-FR" sz="1200" b="1" spc="-5" dirty="0" smtClean="0">
                          <a:solidFill>
                            <a:srgbClr val="FFFFFF"/>
                          </a:solidFill>
                          <a:latin typeface="Vani" panose="020B0502040204020203" pitchFamily="18" charset="0"/>
                          <a:ea typeface="Verdana" panose="020B0604030504040204" pitchFamily="34" charset="0"/>
                          <a:cs typeface="Vani" panose="020B0502040204020203" pitchFamily="18" charset="0"/>
                        </a:rPr>
                        <a:t>S20</a:t>
                      </a:r>
                      <a:endParaRP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tc>
                  <a:txBody>
                    <a:bodyPr/>
                    <a:lstStyle/>
                    <a:p>
                      <a:pPr marL="1270" marR="0" lvl="0" indent="0" algn="ctr" defTabSz="914400" rtl="0" eaLnBrk="1" fontAlgn="auto" latinLnBrk="0" hangingPunct="1">
                        <a:lnSpc>
                          <a:spcPct val="100000"/>
                        </a:lnSpc>
                        <a:spcBef>
                          <a:spcPts val="1110"/>
                        </a:spcBef>
                        <a:spcAft>
                          <a:spcPts val="0"/>
                        </a:spcAft>
                        <a:buClrTx/>
                        <a:buSzTx/>
                        <a:buFontTx/>
                        <a:buNone/>
                        <a:tabLst/>
                        <a:defRPr/>
                      </a:pPr>
                      <a:r>
                        <a:rPr lang="fr-FR" sz="1200" b="1" spc="-20" dirty="0">
                          <a:solidFill>
                            <a:srgbClr val="FFFFFF"/>
                          </a:solidFill>
                          <a:latin typeface="Vani" panose="020B0502040204020203" pitchFamily="18" charset="0"/>
                          <a:ea typeface="Verdana" panose="020B0604030504040204" pitchFamily="34" charset="0"/>
                          <a:cs typeface="Vani" panose="020B0502040204020203" pitchFamily="18" charset="0"/>
                        </a:rPr>
                        <a:t> Taux de variation</a:t>
                      </a:r>
                      <a:endParaRPr lang="fr-FR" sz="1200" dirty="0">
                        <a:latin typeface="Vani" panose="020B0502040204020203" pitchFamily="18" charset="0"/>
                        <a:ea typeface="Verdana" panose="020B0604030504040204" pitchFamily="34" charset="0"/>
                        <a:cs typeface="Vani" panose="020B0502040204020203" pitchFamily="18" charset="0"/>
                      </a:endParaRPr>
                    </a:p>
                  </a:txBody>
                  <a:tcPr marL="0" marR="0" marT="140970" marB="0"/>
                </a:tc>
                <a:extLst>
                  <a:ext uri="{0D108BD9-81ED-4DB2-BD59-A6C34878D82A}">
                    <a16:rowId xmlns:a16="http://schemas.microsoft.com/office/drawing/2014/main" xmlns="" val="10000"/>
                  </a:ext>
                </a:extLst>
              </a:tr>
              <a:tr h="305560">
                <a:tc>
                  <a:txBody>
                    <a:bodyPr/>
                    <a:lstStyle/>
                    <a:p>
                      <a:pPr algn="ctr">
                        <a:lnSpc>
                          <a:spcPct val="100000"/>
                        </a:lnSpc>
                        <a:spcBef>
                          <a:spcPts val="605"/>
                        </a:spcBef>
                      </a:pPr>
                      <a:r>
                        <a:rPr lang="fr-FR" sz="1100" b="1" spc="-30" dirty="0">
                          <a:latin typeface="+mn-lt"/>
                          <a:cs typeface="Vani" panose="020B0502040204020203" pitchFamily="34" charset="0"/>
                        </a:rPr>
                        <a:t>Service Levels TOP 20</a:t>
                      </a:r>
                      <a:endParaRPr sz="1100" dirty="0">
                        <a:latin typeface="+mn-lt"/>
                        <a:cs typeface="Vani" panose="020B0502040204020203" pitchFamily="34" charset="0"/>
                      </a:endParaRPr>
                    </a:p>
                  </a:txBody>
                  <a:tcPr marL="0" marR="0" marT="76835" marB="0"/>
                </a:tc>
                <a:tc>
                  <a:txBody>
                    <a:bodyPr/>
                    <a:lstStyle/>
                    <a:p>
                      <a:pPr marL="635" algn="ctr">
                        <a:lnSpc>
                          <a:spcPct val="100000"/>
                        </a:lnSpc>
                        <a:spcBef>
                          <a:spcPts val="595"/>
                        </a:spcBef>
                      </a:pPr>
                      <a:r>
                        <a:rPr lang="fr-FR" sz="1400" spc="-170" dirty="0">
                          <a:latin typeface="+mn-lt"/>
                          <a:cs typeface="Vani" panose="020B0502040204020203" pitchFamily="34" charset="0"/>
                        </a:rPr>
                        <a:t>90</a:t>
                      </a:r>
                      <a:r>
                        <a:rPr sz="1400" spc="-170" dirty="0">
                          <a:latin typeface="+mn-lt"/>
                          <a:cs typeface="Vani" panose="020B0502040204020203" pitchFamily="34" charset="0"/>
                        </a:rPr>
                        <a:t>%</a:t>
                      </a:r>
                      <a:endParaRPr sz="1400" dirty="0">
                        <a:latin typeface="+mn-lt"/>
                        <a:cs typeface="Vani" panose="020B0502040204020203" pitchFamily="34" charset="0"/>
                      </a:endParaRPr>
                    </a:p>
                  </a:txBody>
                  <a:tcPr marL="0" marR="0" marT="75565" marB="0" anchor="ctr"/>
                </a:tc>
                <a:tc>
                  <a:txBody>
                    <a:bodyPr/>
                    <a:lstStyle/>
                    <a:p>
                      <a:pPr marL="2540" algn="ctr">
                        <a:lnSpc>
                          <a:spcPct val="100000"/>
                        </a:lnSpc>
                        <a:spcBef>
                          <a:spcPts val="595"/>
                        </a:spcBef>
                      </a:pPr>
                      <a:r>
                        <a:rPr lang="fr-FR" sz="1400" spc="-135" dirty="0" smtClean="0">
                          <a:latin typeface="+mn-lt"/>
                          <a:cs typeface="Vani" panose="020B0502040204020203" pitchFamily="34" charset="0"/>
                        </a:rPr>
                        <a:t>94 ,39%</a:t>
                      </a:r>
                      <a:endParaRPr sz="1400" dirty="0">
                        <a:latin typeface="+mn-lt"/>
                        <a:cs typeface="Vani" panose="020B0502040204020203" pitchFamily="34" charset="0"/>
                      </a:endParaRPr>
                    </a:p>
                  </a:txBody>
                  <a:tcPr marL="0" marR="0" marT="75565" marB="0" anchor="ctr"/>
                </a:tc>
                <a:tc>
                  <a:txBody>
                    <a:bodyPr/>
                    <a:lstStyle/>
                    <a:p>
                      <a:pPr marL="2540" algn="ctr">
                        <a:lnSpc>
                          <a:spcPct val="100000"/>
                        </a:lnSpc>
                        <a:spcBef>
                          <a:spcPts val="595"/>
                        </a:spcBef>
                      </a:pPr>
                      <a:r>
                        <a:rPr lang="fr-FR" sz="1400" spc="-135" dirty="0" smtClean="0">
                          <a:latin typeface="+mn-lt"/>
                          <a:cs typeface="Vani" panose="020B0502040204020203" pitchFamily="34" charset="0"/>
                        </a:rPr>
                        <a:t>97 ,09</a:t>
                      </a:r>
                      <a:r>
                        <a:rPr sz="1400" spc="-135" dirty="0" smtClean="0">
                          <a:latin typeface="+mn-lt"/>
                          <a:cs typeface="Vani" panose="020B0502040204020203" pitchFamily="34" charset="0"/>
                        </a:rPr>
                        <a:t>%</a:t>
                      </a:r>
                      <a:endParaRPr sz="1400" dirty="0">
                        <a:latin typeface="+mn-lt"/>
                        <a:cs typeface="Vani" panose="020B0502040204020203" pitchFamily="34" charset="0"/>
                      </a:endParaRPr>
                    </a:p>
                  </a:txBody>
                  <a:tcPr marL="0" marR="0" marT="75565" marB="0" anchor="ctr"/>
                </a:tc>
                <a:tc>
                  <a:txBody>
                    <a:bodyPr/>
                    <a:lstStyle/>
                    <a:p>
                      <a:pPr marL="2540" algn="ctr" defTabSz="914400" rtl="0" eaLnBrk="1" fontAlgn="b" latinLnBrk="0" hangingPunct="1">
                        <a:lnSpc>
                          <a:spcPct val="100000"/>
                        </a:lnSpc>
                        <a:spcBef>
                          <a:spcPts val="595"/>
                        </a:spcBef>
                      </a:pPr>
                      <a:r>
                        <a:rPr lang="fr-FR" sz="1400" kern="1200" spc="-135" baseline="0" dirty="0" smtClean="0">
                          <a:solidFill>
                            <a:srgbClr val="00B050"/>
                          </a:solidFill>
                          <a:latin typeface="+mn-lt"/>
                          <a:ea typeface="+mn-ea"/>
                          <a:cs typeface="Vani" panose="020B0502040204020203" pitchFamily="34" charset="0"/>
                        </a:rPr>
                        <a:t>+3 %</a:t>
                      </a:r>
                      <a:endParaRPr lang="fr-FR" sz="1400" kern="1200" spc="-135" baseline="0" dirty="0">
                        <a:solidFill>
                          <a:srgbClr val="00B050"/>
                        </a:solidFill>
                        <a:latin typeface="+mn-lt"/>
                        <a:ea typeface="+mn-ea"/>
                        <a:cs typeface="Vani" panose="020B0502040204020203" pitchFamily="34" charset="0"/>
                      </a:endParaRPr>
                    </a:p>
                  </a:txBody>
                  <a:tcPr marL="9525" marR="9525" marT="9525" marB="0" anchor="ctr"/>
                </a:tc>
                <a:extLst>
                  <a:ext uri="{0D108BD9-81ED-4DB2-BD59-A6C34878D82A}">
                    <a16:rowId xmlns:a16="http://schemas.microsoft.com/office/drawing/2014/main" xmlns="" val="10001"/>
                  </a:ext>
                </a:extLst>
              </a:tr>
              <a:tr h="305434">
                <a:tc>
                  <a:txBody>
                    <a:bodyPr/>
                    <a:lstStyle/>
                    <a:p>
                      <a:pPr algn="ctr">
                        <a:lnSpc>
                          <a:spcPct val="100000"/>
                        </a:lnSpc>
                        <a:spcBef>
                          <a:spcPts val="605"/>
                        </a:spcBef>
                      </a:pPr>
                      <a:r>
                        <a:rPr lang="fr-FR" sz="1100" b="1" dirty="0">
                          <a:latin typeface="+mn-lt"/>
                          <a:cs typeface="Vani" panose="020B0502040204020203" pitchFamily="34" charset="0"/>
                        </a:rPr>
                        <a:t>Service Levels TOP 80</a:t>
                      </a:r>
                      <a:endParaRPr sz="1100" dirty="0">
                        <a:latin typeface="+mn-lt"/>
                        <a:cs typeface="Vani" panose="020B0502040204020203" pitchFamily="34" charset="0"/>
                      </a:endParaRPr>
                    </a:p>
                  </a:txBody>
                  <a:tcPr marL="0" marR="0" marT="76835" marB="0"/>
                </a:tc>
                <a:tc>
                  <a:txBody>
                    <a:bodyPr/>
                    <a:lstStyle/>
                    <a:p>
                      <a:pPr marL="1905" algn="ctr">
                        <a:lnSpc>
                          <a:spcPct val="100000"/>
                        </a:lnSpc>
                        <a:spcBef>
                          <a:spcPts val="590"/>
                        </a:spcBef>
                      </a:pPr>
                      <a:r>
                        <a:rPr lang="fr-FR" sz="1400" spc="-150" dirty="0">
                          <a:latin typeface="+mn-lt"/>
                          <a:cs typeface="Vani" panose="020B0502040204020203" pitchFamily="34" charset="0"/>
                        </a:rPr>
                        <a:t>85</a:t>
                      </a:r>
                      <a:r>
                        <a:rPr sz="1400" spc="-150" dirty="0">
                          <a:latin typeface="+mn-lt"/>
                          <a:cs typeface="Vani" panose="020B0502040204020203" pitchFamily="34" charset="0"/>
                        </a:rPr>
                        <a:t>%</a:t>
                      </a:r>
                      <a:endParaRPr sz="1400" dirty="0">
                        <a:latin typeface="+mn-lt"/>
                        <a:cs typeface="Vani" panose="020B0502040204020203" pitchFamily="34" charset="0"/>
                      </a:endParaRPr>
                    </a:p>
                  </a:txBody>
                  <a:tcPr marL="0" marR="0" marT="74930" marB="0" anchor="ctr"/>
                </a:tc>
                <a:tc>
                  <a:txBody>
                    <a:bodyPr/>
                    <a:lstStyle/>
                    <a:p>
                      <a:pPr marR="27305" algn="ctr">
                        <a:lnSpc>
                          <a:spcPct val="100000"/>
                        </a:lnSpc>
                        <a:spcBef>
                          <a:spcPts val="590"/>
                        </a:spcBef>
                      </a:pPr>
                      <a:r>
                        <a:rPr lang="fr-FR" sz="1400" spc="-145" dirty="0" smtClean="0">
                          <a:latin typeface="+mn-lt"/>
                          <a:cs typeface="Vani" panose="020B0502040204020203" pitchFamily="34" charset="0"/>
                        </a:rPr>
                        <a:t>93,84</a:t>
                      </a:r>
                      <a:r>
                        <a:rPr sz="1400" spc="-145" dirty="0" smtClean="0">
                          <a:latin typeface="+mn-lt"/>
                          <a:cs typeface="Vani" panose="020B0502040204020203" pitchFamily="34" charset="0"/>
                        </a:rPr>
                        <a:t>%</a:t>
                      </a:r>
                      <a:endParaRPr sz="1400" dirty="0">
                        <a:latin typeface="+mn-lt"/>
                        <a:cs typeface="Vani" panose="020B0502040204020203" pitchFamily="34" charset="0"/>
                      </a:endParaRPr>
                    </a:p>
                  </a:txBody>
                  <a:tcPr marL="0" marR="0" marT="74930" marB="0" anchor="ctr"/>
                </a:tc>
                <a:tc>
                  <a:txBody>
                    <a:bodyPr/>
                    <a:lstStyle/>
                    <a:p>
                      <a:pPr marR="27305" algn="ctr">
                        <a:lnSpc>
                          <a:spcPct val="100000"/>
                        </a:lnSpc>
                        <a:spcBef>
                          <a:spcPts val="590"/>
                        </a:spcBef>
                      </a:pPr>
                      <a:r>
                        <a:rPr lang="fr-FR" sz="1400" spc="-145" dirty="0" smtClean="0">
                          <a:latin typeface="+mn-lt"/>
                          <a:cs typeface="Vani" panose="020B0502040204020203" pitchFamily="34" charset="0"/>
                        </a:rPr>
                        <a:t>98,25 </a:t>
                      </a:r>
                      <a:r>
                        <a:rPr sz="1400" spc="-145" dirty="0" smtClean="0">
                          <a:latin typeface="+mn-lt"/>
                          <a:cs typeface="Vani" panose="020B0502040204020203" pitchFamily="34" charset="0"/>
                        </a:rPr>
                        <a:t>%</a:t>
                      </a:r>
                      <a:endParaRPr sz="1400" dirty="0">
                        <a:latin typeface="+mn-lt"/>
                        <a:cs typeface="Vani" panose="020B0502040204020203" pitchFamily="34" charset="0"/>
                      </a:endParaRPr>
                    </a:p>
                  </a:txBody>
                  <a:tcPr marL="0" marR="0" marT="74930" marB="0" anchor="ctr"/>
                </a:tc>
                <a:tc>
                  <a:txBody>
                    <a:bodyPr/>
                    <a:lstStyle/>
                    <a:p>
                      <a:pPr marL="2540" algn="ctr" defTabSz="914400" rtl="0" eaLnBrk="1" fontAlgn="b" latinLnBrk="0" hangingPunct="1">
                        <a:lnSpc>
                          <a:spcPct val="100000"/>
                        </a:lnSpc>
                        <a:spcBef>
                          <a:spcPts val="595"/>
                        </a:spcBef>
                      </a:pPr>
                      <a:r>
                        <a:rPr lang="fr-FR" sz="1400" kern="1200" spc="-135" baseline="0" dirty="0" smtClean="0">
                          <a:solidFill>
                            <a:srgbClr val="00B050"/>
                          </a:solidFill>
                          <a:latin typeface="+mn-lt"/>
                          <a:ea typeface="+mn-ea"/>
                          <a:cs typeface="Vani" panose="020B0502040204020203" pitchFamily="34" charset="0"/>
                        </a:rPr>
                        <a:t>+5% </a:t>
                      </a:r>
                      <a:endParaRPr lang="fr-FR" sz="1400" kern="1200" spc="-135" baseline="0" dirty="0">
                        <a:solidFill>
                          <a:srgbClr val="00B050"/>
                        </a:solidFill>
                        <a:latin typeface="+mn-lt"/>
                        <a:ea typeface="+mn-ea"/>
                        <a:cs typeface="Vani" panose="020B0502040204020203" pitchFamily="34" charset="0"/>
                      </a:endParaRPr>
                    </a:p>
                  </a:txBody>
                  <a:tcPr marL="9525" marR="9525" marT="9525" marB="0" anchor="ctr"/>
                </a:tc>
                <a:extLst>
                  <a:ext uri="{0D108BD9-81ED-4DB2-BD59-A6C34878D82A}">
                    <a16:rowId xmlns:a16="http://schemas.microsoft.com/office/drawing/2014/main" xmlns="" val="10002"/>
                  </a:ext>
                </a:extLst>
              </a:tr>
              <a:tr h="305558">
                <a:tc>
                  <a:txBody>
                    <a:bodyPr/>
                    <a:lstStyle/>
                    <a:p>
                      <a:pPr marL="1270" algn="ctr">
                        <a:lnSpc>
                          <a:spcPct val="100000"/>
                        </a:lnSpc>
                        <a:spcBef>
                          <a:spcPts val="605"/>
                        </a:spcBef>
                      </a:pPr>
                      <a:r>
                        <a:rPr lang="fr-FR" sz="1100" b="1" spc="-30" dirty="0">
                          <a:latin typeface="+mn-lt"/>
                          <a:cs typeface="Vani" panose="020B0502040204020203" pitchFamily="34" charset="0"/>
                        </a:rPr>
                        <a:t>CAR</a:t>
                      </a:r>
                      <a:endParaRPr sz="1100" dirty="0">
                        <a:latin typeface="+mn-lt"/>
                        <a:cs typeface="Vani" panose="020B0502040204020203" pitchFamily="34" charset="0"/>
                      </a:endParaRPr>
                    </a:p>
                  </a:txBody>
                  <a:tcPr marL="0" marR="0" marT="76835" marB="0"/>
                </a:tc>
                <a:tc>
                  <a:txBody>
                    <a:bodyPr/>
                    <a:lstStyle/>
                    <a:p>
                      <a:pPr marL="1905" algn="ctr">
                        <a:lnSpc>
                          <a:spcPct val="100000"/>
                        </a:lnSpc>
                        <a:spcBef>
                          <a:spcPts val="595"/>
                        </a:spcBef>
                      </a:pPr>
                      <a:r>
                        <a:rPr lang="fr-FR" sz="1400" spc="-5" dirty="0">
                          <a:latin typeface="+mn-lt"/>
                          <a:cs typeface="Vani" panose="020B0502040204020203" pitchFamily="34" charset="0"/>
                        </a:rPr>
                        <a:t>96</a:t>
                      </a:r>
                      <a:r>
                        <a:rPr sz="1400" spc="-5" dirty="0">
                          <a:latin typeface="+mn-lt"/>
                          <a:cs typeface="Vani" panose="020B0502040204020203" pitchFamily="34" charset="0"/>
                        </a:rPr>
                        <a:t>%</a:t>
                      </a:r>
                      <a:endParaRPr sz="1400" dirty="0">
                        <a:latin typeface="+mn-lt"/>
                        <a:cs typeface="Vani" panose="020B0502040204020203" pitchFamily="34" charset="0"/>
                      </a:endParaRPr>
                    </a:p>
                  </a:txBody>
                  <a:tcPr marL="0" marR="0" marT="75565" marB="0" anchor="ctr"/>
                </a:tc>
                <a:tc>
                  <a:txBody>
                    <a:bodyPr/>
                    <a:lstStyle/>
                    <a:p>
                      <a:pPr marL="1270" algn="ctr">
                        <a:lnSpc>
                          <a:spcPct val="100000"/>
                        </a:lnSpc>
                        <a:spcBef>
                          <a:spcPts val="595"/>
                        </a:spcBef>
                      </a:pPr>
                      <a:r>
                        <a:rPr lang="fr-FR" sz="1400" spc="-145" dirty="0" smtClean="0">
                          <a:latin typeface="+mn-lt"/>
                          <a:cs typeface="Vani" panose="020B0502040204020203" pitchFamily="34" charset="0"/>
                        </a:rPr>
                        <a:t>96,63</a:t>
                      </a:r>
                      <a:r>
                        <a:rPr lang="fr-FR" sz="1400" spc="-145" baseline="0" dirty="0" smtClean="0">
                          <a:latin typeface="+mn-lt"/>
                          <a:cs typeface="Vani" panose="020B0502040204020203" pitchFamily="34" charset="0"/>
                        </a:rPr>
                        <a:t> </a:t>
                      </a:r>
                      <a:r>
                        <a:rPr sz="1400" spc="-145" dirty="0" smtClean="0">
                          <a:latin typeface="+mn-lt"/>
                          <a:cs typeface="Vani" panose="020B0502040204020203" pitchFamily="34" charset="0"/>
                        </a:rPr>
                        <a:t>%</a:t>
                      </a:r>
                      <a:endParaRPr sz="1400" dirty="0">
                        <a:latin typeface="+mn-lt"/>
                        <a:cs typeface="Vani" panose="020B0502040204020203" pitchFamily="34" charset="0"/>
                      </a:endParaRPr>
                    </a:p>
                  </a:txBody>
                  <a:tcPr marL="0" marR="0" marT="75565" marB="0" anchor="ctr"/>
                </a:tc>
                <a:tc>
                  <a:txBody>
                    <a:bodyPr/>
                    <a:lstStyle/>
                    <a:p>
                      <a:pPr marL="1270" algn="ctr">
                        <a:lnSpc>
                          <a:spcPct val="100000"/>
                        </a:lnSpc>
                        <a:spcBef>
                          <a:spcPts val="595"/>
                        </a:spcBef>
                      </a:pPr>
                      <a:r>
                        <a:rPr lang="fr-FR" sz="1400" spc="-145" dirty="0" smtClean="0">
                          <a:latin typeface="+mn-lt"/>
                          <a:cs typeface="Vani" panose="020B0502040204020203" pitchFamily="34" charset="0"/>
                        </a:rPr>
                        <a:t>97,84</a:t>
                      </a:r>
                      <a:r>
                        <a:rPr sz="1400" spc="-145" dirty="0" smtClean="0">
                          <a:latin typeface="+mn-lt"/>
                          <a:cs typeface="Vani" panose="020B0502040204020203" pitchFamily="34" charset="0"/>
                        </a:rPr>
                        <a:t>%</a:t>
                      </a:r>
                      <a:endParaRPr sz="1400" dirty="0">
                        <a:latin typeface="+mn-lt"/>
                        <a:cs typeface="Vani" panose="020B0502040204020203" pitchFamily="34" charset="0"/>
                      </a:endParaRPr>
                    </a:p>
                  </a:txBody>
                  <a:tcPr marL="0" marR="0" marT="75565" marB="0" anchor="ctr"/>
                </a:tc>
                <a:tc>
                  <a:txBody>
                    <a:bodyPr/>
                    <a:lstStyle/>
                    <a:p>
                      <a:pPr marL="2540" algn="ctr" defTabSz="914400" rtl="0" eaLnBrk="1" fontAlgn="b" latinLnBrk="0" hangingPunct="1">
                        <a:lnSpc>
                          <a:spcPct val="100000"/>
                        </a:lnSpc>
                        <a:spcBef>
                          <a:spcPts val="595"/>
                        </a:spcBef>
                      </a:pPr>
                      <a:r>
                        <a:rPr lang="fr-FR" sz="1400" kern="1200" spc="-135" baseline="0" dirty="0" smtClean="0">
                          <a:solidFill>
                            <a:srgbClr val="00B050"/>
                          </a:solidFill>
                          <a:latin typeface="+mn-lt"/>
                          <a:ea typeface="+mn-ea"/>
                          <a:cs typeface="Vani" panose="020B0502040204020203" pitchFamily="34" charset="0"/>
                        </a:rPr>
                        <a:t>+1 %</a:t>
                      </a:r>
                      <a:endParaRPr lang="fr-FR" sz="1400" kern="1200" spc="-135" baseline="0" dirty="0">
                        <a:solidFill>
                          <a:srgbClr val="00B050"/>
                        </a:solidFill>
                        <a:latin typeface="+mn-lt"/>
                        <a:ea typeface="+mn-ea"/>
                        <a:cs typeface="Vani" panose="020B0502040204020203" pitchFamily="34" charset="0"/>
                      </a:endParaRPr>
                    </a:p>
                  </a:txBody>
                  <a:tcPr marL="9525" marR="9525" marT="9525" marB="0" anchor="ctr"/>
                </a:tc>
                <a:extLst>
                  <a:ext uri="{0D108BD9-81ED-4DB2-BD59-A6C34878D82A}">
                    <a16:rowId xmlns:a16="http://schemas.microsoft.com/office/drawing/2014/main" xmlns="" val="10003"/>
                  </a:ext>
                </a:extLst>
              </a:tr>
              <a:tr h="305473">
                <a:tc>
                  <a:txBody>
                    <a:bodyPr/>
                    <a:lstStyle/>
                    <a:p>
                      <a:pPr algn="ctr">
                        <a:lnSpc>
                          <a:spcPct val="100000"/>
                        </a:lnSpc>
                        <a:spcBef>
                          <a:spcPts val="605"/>
                        </a:spcBef>
                      </a:pPr>
                      <a:r>
                        <a:rPr lang="fr-FR" sz="1100" b="1" dirty="0">
                          <a:latin typeface="+mn-lt"/>
                          <a:cs typeface="Vani" panose="020B0502040204020203" pitchFamily="34" charset="0"/>
                        </a:rPr>
                        <a:t>ACCESSIBILITY</a:t>
                      </a:r>
                      <a:endParaRPr sz="1100" dirty="0">
                        <a:latin typeface="+mn-lt"/>
                        <a:cs typeface="Vani" panose="020B0502040204020203" pitchFamily="34" charset="0"/>
                      </a:endParaRPr>
                    </a:p>
                  </a:txBody>
                  <a:tcPr marL="0" marR="0" marT="76835" marB="0"/>
                </a:tc>
                <a:tc>
                  <a:txBody>
                    <a:bodyPr/>
                    <a:lstStyle/>
                    <a:p>
                      <a:pPr marL="1905" algn="ctr">
                        <a:lnSpc>
                          <a:spcPct val="100000"/>
                        </a:lnSpc>
                        <a:spcBef>
                          <a:spcPts val="595"/>
                        </a:spcBef>
                      </a:pPr>
                      <a:r>
                        <a:rPr lang="fr-FR" sz="1400" spc="-210" dirty="0">
                          <a:latin typeface="+mn-lt"/>
                          <a:cs typeface="Vani" panose="020B0502040204020203" pitchFamily="34" charset="0"/>
                        </a:rPr>
                        <a:t>9</a:t>
                      </a:r>
                      <a:r>
                        <a:rPr lang="fr-FR" sz="1400" spc="-210" dirty="0" smtClean="0">
                          <a:latin typeface="+mn-lt"/>
                          <a:cs typeface="Vani" panose="020B0502040204020203" pitchFamily="34" charset="0"/>
                        </a:rPr>
                        <a:t>O</a:t>
                      </a:r>
                      <a:r>
                        <a:rPr sz="1400" spc="-210" dirty="0">
                          <a:latin typeface="+mn-lt"/>
                          <a:cs typeface="Vani" panose="020B0502040204020203" pitchFamily="34" charset="0"/>
                        </a:rPr>
                        <a:t>%</a:t>
                      </a:r>
                      <a:endParaRPr sz="1400" dirty="0">
                        <a:latin typeface="+mn-lt"/>
                        <a:cs typeface="Vani" panose="020B0502040204020203" pitchFamily="34" charset="0"/>
                      </a:endParaRPr>
                    </a:p>
                  </a:txBody>
                  <a:tcPr marL="0" marR="0" marT="75565" marB="0" anchor="ctr"/>
                </a:tc>
                <a:tc>
                  <a:txBody>
                    <a:bodyPr/>
                    <a:lstStyle/>
                    <a:p>
                      <a:pPr marL="1270" algn="ctr">
                        <a:lnSpc>
                          <a:spcPct val="100000"/>
                        </a:lnSpc>
                        <a:spcBef>
                          <a:spcPts val="595"/>
                        </a:spcBef>
                      </a:pPr>
                      <a:r>
                        <a:rPr lang="fr-FR" sz="1400" spc="-145" dirty="0" smtClean="0">
                          <a:latin typeface="+mn-lt"/>
                          <a:cs typeface="Vani" panose="020B0502040204020203" pitchFamily="34" charset="0"/>
                        </a:rPr>
                        <a:t>94,96%</a:t>
                      </a:r>
                      <a:endParaRPr sz="1400" dirty="0">
                        <a:latin typeface="+mn-lt"/>
                        <a:cs typeface="Vani" panose="020B0502040204020203" pitchFamily="34" charset="0"/>
                      </a:endParaRPr>
                    </a:p>
                  </a:txBody>
                  <a:tcPr marL="0" marR="0" marT="75565" marB="0" anchor="ctr"/>
                </a:tc>
                <a:tc>
                  <a:txBody>
                    <a:bodyPr/>
                    <a:lstStyle/>
                    <a:p>
                      <a:pPr marL="1270" algn="ctr">
                        <a:lnSpc>
                          <a:spcPct val="100000"/>
                        </a:lnSpc>
                        <a:spcBef>
                          <a:spcPts val="595"/>
                        </a:spcBef>
                      </a:pPr>
                      <a:r>
                        <a:rPr lang="fr-FR" sz="1400" spc="-145" dirty="0" smtClean="0">
                          <a:latin typeface="+mn-lt"/>
                          <a:cs typeface="Vani" panose="020B0502040204020203" pitchFamily="34" charset="0"/>
                        </a:rPr>
                        <a:t>97,81 </a:t>
                      </a:r>
                      <a:r>
                        <a:rPr sz="1400" spc="-145" dirty="0" smtClean="0">
                          <a:latin typeface="+mn-lt"/>
                          <a:cs typeface="Vani" panose="020B0502040204020203" pitchFamily="34" charset="0"/>
                        </a:rPr>
                        <a:t>%</a:t>
                      </a:r>
                      <a:endParaRPr sz="1400" dirty="0">
                        <a:latin typeface="+mn-lt"/>
                        <a:cs typeface="Vani" panose="020B0502040204020203" pitchFamily="34" charset="0"/>
                      </a:endParaRPr>
                    </a:p>
                  </a:txBody>
                  <a:tcPr marL="0" marR="0" marT="75565" marB="0" anchor="ctr"/>
                </a:tc>
                <a:tc>
                  <a:txBody>
                    <a:bodyPr/>
                    <a:lstStyle/>
                    <a:p>
                      <a:pPr marL="2540" algn="ctr" defTabSz="914400" rtl="0" eaLnBrk="1" fontAlgn="b" latinLnBrk="0" hangingPunct="1">
                        <a:lnSpc>
                          <a:spcPct val="100000"/>
                        </a:lnSpc>
                        <a:spcBef>
                          <a:spcPts val="595"/>
                        </a:spcBef>
                      </a:pPr>
                      <a:r>
                        <a:rPr lang="fr-FR" sz="1400" kern="1200" spc="-135" baseline="0" dirty="0" smtClean="0">
                          <a:solidFill>
                            <a:srgbClr val="00B050"/>
                          </a:solidFill>
                          <a:latin typeface="+mn-lt"/>
                          <a:ea typeface="+mn-ea"/>
                          <a:cs typeface="Vani" panose="020B0502040204020203" pitchFamily="34" charset="0"/>
                        </a:rPr>
                        <a:t>+3 %</a:t>
                      </a:r>
                      <a:endParaRPr lang="fr-FR" sz="1400" kern="1200" spc="-135" baseline="0" dirty="0">
                        <a:solidFill>
                          <a:srgbClr val="00B050"/>
                        </a:solidFill>
                        <a:latin typeface="+mn-lt"/>
                        <a:ea typeface="+mn-ea"/>
                        <a:cs typeface="Vani" panose="020B0502040204020203" pitchFamily="34" charset="0"/>
                      </a:endParaRPr>
                    </a:p>
                  </a:txBody>
                  <a:tcPr marL="9525" marR="9525" marT="9525" marB="0" anchor="ctr"/>
                </a:tc>
                <a:extLst>
                  <a:ext uri="{0D108BD9-81ED-4DB2-BD59-A6C34878D82A}">
                    <a16:rowId xmlns:a16="http://schemas.microsoft.com/office/drawing/2014/main" xmlns="" val="10004"/>
                  </a:ext>
                </a:extLst>
              </a:tr>
              <a:tr h="305497">
                <a:tc>
                  <a:txBody>
                    <a:bodyPr/>
                    <a:lstStyle/>
                    <a:p>
                      <a:pPr algn="ctr">
                        <a:lnSpc>
                          <a:spcPct val="100000"/>
                        </a:lnSpc>
                        <a:spcBef>
                          <a:spcPts val="605"/>
                        </a:spcBef>
                      </a:pPr>
                      <a:r>
                        <a:rPr lang="fr-FR" sz="1100" b="1" dirty="0">
                          <a:latin typeface="+mn-lt"/>
                          <a:cs typeface="Vani" panose="020B0502040204020203" pitchFamily="34" charset="0"/>
                        </a:rPr>
                        <a:t>FCR</a:t>
                      </a:r>
                      <a:endParaRPr sz="1100" dirty="0">
                        <a:latin typeface="+mn-lt"/>
                        <a:cs typeface="Vani" panose="020B0502040204020203" pitchFamily="34" charset="0"/>
                      </a:endParaRPr>
                    </a:p>
                  </a:txBody>
                  <a:tcPr marL="0" marR="0" marT="76835" marB="0"/>
                </a:tc>
                <a:tc>
                  <a:txBody>
                    <a:bodyPr/>
                    <a:lstStyle/>
                    <a:p>
                      <a:pPr marL="1905" algn="ctr">
                        <a:lnSpc>
                          <a:spcPct val="100000"/>
                        </a:lnSpc>
                        <a:spcBef>
                          <a:spcPts val="595"/>
                        </a:spcBef>
                      </a:pPr>
                      <a:r>
                        <a:rPr lang="fr-FR" sz="1400" spc="-150" dirty="0">
                          <a:latin typeface="+mn-lt"/>
                          <a:cs typeface="Vani" panose="020B0502040204020203" pitchFamily="34" charset="0"/>
                        </a:rPr>
                        <a:t>95</a:t>
                      </a:r>
                      <a:r>
                        <a:rPr sz="1400" spc="-150" dirty="0">
                          <a:latin typeface="+mn-lt"/>
                          <a:cs typeface="Vani" panose="020B0502040204020203" pitchFamily="34" charset="0"/>
                        </a:rPr>
                        <a:t>%</a:t>
                      </a:r>
                      <a:endParaRPr sz="1400" dirty="0">
                        <a:latin typeface="+mn-lt"/>
                        <a:cs typeface="Vani" panose="020B0502040204020203" pitchFamily="34" charset="0"/>
                      </a:endParaRPr>
                    </a:p>
                  </a:txBody>
                  <a:tcPr marL="0" marR="0" marT="75565" marB="0" anchor="ctr"/>
                </a:tc>
                <a:tc>
                  <a:txBody>
                    <a:bodyPr/>
                    <a:lstStyle/>
                    <a:p>
                      <a:pPr marL="2540" algn="ctr">
                        <a:lnSpc>
                          <a:spcPct val="100000"/>
                        </a:lnSpc>
                        <a:spcBef>
                          <a:spcPts val="595"/>
                        </a:spcBef>
                      </a:pPr>
                      <a:r>
                        <a:rPr lang="fr-FR" sz="1400" spc="-135" dirty="0" smtClean="0">
                          <a:latin typeface="+mn-lt"/>
                          <a:cs typeface="Vani" panose="020B0502040204020203" pitchFamily="34" charset="0"/>
                        </a:rPr>
                        <a:t>99 </a:t>
                      </a:r>
                      <a:r>
                        <a:rPr sz="1400" spc="-135" dirty="0" smtClean="0">
                          <a:latin typeface="+mn-lt"/>
                          <a:cs typeface="Vani" panose="020B0502040204020203" pitchFamily="34" charset="0"/>
                        </a:rPr>
                        <a:t>%</a:t>
                      </a:r>
                      <a:endParaRPr sz="1400" dirty="0">
                        <a:latin typeface="+mn-lt"/>
                        <a:cs typeface="Vani" panose="020B0502040204020203" pitchFamily="34" charset="0"/>
                      </a:endParaRPr>
                    </a:p>
                  </a:txBody>
                  <a:tcPr marL="0" marR="0" marT="75565" marB="0" anchor="ctr"/>
                </a:tc>
                <a:tc>
                  <a:txBody>
                    <a:bodyPr/>
                    <a:lstStyle/>
                    <a:p>
                      <a:pPr marL="2540" algn="ctr">
                        <a:lnSpc>
                          <a:spcPct val="100000"/>
                        </a:lnSpc>
                        <a:spcBef>
                          <a:spcPts val="595"/>
                        </a:spcBef>
                      </a:pPr>
                      <a:r>
                        <a:rPr lang="fr-FR" sz="1400" spc="-135" dirty="0" smtClean="0">
                          <a:latin typeface="+mn-lt"/>
                          <a:cs typeface="Vani" panose="020B0502040204020203" pitchFamily="34" charset="0"/>
                        </a:rPr>
                        <a:t>99 </a:t>
                      </a:r>
                      <a:r>
                        <a:rPr sz="1400" spc="-135" dirty="0" smtClean="0">
                          <a:latin typeface="+mn-lt"/>
                          <a:cs typeface="Vani" panose="020B0502040204020203" pitchFamily="34" charset="0"/>
                        </a:rPr>
                        <a:t>%</a:t>
                      </a:r>
                      <a:endParaRPr sz="1400" dirty="0">
                        <a:latin typeface="+mn-lt"/>
                        <a:cs typeface="Vani" panose="020B0502040204020203" pitchFamily="34" charset="0"/>
                      </a:endParaRPr>
                    </a:p>
                  </a:txBody>
                  <a:tcPr marL="0" marR="0" marT="75565" marB="0" anchor="ctr"/>
                </a:tc>
                <a:tc>
                  <a:txBody>
                    <a:bodyPr/>
                    <a:lstStyle/>
                    <a:p>
                      <a:pPr marL="2540" algn="ctr" defTabSz="914400" rtl="0" eaLnBrk="1" fontAlgn="b" latinLnBrk="0" hangingPunct="1">
                        <a:lnSpc>
                          <a:spcPct val="100000"/>
                        </a:lnSpc>
                        <a:spcBef>
                          <a:spcPts val="595"/>
                        </a:spcBef>
                      </a:pPr>
                      <a:r>
                        <a:rPr lang="fr-FR" sz="1400" kern="1200" spc="-135" baseline="0" dirty="0" smtClean="0">
                          <a:solidFill>
                            <a:srgbClr val="00B050"/>
                          </a:solidFill>
                          <a:latin typeface="+mn-lt"/>
                          <a:ea typeface="+mn-ea"/>
                          <a:cs typeface="Vani" panose="020B0502040204020203" pitchFamily="34" charset="0"/>
                        </a:rPr>
                        <a:t>00%</a:t>
                      </a:r>
                      <a:endParaRPr lang="fr-FR" sz="1400" kern="1200" spc="-135" baseline="0" dirty="0">
                        <a:solidFill>
                          <a:srgbClr val="00B050"/>
                        </a:solidFill>
                        <a:latin typeface="+mn-lt"/>
                        <a:ea typeface="+mn-ea"/>
                        <a:cs typeface="Vani" panose="020B0502040204020203" pitchFamily="34" charset="0"/>
                      </a:endParaRPr>
                    </a:p>
                  </a:txBody>
                  <a:tcPr marL="9525" marR="9525" marT="9525" marB="0" anchor="ctr"/>
                </a:tc>
                <a:extLst>
                  <a:ext uri="{0D108BD9-81ED-4DB2-BD59-A6C34878D82A}">
                    <a16:rowId xmlns:a16="http://schemas.microsoft.com/office/drawing/2014/main" xmlns="" val="10005"/>
                  </a:ext>
                </a:extLst>
              </a:tr>
              <a:tr h="305485">
                <a:tc>
                  <a:txBody>
                    <a:bodyPr/>
                    <a:lstStyle/>
                    <a:p>
                      <a:pPr algn="ctr">
                        <a:lnSpc>
                          <a:spcPct val="100000"/>
                        </a:lnSpc>
                        <a:spcBef>
                          <a:spcPts val="605"/>
                        </a:spcBef>
                      </a:pPr>
                      <a:r>
                        <a:rPr lang="fr-FR" sz="1100" b="1" dirty="0">
                          <a:latin typeface="+mn-lt"/>
                          <a:cs typeface="Vani" panose="020B0502040204020203" pitchFamily="34" charset="0"/>
                        </a:rPr>
                        <a:t>AGENTS FIRST REPONSE</a:t>
                      </a:r>
                      <a:endParaRPr sz="1100" dirty="0">
                        <a:latin typeface="+mn-lt"/>
                        <a:cs typeface="Vani" panose="020B0502040204020203" pitchFamily="34" charset="0"/>
                      </a:endParaRPr>
                    </a:p>
                  </a:txBody>
                  <a:tcPr marL="0" marR="0" marT="76835" marB="0"/>
                </a:tc>
                <a:tc>
                  <a:txBody>
                    <a:bodyPr/>
                    <a:lstStyle/>
                    <a:p>
                      <a:pPr marL="1905" algn="ctr">
                        <a:lnSpc>
                          <a:spcPct val="100000"/>
                        </a:lnSpc>
                        <a:spcBef>
                          <a:spcPts val="595"/>
                        </a:spcBef>
                      </a:pPr>
                      <a:r>
                        <a:rPr lang="fr-FR" sz="1400" spc="-150" dirty="0" smtClean="0">
                          <a:latin typeface="+mn-lt"/>
                          <a:cs typeface="Vani" panose="020B0502040204020203" pitchFamily="34" charset="0"/>
                        </a:rPr>
                        <a:t>30 </a:t>
                      </a:r>
                      <a:r>
                        <a:rPr lang="fr-FR" sz="1400" spc="-150" dirty="0">
                          <a:latin typeface="+mn-lt"/>
                          <a:cs typeface="Vani" panose="020B0502040204020203" pitchFamily="34" charset="0"/>
                        </a:rPr>
                        <a:t>s</a:t>
                      </a:r>
                      <a:endParaRPr sz="1400" dirty="0">
                        <a:latin typeface="+mn-lt"/>
                        <a:cs typeface="Vani" panose="020B0502040204020203" pitchFamily="34" charset="0"/>
                      </a:endParaRPr>
                    </a:p>
                  </a:txBody>
                  <a:tcPr marL="0" marR="0" marT="75565" marB="0" anchor="ctr"/>
                </a:tc>
                <a:tc>
                  <a:txBody>
                    <a:bodyPr/>
                    <a:lstStyle/>
                    <a:p>
                      <a:pPr marL="3175" algn="ctr">
                        <a:lnSpc>
                          <a:spcPct val="100000"/>
                        </a:lnSpc>
                        <a:spcBef>
                          <a:spcPts val="595"/>
                        </a:spcBef>
                      </a:pPr>
                      <a:r>
                        <a:rPr lang="fr-FR" sz="1400" b="0" spc="-135" dirty="0" smtClean="0">
                          <a:solidFill>
                            <a:schemeClr val="tx1"/>
                          </a:solidFill>
                          <a:latin typeface="+mn-lt"/>
                          <a:cs typeface="Vani" panose="020B0502040204020203" pitchFamily="34" charset="0"/>
                        </a:rPr>
                        <a:t>ND</a:t>
                      </a:r>
                      <a:endParaRPr sz="1400" b="0" dirty="0">
                        <a:solidFill>
                          <a:schemeClr val="tx1"/>
                        </a:solidFill>
                        <a:latin typeface="+mn-lt"/>
                        <a:cs typeface="Vani" panose="020B0502040204020203" pitchFamily="34" charset="0"/>
                      </a:endParaRPr>
                    </a:p>
                  </a:txBody>
                  <a:tcPr marL="0" marR="0" marT="75565" marB="0" anchor="ctr"/>
                </a:tc>
                <a:tc>
                  <a:txBody>
                    <a:bodyPr/>
                    <a:lstStyle/>
                    <a:p>
                      <a:pPr marL="3175" algn="ctr">
                        <a:lnSpc>
                          <a:spcPct val="100000"/>
                        </a:lnSpc>
                        <a:spcBef>
                          <a:spcPts val="595"/>
                        </a:spcBef>
                      </a:pPr>
                      <a:r>
                        <a:rPr lang="fr-FR" sz="1400" b="0" spc="-135" dirty="0" smtClean="0">
                          <a:solidFill>
                            <a:schemeClr val="tx1"/>
                          </a:solidFill>
                          <a:latin typeface="+mn-lt"/>
                          <a:cs typeface="Vani" panose="020B0502040204020203" pitchFamily="34" charset="0"/>
                        </a:rPr>
                        <a:t>ND</a:t>
                      </a:r>
                      <a:endParaRPr sz="1400" b="0" dirty="0">
                        <a:solidFill>
                          <a:schemeClr val="tx1"/>
                        </a:solidFill>
                        <a:latin typeface="+mn-lt"/>
                        <a:cs typeface="Vani" panose="020B0502040204020203" pitchFamily="34" charset="0"/>
                      </a:endParaRPr>
                    </a:p>
                  </a:txBody>
                  <a:tcPr marL="0" marR="0" marT="75565" marB="0" anchor="ctr"/>
                </a:tc>
                <a:tc>
                  <a:txBody>
                    <a:bodyPr/>
                    <a:lstStyle/>
                    <a:p>
                      <a:pPr marL="3175" algn="ctr">
                        <a:lnSpc>
                          <a:spcPct val="100000"/>
                        </a:lnSpc>
                        <a:spcBef>
                          <a:spcPts val="595"/>
                        </a:spcBef>
                      </a:pPr>
                      <a:r>
                        <a:rPr lang="fr-FR" sz="1400" dirty="0" smtClean="0">
                          <a:latin typeface="+mn-lt"/>
                          <a:cs typeface="Vani" panose="020B0502040204020203" pitchFamily="34" charset="0"/>
                        </a:rPr>
                        <a:t>N/A</a:t>
                      </a:r>
                      <a:endParaRPr sz="1400" dirty="0">
                        <a:latin typeface="+mn-lt"/>
                        <a:cs typeface="Vani" panose="020B0502040204020203" pitchFamily="34" charset="0"/>
                      </a:endParaRPr>
                    </a:p>
                  </a:txBody>
                  <a:tcPr marL="0" marR="0" marT="75565" marB="0"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94776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39914</TotalTime>
  <Words>6130</Words>
  <Application>Microsoft Office PowerPoint</Application>
  <PresentationFormat>Personnalisé</PresentationFormat>
  <Paragraphs>2219</Paragraphs>
  <Slides>44</Slides>
  <Notes>2</Notes>
  <HiddenSlides>0</HiddenSlides>
  <MMClips>0</MMClips>
  <ScaleCrop>false</ScaleCrop>
  <HeadingPairs>
    <vt:vector size="4" baseType="variant">
      <vt:variant>
        <vt:lpstr>Thème</vt:lpstr>
      </vt:variant>
      <vt:variant>
        <vt:i4>1</vt:i4>
      </vt:variant>
      <vt:variant>
        <vt:lpstr>Titres des diapositives</vt:lpstr>
      </vt:variant>
      <vt:variant>
        <vt:i4>44</vt:i4>
      </vt:variant>
    </vt:vector>
  </HeadingPairs>
  <TitlesOfParts>
    <vt:vector size="45"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Photo Globale (1/7) Réalisé par Ancienneté ( voix MASS MARKET )</vt:lpstr>
      <vt:lpstr>Photo Globale (2/7) Réalisé par Ancienneté ( voix HVC PRIORI )</vt:lpstr>
      <vt:lpstr>Photo Globale (4/7) Réalisé par Ancienneté ( voix 175 )</vt:lpstr>
      <vt:lpstr>Photo Globale (5/7) Réalisé par Ancienneté ( digital)</vt:lpstr>
      <vt:lpstr>Photo Globale (6/7) Réalisé par Ancienneté ( bo)</vt:lpstr>
      <vt:lpstr>Top agent MTN  Réalisé par Ancienneté</vt:lpstr>
      <vt:lpstr>FLOp agent MTN Réalisé par Ancienneté</vt:lpstr>
      <vt:lpstr>Présentation PowerPoint</vt:lpstr>
      <vt:lpstr>Présentation PowerPoint</vt:lpstr>
      <vt:lpstr>Photo Globale (1/2) Réalisé par Ancienneté ( RA)</vt:lpstr>
      <vt:lpstr>Top agent MOOV AFRICA Réalisé par Ancienneté</vt:lpstr>
      <vt:lpstr>FLOp agent MOOV AFRICA Réalisé par Ancienneté</vt:lpstr>
      <vt:lpstr>Photo Globale (1/1) Réalisé par Ancienneté FTY)</vt:lpstr>
      <vt:lpstr>Top agent fty Réalisé par Ancienneté</vt:lpstr>
      <vt:lpstr>Présentation PowerPoint</vt:lpstr>
      <vt:lpstr>Présentation PowerPoint</vt:lpstr>
      <vt:lpstr>Présentation PowerPoint</vt:lpstr>
      <vt:lpstr>ELEMENTS D’ANALYSE DE LA PRODUCTIVITE GLOBALE DES AGENTS (S20)</vt:lpstr>
      <vt:lpstr>Présentation PowerPoint</vt:lpstr>
      <vt:lpstr>RAPPEL DES STRATEGIES D’AMELIORATION DE LA PRODUCTIVITE au cours du mois de mai</vt:lpstr>
      <vt:lpstr>SUIVI PLAN D’ACTIONS D’AMELIORATIONS DE LA PRODUCTIVITE AU COURS DU MOIS DE MAI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SECURITE /GESTION DES ACCES INTERNES ET CLIENTS</vt:lpstr>
      <vt:lpstr>Présentation PowerPoint</vt:lpstr>
      <vt:lpstr>MC CHAT (WhatSAPP)</vt:lpstr>
      <vt:lpstr>Niveau de développement des applications </vt:lpstr>
      <vt:lpstr>Présentation PowerPoint</vt:lpstr>
      <vt:lpstr>SYNTHESE BENIN : QUOI RETENIR?</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gakpamoli</cp:lastModifiedBy>
  <cp:revision>2623</cp:revision>
  <dcterms:created xsi:type="dcterms:W3CDTF">2015-10-14T16:42:27Z</dcterms:created>
  <dcterms:modified xsi:type="dcterms:W3CDTF">2022-05-16T17:59:10Z</dcterms:modified>
</cp:coreProperties>
</file>