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42" r:id="rId2"/>
    <p:sldId id="557" r:id="rId3"/>
    <p:sldId id="571" r:id="rId4"/>
    <p:sldId id="688" r:id="rId5"/>
    <p:sldId id="694" r:id="rId6"/>
    <p:sldId id="695" r:id="rId7"/>
    <p:sldId id="689" r:id="rId8"/>
    <p:sldId id="696" r:id="rId9"/>
    <p:sldId id="701" r:id="rId10"/>
    <p:sldId id="702" r:id="rId11"/>
    <p:sldId id="684" r:id="rId12"/>
    <p:sldId id="687" r:id="rId13"/>
    <p:sldId id="700" r:id="rId14"/>
    <p:sldId id="699" r:id="rId15"/>
    <p:sldId id="706" r:id="rId16"/>
    <p:sldId id="664" r:id="rId17"/>
    <p:sldId id="662" r:id="rId18"/>
    <p:sldId id="705" r:id="rId19"/>
    <p:sldId id="665"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éandre Aguiah" initials="LA" lastIdx="2" clrIdx="0">
    <p:extLst>
      <p:ext uri="{19B8F6BF-5375-455C-9EA6-DF929625EA0E}">
        <p15:presenceInfo xmlns:p15="http://schemas.microsoft.com/office/powerpoint/2012/main" userId="228a952c058d73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1A"/>
    <a:srgbClr val="9900CC"/>
    <a:srgbClr val="CC6600"/>
    <a:srgbClr val="990000"/>
    <a:srgbClr val="E85127"/>
    <a:srgbClr val="693020"/>
    <a:srgbClr val="1A171B"/>
    <a:srgbClr val="006600"/>
    <a:srgbClr val="4C0000"/>
    <a:srgbClr val="4E57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728" autoAdjust="0"/>
  </p:normalViewPr>
  <p:slideViewPr>
    <p:cSldViewPr snapToGrid="0">
      <p:cViewPr varScale="1">
        <p:scale>
          <a:sx n="78" d="100"/>
          <a:sy n="78" d="100"/>
        </p:scale>
        <p:origin x="667"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03/02/2022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03/02/2022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03/02/2022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
        <p:nvSpPr>
          <p:cNvPr id="4" name="ZoneTexte 3"/>
          <p:cNvSpPr txBox="1"/>
          <p:nvPr/>
        </p:nvSpPr>
        <p:spPr>
          <a:xfrm>
            <a:off x="434898" y="6166624"/>
            <a:ext cx="2341756" cy="338554"/>
          </a:xfrm>
          <a:prstGeom prst="rect">
            <a:avLst/>
          </a:prstGeom>
          <a:noFill/>
        </p:spPr>
        <p:txBody>
          <a:bodyPr wrap="square" rtlCol="0">
            <a:spAutoFit/>
          </a:bodyPr>
          <a:lstStyle/>
          <a:p>
            <a:r>
              <a:rPr lang="fr-FR" sz="1600" i="1" dirty="0">
                <a:solidFill>
                  <a:schemeClr val="bg1"/>
                </a:solidFill>
                <a:latin typeface="Arial Black"/>
                <a:cs typeface="Arial" pitchFamily="34" charset="0"/>
              </a:rPr>
              <a:t>☻</a:t>
            </a:r>
            <a:r>
              <a:rPr lang="fr-FR" sz="1600" i="1" dirty="0">
                <a:solidFill>
                  <a:schemeClr val="bg1"/>
                </a:solidFill>
                <a:latin typeface="Arial" pitchFamily="34" charset="0"/>
                <a:cs typeface="Arial" pitchFamily="34" charset="0"/>
              </a:rPr>
              <a:t>05 / 01 / 2022</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53" y="216568"/>
            <a:ext cx="11333747" cy="454996"/>
          </a:xfrm>
          <a:prstGeom prst="rect">
            <a:avLst/>
          </a:prstGeom>
        </p:spPr>
        <p:txBody>
          <a:bodyPr wrap="square">
            <a:spAutoFit/>
          </a:bodyPr>
          <a:lstStyle/>
          <a:p>
            <a:pPr marL="742950" lvl="1" indent="-285750" algn="just">
              <a:lnSpc>
                <a:spcPct val="150000"/>
              </a:lnSpc>
              <a:buClr>
                <a:srgbClr val="000000"/>
              </a:buClr>
              <a:buFont typeface="Wingdings" panose="05000000000000000000" pitchFamily="2" charset="2"/>
              <a:buChar char="Ø"/>
            </a:pPr>
            <a:r>
              <a:rPr lang="fr-FR" b="1" spc="-1" dirty="0">
                <a:solidFill>
                  <a:schemeClr val="accent2"/>
                </a:solidFill>
                <a:uFill>
                  <a:solidFill>
                    <a:srgbClr val="FFFFFF"/>
                  </a:solidFill>
                </a:uFill>
                <a:latin typeface="Century Gothic"/>
              </a:rPr>
              <a:t>POURSUIVRE LE DÉPLOIEMENT DE LA POLITIQUE DE SECURITE</a:t>
            </a:r>
            <a:endParaRPr lang="fr-FR" spc="-1" dirty="0">
              <a:solidFill>
                <a:schemeClr val="accent2"/>
              </a:solidFill>
              <a:uFill>
                <a:solidFill>
                  <a:srgbClr val="FFFFFF"/>
                </a:solidFill>
              </a:uFill>
              <a:latin typeface="Century Gothic"/>
              <a:ea typeface="DejaVu Sans"/>
            </a:endParaRPr>
          </a:p>
        </p:txBody>
      </p:sp>
      <p:sp>
        <p:nvSpPr>
          <p:cNvPr id="3" name="Rectangle 2"/>
          <p:cNvSpPr/>
          <p:nvPr/>
        </p:nvSpPr>
        <p:spPr>
          <a:xfrm>
            <a:off x="96253" y="925138"/>
            <a:ext cx="11766884" cy="6059544"/>
          </a:xfrm>
          <a:prstGeom prst="rect">
            <a:avLst/>
          </a:prstGeom>
        </p:spPr>
        <p:txBody>
          <a:bodyPr wrap="square">
            <a:spAutoFit/>
          </a:bodyPr>
          <a:lstStyle/>
          <a:p>
            <a:pPr algn="just">
              <a:lnSpc>
                <a:spcPct val="107000"/>
              </a:lnSpc>
            </a:pPr>
            <a:r>
              <a:rPr lang="fr-FR" sz="1600" spc="-1" dirty="0">
                <a:solidFill>
                  <a:srgbClr val="000000"/>
                </a:solidFill>
                <a:uFill>
                  <a:solidFill>
                    <a:srgbClr val="FFFFFF"/>
                  </a:solidFill>
                </a:uFill>
                <a:latin typeface="Century Gothic"/>
                <a:ea typeface="DejaVu Sans"/>
              </a:rPr>
              <a:t>Pour renforcer la sécurité du réseau, afin d’assurer la disponibilité des ressources réseaux et leurs sécurité, des politiques de sécurités sont mise en place et seront renforcées:</a:t>
            </a:r>
          </a:p>
          <a:p>
            <a:pPr marL="342900" lvl="0" indent="-342900" algn="just">
              <a:lnSpc>
                <a:spcPct val="107000"/>
              </a:lnSpc>
              <a:spcAft>
                <a:spcPts val="0"/>
              </a:spcAft>
              <a:buFont typeface="Wingdings" panose="05000000000000000000" pitchFamily="2" charset="2"/>
              <a:buChar char="v"/>
            </a:pPr>
            <a:endParaRPr lang="fr-FR" sz="1600" spc="-1" dirty="0">
              <a:solidFill>
                <a:srgbClr val="000000"/>
              </a:solidFill>
              <a:uFill>
                <a:solidFill>
                  <a:srgbClr val="FFFFFF"/>
                </a:solidFill>
              </a:uFill>
              <a:latin typeface="Century Gothic"/>
              <a:ea typeface="DejaVu Sans"/>
            </a:endParaRPr>
          </a:p>
          <a:p>
            <a:pPr marL="342900" lvl="0" indent="-342900" algn="just">
              <a:lnSpc>
                <a:spcPct val="107000"/>
              </a:lnSpc>
              <a:spcAft>
                <a:spcPts val="0"/>
              </a:spcAft>
              <a:buFont typeface="Wingdings" panose="05000000000000000000" pitchFamily="2" charset="2"/>
              <a:buChar char="v"/>
            </a:pPr>
            <a:r>
              <a:rPr lang="fr-FR" sz="1600" spc="-1" dirty="0">
                <a:solidFill>
                  <a:srgbClr val="000000"/>
                </a:solidFill>
                <a:uFill>
                  <a:solidFill>
                    <a:srgbClr val="FFFFFF"/>
                  </a:solidFill>
                </a:uFill>
                <a:latin typeface="Century Gothic"/>
                <a:ea typeface="DejaVu Sans"/>
              </a:rPr>
              <a:t>Renforcer les outils de  MONITORING POUR CONTRER LES EVENTUELLES MENACES OU VULNERABILITES : Cette action mène à renforcer nos outils en termes de monitoring afin de nous alerter sur les différents sujet de </a:t>
            </a:r>
            <a:r>
              <a:rPr lang="fr-FR" sz="1600" spc="-1" dirty="0" err="1">
                <a:solidFill>
                  <a:srgbClr val="000000"/>
                </a:solidFill>
                <a:uFill>
                  <a:solidFill>
                    <a:srgbClr val="FFFFFF"/>
                  </a:solidFill>
                </a:uFill>
                <a:latin typeface="Century Gothic"/>
                <a:ea typeface="DejaVu Sans"/>
              </a:rPr>
              <a:t>securité</a:t>
            </a:r>
            <a:r>
              <a:rPr lang="fr-FR" sz="1600" spc="-1" dirty="0">
                <a:solidFill>
                  <a:srgbClr val="000000"/>
                </a:solidFill>
                <a:uFill>
                  <a:solidFill>
                    <a:srgbClr val="FFFFFF"/>
                  </a:solidFill>
                </a:uFill>
                <a:latin typeface="Century Gothic"/>
                <a:ea typeface="DejaVu Sans"/>
              </a:rPr>
              <a:t>, de QOS, anti </a:t>
            </a:r>
            <a:r>
              <a:rPr lang="fr-FR" sz="1600" spc="-1" dirty="0" err="1">
                <a:solidFill>
                  <a:srgbClr val="000000"/>
                </a:solidFill>
                <a:uFill>
                  <a:solidFill>
                    <a:srgbClr val="FFFFFF"/>
                  </a:solidFill>
                </a:uFill>
                <a:latin typeface="Century Gothic"/>
                <a:ea typeface="DejaVu Sans"/>
              </a:rPr>
              <a:t>intruisions</a:t>
            </a:r>
            <a:r>
              <a:rPr lang="fr-FR" sz="1600" spc="-1" dirty="0">
                <a:solidFill>
                  <a:srgbClr val="000000"/>
                </a:solidFill>
                <a:uFill>
                  <a:solidFill>
                    <a:srgbClr val="FFFFFF"/>
                  </a:solidFill>
                </a:uFill>
                <a:latin typeface="Century Gothic"/>
                <a:ea typeface="DejaVu Sans"/>
              </a:rPr>
              <a:t>. </a:t>
            </a:r>
            <a:r>
              <a:rPr lang="fr-FR" sz="1600" spc="-1" dirty="0" err="1">
                <a:solidFill>
                  <a:srgbClr val="000000"/>
                </a:solidFill>
                <a:uFill>
                  <a:solidFill>
                    <a:srgbClr val="FFFFFF"/>
                  </a:solidFill>
                </a:uFill>
                <a:latin typeface="Century Gothic"/>
                <a:ea typeface="DejaVu Sans"/>
              </a:rPr>
              <a:t>etccc</a:t>
            </a:r>
            <a:endParaRPr lang="fr-FR" sz="1600" spc="-1" dirty="0">
              <a:solidFill>
                <a:srgbClr val="000000"/>
              </a:solidFill>
              <a:uFill>
                <a:solidFill>
                  <a:srgbClr val="FFFFFF"/>
                </a:solidFill>
              </a:uFill>
              <a:latin typeface="Century Gothic"/>
              <a:ea typeface="DejaVu Sans"/>
            </a:endParaRPr>
          </a:p>
          <a:p>
            <a:pPr marL="685800" algn="just">
              <a:lnSpc>
                <a:spcPct val="107000"/>
              </a:lnSpc>
              <a:spcAft>
                <a:spcPts val="800"/>
              </a:spcAft>
            </a:pPr>
            <a:r>
              <a:rPr lang="fr-FR" sz="1600" spc="-1" dirty="0">
                <a:solidFill>
                  <a:srgbClr val="000000"/>
                </a:solidFill>
                <a:uFill>
                  <a:solidFill>
                    <a:srgbClr val="FFFFFF"/>
                  </a:solidFill>
                </a:uFill>
                <a:latin typeface="Century Gothic"/>
                <a:ea typeface="DejaVu Sans"/>
              </a:rPr>
              <a:t> </a:t>
            </a:r>
          </a:p>
          <a:p>
            <a:pPr marL="342900" lvl="0" indent="-342900" algn="just">
              <a:lnSpc>
                <a:spcPct val="107000"/>
              </a:lnSpc>
              <a:spcAft>
                <a:spcPts val="800"/>
              </a:spcAft>
              <a:buFont typeface="Wingdings" panose="05000000000000000000" pitchFamily="2" charset="2"/>
              <a:buChar char="v"/>
            </a:pPr>
            <a:r>
              <a:rPr lang="fr-FR" sz="1600" spc="-1" dirty="0">
                <a:solidFill>
                  <a:srgbClr val="000000"/>
                </a:solidFill>
                <a:uFill>
                  <a:solidFill>
                    <a:srgbClr val="FFFFFF"/>
                  </a:solidFill>
                </a:uFill>
                <a:latin typeface="Century Gothic"/>
                <a:ea typeface="DejaVu Sans"/>
              </a:rPr>
              <a:t>LANCER DES PROGRAMMES DE SENSIBILISATION ET DE FORMATION CONTINUE DE LENSEMBLE DES COLLABORATEURS : Cette action stipule la mise en place renforcée sur la culture des bonnes reflexes à adopter par les utilisateurs face aux menaces du système d’information</a:t>
            </a:r>
          </a:p>
          <a:p>
            <a:pPr marL="457200" algn="just">
              <a:lnSpc>
                <a:spcPct val="107000"/>
              </a:lnSpc>
              <a:spcAft>
                <a:spcPts val="0"/>
              </a:spcAft>
            </a:pPr>
            <a:r>
              <a:rPr lang="fr-FR" sz="1600" spc="-1" dirty="0">
                <a:solidFill>
                  <a:srgbClr val="000000"/>
                </a:solidFill>
                <a:uFill>
                  <a:solidFill>
                    <a:srgbClr val="FFFFFF"/>
                  </a:solidFill>
                </a:uFill>
                <a:latin typeface="Century Gothic"/>
                <a:ea typeface="DejaVu Sans"/>
              </a:rPr>
              <a:t> </a:t>
            </a:r>
          </a:p>
          <a:p>
            <a:pPr marL="342900" lvl="0" indent="-342900" algn="just">
              <a:lnSpc>
                <a:spcPct val="107000"/>
              </a:lnSpc>
              <a:spcAft>
                <a:spcPts val="0"/>
              </a:spcAft>
              <a:buFont typeface="Wingdings" panose="05000000000000000000" pitchFamily="2" charset="2"/>
              <a:buChar char="v"/>
            </a:pPr>
            <a:r>
              <a:rPr lang="fr-FR" sz="1600" spc="-1" dirty="0">
                <a:solidFill>
                  <a:srgbClr val="000000"/>
                </a:solidFill>
                <a:uFill>
                  <a:solidFill>
                    <a:srgbClr val="FFFFFF"/>
                  </a:solidFill>
                </a:uFill>
                <a:latin typeface="Century Gothic"/>
                <a:ea typeface="DejaVu Sans"/>
              </a:rPr>
              <a:t>EVALUER CONTINUELLEMENT LA PERTINENCE DU SYSTEME ET SA CAPACITE A PREVENIR</a:t>
            </a:r>
          </a:p>
          <a:p>
            <a:pPr marL="342900" lvl="0" indent="-342900" algn="just">
              <a:lnSpc>
                <a:spcPct val="107000"/>
              </a:lnSpc>
              <a:spcAft>
                <a:spcPts val="0"/>
              </a:spcAft>
              <a:buFont typeface="Calibri" panose="020F0502020204030204" pitchFamily="34" charset="0"/>
              <a:buChar char="-"/>
            </a:pPr>
            <a:r>
              <a:rPr lang="fr-FR" sz="1600" spc="-1" dirty="0">
                <a:solidFill>
                  <a:srgbClr val="000000"/>
                </a:solidFill>
                <a:uFill>
                  <a:solidFill>
                    <a:srgbClr val="FFFFFF"/>
                  </a:solidFill>
                </a:uFill>
                <a:latin typeface="Century Gothic"/>
                <a:ea typeface="DejaVu Sans"/>
              </a:rPr>
              <a:t>Audit PHYSIQUE</a:t>
            </a:r>
          </a:p>
          <a:p>
            <a:pPr marL="342900" lvl="0" indent="-342900" algn="just">
              <a:lnSpc>
                <a:spcPct val="107000"/>
              </a:lnSpc>
              <a:spcAft>
                <a:spcPts val="800"/>
              </a:spcAft>
              <a:buFont typeface="Calibri" panose="020F0502020204030204" pitchFamily="34" charset="0"/>
              <a:buChar char="-"/>
            </a:pPr>
            <a:r>
              <a:rPr lang="fr-FR" sz="1600" spc="-1" dirty="0">
                <a:solidFill>
                  <a:srgbClr val="000000"/>
                </a:solidFill>
                <a:uFill>
                  <a:solidFill>
                    <a:srgbClr val="FFFFFF"/>
                  </a:solidFill>
                </a:uFill>
                <a:latin typeface="Century Gothic"/>
                <a:ea typeface="DejaVu Sans"/>
              </a:rPr>
              <a:t>Audit LOGIQUE</a:t>
            </a:r>
          </a:p>
          <a:p>
            <a:pPr marL="457200" algn="just">
              <a:lnSpc>
                <a:spcPct val="107000"/>
              </a:lnSpc>
              <a:spcAft>
                <a:spcPts val="800"/>
              </a:spcAft>
            </a:pPr>
            <a:r>
              <a:rPr lang="fr-FR" sz="1600" spc="-1" dirty="0">
                <a:solidFill>
                  <a:srgbClr val="000000"/>
                </a:solidFill>
                <a:uFill>
                  <a:solidFill>
                    <a:srgbClr val="FFFFFF"/>
                  </a:solidFill>
                </a:uFill>
                <a:latin typeface="Century Gothic"/>
                <a:ea typeface="DejaVu Sans"/>
              </a:rPr>
              <a:t>Elle tiendra à mettre en place des rapports fréquentielles sur les différentes procédures mise en place et des observations retracées afin de permettre à améliorer aux mieux la sécurité physique et logique </a:t>
            </a:r>
            <a:r>
              <a:rPr lang="fr-FR" sz="1600" spc="-1">
                <a:solidFill>
                  <a:srgbClr val="000000"/>
                </a:solidFill>
                <a:uFill>
                  <a:solidFill>
                    <a:srgbClr val="FFFFFF"/>
                  </a:solidFill>
                </a:uFill>
                <a:latin typeface="Century Gothic"/>
                <a:ea typeface="DejaVu Sans"/>
              </a:rPr>
              <a:t>de l’entreprise</a:t>
            </a:r>
          </a:p>
          <a:p>
            <a:pPr marL="457200" algn="just">
              <a:lnSpc>
                <a:spcPct val="107000"/>
              </a:lnSpc>
              <a:spcAft>
                <a:spcPts val="800"/>
              </a:spcAft>
            </a:pPr>
            <a:endParaRPr lang="fr-FR" sz="1600" spc="-1" dirty="0">
              <a:solidFill>
                <a:srgbClr val="000000"/>
              </a:solidFill>
              <a:uFill>
                <a:solidFill>
                  <a:srgbClr val="FFFFFF"/>
                </a:solidFill>
              </a:uFill>
              <a:latin typeface="Century Gothic"/>
              <a:ea typeface="DejaVu Sans"/>
            </a:endParaRPr>
          </a:p>
          <a:p>
            <a:pPr marL="268288" indent="-268288" algn="just">
              <a:lnSpc>
                <a:spcPct val="107000"/>
              </a:lnSpc>
              <a:spcAft>
                <a:spcPts val="800"/>
              </a:spcAft>
              <a:buFont typeface="Wingdings" panose="05000000000000000000" pitchFamily="2" charset="2"/>
              <a:buChar char="v"/>
            </a:pPr>
            <a:r>
              <a:rPr lang="fr-FR" sz="1600" spc="-1" dirty="0">
                <a:solidFill>
                  <a:srgbClr val="000000"/>
                </a:solidFill>
                <a:uFill>
                  <a:solidFill>
                    <a:srgbClr val="FFFFFF"/>
                  </a:solidFill>
                </a:uFill>
                <a:latin typeface="Century Gothic"/>
                <a:ea typeface="DejaVu Sans"/>
              </a:rPr>
              <a:t>Finaliser  LA REFONTE LOGIQUE ET PHYSIQUE sur le site de Cotonou et dans les Filiale</a:t>
            </a:r>
          </a:p>
          <a:p>
            <a:pPr marL="457200" algn="just">
              <a:lnSpc>
                <a:spcPct val="107000"/>
              </a:lnSpc>
              <a:spcAft>
                <a:spcPts val="800"/>
              </a:spcAft>
            </a:pPr>
            <a:endParaRPr lang="fr-FR" sz="1600" spc="-1" dirty="0">
              <a:solidFill>
                <a:srgbClr val="000000"/>
              </a:solidFill>
              <a:uFill>
                <a:solidFill>
                  <a:srgbClr val="FFFFFF"/>
                </a:solidFill>
              </a:uFill>
              <a:latin typeface="Century Gothic"/>
              <a:ea typeface="DejaVu Sans"/>
            </a:endParaRPr>
          </a:p>
          <a:p>
            <a:pPr marL="457200" algn="just">
              <a:lnSpc>
                <a:spcPct val="107000"/>
              </a:lnSpc>
              <a:spcAft>
                <a:spcPts val="800"/>
              </a:spcAft>
            </a:pPr>
            <a:endParaRPr lang="fr-FR" sz="1600" spc="-1" dirty="0">
              <a:solidFill>
                <a:srgbClr val="000000"/>
              </a:solidFill>
              <a:uFill>
                <a:solidFill>
                  <a:srgbClr val="FFFFFF"/>
                </a:solidFill>
              </a:uFill>
              <a:latin typeface="Century Gothic"/>
              <a:ea typeface="DejaVu Sans"/>
            </a:endParaRPr>
          </a:p>
        </p:txBody>
      </p:sp>
    </p:spTree>
    <p:extLst>
      <p:ext uri="{BB962C8B-B14F-4D97-AF65-F5344CB8AC3E}">
        <p14:creationId xmlns:p14="http://schemas.microsoft.com/office/powerpoint/2010/main" val="409478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D989F53-798C-40A5-8A8C-8A302AAF6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526"/>
            <a:ext cx="12192000" cy="5514109"/>
          </a:xfrm>
          <a:prstGeom prst="rect">
            <a:avLst/>
          </a:prstGeom>
        </p:spPr>
      </p:pic>
      <p:sp>
        <p:nvSpPr>
          <p:cNvPr id="2" name="Rectangle 1"/>
          <p:cNvSpPr/>
          <p:nvPr/>
        </p:nvSpPr>
        <p:spPr>
          <a:xfrm rot="10800000" flipV="1">
            <a:off x="1720512" y="5914325"/>
            <a:ext cx="7315200" cy="454996"/>
          </a:xfrm>
          <a:prstGeom prst="rect">
            <a:avLst/>
          </a:prstGeom>
        </p:spPr>
        <p:txBody>
          <a:bodyPr wrap="square">
            <a:spAutoFit/>
          </a:bodyPr>
          <a:lstStyle/>
          <a:p>
            <a:pPr lvl="1" algn="just">
              <a:lnSpc>
                <a:spcPct val="150000"/>
              </a:lnSpc>
              <a:buClr>
                <a:srgbClr val="000000"/>
              </a:buClr>
            </a:pPr>
            <a:r>
              <a:rPr lang="fr-FR" b="1" spc="-1" dirty="0">
                <a:solidFill>
                  <a:schemeClr val="accent2"/>
                </a:solidFill>
                <a:uFill>
                  <a:solidFill>
                    <a:srgbClr val="FFFFFF"/>
                  </a:solidFill>
                </a:uFill>
                <a:latin typeface="Century Gothic"/>
              </a:rPr>
              <a:t>ARCHITECTURE GLOBALE DU RESEAU INFORMATIQUE GMC</a:t>
            </a:r>
            <a:endParaRPr lang="fr-FR" spc="-1" dirty="0">
              <a:solidFill>
                <a:schemeClr val="accent2"/>
              </a:solidFill>
              <a:uFill>
                <a:solidFill>
                  <a:srgbClr val="FFFFFF"/>
                </a:solidFill>
              </a:uFill>
              <a:latin typeface="Century Gothic"/>
              <a:ea typeface="DejaVu Sans"/>
            </a:endParaRPr>
          </a:p>
        </p:txBody>
      </p:sp>
    </p:spTree>
    <p:extLst>
      <p:ext uri="{BB962C8B-B14F-4D97-AF65-F5344CB8AC3E}">
        <p14:creationId xmlns:p14="http://schemas.microsoft.com/office/powerpoint/2010/main" val="1185458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ACF241B-87D0-4DF2-BAD1-2F7FE9359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82" y="221672"/>
            <a:ext cx="11388435" cy="5726546"/>
          </a:xfrm>
          <a:prstGeom prst="rect">
            <a:avLst/>
          </a:prstGeom>
        </p:spPr>
      </p:pic>
    </p:spTree>
    <p:extLst>
      <p:ext uri="{BB962C8B-B14F-4D97-AF65-F5344CB8AC3E}">
        <p14:creationId xmlns:p14="http://schemas.microsoft.com/office/powerpoint/2010/main" val="3484642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53" y="216568"/>
            <a:ext cx="11333747" cy="1155253"/>
          </a:xfrm>
          <a:prstGeom prst="rect">
            <a:avLst/>
          </a:prstGeom>
        </p:spPr>
        <p:txBody>
          <a:bodyPr wrap="square">
            <a:spAutoFit/>
          </a:bodyPr>
          <a:lstStyle/>
          <a:p>
            <a:pPr marL="286110" indent="-285750">
              <a:lnSpc>
                <a:spcPct val="150000"/>
              </a:lnSpc>
              <a:buClr>
                <a:srgbClr val="C00000"/>
              </a:buClr>
              <a:buFont typeface="Wingdings" panose="05000000000000000000" pitchFamily="2" charset="2"/>
              <a:buChar char="Ø"/>
            </a:pPr>
            <a:r>
              <a:rPr lang="fr-FR" b="1" spc="-1" dirty="0">
                <a:solidFill>
                  <a:schemeClr val="accent2"/>
                </a:solidFill>
                <a:uFill>
                  <a:solidFill>
                    <a:srgbClr val="FFFFFF"/>
                  </a:solidFill>
                </a:uFill>
                <a:latin typeface="Century Gothic"/>
              </a:rPr>
              <a:t>RENFORCER  LES PRATIQUES DSI ET ASSURER LE SUPPORT AUX UTILISATEURS ;</a:t>
            </a:r>
          </a:p>
          <a:p>
            <a:pPr marL="360" algn="just">
              <a:lnSpc>
                <a:spcPct val="150000"/>
              </a:lnSpc>
              <a:buClr>
                <a:srgbClr val="C00000"/>
              </a:buClr>
            </a:pPr>
            <a:endParaRPr lang="fr-FR" sz="3200" spc="-1" dirty="0">
              <a:solidFill>
                <a:srgbClr val="000000"/>
              </a:solidFill>
              <a:uFill>
                <a:solidFill>
                  <a:srgbClr val="FFFFFF"/>
                </a:solidFill>
              </a:uFill>
              <a:latin typeface="Arial"/>
            </a:endParaRPr>
          </a:p>
        </p:txBody>
      </p:sp>
      <p:sp>
        <p:nvSpPr>
          <p:cNvPr id="6" name="CustomShape 4"/>
          <p:cNvSpPr/>
          <p:nvPr/>
        </p:nvSpPr>
        <p:spPr>
          <a:xfrm>
            <a:off x="520200" y="1155111"/>
            <a:ext cx="11000520" cy="243783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1199880" lvl="2" indent="-284400" algn="just">
              <a:lnSpc>
                <a:spcPct val="150000"/>
              </a:lnSpc>
              <a:buClr>
                <a:srgbClr val="000000"/>
              </a:buClr>
              <a:buFont typeface="Wingdings" charset="2"/>
              <a:buChar char=""/>
            </a:pPr>
            <a:r>
              <a:rPr lang="fr-FR" sz="1600" spc="-1" dirty="0">
                <a:solidFill>
                  <a:srgbClr val="000000"/>
                </a:solidFill>
                <a:uFill>
                  <a:solidFill>
                    <a:srgbClr val="FFFFFF"/>
                  </a:solidFill>
                </a:uFill>
                <a:latin typeface="Century Gothic"/>
                <a:ea typeface="DejaVu Sans"/>
              </a:rPr>
              <a:t>  Généralisez les pratiques DSI au niveau du groupe Media Contact : application a la lettre des procès  DSI au niveau de toutes nos filiales afin d’ établir une vision commune des objectifs.</a:t>
            </a:r>
          </a:p>
          <a:p>
            <a:pPr marL="1199880" lvl="2" indent="-284400" algn="just">
              <a:lnSpc>
                <a:spcPct val="150000"/>
              </a:lnSpc>
              <a:buClr>
                <a:srgbClr val="000000"/>
              </a:buClr>
              <a:buFont typeface="Wingdings" charset="2"/>
              <a:buChar char=""/>
            </a:pPr>
            <a:endParaRPr lang="fr-FR" sz="1600" spc="-1" dirty="0">
              <a:solidFill>
                <a:srgbClr val="000000"/>
              </a:solidFill>
              <a:uFill>
                <a:solidFill>
                  <a:srgbClr val="FFFFFF"/>
                </a:solidFill>
              </a:uFill>
              <a:latin typeface="Century Gothic"/>
              <a:ea typeface="DejaVu Sans"/>
            </a:endParaRPr>
          </a:p>
          <a:p>
            <a:pPr marL="1199880" lvl="2" indent="-284400" algn="just">
              <a:lnSpc>
                <a:spcPct val="150000"/>
              </a:lnSpc>
              <a:buClr>
                <a:srgbClr val="000000"/>
              </a:buClr>
              <a:buFont typeface="Wingdings" charset="2"/>
              <a:buChar char=""/>
            </a:pPr>
            <a:r>
              <a:rPr lang="fr-FR" sz="1600" spc="-1" dirty="0">
                <a:solidFill>
                  <a:srgbClr val="000000"/>
                </a:solidFill>
                <a:uFill>
                  <a:solidFill>
                    <a:srgbClr val="FFFFFF"/>
                  </a:solidFill>
                </a:uFill>
                <a:latin typeface="Century Gothic"/>
                <a:ea typeface="DejaVu Sans"/>
              </a:rPr>
              <a:t>Assurer l’interface entre les utilisateurs et les Partenaires pour les préoccupations de type technique.</a:t>
            </a:r>
          </a:p>
        </p:txBody>
      </p:sp>
    </p:spTree>
    <p:extLst>
      <p:ext uri="{BB962C8B-B14F-4D97-AF65-F5344CB8AC3E}">
        <p14:creationId xmlns:p14="http://schemas.microsoft.com/office/powerpoint/2010/main" val="397341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p:cNvSpPr/>
          <p:nvPr/>
        </p:nvSpPr>
        <p:spPr>
          <a:xfrm>
            <a:off x="519840" y="119193"/>
            <a:ext cx="11000160" cy="62676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85840" indent="-285480" algn="just">
              <a:lnSpc>
                <a:spcPct val="150000"/>
              </a:lnSpc>
              <a:buClr>
                <a:srgbClr val="C00000"/>
              </a:buClr>
              <a:buFont typeface="Wingdings" charset="2"/>
              <a:buChar char=""/>
            </a:pPr>
            <a:r>
              <a:rPr lang="fr-FR" b="1" spc="-1" dirty="0">
                <a:solidFill>
                  <a:schemeClr val="accent2"/>
                </a:solidFill>
                <a:uFill>
                  <a:solidFill>
                    <a:srgbClr val="FFFFFF"/>
                  </a:solidFill>
                </a:uFill>
                <a:latin typeface="Century Gothic"/>
              </a:rPr>
              <a:t>MISE EN ŒUVRE D’UN OUTIL OMNICANAL (suite)</a:t>
            </a:r>
          </a:p>
          <a:p>
            <a:pPr algn="just">
              <a:lnSpc>
                <a:spcPct val="150000"/>
              </a:lnSpc>
            </a:pPr>
            <a:endParaRPr lang="fr-FR" sz="1400" b="0" strike="noStrike" spc="-1" dirty="0">
              <a:solidFill>
                <a:srgbClr val="000000"/>
              </a:solidFill>
              <a:uFill>
                <a:solidFill>
                  <a:srgbClr val="FFFFFF"/>
                </a:solidFill>
              </a:uFill>
              <a:latin typeface="Arial"/>
            </a:endParaRPr>
          </a:p>
          <a:p>
            <a:pPr algn="just">
              <a:lnSpc>
                <a:spcPct val="150000"/>
              </a:lnSpc>
            </a:pPr>
            <a:endParaRPr lang="fr-FR" sz="1400" b="0" strike="noStrike" spc="-1" dirty="0">
              <a:solidFill>
                <a:srgbClr val="000000"/>
              </a:solidFill>
              <a:uFill>
                <a:solidFill>
                  <a:srgbClr val="FFFFFF"/>
                </a:solidFill>
              </a:uFill>
              <a:latin typeface="Arial"/>
            </a:endParaRPr>
          </a:p>
          <a:p>
            <a:pPr algn="just">
              <a:lnSpc>
                <a:spcPct val="150000"/>
              </a:lnSpc>
            </a:pPr>
            <a:endParaRPr lang="fr-FR" sz="1400" b="0" strike="noStrike" spc="-1" dirty="0">
              <a:solidFill>
                <a:srgbClr val="000000"/>
              </a:solidFill>
              <a:uFill>
                <a:solidFill>
                  <a:srgbClr val="FFFFFF"/>
                </a:solidFill>
              </a:uFill>
              <a:latin typeface="Arial"/>
            </a:endParaRPr>
          </a:p>
        </p:txBody>
      </p:sp>
      <p:graphicFrame>
        <p:nvGraphicFramePr>
          <p:cNvPr id="3" name="Table 3">
            <a:extLst>
              <a:ext uri="{FF2B5EF4-FFF2-40B4-BE49-F238E27FC236}">
                <a16:creationId xmlns:a16="http://schemas.microsoft.com/office/drawing/2014/main" id="{BF2335F3-012D-4B82-A4A5-407D9EBBF6A4}"/>
              </a:ext>
            </a:extLst>
          </p:cNvPr>
          <p:cNvGraphicFramePr/>
          <p:nvPr>
            <p:extLst>
              <p:ext uri="{D42A27DB-BD31-4B8C-83A1-F6EECF244321}">
                <p14:modId xmlns:p14="http://schemas.microsoft.com/office/powerpoint/2010/main" val="3791371359"/>
              </p:ext>
            </p:extLst>
          </p:nvPr>
        </p:nvGraphicFramePr>
        <p:xfrm>
          <a:off x="519840" y="910740"/>
          <a:ext cx="10273851" cy="1353892"/>
        </p:xfrm>
        <a:graphic>
          <a:graphicData uri="http://schemas.openxmlformats.org/drawingml/2006/table">
            <a:tbl>
              <a:tblPr/>
              <a:tblGrid>
                <a:gridCol w="1987690">
                  <a:extLst>
                    <a:ext uri="{9D8B030D-6E8A-4147-A177-3AD203B41FA5}">
                      <a16:colId xmlns:a16="http://schemas.microsoft.com/office/drawing/2014/main" val="20000"/>
                    </a:ext>
                  </a:extLst>
                </a:gridCol>
                <a:gridCol w="1200897">
                  <a:extLst>
                    <a:ext uri="{9D8B030D-6E8A-4147-A177-3AD203B41FA5}">
                      <a16:colId xmlns:a16="http://schemas.microsoft.com/office/drawing/2014/main" val="20001"/>
                    </a:ext>
                  </a:extLst>
                </a:gridCol>
                <a:gridCol w="1028389">
                  <a:extLst>
                    <a:ext uri="{9D8B030D-6E8A-4147-A177-3AD203B41FA5}">
                      <a16:colId xmlns:a16="http://schemas.microsoft.com/office/drawing/2014/main" val="20002"/>
                    </a:ext>
                  </a:extLst>
                </a:gridCol>
                <a:gridCol w="1280241">
                  <a:extLst>
                    <a:ext uri="{9D8B030D-6E8A-4147-A177-3AD203B41FA5}">
                      <a16:colId xmlns:a16="http://schemas.microsoft.com/office/drawing/2014/main" val="20003"/>
                    </a:ext>
                  </a:extLst>
                </a:gridCol>
                <a:gridCol w="1392411">
                  <a:extLst>
                    <a:ext uri="{9D8B030D-6E8A-4147-A177-3AD203B41FA5}">
                      <a16:colId xmlns:a16="http://schemas.microsoft.com/office/drawing/2014/main" val="20004"/>
                    </a:ext>
                  </a:extLst>
                </a:gridCol>
                <a:gridCol w="1527142">
                  <a:extLst>
                    <a:ext uri="{9D8B030D-6E8A-4147-A177-3AD203B41FA5}">
                      <a16:colId xmlns:a16="http://schemas.microsoft.com/office/drawing/2014/main" val="20005"/>
                    </a:ext>
                  </a:extLst>
                </a:gridCol>
                <a:gridCol w="1857081">
                  <a:extLst>
                    <a:ext uri="{9D8B030D-6E8A-4147-A177-3AD203B41FA5}">
                      <a16:colId xmlns:a16="http://schemas.microsoft.com/office/drawing/2014/main" val="2180953504"/>
                    </a:ext>
                  </a:extLst>
                </a:gridCol>
              </a:tblGrid>
              <a:tr h="409012">
                <a:tc>
                  <a:txBody>
                    <a:bodyPr/>
                    <a:lstStyle/>
                    <a:p>
                      <a:pPr>
                        <a:lnSpc>
                          <a:spcPct val="100000"/>
                        </a:lnSpc>
                      </a:pPr>
                      <a:r>
                        <a:rPr lang="fr-FR" sz="1400" b="0" strike="noStrike" spc="-1" dirty="0">
                          <a:solidFill>
                            <a:srgbClr val="000000"/>
                          </a:solidFill>
                          <a:uFill>
                            <a:solidFill>
                              <a:srgbClr val="FFFFFF"/>
                            </a:solidFill>
                          </a:uFill>
                          <a:latin typeface="Arial"/>
                        </a:rPr>
                        <a:t>Poste AGENT</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Processeur</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RAM</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Disque Dur</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Ecran </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Clavier / Souris</a:t>
                      </a:r>
                    </a:p>
                  </a:txBody>
                  <a:tcPr>
                    <a:lnL w="12240">
                      <a:solidFill>
                        <a:srgbClr val="000000"/>
                      </a:solidFill>
                    </a:lnL>
                    <a:lnR w="12240" cap="flat" cmpd="sng" algn="ctr">
                      <a:solidFill>
                        <a:srgbClr val="000000"/>
                      </a:solidFill>
                      <a:prstDash val="solid"/>
                      <a:round/>
                      <a:headEnd type="none" w="med" len="med"/>
                      <a:tailEnd type="none" w="med" len="med"/>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CASQUE</a:t>
                      </a:r>
                    </a:p>
                  </a:txBody>
                  <a:tcPr>
                    <a:lnL w="12240">
                      <a:solidFill>
                        <a:srgbClr val="000000"/>
                      </a:solidFill>
                    </a:lnL>
                    <a:lnR w="12240">
                      <a:solidFill>
                        <a:srgbClr val="000000"/>
                      </a:solidFill>
                    </a:lnR>
                    <a:lnT w="12240">
                      <a:solidFill>
                        <a:srgbClr val="000000"/>
                      </a:solidFill>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41220">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UC New génération Version 2.0</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err="1">
                          <a:solidFill>
                            <a:srgbClr val="000000"/>
                          </a:solidFill>
                          <a:uFill>
                            <a:solidFill>
                              <a:srgbClr val="FFFFFF"/>
                            </a:solidFill>
                          </a:uFill>
                          <a:latin typeface="Century Gothic"/>
                          <a:ea typeface="DejaVu Sans"/>
                        </a:rPr>
                        <a:t>Core</a:t>
                      </a:r>
                      <a:r>
                        <a:rPr lang="fr-FR" sz="1400" b="0" strike="noStrike" spc="-1" dirty="0">
                          <a:solidFill>
                            <a:srgbClr val="000000"/>
                          </a:solidFill>
                          <a:uFill>
                            <a:solidFill>
                              <a:srgbClr val="FFFFFF"/>
                            </a:solidFill>
                          </a:uFill>
                          <a:latin typeface="Century Gothic"/>
                          <a:ea typeface="DejaVu Sans"/>
                        </a:rPr>
                        <a:t> I7</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16 Go</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250 Go SSD</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17 ’’ </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USB</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cap="flat" cmpd="sng" algn="ctr">
                      <a:solidFill>
                        <a:srgbClr val="000000"/>
                      </a:solidFill>
                      <a:prstDash val="solid"/>
                      <a:round/>
                      <a:headEnd type="none" w="med" len="med"/>
                      <a:tailEnd type="none" w="med" len="med"/>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AXTEL HD PRO (pour les permettre les appels vidéos ou notes vocales</a:t>
                      </a:r>
                    </a:p>
                  </a:txBody>
                  <a:tcPr>
                    <a:lnL w="1224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3">
            <a:extLst>
              <a:ext uri="{FF2B5EF4-FFF2-40B4-BE49-F238E27FC236}">
                <a16:creationId xmlns:a16="http://schemas.microsoft.com/office/drawing/2014/main" id="{9A822431-9F6B-4459-A28A-82AB1A4CDB11}"/>
              </a:ext>
            </a:extLst>
          </p:cNvPr>
          <p:cNvGraphicFramePr/>
          <p:nvPr>
            <p:extLst>
              <p:ext uri="{D42A27DB-BD31-4B8C-83A1-F6EECF244321}">
                <p14:modId xmlns:p14="http://schemas.microsoft.com/office/powerpoint/2010/main" val="3325831629"/>
              </p:ext>
            </p:extLst>
          </p:nvPr>
        </p:nvGraphicFramePr>
        <p:xfrm>
          <a:off x="519839" y="3239477"/>
          <a:ext cx="10273851" cy="1353892"/>
        </p:xfrm>
        <a:graphic>
          <a:graphicData uri="http://schemas.openxmlformats.org/drawingml/2006/table">
            <a:tbl>
              <a:tblPr/>
              <a:tblGrid>
                <a:gridCol w="1987690">
                  <a:extLst>
                    <a:ext uri="{9D8B030D-6E8A-4147-A177-3AD203B41FA5}">
                      <a16:colId xmlns:a16="http://schemas.microsoft.com/office/drawing/2014/main" val="20000"/>
                    </a:ext>
                  </a:extLst>
                </a:gridCol>
                <a:gridCol w="1200897">
                  <a:extLst>
                    <a:ext uri="{9D8B030D-6E8A-4147-A177-3AD203B41FA5}">
                      <a16:colId xmlns:a16="http://schemas.microsoft.com/office/drawing/2014/main" val="20001"/>
                    </a:ext>
                  </a:extLst>
                </a:gridCol>
                <a:gridCol w="1028389">
                  <a:extLst>
                    <a:ext uri="{9D8B030D-6E8A-4147-A177-3AD203B41FA5}">
                      <a16:colId xmlns:a16="http://schemas.microsoft.com/office/drawing/2014/main" val="20002"/>
                    </a:ext>
                  </a:extLst>
                </a:gridCol>
                <a:gridCol w="1280241">
                  <a:extLst>
                    <a:ext uri="{9D8B030D-6E8A-4147-A177-3AD203B41FA5}">
                      <a16:colId xmlns:a16="http://schemas.microsoft.com/office/drawing/2014/main" val="20003"/>
                    </a:ext>
                  </a:extLst>
                </a:gridCol>
                <a:gridCol w="1392411">
                  <a:extLst>
                    <a:ext uri="{9D8B030D-6E8A-4147-A177-3AD203B41FA5}">
                      <a16:colId xmlns:a16="http://schemas.microsoft.com/office/drawing/2014/main" val="20004"/>
                    </a:ext>
                  </a:extLst>
                </a:gridCol>
                <a:gridCol w="1527142">
                  <a:extLst>
                    <a:ext uri="{9D8B030D-6E8A-4147-A177-3AD203B41FA5}">
                      <a16:colId xmlns:a16="http://schemas.microsoft.com/office/drawing/2014/main" val="20005"/>
                    </a:ext>
                  </a:extLst>
                </a:gridCol>
                <a:gridCol w="1857081">
                  <a:extLst>
                    <a:ext uri="{9D8B030D-6E8A-4147-A177-3AD203B41FA5}">
                      <a16:colId xmlns:a16="http://schemas.microsoft.com/office/drawing/2014/main" val="2180953504"/>
                    </a:ext>
                  </a:extLst>
                </a:gridCol>
              </a:tblGrid>
              <a:tr h="409012">
                <a:tc>
                  <a:txBody>
                    <a:bodyPr/>
                    <a:lstStyle/>
                    <a:p>
                      <a:pPr>
                        <a:lnSpc>
                          <a:spcPct val="100000"/>
                        </a:lnSpc>
                      </a:pPr>
                      <a:r>
                        <a:rPr lang="fr-FR" sz="1400" b="0" strike="noStrike" spc="-1" dirty="0">
                          <a:solidFill>
                            <a:srgbClr val="000000"/>
                          </a:solidFill>
                          <a:uFill>
                            <a:solidFill>
                              <a:srgbClr val="FFFFFF"/>
                            </a:solidFill>
                          </a:uFill>
                          <a:latin typeface="Arial"/>
                        </a:rPr>
                        <a:t>Poste </a:t>
                      </a:r>
                      <a:r>
                        <a:rPr lang="fr-FR" sz="1400" b="0" strike="noStrike" spc="-1" dirty="0" err="1">
                          <a:solidFill>
                            <a:srgbClr val="000000"/>
                          </a:solidFill>
                          <a:uFill>
                            <a:solidFill>
                              <a:srgbClr val="FFFFFF"/>
                            </a:solidFill>
                          </a:uFill>
                          <a:latin typeface="Arial"/>
                        </a:rPr>
                        <a:t>ADministration</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Processeur</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RAM</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Disque Dur</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Ecran </a:t>
                      </a: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Clavier / Souris</a:t>
                      </a:r>
                    </a:p>
                  </a:txBody>
                  <a:tcPr>
                    <a:lnL w="12240">
                      <a:solidFill>
                        <a:srgbClr val="000000"/>
                      </a:solidFill>
                    </a:lnL>
                    <a:lnR w="12240" cap="flat" cmpd="sng" algn="ctr">
                      <a:solidFill>
                        <a:srgbClr val="000000"/>
                      </a:solidFill>
                      <a:prstDash val="solid"/>
                      <a:round/>
                      <a:headEnd type="none" w="med" len="med"/>
                      <a:tailEnd type="none" w="med" len="med"/>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CASQUE</a:t>
                      </a:r>
                    </a:p>
                  </a:txBody>
                  <a:tcPr>
                    <a:lnL w="12240">
                      <a:solidFill>
                        <a:srgbClr val="000000"/>
                      </a:solidFill>
                    </a:lnL>
                    <a:lnR w="12240">
                      <a:solidFill>
                        <a:srgbClr val="000000"/>
                      </a:solidFill>
                    </a:lnR>
                    <a:lnT w="12240">
                      <a:solidFill>
                        <a:srgbClr val="000000"/>
                      </a:solidFill>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41220">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UC New génération Version 2.0</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err="1">
                          <a:solidFill>
                            <a:srgbClr val="000000"/>
                          </a:solidFill>
                          <a:uFill>
                            <a:solidFill>
                              <a:srgbClr val="FFFFFF"/>
                            </a:solidFill>
                          </a:uFill>
                          <a:latin typeface="Century Gothic"/>
                          <a:ea typeface="DejaVu Sans"/>
                        </a:rPr>
                        <a:t>Core</a:t>
                      </a:r>
                      <a:r>
                        <a:rPr lang="fr-FR" sz="1400" b="0" strike="noStrike" spc="-1" dirty="0">
                          <a:solidFill>
                            <a:srgbClr val="000000"/>
                          </a:solidFill>
                          <a:uFill>
                            <a:solidFill>
                              <a:srgbClr val="FFFFFF"/>
                            </a:solidFill>
                          </a:uFill>
                          <a:latin typeface="Century Gothic"/>
                          <a:ea typeface="DejaVu Sans"/>
                        </a:rPr>
                        <a:t> I7</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16 Go</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500 Go SSD</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17 ’’ </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Century Gothic"/>
                          <a:ea typeface="DejaVu Sans"/>
                        </a:rPr>
                        <a:t>USB</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cap="flat" cmpd="sng" algn="ctr">
                      <a:solidFill>
                        <a:srgbClr val="000000"/>
                      </a:solidFill>
                      <a:prstDash val="solid"/>
                      <a:round/>
                      <a:headEnd type="none" w="med" len="med"/>
                      <a:tailEnd type="none" w="med" len="med"/>
                    </a:lnR>
                    <a:lnT w="12240">
                      <a:solidFill>
                        <a:srgbClr val="000000"/>
                      </a:solidFill>
                    </a:lnT>
                    <a:lnB w="12240">
                      <a:solidFill>
                        <a:srgbClr val="000000"/>
                      </a:solidFill>
                    </a:lnB>
                    <a:noFill/>
                  </a:tcPr>
                </a:tc>
                <a:tc>
                  <a:txBody>
                    <a:bodyPr/>
                    <a:lstStyle/>
                    <a:p>
                      <a:pPr>
                        <a:lnSpc>
                          <a:spcPct val="100000"/>
                        </a:lnSpc>
                      </a:pPr>
                      <a:r>
                        <a:rPr lang="fr-FR" sz="1400" b="0" strike="noStrike" spc="-1" dirty="0">
                          <a:solidFill>
                            <a:srgbClr val="000000"/>
                          </a:solidFill>
                          <a:uFill>
                            <a:solidFill>
                              <a:srgbClr val="FFFFFF"/>
                            </a:solidFill>
                          </a:uFill>
                          <a:latin typeface="Arial"/>
                        </a:rPr>
                        <a:t>AXTEL HD PRO (pour les permettre les réunions sur teams ou </a:t>
                      </a:r>
                      <a:r>
                        <a:rPr lang="fr-FR" sz="1400" b="0" strike="noStrike" spc="-1" dirty="0" err="1">
                          <a:solidFill>
                            <a:srgbClr val="000000"/>
                          </a:solidFill>
                          <a:uFill>
                            <a:solidFill>
                              <a:srgbClr val="FFFFFF"/>
                            </a:solidFill>
                          </a:uFill>
                          <a:latin typeface="Arial"/>
                        </a:rPr>
                        <a:t>skype</a:t>
                      </a:r>
                      <a:endParaRPr lang="fr-FR" sz="14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948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p:cNvSpPr/>
          <p:nvPr/>
        </p:nvSpPr>
        <p:spPr>
          <a:xfrm>
            <a:off x="519840" y="119193"/>
            <a:ext cx="11000160" cy="62676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85840" indent="-285480" algn="just">
              <a:lnSpc>
                <a:spcPct val="150000"/>
              </a:lnSpc>
              <a:buClr>
                <a:srgbClr val="C00000"/>
              </a:buClr>
              <a:buFont typeface="Wingdings" charset="2"/>
              <a:buChar char=""/>
            </a:pPr>
            <a:r>
              <a:rPr lang="fr-FR" b="1" spc="-1" dirty="0">
                <a:solidFill>
                  <a:schemeClr val="accent2"/>
                </a:solidFill>
                <a:uFill>
                  <a:solidFill>
                    <a:srgbClr val="FFFFFF"/>
                  </a:solidFill>
                </a:uFill>
                <a:latin typeface="Century Gothic"/>
              </a:rPr>
              <a:t>MREFONTE DE L’ARCHITECTURE DE PRODUCTION: CLOUD &amp; CENTRALISATION CRM</a:t>
            </a:r>
          </a:p>
          <a:p>
            <a:pPr algn="just">
              <a:lnSpc>
                <a:spcPct val="150000"/>
              </a:lnSpc>
            </a:pPr>
            <a:endParaRPr lang="fr-FR" sz="1400" b="0" strike="noStrike" spc="-1" dirty="0">
              <a:solidFill>
                <a:srgbClr val="000000"/>
              </a:solidFill>
              <a:uFill>
                <a:solidFill>
                  <a:srgbClr val="FFFFFF"/>
                </a:solidFill>
              </a:uFill>
              <a:latin typeface="Arial"/>
            </a:endParaRPr>
          </a:p>
          <a:p>
            <a:pPr algn="just">
              <a:lnSpc>
                <a:spcPct val="150000"/>
              </a:lnSpc>
            </a:pPr>
            <a:endParaRPr lang="fr-FR" sz="1400" b="0" strike="noStrike" spc="-1" dirty="0">
              <a:solidFill>
                <a:srgbClr val="000000"/>
              </a:solidFill>
              <a:uFill>
                <a:solidFill>
                  <a:srgbClr val="FFFFFF"/>
                </a:solidFill>
              </a:uFill>
              <a:latin typeface="Arial"/>
            </a:endParaRPr>
          </a:p>
          <a:p>
            <a:pPr algn="just">
              <a:lnSpc>
                <a:spcPct val="150000"/>
              </a:lnSpc>
            </a:pPr>
            <a:endParaRPr lang="fr-FR" sz="1400" b="0" strike="noStrike" spc="-1" dirty="0">
              <a:solidFill>
                <a:srgbClr val="000000"/>
              </a:solidFill>
              <a:uFill>
                <a:solidFill>
                  <a:srgbClr val="FFFFFF"/>
                </a:solidFill>
              </a:uFill>
              <a:latin typeface="Arial"/>
            </a:endParaRPr>
          </a:p>
        </p:txBody>
      </p:sp>
      <p:pic>
        <p:nvPicPr>
          <p:cNvPr id="5" name="Image 4">
            <a:extLst>
              <a:ext uri="{FF2B5EF4-FFF2-40B4-BE49-F238E27FC236}">
                <a16:creationId xmlns:a16="http://schemas.microsoft.com/office/drawing/2014/main" id="{42994FB1-C019-45FD-ADF2-D1EC5E3D1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059" y="840508"/>
            <a:ext cx="11451631" cy="6308437"/>
          </a:xfrm>
          <a:prstGeom prst="rect">
            <a:avLst/>
          </a:prstGeom>
        </p:spPr>
      </p:pic>
    </p:spTree>
    <p:extLst>
      <p:ext uri="{BB962C8B-B14F-4D97-AF65-F5344CB8AC3E}">
        <p14:creationId xmlns:p14="http://schemas.microsoft.com/office/powerpoint/2010/main" val="2308417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85" y="71919"/>
            <a:ext cx="12190476" cy="6858856"/>
          </a:xfrm>
          <a:prstGeom prst="rect">
            <a:avLst/>
          </a:prstGeom>
        </p:spPr>
      </p:pic>
      <p:sp>
        <p:nvSpPr>
          <p:cNvPr id="6" name="ZoneTexte 5"/>
          <p:cNvSpPr txBox="1"/>
          <p:nvPr/>
        </p:nvSpPr>
        <p:spPr>
          <a:xfrm>
            <a:off x="1804418" y="800274"/>
            <a:ext cx="8194546"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III.  ORGANIGRAME DSI 2022</a:t>
            </a:r>
          </a:p>
        </p:txBody>
      </p:sp>
    </p:spTree>
    <p:extLst>
      <p:ext uri="{BB962C8B-B14F-4D97-AF65-F5344CB8AC3E}">
        <p14:creationId xmlns:p14="http://schemas.microsoft.com/office/powerpoint/2010/main" val="227479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408617" y="239425"/>
            <a:ext cx="10516215" cy="646331"/>
          </a:xfrm>
          <a:prstGeom prst="rect">
            <a:avLst/>
          </a:prstGeom>
          <a:noFill/>
        </p:spPr>
        <p:txBody>
          <a:bodyPr wrap="square" rtlCol="0">
            <a:spAutoFit/>
          </a:bodyPr>
          <a:lstStyle/>
          <a:p>
            <a:pPr lvl="1"/>
            <a:endParaRPr lang="fr-FR" b="1" dirty="0">
              <a:latin typeface="Arial" panose="020B0604020202020204" pitchFamily="34" charset="0"/>
              <a:cs typeface="Arial" panose="020B0604020202020204" pitchFamily="34" charset="0"/>
            </a:endParaRPr>
          </a:p>
          <a:p>
            <a:pPr lvl="1"/>
            <a:endParaRPr lang="fr-FR" b="1" dirty="0">
              <a:latin typeface="Arial" panose="020B0604020202020204" pitchFamily="34" charset="0"/>
              <a:cs typeface="Arial" panose="020B0604020202020204" pitchFamily="34" charset="0"/>
            </a:endParaRPr>
          </a:p>
        </p:txBody>
      </p:sp>
      <p:sp>
        <p:nvSpPr>
          <p:cNvPr id="4" name="CustomShape 4"/>
          <p:cNvSpPr/>
          <p:nvPr/>
        </p:nvSpPr>
        <p:spPr>
          <a:xfrm>
            <a:off x="2511360" y="43920"/>
            <a:ext cx="5818680" cy="719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nSpc>
                <a:spcPct val="90000"/>
              </a:lnSpc>
            </a:pPr>
            <a:r>
              <a:rPr lang="fr-FR" sz="2400" b="1" strike="noStrike" spc="-1" dirty="0">
                <a:solidFill>
                  <a:srgbClr val="C00000"/>
                </a:solidFill>
                <a:uFill>
                  <a:solidFill>
                    <a:srgbClr val="FFFFFF"/>
                  </a:solidFill>
                </a:uFill>
                <a:latin typeface="Century Gothic"/>
                <a:ea typeface="DejaVu Sans"/>
              </a:rPr>
              <a:t>III – ORGANIGRAMME DSI 2022</a:t>
            </a:r>
            <a:endParaRPr lang="fr-FR" sz="2400" b="0" strike="noStrike" spc="-1" dirty="0">
              <a:solidFill>
                <a:srgbClr val="000000"/>
              </a:solidFill>
              <a:uFill>
                <a:solidFill>
                  <a:srgbClr val="FFFFFF"/>
                </a:solidFill>
              </a:uFill>
              <a:latin typeface="Arial"/>
            </a:endParaRPr>
          </a:p>
        </p:txBody>
      </p:sp>
      <p:grpSp>
        <p:nvGrpSpPr>
          <p:cNvPr id="7" name="Groupe 6">
            <a:extLst>
              <a:ext uri="{FF2B5EF4-FFF2-40B4-BE49-F238E27FC236}">
                <a16:creationId xmlns:a16="http://schemas.microsoft.com/office/drawing/2014/main" id="{514377FF-E7DA-4184-8B21-A4B9CEE33A34}"/>
              </a:ext>
            </a:extLst>
          </p:cNvPr>
          <p:cNvGrpSpPr/>
          <p:nvPr/>
        </p:nvGrpSpPr>
        <p:grpSpPr>
          <a:xfrm>
            <a:off x="-107991" y="842710"/>
            <a:ext cx="10091257" cy="5129534"/>
            <a:chOff x="115165" y="1506663"/>
            <a:chExt cx="8055160" cy="4442614"/>
          </a:xfrm>
        </p:grpSpPr>
        <p:grpSp>
          <p:nvGrpSpPr>
            <p:cNvPr id="9" name="Groupe 8">
              <a:extLst>
                <a:ext uri="{FF2B5EF4-FFF2-40B4-BE49-F238E27FC236}">
                  <a16:creationId xmlns:a16="http://schemas.microsoft.com/office/drawing/2014/main" id="{E22CA7FA-0C1C-4EA0-ACF4-8E972EB91615}"/>
                </a:ext>
              </a:extLst>
            </p:cNvPr>
            <p:cNvGrpSpPr/>
            <p:nvPr/>
          </p:nvGrpSpPr>
          <p:grpSpPr>
            <a:xfrm>
              <a:off x="312701" y="1506663"/>
              <a:ext cx="7857624" cy="4442614"/>
              <a:chOff x="784327" y="1053245"/>
              <a:chExt cx="7902473" cy="3888643"/>
            </a:xfrm>
          </p:grpSpPr>
          <p:sp>
            <p:nvSpPr>
              <p:cNvPr id="17" name="Rectangle 2">
                <a:extLst>
                  <a:ext uri="{FF2B5EF4-FFF2-40B4-BE49-F238E27FC236}">
                    <a16:creationId xmlns:a16="http://schemas.microsoft.com/office/drawing/2014/main" id="{6A547054-7620-4C3F-A9A1-B439681D3454}"/>
                  </a:ext>
                </a:extLst>
              </p:cNvPr>
              <p:cNvSpPr txBox="1">
                <a:spLocks noChangeArrowheads="1"/>
              </p:cNvSpPr>
              <p:nvPr/>
            </p:nvSpPr>
            <p:spPr>
              <a:xfrm>
                <a:off x="1331913" y="1700213"/>
                <a:ext cx="7354887" cy="3241675"/>
              </a:xfrm>
              <a:prstGeom prst="rect">
                <a:avLst/>
              </a:prstGeom>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pPr>
                <a:endParaRPr lang="fr-FR" sz="6000" b="1" kern="0" dirty="0">
                  <a:solidFill>
                    <a:srgbClr val="C00000"/>
                  </a:solidFill>
                  <a:latin typeface="Maiandra GD" pitchFamily="34" charset="0"/>
                </a:endParaRPr>
              </a:p>
            </p:txBody>
          </p:sp>
          <p:cxnSp>
            <p:nvCxnSpPr>
              <p:cNvPr id="21" name="Connecteur droit 20">
                <a:extLst>
                  <a:ext uri="{FF2B5EF4-FFF2-40B4-BE49-F238E27FC236}">
                    <a16:creationId xmlns:a16="http://schemas.microsoft.com/office/drawing/2014/main" id="{9006944B-4D2D-446A-AD54-A435628BAD3D}"/>
                  </a:ext>
                </a:extLst>
              </p:cNvPr>
              <p:cNvCxnSpPr>
                <a:cxnSpLocks/>
                <a:stCxn id="26" idx="2"/>
              </p:cNvCxnSpPr>
              <p:nvPr/>
            </p:nvCxnSpPr>
            <p:spPr>
              <a:xfrm flipH="1">
                <a:off x="5004048" y="1446053"/>
                <a:ext cx="10486" cy="6411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211F223-FF98-40AE-A699-2CDF65C02464}"/>
                  </a:ext>
                </a:extLst>
              </p:cNvPr>
              <p:cNvCxnSpPr/>
              <p:nvPr/>
            </p:nvCxnSpPr>
            <p:spPr>
              <a:xfrm>
                <a:off x="1667213" y="2096286"/>
                <a:ext cx="6793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739A11A-8E67-4EC9-8078-93560BD79443}"/>
                  </a:ext>
                </a:extLst>
              </p:cNvPr>
              <p:cNvCxnSpPr/>
              <p:nvPr/>
            </p:nvCxnSpPr>
            <p:spPr>
              <a:xfrm flipH="1">
                <a:off x="1667211" y="3063130"/>
                <a:ext cx="7875" cy="12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EEF18C1-1DF6-4FDE-9C70-669AE283B7CA}"/>
                  </a:ext>
                </a:extLst>
              </p:cNvPr>
              <p:cNvCxnSpPr/>
              <p:nvPr/>
            </p:nvCxnSpPr>
            <p:spPr>
              <a:xfrm flipH="1">
                <a:off x="8460431" y="2616190"/>
                <a:ext cx="2" cy="1149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à coins arrondis 32">
                <a:extLst>
                  <a:ext uri="{FF2B5EF4-FFF2-40B4-BE49-F238E27FC236}">
                    <a16:creationId xmlns:a16="http://schemas.microsoft.com/office/drawing/2014/main" id="{C8D96FFD-DE63-4DDD-85AA-A676C6CB9A18}"/>
                  </a:ext>
                </a:extLst>
              </p:cNvPr>
              <p:cNvSpPr/>
              <p:nvPr/>
            </p:nvSpPr>
            <p:spPr>
              <a:xfrm>
                <a:off x="784327" y="3311841"/>
                <a:ext cx="1017058" cy="456888"/>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200" b="1" dirty="0">
                  <a:solidFill>
                    <a:srgbClr val="FF0000"/>
                  </a:solidFill>
                  <a:latin typeface="Cambria" panose="02040503050406030204" pitchFamily="18" charset="0"/>
                </a:endParaRPr>
              </a:p>
            </p:txBody>
          </p:sp>
          <p:sp>
            <p:nvSpPr>
              <p:cNvPr id="26" name="Rectangle à coins arrondis 33">
                <a:extLst>
                  <a:ext uri="{FF2B5EF4-FFF2-40B4-BE49-F238E27FC236}">
                    <a16:creationId xmlns:a16="http://schemas.microsoft.com/office/drawing/2014/main" id="{3E72018B-A4B5-4B53-B4BD-6C423637436A}"/>
                  </a:ext>
                </a:extLst>
              </p:cNvPr>
              <p:cNvSpPr/>
              <p:nvPr/>
            </p:nvSpPr>
            <p:spPr>
              <a:xfrm>
                <a:off x="4198910" y="1053245"/>
                <a:ext cx="1631247" cy="392808"/>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200" b="1" dirty="0">
                  <a:solidFill>
                    <a:srgbClr val="FF0000"/>
                  </a:solidFill>
                  <a:latin typeface="Cambria" panose="02040503050406030204" pitchFamily="18" charset="0"/>
                </a:endParaRPr>
              </a:p>
              <a:p>
                <a:pPr algn="ctr"/>
                <a:r>
                  <a:rPr lang="fr-FR" sz="1200" b="1" dirty="0">
                    <a:solidFill>
                      <a:srgbClr val="FF0000"/>
                    </a:solidFill>
                    <a:latin typeface="Cambria" panose="02040503050406030204" pitchFamily="18" charset="0"/>
                  </a:rPr>
                  <a:t>Directeur Département</a:t>
                </a:r>
              </a:p>
              <a:p>
                <a:pPr algn="ctr"/>
                <a:endParaRPr lang="fr-FR" sz="1200" b="1" dirty="0">
                  <a:solidFill>
                    <a:schemeClr val="tx1"/>
                  </a:solidFill>
                  <a:latin typeface="Cambria" panose="02040503050406030204" pitchFamily="18" charset="0"/>
                </a:endParaRPr>
              </a:p>
            </p:txBody>
          </p:sp>
        </p:grpSp>
        <p:sp>
          <p:nvSpPr>
            <p:cNvPr id="10" name="Rectangle 9">
              <a:extLst>
                <a:ext uri="{FF2B5EF4-FFF2-40B4-BE49-F238E27FC236}">
                  <a16:creationId xmlns:a16="http://schemas.microsoft.com/office/drawing/2014/main" id="{DA40171A-8C88-4CD6-86BD-ED34AA407223}"/>
                </a:ext>
              </a:extLst>
            </p:cNvPr>
            <p:cNvSpPr/>
            <p:nvPr/>
          </p:nvSpPr>
          <p:spPr>
            <a:xfrm>
              <a:off x="115165" y="3905993"/>
              <a:ext cx="1281038" cy="719714"/>
            </a:xfrm>
            <a:prstGeom prst="rect">
              <a:avLst/>
            </a:prstGeom>
          </p:spPr>
          <p:txBody>
            <a:bodyPr wrap="square">
              <a:spAutoFit/>
            </a:bodyPr>
            <a:lstStyle/>
            <a:p>
              <a:pPr algn="ctr"/>
              <a:endParaRPr lang="fr-FR" sz="1200" b="1" dirty="0">
                <a:solidFill>
                  <a:srgbClr val="FF0000"/>
                </a:solidFill>
                <a:latin typeface="Cambria" panose="02040503050406030204" pitchFamily="18" charset="0"/>
              </a:endParaRPr>
            </a:p>
            <a:p>
              <a:pPr algn="ctr"/>
              <a:r>
                <a:rPr lang="fr-FR" sz="1200" b="1" dirty="0">
                  <a:solidFill>
                    <a:srgbClr val="FF0000"/>
                  </a:solidFill>
                  <a:latin typeface="Cambria" panose="02040503050406030204" pitchFamily="18" charset="0"/>
                </a:rPr>
                <a:t>EQUIPE  </a:t>
              </a:r>
            </a:p>
            <a:p>
              <a:pPr algn="ctr"/>
              <a:r>
                <a:rPr lang="fr-FR" sz="1200" b="1" dirty="0">
                  <a:solidFill>
                    <a:srgbClr val="FF0000"/>
                  </a:solidFill>
                  <a:latin typeface="Cambria" panose="02040503050406030204" pitchFamily="18" charset="0"/>
                </a:rPr>
                <a:t>RESEAUX &amp; SECUTITE</a:t>
              </a:r>
            </a:p>
          </p:txBody>
        </p:sp>
        <p:sp>
          <p:nvSpPr>
            <p:cNvPr id="11" name="Rectangle à coins arrondis 18">
              <a:extLst>
                <a:ext uri="{FF2B5EF4-FFF2-40B4-BE49-F238E27FC236}">
                  <a16:creationId xmlns:a16="http://schemas.microsoft.com/office/drawing/2014/main" id="{0AD9EEB1-7BB7-457E-9CA8-84E73E95A409}"/>
                </a:ext>
              </a:extLst>
            </p:cNvPr>
            <p:cNvSpPr/>
            <p:nvPr/>
          </p:nvSpPr>
          <p:spPr>
            <a:xfrm>
              <a:off x="234700" y="4919667"/>
              <a:ext cx="622479" cy="433013"/>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TITULAIRE</a:t>
              </a:r>
            </a:p>
          </p:txBody>
        </p:sp>
        <p:sp>
          <p:nvSpPr>
            <p:cNvPr id="13" name="Rectangle à coins arrondis 20">
              <a:extLst>
                <a:ext uri="{FF2B5EF4-FFF2-40B4-BE49-F238E27FC236}">
                  <a16:creationId xmlns:a16="http://schemas.microsoft.com/office/drawing/2014/main" id="{69AEBE27-14FB-41FB-8B8E-E183D0D0063B}"/>
                </a:ext>
              </a:extLst>
            </p:cNvPr>
            <p:cNvSpPr/>
            <p:nvPr/>
          </p:nvSpPr>
          <p:spPr>
            <a:xfrm>
              <a:off x="1582675" y="4909246"/>
              <a:ext cx="631527" cy="433013"/>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TITULAIRE</a:t>
              </a:r>
            </a:p>
          </p:txBody>
        </p:sp>
        <p:sp>
          <p:nvSpPr>
            <p:cNvPr id="14" name="Rectangle à coins arrondis 21">
              <a:extLst>
                <a:ext uri="{FF2B5EF4-FFF2-40B4-BE49-F238E27FC236}">
                  <a16:creationId xmlns:a16="http://schemas.microsoft.com/office/drawing/2014/main" id="{E2F9EC43-EB44-4C60-9C13-C9483F37A734}"/>
                </a:ext>
              </a:extLst>
            </p:cNvPr>
            <p:cNvSpPr/>
            <p:nvPr/>
          </p:nvSpPr>
          <p:spPr>
            <a:xfrm>
              <a:off x="899841" y="4933275"/>
              <a:ext cx="561775" cy="42982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200" b="1" dirty="0">
                <a:solidFill>
                  <a:schemeClr val="tx1"/>
                </a:solidFill>
                <a:latin typeface="Cambria" panose="02040503050406030204" pitchFamily="18" charset="0"/>
              </a:endParaRPr>
            </a:p>
            <a:p>
              <a:pPr algn="ctr"/>
              <a:r>
                <a:rPr lang="fr-FR" sz="1200" b="1" dirty="0">
                  <a:solidFill>
                    <a:schemeClr val="tx1"/>
                  </a:solidFill>
                  <a:latin typeface="Cambria" panose="02040503050406030204" pitchFamily="18" charset="0"/>
                </a:rPr>
                <a:t>TITULAIRE</a:t>
              </a:r>
            </a:p>
            <a:p>
              <a:pPr algn="ctr"/>
              <a:endParaRPr lang="fr-FR" sz="1200" b="1" dirty="0">
                <a:solidFill>
                  <a:srgbClr val="FF0000"/>
                </a:solidFill>
                <a:latin typeface="Cambria" panose="02040503050406030204" pitchFamily="18" charset="0"/>
              </a:endParaRPr>
            </a:p>
          </p:txBody>
        </p:sp>
      </p:grpSp>
      <p:sp>
        <p:nvSpPr>
          <p:cNvPr id="31" name="Rectangle à coins arrondis 32">
            <a:extLst>
              <a:ext uri="{FF2B5EF4-FFF2-40B4-BE49-F238E27FC236}">
                <a16:creationId xmlns:a16="http://schemas.microsoft.com/office/drawing/2014/main" id="{C8D96FFD-DE63-4DDD-85AA-A676C6CB9A18}"/>
              </a:ext>
            </a:extLst>
          </p:cNvPr>
          <p:cNvSpPr/>
          <p:nvPr/>
        </p:nvSpPr>
        <p:spPr>
          <a:xfrm>
            <a:off x="614367" y="2480040"/>
            <a:ext cx="1342865" cy="456433"/>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Responsable Benin</a:t>
            </a:r>
          </a:p>
        </p:txBody>
      </p:sp>
      <p:cxnSp>
        <p:nvCxnSpPr>
          <p:cNvPr id="32" name="Connecteur droit 31">
            <a:extLst>
              <a:ext uri="{FF2B5EF4-FFF2-40B4-BE49-F238E27FC236}">
                <a16:creationId xmlns:a16="http://schemas.microsoft.com/office/drawing/2014/main" id="{F739A11A-8E67-4EC9-8078-93560BD79443}"/>
              </a:ext>
            </a:extLst>
          </p:cNvPr>
          <p:cNvCxnSpPr/>
          <p:nvPr/>
        </p:nvCxnSpPr>
        <p:spPr>
          <a:xfrm>
            <a:off x="1239253" y="2218592"/>
            <a:ext cx="5791" cy="244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F739A11A-8E67-4EC9-8078-93560BD79443}"/>
              </a:ext>
            </a:extLst>
          </p:cNvPr>
          <p:cNvCxnSpPr/>
          <p:nvPr/>
        </p:nvCxnSpPr>
        <p:spPr>
          <a:xfrm>
            <a:off x="9681473" y="2226608"/>
            <a:ext cx="5791" cy="244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à coins arrondis 32">
            <a:extLst>
              <a:ext uri="{FF2B5EF4-FFF2-40B4-BE49-F238E27FC236}">
                <a16:creationId xmlns:a16="http://schemas.microsoft.com/office/drawing/2014/main" id="{C8D96FFD-DE63-4DDD-85AA-A676C6CB9A18}"/>
              </a:ext>
            </a:extLst>
          </p:cNvPr>
          <p:cNvSpPr/>
          <p:nvPr/>
        </p:nvSpPr>
        <p:spPr>
          <a:xfrm>
            <a:off x="9029855" y="2452500"/>
            <a:ext cx="1342865" cy="456433"/>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Responsable Filiale</a:t>
            </a:r>
          </a:p>
        </p:txBody>
      </p:sp>
      <p:cxnSp>
        <p:nvCxnSpPr>
          <p:cNvPr id="36" name="Connecteur droit 35">
            <a:extLst>
              <a:ext uri="{FF2B5EF4-FFF2-40B4-BE49-F238E27FC236}">
                <a16:creationId xmlns:a16="http://schemas.microsoft.com/office/drawing/2014/main" id="{8211F223-FF98-40AE-A699-2CDF65C02464}"/>
              </a:ext>
            </a:extLst>
          </p:cNvPr>
          <p:cNvCxnSpPr/>
          <p:nvPr/>
        </p:nvCxnSpPr>
        <p:spPr>
          <a:xfrm flipV="1">
            <a:off x="680202" y="3645576"/>
            <a:ext cx="1533599" cy="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739A11A-8E67-4EC9-8078-93560BD79443}"/>
              </a:ext>
            </a:extLst>
          </p:cNvPr>
          <p:cNvCxnSpPr/>
          <p:nvPr/>
        </p:nvCxnSpPr>
        <p:spPr>
          <a:xfrm>
            <a:off x="1285799" y="2939496"/>
            <a:ext cx="0" cy="17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F739A11A-8E67-4EC9-8078-93560BD79443}"/>
              </a:ext>
            </a:extLst>
          </p:cNvPr>
          <p:cNvCxnSpPr/>
          <p:nvPr/>
        </p:nvCxnSpPr>
        <p:spPr>
          <a:xfrm>
            <a:off x="692234" y="3645368"/>
            <a:ext cx="0" cy="17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F739A11A-8E67-4EC9-8078-93560BD79443}"/>
              </a:ext>
            </a:extLst>
          </p:cNvPr>
          <p:cNvCxnSpPr/>
          <p:nvPr/>
        </p:nvCxnSpPr>
        <p:spPr>
          <a:xfrm>
            <a:off x="2216246" y="3629320"/>
            <a:ext cx="0" cy="17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à coins arrondis 32">
            <a:extLst>
              <a:ext uri="{FF2B5EF4-FFF2-40B4-BE49-F238E27FC236}">
                <a16:creationId xmlns:a16="http://schemas.microsoft.com/office/drawing/2014/main" id="{C8D96FFD-DE63-4DDD-85AA-A676C6CB9A18}"/>
              </a:ext>
            </a:extLst>
          </p:cNvPr>
          <p:cNvSpPr/>
          <p:nvPr/>
        </p:nvSpPr>
        <p:spPr>
          <a:xfrm>
            <a:off x="1684687" y="3829379"/>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SUPPORT ET </a:t>
            </a:r>
          </a:p>
          <a:p>
            <a:pPr algn="ctr"/>
            <a:r>
              <a:rPr lang="fr-FR" sz="1200" b="1" dirty="0">
                <a:solidFill>
                  <a:srgbClr val="FF0000"/>
                </a:solidFill>
                <a:latin typeface="Cambria" panose="02040503050406030204" pitchFamily="18" charset="0"/>
              </a:rPr>
              <a:t>MAINTENANCE</a:t>
            </a:r>
          </a:p>
        </p:txBody>
      </p:sp>
      <p:sp>
        <p:nvSpPr>
          <p:cNvPr id="44" name="Rectangle à coins arrondis 21">
            <a:extLst>
              <a:ext uri="{FF2B5EF4-FFF2-40B4-BE49-F238E27FC236}">
                <a16:creationId xmlns:a16="http://schemas.microsoft.com/office/drawing/2014/main" id="{06B65F08-AC82-4334-BE5C-EAD3CDCAC406}"/>
              </a:ext>
            </a:extLst>
          </p:cNvPr>
          <p:cNvSpPr/>
          <p:nvPr/>
        </p:nvSpPr>
        <p:spPr>
          <a:xfrm>
            <a:off x="788254" y="3101201"/>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Benin</a:t>
            </a:r>
          </a:p>
        </p:txBody>
      </p:sp>
      <p:cxnSp>
        <p:nvCxnSpPr>
          <p:cNvPr id="48" name="Connecteur droit 47">
            <a:extLst>
              <a:ext uri="{FF2B5EF4-FFF2-40B4-BE49-F238E27FC236}">
                <a16:creationId xmlns:a16="http://schemas.microsoft.com/office/drawing/2014/main" id="{8211F223-FF98-40AE-A699-2CDF65C02464}"/>
              </a:ext>
            </a:extLst>
          </p:cNvPr>
          <p:cNvCxnSpPr/>
          <p:nvPr/>
        </p:nvCxnSpPr>
        <p:spPr>
          <a:xfrm flipV="1">
            <a:off x="5446376" y="3042963"/>
            <a:ext cx="5690690" cy="135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8211F223-FF98-40AE-A699-2CDF65C02464}"/>
              </a:ext>
            </a:extLst>
          </p:cNvPr>
          <p:cNvCxnSpPr/>
          <p:nvPr/>
        </p:nvCxnSpPr>
        <p:spPr>
          <a:xfrm>
            <a:off x="517160" y="4614985"/>
            <a:ext cx="645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7EEF18C1-1DF6-4FDE-9C70-669AE283B7CA}"/>
              </a:ext>
            </a:extLst>
          </p:cNvPr>
          <p:cNvCxnSpPr/>
          <p:nvPr/>
        </p:nvCxnSpPr>
        <p:spPr>
          <a:xfrm>
            <a:off x="5462158" y="303273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à coins arrondis 21">
            <a:extLst>
              <a:ext uri="{FF2B5EF4-FFF2-40B4-BE49-F238E27FC236}">
                <a16:creationId xmlns:a16="http://schemas.microsoft.com/office/drawing/2014/main" id="{06B65F08-AC82-4334-BE5C-EAD3CDCAC406}"/>
              </a:ext>
            </a:extLst>
          </p:cNvPr>
          <p:cNvSpPr/>
          <p:nvPr/>
        </p:nvSpPr>
        <p:spPr>
          <a:xfrm>
            <a:off x="4911080" y="3181409"/>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CMR</a:t>
            </a:r>
          </a:p>
        </p:txBody>
      </p:sp>
      <p:cxnSp>
        <p:nvCxnSpPr>
          <p:cNvPr id="55" name="Connecteur droit 54">
            <a:extLst>
              <a:ext uri="{FF2B5EF4-FFF2-40B4-BE49-F238E27FC236}">
                <a16:creationId xmlns:a16="http://schemas.microsoft.com/office/drawing/2014/main" id="{7EEF18C1-1DF6-4FDE-9C70-669AE283B7CA}"/>
              </a:ext>
            </a:extLst>
          </p:cNvPr>
          <p:cNvCxnSpPr/>
          <p:nvPr/>
        </p:nvCxnSpPr>
        <p:spPr>
          <a:xfrm>
            <a:off x="6721474" y="3028720"/>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7EEF18C1-1DF6-4FDE-9C70-669AE283B7CA}"/>
              </a:ext>
            </a:extLst>
          </p:cNvPr>
          <p:cNvCxnSpPr/>
          <p:nvPr/>
        </p:nvCxnSpPr>
        <p:spPr>
          <a:xfrm>
            <a:off x="8052961" y="303673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EEF18C1-1DF6-4FDE-9C70-669AE283B7CA}"/>
              </a:ext>
            </a:extLst>
          </p:cNvPr>
          <p:cNvCxnSpPr/>
          <p:nvPr/>
        </p:nvCxnSpPr>
        <p:spPr>
          <a:xfrm>
            <a:off x="9697283" y="3056795"/>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7EEF18C1-1DF6-4FDE-9C70-669AE283B7CA}"/>
              </a:ext>
            </a:extLst>
          </p:cNvPr>
          <p:cNvCxnSpPr/>
          <p:nvPr/>
        </p:nvCxnSpPr>
        <p:spPr>
          <a:xfrm>
            <a:off x="11137066" y="3028713"/>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à coins arrondis 21">
            <a:extLst>
              <a:ext uri="{FF2B5EF4-FFF2-40B4-BE49-F238E27FC236}">
                <a16:creationId xmlns:a16="http://schemas.microsoft.com/office/drawing/2014/main" id="{06B65F08-AC82-4334-BE5C-EAD3CDCAC406}"/>
              </a:ext>
            </a:extLst>
          </p:cNvPr>
          <p:cNvSpPr/>
          <p:nvPr/>
        </p:nvSpPr>
        <p:spPr>
          <a:xfrm>
            <a:off x="6278689" y="3213489"/>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CI</a:t>
            </a:r>
          </a:p>
        </p:txBody>
      </p:sp>
      <p:sp>
        <p:nvSpPr>
          <p:cNvPr id="60" name="Rectangle à coins arrondis 21">
            <a:extLst>
              <a:ext uri="{FF2B5EF4-FFF2-40B4-BE49-F238E27FC236}">
                <a16:creationId xmlns:a16="http://schemas.microsoft.com/office/drawing/2014/main" id="{06B65F08-AC82-4334-BE5C-EAD3CDCAC406}"/>
              </a:ext>
            </a:extLst>
          </p:cNvPr>
          <p:cNvSpPr/>
          <p:nvPr/>
        </p:nvSpPr>
        <p:spPr>
          <a:xfrm>
            <a:off x="7598157" y="3221505"/>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Cg</a:t>
            </a:r>
          </a:p>
        </p:txBody>
      </p:sp>
      <p:sp>
        <p:nvSpPr>
          <p:cNvPr id="61" name="Rectangle à coins arrondis 21">
            <a:extLst>
              <a:ext uri="{FF2B5EF4-FFF2-40B4-BE49-F238E27FC236}">
                <a16:creationId xmlns:a16="http://schemas.microsoft.com/office/drawing/2014/main" id="{06B65F08-AC82-4334-BE5C-EAD3CDCAC406}"/>
              </a:ext>
            </a:extLst>
          </p:cNvPr>
          <p:cNvSpPr/>
          <p:nvPr/>
        </p:nvSpPr>
        <p:spPr>
          <a:xfrm>
            <a:off x="9170285" y="3217489"/>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err="1">
                <a:solidFill>
                  <a:srgbClr val="FF0000"/>
                </a:solidFill>
                <a:latin typeface="Cambria" panose="02040503050406030204" pitchFamily="18" charset="0"/>
              </a:rPr>
              <a:t>Gc</a:t>
            </a:r>
            <a:endParaRPr lang="fr-FR" sz="1200" b="1" dirty="0">
              <a:solidFill>
                <a:srgbClr val="FF0000"/>
              </a:solidFill>
              <a:latin typeface="Cambria" panose="02040503050406030204" pitchFamily="18" charset="0"/>
            </a:endParaRPr>
          </a:p>
        </p:txBody>
      </p:sp>
      <p:sp>
        <p:nvSpPr>
          <p:cNvPr id="62" name="Rectangle à coins arrondis 21">
            <a:extLst>
              <a:ext uri="{FF2B5EF4-FFF2-40B4-BE49-F238E27FC236}">
                <a16:creationId xmlns:a16="http://schemas.microsoft.com/office/drawing/2014/main" id="{06B65F08-AC82-4334-BE5C-EAD3CDCAC406}"/>
              </a:ext>
            </a:extLst>
          </p:cNvPr>
          <p:cNvSpPr/>
          <p:nvPr/>
        </p:nvSpPr>
        <p:spPr>
          <a:xfrm>
            <a:off x="10838667" y="3213473"/>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Gb</a:t>
            </a:r>
          </a:p>
        </p:txBody>
      </p:sp>
      <p:sp>
        <p:nvSpPr>
          <p:cNvPr id="64" name="Rectangle à coins arrondis 32">
            <a:extLst>
              <a:ext uri="{FF2B5EF4-FFF2-40B4-BE49-F238E27FC236}">
                <a16:creationId xmlns:a16="http://schemas.microsoft.com/office/drawing/2014/main" id="{C8D96FFD-DE63-4DDD-85AA-A676C6CB9A18}"/>
              </a:ext>
            </a:extLst>
          </p:cNvPr>
          <p:cNvSpPr/>
          <p:nvPr/>
        </p:nvSpPr>
        <p:spPr>
          <a:xfrm>
            <a:off x="4470596" y="3742358"/>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5" name="Rectangle à coins arrondis 32">
            <a:extLst>
              <a:ext uri="{FF2B5EF4-FFF2-40B4-BE49-F238E27FC236}">
                <a16:creationId xmlns:a16="http://schemas.microsoft.com/office/drawing/2014/main" id="{C8D96FFD-DE63-4DDD-85AA-A676C6CB9A18}"/>
              </a:ext>
            </a:extLst>
          </p:cNvPr>
          <p:cNvSpPr/>
          <p:nvPr/>
        </p:nvSpPr>
        <p:spPr>
          <a:xfrm>
            <a:off x="6097865" y="3763910"/>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6" name="Rectangle à coins arrondis 32">
            <a:extLst>
              <a:ext uri="{FF2B5EF4-FFF2-40B4-BE49-F238E27FC236}">
                <a16:creationId xmlns:a16="http://schemas.microsoft.com/office/drawing/2014/main" id="{C8D96FFD-DE63-4DDD-85AA-A676C6CB9A18}"/>
              </a:ext>
            </a:extLst>
          </p:cNvPr>
          <p:cNvSpPr/>
          <p:nvPr/>
        </p:nvSpPr>
        <p:spPr>
          <a:xfrm>
            <a:off x="7634462" y="3758975"/>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7" name="Rectangle à coins arrondis 32">
            <a:extLst>
              <a:ext uri="{FF2B5EF4-FFF2-40B4-BE49-F238E27FC236}">
                <a16:creationId xmlns:a16="http://schemas.microsoft.com/office/drawing/2014/main" id="{C8D96FFD-DE63-4DDD-85AA-A676C6CB9A18}"/>
              </a:ext>
            </a:extLst>
          </p:cNvPr>
          <p:cNvSpPr/>
          <p:nvPr/>
        </p:nvSpPr>
        <p:spPr>
          <a:xfrm>
            <a:off x="9189473" y="3779109"/>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8" name="Rectangle à coins arrondis 32">
            <a:extLst>
              <a:ext uri="{FF2B5EF4-FFF2-40B4-BE49-F238E27FC236}">
                <a16:creationId xmlns:a16="http://schemas.microsoft.com/office/drawing/2014/main" id="{C8D96FFD-DE63-4DDD-85AA-A676C6CB9A18}"/>
              </a:ext>
            </a:extLst>
          </p:cNvPr>
          <p:cNvSpPr/>
          <p:nvPr/>
        </p:nvSpPr>
        <p:spPr>
          <a:xfrm>
            <a:off x="10772433" y="3775307"/>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cxnSp>
        <p:nvCxnSpPr>
          <p:cNvPr id="69" name="Connecteur droit 68">
            <a:extLst>
              <a:ext uri="{FF2B5EF4-FFF2-40B4-BE49-F238E27FC236}">
                <a16:creationId xmlns:a16="http://schemas.microsoft.com/office/drawing/2014/main" id="{7EEF18C1-1DF6-4FDE-9C70-669AE283B7CA}"/>
              </a:ext>
            </a:extLst>
          </p:cNvPr>
          <p:cNvCxnSpPr>
            <a:cxnSpLocks/>
          </p:cNvCxnSpPr>
          <p:nvPr/>
        </p:nvCxnSpPr>
        <p:spPr>
          <a:xfrm>
            <a:off x="4972867" y="4372239"/>
            <a:ext cx="0" cy="359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7EEF18C1-1DF6-4FDE-9C70-669AE283B7CA}"/>
              </a:ext>
            </a:extLst>
          </p:cNvPr>
          <p:cNvCxnSpPr/>
          <p:nvPr/>
        </p:nvCxnSpPr>
        <p:spPr>
          <a:xfrm>
            <a:off x="5438104" y="3562121"/>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7EEF18C1-1DF6-4FDE-9C70-669AE283B7CA}"/>
              </a:ext>
            </a:extLst>
          </p:cNvPr>
          <p:cNvCxnSpPr/>
          <p:nvPr/>
        </p:nvCxnSpPr>
        <p:spPr>
          <a:xfrm>
            <a:off x="6749534" y="3586185"/>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7EEF18C1-1DF6-4FDE-9C70-669AE283B7CA}"/>
              </a:ext>
            </a:extLst>
          </p:cNvPr>
          <p:cNvCxnSpPr/>
          <p:nvPr/>
        </p:nvCxnSpPr>
        <p:spPr>
          <a:xfrm>
            <a:off x="8073020" y="3586185"/>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7EEF18C1-1DF6-4FDE-9C70-669AE283B7CA}"/>
              </a:ext>
            </a:extLst>
          </p:cNvPr>
          <p:cNvCxnSpPr/>
          <p:nvPr/>
        </p:nvCxnSpPr>
        <p:spPr>
          <a:xfrm>
            <a:off x="9649155" y="3586181"/>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7EEF18C1-1DF6-4FDE-9C70-669AE283B7CA}"/>
              </a:ext>
            </a:extLst>
          </p:cNvPr>
          <p:cNvCxnSpPr/>
          <p:nvPr/>
        </p:nvCxnSpPr>
        <p:spPr>
          <a:xfrm>
            <a:off x="11333581" y="3586179"/>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EEF18C1-1DF6-4FDE-9C70-669AE283B7CA}"/>
              </a:ext>
            </a:extLst>
          </p:cNvPr>
          <p:cNvCxnSpPr/>
          <p:nvPr/>
        </p:nvCxnSpPr>
        <p:spPr>
          <a:xfrm>
            <a:off x="517160" y="4608863"/>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7EEF18C1-1DF6-4FDE-9C70-669AE283B7CA}"/>
              </a:ext>
            </a:extLst>
          </p:cNvPr>
          <p:cNvCxnSpPr/>
          <p:nvPr/>
        </p:nvCxnSpPr>
        <p:spPr>
          <a:xfrm>
            <a:off x="1162860" y="4616882"/>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7EEF18C1-1DF6-4FDE-9C70-669AE283B7CA}"/>
              </a:ext>
            </a:extLst>
          </p:cNvPr>
          <p:cNvCxnSpPr/>
          <p:nvPr/>
        </p:nvCxnSpPr>
        <p:spPr>
          <a:xfrm>
            <a:off x="2037155" y="4588802"/>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à coins arrondis 20">
            <a:extLst>
              <a:ext uri="{FF2B5EF4-FFF2-40B4-BE49-F238E27FC236}">
                <a16:creationId xmlns:a16="http://schemas.microsoft.com/office/drawing/2014/main" id="{69AEBE27-14FB-41FB-8B8E-E183D0D0063B}"/>
              </a:ext>
            </a:extLst>
          </p:cNvPr>
          <p:cNvSpPr/>
          <p:nvPr/>
        </p:nvSpPr>
        <p:spPr>
          <a:xfrm>
            <a:off x="2627305" y="4771401"/>
            <a:ext cx="866193"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TITULAIRE</a:t>
            </a:r>
          </a:p>
        </p:txBody>
      </p:sp>
      <p:cxnSp>
        <p:nvCxnSpPr>
          <p:cNvPr id="79" name="Connecteur droit 78">
            <a:extLst>
              <a:ext uri="{FF2B5EF4-FFF2-40B4-BE49-F238E27FC236}">
                <a16:creationId xmlns:a16="http://schemas.microsoft.com/office/drawing/2014/main" id="{7EEF18C1-1DF6-4FDE-9C70-669AE283B7CA}"/>
              </a:ext>
            </a:extLst>
          </p:cNvPr>
          <p:cNvCxnSpPr/>
          <p:nvPr/>
        </p:nvCxnSpPr>
        <p:spPr>
          <a:xfrm>
            <a:off x="2899415" y="458478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à coins arrondis 20">
            <a:extLst>
              <a:ext uri="{FF2B5EF4-FFF2-40B4-BE49-F238E27FC236}">
                <a16:creationId xmlns:a16="http://schemas.microsoft.com/office/drawing/2014/main" id="{69AEBE27-14FB-41FB-8B8E-E183D0D0063B}"/>
              </a:ext>
            </a:extLst>
          </p:cNvPr>
          <p:cNvSpPr/>
          <p:nvPr/>
        </p:nvSpPr>
        <p:spPr>
          <a:xfrm>
            <a:off x="4546740" y="4731290"/>
            <a:ext cx="791158"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TITULAIRE</a:t>
            </a:r>
          </a:p>
        </p:txBody>
      </p:sp>
      <p:cxnSp>
        <p:nvCxnSpPr>
          <p:cNvPr id="85" name="Connecteur droit 84">
            <a:extLst>
              <a:ext uri="{FF2B5EF4-FFF2-40B4-BE49-F238E27FC236}">
                <a16:creationId xmlns:a16="http://schemas.microsoft.com/office/drawing/2014/main" id="{7EEF18C1-1DF6-4FDE-9C70-669AE283B7CA}"/>
              </a:ext>
            </a:extLst>
          </p:cNvPr>
          <p:cNvCxnSpPr/>
          <p:nvPr/>
        </p:nvCxnSpPr>
        <p:spPr>
          <a:xfrm>
            <a:off x="781860" y="4428370"/>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8211F223-FF98-40AE-A699-2CDF65C02464}"/>
              </a:ext>
            </a:extLst>
          </p:cNvPr>
          <p:cNvCxnSpPr/>
          <p:nvPr/>
        </p:nvCxnSpPr>
        <p:spPr>
          <a:xfrm>
            <a:off x="2025120" y="4608850"/>
            <a:ext cx="8983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7EEF18C1-1DF6-4FDE-9C70-669AE283B7CA}"/>
              </a:ext>
            </a:extLst>
          </p:cNvPr>
          <p:cNvCxnSpPr/>
          <p:nvPr/>
        </p:nvCxnSpPr>
        <p:spPr>
          <a:xfrm>
            <a:off x="2462272" y="4424359"/>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7EEF18C1-1DF6-4FDE-9C70-669AE283B7CA}"/>
              </a:ext>
            </a:extLst>
          </p:cNvPr>
          <p:cNvCxnSpPr>
            <a:cxnSpLocks/>
          </p:cNvCxnSpPr>
          <p:nvPr/>
        </p:nvCxnSpPr>
        <p:spPr>
          <a:xfrm>
            <a:off x="6653278" y="4344159"/>
            <a:ext cx="0" cy="347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7EEF18C1-1DF6-4FDE-9C70-669AE283B7CA}"/>
              </a:ext>
            </a:extLst>
          </p:cNvPr>
          <p:cNvCxnSpPr/>
          <p:nvPr/>
        </p:nvCxnSpPr>
        <p:spPr>
          <a:xfrm>
            <a:off x="8261496" y="4328111"/>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8211F223-FF98-40AE-A699-2CDF65C02464}"/>
              </a:ext>
            </a:extLst>
          </p:cNvPr>
          <p:cNvCxnSpPr/>
          <p:nvPr/>
        </p:nvCxnSpPr>
        <p:spPr>
          <a:xfrm flipV="1">
            <a:off x="7916578" y="4518084"/>
            <a:ext cx="846239" cy="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7EEF18C1-1DF6-4FDE-9C70-669AE283B7CA}"/>
              </a:ext>
            </a:extLst>
          </p:cNvPr>
          <p:cNvCxnSpPr/>
          <p:nvPr/>
        </p:nvCxnSpPr>
        <p:spPr>
          <a:xfrm>
            <a:off x="7912570" y="4508578"/>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7EEF18C1-1DF6-4FDE-9C70-669AE283B7CA}"/>
              </a:ext>
            </a:extLst>
          </p:cNvPr>
          <p:cNvCxnSpPr/>
          <p:nvPr/>
        </p:nvCxnSpPr>
        <p:spPr>
          <a:xfrm>
            <a:off x="8762817" y="450456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7EEF18C1-1DF6-4FDE-9C70-669AE283B7CA}"/>
              </a:ext>
            </a:extLst>
          </p:cNvPr>
          <p:cNvCxnSpPr/>
          <p:nvPr/>
        </p:nvCxnSpPr>
        <p:spPr>
          <a:xfrm>
            <a:off x="11457896" y="4384255"/>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Rectangle à coins arrondis 20">
            <a:extLst>
              <a:ext uri="{FF2B5EF4-FFF2-40B4-BE49-F238E27FC236}">
                <a16:creationId xmlns:a16="http://schemas.microsoft.com/office/drawing/2014/main" id="{69AEBE27-14FB-41FB-8B8E-E183D0D0063B}"/>
              </a:ext>
            </a:extLst>
          </p:cNvPr>
          <p:cNvSpPr/>
          <p:nvPr/>
        </p:nvSpPr>
        <p:spPr>
          <a:xfrm>
            <a:off x="6252416" y="4723318"/>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TITULAIRE</a:t>
            </a:r>
          </a:p>
        </p:txBody>
      </p:sp>
      <p:sp>
        <p:nvSpPr>
          <p:cNvPr id="113" name="Rectangle à coins arrondis 20">
            <a:extLst>
              <a:ext uri="{FF2B5EF4-FFF2-40B4-BE49-F238E27FC236}">
                <a16:creationId xmlns:a16="http://schemas.microsoft.com/office/drawing/2014/main" id="{69AEBE27-14FB-41FB-8B8E-E183D0D0063B}"/>
              </a:ext>
            </a:extLst>
          </p:cNvPr>
          <p:cNvSpPr/>
          <p:nvPr/>
        </p:nvSpPr>
        <p:spPr>
          <a:xfrm>
            <a:off x="7665674" y="4703254"/>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TITULAIRE</a:t>
            </a:r>
          </a:p>
        </p:txBody>
      </p:sp>
      <p:sp>
        <p:nvSpPr>
          <p:cNvPr id="115" name="Rectangle à coins arrondis 20">
            <a:extLst>
              <a:ext uri="{FF2B5EF4-FFF2-40B4-BE49-F238E27FC236}">
                <a16:creationId xmlns:a16="http://schemas.microsoft.com/office/drawing/2014/main" id="{69AEBE27-14FB-41FB-8B8E-E183D0D0063B}"/>
              </a:ext>
            </a:extLst>
          </p:cNvPr>
          <p:cNvSpPr/>
          <p:nvPr/>
        </p:nvSpPr>
        <p:spPr>
          <a:xfrm>
            <a:off x="8564034" y="4699239"/>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TITULAIRE</a:t>
            </a:r>
          </a:p>
        </p:txBody>
      </p:sp>
      <p:sp>
        <p:nvSpPr>
          <p:cNvPr id="116" name="Rectangle à coins arrondis 20">
            <a:extLst>
              <a:ext uri="{FF2B5EF4-FFF2-40B4-BE49-F238E27FC236}">
                <a16:creationId xmlns:a16="http://schemas.microsoft.com/office/drawing/2014/main" id="{69AEBE27-14FB-41FB-8B8E-E183D0D0063B}"/>
              </a:ext>
            </a:extLst>
          </p:cNvPr>
          <p:cNvSpPr/>
          <p:nvPr/>
        </p:nvSpPr>
        <p:spPr>
          <a:xfrm>
            <a:off x="9582705" y="4707257"/>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A recruter</a:t>
            </a:r>
          </a:p>
        </p:txBody>
      </p:sp>
      <p:sp>
        <p:nvSpPr>
          <p:cNvPr id="122" name="Rectangle à coins arrondis 20">
            <a:extLst>
              <a:ext uri="{FF2B5EF4-FFF2-40B4-BE49-F238E27FC236}">
                <a16:creationId xmlns:a16="http://schemas.microsoft.com/office/drawing/2014/main" id="{69AEBE27-14FB-41FB-8B8E-E183D0D0063B}"/>
              </a:ext>
            </a:extLst>
          </p:cNvPr>
          <p:cNvSpPr/>
          <p:nvPr/>
        </p:nvSpPr>
        <p:spPr>
          <a:xfrm>
            <a:off x="11082644" y="4691209"/>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A recruter</a:t>
            </a:r>
          </a:p>
        </p:txBody>
      </p:sp>
      <p:cxnSp>
        <p:nvCxnSpPr>
          <p:cNvPr id="123" name="Connecteur droit 122">
            <a:extLst>
              <a:ext uri="{FF2B5EF4-FFF2-40B4-BE49-F238E27FC236}">
                <a16:creationId xmlns:a16="http://schemas.microsoft.com/office/drawing/2014/main" id="{7EEF18C1-1DF6-4FDE-9C70-669AE283B7CA}"/>
              </a:ext>
            </a:extLst>
          </p:cNvPr>
          <p:cNvCxnSpPr/>
          <p:nvPr/>
        </p:nvCxnSpPr>
        <p:spPr>
          <a:xfrm>
            <a:off x="9974001" y="4392271"/>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à coins arrondis 20">
            <a:extLst>
              <a:ext uri="{FF2B5EF4-FFF2-40B4-BE49-F238E27FC236}">
                <a16:creationId xmlns:a16="http://schemas.microsoft.com/office/drawing/2014/main" id="{994FF5DF-1020-485E-93DF-EF89BF8DDB31}"/>
              </a:ext>
            </a:extLst>
          </p:cNvPr>
          <p:cNvSpPr/>
          <p:nvPr/>
        </p:nvSpPr>
        <p:spPr>
          <a:xfrm>
            <a:off x="2111111" y="5612063"/>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100" b="1" dirty="0">
                <a:solidFill>
                  <a:srgbClr val="00B050"/>
                </a:solidFill>
                <a:latin typeface="Cambria" panose="02040503050406030204" pitchFamily="18" charset="0"/>
              </a:rPr>
              <a:t>A RECRUTER</a:t>
            </a:r>
          </a:p>
        </p:txBody>
      </p:sp>
      <p:cxnSp>
        <p:nvCxnSpPr>
          <p:cNvPr id="82" name="Connecteur droit 81">
            <a:extLst>
              <a:ext uri="{FF2B5EF4-FFF2-40B4-BE49-F238E27FC236}">
                <a16:creationId xmlns:a16="http://schemas.microsoft.com/office/drawing/2014/main" id="{3206AAB8-233B-4EFC-B39E-6CF2BBDFE6CC}"/>
              </a:ext>
            </a:extLst>
          </p:cNvPr>
          <p:cNvCxnSpPr>
            <a:cxnSpLocks/>
          </p:cNvCxnSpPr>
          <p:nvPr/>
        </p:nvCxnSpPr>
        <p:spPr>
          <a:xfrm>
            <a:off x="2575344" y="4615883"/>
            <a:ext cx="0" cy="9961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78C2DAE0-2D6A-4ECC-86A3-758217C80DAD}"/>
              </a:ext>
            </a:extLst>
          </p:cNvPr>
          <p:cNvCxnSpPr/>
          <p:nvPr/>
        </p:nvCxnSpPr>
        <p:spPr>
          <a:xfrm>
            <a:off x="11521808" y="5165914"/>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à coins arrondis 20">
            <a:extLst>
              <a:ext uri="{FF2B5EF4-FFF2-40B4-BE49-F238E27FC236}">
                <a16:creationId xmlns:a16="http://schemas.microsoft.com/office/drawing/2014/main" id="{8ABAFFDD-3F99-45FF-A815-8D81A00E7A49}"/>
              </a:ext>
            </a:extLst>
          </p:cNvPr>
          <p:cNvSpPr/>
          <p:nvPr/>
        </p:nvSpPr>
        <p:spPr>
          <a:xfrm>
            <a:off x="9536101" y="5488916"/>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00B050"/>
                </a:solidFill>
                <a:latin typeface="Cambria" panose="02040503050406030204" pitchFamily="18" charset="0"/>
              </a:rPr>
              <a:t>STAGIAIRE</a:t>
            </a:r>
          </a:p>
          <a:p>
            <a:pPr algn="ctr"/>
            <a:endParaRPr lang="fr-FR" sz="1200" b="1" dirty="0">
              <a:solidFill>
                <a:srgbClr val="FF0000"/>
              </a:solidFill>
              <a:latin typeface="Cambria" panose="02040503050406030204" pitchFamily="18" charset="0"/>
            </a:endParaRPr>
          </a:p>
        </p:txBody>
      </p:sp>
      <p:sp>
        <p:nvSpPr>
          <p:cNvPr id="87" name="Rectangle à coins arrondis 20">
            <a:extLst>
              <a:ext uri="{FF2B5EF4-FFF2-40B4-BE49-F238E27FC236}">
                <a16:creationId xmlns:a16="http://schemas.microsoft.com/office/drawing/2014/main" id="{31571C21-BA9C-40B2-A6CD-7898552FDD89}"/>
              </a:ext>
            </a:extLst>
          </p:cNvPr>
          <p:cNvSpPr/>
          <p:nvPr/>
        </p:nvSpPr>
        <p:spPr>
          <a:xfrm>
            <a:off x="11034916" y="5476198"/>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00B050"/>
                </a:solidFill>
                <a:latin typeface="Cambria" panose="02040503050406030204" pitchFamily="18" charset="0"/>
              </a:rPr>
              <a:t>STAGIAIRE</a:t>
            </a:r>
          </a:p>
        </p:txBody>
      </p:sp>
      <p:cxnSp>
        <p:nvCxnSpPr>
          <p:cNvPr id="88" name="Connecteur droit 87">
            <a:extLst>
              <a:ext uri="{FF2B5EF4-FFF2-40B4-BE49-F238E27FC236}">
                <a16:creationId xmlns:a16="http://schemas.microsoft.com/office/drawing/2014/main" id="{B64B964D-BCEF-4183-82E2-004A79A11CC4}"/>
              </a:ext>
            </a:extLst>
          </p:cNvPr>
          <p:cNvCxnSpPr/>
          <p:nvPr/>
        </p:nvCxnSpPr>
        <p:spPr>
          <a:xfrm>
            <a:off x="10028081" y="5173930"/>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Rectangle à coins arrondis 20">
            <a:extLst>
              <a:ext uri="{FF2B5EF4-FFF2-40B4-BE49-F238E27FC236}">
                <a16:creationId xmlns:a16="http://schemas.microsoft.com/office/drawing/2014/main" id="{6B0872A5-CF46-4659-956B-C2E479FCEBF0}"/>
              </a:ext>
            </a:extLst>
          </p:cNvPr>
          <p:cNvSpPr/>
          <p:nvPr/>
        </p:nvSpPr>
        <p:spPr>
          <a:xfrm>
            <a:off x="376498" y="5597278"/>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100" b="1" dirty="0">
                <a:solidFill>
                  <a:srgbClr val="00B050"/>
                </a:solidFill>
                <a:latin typeface="Cambria" panose="02040503050406030204" pitchFamily="18" charset="0"/>
              </a:rPr>
              <a:t>A RECRUTER</a:t>
            </a:r>
          </a:p>
        </p:txBody>
      </p:sp>
      <p:cxnSp>
        <p:nvCxnSpPr>
          <p:cNvPr id="103" name="Connecteur droit 102">
            <a:extLst>
              <a:ext uri="{FF2B5EF4-FFF2-40B4-BE49-F238E27FC236}">
                <a16:creationId xmlns:a16="http://schemas.microsoft.com/office/drawing/2014/main" id="{6F67703C-AEFF-41ED-9A43-266D23DB40D5}"/>
              </a:ext>
            </a:extLst>
          </p:cNvPr>
          <p:cNvCxnSpPr>
            <a:cxnSpLocks/>
          </p:cNvCxnSpPr>
          <p:nvPr/>
        </p:nvCxnSpPr>
        <p:spPr>
          <a:xfrm>
            <a:off x="840731" y="4601098"/>
            <a:ext cx="0" cy="9961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495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408617" y="270648"/>
            <a:ext cx="10516215" cy="646331"/>
          </a:xfrm>
          <a:prstGeom prst="rect">
            <a:avLst/>
          </a:prstGeom>
          <a:noFill/>
        </p:spPr>
        <p:txBody>
          <a:bodyPr wrap="square" rtlCol="0">
            <a:spAutoFit/>
          </a:bodyPr>
          <a:lstStyle/>
          <a:p>
            <a:pPr lvl="1"/>
            <a:endParaRPr lang="fr-FR" b="1" dirty="0">
              <a:latin typeface="Arial" panose="020B0604020202020204" pitchFamily="34" charset="0"/>
              <a:cs typeface="Arial" panose="020B0604020202020204" pitchFamily="34" charset="0"/>
            </a:endParaRPr>
          </a:p>
          <a:p>
            <a:pPr lvl="1"/>
            <a:endParaRPr lang="fr-FR" b="1" dirty="0">
              <a:latin typeface="Arial" panose="020B0604020202020204" pitchFamily="34" charset="0"/>
              <a:cs typeface="Arial" panose="020B0604020202020204" pitchFamily="34" charset="0"/>
            </a:endParaRPr>
          </a:p>
        </p:txBody>
      </p:sp>
      <p:sp>
        <p:nvSpPr>
          <p:cNvPr id="4" name="CustomShape 4"/>
          <p:cNvSpPr/>
          <p:nvPr/>
        </p:nvSpPr>
        <p:spPr>
          <a:xfrm>
            <a:off x="2511360" y="43920"/>
            <a:ext cx="5818680" cy="719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nSpc>
                <a:spcPct val="90000"/>
              </a:lnSpc>
            </a:pPr>
            <a:r>
              <a:rPr lang="fr-FR" sz="2400" b="1" strike="noStrike" spc="-1" dirty="0">
                <a:solidFill>
                  <a:srgbClr val="C00000"/>
                </a:solidFill>
                <a:uFill>
                  <a:solidFill>
                    <a:srgbClr val="FFFFFF"/>
                  </a:solidFill>
                </a:uFill>
                <a:latin typeface="Century Gothic"/>
                <a:ea typeface="DejaVu Sans"/>
              </a:rPr>
              <a:t>III – ORGANIGRAMME DSI 2022</a:t>
            </a:r>
            <a:endParaRPr lang="fr-FR" sz="2400" b="0" strike="noStrike" spc="-1" dirty="0">
              <a:solidFill>
                <a:srgbClr val="000000"/>
              </a:solidFill>
              <a:uFill>
                <a:solidFill>
                  <a:srgbClr val="FFFFFF"/>
                </a:solidFill>
              </a:uFill>
              <a:latin typeface="Arial"/>
            </a:endParaRPr>
          </a:p>
        </p:txBody>
      </p:sp>
      <p:grpSp>
        <p:nvGrpSpPr>
          <p:cNvPr id="7" name="Groupe 6">
            <a:extLst>
              <a:ext uri="{FF2B5EF4-FFF2-40B4-BE49-F238E27FC236}">
                <a16:creationId xmlns:a16="http://schemas.microsoft.com/office/drawing/2014/main" id="{514377FF-E7DA-4184-8B21-A4B9CEE33A34}"/>
              </a:ext>
            </a:extLst>
          </p:cNvPr>
          <p:cNvGrpSpPr/>
          <p:nvPr/>
        </p:nvGrpSpPr>
        <p:grpSpPr>
          <a:xfrm>
            <a:off x="-107991" y="921351"/>
            <a:ext cx="10091257" cy="5050911"/>
            <a:chOff x="115165" y="1574774"/>
            <a:chExt cx="8055160" cy="4374504"/>
          </a:xfrm>
        </p:grpSpPr>
        <p:grpSp>
          <p:nvGrpSpPr>
            <p:cNvPr id="9" name="Groupe 8">
              <a:extLst>
                <a:ext uri="{FF2B5EF4-FFF2-40B4-BE49-F238E27FC236}">
                  <a16:creationId xmlns:a16="http://schemas.microsoft.com/office/drawing/2014/main" id="{E22CA7FA-0C1C-4EA0-ACF4-8E972EB91615}"/>
                </a:ext>
              </a:extLst>
            </p:cNvPr>
            <p:cNvGrpSpPr/>
            <p:nvPr/>
          </p:nvGrpSpPr>
          <p:grpSpPr>
            <a:xfrm>
              <a:off x="312701" y="1574774"/>
              <a:ext cx="7857624" cy="4374504"/>
              <a:chOff x="784327" y="1112871"/>
              <a:chExt cx="7902473" cy="3829017"/>
            </a:xfrm>
          </p:grpSpPr>
          <p:sp>
            <p:nvSpPr>
              <p:cNvPr id="17" name="Rectangle 2">
                <a:extLst>
                  <a:ext uri="{FF2B5EF4-FFF2-40B4-BE49-F238E27FC236}">
                    <a16:creationId xmlns:a16="http://schemas.microsoft.com/office/drawing/2014/main" id="{6A547054-7620-4C3F-A9A1-B439681D3454}"/>
                  </a:ext>
                </a:extLst>
              </p:cNvPr>
              <p:cNvSpPr txBox="1">
                <a:spLocks noChangeArrowheads="1"/>
              </p:cNvSpPr>
              <p:nvPr/>
            </p:nvSpPr>
            <p:spPr>
              <a:xfrm>
                <a:off x="1331913" y="1700213"/>
                <a:ext cx="7354887" cy="3241675"/>
              </a:xfrm>
              <a:prstGeom prst="rect">
                <a:avLst/>
              </a:prstGeom>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pPr>
                <a:endParaRPr lang="fr-FR" sz="6000" b="1" kern="0" dirty="0">
                  <a:solidFill>
                    <a:srgbClr val="C00000"/>
                  </a:solidFill>
                  <a:latin typeface="Maiandra GD" pitchFamily="34" charset="0"/>
                </a:endParaRPr>
              </a:p>
            </p:txBody>
          </p:sp>
          <p:cxnSp>
            <p:nvCxnSpPr>
              <p:cNvPr id="21" name="Connecteur droit 20">
                <a:extLst>
                  <a:ext uri="{FF2B5EF4-FFF2-40B4-BE49-F238E27FC236}">
                    <a16:creationId xmlns:a16="http://schemas.microsoft.com/office/drawing/2014/main" id="{9006944B-4D2D-446A-AD54-A435628BAD3D}"/>
                  </a:ext>
                </a:extLst>
              </p:cNvPr>
              <p:cNvCxnSpPr>
                <a:cxnSpLocks/>
                <a:stCxn id="26" idx="2"/>
              </p:cNvCxnSpPr>
              <p:nvPr/>
            </p:nvCxnSpPr>
            <p:spPr>
              <a:xfrm flipH="1">
                <a:off x="5004048" y="1505679"/>
                <a:ext cx="10486" cy="5814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211F223-FF98-40AE-A699-2CDF65C02464}"/>
                  </a:ext>
                </a:extLst>
              </p:cNvPr>
              <p:cNvCxnSpPr/>
              <p:nvPr/>
            </p:nvCxnSpPr>
            <p:spPr>
              <a:xfrm>
                <a:off x="1667213" y="2096286"/>
                <a:ext cx="6793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739A11A-8E67-4EC9-8078-93560BD79443}"/>
                  </a:ext>
                </a:extLst>
              </p:cNvPr>
              <p:cNvCxnSpPr/>
              <p:nvPr/>
            </p:nvCxnSpPr>
            <p:spPr>
              <a:xfrm flipH="1">
                <a:off x="1667211" y="3063130"/>
                <a:ext cx="7875" cy="12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EEF18C1-1DF6-4FDE-9C70-669AE283B7CA}"/>
                  </a:ext>
                </a:extLst>
              </p:cNvPr>
              <p:cNvCxnSpPr/>
              <p:nvPr/>
            </p:nvCxnSpPr>
            <p:spPr>
              <a:xfrm flipH="1">
                <a:off x="8460431" y="2616190"/>
                <a:ext cx="2" cy="1149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à coins arrondis 32">
                <a:extLst>
                  <a:ext uri="{FF2B5EF4-FFF2-40B4-BE49-F238E27FC236}">
                    <a16:creationId xmlns:a16="http://schemas.microsoft.com/office/drawing/2014/main" id="{C8D96FFD-DE63-4DDD-85AA-A676C6CB9A18}"/>
                  </a:ext>
                </a:extLst>
              </p:cNvPr>
              <p:cNvSpPr/>
              <p:nvPr/>
            </p:nvSpPr>
            <p:spPr>
              <a:xfrm>
                <a:off x="784327" y="3311841"/>
                <a:ext cx="1017058" cy="456888"/>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200" b="1" dirty="0">
                  <a:solidFill>
                    <a:srgbClr val="FF0000"/>
                  </a:solidFill>
                  <a:latin typeface="Cambria" panose="02040503050406030204" pitchFamily="18" charset="0"/>
                </a:endParaRPr>
              </a:p>
            </p:txBody>
          </p:sp>
          <p:sp>
            <p:nvSpPr>
              <p:cNvPr id="26" name="Rectangle à coins arrondis 33">
                <a:extLst>
                  <a:ext uri="{FF2B5EF4-FFF2-40B4-BE49-F238E27FC236}">
                    <a16:creationId xmlns:a16="http://schemas.microsoft.com/office/drawing/2014/main" id="{3E72018B-A4B5-4B53-B4BD-6C423637436A}"/>
                  </a:ext>
                </a:extLst>
              </p:cNvPr>
              <p:cNvSpPr/>
              <p:nvPr/>
            </p:nvSpPr>
            <p:spPr>
              <a:xfrm>
                <a:off x="4198910" y="1112871"/>
                <a:ext cx="1631247" cy="392808"/>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200" b="1" dirty="0">
                  <a:solidFill>
                    <a:srgbClr val="FF0000"/>
                  </a:solidFill>
                  <a:latin typeface="Cambria" panose="02040503050406030204" pitchFamily="18" charset="0"/>
                </a:endParaRPr>
              </a:p>
              <a:p>
                <a:pPr algn="ctr"/>
                <a:r>
                  <a:rPr lang="fr-FR" sz="1200" b="1" dirty="0">
                    <a:solidFill>
                      <a:schemeClr val="tx1"/>
                    </a:solidFill>
                    <a:latin typeface="Cambria" panose="02040503050406030204" pitchFamily="18" charset="0"/>
                  </a:rPr>
                  <a:t>Leandre AGUIAH W, G,</a:t>
                </a:r>
              </a:p>
              <a:p>
                <a:pPr algn="ctr"/>
                <a:r>
                  <a:rPr lang="fr-FR" sz="1200" b="1" dirty="0">
                    <a:solidFill>
                      <a:srgbClr val="FF0000"/>
                    </a:solidFill>
                    <a:latin typeface="Cambria" panose="02040503050406030204" pitchFamily="18" charset="0"/>
                  </a:rPr>
                  <a:t>Directeur Département</a:t>
                </a:r>
              </a:p>
              <a:p>
                <a:pPr algn="ctr"/>
                <a:endParaRPr lang="fr-FR" sz="1200" b="1" dirty="0">
                  <a:solidFill>
                    <a:schemeClr val="tx1"/>
                  </a:solidFill>
                  <a:latin typeface="Cambria" panose="02040503050406030204" pitchFamily="18" charset="0"/>
                </a:endParaRPr>
              </a:p>
            </p:txBody>
          </p:sp>
        </p:grpSp>
        <p:sp>
          <p:nvSpPr>
            <p:cNvPr id="10" name="Rectangle 9">
              <a:extLst>
                <a:ext uri="{FF2B5EF4-FFF2-40B4-BE49-F238E27FC236}">
                  <a16:creationId xmlns:a16="http://schemas.microsoft.com/office/drawing/2014/main" id="{DA40171A-8C88-4CD6-86BD-ED34AA407223}"/>
                </a:ext>
              </a:extLst>
            </p:cNvPr>
            <p:cNvSpPr/>
            <p:nvPr/>
          </p:nvSpPr>
          <p:spPr>
            <a:xfrm>
              <a:off x="115165" y="3905993"/>
              <a:ext cx="1281038" cy="719714"/>
            </a:xfrm>
            <a:prstGeom prst="rect">
              <a:avLst/>
            </a:prstGeom>
          </p:spPr>
          <p:txBody>
            <a:bodyPr wrap="square">
              <a:spAutoFit/>
            </a:bodyPr>
            <a:lstStyle/>
            <a:p>
              <a:pPr algn="ctr"/>
              <a:endParaRPr lang="fr-FR" sz="1200" b="1" dirty="0">
                <a:solidFill>
                  <a:srgbClr val="FF0000"/>
                </a:solidFill>
                <a:latin typeface="Cambria" panose="02040503050406030204" pitchFamily="18" charset="0"/>
              </a:endParaRPr>
            </a:p>
            <a:p>
              <a:pPr algn="ctr"/>
              <a:r>
                <a:rPr lang="fr-FR" sz="1200" b="1" dirty="0">
                  <a:solidFill>
                    <a:srgbClr val="FF0000"/>
                  </a:solidFill>
                  <a:latin typeface="Cambria" panose="02040503050406030204" pitchFamily="18" charset="0"/>
                </a:rPr>
                <a:t>EQUIPE  </a:t>
              </a:r>
            </a:p>
            <a:p>
              <a:pPr algn="ctr"/>
              <a:r>
                <a:rPr lang="fr-FR" sz="1200" b="1" dirty="0">
                  <a:solidFill>
                    <a:srgbClr val="FF0000"/>
                  </a:solidFill>
                  <a:latin typeface="Cambria" panose="02040503050406030204" pitchFamily="18" charset="0"/>
                </a:rPr>
                <a:t>RESEAUX &amp; SECUTITE</a:t>
              </a:r>
            </a:p>
          </p:txBody>
        </p:sp>
        <p:sp>
          <p:nvSpPr>
            <p:cNvPr id="11" name="Rectangle à coins arrondis 18">
              <a:extLst>
                <a:ext uri="{FF2B5EF4-FFF2-40B4-BE49-F238E27FC236}">
                  <a16:creationId xmlns:a16="http://schemas.microsoft.com/office/drawing/2014/main" id="{0AD9EEB1-7BB7-457E-9CA8-84E73E95A409}"/>
                </a:ext>
              </a:extLst>
            </p:cNvPr>
            <p:cNvSpPr/>
            <p:nvPr/>
          </p:nvSpPr>
          <p:spPr>
            <a:xfrm>
              <a:off x="234700" y="4919667"/>
              <a:ext cx="622479" cy="433013"/>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800" b="1" dirty="0">
                  <a:solidFill>
                    <a:schemeClr val="tx1"/>
                  </a:solidFill>
                  <a:latin typeface="Cambria" panose="02040503050406030204" pitchFamily="18" charset="0"/>
                </a:rPr>
                <a:t>A </a:t>
              </a:r>
              <a:r>
                <a:rPr lang="fr-FR" sz="800" b="1" dirty="0" err="1">
                  <a:solidFill>
                    <a:schemeClr val="tx1"/>
                  </a:solidFill>
                  <a:latin typeface="Cambria" panose="02040503050406030204" pitchFamily="18" charset="0"/>
                </a:rPr>
                <a:t>promovour</a:t>
              </a:r>
              <a:endParaRPr lang="fr-FR" sz="800" b="1" dirty="0">
                <a:solidFill>
                  <a:schemeClr val="tx1"/>
                </a:solidFill>
                <a:latin typeface="Cambria" panose="02040503050406030204" pitchFamily="18" charset="0"/>
              </a:endParaRPr>
            </a:p>
          </p:txBody>
        </p:sp>
        <p:sp>
          <p:nvSpPr>
            <p:cNvPr id="13" name="Rectangle à coins arrondis 20">
              <a:extLst>
                <a:ext uri="{FF2B5EF4-FFF2-40B4-BE49-F238E27FC236}">
                  <a16:creationId xmlns:a16="http://schemas.microsoft.com/office/drawing/2014/main" id="{69AEBE27-14FB-41FB-8B8E-E183D0D0063B}"/>
                </a:ext>
              </a:extLst>
            </p:cNvPr>
            <p:cNvSpPr/>
            <p:nvPr/>
          </p:nvSpPr>
          <p:spPr>
            <a:xfrm>
              <a:off x="1582675" y="4909246"/>
              <a:ext cx="631527" cy="433013"/>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JUSTUS E.</a:t>
              </a:r>
            </a:p>
          </p:txBody>
        </p:sp>
        <p:sp>
          <p:nvSpPr>
            <p:cNvPr id="14" name="Rectangle à coins arrondis 21">
              <a:extLst>
                <a:ext uri="{FF2B5EF4-FFF2-40B4-BE49-F238E27FC236}">
                  <a16:creationId xmlns:a16="http://schemas.microsoft.com/office/drawing/2014/main" id="{E2F9EC43-EB44-4C60-9C13-C9483F37A734}"/>
                </a:ext>
              </a:extLst>
            </p:cNvPr>
            <p:cNvSpPr/>
            <p:nvPr/>
          </p:nvSpPr>
          <p:spPr>
            <a:xfrm>
              <a:off x="899841" y="4933275"/>
              <a:ext cx="561775" cy="42982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200" b="1" dirty="0">
                <a:solidFill>
                  <a:schemeClr val="tx1"/>
                </a:solidFill>
                <a:latin typeface="Cambria" panose="02040503050406030204" pitchFamily="18" charset="0"/>
              </a:endParaRPr>
            </a:p>
            <a:p>
              <a:pPr algn="ctr"/>
              <a:r>
                <a:rPr lang="fr-FR" sz="1200" b="1" dirty="0">
                  <a:solidFill>
                    <a:schemeClr val="tx1"/>
                  </a:solidFill>
                  <a:latin typeface="Cambria" panose="02040503050406030204" pitchFamily="18" charset="0"/>
                </a:rPr>
                <a:t>C BOSSA</a:t>
              </a:r>
            </a:p>
            <a:p>
              <a:pPr algn="ctr"/>
              <a:endParaRPr lang="fr-FR" sz="1200" b="1" dirty="0">
                <a:solidFill>
                  <a:srgbClr val="FF0000"/>
                </a:solidFill>
                <a:latin typeface="Cambria" panose="02040503050406030204" pitchFamily="18" charset="0"/>
              </a:endParaRPr>
            </a:p>
          </p:txBody>
        </p:sp>
      </p:grpSp>
      <p:sp>
        <p:nvSpPr>
          <p:cNvPr id="31" name="Rectangle à coins arrondis 32">
            <a:extLst>
              <a:ext uri="{FF2B5EF4-FFF2-40B4-BE49-F238E27FC236}">
                <a16:creationId xmlns:a16="http://schemas.microsoft.com/office/drawing/2014/main" id="{C8D96FFD-DE63-4DDD-85AA-A676C6CB9A18}"/>
              </a:ext>
            </a:extLst>
          </p:cNvPr>
          <p:cNvSpPr/>
          <p:nvPr/>
        </p:nvSpPr>
        <p:spPr>
          <a:xfrm>
            <a:off x="614367" y="2431912"/>
            <a:ext cx="1342865" cy="517697"/>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Bicas KODJIA</a:t>
            </a:r>
          </a:p>
          <a:p>
            <a:pPr algn="ctr"/>
            <a:r>
              <a:rPr lang="fr-FR" sz="1200" b="1" dirty="0">
                <a:solidFill>
                  <a:srgbClr val="FF0000"/>
                </a:solidFill>
                <a:latin typeface="Cambria" panose="02040503050406030204" pitchFamily="18" charset="0"/>
              </a:rPr>
              <a:t>Responsable Benin</a:t>
            </a:r>
          </a:p>
        </p:txBody>
      </p:sp>
      <p:cxnSp>
        <p:nvCxnSpPr>
          <p:cNvPr id="32" name="Connecteur droit 31">
            <a:extLst>
              <a:ext uri="{FF2B5EF4-FFF2-40B4-BE49-F238E27FC236}">
                <a16:creationId xmlns:a16="http://schemas.microsoft.com/office/drawing/2014/main" id="{F739A11A-8E67-4EC9-8078-93560BD79443}"/>
              </a:ext>
            </a:extLst>
          </p:cNvPr>
          <p:cNvCxnSpPr/>
          <p:nvPr/>
        </p:nvCxnSpPr>
        <p:spPr>
          <a:xfrm>
            <a:off x="1239253" y="2218592"/>
            <a:ext cx="5791" cy="244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F739A11A-8E67-4EC9-8078-93560BD79443}"/>
              </a:ext>
            </a:extLst>
          </p:cNvPr>
          <p:cNvCxnSpPr/>
          <p:nvPr/>
        </p:nvCxnSpPr>
        <p:spPr>
          <a:xfrm>
            <a:off x="9681473" y="2226608"/>
            <a:ext cx="5791" cy="244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à coins arrondis 32">
            <a:extLst>
              <a:ext uri="{FF2B5EF4-FFF2-40B4-BE49-F238E27FC236}">
                <a16:creationId xmlns:a16="http://schemas.microsoft.com/office/drawing/2014/main" id="{C8D96FFD-DE63-4DDD-85AA-A676C6CB9A18}"/>
              </a:ext>
            </a:extLst>
          </p:cNvPr>
          <p:cNvSpPr/>
          <p:nvPr/>
        </p:nvSpPr>
        <p:spPr>
          <a:xfrm>
            <a:off x="9029855" y="2399116"/>
            <a:ext cx="1342865" cy="509817"/>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LOBE J.F </a:t>
            </a:r>
            <a:r>
              <a:rPr lang="fr-FR" sz="1200" b="1" dirty="0">
                <a:solidFill>
                  <a:srgbClr val="FF0000"/>
                </a:solidFill>
                <a:latin typeface="Cambria" panose="02040503050406030204" pitchFamily="18" charset="0"/>
              </a:rPr>
              <a:t>Responsable Filiale</a:t>
            </a:r>
          </a:p>
        </p:txBody>
      </p:sp>
      <p:cxnSp>
        <p:nvCxnSpPr>
          <p:cNvPr id="36" name="Connecteur droit 35">
            <a:extLst>
              <a:ext uri="{FF2B5EF4-FFF2-40B4-BE49-F238E27FC236}">
                <a16:creationId xmlns:a16="http://schemas.microsoft.com/office/drawing/2014/main" id="{8211F223-FF98-40AE-A699-2CDF65C02464}"/>
              </a:ext>
            </a:extLst>
          </p:cNvPr>
          <p:cNvCxnSpPr/>
          <p:nvPr/>
        </p:nvCxnSpPr>
        <p:spPr>
          <a:xfrm flipV="1">
            <a:off x="680202" y="3645576"/>
            <a:ext cx="1533599" cy="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739A11A-8E67-4EC9-8078-93560BD79443}"/>
              </a:ext>
            </a:extLst>
          </p:cNvPr>
          <p:cNvCxnSpPr/>
          <p:nvPr/>
        </p:nvCxnSpPr>
        <p:spPr>
          <a:xfrm>
            <a:off x="1285799" y="2939496"/>
            <a:ext cx="0" cy="17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F739A11A-8E67-4EC9-8078-93560BD79443}"/>
              </a:ext>
            </a:extLst>
          </p:cNvPr>
          <p:cNvCxnSpPr/>
          <p:nvPr/>
        </p:nvCxnSpPr>
        <p:spPr>
          <a:xfrm>
            <a:off x="692234" y="3645368"/>
            <a:ext cx="0" cy="17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F739A11A-8E67-4EC9-8078-93560BD79443}"/>
              </a:ext>
            </a:extLst>
          </p:cNvPr>
          <p:cNvCxnSpPr/>
          <p:nvPr/>
        </p:nvCxnSpPr>
        <p:spPr>
          <a:xfrm>
            <a:off x="2216246" y="3629320"/>
            <a:ext cx="0" cy="17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à coins arrondis 32">
            <a:extLst>
              <a:ext uri="{FF2B5EF4-FFF2-40B4-BE49-F238E27FC236}">
                <a16:creationId xmlns:a16="http://schemas.microsoft.com/office/drawing/2014/main" id="{C8D96FFD-DE63-4DDD-85AA-A676C6CB9A18}"/>
              </a:ext>
            </a:extLst>
          </p:cNvPr>
          <p:cNvSpPr/>
          <p:nvPr/>
        </p:nvSpPr>
        <p:spPr>
          <a:xfrm>
            <a:off x="1684687" y="3829379"/>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SUPPORT ET </a:t>
            </a:r>
          </a:p>
          <a:p>
            <a:pPr algn="ctr"/>
            <a:r>
              <a:rPr lang="fr-FR" sz="1200" b="1" dirty="0">
                <a:solidFill>
                  <a:srgbClr val="FF0000"/>
                </a:solidFill>
                <a:latin typeface="Cambria" panose="02040503050406030204" pitchFamily="18" charset="0"/>
              </a:rPr>
              <a:t>MAINTENANCE</a:t>
            </a:r>
          </a:p>
        </p:txBody>
      </p:sp>
      <p:sp>
        <p:nvSpPr>
          <p:cNvPr id="44" name="Rectangle à coins arrondis 21">
            <a:extLst>
              <a:ext uri="{FF2B5EF4-FFF2-40B4-BE49-F238E27FC236}">
                <a16:creationId xmlns:a16="http://schemas.microsoft.com/office/drawing/2014/main" id="{06B65F08-AC82-4334-BE5C-EAD3CDCAC406}"/>
              </a:ext>
            </a:extLst>
          </p:cNvPr>
          <p:cNvSpPr/>
          <p:nvPr/>
        </p:nvSpPr>
        <p:spPr>
          <a:xfrm>
            <a:off x="788254" y="3101201"/>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Benin</a:t>
            </a:r>
          </a:p>
        </p:txBody>
      </p:sp>
      <p:cxnSp>
        <p:nvCxnSpPr>
          <p:cNvPr id="48" name="Connecteur droit 47">
            <a:extLst>
              <a:ext uri="{FF2B5EF4-FFF2-40B4-BE49-F238E27FC236}">
                <a16:creationId xmlns:a16="http://schemas.microsoft.com/office/drawing/2014/main" id="{8211F223-FF98-40AE-A699-2CDF65C02464}"/>
              </a:ext>
            </a:extLst>
          </p:cNvPr>
          <p:cNvCxnSpPr/>
          <p:nvPr/>
        </p:nvCxnSpPr>
        <p:spPr>
          <a:xfrm flipV="1">
            <a:off x="5446376" y="3042963"/>
            <a:ext cx="5690690" cy="135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8211F223-FF98-40AE-A699-2CDF65C02464}"/>
              </a:ext>
            </a:extLst>
          </p:cNvPr>
          <p:cNvCxnSpPr/>
          <p:nvPr/>
        </p:nvCxnSpPr>
        <p:spPr>
          <a:xfrm>
            <a:off x="517160" y="4614985"/>
            <a:ext cx="645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7EEF18C1-1DF6-4FDE-9C70-669AE283B7CA}"/>
              </a:ext>
            </a:extLst>
          </p:cNvPr>
          <p:cNvCxnSpPr/>
          <p:nvPr/>
        </p:nvCxnSpPr>
        <p:spPr>
          <a:xfrm>
            <a:off x="5462158" y="303273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à coins arrondis 21">
            <a:extLst>
              <a:ext uri="{FF2B5EF4-FFF2-40B4-BE49-F238E27FC236}">
                <a16:creationId xmlns:a16="http://schemas.microsoft.com/office/drawing/2014/main" id="{06B65F08-AC82-4334-BE5C-EAD3CDCAC406}"/>
              </a:ext>
            </a:extLst>
          </p:cNvPr>
          <p:cNvSpPr/>
          <p:nvPr/>
        </p:nvSpPr>
        <p:spPr>
          <a:xfrm>
            <a:off x="4911080" y="3181409"/>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CMR</a:t>
            </a:r>
          </a:p>
        </p:txBody>
      </p:sp>
      <p:cxnSp>
        <p:nvCxnSpPr>
          <p:cNvPr id="55" name="Connecteur droit 54">
            <a:extLst>
              <a:ext uri="{FF2B5EF4-FFF2-40B4-BE49-F238E27FC236}">
                <a16:creationId xmlns:a16="http://schemas.microsoft.com/office/drawing/2014/main" id="{7EEF18C1-1DF6-4FDE-9C70-669AE283B7CA}"/>
              </a:ext>
            </a:extLst>
          </p:cNvPr>
          <p:cNvCxnSpPr/>
          <p:nvPr/>
        </p:nvCxnSpPr>
        <p:spPr>
          <a:xfrm>
            <a:off x="6721474" y="3028720"/>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7EEF18C1-1DF6-4FDE-9C70-669AE283B7CA}"/>
              </a:ext>
            </a:extLst>
          </p:cNvPr>
          <p:cNvCxnSpPr/>
          <p:nvPr/>
        </p:nvCxnSpPr>
        <p:spPr>
          <a:xfrm>
            <a:off x="8052961" y="303673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EEF18C1-1DF6-4FDE-9C70-669AE283B7CA}"/>
              </a:ext>
            </a:extLst>
          </p:cNvPr>
          <p:cNvCxnSpPr/>
          <p:nvPr/>
        </p:nvCxnSpPr>
        <p:spPr>
          <a:xfrm>
            <a:off x="9697283" y="3056795"/>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7EEF18C1-1DF6-4FDE-9C70-669AE283B7CA}"/>
              </a:ext>
            </a:extLst>
          </p:cNvPr>
          <p:cNvCxnSpPr/>
          <p:nvPr/>
        </p:nvCxnSpPr>
        <p:spPr>
          <a:xfrm>
            <a:off x="11137066" y="3028713"/>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à coins arrondis 21">
            <a:extLst>
              <a:ext uri="{FF2B5EF4-FFF2-40B4-BE49-F238E27FC236}">
                <a16:creationId xmlns:a16="http://schemas.microsoft.com/office/drawing/2014/main" id="{06B65F08-AC82-4334-BE5C-EAD3CDCAC406}"/>
              </a:ext>
            </a:extLst>
          </p:cNvPr>
          <p:cNvSpPr/>
          <p:nvPr/>
        </p:nvSpPr>
        <p:spPr>
          <a:xfrm>
            <a:off x="6278689" y="3213489"/>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CI</a:t>
            </a:r>
          </a:p>
        </p:txBody>
      </p:sp>
      <p:sp>
        <p:nvSpPr>
          <p:cNvPr id="60" name="Rectangle à coins arrondis 21">
            <a:extLst>
              <a:ext uri="{FF2B5EF4-FFF2-40B4-BE49-F238E27FC236}">
                <a16:creationId xmlns:a16="http://schemas.microsoft.com/office/drawing/2014/main" id="{06B65F08-AC82-4334-BE5C-EAD3CDCAC406}"/>
              </a:ext>
            </a:extLst>
          </p:cNvPr>
          <p:cNvSpPr/>
          <p:nvPr/>
        </p:nvSpPr>
        <p:spPr>
          <a:xfrm>
            <a:off x="7598157" y="3221505"/>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Cg</a:t>
            </a:r>
          </a:p>
        </p:txBody>
      </p:sp>
      <p:sp>
        <p:nvSpPr>
          <p:cNvPr id="61" name="Rectangle à coins arrondis 21">
            <a:extLst>
              <a:ext uri="{FF2B5EF4-FFF2-40B4-BE49-F238E27FC236}">
                <a16:creationId xmlns:a16="http://schemas.microsoft.com/office/drawing/2014/main" id="{06B65F08-AC82-4334-BE5C-EAD3CDCAC406}"/>
              </a:ext>
            </a:extLst>
          </p:cNvPr>
          <p:cNvSpPr/>
          <p:nvPr/>
        </p:nvSpPr>
        <p:spPr>
          <a:xfrm>
            <a:off x="9170285" y="3217489"/>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err="1">
                <a:solidFill>
                  <a:srgbClr val="FF0000"/>
                </a:solidFill>
                <a:latin typeface="Cambria" panose="02040503050406030204" pitchFamily="18" charset="0"/>
              </a:rPr>
              <a:t>Gc</a:t>
            </a:r>
            <a:endParaRPr lang="fr-FR" sz="1200" b="1" dirty="0">
              <a:solidFill>
                <a:srgbClr val="FF0000"/>
              </a:solidFill>
              <a:latin typeface="Cambria" panose="02040503050406030204" pitchFamily="18" charset="0"/>
            </a:endParaRPr>
          </a:p>
        </p:txBody>
      </p:sp>
      <p:sp>
        <p:nvSpPr>
          <p:cNvPr id="62" name="Rectangle à coins arrondis 21">
            <a:extLst>
              <a:ext uri="{FF2B5EF4-FFF2-40B4-BE49-F238E27FC236}">
                <a16:creationId xmlns:a16="http://schemas.microsoft.com/office/drawing/2014/main" id="{06B65F08-AC82-4334-BE5C-EAD3CDCAC406}"/>
              </a:ext>
            </a:extLst>
          </p:cNvPr>
          <p:cNvSpPr/>
          <p:nvPr/>
        </p:nvSpPr>
        <p:spPr>
          <a:xfrm>
            <a:off x="10838667" y="3213473"/>
            <a:ext cx="942882" cy="379474"/>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Gb</a:t>
            </a:r>
          </a:p>
        </p:txBody>
      </p:sp>
      <p:sp>
        <p:nvSpPr>
          <p:cNvPr id="64" name="Rectangle à coins arrondis 32">
            <a:extLst>
              <a:ext uri="{FF2B5EF4-FFF2-40B4-BE49-F238E27FC236}">
                <a16:creationId xmlns:a16="http://schemas.microsoft.com/office/drawing/2014/main" id="{C8D96FFD-DE63-4DDD-85AA-A676C6CB9A18}"/>
              </a:ext>
            </a:extLst>
          </p:cNvPr>
          <p:cNvSpPr/>
          <p:nvPr/>
        </p:nvSpPr>
        <p:spPr>
          <a:xfrm>
            <a:off x="4470596" y="3742358"/>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5" name="Rectangle à coins arrondis 32">
            <a:extLst>
              <a:ext uri="{FF2B5EF4-FFF2-40B4-BE49-F238E27FC236}">
                <a16:creationId xmlns:a16="http://schemas.microsoft.com/office/drawing/2014/main" id="{C8D96FFD-DE63-4DDD-85AA-A676C6CB9A18}"/>
              </a:ext>
            </a:extLst>
          </p:cNvPr>
          <p:cNvSpPr/>
          <p:nvPr/>
        </p:nvSpPr>
        <p:spPr>
          <a:xfrm>
            <a:off x="6097865" y="3763910"/>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6" name="Rectangle à coins arrondis 32">
            <a:extLst>
              <a:ext uri="{FF2B5EF4-FFF2-40B4-BE49-F238E27FC236}">
                <a16:creationId xmlns:a16="http://schemas.microsoft.com/office/drawing/2014/main" id="{C8D96FFD-DE63-4DDD-85AA-A676C6CB9A18}"/>
              </a:ext>
            </a:extLst>
          </p:cNvPr>
          <p:cNvSpPr/>
          <p:nvPr/>
        </p:nvSpPr>
        <p:spPr>
          <a:xfrm>
            <a:off x="7634462" y="3758975"/>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7" name="Rectangle à coins arrondis 32">
            <a:extLst>
              <a:ext uri="{FF2B5EF4-FFF2-40B4-BE49-F238E27FC236}">
                <a16:creationId xmlns:a16="http://schemas.microsoft.com/office/drawing/2014/main" id="{C8D96FFD-DE63-4DDD-85AA-A676C6CB9A18}"/>
              </a:ext>
            </a:extLst>
          </p:cNvPr>
          <p:cNvSpPr/>
          <p:nvPr/>
        </p:nvSpPr>
        <p:spPr>
          <a:xfrm>
            <a:off x="9189473" y="3779109"/>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sp>
        <p:nvSpPr>
          <p:cNvPr id="68" name="Rectangle à coins arrondis 32">
            <a:extLst>
              <a:ext uri="{FF2B5EF4-FFF2-40B4-BE49-F238E27FC236}">
                <a16:creationId xmlns:a16="http://schemas.microsoft.com/office/drawing/2014/main" id="{C8D96FFD-DE63-4DDD-85AA-A676C6CB9A18}"/>
              </a:ext>
            </a:extLst>
          </p:cNvPr>
          <p:cNvSpPr/>
          <p:nvPr/>
        </p:nvSpPr>
        <p:spPr>
          <a:xfrm>
            <a:off x="10772433" y="3775307"/>
            <a:ext cx="1395393" cy="602685"/>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FF0000"/>
                </a:solidFill>
                <a:latin typeface="Cambria" panose="02040503050406030204" pitchFamily="18" charset="0"/>
              </a:rPr>
              <a:t>EQUIPE RESEAU SECURITE ET </a:t>
            </a:r>
          </a:p>
          <a:p>
            <a:pPr algn="ctr"/>
            <a:r>
              <a:rPr lang="fr-FR" sz="1200" b="1" dirty="0">
                <a:solidFill>
                  <a:srgbClr val="FF0000"/>
                </a:solidFill>
                <a:latin typeface="Cambria" panose="02040503050406030204" pitchFamily="18" charset="0"/>
              </a:rPr>
              <a:t>MAINTENANCE</a:t>
            </a:r>
          </a:p>
        </p:txBody>
      </p:sp>
      <p:cxnSp>
        <p:nvCxnSpPr>
          <p:cNvPr id="69" name="Connecteur droit 68">
            <a:extLst>
              <a:ext uri="{FF2B5EF4-FFF2-40B4-BE49-F238E27FC236}">
                <a16:creationId xmlns:a16="http://schemas.microsoft.com/office/drawing/2014/main" id="{7EEF18C1-1DF6-4FDE-9C70-669AE283B7CA}"/>
              </a:ext>
            </a:extLst>
          </p:cNvPr>
          <p:cNvCxnSpPr>
            <a:cxnSpLocks/>
          </p:cNvCxnSpPr>
          <p:nvPr/>
        </p:nvCxnSpPr>
        <p:spPr>
          <a:xfrm>
            <a:off x="5022027" y="4372239"/>
            <a:ext cx="0" cy="322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7EEF18C1-1DF6-4FDE-9C70-669AE283B7CA}"/>
              </a:ext>
            </a:extLst>
          </p:cNvPr>
          <p:cNvCxnSpPr/>
          <p:nvPr/>
        </p:nvCxnSpPr>
        <p:spPr>
          <a:xfrm>
            <a:off x="5438104" y="3562121"/>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7EEF18C1-1DF6-4FDE-9C70-669AE283B7CA}"/>
              </a:ext>
            </a:extLst>
          </p:cNvPr>
          <p:cNvCxnSpPr/>
          <p:nvPr/>
        </p:nvCxnSpPr>
        <p:spPr>
          <a:xfrm>
            <a:off x="6749534" y="3586185"/>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7EEF18C1-1DF6-4FDE-9C70-669AE283B7CA}"/>
              </a:ext>
            </a:extLst>
          </p:cNvPr>
          <p:cNvCxnSpPr/>
          <p:nvPr/>
        </p:nvCxnSpPr>
        <p:spPr>
          <a:xfrm>
            <a:off x="8073020" y="3586185"/>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7EEF18C1-1DF6-4FDE-9C70-669AE283B7CA}"/>
              </a:ext>
            </a:extLst>
          </p:cNvPr>
          <p:cNvCxnSpPr/>
          <p:nvPr/>
        </p:nvCxnSpPr>
        <p:spPr>
          <a:xfrm>
            <a:off x="9649155" y="3586181"/>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7EEF18C1-1DF6-4FDE-9C70-669AE283B7CA}"/>
              </a:ext>
            </a:extLst>
          </p:cNvPr>
          <p:cNvCxnSpPr/>
          <p:nvPr/>
        </p:nvCxnSpPr>
        <p:spPr>
          <a:xfrm>
            <a:off x="11333581" y="3586179"/>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EEF18C1-1DF6-4FDE-9C70-669AE283B7CA}"/>
              </a:ext>
            </a:extLst>
          </p:cNvPr>
          <p:cNvCxnSpPr/>
          <p:nvPr/>
        </p:nvCxnSpPr>
        <p:spPr>
          <a:xfrm>
            <a:off x="517160" y="4608863"/>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7EEF18C1-1DF6-4FDE-9C70-669AE283B7CA}"/>
              </a:ext>
            </a:extLst>
          </p:cNvPr>
          <p:cNvCxnSpPr/>
          <p:nvPr/>
        </p:nvCxnSpPr>
        <p:spPr>
          <a:xfrm>
            <a:off x="1162860" y="4616882"/>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7EEF18C1-1DF6-4FDE-9C70-669AE283B7CA}"/>
              </a:ext>
            </a:extLst>
          </p:cNvPr>
          <p:cNvCxnSpPr/>
          <p:nvPr/>
        </p:nvCxnSpPr>
        <p:spPr>
          <a:xfrm>
            <a:off x="2037155" y="4588802"/>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à coins arrondis 20">
            <a:extLst>
              <a:ext uri="{FF2B5EF4-FFF2-40B4-BE49-F238E27FC236}">
                <a16:creationId xmlns:a16="http://schemas.microsoft.com/office/drawing/2014/main" id="{69AEBE27-14FB-41FB-8B8E-E183D0D0063B}"/>
              </a:ext>
            </a:extLst>
          </p:cNvPr>
          <p:cNvSpPr/>
          <p:nvPr/>
        </p:nvSpPr>
        <p:spPr>
          <a:xfrm>
            <a:off x="2627305" y="4771401"/>
            <a:ext cx="109073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A </a:t>
            </a:r>
            <a:r>
              <a:rPr lang="fr-FR" sz="1200" b="1" dirty="0" err="1">
                <a:solidFill>
                  <a:schemeClr val="tx1"/>
                </a:solidFill>
                <a:latin typeface="Cambria" panose="02040503050406030204" pitchFamily="18" charset="0"/>
              </a:rPr>
              <a:t>promovour</a:t>
            </a:r>
            <a:endParaRPr lang="fr-FR" sz="1200" b="1" dirty="0">
              <a:solidFill>
                <a:schemeClr val="tx1"/>
              </a:solidFill>
              <a:latin typeface="Cambria" panose="02040503050406030204" pitchFamily="18" charset="0"/>
            </a:endParaRPr>
          </a:p>
        </p:txBody>
      </p:sp>
      <p:cxnSp>
        <p:nvCxnSpPr>
          <p:cNvPr id="79" name="Connecteur droit 78">
            <a:extLst>
              <a:ext uri="{FF2B5EF4-FFF2-40B4-BE49-F238E27FC236}">
                <a16:creationId xmlns:a16="http://schemas.microsoft.com/office/drawing/2014/main" id="{7EEF18C1-1DF6-4FDE-9C70-669AE283B7CA}"/>
              </a:ext>
            </a:extLst>
          </p:cNvPr>
          <p:cNvCxnSpPr/>
          <p:nvPr/>
        </p:nvCxnSpPr>
        <p:spPr>
          <a:xfrm>
            <a:off x="2899415" y="458478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à coins arrondis 20">
            <a:extLst>
              <a:ext uri="{FF2B5EF4-FFF2-40B4-BE49-F238E27FC236}">
                <a16:creationId xmlns:a16="http://schemas.microsoft.com/office/drawing/2014/main" id="{69AEBE27-14FB-41FB-8B8E-E183D0D0063B}"/>
              </a:ext>
            </a:extLst>
          </p:cNvPr>
          <p:cNvSpPr/>
          <p:nvPr/>
        </p:nvSpPr>
        <p:spPr>
          <a:xfrm>
            <a:off x="4615570" y="4731290"/>
            <a:ext cx="791158"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KEVIN</a:t>
            </a:r>
          </a:p>
        </p:txBody>
      </p:sp>
      <p:cxnSp>
        <p:nvCxnSpPr>
          <p:cNvPr id="85" name="Connecteur droit 84">
            <a:extLst>
              <a:ext uri="{FF2B5EF4-FFF2-40B4-BE49-F238E27FC236}">
                <a16:creationId xmlns:a16="http://schemas.microsoft.com/office/drawing/2014/main" id="{7EEF18C1-1DF6-4FDE-9C70-669AE283B7CA}"/>
              </a:ext>
            </a:extLst>
          </p:cNvPr>
          <p:cNvCxnSpPr/>
          <p:nvPr/>
        </p:nvCxnSpPr>
        <p:spPr>
          <a:xfrm>
            <a:off x="781860" y="4428370"/>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8211F223-FF98-40AE-A699-2CDF65C02464}"/>
              </a:ext>
            </a:extLst>
          </p:cNvPr>
          <p:cNvCxnSpPr/>
          <p:nvPr/>
        </p:nvCxnSpPr>
        <p:spPr>
          <a:xfrm>
            <a:off x="2025120" y="4608850"/>
            <a:ext cx="8983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7EEF18C1-1DF6-4FDE-9C70-669AE283B7CA}"/>
              </a:ext>
            </a:extLst>
          </p:cNvPr>
          <p:cNvCxnSpPr/>
          <p:nvPr/>
        </p:nvCxnSpPr>
        <p:spPr>
          <a:xfrm>
            <a:off x="2462272" y="4424359"/>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7EEF18C1-1DF6-4FDE-9C70-669AE283B7CA}"/>
              </a:ext>
            </a:extLst>
          </p:cNvPr>
          <p:cNvCxnSpPr>
            <a:cxnSpLocks/>
          </p:cNvCxnSpPr>
          <p:nvPr/>
        </p:nvCxnSpPr>
        <p:spPr>
          <a:xfrm>
            <a:off x="6653279" y="4383487"/>
            <a:ext cx="0" cy="3478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7EEF18C1-1DF6-4FDE-9C70-669AE283B7CA}"/>
              </a:ext>
            </a:extLst>
          </p:cNvPr>
          <p:cNvCxnSpPr/>
          <p:nvPr/>
        </p:nvCxnSpPr>
        <p:spPr>
          <a:xfrm>
            <a:off x="8261496" y="4328111"/>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8211F223-FF98-40AE-A699-2CDF65C02464}"/>
              </a:ext>
            </a:extLst>
          </p:cNvPr>
          <p:cNvCxnSpPr/>
          <p:nvPr/>
        </p:nvCxnSpPr>
        <p:spPr>
          <a:xfrm flipV="1">
            <a:off x="7916578" y="4518084"/>
            <a:ext cx="846239" cy="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7EEF18C1-1DF6-4FDE-9C70-669AE283B7CA}"/>
              </a:ext>
            </a:extLst>
          </p:cNvPr>
          <p:cNvCxnSpPr/>
          <p:nvPr/>
        </p:nvCxnSpPr>
        <p:spPr>
          <a:xfrm>
            <a:off x="7912570" y="4508578"/>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7EEF18C1-1DF6-4FDE-9C70-669AE283B7CA}"/>
              </a:ext>
            </a:extLst>
          </p:cNvPr>
          <p:cNvCxnSpPr/>
          <p:nvPr/>
        </p:nvCxnSpPr>
        <p:spPr>
          <a:xfrm>
            <a:off x="8762817" y="4504566"/>
            <a:ext cx="0" cy="189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7EEF18C1-1DF6-4FDE-9C70-669AE283B7CA}"/>
              </a:ext>
            </a:extLst>
          </p:cNvPr>
          <p:cNvCxnSpPr/>
          <p:nvPr/>
        </p:nvCxnSpPr>
        <p:spPr>
          <a:xfrm>
            <a:off x="11457896" y="4384255"/>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Rectangle à coins arrondis 20">
            <a:extLst>
              <a:ext uri="{FF2B5EF4-FFF2-40B4-BE49-F238E27FC236}">
                <a16:creationId xmlns:a16="http://schemas.microsoft.com/office/drawing/2014/main" id="{69AEBE27-14FB-41FB-8B8E-E183D0D0063B}"/>
              </a:ext>
            </a:extLst>
          </p:cNvPr>
          <p:cNvSpPr/>
          <p:nvPr/>
        </p:nvSpPr>
        <p:spPr>
          <a:xfrm>
            <a:off x="6259518" y="4749915"/>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ALEBA J.M</a:t>
            </a:r>
          </a:p>
        </p:txBody>
      </p:sp>
      <p:sp>
        <p:nvSpPr>
          <p:cNvPr id="113" name="Rectangle à coins arrondis 20">
            <a:extLst>
              <a:ext uri="{FF2B5EF4-FFF2-40B4-BE49-F238E27FC236}">
                <a16:creationId xmlns:a16="http://schemas.microsoft.com/office/drawing/2014/main" id="{69AEBE27-14FB-41FB-8B8E-E183D0D0063B}"/>
              </a:ext>
            </a:extLst>
          </p:cNvPr>
          <p:cNvSpPr/>
          <p:nvPr/>
        </p:nvSpPr>
        <p:spPr>
          <a:xfrm>
            <a:off x="7665674" y="4703254"/>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C. GOUANY</a:t>
            </a:r>
          </a:p>
        </p:txBody>
      </p:sp>
      <p:sp>
        <p:nvSpPr>
          <p:cNvPr id="115" name="Rectangle à coins arrondis 20">
            <a:extLst>
              <a:ext uri="{FF2B5EF4-FFF2-40B4-BE49-F238E27FC236}">
                <a16:creationId xmlns:a16="http://schemas.microsoft.com/office/drawing/2014/main" id="{69AEBE27-14FB-41FB-8B8E-E183D0D0063B}"/>
              </a:ext>
            </a:extLst>
          </p:cNvPr>
          <p:cNvSpPr/>
          <p:nvPr/>
        </p:nvSpPr>
        <p:spPr>
          <a:xfrm>
            <a:off x="8564034" y="4699239"/>
            <a:ext cx="836209"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Brunel </a:t>
            </a:r>
            <a:r>
              <a:rPr lang="fr-FR" sz="1200" b="1" dirty="0" err="1">
                <a:solidFill>
                  <a:schemeClr val="tx1"/>
                </a:solidFill>
                <a:latin typeface="Cambria" panose="02040503050406030204" pitchFamily="18" charset="0"/>
              </a:rPr>
              <a:t>Ondzoua</a:t>
            </a:r>
            <a:endParaRPr lang="fr-FR" sz="1200" b="1" dirty="0">
              <a:solidFill>
                <a:schemeClr val="tx1"/>
              </a:solidFill>
              <a:latin typeface="Cambria" panose="02040503050406030204" pitchFamily="18" charset="0"/>
            </a:endParaRPr>
          </a:p>
        </p:txBody>
      </p:sp>
      <p:sp>
        <p:nvSpPr>
          <p:cNvPr id="116" name="Rectangle à coins arrondis 20">
            <a:extLst>
              <a:ext uri="{FF2B5EF4-FFF2-40B4-BE49-F238E27FC236}">
                <a16:creationId xmlns:a16="http://schemas.microsoft.com/office/drawing/2014/main" id="{69AEBE27-14FB-41FB-8B8E-E183D0D0063B}"/>
              </a:ext>
            </a:extLst>
          </p:cNvPr>
          <p:cNvSpPr/>
          <p:nvPr/>
        </p:nvSpPr>
        <p:spPr>
          <a:xfrm>
            <a:off x="9582705" y="4707257"/>
            <a:ext cx="1165891"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200" b="1" dirty="0">
              <a:solidFill>
                <a:srgbClr val="00B050"/>
              </a:solidFill>
              <a:latin typeface="Cambria" panose="02040503050406030204" pitchFamily="18" charset="0"/>
            </a:endParaRPr>
          </a:p>
          <a:p>
            <a:pPr algn="ctr"/>
            <a:r>
              <a:rPr lang="fr-FR" sz="1200" b="1" dirty="0">
                <a:solidFill>
                  <a:schemeClr val="tx1"/>
                </a:solidFill>
                <a:latin typeface="Cambria" panose="02040503050406030204" pitchFamily="18" charset="0"/>
              </a:rPr>
              <a:t>A </a:t>
            </a:r>
            <a:r>
              <a:rPr lang="fr-FR" sz="1200" b="1" dirty="0" err="1">
                <a:solidFill>
                  <a:schemeClr val="tx1"/>
                </a:solidFill>
                <a:latin typeface="Cambria" panose="02040503050406030204" pitchFamily="18" charset="0"/>
              </a:rPr>
              <a:t>promovour</a:t>
            </a:r>
            <a:endParaRPr lang="fr-FR" sz="1200" b="1" dirty="0">
              <a:solidFill>
                <a:schemeClr val="tx1"/>
              </a:solidFill>
              <a:latin typeface="Cambria" panose="02040503050406030204" pitchFamily="18" charset="0"/>
            </a:endParaRPr>
          </a:p>
          <a:p>
            <a:pPr algn="ctr"/>
            <a:r>
              <a:rPr lang="fr-FR" sz="1200" b="1" dirty="0">
                <a:solidFill>
                  <a:srgbClr val="00B050"/>
                </a:solidFill>
                <a:latin typeface="Cambria" panose="02040503050406030204" pitchFamily="18" charset="0"/>
              </a:rPr>
              <a:t>/ CARIN</a:t>
            </a:r>
          </a:p>
          <a:p>
            <a:pPr algn="ctr"/>
            <a:endParaRPr lang="fr-FR" sz="1200" b="1" dirty="0">
              <a:solidFill>
                <a:srgbClr val="FF0000"/>
              </a:solidFill>
              <a:latin typeface="Cambria" panose="02040503050406030204" pitchFamily="18" charset="0"/>
            </a:endParaRPr>
          </a:p>
        </p:txBody>
      </p:sp>
      <p:sp>
        <p:nvSpPr>
          <p:cNvPr id="122" name="Rectangle à coins arrondis 20">
            <a:extLst>
              <a:ext uri="{FF2B5EF4-FFF2-40B4-BE49-F238E27FC236}">
                <a16:creationId xmlns:a16="http://schemas.microsoft.com/office/drawing/2014/main" id="{69AEBE27-14FB-41FB-8B8E-E183D0D0063B}"/>
              </a:ext>
            </a:extLst>
          </p:cNvPr>
          <p:cNvSpPr/>
          <p:nvPr/>
        </p:nvSpPr>
        <p:spPr>
          <a:xfrm>
            <a:off x="11052024" y="4694539"/>
            <a:ext cx="1021683"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chemeClr val="tx1"/>
                </a:solidFill>
                <a:latin typeface="Cambria" panose="02040503050406030204" pitchFamily="18" charset="0"/>
              </a:rPr>
              <a:t>A </a:t>
            </a:r>
            <a:r>
              <a:rPr lang="fr-FR" sz="1200" b="1" dirty="0" err="1">
                <a:solidFill>
                  <a:schemeClr val="tx1"/>
                </a:solidFill>
                <a:latin typeface="Cambria" panose="02040503050406030204" pitchFamily="18" charset="0"/>
              </a:rPr>
              <a:t>promovour</a:t>
            </a:r>
            <a:endParaRPr lang="fr-FR" sz="1200" b="1" dirty="0">
              <a:solidFill>
                <a:schemeClr val="tx1"/>
              </a:solidFill>
              <a:latin typeface="Cambria" panose="02040503050406030204" pitchFamily="18" charset="0"/>
            </a:endParaRPr>
          </a:p>
        </p:txBody>
      </p:sp>
      <p:cxnSp>
        <p:nvCxnSpPr>
          <p:cNvPr id="123" name="Connecteur droit 122">
            <a:extLst>
              <a:ext uri="{FF2B5EF4-FFF2-40B4-BE49-F238E27FC236}">
                <a16:creationId xmlns:a16="http://schemas.microsoft.com/office/drawing/2014/main" id="{7EEF18C1-1DF6-4FDE-9C70-669AE283B7CA}"/>
              </a:ext>
            </a:extLst>
          </p:cNvPr>
          <p:cNvCxnSpPr/>
          <p:nvPr/>
        </p:nvCxnSpPr>
        <p:spPr>
          <a:xfrm>
            <a:off x="9964169" y="4392271"/>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à coins arrondis 20">
            <a:extLst>
              <a:ext uri="{FF2B5EF4-FFF2-40B4-BE49-F238E27FC236}">
                <a16:creationId xmlns:a16="http://schemas.microsoft.com/office/drawing/2014/main" id="{F02F4DE0-5A2A-48C6-BA95-7D3A5735CA17}"/>
              </a:ext>
            </a:extLst>
          </p:cNvPr>
          <p:cNvSpPr/>
          <p:nvPr/>
        </p:nvSpPr>
        <p:spPr>
          <a:xfrm>
            <a:off x="2111111" y="5612063"/>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100" b="1" dirty="0">
                <a:solidFill>
                  <a:srgbClr val="00B050"/>
                </a:solidFill>
                <a:latin typeface="Cambria" panose="02040503050406030204" pitchFamily="18" charset="0"/>
              </a:rPr>
              <a:t>STAGIAIRE</a:t>
            </a:r>
          </a:p>
        </p:txBody>
      </p:sp>
      <p:cxnSp>
        <p:nvCxnSpPr>
          <p:cNvPr id="83" name="Connecteur droit 82">
            <a:extLst>
              <a:ext uri="{FF2B5EF4-FFF2-40B4-BE49-F238E27FC236}">
                <a16:creationId xmlns:a16="http://schemas.microsoft.com/office/drawing/2014/main" id="{93B66CF2-0B67-40E0-9960-E245DE4D2A76}"/>
              </a:ext>
            </a:extLst>
          </p:cNvPr>
          <p:cNvCxnSpPr>
            <a:cxnSpLocks/>
          </p:cNvCxnSpPr>
          <p:nvPr/>
        </p:nvCxnSpPr>
        <p:spPr>
          <a:xfrm>
            <a:off x="2575344" y="4615883"/>
            <a:ext cx="0" cy="9961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9597DB51-6A7F-41AB-A547-8B50F5358842}"/>
              </a:ext>
            </a:extLst>
          </p:cNvPr>
          <p:cNvCxnSpPr/>
          <p:nvPr/>
        </p:nvCxnSpPr>
        <p:spPr>
          <a:xfrm>
            <a:off x="11521808" y="5165914"/>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Rectangle à coins arrondis 20">
            <a:extLst>
              <a:ext uri="{FF2B5EF4-FFF2-40B4-BE49-F238E27FC236}">
                <a16:creationId xmlns:a16="http://schemas.microsoft.com/office/drawing/2014/main" id="{FB93278E-12F0-494B-B9BD-1C0F0D94EDEA}"/>
              </a:ext>
            </a:extLst>
          </p:cNvPr>
          <p:cNvSpPr/>
          <p:nvPr/>
        </p:nvSpPr>
        <p:spPr>
          <a:xfrm>
            <a:off x="9536101" y="5488916"/>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00B050"/>
                </a:solidFill>
                <a:latin typeface="Cambria" panose="02040503050406030204" pitchFamily="18" charset="0"/>
              </a:rPr>
              <a:t>STAGIAIRE</a:t>
            </a:r>
          </a:p>
          <a:p>
            <a:pPr algn="ctr"/>
            <a:endParaRPr lang="fr-FR" sz="1200" b="1" dirty="0">
              <a:solidFill>
                <a:srgbClr val="FF0000"/>
              </a:solidFill>
              <a:latin typeface="Cambria" panose="02040503050406030204" pitchFamily="18" charset="0"/>
            </a:endParaRPr>
          </a:p>
        </p:txBody>
      </p:sp>
      <p:sp>
        <p:nvSpPr>
          <p:cNvPr id="89" name="Rectangle à coins arrondis 20">
            <a:extLst>
              <a:ext uri="{FF2B5EF4-FFF2-40B4-BE49-F238E27FC236}">
                <a16:creationId xmlns:a16="http://schemas.microsoft.com/office/drawing/2014/main" id="{BFA7A8DD-E201-405B-97DE-650DF384BDDC}"/>
              </a:ext>
            </a:extLst>
          </p:cNvPr>
          <p:cNvSpPr/>
          <p:nvPr/>
        </p:nvSpPr>
        <p:spPr>
          <a:xfrm>
            <a:off x="11034916" y="5476198"/>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200" b="1" dirty="0">
                <a:solidFill>
                  <a:srgbClr val="00B050"/>
                </a:solidFill>
                <a:latin typeface="Cambria" panose="02040503050406030204" pitchFamily="18" charset="0"/>
              </a:rPr>
              <a:t>STAGIAIRE</a:t>
            </a:r>
          </a:p>
        </p:txBody>
      </p:sp>
      <p:cxnSp>
        <p:nvCxnSpPr>
          <p:cNvPr id="103" name="Connecteur droit 102">
            <a:extLst>
              <a:ext uri="{FF2B5EF4-FFF2-40B4-BE49-F238E27FC236}">
                <a16:creationId xmlns:a16="http://schemas.microsoft.com/office/drawing/2014/main" id="{EC10370D-FFAD-479F-A3FD-73155457D18E}"/>
              </a:ext>
            </a:extLst>
          </p:cNvPr>
          <p:cNvCxnSpPr/>
          <p:nvPr/>
        </p:nvCxnSpPr>
        <p:spPr>
          <a:xfrm>
            <a:off x="10028081" y="5173930"/>
            <a:ext cx="12233" cy="310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à coins arrondis 20">
            <a:extLst>
              <a:ext uri="{FF2B5EF4-FFF2-40B4-BE49-F238E27FC236}">
                <a16:creationId xmlns:a16="http://schemas.microsoft.com/office/drawing/2014/main" id="{224D43FA-A77B-431B-8B5B-B0A57518E74F}"/>
              </a:ext>
            </a:extLst>
          </p:cNvPr>
          <p:cNvSpPr/>
          <p:nvPr/>
        </p:nvSpPr>
        <p:spPr>
          <a:xfrm>
            <a:off x="376498" y="5597278"/>
            <a:ext cx="1045046" cy="499966"/>
          </a:xfrm>
          <a:prstGeom prst="roundRect">
            <a:avLst/>
          </a:prstGeom>
          <a:solidFill>
            <a:schemeClr val="bg1"/>
          </a:solidFill>
          <a:ln>
            <a:solidFill>
              <a:srgbClr val="333333"/>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100" b="1" dirty="0">
                <a:solidFill>
                  <a:srgbClr val="00B050"/>
                </a:solidFill>
                <a:latin typeface="Cambria" panose="02040503050406030204" pitchFamily="18" charset="0"/>
              </a:rPr>
              <a:t>STAGIAIRE</a:t>
            </a:r>
          </a:p>
        </p:txBody>
      </p:sp>
      <p:cxnSp>
        <p:nvCxnSpPr>
          <p:cNvPr id="105" name="Connecteur droit 104">
            <a:extLst>
              <a:ext uri="{FF2B5EF4-FFF2-40B4-BE49-F238E27FC236}">
                <a16:creationId xmlns:a16="http://schemas.microsoft.com/office/drawing/2014/main" id="{D75F49DE-0251-40C9-98A4-7C08E5F2FE55}"/>
              </a:ext>
            </a:extLst>
          </p:cNvPr>
          <p:cNvCxnSpPr>
            <a:cxnSpLocks/>
          </p:cNvCxnSpPr>
          <p:nvPr/>
        </p:nvCxnSpPr>
        <p:spPr>
          <a:xfrm>
            <a:off x="840731" y="4601098"/>
            <a:ext cx="0" cy="9961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35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1773597" y="1139322"/>
            <a:ext cx="8194546" cy="1323439"/>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III. SUPPORT IT DANS LES FILIALES</a:t>
            </a:r>
          </a:p>
        </p:txBody>
      </p:sp>
      <p:pic>
        <p:nvPicPr>
          <p:cNvPr id="4" name="Picture 2"/>
          <p:cNvPicPr/>
          <p:nvPr/>
        </p:nvPicPr>
        <p:blipFill>
          <a:blip r:embed="rId3"/>
          <a:stretch/>
        </p:blipFill>
        <p:spPr>
          <a:xfrm>
            <a:off x="1440" y="0"/>
            <a:ext cx="12187080" cy="6857640"/>
          </a:xfrm>
          <a:prstGeom prst="rect">
            <a:avLst/>
          </a:prstGeom>
          <a:ln w="9360">
            <a:noFill/>
          </a:ln>
        </p:spPr>
      </p:pic>
    </p:spTree>
    <p:extLst>
      <p:ext uri="{BB962C8B-B14F-4D97-AF65-F5344CB8AC3E}">
        <p14:creationId xmlns:p14="http://schemas.microsoft.com/office/powerpoint/2010/main" val="1900296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524125" y="3962400"/>
            <a:ext cx="6953250" cy="830997"/>
          </a:xfrm>
          <a:prstGeom prst="rect">
            <a:avLst/>
          </a:prstGeom>
          <a:noFill/>
        </p:spPr>
        <p:txBody>
          <a:bodyPr wrap="square" rtlCol="0">
            <a:spAutoFit/>
          </a:bodyPr>
          <a:lstStyle/>
          <a:p>
            <a:pPr algn="ctr"/>
            <a:r>
              <a:rPr lang="fr-FR" sz="2400" b="1" dirty="0">
                <a:solidFill>
                  <a:schemeClr val="accent2"/>
                </a:solidFill>
                <a:latin typeface="Arial" pitchFamily="34" charset="0"/>
                <a:cs typeface="Arial" panose="020B0604020202020204" pitchFamily="34" charset="0"/>
              </a:rPr>
              <a:t>PLAN D’ACTION 2022</a:t>
            </a:r>
          </a:p>
          <a:p>
            <a:pPr algn="ctr"/>
            <a:r>
              <a:rPr lang="fr-FR" sz="2400" b="1" dirty="0">
                <a:solidFill>
                  <a:schemeClr val="accent2"/>
                </a:solidFill>
                <a:latin typeface="Arial" pitchFamily="34" charset="0"/>
                <a:cs typeface="Arial" panose="020B0604020202020204" pitchFamily="34" charset="0"/>
              </a:rPr>
              <a:t>DIRECTION DES SYSTEMES D’INFORMATION</a:t>
            </a:r>
            <a:endParaRPr lang="fr-FR" sz="2400" dirty="0">
              <a:solidFill>
                <a:schemeClr val="accent2"/>
              </a:solidFill>
              <a:latin typeface="Arial" pitchFamily="34" charset="0"/>
              <a:cs typeface="Arial" pitchFamily="34" charset="0"/>
            </a:endParaRPr>
          </a:p>
        </p:txBody>
      </p:sp>
    </p:spTree>
    <p:extLst>
      <p:ext uri="{BB962C8B-B14F-4D97-AF65-F5344CB8AC3E}">
        <p14:creationId xmlns:p14="http://schemas.microsoft.com/office/powerpoint/2010/main" val="334566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215972"/>
            <a:ext cx="4770120" cy="4770120"/>
          </a:xfrm>
          <a:prstGeom prst="rect">
            <a:avLst/>
          </a:prstGeom>
          <a:effectLst>
            <a:outerShdw blurRad="177800" dist="304800" dir="3060000" sx="97000" sy="97000" algn="ctr" rotWithShape="0">
              <a:srgbClr val="000000">
                <a:alpha val="15000"/>
              </a:srgbClr>
            </a:outerShdw>
          </a:effectLst>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0058400" cy="5659264"/>
          </a:xfrm>
          <a:prstGeom prst="rect">
            <a:avLst/>
          </a:prstGeom>
        </p:spPr>
      </p:pic>
      <p:sp>
        <p:nvSpPr>
          <p:cNvPr id="5" name="ZoneTexte 4"/>
          <p:cNvSpPr txBox="1"/>
          <p:nvPr/>
        </p:nvSpPr>
        <p:spPr>
          <a:xfrm>
            <a:off x="476250" y="190500"/>
            <a:ext cx="2581275" cy="646331"/>
          </a:xfrm>
          <a:prstGeom prst="rect">
            <a:avLst/>
          </a:prstGeom>
          <a:noFill/>
        </p:spPr>
        <p:txBody>
          <a:bodyPr wrap="square" rtlCol="0">
            <a:spAutoFit/>
          </a:bodyPr>
          <a:lstStyle/>
          <a:p>
            <a:r>
              <a:rPr lang="fr-FR" b="1" dirty="0">
                <a:solidFill>
                  <a:schemeClr val="bg1"/>
                </a:solidFill>
                <a:latin typeface="Arial" panose="020B0604020202020204" pitchFamily="34" charset="0"/>
                <a:cs typeface="Arial" panose="020B0604020202020204" pitchFamily="34" charset="0"/>
              </a:rPr>
              <a:t>SOMMAIRE</a:t>
            </a:r>
          </a:p>
          <a:p>
            <a:endParaRPr lang="fr-FR" b="1" dirty="0">
              <a:solidFill>
                <a:schemeClr val="bg1"/>
              </a:solidFill>
            </a:endParaRPr>
          </a:p>
        </p:txBody>
      </p:sp>
      <p:sp>
        <p:nvSpPr>
          <p:cNvPr id="6" name="CustomShape 1"/>
          <p:cNvSpPr/>
          <p:nvPr/>
        </p:nvSpPr>
        <p:spPr>
          <a:xfrm>
            <a:off x="5354881" y="1169056"/>
            <a:ext cx="6140865" cy="32426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lvl="1">
              <a:lnSpc>
                <a:spcPct val="250000"/>
              </a:lnSpc>
            </a:pPr>
            <a:r>
              <a:rPr lang="fr-FR" sz="2000" b="1" dirty="0">
                <a:solidFill>
                  <a:srgbClr val="C00000"/>
                </a:solidFill>
                <a:latin typeface="Maiandra GD" panose="020E0502030308020204" pitchFamily="34" charset="0"/>
              </a:rPr>
              <a:t>I - MISSIONS  DU DEPARTEMENT </a:t>
            </a:r>
            <a:r>
              <a:rPr lang="fr-FR" sz="1600" b="1" dirty="0">
                <a:solidFill>
                  <a:srgbClr val="C00000"/>
                </a:solidFill>
                <a:latin typeface="Maiandra GD" panose="020E0502030308020204" pitchFamily="34" charset="0"/>
              </a:rPr>
              <a:t>	</a:t>
            </a:r>
          </a:p>
          <a:p>
            <a:pPr lvl="1">
              <a:lnSpc>
                <a:spcPct val="250000"/>
              </a:lnSpc>
            </a:pPr>
            <a:r>
              <a:rPr lang="fr-FR" sz="2000" b="1" dirty="0">
                <a:solidFill>
                  <a:srgbClr val="C00000"/>
                </a:solidFill>
                <a:latin typeface="Maiandra GD" panose="020E0502030308020204" pitchFamily="34" charset="0"/>
              </a:rPr>
              <a:t>II- PERSPECTIVES</a:t>
            </a:r>
          </a:p>
          <a:p>
            <a:pPr lvl="1">
              <a:lnSpc>
                <a:spcPct val="250000"/>
              </a:lnSpc>
            </a:pPr>
            <a:r>
              <a:rPr lang="fr-FR" sz="2000" b="1" dirty="0">
                <a:solidFill>
                  <a:srgbClr val="C00000"/>
                </a:solidFill>
                <a:latin typeface="Maiandra GD" panose="020E0502030308020204" pitchFamily="34" charset="0"/>
              </a:rPr>
              <a:t>III- ORGANIGRAMME DSI 2022</a:t>
            </a:r>
          </a:p>
          <a:p>
            <a:pPr>
              <a:lnSpc>
                <a:spcPct val="100000"/>
              </a:lnSpc>
            </a:pPr>
            <a:br>
              <a:rPr dirty="0"/>
            </a:br>
            <a:endParaRPr lang="fr-FR" sz="2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542280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1999489" y="851645"/>
            <a:ext cx="8194546"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I. </a:t>
            </a:r>
            <a:r>
              <a:rPr lang="fr-FR" sz="4000" b="1" dirty="0">
                <a:solidFill>
                  <a:schemeClr val="accent2"/>
                </a:solidFill>
                <a:latin typeface="Maiandra GD" panose="020E0502030308020204" pitchFamily="34" charset="0"/>
              </a:rPr>
              <a:t>MISSIONS  DU DEPARTEMENT </a:t>
            </a:r>
            <a:endParaRPr lang="fr-FR" sz="4000" b="1" dirty="0">
              <a:solidFill>
                <a:schemeClr val="accent2"/>
              </a:solidFill>
              <a:latin typeface="Arial" pitchFamily="34" charset="0"/>
              <a:cs typeface="Arial" pitchFamily="34" charset="0"/>
            </a:endParaRPr>
          </a:p>
        </p:txBody>
      </p:sp>
    </p:spTree>
    <p:extLst>
      <p:ext uri="{BB962C8B-B14F-4D97-AF65-F5344CB8AC3E}">
        <p14:creationId xmlns:p14="http://schemas.microsoft.com/office/powerpoint/2010/main" val="23007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4"/>
          <p:cNvSpPr/>
          <p:nvPr/>
        </p:nvSpPr>
        <p:spPr>
          <a:xfrm>
            <a:off x="2511360" y="43920"/>
            <a:ext cx="5818680" cy="719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nSpc>
                <a:spcPct val="90000"/>
              </a:lnSpc>
            </a:pPr>
            <a:r>
              <a:rPr lang="fr-FR" sz="2400" b="1" strike="noStrike" spc="-1" dirty="0">
                <a:solidFill>
                  <a:srgbClr val="C00000"/>
                </a:solidFill>
                <a:uFill>
                  <a:solidFill>
                    <a:srgbClr val="FFFFFF"/>
                  </a:solidFill>
                </a:uFill>
                <a:latin typeface="Century Gothic"/>
                <a:ea typeface="DejaVu Sans"/>
              </a:rPr>
              <a:t>I – </a:t>
            </a:r>
            <a:r>
              <a:rPr lang="fr-FR" sz="2400" b="1" dirty="0">
                <a:solidFill>
                  <a:srgbClr val="C00000"/>
                </a:solidFill>
                <a:latin typeface="Maiandra GD" panose="020E0502030308020204" pitchFamily="34" charset="0"/>
              </a:rPr>
              <a:t>MISSIONS  DU DEPARTEMENT </a:t>
            </a:r>
            <a:r>
              <a:rPr lang="fr-FR" sz="2400" b="1" strike="noStrike" spc="-1" dirty="0">
                <a:solidFill>
                  <a:srgbClr val="C00000"/>
                </a:solidFill>
                <a:uFill>
                  <a:solidFill>
                    <a:srgbClr val="FFFFFF"/>
                  </a:solidFill>
                </a:uFill>
                <a:latin typeface="Century Gothic"/>
                <a:ea typeface="DejaVu Sans"/>
              </a:rPr>
              <a:t> 2022</a:t>
            </a:r>
            <a:endParaRPr lang="fr-FR" sz="2400" b="0" strike="noStrike" spc="-1" dirty="0">
              <a:solidFill>
                <a:srgbClr val="000000"/>
              </a:solidFill>
              <a:uFill>
                <a:solidFill>
                  <a:srgbClr val="FFFFFF"/>
                </a:solidFill>
              </a:uFill>
              <a:latin typeface="Arial"/>
            </a:endParaRPr>
          </a:p>
        </p:txBody>
      </p:sp>
      <p:sp>
        <p:nvSpPr>
          <p:cNvPr id="6" name="CustomShape 5"/>
          <p:cNvSpPr/>
          <p:nvPr/>
        </p:nvSpPr>
        <p:spPr>
          <a:xfrm>
            <a:off x="838081" y="648000"/>
            <a:ext cx="10513800" cy="451880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indent="20638" algn="just">
              <a:lnSpc>
                <a:spcPct val="150000"/>
              </a:lnSpc>
              <a:buNone/>
            </a:pPr>
            <a:endParaRPr lang="fr-FR" sz="1400" dirty="0">
              <a:latin typeface="Maiandra GD" panose="020E0502030308020204" pitchFamily="34" charset="0"/>
            </a:endParaRPr>
          </a:p>
          <a:p>
            <a:pPr indent="20638" algn="just">
              <a:lnSpc>
                <a:spcPct val="150000"/>
              </a:lnSpc>
              <a:buNone/>
            </a:pPr>
            <a:r>
              <a:rPr lang="fr-FR" dirty="0">
                <a:latin typeface="Maiandra GD" panose="020E0502030308020204" pitchFamily="34" charset="0"/>
              </a:rPr>
              <a:t>Le Département des Systèmes d’Information de Media Contact Benin dont la mission est de mettre à disposition des utilisateurs, des ressources informatiques et audiovisuelles communes afin de les accompagner dans l’atteinte des objectifs de l’entreprise. </a:t>
            </a:r>
          </a:p>
          <a:p>
            <a:pPr indent="20638" algn="just">
              <a:lnSpc>
                <a:spcPct val="170000"/>
              </a:lnSpc>
              <a:buNone/>
            </a:pPr>
            <a:r>
              <a:rPr lang="fr-FR" dirty="0">
                <a:latin typeface="Maiandra GD" panose="020E0502030308020204" pitchFamily="34" charset="0"/>
              </a:rPr>
              <a:t>	 L’année 2022 sera consacré à la consolidation de la phase 1 et a la mise en œuvre de la phase 2 du projet de renforcement et l’unification des moyens de communication dans nos différents centre de production (l’omnicanal) d’une part et d’autre part la protection des données qui transitent sur nos différentes plateformes. La finalité étant toujours mettre à disposition des collaborateurs, des outils de collaboration entre nos différentes filiales afin de permettre un travail d’équipe et facilité les échanges.</a:t>
            </a:r>
            <a:endParaRPr lang="fr-FR"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636671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1999489" y="851645"/>
            <a:ext cx="8194546"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II. </a:t>
            </a:r>
            <a:r>
              <a:rPr lang="fr-FR" sz="4000" b="1" dirty="0">
                <a:solidFill>
                  <a:schemeClr val="accent2"/>
                </a:solidFill>
                <a:latin typeface="Maiandra GD" panose="020E0502030308020204" pitchFamily="34" charset="0"/>
              </a:rPr>
              <a:t>PERSPECTIVE 2022</a:t>
            </a:r>
            <a:endParaRPr lang="fr-FR" sz="4000" b="1" dirty="0">
              <a:solidFill>
                <a:schemeClr val="accent2"/>
              </a:solidFill>
              <a:latin typeface="Arial" pitchFamily="34" charset="0"/>
              <a:cs typeface="Arial" pitchFamily="34" charset="0"/>
            </a:endParaRPr>
          </a:p>
        </p:txBody>
      </p:sp>
    </p:spTree>
    <p:extLst>
      <p:ext uri="{BB962C8B-B14F-4D97-AF65-F5344CB8AC3E}">
        <p14:creationId xmlns:p14="http://schemas.microsoft.com/office/powerpoint/2010/main" val="6283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5"/>
          <p:cNvSpPr/>
          <p:nvPr/>
        </p:nvSpPr>
        <p:spPr>
          <a:xfrm>
            <a:off x="838080" y="648000"/>
            <a:ext cx="10738035" cy="562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indent="20638" algn="just">
              <a:lnSpc>
                <a:spcPct val="150000"/>
              </a:lnSpc>
              <a:buNone/>
            </a:pPr>
            <a:r>
              <a:rPr lang="fr-FR" sz="1600" spc="-1" dirty="0">
                <a:solidFill>
                  <a:srgbClr val="000000"/>
                </a:solidFill>
                <a:uFill>
                  <a:solidFill>
                    <a:srgbClr val="FFFFFF"/>
                  </a:solidFill>
                </a:uFill>
                <a:latin typeface="Century Gothic"/>
                <a:ea typeface="DejaVu Sans"/>
              </a:rPr>
              <a:t>L’année 2021 a et une année  de grande expérimentation de nouveaux outils digitaux (CRM ) ceci dans le but de hisser notre entreprise dans le top des centre de contact qui intègrent plusieurs canaux de communication (omnicanal) dans la satisfaction et la prise en charge des clients de nos différents partenaires.</a:t>
            </a:r>
          </a:p>
          <a:p>
            <a:pPr indent="20638" algn="just">
              <a:lnSpc>
                <a:spcPct val="150000"/>
              </a:lnSpc>
              <a:buNone/>
            </a:pPr>
            <a:r>
              <a:rPr lang="fr-FR" sz="1600" spc="-1" dirty="0">
                <a:solidFill>
                  <a:srgbClr val="000000"/>
                </a:solidFill>
                <a:uFill>
                  <a:solidFill>
                    <a:srgbClr val="FFFFFF"/>
                  </a:solidFill>
                </a:uFill>
                <a:latin typeface="Century Gothic"/>
                <a:ea typeface="DejaVu Sans"/>
              </a:rPr>
              <a:t>Il sera donc question pour nous de mettre en production l’un des différents outil que nous testons (Hermes 360 et </a:t>
            </a:r>
            <a:r>
              <a:rPr lang="fr-FR" sz="1600" spc="-1" dirty="0" err="1">
                <a:solidFill>
                  <a:srgbClr val="000000"/>
                </a:solidFill>
                <a:uFill>
                  <a:solidFill>
                    <a:srgbClr val="FFFFFF"/>
                  </a:solidFill>
                </a:uFill>
                <a:latin typeface="Century Gothic"/>
                <a:ea typeface="DejaVu Sans"/>
              </a:rPr>
              <a:t>yellochat</a:t>
            </a:r>
            <a:r>
              <a:rPr lang="fr-FR" sz="1600" spc="-1" dirty="0">
                <a:solidFill>
                  <a:srgbClr val="000000"/>
                </a:solidFill>
                <a:uFill>
                  <a:solidFill>
                    <a:srgbClr val="FFFFFF"/>
                  </a:solidFill>
                </a:uFill>
                <a:latin typeface="Century Gothic"/>
                <a:ea typeface="DejaVu Sans"/>
              </a:rPr>
              <a:t>). L’autre grand challenge est la poursuite de la phase deux de la refonte de notre réseau. Ceci se fera naturellement apres la consolidation de la phase une qui a été implémenté tout au long de l’année 2021.</a:t>
            </a:r>
          </a:p>
          <a:p>
            <a:pPr indent="20638" algn="just">
              <a:lnSpc>
                <a:spcPct val="150000"/>
              </a:lnSpc>
              <a:buNone/>
            </a:pPr>
            <a:r>
              <a:rPr lang="fr-FR" sz="1600" spc="-1" dirty="0">
                <a:solidFill>
                  <a:srgbClr val="000000"/>
                </a:solidFill>
                <a:uFill>
                  <a:solidFill>
                    <a:srgbClr val="FFFFFF"/>
                  </a:solidFill>
                </a:uFill>
                <a:latin typeface="Century Gothic"/>
                <a:ea typeface="DejaVu Sans"/>
              </a:rPr>
              <a:t>Pour mener a bien notre mission de garant des technologies nouvelles tout en assurant notre rôle essentiel de sécurité des informations, nous avons bâti notre politique autour des grands axes suivants:</a:t>
            </a:r>
          </a:p>
          <a:p>
            <a:pPr indent="20638" algn="just">
              <a:lnSpc>
                <a:spcPct val="150000"/>
              </a:lnSpc>
              <a:buNone/>
            </a:pPr>
            <a:endParaRPr lang="fr-FR" sz="1400" spc="-1" dirty="0">
              <a:solidFill>
                <a:srgbClr val="000000"/>
              </a:solidFill>
              <a:uFill>
                <a:solidFill>
                  <a:srgbClr val="FFFFFF"/>
                </a:solidFill>
              </a:uFill>
              <a:latin typeface="Century Gothic"/>
              <a:ea typeface="DejaVu Sans"/>
            </a:endParaRPr>
          </a:p>
          <a:p>
            <a:pPr marL="742950" lvl="1" indent="-285750" algn="just">
              <a:lnSpc>
                <a:spcPct val="150000"/>
              </a:lnSpc>
              <a:buClr>
                <a:srgbClr val="000000"/>
              </a:buClr>
              <a:buFont typeface="Wingdings" panose="05000000000000000000" pitchFamily="2" charset="2"/>
              <a:buChar char="ü"/>
            </a:pPr>
            <a:r>
              <a:rPr lang="fr-FR" sz="1600" b="1" spc="-1" dirty="0">
                <a:solidFill>
                  <a:srgbClr val="000000"/>
                </a:solidFill>
                <a:uFill>
                  <a:solidFill>
                    <a:srgbClr val="FFFFFF"/>
                  </a:solidFill>
                </a:uFill>
                <a:latin typeface="Century Gothic"/>
              </a:rPr>
              <a:t>MISE EN ŒUVRE D’UN OUTIL OMNICANAL;</a:t>
            </a:r>
          </a:p>
          <a:p>
            <a:pPr marL="742950" lvl="1" indent="-285750" algn="just">
              <a:lnSpc>
                <a:spcPct val="150000"/>
              </a:lnSpc>
              <a:buClr>
                <a:srgbClr val="000000"/>
              </a:buClr>
              <a:buFont typeface="Wingdings" panose="05000000000000000000" pitchFamily="2" charset="2"/>
              <a:buChar char="ü"/>
            </a:pPr>
            <a:r>
              <a:rPr lang="fr-FR" sz="1600" b="1" spc="-1" dirty="0">
                <a:solidFill>
                  <a:srgbClr val="000000"/>
                </a:solidFill>
                <a:uFill>
                  <a:solidFill>
                    <a:srgbClr val="FFFFFF"/>
                  </a:solidFill>
                </a:uFill>
                <a:latin typeface="Century Gothic"/>
              </a:rPr>
              <a:t>POURSUIVRE LE DÉPLOIEMENT DE LA POLITIQUE DE SECURITE</a:t>
            </a:r>
          </a:p>
          <a:p>
            <a:pPr marL="742950" lvl="1" indent="-285750" algn="just">
              <a:lnSpc>
                <a:spcPct val="150000"/>
              </a:lnSpc>
              <a:buClr>
                <a:srgbClr val="000000"/>
              </a:buClr>
              <a:buFont typeface="Wingdings" panose="05000000000000000000" pitchFamily="2" charset="2"/>
              <a:buChar char="ü"/>
            </a:pPr>
            <a:r>
              <a:rPr lang="fr-FR" sz="1600" b="1" spc="-1" dirty="0">
                <a:solidFill>
                  <a:srgbClr val="000000"/>
                </a:solidFill>
                <a:uFill>
                  <a:solidFill>
                    <a:srgbClr val="FFFFFF"/>
                  </a:solidFill>
                </a:uFill>
                <a:latin typeface="Century Gothic"/>
              </a:rPr>
              <a:t>RENFORCER  LES PRATIQUES DSI ET ASSURER LE SUPPORT AUX UTILISATEURS ;</a:t>
            </a:r>
          </a:p>
          <a:p>
            <a:pPr marL="742950" lvl="1" indent="-285750" algn="just">
              <a:lnSpc>
                <a:spcPct val="150000"/>
              </a:lnSpc>
              <a:buClr>
                <a:srgbClr val="000000"/>
              </a:buClr>
              <a:buFont typeface="Wingdings" panose="05000000000000000000" pitchFamily="2" charset="2"/>
              <a:buChar char="ü"/>
            </a:pPr>
            <a:r>
              <a:rPr lang="fr-FR" sz="1600" b="1" spc="-1" dirty="0">
                <a:solidFill>
                  <a:srgbClr val="000000"/>
                </a:solidFill>
                <a:uFill>
                  <a:solidFill>
                    <a:srgbClr val="FFFFFF"/>
                  </a:solidFill>
                </a:uFill>
                <a:latin typeface="Century Gothic"/>
              </a:rPr>
              <a:t>REFONTE DE L’ARCHITECTURE DE PRODUCTION: CLOUD &amp; CENTRALISATION CRM</a:t>
            </a:r>
          </a:p>
          <a:p>
            <a:pPr marL="742950" lvl="1" indent="-285750" algn="just">
              <a:lnSpc>
                <a:spcPct val="150000"/>
              </a:lnSpc>
              <a:buClr>
                <a:srgbClr val="000000"/>
              </a:buClr>
              <a:buFont typeface="Wingdings" panose="05000000000000000000" pitchFamily="2" charset="2"/>
              <a:buChar char="ü"/>
            </a:pPr>
            <a:endParaRPr lang="fr-FR" sz="1400" spc="-1" dirty="0">
              <a:solidFill>
                <a:srgbClr val="000000"/>
              </a:solidFill>
              <a:uFill>
                <a:solidFill>
                  <a:srgbClr val="FFFFFF"/>
                </a:solidFill>
              </a:uFill>
              <a:latin typeface="Century Gothic"/>
              <a:ea typeface="DejaVu Sans"/>
            </a:endParaRPr>
          </a:p>
          <a:p>
            <a:pPr indent="20638" algn="just">
              <a:lnSpc>
                <a:spcPct val="150000"/>
              </a:lnSpc>
              <a:buNone/>
            </a:pPr>
            <a:endParaRPr lang="fr-FR" sz="1400" b="0" strike="noStrike" spc="-1" dirty="0">
              <a:solidFill>
                <a:srgbClr val="000000"/>
              </a:solidFill>
              <a:uFill>
                <a:solidFill>
                  <a:srgbClr val="FFFFFF"/>
                </a:solidFill>
              </a:uFill>
              <a:latin typeface="Arial"/>
            </a:endParaRPr>
          </a:p>
        </p:txBody>
      </p:sp>
      <p:sp>
        <p:nvSpPr>
          <p:cNvPr id="5" name="CustomShape 4"/>
          <p:cNvSpPr/>
          <p:nvPr/>
        </p:nvSpPr>
        <p:spPr>
          <a:xfrm>
            <a:off x="2511360" y="43920"/>
            <a:ext cx="5818680" cy="719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nSpc>
                <a:spcPct val="90000"/>
              </a:lnSpc>
            </a:pPr>
            <a:r>
              <a:rPr lang="fr-FR" sz="2400" b="1" strike="noStrike" spc="-1" dirty="0">
                <a:solidFill>
                  <a:srgbClr val="C00000"/>
                </a:solidFill>
                <a:uFill>
                  <a:solidFill>
                    <a:srgbClr val="FFFFFF"/>
                  </a:solidFill>
                </a:uFill>
                <a:latin typeface="Century Gothic"/>
                <a:ea typeface="DejaVu Sans"/>
              </a:rPr>
              <a:t>II – PERSPECTIVES 2022</a:t>
            </a:r>
            <a:endParaRPr lang="fr-FR" sz="2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2723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p:cNvSpPr/>
          <p:nvPr/>
        </p:nvSpPr>
        <p:spPr>
          <a:xfrm>
            <a:off x="519840" y="119192"/>
            <a:ext cx="11000160" cy="6055887"/>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285840" indent="-285480" algn="just">
              <a:lnSpc>
                <a:spcPct val="150000"/>
              </a:lnSpc>
              <a:buClr>
                <a:srgbClr val="C00000"/>
              </a:buClr>
              <a:buFont typeface="Wingdings" charset="2"/>
              <a:buChar char=""/>
            </a:pPr>
            <a:r>
              <a:rPr lang="fr-FR" b="1" spc="-1" dirty="0">
                <a:solidFill>
                  <a:schemeClr val="accent2"/>
                </a:solidFill>
                <a:uFill>
                  <a:solidFill>
                    <a:srgbClr val="FFFFFF"/>
                  </a:solidFill>
                </a:uFill>
                <a:latin typeface="Century Gothic"/>
              </a:rPr>
              <a:t>MISE EN ŒUVRE D’UN OUTIL OMNICANAL</a:t>
            </a:r>
          </a:p>
          <a:p>
            <a:pPr marL="360" algn="just">
              <a:lnSpc>
                <a:spcPct val="150000"/>
              </a:lnSpc>
              <a:buClr>
                <a:srgbClr val="C00000"/>
              </a:buClr>
            </a:pPr>
            <a:r>
              <a:rPr lang="fr-FR" sz="1600" b="0" strike="noStrike" spc="-1" dirty="0">
                <a:solidFill>
                  <a:srgbClr val="000000"/>
                </a:solidFill>
                <a:uFill>
                  <a:solidFill>
                    <a:srgbClr val="FFFFFF"/>
                  </a:solidFill>
                </a:uFill>
                <a:latin typeface="Century Gothic"/>
                <a:ea typeface="DejaVu Sans"/>
              </a:rPr>
              <a:t>Afin de faire De Media contact un centre de contact </a:t>
            </a:r>
            <a:r>
              <a:rPr lang="fr-FR" sz="1600" b="0" strike="noStrike" spc="-1" dirty="0" err="1">
                <a:solidFill>
                  <a:srgbClr val="000000"/>
                </a:solidFill>
                <a:uFill>
                  <a:solidFill>
                    <a:srgbClr val="FFFFFF"/>
                  </a:solidFill>
                </a:uFill>
                <a:latin typeface="Century Gothic"/>
                <a:ea typeface="DejaVu Sans"/>
              </a:rPr>
              <a:t>Omnicanal</a:t>
            </a:r>
            <a:r>
              <a:rPr lang="fr-FR" sz="1600" b="0" strike="noStrike" spc="-1" dirty="0">
                <a:solidFill>
                  <a:srgbClr val="000000"/>
                </a:solidFill>
                <a:uFill>
                  <a:solidFill>
                    <a:srgbClr val="FFFFFF"/>
                  </a:solidFill>
                </a:uFill>
                <a:latin typeface="Century Gothic"/>
                <a:ea typeface="DejaVu Sans"/>
              </a:rPr>
              <a:t> nous avons fait un certain nombre de test tout au long de l’année écoulée. Notamment nous avons testé </a:t>
            </a:r>
            <a:r>
              <a:rPr lang="fr-FR" sz="1600" spc="-1" dirty="0">
                <a:solidFill>
                  <a:srgbClr val="000000"/>
                </a:solidFill>
                <a:uFill>
                  <a:solidFill>
                    <a:srgbClr val="FFFFFF"/>
                  </a:solidFill>
                </a:uFill>
                <a:latin typeface="Century Gothic"/>
                <a:ea typeface="DejaVu Sans"/>
              </a:rPr>
              <a:t>des solutions </a:t>
            </a:r>
            <a:r>
              <a:rPr lang="fr-FR" sz="1600" b="0" strike="noStrike" spc="-1" dirty="0">
                <a:solidFill>
                  <a:srgbClr val="000000"/>
                </a:solidFill>
                <a:uFill>
                  <a:solidFill>
                    <a:srgbClr val="FFFFFF"/>
                  </a:solidFill>
                </a:uFill>
                <a:latin typeface="Century Gothic"/>
                <a:ea typeface="DejaVu Sans"/>
              </a:rPr>
              <a:t> CRM permettant de faire de l’</a:t>
            </a:r>
            <a:r>
              <a:rPr lang="fr-FR" sz="1600" b="0" strike="noStrike" spc="-1" dirty="0" err="1">
                <a:solidFill>
                  <a:srgbClr val="000000"/>
                </a:solidFill>
                <a:uFill>
                  <a:solidFill>
                    <a:srgbClr val="FFFFFF"/>
                  </a:solidFill>
                </a:uFill>
                <a:latin typeface="Century Gothic"/>
                <a:ea typeface="DejaVu Sans"/>
              </a:rPr>
              <a:t>omnicanal</a:t>
            </a:r>
            <a:r>
              <a:rPr lang="fr-FR" sz="1600" b="0" strike="noStrike" spc="-1" dirty="0">
                <a:solidFill>
                  <a:srgbClr val="000000"/>
                </a:solidFill>
                <a:uFill>
                  <a:solidFill>
                    <a:srgbClr val="FFFFFF"/>
                  </a:solidFill>
                </a:uFill>
                <a:latin typeface="Century Gothic"/>
                <a:ea typeface="DejaVu Sans"/>
              </a:rPr>
              <a:t> car comme vous le savez, le téléphone n’est plus l’unique moyen de communication avec les services clients, mais aujourd’hui, les nouvelles technologies ont changé la donne {</a:t>
            </a:r>
            <a:r>
              <a:rPr lang="fr-FR" sz="1600" b="1" strike="noStrike" spc="-1" dirty="0">
                <a:solidFill>
                  <a:srgbClr val="000000"/>
                </a:solidFill>
                <a:uFill>
                  <a:solidFill>
                    <a:srgbClr val="FFFFFF"/>
                  </a:solidFill>
                </a:uFill>
                <a:latin typeface="Century Gothic"/>
                <a:ea typeface="DejaVu Sans"/>
              </a:rPr>
              <a:t>E-mail, chat, Forum, Réseaux Sociaux (Facebook, Twitter, Instagram, WhatsApp, etc..), SMS</a:t>
            </a:r>
            <a:r>
              <a:rPr lang="fr-FR" sz="1600" b="0" strike="noStrike" spc="-1" dirty="0">
                <a:solidFill>
                  <a:srgbClr val="000000"/>
                </a:solidFill>
                <a:uFill>
                  <a:solidFill>
                    <a:srgbClr val="FFFFFF"/>
                  </a:solidFill>
                </a:uFill>
                <a:latin typeface="Century Gothic"/>
                <a:ea typeface="DejaVu Sans"/>
              </a:rPr>
              <a:t>}. </a:t>
            </a:r>
            <a:r>
              <a:rPr lang="fr-FR" sz="1600" spc="-1" dirty="0">
                <a:solidFill>
                  <a:srgbClr val="000000"/>
                </a:solidFill>
                <a:uFill>
                  <a:solidFill>
                    <a:srgbClr val="FFFFFF"/>
                  </a:solidFill>
                </a:uFill>
                <a:latin typeface="Century Gothic"/>
                <a:ea typeface="DejaVu Sans"/>
              </a:rPr>
              <a:t>Au file des années </a:t>
            </a:r>
            <a:r>
              <a:rPr lang="fr-FR" sz="1600" b="0" strike="noStrike" spc="-1" dirty="0">
                <a:solidFill>
                  <a:srgbClr val="000000"/>
                </a:solidFill>
                <a:uFill>
                  <a:solidFill>
                    <a:srgbClr val="FFFFFF"/>
                  </a:solidFill>
                </a:uFill>
                <a:latin typeface="Century Gothic"/>
                <a:ea typeface="DejaVu Sans"/>
              </a:rPr>
              <a:t> les canaux digitaux on prit de la place dans le monde des centre de contact pour la gest</a:t>
            </a:r>
            <a:r>
              <a:rPr lang="fr-FR" sz="1600" spc="-1" dirty="0">
                <a:solidFill>
                  <a:srgbClr val="000000"/>
                </a:solidFill>
                <a:uFill>
                  <a:solidFill>
                    <a:srgbClr val="FFFFFF"/>
                  </a:solidFill>
                </a:uFill>
                <a:latin typeface="Century Gothic"/>
                <a:ea typeface="DejaVu Sans"/>
              </a:rPr>
              <a:t>ion de la relation client ce qui a considérablement diminuer les flux voix.</a:t>
            </a:r>
          </a:p>
          <a:p>
            <a:pPr marL="360" algn="just">
              <a:lnSpc>
                <a:spcPct val="150000"/>
              </a:lnSpc>
              <a:buClr>
                <a:srgbClr val="C00000"/>
              </a:buClr>
            </a:pPr>
            <a:r>
              <a:rPr lang="fr-FR" sz="1600" b="0" strike="noStrike" spc="-1" dirty="0">
                <a:solidFill>
                  <a:srgbClr val="000000"/>
                </a:solidFill>
                <a:uFill>
                  <a:solidFill>
                    <a:srgbClr val="FFFFFF"/>
                  </a:solidFill>
                </a:uFill>
                <a:latin typeface="Century Gothic"/>
                <a:ea typeface="DejaVu Sans"/>
              </a:rPr>
              <a:t>Nous avons donc effectué de nombreuse séances de formation sur le principe de fonctionnement des solutions </a:t>
            </a:r>
            <a:r>
              <a:rPr lang="fr-FR" sz="1600" b="0" strike="noStrike" spc="-1" dirty="0" err="1">
                <a:solidFill>
                  <a:srgbClr val="000000"/>
                </a:solidFill>
                <a:uFill>
                  <a:solidFill>
                    <a:srgbClr val="FFFFFF"/>
                  </a:solidFill>
                </a:uFill>
                <a:latin typeface="Century Gothic"/>
                <a:ea typeface="DejaVu Sans"/>
              </a:rPr>
              <a:t>omnicanal</a:t>
            </a:r>
            <a:r>
              <a:rPr lang="fr-FR" sz="1600" b="0" strike="noStrike" spc="-1" dirty="0">
                <a:solidFill>
                  <a:srgbClr val="000000"/>
                </a:solidFill>
                <a:uFill>
                  <a:solidFill>
                    <a:srgbClr val="FFFFFF"/>
                  </a:solidFill>
                </a:uFill>
                <a:latin typeface="Century Gothic"/>
                <a:ea typeface="DejaVu Sans"/>
              </a:rPr>
              <a:t> Pour les téléconseillers et managers des différentes campagnes, nous avons de long en large expliqué le  concept l’« </a:t>
            </a:r>
            <a:r>
              <a:rPr lang="fr-FR" sz="1600" b="1" strike="noStrike" spc="-1" dirty="0" err="1">
                <a:solidFill>
                  <a:srgbClr val="000000"/>
                </a:solidFill>
                <a:uFill>
                  <a:solidFill>
                    <a:srgbClr val="FFFFFF"/>
                  </a:solidFill>
                </a:uFill>
                <a:latin typeface="Century Gothic"/>
                <a:ea typeface="DejaVu Sans"/>
              </a:rPr>
              <a:t>omnicanalité</a:t>
            </a:r>
            <a:r>
              <a:rPr lang="fr-FR" sz="1600" b="0" strike="noStrike" spc="-1" dirty="0">
                <a:solidFill>
                  <a:srgbClr val="000000"/>
                </a:solidFill>
                <a:uFill>
                  <a:solidFill>
                    <a:srgbClr val="FFFFFF"/>
                  </a:solidFill>
                </a:uFill>
                <a:latin typeface="Century Gothic"/>
                <a:ea typeface="DejaVu Sans"/>
              </a:rPr>
              <a:t> » qui en découle. </a:t>
            </a:r>
            <a:r>
              <a:rPr lang="fr-FR" sz="1600" b="1" strike="noStrike" spc="-1" dirty="0">
                <a:solidFill>
                  <a:srgbClr val="000000"/>
                </a:solidFill>
                <a:uFill>
                  <a:solidFill>
                    <a:srgbClr val="FFFFFF"/>
                  </a:solidFill>
                </a:uFill>
                <a:latin typeface="Century Gothic"/>
                <a:ea typeface="DejaVu Sans"/>
              </a:rPr>
              <a:t>C’est-à-dire les clients sont  susceptibles de passer d’un terminal à l’autres en peu de temps. Ils posent une question sur Messenger, ajoutent des détails par E-mail au cours de la journée et décrochent leur téléphone pendant une pause.</a:t>
            </a:r>
          </a:p>
          <a:p>
            <a:pPr algn="just">
              <a:lnSpc>
                <a:spcPct val="150000"/>
              </a:lnSpc>
            </a:pPr>
            <a:r>
              <a:rPr lang="fr-FR" sz="1600" spc="-1" dirty="0">
                <a:solidFill>
                  <a:srgbClr val="000000"/>
                </a:solidFill>
                <a:uFill>
                  <a:solidFill>
                    <a:srgbClr val="FFFFFF"/>
                  </a:solidFill>
                </a:uFill>
                <a:latin typeface="Century Gothic"/>
                <a:ea typeface="DejaVu Sans"/>
              </a:rPr>
              <a:t>Apres tout ceci il est donc question pour nous après analyse et validation de la direction générale de retenir une des solutions et la déployer au sein de nos différents sites de production.</a:t>
            </a:r>
            <a:endParaRPr lang="fr-FR" sz="1400" b="0" strike="noStrike" spc="-1" dirty="0">
              <a:solidFill>
                <a:srgbClr val="000000"/>
              </a:solidFill>
              <a:uFill>
                <a:solidFill>
                  <a:srgbClr val="FFFFFF"/>
                </a:solidFill>
              </a:uFill>
              <a:latin typeface="Arial"/>
            </a:endParaRPr>
          </a:p>
          <a:p>
            <a:pPr algn="just">
              <a:lnSpc>
                <a:spcPct val="150000"/>
              </a:lnSpc>
            </a:pPr>
            <a:endParaRPr lang="fr-FR" sz="1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834417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53" y="216568"/>
            <a:ext cx="11333747" cy="454996"/>
          </a:xfrm>
          <a:prstGeom prst="rect">
            <a:avLst/>
          </a:prstGeom>
        </p:spPr>
        <p:txBody>
          <a:bodyPr wrap="square">
            <a:spAutoFit/>
          </a:bodyPr>
          <a:lstStyle/>
          <a:p>
            <a:pPr marL="285840" indent="-285480" algn="just">
              <a:lnSpc>
                <a:spcPct val="150000"/>
              </a:lnSpc>
              <a:buClr>
                <a:srgbClr val="C00000"/>
              </a:buClr>
              <a:buFont typeface="Wingdings" charset="2"/>
              <a:buChar char=""/>
            </a:pPr>
            <a:r>
              <a:rPr lang="fr-FR" b="1" spc="-1" dirty="0">
                <a:solidFill>
                  <a:schemeClr val="accent2"/>
                </a:solidFill>
                <a:uFill>
                  <a:solidFill>
                    <a:srgbClr val="FFFFFF"/>
                  </a:solidFill>
                </a:uFill>
                <a:latin typeface="Century Gothic"/>
              </a:rPr>
              <a:t>MISE EN ŒUVRE D’UN OUTIL OMNICANAL (Suite)</a:t>
            </a:r>
          </a:p>
        </p:txBody>
      </p:sp>
      <p:sp>
        <p:nvSpPr>
          <p:cNvPr id="5" name="CustomShape 4"/>
          <p:cNvSpPr/>
          <p:nvPr/>
        </p:nvSpPr>
        <p:spPr>
          <a:xfrm>
            <a:off x="429480" y="590966"/>
            <a:ext cx="11000520" cy="5197615"/>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60" algn="just">
              <a:lnSpc>
                <a:spcPct val="150000"/>
              </a:lnSpc>
              <a:buClr>
                <a:srgbClr val="C00000"/>
              </a:buClr>
            </a:pPr>
            <a:r>
              <a:rPr lang="fr-FR" sz="2400" b="1" spc="-1" dirty="0">
                <a:solidFill>
                  <a:srgbClr val="C00000"/>
                </a:solidFill>
                <a:uFill>
                  <a:solidFill>
                    <a:srgbClr val="FFFFFF"/>
                  </a:solidFill>
                </a:uFill>
                <a:latin typeface="Century Gothic"/>
                <a:ea typeface="DejaVu Sans"/>
              </a:rPr>
              <a:t> </a:t>
            </a:r>
            <a:r>
              <a:rPr lang="fr-FR" sz="1600" spc="-1" dirty="0">
                <a:solidFill>
                  <a:srgbClr val="000000"/>
                </a:solidFill>
                <a:uFill>
                  <a:solidFill>
                    <a:srgbClr val="FFFFFF"/>
                  </a:solidFill>
                </a:uFill>
                <a:latin typeface="Century Gothic"/>
                <a:ea typeface="DejaVu Sans"/>
              </a:rPr>
              <a:t>Face au défis de maitriser l’</a:t>
            </a:r>
            <a:r>
              <a:rPr lang="fr-FR" sz="1600" spc="-1" dirty="0" err="1">
                <a:solidFill>
                  <a:srgbClr val="000000"/>
                </a:solidFill>
                <a:uFill>
                  <a:solidFill>
                    <a:srgbClr val="FFFFFF"/>
                  </a:solidFill>
                </a:uFill>
                <a:latin typeface="Century Gothic"/>
                <a:ea typeface="DejaVu Sans"/>
              </a:rPr>
              <a:t>omnicanalité</a:t>
            </a:r>
            <a:r>
              <a:rPr lang="fr-FR" sz="1600" spc="-1" dirty="0">
                <a:solidFill>
                  <a:srgbClr val="000000"/>
                </a:solidFill>
                <a:uFill>
                  <a:solidFill>
                    <a:srgbClr val="FFFFFF"/>
                  </a:solidFill>
                </a:uFill>
                <a:latin typeface="Century Gothic"/>
                <a:ea typeface="DejaVu Sans"/>
              </a:rPr>
              <a:t> sur nos plateau de production, DSI travaillera essentiellement sur deux Volets:</a:t>
            </a:r>
          </a:p>
          <a:p>
            <a:pPr marL="360" indent="-285750" algn="just">
              <a:lnSpc>
                <a:spcPct val="150000"/>
              </a:lnSpc>
              <a:buClr>
                <a:srgbClr val="C00000"/>
              </a:buClr>
              <a:buFontTx/>
              <a:buChar char="-"/>
            </a:pPr>
            <a:r>
              <a:rPr lang="fr-FR" sz="1600" spc="-1" dirty="0">
                <a:solidFill>
                  <a:srgbClr val="000000"/>
                </a:solidFill>
                <a:uFill>
                  <a:solidFill>
                    <a:srgbClr val="FFFFFF"/>
                  </a:solidFill>
                </a:uFill>
                <a:latin typeface="Century Gothic"/>
                <a:ea typeface="DejaVu Sans"/>
              </a:rPr>
              <a:t>La rénovation du parc de production avec des postes plus </a:t>
            </a:r>
            <a:r>
              <a:rPr lang="fr-FR" sz="1600" spc="-1" dirty="0" err="1">
                <a:solidFill>
                  <a:srgbClr val="000000"/>
                </a:solidFill>
                <a:uFill>
                  <a:solidFill>
                    <a:srgbClr val="FFFFFF"/>
                  </a:solidFill>
                </a:uFill>
                <a:latin typeface="Century Gothic"/>
                <a:ea typeface="DejaVu Sans"/>
              </a:rPr>
              <a:t>perfoment</a:t>
            </a:r>
            <a:r>
              <a:rPr lang="fr-FR" sz="1600" spc="-1" dirty="0">
                <a:solidFill>
                  <a:srgbClr val="000000"/>
                </a:solidFill>
                <a:uFill>
                  <a:solidFill>
                    <a:srgbClr val="FFFFFF"/>
                  </a:solidFill>
                </a:uFill>
                <a:latin typeface="Century Gothic"/>
                <a:ea typeface="DejaVu Sans"/>
              </a:rPr>
              <a:t> en terme de ressource ;</a:t>
            </a:r>
          </a:p>
          <a:p>
            <a:pPr marL="360" indent="-285750" algn="just">
              <a:lnSpc>
                <a:spcPct val="150000"/>
              </a:lnSpc>
              <a:buClr>
                <a:srgbClr val="C00000"/>
              </a:buClr>
              <a:buFontTx/>
              <a:buChar char="-"/>
            </a:pPr>
            <a:r>
              <a:rPr lang="fr-FR" sz="1600" spc="-1" dirty="0">
                <a:solidFill>
                  <a:srgbClr val="000000"/>
                </a:solidFill>
                <a:uFill>
                  <a:solidFill>
                    <a:srgbClr val="FFFFFF"/>
                  </a:solidFill>
                </a:uFill>
                <a:latin typeface="Century Gothic"/>
                <a:ea typeface="DejaVu Sans"/>
              </a:rPr>
              <a:t>Et le déploiement du CRM </a:t>
            </a:r>
            <a:r>
              <a:rPr lang="fr-FR" sz="1600" spc="-1" dirty="0" err="1">
                <a:solidFill>
                  <a:srgbClr val="000000"/>
                </a:solidFill>
                <a:uFill>
                  <a:solidFill>
                    <a:srgbClr val="FFFFFF"/>
                  </a:solidFill>
                </a:uFill>
                <a:latin typeface="Century Gothic"/>
                <a:ea typeface="DejaVu Sans"/>
              </a:rPr>
              <a:t>Omnical</a:t>
            </a:r>
            <a:r>
              <a:rPr lang="fr-FR" sz="1600" spc="-1" dirty="0">
                <a:solidFill>
                  <a:srgbClr val="000000"/>
                </a:solidFill>
                <a:uFill>
                  <a:solidFill>
                    <a:srgbClr val="FFFFFF"/>
                  </a:solidFill>
                </a:uFill>
                <a:latin typeface="Century Gothic"/>
                <a:ea typeface="DejaVu Sans"/>
              </a:rPr>
              <a:t>.</a:t>
            </a:r>
          </a:p>
          <a:p>
            <a:pPr marL="360" algn="just">
              <a:lnSpc>
                <a:spcPct val="150000"/>
              </a:lnSpc>
              <a:buClr>
                <a:srgbClr val="C00000"/>
              </a:buClr>
            </a:pPr>
            <a:r>
              <a:rPr lang="fr-FR" sz="1600" spc="-1" dirty="0">
                <a:solidFill>
                  <a:srgbClr val="000000"/>
                </a:solidFill>
                <a:uFill>
                  <a:solidFill>
                    <a:srgbClr val="FFFFFF"/>
                  </a:solidFill>
                </a:uFill>
                <a:latin typeface="Century Gothic"/>
                <a:ea typeface="DejaVu Sans"/>
              </a:rPr>
              <a:t>Ainsi, le plan de rénovation du parc de production qui a démarré l’année passé va se </a:t>
            </a:r>
            <a:r>
              <a:rPr lang="fr-FR" sz="1600" spc="-1" dirty="0" err="1">
                <a:solidFill>
                  <a:srgbClr val="000000"/>
                </a:solidFill>
                <a:uFill>
                  <a:solidFill>
                    <a:srgbClr val="FFFFFF"/>
                  </a:solidFill>
                </a:uFill>
                <a:latin typeface="Century Gothic"/>
                <a:ea typeface="DejaVu Sans"/>
              </a:rPr>
              <a:t>poussuivre</a:t>
            </a:r>
            <a:r>
              <a:rPr lang="fr-FR" sz="1600" spc="-1" dirty="0">
                <a:solidFill>
                  <a:srgbClr val="000000"/>
                </a:solidFill>
                <a:uFill>
                  <a:solidFill>
                    <a:srgbClr val="FFFFFF"/>
                  </a:solidFill>
                </a:uFill>
                <a:latin typeface="Century Gothic"/>
                <a:ea typeface="DejaVu Sans"/>
              </a:rPr>
              <a:t>. Les prochaines UC et autres matériels à déployer sur les plateaux pour les campagnes digitales auront les caractéristiques suivant:</a:t>
            </a:r>
          </a:p>
          <a:p>
            <a:pPr marL="360" algn="just">
              <a:lnSpc>
                <a:spcPct val="150000"/>
              </a:lnSpc>
              <a:buClr>
                <a:srgbClr val="C00000"/>
              </a:buClr>
            </a:pPr>
            <a:r>
              <a:rPr lang="fr-FR" sz="1600" spc="-1" dirty="0">
                <a:solidFill>
                  <a:srgbClr val="000000"/>
                </a:solidFill>
                <a:uFill>
                  <a:solidFill>
                    <a:srgbClr val="FFFFFF"/>
                  </a:solidFill>
                </a:uFill>
                <a:latin typeface="Century Gothic"/>
                <a:ea typeface="DejaVu Sans"/>
              </a:rPr>
              <a:t> La capacité  à assurer la résilience du système d’information face à un sinistre majeur ou à une cyberattaque dans un monde de plus en plus ouvert et interconnecté, tout en assurant sa conformité règlementaire, constitue un des enjeux majeurs, ceci passe par le développement des pratiques nouvelles et l’appui à l’innovation. </a:t>
            </a:r>
          </a:p>
        </p:txBody>
      </p:sp>
    </p:spTree>
    <p:extLst>
      <p:ext uri="{BB962C8B-B14F-4D97-AF65-F5344CB8AC3E}">
        <p14:creationId xmlns:p14="http://schemas.microsoft.com/office/powerpoint/2010/main" val="53611493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29360</TotalTime>
  <Words>1276</Words>
  <Application>Microsoft Office PowerPoint</Application>
  <PresentationFormat>Grand écran</PresentationFormat>
  <Paragraphs>173</Paragraphs>
  <Slides>19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19</vt:i4>
      </vt:variant>
    </vt:vector>
  </HeadingPairs>
  <TitlesOfParts>
    <vt:vector size="28" baseType="lpstr">
      <vt:lpstr>Arial</vt:lpstr>
      <vt:lpstr>Arial Black</vt:lpstr>
      <vt:lpstr>Calibri</vt:lpstr>
      <vt:lpstr>Calibri Light</vt:lpstr>
      <vt:lpstr>Cambria</vt:lpstr>
      <vt:lpstr>Century Gothic</vt:lpstr>
      <vt:lpstr>Maiandra GD</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Léandre Aguiah</cp:lastModifiedBy>
  <cp:revision>1656</cp:revision>
  <dcterms:created xsi:type="dcterms:W3CDTF">2015-10-14T16:42:27Z</dcterms:created>
  <dcterms:modified xsi:type="dcterms:W3CDTF">2022-02-03T15:23:23Z</dcterms:modified>
</cp:coreProperties>
</file>