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"/>
  </p:notesMasterIdLst>
  <p:sldIdLst>
    <p:sldId id="542" r:id="rId2"/>
    <p:sldId id="557" r:id="rId3"/>
    <p:sldId id="571" r:id="rId4"/>
    <p:sldId id="664" r:id="rId5"/>
    <p:sldId id="662" r:id="rId6"/>
    <p:sldId id="665" r:id="rId7"/>
    <p:sldId id="680" r:id="rId8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Léandre Aguiah" initials="LA" lastIdx="2" clrIdx="0">
    <p:extLst>
      <p:ext uri="{19B8F6BF-5375-455C-9EA6-DF929625EA0E}">
        <p15:presenceInfo xmlns:p15="http://schemas.microsoft.com/office/powerpoint/2012/main" userId="228a952c058d7396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2001A"/>
    <a:srgbClr val="9900CC"/>
    <a:srgbClr val="CC6600"/>
    <a:srgbClr val="990000"/>
    <a:srgbClr val="E85127"/>
    <a:srgbClr val="693020"/>
    <a:srgbClr val="1A171B"/>
    <a:srgbClr val="006600"/>
    <a:srgbClr val="4C0000"/>
    <a:srgbClr val="4E574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Style moyen 2 - Accentuation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5DA37D80-6434-44D0-A028-1B22A696006F}" styleName="Style léger 3 - Accentuation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E8B1032C-EA38-4F05-BA0D-38AFFFC7BED3}" styleName="Style léger 3 - Accentuation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8A107856-5554-42FB-B03E-39F5DBC370BA}" styleName="Style moyen 4 - Accentuation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B301B821-A1FF-4177-AEE7-76D212191A09}" styleName="Style moyen 1 - Accentuation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00A15C55-8517-42AA-B614-E9B94910E393}" styleName="Style moyen 2 - Accentuation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18603FDC-E32A-4AB5-989C-0864C3EAD2B8}" styleName="Style à thème 2 - Accentuation 2">
    <a:tblBg>
      <a:fillRef idx="3">
        <a:schemeClr val="accent2"/>
      </a:fillRef>
      <a:effectRef idx="3">
        <a:schemeClr val="accent2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2">
                <a:tint val="50000"/>
              </a:schemeClr>
            </a:lnRef>
          </a:left>
          <a:right>
            <a:lnRef idx="1">
              <a:schemeClr val="accent2">
                <a:tint val="50000"/>
              </a:schemeClr>
            </a:lnRef>
          </a:right>
          <a:top>
            <a:lnRef idx="1">
              <a:schemeClr val="accent2">
                <a:tint val="50000"/>
              </a:schemeClr>
            </a:lnRef>
          </a:top>
          <a:bottom>
            <a:lnRef idx="1">
              <a:schemeClr val="accent2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E269D01E-BC32-4049-B463-5C60D7B0CCD2}" styleName="Style à thème 2 - Accentuation 4">
    <a:tblBg>
      <a:fillRef idx="3">
        <a:schemeClr val="accent4"/>
      </a:fillRef>
      <a:effectRef idx="3">
        <a:schemeClr val="accent4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4">
                <a:tint val="50000"/>
              </a:schemeClr>
            </a:lnRef>
          </a:left>
          <a:right>
            <a:lnRef idx="1">
              <a:schemeClr val="accent4">
                <a:tint val="50000"/>
              </a:schemeClr>
            </a:lnRef>
          </a:right>
          <a:top>
            <a:lnRef idx="1">
              <a:schemeClr val="accent4">
                <a:tint val="50000"/>
              </a:schemeClr>
            </a:lnRef>
          </a:top>
          <a:bottom>
            <a:lnRef idx="1">
              <a:schemeClr val="accent4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638B1855-1B75-4FBE-930C-398BA8C253C6}" styleName="Style à thème 2 - Accentuation 6">
    <a:tblBg>
      <a:fillRef idx="3">
        <a:schemeClr val="accent6"/>
      </a:fillRef>
      <a:effectRef idx="3">
        <a:schemeClr val="accent6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6">
                <a:tint val="50000"/>
              </a:schemeClr>
            </a:lnRef>
          </a:left>
          <a:right>
            <a:lnRef idx="1">
              <a:schemeClr val="accent6">
                <a:tint val="50000"/>
              </a:schemeClr>
            </a:lnRef>
          </a:right>
          <a:top>
            <a:lnRef idx="1">
              <a:schemeClr val="accent6">
                <a:tint val="50000"/>
              </a:schemeClr>
            </a:lnRef>
          </a:top>
          <a:bottom>
            <a:lnRef idx="1">
              <a:schemeClr val="accent6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16D9F66E-5EB9-4882-86FB-DCBF35E3C3E4}" styleName="Style moyen 4 - Accentuation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9D7B26C5-4107-4FEC-AEDC-1716B250A1EF}" styleName="Style clair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1FECB4D8-DB02-4DC6-A0A2-4F2EBAE1DC90}" styleName="Style moyen 1 - Accentuation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D03447BB-5D67-496B-8E87-E561075AD55C}" styleName="Style foncé 1 - Accentuation 3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wholeTbl>
    <a:band1H>
      <a:tcStyle>
        <a:tcBdr/>
        <a:fill>
          <a:solidFill>
            <a:schemeClr val="accent3">
              <a:shade val="60000"/>
            </a:schemeClr>
          </a:solidFill>
        </a:fill>
      </a:tcStyle>
    </a:band1H>
    <a:band1V>
      <a:tcStyle>
        <a:tcBdr/>
        <a:fill>
          <a:solidFill>
            <a:schemeClr val="accent3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3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3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3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08FB837D-C827-4EFA-A057-4D05807E0F7C}" styleName="Style à thème 1 - Accentuation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306799F8-075E-4A3A-A7F6-7FBC6576F1A4}" styleName="Style à thème 2 - Accentuation 3">
    <a:tblBg>
      <a:fillRef idx="3">
        <a:schemeClr val="accent3"/>
      </a:fillRef>
      <a:effectRef idx="3">
        <a:schemeClr val="accent3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3">
                <a:tint val="50000"/>
              </a:schemeClr>
            </a:lnRef>
          </a:left>
          <a:right>
            <a:lnRef idx="1">
              <a:schemeClr val="accent3">
                <a:tint val="50000"/>
              </a:schemeClr>
            </a:lnRef>
          </a:right>
          <a:top>
            <a:lnRef idx="1">
              <a:schemeClr val="accent3">
                <a:tint val="50000"/>
              </a:schemeClr>
            </a:lnRef>
          </a:top>
          <a:bottom>
            <a:lnRef idx="1">
              <a:schemeClr val="accent3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8FD4443E-F989-4FC4-A0C8-D5A2AF1F390B}" styleName="Style foncé 1 - Accentuation 5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wholeTbl>
    <a:band1H>
      <a:tcStyle>
        <a:tcBdr/>
        <a:fill>
          <a:solidFill>
            <a:schemeClr val="accent5">
              <a:shade val="60000"/>
            </a:schemeClr>
          </a:solidFill>
        </a:fill>
      </a:tcStyle>
    </a:band1H>
    <a:band1V>
      <a:tcStyle>
        <a:tcBdr/>
        <a:fill>
          <a:solidFill>
            <a:schemeClr val="accent5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5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5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5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5940675A-B579-460E-94D1-54222C63F5DA}" styleName="Aucun style, grille du tableau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2D5ABB26-0587-4C30-8999-92F81FD0307C}" styleName="Aucun style, aucune grille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616DA210-FB5B-4158-B5E0-FEB733F419BA}" styleName="Style clair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7E9639D4-E3E2-4D34-9284-5A2195B3D0D7}" styleName="Style clair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D7AC3CCA-C797-4891-BE02-D94E43425B78}" styleName="Style moyen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997" autoAdjust="0"/>
    <p:restoredTop sz="94728" autoAdjust="0"/>
  </p:normalViewPr>
  <p:slideViewPr>
    <p:cSldViewPr snapToGrid="0">
      <p:cViewPr varScale="1">
        <p:scale>
          <a:sx n="86" d="100"/>
          <a:sy n="86" d="100"/>
        </p:scale>
        <p:origin x="422" y="67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1222C7D-7A4D-4E64-8D8F-579A17140231}" type="datetimeFigureOut">
              <a:rPr lang="fr-FR" smtClean="0"/>
              <a:pPr/>
              <a:t>07/09/2021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25F308E-1E8B-4971-BED4-FA8D2623719B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7195747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BC6747-D400-4AB4-B1AD-3CE8D4610A2E}" type="datetimeFigureOut">
              <a:rPr lang="fr-FR" smtClean="0"/>
              <a:pPr/>
              <a:t>07/09/2021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098E6C-35DE-4299-9817-4A72F0EAE663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155421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BC6747-D400-4AB4-B1AD-3CE8D4610A2E}" type="datetimeFigureOut">
              <a:rPr lang="fr-FR" smtClean="0"/>
              <a:pPr/>
              <a:t>07/09/2021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098E6C-35DE-4299-9817-4A72F0EAE663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092224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BC6747-D400-4AB4-B1AD-3CE8D4610A2E}" type="datetimeFigureOut">
              <a:rPr lang="fr-FR" smtClean="0"/>
              <a:pPr/>
              <a:t>07/09/2021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098E6C-35DE-4299-9817-4A72F0EAE663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281799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BC6747-D400-4AB4-B1AD-3CE8D4610A2E}" type="datetimeFigureOut">
              <a:rPr lang="fr-FR" smtClean="0"/>
              <a:pPr/>
              <a:t>07/09/2021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098E6C-35DE-4299-9817-4A72F0EAE663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580226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BC6747-D400-4AB4-B1AD-3CE8D4610A2E}" type="datetimeFigureOut">
              <a:rPr lang="fr-FR" smtClean="0"/>
              <a:pPr/>
              <a:t>07/09/2021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098E6C-35DE-4299-9817-4A72F0EAE663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097671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BC6747-D400-4AB4-B1AD-3CE8D4610A2E}" type="datetimeFigureOut">
              <a:rPr lang="fr-FR" smtClean="0"/>
              <a:pPr/>
              <a:t>07/09/2021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098E6C-35DE-4299-9817-4A72F0EAE663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452137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BC6747-D400-4AB4-B1AD-3CE8D4610A2E}" type="datetimeFigureOut">
              <a:rPr lang="fr-FR" smtClean="0"/>
              <a:pPr/>
              <a:t>07/09/2021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098E6C-35DE-4299-9817-4A72F0EAE663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682028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BC6747-D400-4AB4-B1AD-3CE8D4610A2E}" type="datetimeFigureOut">
              <a:rPr lang="fr-FR" smtClean="0"/>
              <a:pPr/>
              <a:t>07/09/2021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098E6C-35DE-4299-9817-4A72F0EAE663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689433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BC6747-D400-4AB4-B1AD-3CE8D4610A2E}" type="datetimeFigureOut">
              <a:rPr lang="fr-FR" smtClean="0"/>
              <a:pPr/>
              <a:t>07/09/2021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098E6C-35DE-4299-9817-4A72F0EAE663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546871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BC6747-D400-4AB4-B1AD-3CE8D4610A2E}" type="datetimeFigureOut">
              <a:rPr lang="fr-FR" smtClean="0"/>
              <a:pPr/>
              <a:t>07/09/2021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098E6C-35DE-4299-9817-4A72F0EAE663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533812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BC6747-D400-4AB4-B1AD-3CE8D4610A2E}" type="datetimeFigureOut">
              <a:rPr lang="fr-FR" smtClean="0"/>
              <a:pPr/>
              <a:t>07/09/2021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098E6C-35DE-4299-9817-4A72F0EAE663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678273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7BC6747-D400-4AB4-B1AD-3CE8D4610A2E}" type="datetimeFigureOut">
              <a:rPr lang="fr-FR" smtClean="0"/>
              <a:pPr/>
              <a:t>07/09/2021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098E6C-35DE-4299-9817-4A72F0EAE663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096788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Espace réservé du contenu 1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758" y="-15082"/>
            <a:ext cx="12215756" cy="6873081"/>
          </a:xfrm>
        </p:spPr>
      </p:pic>
      <p:sp>
        <p:nvSpPr>
          <p:cNvPr id="3" name="ZoneTexte 2"/>
          <p:cNvSpPr txBox="1"/>
          <p:nvPr/>
        </p:nvSpPr>
        <p:spPr>
          <a:xfrm>
            <a:off x="2619375" y="3638549"/>
            <a:ext cx="72390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40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Bienvenue au</a:t>
            </a:r>
          </a:p>
          <a:p>
            <a:pPr algn="ctr"/>
            <a:r>
              <a:rPr lang="fr-FR" sz="4000" b="1" dirty="0">
                <a:solidFill>
                  <a:schemeClr val="accent2"/>
                </a:solidFill>
                <a:latin typeface="Arial" pitchFamily="34" charset="0"/>
                <a:cs typeface="Arial" pitchFamily="34" charset="0"/>
              </a:rPr>
              <a:t>GROUPE MEDIA CONTACT</a:t>
            </a:r>
          </a:p>
        </p:txBody>
      </p:sp>
      <p:sp>
        <p:nvSpPr>
          <p:cNvPr id="4" name="ZoneTexte 3"/>
          <p:cNvSpPr txBox="1"/>
          <p:nvPr/>
        </p:nvSpPr>
        <p:spPr>
          <a:xfrm>
            <a:off x="434898" y="6166624"/>
            <a:ext cx="234175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i="1" dirty="0">
                <a:solidFill>
                  <a:schemeClr val="bg1"/>
                </a:solidFill>
                <a:latin typeface="Arial Black"/>
                <a:cs typeface="Arial" pitchFamily="34" charset="0"/>
              </a:rPr>
              <a:t>☻</a:t>
            </a:r>
            <a:r>
              <a:rPr lang="fr-FR" sz="1600" i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07 /09 /2021</a:t>
            </a:r>
          </a:p>
        </p:txBody>
      </p:sp>
    </p:spTree>
    <p:extLst>
      <p:ext uri="{BB962C8B-B14F-4D97-AF65-F5344CB8AC3E}">
        <p14:creationId xmlns:p14="http://schemas.microsoft.com/office/powerpoint/2010/main" val="35985518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5" y="0"/>
            <a:ext cx="12190473" cy="6858856"/>
          </a:xfrm>
          <a:prstGeom prst="rect">
            <a:avLst/>
          </a:prstGeom>
        </p:spPr>
      </p:pic>
      <p:sp>
        <p:nvSpPr>
          <p:cNvPr id="4" name="ZoneTexte 3"/>
          <p:cNvSpPr txBox="1"/>
          <p:nvPr/>
        </p:nvSpPr>
        <p:spPr>
          <a:xfrm>
            <a:off x="2524125" y="3962400"/>
            <a:ext cx="695325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b="1" dirty="0">
                <a:solidFill>
                  <a:schemeClr val="accent2"/>
                </a:solidFill>
                <a:latin typeface="Arial" pitchFamily="34" charset="0"/>
                <a:cs typeface="Arial" panose="020B0604020202020204" pitchFamily="34" charset="0"/>
              </a:rPr>
              <a:t>RAPPORT CODIR S21 </a:t>
            </a:r>
          </a:p>
          <a:p>
            <a:pPr algn="ctr"/>
            <a:r>
              <a:rPr lang="fr-FR" sz="2400" b="1" dirty="0">
                <a:solidFill>
                  <a:schemeClr val="accent2"/>
                </a:solidFill>
                <a:latin typeface="Arial" pitchFamily="34" charset="0"/>
                <a:cs typeface="Arial" panose="020B0604020202020204" pitchFamily="34" charset="0"/>
              </a:rPr>
              <a:t>DIRECTION DES SYSTEMES D’INFORMATION</a:t>
            </a:r>
            <a:endParaRPr lang="fr-FR" sz="2400" dirty="0">
              <a:solidFill>
                <a:schemeClr val="accent2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45669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250" y="1215972"/>
            <a:ext cx="4770120" cy="4770120"/>
          </a:xfrm>
          <a:prstGeom prst="rect">
            <a:avLst/>
          </a:prstGeom>
          <a:effectLst>
            <a:outerShdw blurRad="177800" dist="304800" dir="3060000" sx="97000" sy="97000" algn="ctr" rotWithShape="0">
              <a:srgbClr val="000000">
                <a:alpha val="15000"/>
              </a:srgbClr>
            </a:outerShdw>
          </a:effectLst>
        </p:spPr>
      </p:pic>
      <p:pic>
        <p:nvPicPr>
          <p:cNvPr id="2" name="Imag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" y="0"/>
            <a:ext cx="10058400" cy="5659264"/>
          </a:xfrm>
          <a:prstGeom prst="rect">
            <a:avLst/>
          </a:prstGeom>
        </p:spPr>
      </p:pic>
      <p:sp>
        <p:nvSpPr>
          <p:cNvPr id="4" name="ZoneTexte 3"/>
          <p:cNvSpPr txBox="1"/>
          <p:nvPr/>
        </p:nvSpPr>
        <p:spPr>
          <a:xfrm>
            <a:off x="5449455" y="1702740"/>
            <a:ext cx="5411833" cy="24468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endParaRPr lang="fr-FR" dirty="0">
              <a:solidFill>
                <a:schemeClr val="bg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00050" indent="-400050">
              <a:lnSpc>
                <a:spcPct val="150000"/>
              </a:lnSpc>
              <a:buAutoNum type="romanUcPeriod"/>
            </a:pPr>
            <a:r>
              <a:rPr lang="fr-FR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TACHES REALISEES AU COURS DE LA SEMAINE REALISEE</a:t>
            </a:r>
          </a:p>
          <a:p>
            <a:pPr marL="400050" indent="-400050">
              <a:lnSpc>
                <a:spcPct val="150000"/>
              </a:lnSpc>
              <a:buAutoNum type="romanUcPeriod"/>
            </a:pPr>
            <a:r>
              <a:rPr lang="fr-FR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SUPPORT IT DANS LES FILIALE LES FILIALE</a:t>
            </a:r>
          </a:p>
          <a:p>
            <a:pPr marL="400050" indent="-400050">
              <a:lnSpc>
                <a:spcPct val="150000"/>
              </a:lnSpc>
              <a:buAutoNum type="romanUcPeriod"/>
            </a:pPr>
            <a:endParaRPr lang="fr-FR" dirty="0">
              <a:solidFill>
                <a:schemeClr val="bg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fr-FR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5" name="ZoneTexte 4"/>
          <p:cNvSpPr txBox="1"/>
          <p:nvPr/>
        </p:nvSpPr>
        <p:spPr>
          <a:xfrm>
            <a:off x="476250" y="190500"/>
            <a:ext cx="25812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SOMMAIRE</a:t>
            </a:r>
          </a:p>
          <a:p>
            <a:endParaRPr lang="fr-FR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22803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" y="0"/>
            <a:ext cx="12190476" cy="6858856"/>
          </a:xfrm>
          <a:prstGeom prst="rect">
            <a:avLst/>
          </a:prstGeom>
        </p:spPr>
      </p:pic>
      <p:sp>
        <p:nvSpPr>
          <p:cNvPr id="6" name="ZoneTexte 5"/>
          <p:cNvSpPr txBox="1"/>
          <p:nvPr/>
        </p:nvSpPr>
        <p:spPr>
          <a:xfrm>
            <a:off x="2729093" y="2721542"/>
            <a:ext cx="819454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4000" b="1" dirty="0">
                <a:solidFill>
                  <a:schemeClr val="accent2"/>
                </a:solidFill>
                <a:latin typeface="Arial" pitchFamily="34" charset="0"/>
                <a:cs typeface="Arial" pitchFamily="34" charset="0"/>
              </a:rPr>
              <a:t>I.  TACHES REALISEES AU COURS DE LA SEMAINE</a:t>
            </a:r>
          </a:p>
        </p:txBody>
      </p:sp>
    </p:spTree>
    <p:extLst>
      <p:ext uri="{BB962C8B-B14F-4D97-AF65-F5344CB8AC3E}">
        <p14:creationId xmlns:p14="http://schemas.microsoft.com/office/powerpoint/2010/main" val="227479625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oneTexte 4"/>
          <p:cNvSpPr txBox="1"/>
          <p:nvPr/>
        </p:nvSpPr>
        <p:spPr>
          <a:xfrm>
            <a:off x="408617" y="270648"/>
            <a:ext cx="10516215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/>
            <a:endParaRPr lang="fr-FR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2"/>
            <a:endParaRPr lang="fr-FR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800100" lvl="1" indent="-342900">
              <a:buFont typeface="+mj-lt"/>
              <a:buAutoNum type="arabicParenR"/>
            </a:pPr>
            <a:r>
              <a:rPr lang="fr-FR" b="1" dirty="0">
                <a:latin typeface="Arial" panose="020B0604020202020204" pitchFamily="34" charset="0"/>
                <a:cs typeface="Arial" panose="020B0604020202020204" pitchFamily="34" charset="0"/>
              </a:rPr>
              <a:t>Suivi mise à jour des Plateformes production HNET (PF1 Finalisée. Intégration de SMS conversationnel. Basculement prévu cette nuit.)</a:t>
            </a:r>
          </a:p>
          <a:p>
            <a:pPr marL="800100" lvl="1" indent="-342900">
              <a:buFont typeface="+mj-lt"/>
              <a:buAutoNum type="arabicParenR"/>
            </a:pPr>
            <a:endParaRPr lang="fr-FR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800100" lvl="1" indent="-342900">
              <a:buFont typeface="+mj-lt"/>
              <a:buAutoNum type="arabicParenR"/>
            </a:pPr>
            <a:r>
              <a:rPr lang="fr-FR" b="1" dirty="0">
                <a:latin typeface="Arial" panose="020B0604020202020204" pitchFamily="34" charset="0"/>
                <a:cs typeface="Arial" panose="020B0604020202020204" pitchFamily="34" charset="0"/>
              </a:rPr>
              <a:t>Suivi de la campagne BYTEL après le déplacement vers le Plateau du 3ieme.</a:t>
            </a:r>
          </a:p>
          <a:p>
            <a:pPr marL="800100" lvl="1" indent="-342900">
              <a:buFont typeface="+mj-lt"/>
              <a:buAutoNum type="arabicParenR"/>
            </a:pPr>
            <a:endParaRPr lang="fr-FR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800100" lvl="1" indent="-342900">
              <a:buFont typeface="+mj-lt"/>
              <a:buAutoNum type="arabicParenR"/>
            </a:pPr>
            <a:r>
              <a:rPr lang="fr-FR" b="1" dirty="0">
                <a:latin typeface="Arial" panose="020B0604020202020204" pitchFamily="34" charset="0"/>
                <a:cs typeface="Arial" panose="020B0604020202020204" pitchFamily="34" charset="0"/>
              </a:rPr>
              <a:t>Revu des mesures de sécurité au niveau de l’espace de production de la campagne </a:t>
            </a:r>
            <a:r>
              <a:rPr lang="fr-FR" b="1" dirty="0" err="1">
                <a:latin typeface="Arial" panose="020B0604020202020204" pitchFamily="34" charset="0"/>
                <a:cs typeface="Arial" panose="020B0604020202020204" pitchFamily="34" charset="0"/>
              </a:rPr>
              <a:t>Bytel</a:t>
            </a:r>
            <a:endParaRPr lang="fr-FR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800100" lvl="1" indent="-342900">
              <a:buFont typeface="+mj-lt"/>
              <a:buAutoNum type="arabicParenR"/>
            </a:pPr>
            <a:endParaRPr lang="fr-FR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800100" lvl="1" indent="-342900">
              <a:buFont typeface="+mj-lt"/>
              <a:buAutoNum type="arabicParenR"/>
            </a:pPr>
            <a:r>
              <a:rPr lang="fr-FR" b="1" dirty="0">
                <a:latin typeface="Arial" panose="020B0604020202020204" pitchFamily="34" charset="0"/>
                <a:cs typeface="Arial" panose="020B0604020202020204" pitchFamily="34" charset="0"/>
              </a:rPr>
              <a:t>Monitoring des équipements réseaux et serveurs;</a:t>
            </a:r>
          </a:p>
          <a:p>
            <a:pPr marL="800100" lvl="1" indent="-342900">
              <a:buFont typeface="+mj-lt"/>
              <a:buAutoNum type="arabicParenR"/>
            </a:pPr>
            <a:endParaRPr lang="fr-FR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800100" lvl="1" indent="-342900">
              <a:buFont typeface="+mj-lt"/>
              <a:buAutoNum type="arabicParenR"/>
            </a:pPr>
            <a:r>
              <a:rPr lang="fr-FR" b="1" dirty="0">
                <a:latin typeface="Arial" panose="020B0604020202020204" pitchFamily="34" charset="0"/>
                <a:cs typeface="Arial" panose="020B0604020202020204" pitchFamily="34" charset="0"/>
              </a:rPr>
              <a:t>Accompagnement de l’IT dans les Filiale;</a:t>
            </a:r>
          </a:p>
          <a:p>
            <a:pPr marL="800100" lvl="1" indent="-342900">
              <a:buFont typeface="+mj-lt"/>
              <a:buAutoNum type="arabicParenR"/>
            </a:pPr>
            <a:endParaRPr lang="fr-FR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800100" lvl="1" indent="-342900">
              <a:buFont typeface="+mj-lt"/>
              <a:buAutoNum type="arabicParenR"/>
            </a:pPr>
            <a:r>
              <a:rPr lang="fr-FR" b="1" dirty="0">
                <a:latin typeface="Arial" panose="020B0604020202020204" pitchFamily="34" charset="0"/>
                <a:cs typeface="Arial" panose="020B0604020202020204" pitchFamily="34" charset="0"/>
              </a:rPr>
              <a:t>Refonte de l’architecture réseau (Phase II finalisée);</a:t>
            </a:r>
          </a:p>
          <a:p>
            <a:pPr marL="800100" lvl="1" indent="-342900">
              <a:buFont typeface="+mj-lt"/>
              <a:buAutoNum type="arabicParenR"/>
            </a:pPr>
            <a:endParaRPr lang="fr-FR" b="1" dirty="0">
              <a:solidFill>
                <a:srgbClr val="595959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800100" lvl="1" indent="-342900">
              <a:buFont typeface="+mj-lt"/>
              <a:buAutoNum type="arabicParenR"/>
            </a:pPr>
            <a:r>
              <a:rPr lang="fr-FR" b="1" dirty="0">
                <a:solidFill>
                  <a:srgbClr val="595959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Suivi liaison de backup SBIN (En attente de la Direction Générale);</a:t>
            </a:r>
          </a:p>
          <a:p>
            <a:pPr marL="800100" lvl="1" indent="-342900">
              <a:buFont typeface="+mj-lt"/>
              <a:buAutoNum type="arabicParenR"/>
            </a:pPr>
            <a:endParaRPr lang="fr-FR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394957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" y="0"/>
            <a:ext cx="12190476" cy="6858856"/>
          </a:xfrm>
          <a:prstGeom prst="rect">
            <a:avLst/>
          </a:prstGeom>
        </p:spPr>
      </p:pic>
      <p:sp>
        <p:nvSpPr>
          <p:cNvPr id="6" name="ZoneTexte 5"/>
          <p:cNvSpPr txBox="1"/>
          <p:nvPr/>
        </p:nvSpPr>
        <p:spPr>
          <a:xfrm>
            <a:off x="2729093" y="2721542"/>
            <a:ext cx="819454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4000" b="1" dirty="0">
                <a:solidFill>
                  <a:schemeClr val="accent2"/>
                </a:solidFill>
                <a:latin typeface="Arial" pitchFamily="34" charset="0"/>
                <a:cs typeface="Arial" pitchFamily="34" charset="0"/>
              </a:rPr>
              <a:t>II. SUPPORT IT DANS LES FILIALES</a:t>
            </a:r>
          </a:p>
        </p:txBody>
      </p:sp>
    </p:spTree>
    <p:extLst>
      <p:ext uri="{BB962C8B-B14F-4D97-AF65-F5344CB8AC3E}">
        <p14:creationId xmlns:p14="http://schemas.microsoft.com/office/powerpoint/2010/main" val="190029648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>
            <a:extLst>
              <a:ext uri="{FF2B5EF4-FFF2-40B4-BE49-F238E27FC236}">
                <a16:creationId xmlns:a16="http://schemas.microsoft.com/office/drawing/2014/main" id="{79DE71CB-85AF-4C09-9917-764307E2DA9A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sp>
        <p:nvSpPr>
          <p:cNvPr id="3" name="Rectangle 3">
            <a:extLst>
              <a:ext uri="{FF2B5EF4-FFF2-40B4-BE49-F238E27FC236}">
                <a16:creationId xmlns:a16="http://schemas.microsoft.com/office/drawing/2014/main" id="{AED143E8-F628-4CE9-BEDB-2C8822369A3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93656" y="272533"/>
            <a:ext cx="504497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fr-FR" b="1" i="0" u="sng" strike="noStrike" cap="none" normalizeH="0" baseline="0" dirty="0">
                <a:ln>
                  <a:noFill/>
                </a:ln>
                <a:solidFill>
                  <a:srgbClr val="595959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Suivi des tickets techniques dans les filiales</a:t>
            </a:r>
            <a:endParaRPr kumimoji="0" lang="fr-FR" altLang="fr-FR" sz="20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graphicFrame>
        <p:nvGraphicFramePr>
          <p:cNvPr id="4" name="Tableau 6">
            <a:extLst>
              <a:ext uri="{FF2B5EF4-FFF2-40B4-BE49-F238E27FC236}">
                <a16:creationId xmlns:a16="http://schemas.microsoft.com/office/drawing/2014/main" id="{6FD284BE-9462-4954-AE90-F45F04A0536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76596643"/>
              </p:ext>
            </p:extLst>
          </p:nvPr>
        </p:nvGraphicFramePr>
        <p:xfrm>
          <a:off x="363755" y="914398"/>
          <a:ext cx="11187957" cy="3032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729319">
                  <a:extLst>
                    <a:ext uri="{9D8B030D-6E8A-4147-A177-3AD203B41FA5}">
                      <a16:colId xmlns:a16="http://schemas.microsoft.com/office/drawing/2014/main" val="3393882930"/>
                    </a:ext>
                  </a:extLst>
                </a:gridCol>
                <a:gridCol w="3729319">
                  <a:extLst>
                    <a:ext uri="{9D8B030D-6E8A-4147-A177-3AD203B41FA5}">
                      <a16:colId xmlns:a16="http://schemas.microsoft.com/office/drawing/2014/main" val="2320786509"/>
                    </a:ext>
                  </a:extLst>
                </a:gridCol>
                <a:gridCol w="3729319">
                  <a:extLst>
                    <a:ext uri="{9D8B030D-6E8A-4147-A177-3AD203B41FA5}">
                      <a16:colId xmlns:a16="http://schemas.microsoft.com/office/drawing/2014/main" val="3915049402"/>
                    </a:ext>
                  </a:extLst>
                </a:gridCol>
              </a:tblGrid>
              <a:tr h="370840">
                <a:tc gridSpan="3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dirty="0"/>
                        <a:t>TICKET EN INSTANCES DANS LES FILIALES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42703154"/>
                  </a:ext>
                </a:extLst>
              </a:tr>
              <a:tr h="370840">
                <a:tc rowSpan="4">
                  <a:txBody>
                    <a:bodyPr/>
                    <a:lstStyle/>
                    <a:p>
                      <a:endParaRPr lang="fr-FR" dirty="0"/>
                    </a:p>
                    <a:p>
                      <a:endParaRPr lang="fr-FR" dirty="0"/>
                    </a:p>
                    <a:p>
                      <a:r>
                        <a:rPr lang="fr-FR" dirty="0"/>
                        <a:t>MC CAM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dirty="0"/>
                        <a:t>Accès au CRM depuis les locaux de MTN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 EN cours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77720797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dirty="0"/>
                        <a:t>Mise en place de site redondant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Différents matériels dont on a besoin envoyé au service achat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65658422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dirty="0"/>
                        <a:t>Transfert d’appel vers le 8400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Test en cours avec l’IT MTN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5597696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dirty="0"/>
                        <a:t>Transfert d’appel vers le 8787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Retour du support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86141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fr-FR" dirty="0"/>
                        <a:t>MMCI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Monitoring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Cette campagne consomme journalièrement prés de 50 Euro.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6831851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974303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25813</TotalTime>
  <Words>209</Words>
  <Application>Microsoft Office PowerPoint</Application>
  <PresentationFormat>Grand écran</PresentationFormat>
  <Paragraphs>42</Paragraphs>
  <Slides>7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4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7</vt:i4>
      </vt:variant>
    </vt:vector>
  </HeadingPairs>
  <TitlesOfParts>
    <vt:vector size="12" baseType="lpstr">
      <vt:lpstr>Arial</vt:lpstr>
      <vt:lpstr>Arial Black</vt:lpstr>
      <vt:lpstr>Calibri</vt:lpstr>
      <vt:lpstr>Calibri Light</vt:lpstr>
      <vt:lpstr>Thème Office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SOMMAIRE</dc:title>
  <dc:creator>Germaine TOHON</dc:creator>
  <cp:lastModifiedBy>Léandre Aguiah</cp:lastModifiedBy>
  <cp:revision>1577</cp:revision>
  <dcterms:created xsi:type="dcterms:W3CDTF">2015-10-14T16:42:27Z</dcterms:created>
  <dcterms:modified xsi:type="dcterms:W3CDTF">2021-09-07T08:30:22Z</dcterms:modified>
</cp:coreProperties>
</file>