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542" r:id="rId2"/>
    <p:sldId id="557" r:id="rId3"/>
    <p:sldId id="571" r:id="rId4"/>
    <p:sldId id="664" r:id="rId5"/>
    <p:sldId id="662" r:id="rId6"/>
    <p:sldId id="684" r:id="rId7"/>
    <p:sldId id="665" r:id="rId8"/>
    <p:sldId id="663" r:id="rId9"/>
    <p:sldId id="680" r:id="rId10"/>
    <p:sldId id="666" r:id="rId11"/>
    <p:sldId id="681" r:id="rId12"/>
    <p:sldId id="682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éandre Aguiah" initials="LA" lastIdx="2" clrIdx="0">
    <p:extLst>
      <p:ext uri="{19B8F6BF-5375-455C-9EA6-DF929625EA0E}">
        <p15:presenceInfo xmlns:p15="http://schemas.microsoft.com/office/powerpoint/2012/main" userId="228a952c058d739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001A"/>
    <a:srgbClr val="9900CC"/>
    <a:srgbClr val="CC6600"/>
    <a:srgbClr val="990000"/>
    <a:srgbClr val="E85127"/>
    <a:srgbClr val="693020"/>
    <a:srgbClr val="1A171B"/>
    <a:srgbClr val="006600"/>
    <a:srgbClr val="4C0000"/>
    <a:srgbClr val="4E57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Style léger 3 - Accentuation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8603FDC-E32A-4AB5-989C-0864C3EAD2B8}" styleName="Style à thème 2 - Accentuation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Style à thème 2 - Accentuation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FECB4D8-DB02-4DC6-A0A2-4F2EBAE1DC90}" styleName="Style moyen 1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D03447BB-5D67-496B-8E87-E561075AD55C}" styleName="Style foncé 1 - Accentuation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06799F8-075E-4A3A-A7F6-7FBC6576F1A4}" styleName="Style à thème 2 - Accentuation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Style foncé 1 - Accentuation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7" autoAdjust="0"/>
    <p:restoredTop sz="94728" autoAdjust="0"/>
  </p:normalViewPr>
  <p:slideViewPr>
    <p:cSldViewPr snapToGrid="0">
      <p:cViewPr varScale="1">
        <p:scale>
          <a:sx n="83" d="100"/>
          <a:sy n="83" d="100"/>
        </p:scale>
        <p:origin x="475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22C7D-7A4D-4E64-8D8F-579A17140231}" type="datetimeFigureOut">
              <a:rPr lang="fr-FR" smtClean="0"/>
              <a:pPr/>
              <a:t>11/05/2021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5F308E-1E8B-4971-BED4-FA8D2623719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1957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11/05/2021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5542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11/05/2021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9222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11/05/2021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8179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11/05/2021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8022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11/05/2021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9767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11/05/2021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5213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11/05/2021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8202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11/05/2021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8943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11/05/2021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4687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11/05/2021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3381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11/05/2021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7827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C6747-D400-4AB4-B1AD-3CE8D4610A2E}" type="datetimeFigureOut">
              <a:rPr lang="fr-FR" smtClean="0"/>
              <a:pPr/>
              <a:t>11/05/2021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9678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du contenu 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58" y="-15082"/>
            <a:ext cx="12215756" cy="6873081"/>
          </a:xfrm>
        </p:spPr>
      </p:pic>
      <p:sp>
        <p:nvSpPr>
          <p:cNvPr id="3" name="ZoneTexte 2"/>
          <p:cNvSpPr txBox="1"/>
          <p:nvPr/>
        </p:nvSpPr>
        <p:spPr>
          <a:xfrm>
            <a:off x="2619375" y="3638549"/>
            <a:ext cx="7239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Bienvenue au</a:t>
            </a:r>
          </a:p>
          <a:p>
            <a:pPr algn="ctr"/>
            <a:r>
              <a:rPr lang="fr-FR" sz="4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GROUPE MEDIA CONTACT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34898" y="6166624"/>
            <a:ext cx="23417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>
                <a:solidFill>
                  <a:schemeClr val="bg1"/>
                </a:solidFill>
                <a:latin typeface="Arial Black"/>
                <a:cs typeface="Arial" pitchFamily="34" charset="0"/>
              </a:rPr>
              <a:t>☻</a:t>
            </a:r>
            <a:r>
              <a:rPr lang="fr-FR" sz="16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11 /05 /2021</a:t>
            </a:r>
          </a:p>
        </p:txBody>
      </p:sp>
    </p:spTree>
    <p:extLst>
      <p:ext uri="{BB962C8B-B14F-4D97-AF65-F5344CB8AC3E}">
        <p14:creationId xmlns:p14="http://schemas.microsoft.com/office/powerpoint/2010/main" val="359855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90476" cy="685885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729093" y="2721542"/>
            <a:ext cx="81945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III. SUIVI REALISATION PA</a:t>
            </a:r>
          </a:p>
        </p:txBody>
      </p:sp>
    </p:spTree>
    <p:extLst>
      <p:ext uri="{BB962C8B-B14F-4D97-AF65-F5344CB8AC3E}">
        <p14:creationId xmlns:p14="http://schemas.microsoft.com/office/powerpoint/2010/main" val="39797440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3">
            <a:extLst>
              <a:ext uri="{FF2B5EF4-FFF2-40B4-BE49-F238E27FC236}">
                <a16:creationId xmlns:a16="http://schemas.microsoft.com/office/drawing/2014/main" id="{8B822C58-A4F9-4757-B2CA-8211BBCD1C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898137"/>
              </p:ext>
            </p:extLst>
          </p:nvPr>
        </p:nvGraphicFramePr>
        <p:xfrm>
          <a:off x="655484" y="314796"/>
          <a:ext cx="11133392" cy="2457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2354">
                  <a:extLst>
                    <a:ext uri="{9D8B030D-6E8A-4147-A177-3AD203B41FA5}">
                      <a16:colId xmlns:a16="http://schemas.microsoft.com/office/drawing/2014/main" val="948844165"/>
                    </a:ext>
                  </a:extLst>
                </a:gridCol>
                <a:gridCol w="4938046">
                  <a:extLst>
                    <a:ext uri="{9D8B030D-6E8A-4147-A177-3AD203B41FA5}">
                      <a16:colId xmlns:a16="http://schemas.microsoft.com/office/drawing/2014/main" val="3495947731"/>
                    </a:ext>
                  </a:extLst>
                </a:gridCol>
                <a:gridCol w="1582992">
                  <a:extLst>
                    <a:ext uri="{9D8B030D-6E8A-4147-A177-3AD203B41FA5}">
                      <a16:colId xmlns:a16="http://schemas.microsoft.com/office/drawing/2014/main" val="1661169650"/>
                    </a:ext>
                  </a:extLst>
                </a:gridCol>
              </a:tblGrid>
              <a:tr h="331464">
                <a:tc gridSpan="3">
                  <a:txBody>
                    <a:bodyPr/>
                    <a:lstStyle/>
                    <a:p>
                      <a:pPr algn="ctr"/>
                      <a:r>
                        <a:rPr lang="fr-FR" dirty="0"/>
                        <a:t>LES ACTIONS A MENER EN Q1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5000906"/>
                  </a:ext>
                </a:extLst>
              </a:tr>
              <a:tr h="331464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TACHES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REALISATION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ETAT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9245155"/>
                  </a:ext>
                </a:extLst>
              </a:tr>
              <a:tr h="331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Mise en production d’un CRM Omnicanal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OMNI+ de NOBELBIZ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OK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6287516"/>
                  </a:ext>
                </a:extLst>
              </a:tr>
              <a:tr h="33146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Assuré la sécurité du 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Segmentation du réseau (Vlan)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EN COURS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7675069"/>
                  </a:ext>
                </a:extLst>
              </a:tr>
              <a:tr h="994392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1968074"/>
                  </a:ext>
                </a:extLst>
              </a:tr>
            </a:tbl>
          </a:graphicData>
        </a:graphic>
      </p:graphicFrame>
      <p:graphicFrame>
        <p:nvGraphicFramePr>
          <p:cNvPr id="2" name="Tableau 3">
            <a:extLst>
              <a:ext uri="{FF2B5EF4-FFF2-40B4-BE49-F238E27FC236}">
                <a16:creationId xmlns:a16="http://schemas.microsoft.com/office/drawing/2014/main" id="{549469A4-D7E4-48C8-B944-52537A966E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358070"/>
              </p:ext>
            </p:extLst>
          </p:nvPr>
        </p:nvGraphicFramePr>
        <p:xfrm>
          <a:off x="655483" y="3066365"/>
          <a:ext cx="11133393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42193">
                  <a:extLst>
                    <a:ext uri="{9D8B030D-6E8A-4147-A177-3AD203B41FA5}">
                      <a16:colId xmlns:a16="http://schemas.microsoft.com/office/drawing/2014/main" val="1819425461"/>
                    </a:ext>
                  </a:extLst>
                </a:gridCol>
                <a:gridCol w="3008671">
                  <a:extLst>
                    <a:ext uri="{9D8B030D-6E8A-4147-A177-3AD203B41FA5}">
                      <a16:colId xmlns:a16="http://schemas.microsoft.com/office/drawing/2014/main" val="3786383658"/>
                    </a:ext>
                  </a:extLst>
                </a:gridCol>
                <a:gridCol w="2782529">
                  <a:extLst>
                    <a:ext uri="{9D8B030D-6E8A-4147-A177-3AD203B41FA5}">
                      <a16:colId xmlns:a16="http://schemas.microsoft.com/office/drawing/2014/main" val="3713138206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LES ACTIONS A MENER EN Q2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0187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TACHES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Commentaire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68571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Finalisé les actions en attente au Q1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EN COURS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71252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/>
                        <a:t>Réduire le délais de traitement des tickets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EN CONTINU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73072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/>
                        <a:t>Assuré la montée en compétence sur l’Outils Omni+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fr-FR" dirty="0"/>
                        <a:t>Equipe opérationnelle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dirty="0"/>
                        <a:t>Equipe 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EN CONTINUE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2610674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endParaRPr lang="fr-FR" dirty="0"/>
                    </a:p>
                    <a:p>
                      <a:pPr algn="ctr"/>
                      <a:r>
                        <a:rPr lang="fr-FR" dirty="0" err="1"/>
                        <a:t>Veuillera</a:t>
                      </a:r>
                      <a:r>
                        <a:rPr lang="fr-FR" dirty="0"/>
                        <a:t> la sécurité du 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Suivi de la politique 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EN CONTINUE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956537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Audit du 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78095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1662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D4CB2ED4-299C-42EE-BACC-F0144786D5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557" y="536164"/>
            <a:ext cx="10935432" cy="509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69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" y="0"/>
            <a:ext cx="12190473" cy="6858856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524125" y="3962400"/>
            <a:ext cx="6953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accent2"/>
                </a:solidFill>
                <a:latin typeface="Arial" pitchFamily="34" charset="0"/>
                <a:cs typeface="Arial" panose="020B0604020202020204" pitchFamily="34" charset="0"/>
              </a:rPr>
              <a:t>RAPPORT CODIR S17 </a:t>
            </a:r>
          </a:p>
          <a:p>
            <a:pPr algn="ctr"/>
            <a:r>
              <a:rPr lang="fr-FR" sz="2400" b="1" dirty="0">
                <a:solidFill>
                  <a:schemeClr val="accent2"/>
                </a:solidFill>
                <a:latin typeface="Arial" pitchFamily="34" charset="0"/>
                <a:cs typeface="Arial" panose="020B0604020202020204" pitchFamily="34" charset="0"/>
              </a:rPr>
              <a:t>DIRECTION DES SYSTEMES D’INFORMATION</a:t>
            </a:r>
            <a:endParaRPr lang="fr-FR" sz="240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6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" y="1215972"/>
            <a:ext cx="4770120" cy="4770120"/>
          </a:xfrm>
          <a:prstGeom prst="rect">
            <a:avLst/>
          </a:prstGeom>
          <a:effectLst>
            <a:outerShdw blurRad="177800" dist="304800" dir="3060000" sx="97000" sy="97000" algn="ctr" rotWithShape="0">
              <a:srgbClr val="000000">
                <a:alpha val="15000"/>
              </a:srgbClr>
            </a:outerShdw>
          </a:effec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0058400" cy="5659264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6179253" y="1702740"/>
            <a:ext cx="468203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fr-FR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indent="-400050">
              <a:lnSpc>
                <a:spcPct val="150000"/>
              </a:lnSpc>
              <a:buAutoNum type="romanUcPeriod"/>
            </a:pPr>
            <a:r>
              <a:rPr lang="fr-FR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SECURITE</a:t>
            </a:r>
          </a:p>
          <a:p>
            <a:pPr marL="400050" indent="-400050">
              <a:lnSpc>
                <a:spcPct val="150000"/>
              </a:lnSpc>
              <a:buAutoNum type="romanUcPeriod"/>
            </a:pPr>
            <a:r>
              <a:rPr lang="fr-FR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MAINTENANCE ET SUPPORT</a:t>
            </a:r>
          </a:p>
          <a:p>
            <a:pPr marL="400050" indent="-400050">
              <a:lnSpc>
                <a:spcPct val="150000"/>
              </a:lnSpc>
              <a:buAutoNum type="romanUcPeriod"/>
            </a:pPr>
            <a:r>
              <a:rPr lang="fr-FR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SUIVI REALISATION PA</a:t>
            </a:r>
          </a:p>
          <a:p>
            <a:pPr marL="400050" indent="-400050">
              <a:buAutoNum type="romanUcPeriod"/>
            </a:pPr>
            <a:endParaRPr lang="fr-FR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76250" y="190500"/>
            <a:ext cx="2581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SOMMAIRE</a:t>
            </a:r>
          </a:p>
          <a:p>
            <a:endParaRPr lang="fr-F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28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90476" cy="685885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729093" y="2721542"/>
            <a:ext cx="81945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I.  SECURITE DES SYSTEMES D’INFORMATION</a:t>
            </a:r>
          </a:p>
        </p:txBody>
      </p:sp>
    </p:spTree>
    <p:extLst>
      <p:ext uri="{BB962C8B-B14F-4D97-AF65-F5344CB8AC3E}">
        <p14:creationId xmlns:p14="http://schemas.microsoft.com/office/powerpoint/2010/main" val="2274796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27089" y="446139"/>
            <a:ext cx="1051621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+mj-lt"/>
              <a:buAutoNum type="arabicParenR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Mise en place de l’Architecture segmentée (en cours)</a:t>
            </a:r>
          </a:p>
          <a:p>
            <a:pPr marL="800100" lvl="1" indent="-342900">
              <a:buFont typeface="+mj-lt"/>
              <a:buAutoNum type="arabicParenR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Supervision de la liaison SBIN</a:t>
            </a:r>
          </a:p>
          <a:p>
            <a:pPr marL="800100" lvl="1" indent="-342900">
              <a:buFont typeface="+mj-lt"/>
              <a:buAutoNum type="arabicParenR"/>
            </a:pPr>
            <a:endParaRPr lang="fr-FR" b="1" dirty="0">
              <a:solidFill>
                <a:srgbClr val="595959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fr-FR" b="1" dirty="0">
                <a:solidFill>
                  <a:srgbClr val="59595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Monitoring des plateformes de production</a:t>
            </a:r>
          </a:p>
          <a:p>
            <a:pPr marL="800100" lvl="1" indent="-342900">
              <a:buFont typeface="+mj-lt"/>
              <a:buAutoNum type="arabicParenR"/>
            </a:pPr>
            <a:endParaRPr lang="fr-FR" b="1" dirty="0">
              <a:solidFill>
                <a:srgbClr val="595959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fr-FR" b="1" dirty="0">
                <a:solidFill>
                  <a:srgbClr val="59595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Mise en place des session personnalisé sur la campagne </a:t>
            </a:r>
            <a:r>
              <a:rPr lang="fr-FR" b="1" dirty="0" err="1">
                <a:solidFill>
                  <a:srgbClr val="59595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Bytel</a:t>
            </a:r>
            <a:r>
              <a:rPr lang="fr-FR" b="1" dirty="0">
                <a:solidFill>
                  <a:srgbClr val="59595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(selon les recommandation de sécurité sur cette campagne)</a:t>
            </a:r>
          </a:p>
          <a:p>
            <a:pPr marL="800100" lvl="1" indent="-342900">
              <a:buFont typeface="+mj-lt"/>
              <a:buAutoNum type="arabicParenR"/>
            </a:pPr>
            <a:endParaRPr lang="fr-FR" b="1" dirty="0">
              <a:solidFill>
                <a:srgbClr val="595959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fr-FR" b="1" dirty="0">
                <a:solidFill>
                  <a:srgbClr val="59595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Filtrage du flux sur la bande passante alloué pour l’administration (en cours);</a:t>
            </a:r>
          </a:p>
          <a:p>
            <a:pPr marL="800100" lvl="1" indent="-342900">
              <a:buFont typeface="+mj-lt"/>
              <a:buAutoNum type="arabicParenR"/>
            </a:pPr>
            <a:endParaRPr lang="fr-FR" b="1" dirty="0">
              <a:solidFill>
                <a:srgbClr val="595959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fr-FR" b="1" dirty="0">
                <a:solidFill>
                  <a:srgbClr val="59595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Fichier de sortie d’effectif envoyé aux ressources Humaines depuis le 27/04 un retour est attendu.  </a:t>
            </a:r>
          </a:p>
          <a:p>
            <a:pPr marL="800100" lvl="1" indent="-342900">
              <a:buFont typeface="+mj-lt"/>
              <a:buAutoNum type="arabicParenR"/>
            </a:pPr>
            <a:endParaRPr lang="fr-FR" b="1" dirty="0">
              <a:solidFill>
                <a:srgbClr val="595959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fr-FR" b="1" dirty="0">
                <a:solidFill>
                  <a:srgbClr val="59595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Prise de contact avec Mme AGOSSOU pour la liaison de backup;</a:t>
            </a:r>
            <a:endParaRPr lang="fr-FR" dirty="0">
              <a:solidFill>
                <a:srgbClr val="595959"/>
              </a:solidFill>
              <a:latin typeface="Arial" panose="020B0604020202020204" pitchFamily="34" charset="0"/>
              <a:ea typeface="Calibri" panose="020F0502020204030204" pitchFamily="34" charset="0"/>
              <a:cs typeface="SimSun" panose="02010600030101010101" pitchFamily="2" charset="-122"/>
            </a:endParaRPr>
          </a:p>
          <a:p>
            <a:pPr marL="342900" indent="-342900">
              <a:buFont typeface="+mj-lt"/>
              <a:buAutoNum type="alphaLcParenR"/>
            </a:pP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73949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7045E033-14CE-45CB-9AC6-CCAC271306A2}"/>
              </a:ext>
            </a:extLst>
          </p:cNvPr>
          <p:cNvSpPr txBox="1"/>
          <p:nvPr/>
        </p:nvSpPr>
        <p:spPr>
          <a:xfrm>
            <a:off x="3936777" y="6142777"/>
            <a:ext cx="3840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Monitoring de la bande passante SBIN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C0794E3-7CA9-443B-8C41-FD358E7EDF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443" y="223469"/>
            <a:ext cx="11646784" cy="5447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81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90476" cy="685885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729093" y="2721542"/>
            <a:ext cx="81945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II. MAINTENANCE ET SUPPORT</a:t>
            </a:r>
          </a:p>
        </p:txBody>
      </p:sp>
    </p:spTree>
    <p:extLst>
      <p:ext uri="{BB962C8B-B14F-4D97-AF65-F5344CB8AC3E}">
        <p14:creationId xmlns:p14="http://schemas.microsoft.com/office/powerpoint/2010/main" val="1900296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04069" y="613287"/>
            <a:ext cx="1011309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Support dans le cadre de l’installation de l’outil Omni plus (en cours)</a:t>
            </a:r>
          </a:p>
          <a:p>
            <a:pPr marL="1257300" lvl="2" indent="-342900">
              <a:buFont typeface="+mj-lt"/>
              <a:buAutoNum type="arabicPeriod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Deploiement de WhatsApp Moov (test en cours)</a:t>
            </a:r>
          </a:p>
          <a:p>
            <a:pPr marL="1257300" lvl="2" indent="-342900">
              <a:buFont typeface="+mj-lt"/>
              <a:buAutoNum type="arabicPeriod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Deploiement de Facebook Moov et GMC</a:t>
            </a:r>
          </a:p>
          <a:p>
            <a:pPr marL="1257300" lvl="2" indent="-342900">
              <a:buFont typeface="+mj-lt"/>
              <a:buAutoNum type="arabicPeriod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Déplacement des campagnes pour mise a jour de Hermes vers la dernière version </a:t>
            </a:r>
            <a:r>
              <a:rPr lang="fr-FR" b="1" dirty="0" err="1">
                <a:latin typeface="Arial" panose="020B0604020202020204" pitchFamily="34" charset="0"/>
                <a:cs typeface="Arial" panose="020B0604020202020204" pitchFamily="34" charset="0"/>
              </a:rPr>
              <a:t>Hnet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 5.5.148</a:t>
            </a:r>
          </a:p>
          <a:p>
            <a:pPr marL="342900" indent="-342900">
              <a:buFont typeface="+mj-lt"/>
              <a:buAutoNum type="arabicPeriod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Démarche pour la génération du certification (en cours avec la DRI)</a:t>
            </a:r>
          </a:p>
          <a:p>
            <a:pPr marL="342900" indent="-342900">
              <a:buFont typeface="+mj-lt"/>
              <a:buAutoNum type="arabicPeriod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Support aux utilisateurs et maintenance du parc informatique;</a:t>
            </a:r>
          </a:p>
          <a:p>
            <a:pPr marL="342900" indent="-342900">
              <a:buFont typeface="+mj-lt"/>
              <a:buAutoNum type="arabicPeriod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Accompagnement de l’IT dans les Filiale;</a:t>
            </a:r>
          </a:p>
          <a:p>
            <a:pPr marL="342900" indent="-342900">
              <a:buFont typeface="+mj-lt"/>
              <a:buAutoNum type="arabicPeriod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35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79DE71CB-85AF-4C09-9917-764307E2DA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AED143E8-F628-4CE9-BEDB-2C8822369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3656" y="272533"/>
            <a:ext cx="504497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1" i="0" u="sng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Suivi des tickets techniques dans les filiales</a:t>
            </a:r>
            <a:endParaRPr kumimoji="0" lang="fr-FR" altLang="fr-FR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6" name="Tableau 6">
            <a:extLst>
              <a:ext uri="{FF2B5EF4-FFF2-40B4-BE49-F238E27FC236}">
                <a16:creationId xmlns:a16="http://schemas.microsoft.com/office/drawing/2014/main" id="{F1D03ECD-C01C-4555-BF21-DF11FFFA08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5453871"/>
              </p:ext>
            </p:extLst>
          </p:nvPr>
        </p:nvGraphicFramePr>
        <p:xfrm>
          <a:off x="345282" y="626478"/>
          <a:ext cx="11187957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29319">
                  <a:extLst>
                    <a:ext uri="{9D8B030D-6E8A-4147-A177-3AD203B41FA5}">
                      <a16:colId xmlns:a16="http://schemas.microsoft.com/office/drawing/2014/main" val="1677134137"/>
                    </a:ext>
                  </a:extLst>
                </a:gridCol>
                <a:gridCol w="3729319">
                  <a:extLst>
                    <a:ext uri="{9D8B030D-6E8A-4147-A177-3AD203B41FA5}">
                      <a16:colId xmlns:a16="http://schemas.microsoft.com/office/drawing/2014/main" val="3602901185"/>
                    </a:ext>
                  </a:extLst>
                </a:gridCol>
                <a:gridCol w="3729319">
                  <a:extLst>
                    <a:ext uri="{9D8B030D-6E8A-4147-A177-3AD203B41FA5}">
                      <a16:colId xmlns:a16="http://schemas.microsoft.com/office/drawing/2014/main" val="1242576163"/>
                    </a:ext>
                  </a:extLst>
                </a:gridCol>
              </a:tblGrid>
              <a:tr h="309664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TICKET EN INSTANCES DANS LES FILIALES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0622264"/>
                  </a:ext>
                </a:extLst>
              </a:tr>
              <a:tr h="21299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9122092"/>
                  </a:ext>
                </a:extLst>
              </a:tr>
              <a:tr h="309664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 CAMEROUN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MISE EN PLACE DE SITE REDONDANT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NON FAIT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8358833"/>
                  </a:ext>
                </a:extLst>
              </a:tr>
              <a:tr h="30966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ECOUTE A DISTANCE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NON FAIT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1411511"/>
                  </a:ext>
                </a:extLst>
              </a:tr>
              <a:tr h="309664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TELETRAVAIL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NON FAIT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0827265"/>
                  </a:ext>
                </a:extLst>
              </a:tr>
              <a:tr h="1186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4042972"/>
                  </a:ext>
                </a:extLst>
              </a:tr>
              <a:tr h="309664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CONGO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INTERCO VOIX</a:t>
                      </a:r>
                    </a:p>
                    <a:p>
                      <a:r>
                        <a:rPr lang="fr-FR" dirty="0"/>
                        <a:t>INTERCO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Voix (Outbound avec Airtel) OK</a:t>
                      </a:r>
                    </a:p>
                    <a:p>
                      <a:r>
                        <a:rPr lang="fr-FR" dirty="0"/>
                        <a:t>Voix (Inbound avec BGFI) En cours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64821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743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24204</TotalTime>
  <Words>344</Words>
  <Application>Microsoft Office PowerPoint</Application>
  <PresentationFormat>Grand écran</PresentationFormat>
  <Paragraphs>86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7" baseType="lpstr">
      <vt:lpstr>Arial</vt:lpstr>
      <vt:lpstr>Arial Black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SOMMAIRE</dc:title>
  <dc:creator>Germaine TOHON</dc:creator>
  <cp:lastModifiedBy>Léandre Aguiah</cp:lastModifiedBy>
  <cp:revision>1533</cp:revision>
  <dcterms:created xsi:type="dcterms:W3CDTF">2015-10-14T16:42:27Z</dcterms:created>
  <dcterms:modified xsi:type="dcterms:W3CDTF">2021-05-11T08:55:31Z</dcterms:modified>
</cp:coreProperties>
</file>