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542" r:id="rId2"/>
    <p:sldId id="557" r:id="rId3"/>
    <p:sldId id="571" r:id="rId4"/>
    <p:sldId id="664" r:id="rId5"/>
    <p:sldId id="662" r:id="rId6"/>
    <p:sldId id="684" r:id="rId7"/>
    <p:sldId id="665" r:id="rId8"/>
    <p:sldId id="663" r:id="rId9"/>
    <p:sldId id="668" r:id="rId10"/>
    <p:sldId id="678" r:id="rId11"/>
    <p:sldId id="680" r:id="rId12"/>
    <p:sldId id="666" r:id="rId13"/>
    <p:sldId id="681" r:id="rId14"/>
    <p:sldId id="682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éandre Aguiah" initials="LA" lastIdx="2" clrIdx="0">
    <p:extLst>
      <p:ext uri="{19B8F6BF-5375-455C-9EA6-DF929625EA0E}">
        <p15:presenceInfo xmlns:p15="http://schemas.microsoft.com/office/powerpoint/2012/main" userId="228a952c058d739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2001A"/>
    <a:srgbClr val="9900CC"/>
    <a:srgbClr val="CC6600"/>
    <a:srgbClr val="990000"/>
    <a:srgbClr val="E85127"/>
    <a:srgbClr val="693020"/>
    <a:srgbClr val="1A171B"/>
    <a:srgbClr val="006600"/>
    <a:srgbClr val="4C0000"/>
    <a:srgbClr val="4E57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Style léger 3 - Accentuation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tyle léger 3 - Accentuation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A107856-5554-42FB-B03E-39F5DBC370BA}" styleName="Style moyen 4 - Accentuation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00A15C55-8517-42AA-B614-E9B94910E393}" styleName="Style moyen 2 - Accentuation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8603FDC-E32A-4AB5-989C-0864C3EAD2B8}" styleName="Style à thème 2 - Accentuation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E269D01E-BC32-4049-B463-5C60D7B0CCD2}" styleName="Style à thème 2 - Accentuation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Style à thème 2 - Accentuation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6D9F66E-5EB9-4882-86FB-DCBF35E3C3E4}" styleName="Style moyen 4 - Accentuation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7B26C5-4107-4FEC-AEDC-1716B250A1EF}" styleName="Style clair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D03447BB-5D67-496B-8E87-E561075AD55C}" styleName="Style foncé 1 - Accentuation 3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wholeTbl>
    <a:band1H>
      <a:tcStyle>
        <a:tcBdr/>
        <a:fill>
          <a:solidFill>
            <a:schemeClr val="accent3">
              <a:shade val="60000"/>
            </a:schemeClr>
          </a:solidFill>
        </a:fill>
      </a:tcStyle>
    </a:band1H>
    <a:band1V>
      <a:tcStyle>
        <a:tcBdr/>
        <a:fill>
          <a:solidFill>
            <a:schemeClr val="accent3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3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3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3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8FB837D-C827-4EFA-A057-4D05807E0F7C}" styleName="Style à thème 1 - Accentuation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306799F8-075E-4A3A-A7F6-7FBC6576F1A4}" styleName="Style à thème 2 - Accentuation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8FD4443E-F989-4FC4-A0C8-D5A2AF1F390B}" styleName="Style foncé 1 - Accentuation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Style clair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Style clair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D7AC3CCA-C797-4891-BE02-D94E43425B78}" styleName="Style moyen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728" autoAdjust="0"/>
  </p:normalViewPr>
  <p:slideViewPr>
    <p:cSldViewPr snapToGrid="0">
      <p:cViewPr varScale="1">
        <p:scale>
          <a:sx n="83" d="100"/>
          <a:sy n="83" d="100"/>
        </p:scale>
        <p:origin x="475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22C7D-7A4D-4E64-8D8F-579A17140231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5F308E-1E8B-4971-BED4-FA8D2623719B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195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554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2224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81799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80226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767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45213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6820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8943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4687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33812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7827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BC6747-D400-4AB4-B1AD-3CE8D4610A2E}" type="datetimeFigureOut">
              <a:rPr lang="fr-FR" smtClean="0"/>
              <a:pPr/>
              <a:t>03/05/2021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98E6C-35DE-4299-9817-4A72F0EAE663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67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Espace réservé du contenu 1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58" y="-15082"/>
            <a:ext cx="12215756" cy="6873081"/>
          </a:xfrm>
        </p:spPr>
      </p:pic>
      <p:sp>
        <p:nvSpPr>
          <p:cNvPr id="3" name="ZoneTexte 2"/>
          <p:cNvSpPr txBox="1"/>
          <p:nvPr/>
        </p:nvSpPr>
        <p:spPr>
          <a:xfrm>
            <a:off x="2619375" y="3638549"/>
            <a:ext cx="723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Bienvenue au</a:t>
            </a:r>
          </a:p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GROUPE MEDIA CONTACT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34898" y="6166624"/>
            <a:ext cx="23417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i="1" dirty="0">
                <a:solidFill>
                  <a:schemeClr val="bg1"/>
                </a:solidFill>
                <a:latin typeface="Arial Black"/>
                <a:cs typeface="Arial" pitchFamily="34" charset="0"/>
              </a:rPr>
              <a:t>☻</a:t>
            </a:r>
            <a:r>
              <a:rPr lang="fr-FR" sz="1600" i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03 /05 /2021</a:t>
            </a:r>
          </a:p>
        </p:txBody>
      </p:sp>
    </p:spTree>
    <p:extLst>
      <p:ext uri="{BB962C8B-B14F-4D97-AF65-F5344CB8AC3E}">
        <p14:creationId xmlns:p14="http://schemas.microsoft.com/office/powerpoint/2010/main" val="3598551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D143E8-F628-4CE9-BEDB-2C882236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3577" y="5827932"/>
            <a:ext cx="484074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sng" strike="noStrike" cap="none" normalizeH="0" baseline="0" dirty="0">
              <a:ln>
                <a:noFill/>
              </a:ln>
              <a:solidFill>
                <a:srgbClr val="59595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capitulatif des ticket re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 durant le mois de </a:t>
            </a:r>
            <a:r>
              <a:rPr lang="fr-FR" altLang="fr-FR" sz="1600" u="sng" dirty="0">
                <a:solidFill>
                  <a:srgbClr val="5959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Avril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D1D05A3-E641-4693-8D9F-DEFB36A60319}"/>
              </a:ext>
            </a:extLst>
          </p:cNvPr>
          <p:cNvSpPr txBox="1"/>
          <p:nvPr/>
        </p:nvSpPr>
        <p:spPr>
          <a:xfrm>
            <a:off x="9158748" y="845573"/>
            <a:ext cx="25957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Semaine 1 au 30</a:t>
            </a:r>
          </a:p>
          <a:p>
            <a:r>
              <a:rPr lang="fr-FR" dirty="0"/>
              <a:t>Ticket recu : 167</a:t>
            </a:r>
          </a:p>
          <a:p>
            <a:r>
              <a:rPr lang="fr-FR" dirty="0"/>
              <a:t>Traités: 166</a:t>
            </a:r>
          </a:p>
          <a:p>
            <a:r>
              <a:rPr lang="fr-FR" dirty="0"/>
              <a:t>En attente : 1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05DD29A-D5AC-4268-A5C6-F7DFE66DC3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536" y="312393"/>
            <a:ext cx="8674937" cy="5410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9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D143E8-F628-4CE9-BEDB-2C882236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3656" y="272533"/>
            <a:ext cx="504497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b="1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Suivi des tickets techniques dans les filiales</a:t>
            </a:r>
            <a:endParaRPr kumimoji="0" lang="fr-FR" altLang="fr-FR" sz="20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aphicFrame>
        <p:nvGraphicFramePr>
          <p:cNvPr id="6" name="Tableau 6">
            <a:extLst>
              <a:ext uri="{FF2B5EF4-FFF2-40B4-BE49-F238E27FC236}">
                <a16:creationId xmlns:a16="http://schemas.microsoft.com/office/drawing/2014/main" id="{F1D03ECD-C01C-4555-BF21-DF11FFFA08B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0660052"/>
              </p:ext>
            </p:extLst>
          </p:nvPr>
        </p:nvGraphicFramePr>
        <p:xfrm>
          <a:off x="345282" y="626478"/>
          <a:ext cx="11187957" cy="3383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29319">
                  <a:extLst>
                    <a:ext uri="{9D8B030D-6E8A-4147-A177-3AD203B41FA5}">
                      <a16:colId xmlns:a16="http://schemas.microsoft.com/office/drawing/2014/main" val="1677134137"/>
                    </a:ext>
                  </a:extLst>
                </a:gridCol>
                <a:gridCol w="3729319">
                  <a:extLst>
                    <a:ext uri="{9D8B030D-6E8A-4147-A177-3AD203B41FA5}">
                      <a16:colId xmlns:a16="http://schemas.microsoft.com/office/drawing/2014/main" val="3602901185"/>
                    </a:ext>
                  </a:extLst>
                </a:gridCol>
                <a:gridCol w="3729319">
                  <a:extLst>
                    <a:ext uri="{9D8B030D-6E8A-4147-A177-3AD203B41FA5}">
                      <a16:colId xmlns:a16="http://schemas.microsoft.com/office/drawing/2014/main" val="1242576163"/>
                    </a:ext>
                  </a:extLst>
                </a:gridCol>
              </a:tblGrid>
              <a:tr h="309664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TICKET EN INSTANCES DANS LES FILIALES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0622264"/>
                  </a:ext>
                </a:extLst>
              </a:tr>
              <a:tr h="21299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9122092"/>
                  </a:ext>
                </a:extLst>
              </a:tr>
              <a:tr h="309664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 CAMEROUN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INTERCO VOIX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OK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8358833"/>
                  </a:ext>
                </a:extLst>
              </a:tr>
              <a:tr h="3096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MISE EN PLACE DE LA SEGMETATION DE LANGUE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31411511"/>
                  </a:ext>
                </a:extLst>
              </a:tr>
              <a:tr h="309664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INTERCO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0827265"/>
                  </a:ext>
                </a:extLst>
              </a:tr>
              <a:tr h="11860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4042972"/>
                  </a:ext>
                </a:extLst>
              </a:tr>
              <a:tr h="30966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CONGO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INTERCO VOIX</a:t>
                      </a:r>
                    </a:p>
                    <a:p>
                      <a:r>
                        <a:rPr lang="fr-FR" dirty="0"/>
                        <a:t>INTERCO 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Switch L3. test en cours</a:t>
                      </a:r>
                    </a:p>
                    <a:p>
                      <a:r>
                        <a:rPr lang="fr-FR" dirty="0"/>
                        <a:t>Faisceau Installé et routeur mise a disposition.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648212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7430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III. SUIVI REALISATION PA</a:t>
            </a:r>
          </a:p>
        </p:txBody>
      </p:sp>
    </p:spTree>
    <p:extLst>
      <p:ext uri="{BB962C8B-B14F-4D97-AF65-F5344CB8AC3E}">
        <p14:creationId xmlns:p14="http://schemas.microsoft.com/office/powerpoint/2010/main" val="39797440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au 3">
            <a:extLst>
              <a:ext uri="{FF2B5EF4-FFF2-40B4-BE49-F238E27FC236}">
                <a16:creationId xmlns:a16="http://schemas.microsoft.com/office/drawing/2014/main" id="{8B822C58-A4F9-4757-B2CA-8211BBCD1CF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3897908"/>
              </p:ext>
            </p:extLst>
          </p:nvPr>
        </p:nvGraphicFramePr>
        <p:xfrm>
          <a:off x="655484" y="314796"/>
          <a:ext cx="11133392" cy="24574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12354">
                  <a:extLst>
                    <a:ext uri="{9D8B030D-6E8A-4147-A177-3AD203B41FA5}">
                      <a16:colId xmlns:a16="http://schemas.microsoft.com/office/drawing/2014/main" val="948844165"/>
                    </a:ext>
                  </a:extLst>
                </a:gridCol>
                <a:gridCol w="4938046">
                  <a:extLst>
                    <a:ext uri="{9D8B030D-6E8A-4147-A177-3AD203B41FA5}">
                      <a16:colId xmlns:a16="http://schemas.microsoft.com/office/drawing/2014/main" val="3495947731"/>
                    </a:ext>
                  </a:extLst>
                </a:gridCol>
                <a:gridCol w="1582992">
                  <a:extLst>
                    <a:ext uri="{9D8B030D-6E8A-4147-A177-3AD203B41FA5}">
                      <a16:colId xmlns:a16="http://schemas.microsoft.com/office/drawing/2014/main" val="1661169650"/>
                    </a:ext>
                  </a:extLst>
                </a:gridCol>
              </a:tblGrid>
              <a:tr h="331464">
                <a:tc gridSpan="3">
                  <a:txBody>
                    <a:bodyPr/>
                    <a:lstStyle/>
                    <a:p>
                      <a:pPr algn="ctr"/>
                      <a:r>
                        <a:rPr lang="fr-FR" dirty="0"/>
                        <a:t>LES ACTIONS A MENER EN Q1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55000906"/>
                  </a:ext>
                </a:extLst>
              </a:tr>
              <a:tr h="331464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REALISATION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ETAT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99245155"/>
                  </a:ext>
                </a:extLst>
              </a:tr>
              <a:tr h="331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Mise en production d’un CRM Omnicanal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OMNI+ de NOBELBIZ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6287516"/>
                  </a:ext>
                </a:extLst>
              </a:tr>
              <a:tr h="331464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fr-FR" dirty="0"/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Assuré la sécurité du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Segmentation du réseau (Vlan)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87675069"/>
                  </a:ext>
                </a:extLst>
              </a:tr>
              <a:tr h="994392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21968074"/>
                  </a:ext>
                </a:extLst>
              </a:tr>
            </a:tbl>
          </a:graphicData>
        </a:graphic>
      </p:graphicFrame>
      <p:graphicFrame>
        <p:nvGraphicFramePr>
          <p:cNvPr id="2" name="Tableau 3">
            <a:extLst>
              <a:ext uri="{FF2B5EF4-FFF2-40B4-BE49-F238E27FC236}">
                <a16:creationId xmlns:a16="http://schemas.microsoft.com/office/drawing/2014/main" id="{549469A4-D7E4-48C8-B944-52537A966E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4998903"/>
              </p:ext>
            </p:extLst>
          </p:nvPr>
        </p:nvGraphicFramePr>
        <p:xfrm>
          <a:off x="655483" y="3066365"/>
          <a:ext cx="11133393" cy="2865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42193">
                  <a:extLst>
                    <a:ext uri="{9D8B030D-6E8A-4147-A177-3AD203B41FA5}">
                      <a16:colId xmlns:a16="http://schemas.microsoft.com/office/drawing/2014/main" val="1819425461"/>
                    </a:ext>
                  </a:extLst>
                </a:gridCol>
                <a:gridCol w="3008671">
                  <a:extLst>
                    <a:ext uri="{9D8B030D-6E8A-4147-A177-3AD203B41FA5}">
                      <a16:colId xmlns:a16="http://schemas.microsoft.com/office/drawing/2014/main" val="3786383658"/>
                    </a:ext>
                  </a:extLst>
                </a:gridCol>
                <a:gridCol w="2782529">
                  <a:extLst>
                    <a:ext uri="{9D8B030D-6E8A-4147-A177-3AD203B41FA5}">
                      <a16:colId xmlns:a16="http://schemas.microsoft.com/office/drawing/2014/main" val="3713138206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dirty="0"/>
                        <a:t>LES ACTIONS A MENER EN Q2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018781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TACHES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/>
                        <a:t>Actions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dirty="0"/>
                        <a:t>Commentaire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168571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 dirty="0"/>
                        <a:t>Finalisé les actions en attente au Q1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COURS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7125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Réduire le délais de traitement des tickets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CONTINU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73072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fr-FR"/>
                        <a:t>Assuré la montée en compétence sur l’Outils Omni+</a:t>
                      </a:r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Equipe opérationnelle</a:t>
                      </a:r>
                    </a:p>
                    <a:p>
                      <a:pPr marL="285750" indent="-285750">
                        <a:buFontTx/>
                        <a:buChar char="-"/>
                      </a:pPr>
                      <a:r>
                        <a:rPr lang="fr-FR" dirty="0"/>
                        <a:t>Equipe 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Formation régulière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261067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algn="ctr"/>
                      <a:endParaRPr lang="fr-FR" dirty="0"/>
                    </a:p>
                    <a:p>
                      <a:pPr algn="ctr"/>
                      <a:r>
                        <a:rPr lang="fr-FR" dirty="0" err="1"/>
                        <a:t>Veuillera</a:t>
                      </a:r>
                      <a:r>
                        <a:rPr lang="fr-FR" dirty="0"/>
                        <a:t> la sécurité du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Suivi de la politique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EN CONTINUE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956537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fr-FR" dirty="0"/>
                        <a:t>Audit du 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8095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1662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D4CB2ED4-299C-42EE-BACC-F0144786D5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57" y="536164"/>
            <a:ext cx="10935432" cy="509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9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" y="0"/>
            <a:ext cx="12190473" cy="685885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524125" y="3962400"/>
            <a:ext cx="69532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RAPPORT CODIR S17 </a:t>
            </a:r>
          </a:p>
          <a:p>
            <a:pPr algn="ctr"/>
            <a:r>
              <a:rPr lang="fr-FR" sz="2400" b="1" dirty="0">
                <a:solidFill>
                  <a:schemeClr val="accent2"/>
                </a:solidFill>
                <a:latin typeface="Arial" pitchFamily="34" charset="0"/>
                <a:cs typeface="Arial" panose="020B0604020202020204" pitchFamily="34" charset="0"/>
              </a:rPr>
              <a:t>DIRECTION DES SYSTEMES D’INFORMATION</a:t>
            </a:r>
            <a:endParaRPr lang="fr-FR" sz="2400" dirty="0">
              <a:solidFill>
                <a:schemeClr val="accent2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56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250" y="1215972"/>
            <a:ext cx="4770120" cy="4770120"/>
          </a:xfrm>
          <a:prstGeom prst="rect">
            <a:avLst/>
          </a:prstGeom>
          <a:effectLst>
            <a:outerShdw blurRad="177800" dist="304800" dir="3060000" sx="97000" sy="97000" algn="ctr" rotWithShape="0">
              <a:srgbClr val="000000">
                <a:alpha val="15000"/>
              </a:srgbClr>
            </a:outerShdw>
          </a:effectLst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0058400" cy="5659264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6179253" y="1702740"/>
            <a:ext cx="468203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fr-FR" dirty="0">
              <a:solidFill>
                <a:schemeClr val="bg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SECURITE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MAINTENANCE ET SUPPORT</a:t>
            </a:r>
          </a:p>
          <a:p>
            <a:pPr marL="400050" indent="-400050">
              <a:lnSpc>
                <a:spcPct val="150000"/>
              </a:lnSpc>
              <a:buAutoNum type="romanUcPeriod"/>
            </a:pPr>
            <a:r>
              <a:rPr lang="fr-FR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SUIVI REALISATION PA</a:t>
            </a:r>
          </a:p>
          <a:p>
            <a:pPr marL="400050" indent="-400050">
              <a:buAutoNum type="romanUcPeriod"/>
            </a:pPr>
            <a:endParaRPr lang="fr-F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76250" y="190500"/>
            <a:ext cx="25812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SOMMAIRE</a:t>
            </a:r>
          </a:p>
          <a:p>
            <a:endParaRPr lang="fr-FR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280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I.  SECURITE DES SYSTEMES D’INFORMATION</a:t>
            </a:r>
          </a:p>
        </p:txBody>
      </p:sp>
    </p:spTree>
    <p:extLst>
      <p:ext uri="{BB962C8B-B14F-4D97-AF65-F5344CB8AC3E}">
        <p14:creationId xmlns:p14="http://schemas.microsoft.com/office/powerpoint/2010/main" val="22747962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27089" y="446139"/>
            <a:ext cx="10516215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Mise en place de l’Architecture segmentée (en cours)</a:t>
            </a:r>
          </a:p>
          <a:p>
            <a:pPr marL="800100" lvl="1" indent="-342900">
              <a:buFont typeface="+mj-lt"/>
              <a:buAutoNum type="arabicParenR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>
              <a:buFont typeface="+mj-lt"/>
              <a:buAutoNum type="arabicParenR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Supervision de la liaison SBIN</a:t>
            </a:r>
          </a:p>
          <a:p>
            <a:pPr lvl="1"/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endParaRPr lang="fr-FR" b="1" dirty="0">
              <a:solidFill>
                <a:srgbClr val="59595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fr-FR" b="1" dirty="0">
                <a:solidFill>
                  <a:srgbClr val="5959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3) Connexion ABC : procedure de résiliation encore avec DFC et DA</a:t>
            </a:r>
          </a:p>
          <a:p>
            <a:pPr lvl="1"/>
            <a:endParaRPr lang="fr-FR" b="1" dirty="0">
              <a:solidFill>
                <a:srgbClr val="59595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1"/>
            <a:r>
              <a:rPr lang="fr-FR" b="1" dirty="0">
                <a:solidFill>
                  <a:srgbClr val="59595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4) Monitoring des plateformes de production</a:t>
            </a:r>
            <a:endParaRPr lang="fr-FR" dirty="0">
              <a:solidFill>
                <a:srgbClr val="595959"/>
              </a:solidFill>
              <a:latin typeface="Arial" panose="020B0604020202020204" pitchFamily="34" charset="0"/>
              <a:ea typeface="Calibri" panose="020F0502020204030204" pitchFamily="34" charset="0"/>
              <a:cs typeface="SimSun" panose="02010600030101010101" pitchFamily="2" charset="-122"/>
            </a:endParaRPr>
          </a:p>
          <a:p>
            <a:pPr marL="342900" indent="-342900">
              <a:buFont typeface="+mj-lt"/>
              <a:buAutoNum type="alphaLcParenR"/>
            </a:pP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739495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7045E033-14CE-45CB-9AC6-CCAC271306A2}"/>
              </a:ext>
            </a:extLst>
          </p:cNvPr>
          <p:cNvSpPr txBox="1"/>
          <p:nvPr/>
        </p:nvSpPr>
        <p:spPr>
          <a:xfrm>
            <a:off x="3936777" y="6142777"/>
            <a:ext cx="384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Monitoring de la bande passante SBIN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E80BA05-C949-47A6-8E26-6728F3847F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091" y="216583"/>
            <a:ext cx="11637818" cy="584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1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90476" cy="6858856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29093" y="2721542"/>
            <a:ext cx="81945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4000" b="1" dirty="0">
                <a:solidFill>
                  <a:schemeClr val="accent2"/>
                </a:solidFill>
                <a:latin typeface="Arial" pitchFamily="34" charset="0"/>
                <a:cs typeface="Arial" pitchFamily="34" charset="0"/>
              </a:rPr>
              <a:t>II. MAINTENANCE ET SUPPORT</a:t>
            </a:r>
          </a:p>
        </p:txBody>
      </p:sp>
    </p:spTree>
    <p:extLst>
      <p:ext uri="{BB962C8B-B14F-4D97-AF65-F5344CB8AC3E}">
        <p14:creationId xmlns:p14="http://schemas.microsoft.com/office/powerpoint/2010/main" val="1900296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604069" y="613287"/>
            <a:ext cx="1011309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Support dans le cadre de l’installation de l’outil Omni plus (en cours)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Deploiement de WhatsApp Moov</a:t>
            </a:r>
          </a:p>
          <a:p>
            <a:pPr marL="1257300" lvl="2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Deploiement de Facebook Moov et GMC</a:t>
            </a: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Support aux utilisateurs et maintenance du parc informatique;</a:t>
            </a: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fr-FR" b="1" dirty="0">
                <a:latin typeface="Arial" panose="020B0604020202020204" pitchFamily="34" charset="0"/>
                <a:cs typeface="Arial" panose="020B0604020202020204" pitchFamily="34" charset="0"/>
              </a:rPr>
              <a:t>Accompagnement de l’IT dans les Filiale;</a:t>
            </a: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endParaRPr lang="fr-FR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356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79DE71CB-85AF-4C09-9917-764307E2DA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AED143E8-F628-4CE9-BEDB-2C8822369A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5688" y="5827932"/>
            <a:ext cx="4376519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altLang="fr-FR" sz="1600" b="0" i="0" u="sng" strike="noStrike" cap="none" normalizeH="0" baseline="0" dirty="0">
              <a:ln>
                <a:noFill/>
              </a:ln>
              <a:solidFill>
                <a:srgbClr val="595959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capitulatif des ticket re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ç</a:t>
            </a:r>
            <a:r>
              <a:rPr kumimoji="0" lang="fr-FR" altLang="fr-FR" sz="1600" b="0" i="0" u="sng" strike="noStrike" cap="none" normalizeH="0" baseline="0" dirty="0">
                <a:ln>
                  <a:noFill/>
                </a:ln>
                <a:solidFill>
                  <a:srgbClr val="595959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us dans la semaine </a:t>
            </a:r>
            <a:endParaRPr kumimoji="0" lang="fr-FR" altLang="fr-FR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1258327-C08B-4DD1-A364-14347239CDE5}"/>
              </a:ext>
            </a:extLst>
          </p:cNvPr>
          <p:cNvSpPr txBox="1"/>
          <p:nvPr/>
        </p:nvSpPr>
        <p:spPr>
          <a:xfrm>
            <a:off x="8915175" y="457200"/>
            <a:ext cx="2870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Semaine 26 Avril au 03 Mai</a:t>
            </a:r>
          </a:p>
          <a:p>
            <a:r>
              <a:rPr lang="fr-FR" dirty="0"/>
              <a:t>Ticket recu : 42</a:t>
            </a:r>
          </a:p>
          <a:p>
            <a:r>
              <a:rPr lang="fr-FR" dirty="0"/>
              <a:t>Traités: 40</a:t>
            </a:r>
          </a:p>
          <a:p>
            <a:r>
              <a:rPr lang="fr-FR" dirty="0"/>
              <a:t>En attente : 2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B72952C9-2482-4397-AB38-CDEFD580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5591" y="228600"/>
            <a:ext cx="8106407" cy="5656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77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23986</TotalTime>
  <Words>312</Words>
  <Application>Microsoft Office PowerPoint</Application>
  <PresentationFormat>Grand écran</PresentationFormat>
  <Paragraphs>88</Paragraphs>
  <Slides>14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SOMMAIRE</dc:title>
  <dc:creator>Germaine TOHON</dc:creator>
  <cp:lastModifiedBy>Léandre Aguiah</cp:lastModifiedBy>
  <cp:revision>1526</cp:revision>
  <dcterms:created xsi:type="dcterms:W3CDTF">2015-10-14T16:42:27Z</dcterms:created>
  <dcterms:modified xsi:type="dcterms:W3CDTF">2021-05-03T20:47:59Z</dcterms:modified>
</cp:coreProperties>
</file>