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8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38080" y="4096440"/>
            <a:ext cx="68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38080" y="409644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842040" y="409644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40240" y="182556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42760" y="182556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838080" y="409644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40240" y="409644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42760" y="409644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838080" y="-2609280"/>
            <a:ext cx="6840" cy="1321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8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000" cy="6129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838080" y="409644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838080" y="-2609280"/>
            <a:ext cx="6840" cy="1321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42040" y="409644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38080" y="4096440"/>
            <a:ext cx="68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8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838080" y="4096440"/>
            <a:ext cx="68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838080" y="409644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842040" y="409644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40240" y="182556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42760" y="182556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838080" y="409644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840240" y="409644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42760" y="4096440"/>
            <a:ext cx="180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8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000" cy="6129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838080" y="409644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434772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42040" y="409644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42040" y="1825560"/>
            <a:ext cx="32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38080" y="4096440"/>
            <a:ext cx="6840" cy="20736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</a:t>
            </a:r>
            <a:r>
              <a:rPr b="0" lang="fr-FR" sz="1800" spc="-1" strike="noStrike">
                <a:latin typeface="Arial"/>
              </a:rPr>
              <a:t>éditer le format </a:t>
            </a:r>
            <a:r>
              <a:rPr b="0" lang="fr-FR" sz="1800" spc="-1" strike="noStrike">
                <a:latin typeface="Arial"/>
              </a:rPr>
              <a:t>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840" cy="434772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846000" y="1825560"/>
            <a:ext cx="6840" cy="434772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</a:t>
            </a:r>
            <a:r>
              <a:rPr b="0" lang="fr-FR" sz="1800" spc="-1" strike="noStrike">
                <a:latin typeface="Arial"/>
              </a:rPr>
              <a:t>éditer le format </a:t>
            </a:r>
            <a:r>
              <a:rPr b="0" lang="fr-FR" sz="1800" spc="-1" strike="noStrike">
                <a:latin typeface="Arial"/>
              </a:rPr>
              <a:t>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840" cy="434772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46000" y="1825560"/>
            <a:ext cx="6840" cy="4347720"/>
          </a:xfrm>
          <a:prstGeom prst="rect">
            <a:avLst/>
          </a:prstGeom>
        </p:spPr>
        <p:txBody>
          <a:bodyPr lIns="0" rIns="0" tIns="0" bIns="0">
            <a:normAutofit fontScale="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Espace réservé du contenu 1" descr=""/>
          <p:cNvPicPr/>
          <p:nvPr/>
        </p:nvPicPr>
        <p:blipFill>
          <a:blip r:embed="rId1"/>
          <a:stretch/>
        </p:blipFill>
        <p:spPr>
          <a:xfrm>
            <a:off x="-15840" y="-15120"/>
            <a:ext cx="12212280" cy="6869520"/>
          </a:xfrm>
          <a:prstGeom prst="rect">
            <a:avLst/>
          </a:prstGeom>
          <a:ln w="0">
            <a:noFill/>
          </a:ln>
        </p:spPr>
      </p:pic>
      <p:sp>
        <p:nvSpPr>
          <p:cNvPr id="79" name="ZoneTexte 2"/>
          <p:cNvSpPr/>
          <p:nvPr/>
        </p:nvSpPr>
        <p:spPr>
          <a:xfrm>
            <a:off x="2619360" y="3638520"/>
            <a:ext cx="723528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ffff"/>
                </a:solidFill>
                <a:latin typeface="Arial"/>
                <a:ea typeface="DejaVu Sans"/>
              </a:rPr>
              <a:t>Bienvenue au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ed7d31"/>
                </a:solidFill>
                <a:latin typeface="Arial"/>
                <a:ea typeface="DejaVu Sans"/>
              </a:rPr>
              <a:t>GROUPE MEDIA CONTACT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ZoneTexte 4_5"/>
          <p:cNvSpPr/>
          <p:nvPr/>
        </p:nvSpPr>
        <p:spPr>
          <a:xfrm>
            <a:off x="476280" y="190440"/>
            <a:ext cx="2577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04" name="ZoneTexte 12_4"/>
          <p:cNvSpPr/>
          <p:nvPr/>
        </p:nvSpPr>
        <p:spPr>
          <a:xfrm>
            <a:off x="810000" y="356040"/>
            <a:ext cx="1016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Liste des applications a mettre a jour : </a:t>
            </a:r>
            <a:endParaRPr b="0" lang="fr-FR" sz="1800" spc="-1" strike="noStrike">
              <a:latin typeface="Arial"/>
            </a:endParaRPr>
          </a:p>
        </p:txBody>
      </p:sp>
      <p:graphicFrame>
        <p:nvGraphicFramePr>
          <p:cNvPr id="105" name="Tableau 5_2"/>
          <p:cNvGraphicFramePr/>
          <p:nvPr/>
        </p:nvGraphicFramePr>
        <p:xfrm>
          <a:off x="408240" y="787320"/>
          <a:ext cx="11291400" cy="5512680"/>
        </p:xfrm>
        <a:graphic>
          <a:graphicData uri="http://schemas.openxmlformats.org/drawingml/2006/table">
            <a:tbl>
              <a:tblPr/>
              <a:tblGrid>
                <a:gridCol w="326520"/>
                <a:gridCol w="1925280"/>
                <a:gridCol w="5166000"/>
                <a:gridCol w="2222280"/>
                <a:gridCol w="1651680"/>
              </a:tblGrid>
              <a:tr h="55188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1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N°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APPLICATION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DESCRIPTION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DIRECTION OU DÉPARTEMENT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Char char=""/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ÉTAT</a:t>
                      </a:r>
                      <a:endParaRPr b="1" lang="fr-FR" sz="1800" spc="-1" strike="noStrike">
                        <a:solidFill>
                          <a:srgbClr val="ffffff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89640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CRONOS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Elle permet l’enrôlement des employés pour l’accès au différents plateaux, elle permet de retracer des heures de présences et de travail des employés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RH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DFC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DSI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c9211e"/>
                          </a:solidFill>
                          <a:latin typeface="Calibri"/>
                        </a:rPr>
                        <a:t>A faire</a:t>
                      </a:r>
                      <a:endParaRPr b="1" lang="fr-FR" sz="1800" spc="-1" strike="noStrike">
                        <a:solidFill>
                          <a:srgbClr val="c9211e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24200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INTRANETGMC (SELF SERVICES)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Intranet de MCB, Il regroupe aussi un ensemble d’outils dénommé selfe service qui permet aux Employés d’avoir accès à certaines informations et services des directions et départements de façon autonome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Tous les départements et directions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00a933"/>
                          </a:solidFill>
                          <a:latin typeface="Calibri"/>
                        </a:rPr>
                        <a:t>En cours / Fin prévue Novembre 2021</a:t>
                      </a:r>
                      <a:endParaRPr b="1" lang="fr-FR" sz="1800" spc="-1" strike="noStrike">
                        <a:solidFill>
                          <a:srgbClr val="00a933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04544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Gestionnaire de Tickets (SBIN)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Application de gestion de tickets d’incidence de SBIN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Opérations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  <a:ea typeface="Noto Sans CJK S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SBIN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c9211e"/>
                          </a:solidFill>
                          <a:latin typeface="Calibri"/>
                        </a:rPr>
                        <a:t>A faire</a:t>
                      </a:r>
                      <a:endParaRPr b="1" lang="fr-FR" sz="1800" spc="-1" strike="noStrike">
                        <a:solidFill>
                          <a:srgbClr val="c9211e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04544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INSTANCES DE RECOUVREMENT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L’application d'édition des factures et de la gestion des instances de recouvrement et pour la normalisation des factures 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Direction Finances Comptabilité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00a933"/>
                          </a:solidFill>
                          <a:latin typeface="Calibri"/>
                        </a:rPr>
                        <a:t>En cours / Fin prévue Octobre 2021</a:t>
                      </a:r>
                      <a:endParaRPr b="1" lang="fr-FR" sz="1800" spc="-1" strike="noStrike">
                        <a:solidFill>
                          <a:srgbClr val="00a933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2144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SUIVI BACK OFFICE COTE D'IVOIRE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Application de suivi et d’évaluation des intérimaires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Media contact Cote d’Ivoire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"/>
                      </a:pPr>
                      <a:r>
                        <a:rPr b="1" lang="fr-FR" sz="1800" spc="-1" strike="noStrike">
                          <a:solidFill>
                            <a:srgbClr val="c9211e"/>
                          </a:solidFill>
                          <a:latin typeface="Calibri"/>
                        </a:rPr>
                        <a:t>A faire</a:t>
                      </a:r>
                      <a:endParaRPr b="1" lang="fr-FR" sz="1800" spc="-1" strike="noStrike">
                        <a:solidFill>
                          <a:srgbClr val="c9211e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106" name="ZoneTexte 6_1"/>
          <p:cNvSpPr/>
          <p:nvPr/>
        </p:nvSpPr>
        <p:spPr>
          <a:xfrm>
            <a:off x="4724280" y="3200400"/>
            <a:ext cx="273960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4_0" descr=""/>
          <p:cNvPicPr/>
          <p:nvPr/>
        </p:nvPicPr>
        <p:blipFill>
          <a:blip r:embed="rId1"/>
          <a:stretch/>
        </p:blipFill>
        <p:spPr>
          <a:xfrm>
            <a:off x="1440" y="0"/>
            <a:ext cx="12187800" cy="6856200"/>
          </a:xfrm>
          <a:prstGeom prst="rect">
            <a:avLst/>
          </a:prstGeom>
          <a:ln w="0">
            <a:noFill/>
          </a:ln>
        </p:spPr>
      </p:pic>
      <p:sp>
        <p:nvSpPr>
          <p:cNvPr id="108" name="ZoneTexte 5_3"/>
          <p:cNvSpPr/>
          <p:nvPr/>
        </p:nvSpPr>
        <p:spPr>
          <a:xfrm>
            <a:off x="2729160" y="2721600"/>
            <a:ext cx="6732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ed7d31"/>
                </a:solidFill>
                <a:latin typeface="Arial"/>
                <a:ea typeface="DejaVu Sans"/>
              </a:rPr>
              <a:t>III. Autres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4" descr=""/>
          <p:cNvPicPr/>
          <p:nvPr/>
        </p:nvPicPr>
        <p:blipFill>
          <a:blip r:embed="rId1"/>
          <a:stretch/>
        </p:blipFill>
        <p:spPr>
          <a:xfrm>
            <a:off x="1440" y="0"/>
            <a:ext cx="12186720" cy="6855120"/>
          </a:xfrm>
          <a:prstGeom prst="rect">
            <a:avLst/>
          </a:prstGeom>
          <a:ln w="0">
            <a:noFill/>
          </a:ln>
        </p:spPr>
      </p:pic>
      <p:sp>
        <p:nvSpPr>
          <p:cNvPr id="110" name="ZoneTexte 5"/>
          <p:cNvSpPr/>
          <p:nvPr/>
        </p:nvSpPr>
        <p:spPr>
          <a:xfrm>
            <a:off x="2728440" y="3075120"/>
            <a:ext cx="6731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ed7d31"/>
                </a:solidFill>
                <a:latin typeface="Arial"/>
                <a:ea typeface="DejaVu Sans"/>
              </a:rPr>
              <a:t>MERCI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2" descr=""/>
          <p:cNvPicPr/>
          <p:nvPr/>
        </p:nvPicPr>
        <p:blipFill>
          <a:blip r:embed="rId1"/>
          <a:stretch/>
        </p:blipFill>
        <p:spPr>
          <a:xfrm>
            <a:off x="1440" y="0"/>
            <a:ext cx="12186720" cy="6855120"/>
          </a:xfrm>
          <a:prstGeom prst="rect">
            <a:avLst/>
          </a:prstGeom>
          <a:ln w="0">
            <a:noFill/>
          </a:ln>
        </p:spPr>
      </p:pic>
      <p:sp>
        <p:nvSpPr>
          <p:cNvPr id="81" name="ZoneTexte 3"/>
          <p:cNvSpPr/>
          <p:nvPr/>
        </p:nvSpPr>
        <p:spPr>
          <a:xfrm>
            <a:off x="2523960" y="3962520"/>
            <a:ext cx="6949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ed7d31"/>
                </a:solidFill>
                <a:latin typeface="Arial"/>
                <a:ea typeface="DejaVu Sans"/>
              </a:rPr>
              <a:t>DIRECTION R&amp;D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2_0" descr=""/>
          <p:cNvPicPr/>
          <p:nvPr/>
        </p:nvPicPr>
        <p:blipFill>
          <a:blip r:embed="rId1"/>
          <a:stretch/>
        </p:blipFill>
        <p:spPr>
          <a:xfrm>
            <a:off x="476280" y="1216080"/>
            <a:ext cx="4767480" cy="4767480"/>
          </a:xfrm>
          <a:prstGeom prst="rect">
            <a:avLst/>
          </a:prstGeom>
          <a:ln w="0">
            <a:noFill/>
          </a:ln>
          <a:effectLst>
            <a:outerShdw algn="ctr" blurRad="177840" dir="3059488" dist="304844" rotWithShape="0" sx="97000" sy="97000">
              <a:srgbClr val="000000">
                <a:alpha val="15000"/>
              </a:srgbClr>
            </a:outerShdw>
          </a:effectLst>
        </p:spPr>
      </p:pic>
      <p:pic>
        <p:nvPicPr>
          <p:cNvPr id="83" name="Image 1_0" descr=""/>
          <p:cNvPicPr/>
          <p:nvPr/>
        </p:nvPicPr>
        <p:blipFill>
          <a:blip r:embed="rId2"/>
          <a:stretch/>
        </p:blipFill>
        <p:spPr>
          <a:xfrm>
            <a:off x="1440" y="0"/>
            <a:ext cx="10055880" cy="5656680"/>
          </a:xfrm>
          <a:prstGeom prst="rect">
            <a:avLst/>
          </a:prstGeom>
          <a:ln w="0">
            <a:noFill/>
          </a:ln>
        </p:spPr>
      </p:pic>
      <p:sp>
        <p:nvSpPr>
          <p:cNvPr id="84" name="ZoneTexte 3_0"/>
          <p:cNvSpPr/>
          <p:nvPr/>
        </p:nvSpPr>
        <p:spPr>
          <a:xfrm>
            <a:off x="5563440" y="2714040"/>
            <a:ext cx="61498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99960" indent="-397440">
              <a:lnSpc>
                <a:spcPct val="150000"/>
              </a:lnSpc>
              <a:buClr>
                <a:srgbClr val="000000"/>
              </a:buClr>
              <a:buFont typeface="StarSymbol"/>
              <a:buAutoNum type="romanUcPeriod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Développement des applications </a:t>
            </a:r>
            <a:endParaRPr b="0" lang="fr-FR" sz="2000" spc="-1" strike="noStrike">
              <a:latin typeface="Arial"/>
            </a:endParaRPr>
          </a:p>
          <a:p>
            <a:pPr marL="399960" indent="-397440">
              <a:lnSpc>
                <a:spcPct val="150000"/>
              </a:lnSpc>
              <a:buClr>
                <a:srgbClr val="000000"/>
              </a:buClr>
              <a:buFont typeface="StarSymbol"/>
              <a:buAutoNum type="romanUcPeriod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Maintenance corrective et évolutive des applications </a:t>
            </a:r>
            <a:endParaRPr b="0" lang="fr-FR" sz="2000" spc="-1" strike="noStrike">
              <a:latin typeface="Arial"/>
            </a:endParaRPr>
          </a:p>
          <a:p>
            <a:pPr marL="399960" indent="-397440">
              <a:lnSpc>
                <a:spcPct val="150000"/>
              </a:lnSpc>
              <a:buClr>
                <a:srgbClr val="000000"/>
              </a:buClr>
              <a:buFont typeface="StarSymbol"/>
              <a:buAutoNum type="romanUcPeriod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Autres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85" name="ZoneTexte 4_0"/>
          <p:cNvSpPr/>
          <p:nvPr/>
        </p:nvSpPr>
        <p:spPr>
          <a:xfrm>
            <a:off x="476280" y="190440"/>
            <a:ext cx="257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4_1" descr=""/>
          <p:cNvPicPr/>
          <p:nvPr/>
        </p:nvPicPr>
        <p:blipFill>
          <a:blip r:embed="rId1"/>
          <a:stretch/>
        </p:blipFill>
        <p:spPr>
          <a:xfrm>
            <a:off x="1440" y="0"/>
            <a:ext cx="12187800" cy="6856200"/>
          </a:xfrm>
          <a:prstGeom prst="rect">
            <a:avLst/>
          </a:prstGeom>
          <a:ln w="0">
            <a:noFill/>
          </a:ln>
        </p:spPr>
      </p:pic>
      <p:sp>
        <p:nvSpPr>
          <p:cNvPr id="87" name="ZoneTexte 5_1"/>
          <p:cNvSpPr/>
          <p:nvPr/>
        </p:nvSpPr>
        <p:spPr>
          <a:xfrm>
            <a:off x="2729160" y="2721600"/>
            <a:ext cx="67327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857160" indent="-854640" algn="ctr">
              <a:lnSpc>
                <a:spcPct val="100000"/>
              </a:lnSpc>
              <a:buClr>
                <a:srgbClr val="ed7d31"/>
              </a:buClr>
              <a:buFont typeface="Calibri Light"/>
              <a:buAutoNum type="romanUcPeriod"/>
            </a:pPr>
            <a:r>
              <a:rPr b="1" lang="fr-FR" sz="4000" spc="-1" strike="noStrike">
                <a:solidFill>
                  <a:srgbClr val="ed7d31"/>
                </a:solidFill>
                <a:latin typeface="Arial"/>
                <a:ea typeface="DejaVu Sans"/>
              </a:rPr>
              <a:t>Développement des applications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ZoneTexte 4_1"/>
          <p:cNvSpPr/>
          <p:nvPr/>
        </p:nvSpPr>
        <p:spPr>
          <a:xfrm>
            <a:off x="476280" y="190440"/>
            <a:ext cx="2577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89" name="ZoneTexte 12_2"/>
          <p:cNvSpPr/>
          <p:nvPr/>
        </p:nvSpPr>
        <p:spPr>
          <a:xfrm>
            <a:off x="4680000" y="360000"/>
            <a:ext cx="2084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Recrutel</a:t>
            </a:r>
            <a:endParaRPr b="0" lang="fr-FR" sz="4000" spc="-1" strike="noStrike">
              <a:latin typeface="Arial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530640" y="1118520"/>
          <a:ext cx="11404440" cy="2047320"/>
        </p:xfrm>
        <a:graphic>
          <a:graphicData uri="http://schemas.openxmlformats.org/drawingml/2006/table">
            <a:tbl>
              <a:tblPr/>
              <a:tblGrid>
                <a:gridCol w="8939520"/>
                <a:gridCol w="2465280"/>
              </a:tblGrid>
              <a:tr h="4312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Fonctionnalités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Niveau / Observations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6164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Piloter des campagnes de recrutement, traiter et gérer les candidatures.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Un ensemble de modules conçus pour automatiser et gérer les opérations de recrutement du groupe.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Cela servira aussi de source de données pour l'enregistrement des nouveaux employés dans l'application ZEUS RH.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Voici entre autres quelques avantages.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 Gain de temps lors d’un processus de recrutement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 Recherche de candidats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 Gestion des CV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 Analyse de CV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 Personnalisation du workflow de recrutement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 Identifier et sélectionner les profils les plus adaptés aux besoins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- Réduire les erreurs de saisie d'informations dans l'application de gestion des ressources humaines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4_2" descr=""/>
          <p:cNvPicPr/>
          <p:nvPr/>
        </p:nvPicPr>
        <p:blipFill>
          <a:blip r:embed="rId1"/>
          <a:stretch/>
        </p:blipFill>
        <p:spPr>
          <a:xfrm>
            <a:off x="1440" y="0"/>
            <a:ext cx="12187800" cy="6856200"/>
          </a:xfrm>
          <a:prstGeom prst="rect">
            <a:avLst/>
          </a:prstGeom>
          <a:ln w="0">
            <a:noFill/>
          </a:ln>
        </p:spPr>
      </p:pic>
      <p:sp>
        <p:nvSpPr>
          <p:cNvPr id="92" name="ZoneTexte 5_2"/>
          <p:cNvSpPr/>
          <p:nvPr/>
        </p:nvSpPr>
        <p:spPr>
          <a:xfrm>
            <a:off x="2700000" y="2401200"/>
            <a:ext cx="673272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ed7d31"/>
                </a:solidFill>
                <a:latin typeface="Arial"/>
                <a:ea typeface="DejaVu Sans"/>
              </a:rPr>
              <a:t>II. Maintenance corrective et évolutive des applications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ZoneTexte 4_4"/>
          <p:cNvSpPr/>
          <p:nvPr/>
        </p:nvSpPr>
        <p:spPr>
          <a:xfrm>
            <a:off x="476280" y="190440"/>
            <a:ext cx="2577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94" name="ZoneTexte 1_1"/>
          <p:cNvSpPr/>
          <p:nvPr/>
        </p:nvSpPr>
        <p:spPr>
          <a:xfrm>
            <a:off x="4500000" y="542160"/>
            <a:ext cx="27396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ZEUS RH​</a:t>
            </a:r>
            <a:endParaRPr b="0" lang="fr-FR" sz="3200" spc="-1" strike="noStrike">
              <a:latin typeface="Arial"/>
            </a:endParaRPr>
          </a:p>
        </p:txBody>
      </p:sp>
      <p:graphicFrame>
        <p:nvGraphicFramePr>
          <p:cNvPr id="95" name=""/>
          <p:cNvGraphicFramePr/>
          <p:nvPr/>
        </p:nvGraphicFramePr>
        <p:xfrm>
          <a:off x="534240" y="1187640"/>
          <a:ext cx="11288160" cy="3404520"/>
        </p:xfrm>
        <a:graphic>
          <a:graphicData uri="http://schemas.openxmlformats.org/drawingml/2006/table">
            <a:tbl>
              <a:tblPr/>
              <a:tblGrid>
                <a:gridCol w="8634240"/>
                <a:gridCol w="2654280"/>
              </a:tblGrid>
              <a:tr h="414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Taches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Niveau / Observations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9901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Correction du souci d’envoi des fiches de paie aux employés</a:t>
                      </a:r>
                      <a:br/>
                      <a:br/>
                      <a:br/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Implémentation et intégration des éléments paramétrables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Les éléments paramétrables sont essentiellement les variables contextuelles</a:t>
                      </a:r>
                      <a:br/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C’est a dire les éléments lies au filiales</a:t>
                      </a:r>
                      <a:br/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entre autre</a:t>
                      </a:r>
                      <a:br/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Les informations sur la filiale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Les informations sur la fiche employé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Les différentes règles de gestion sur les taches RH (congés, absences, ...)</a:t>
                      </a:r>
                      <a:br/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Les différents éléments constituant la paie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les formules de calcule de la paie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Les formats des différents extractions et états financiers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  <a:ea typeface="Noto Sans CJK SC"/>
                        </a:rPr>
                        <a:t>Etc …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br/>
                      <a:br/>
                      <a:br/>
                      <a:br/>
                      <a:br/>
                      <a:r>
                        <a:rPr b="0" lang="fr-FR" sz="1800" spc="-1" strike="noStrike">
                          <a:latin typeface="Arial"/>
                        </a:rPr>
                        <a:t>Fin prévu pour Novembre 2021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ZoneTexte 4_10"/>
          <p:cNvSpPr/>
          <p:nvPr/>
        </p:nvSpPr>
        <p:spPr>
          <a:xfrm>
            <a:off x="476280" y="190440"/>
            <a:ext cx="2577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97" name="ZoneTexte 12_1"/>
          <p:cNvSpPr/>
          <p:nvPr/>
        </p:nvSpPr>
        <p:spPr>
          <a:xfrm>
            <a:off x="5040000" y="360000"/>
            <a:ext cx="2084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Morphe</a:t>
            </a:r>
            <a:endParaRPr b="0" lang="fr-FR" sz="4000" spc="-1" strike="noStrike">
              <a:latin typeface="Arial"/>
            </a:endParaRPr>
          </a:p>
        </p:txBody>
      </p:sp>
      <p:graphicFrame>
        <p:nvGraphicFramePr>
          <p:cNvPr id="98" name=""/>
          <p:cNvGraphicFramePr/>
          <p:nvPr/>
        </p:nvGraphicFramePr>
        <p:xfrm>
          <a:off x="475200" y="1497960"/>
          <a:ext cx="11404440" cy="2047320"/>
        </p:xfrm>
        <a:graphic>
          <a:graphicData uri="http://schemas.openxmlformats.org/drawingml/2006/table">
            <a:tbl>
              <a:tblPr/>
              <a:tblGrid>
                <a:gridCol w="8939520"/>
                <a:gridCol w="2465280"/>
              </a:tblGrid>
              <a:tr h="4312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Taches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Niveau / Observations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6164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br/>
                      <a:br/>
                      <a:r>
                        <a:rPr b="0" lang="fr-FR" sz="1800" spc="-1" strike="noStrike">
                          <a:latin typeface="Arial"/>
                        </a:rPr>
                        <a:t>Mise a jour des formules de calculs des indicateurs après la mise a jour de la plateforme HERMES</a:t>
                      </a:r>
                      <a:br/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latin typeface="Arial"/>
                        </a:rPr>
                        <a:t>Mise en place de nouvelles fonctionnalités et correction des bugs sur les retours d’utilisations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r-F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ZoneTexte 4_3"/>
          <p:cNvSpPr/>
          <p:nvPr/>
        </p:nvSpPr>
        <p:spPr>
          <a:xfrm>
            <a:off x="476280" y="190440"/>
            <a:ext cx="2577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SOMMAIRE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00" name="ZoneTexte 12_0"/>
          <p:cNvSpPr/>
          <p:nvPr/>
        </p:nvSpPr>
        <p:spPr>
          <a:xfrm>
            <a:off x="793080" y="513720"/>
            <a:ext cx="1016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Liste des applications a reprendre : </a:t>
            </a:r>
            <a:endParaRPr b="0" lang="fr-FR" sz="1800" spc="-1" strike="noStrike">
              <a:latin typeface="Arial"/>
            </a:endParaRPr>
          </a:p>
        </p:txBody>
      </p:sp>
      <p:graphicFrame>
        <p:nvGraphicFramePr>
          <p:cNvPr id="101" name="Tableau 5_0"/>
          <p:cNvGraphicFramePr/>
          <p:nvPr/>
        </p:nvGraphicFramePr>
        <p:xfrm>
          <a:off x="543600" y="1114200"/>
          <a:ext cx="11336040" cy="4825800"/>
        </p:xfrm>
        <a:graphic>
          <a:graphicData uri="http://schemas.openxmlformats.org/drawingml/2006/table">
            <a:tbl>
              <a:tblPr/>
              <a:tblGrid>
                <a:gridCol w="275400"/>
                <a:gridCol w="1669320"/>
                <a:gridCol w="4788360"/>
                <a:gridCol w="2660040"/>
                <a:gridCol w="1943280"/>
              </a:tblGrid>
              <a:tr h="60660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1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N°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APPLICATION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DESCRIPTION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DIRECTION OU DÉPARTEMENT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Wingdings" charset="2"/>
                        <a:buChar char=""/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ÉTAT</a:t>
                      </a:r>
                      <a:endParaRPr b="1" lang="fr-FR" sz="1800" spc="-1" strike="noStrike">
                        <a:solidFill>
                          <a:srgbClr val="ffffff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72612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QUIZZ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Elle permet de faire faire des quizz aux téléconseillers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Direction des Opérations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Direction de la Qualité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00a933"/>
                          </a:solidFill>
                          <a:latin typeface="Calibri"/>
                        </a:rPr>
                        <a:t>En cours / Fin prévue Octobre 2021</a:t>
                      </a:r>
                      <a:endParaRPr b="1" lang="fr-FR" sz="1800" spc="-1" strike="noStrike">
                        <a:solidFill>
                          <a:srgbClr val="00a933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36512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REPORTING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Application pour faire des extractions sur les éléments de la production, d’avoir accès aux informations liées aux appels, avoir les appels répétés et obtenir statistiques de file rejet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Direction des Opérations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Direction des Programmes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Direction Financière et Comptable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"/>
                      </a:pPr>
                      <a:r>
                        <a:rPr b="1" lang="fr-FR" sz="1800" spc="-1" strike="noStrike">
                          <a:solidFill>
                            <a:srgbClr val="c9211e"/>
                          </a:solidFill>
                          <a:latin typeface="Calibri"/>
                        </a:rPr>
                        <a:t>A faire</a:t>
                      </a:r>
                      <a:endParaRPr b="1" lang="fr-FR" sz="1800" spc="-1" strike="noStrike">
                        <a:solidFill>
                          <a:srgbClr val="c9211e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63252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RECRUTEL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Application de gestion des recrutements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Direction Ressources Humaines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00a933"/>
                          </a:solidFill>
                          <a:latin typeface="Calibri"/>
                        </a:rPr>
                        <a:t>En cours / Fin prévue Septembre 2021</a:t>
                      </a:r>
                      <a:endParaRPr b="1" lang="fr-FR" sz="1800" spc="-1" strike="noStrike">
                        <a:solidFill>
                          <a:srgbClr val="00a933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63504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BACKOFFICE GMC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Application de gestion interne des requêtes backoffice 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 marL="216000" indent="-212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Directions des Opérations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00a933"/>
                          </a:solidFill>
                          <a:latin typeface="Calibri"/>
                        </a:rPr>
                        <a:t>En cours / Fin prévue Septembre 2021</a:t>
                      </a:r>
                      <a:endParaRPr b="1" lang="fr-FR" sz="1800" spc="-1" strike="noStrike">
                        <a:solidFill>
                          <a:srgbClr val="00a933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60400"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NEWSLETTER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Blog WordPress interne de diffusion d’informations générales pour Media Contact Bénin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Marketing et communication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6600" rIns="66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c9211e"/>
                          </a:solidFill>
                          <a:latin typeface="Calibri"/>
                        </a:rPr>
                        <a:t>A faire</a:t>
                      </a:r>
                      <a:endParaRPr b="1" lang="fr-FR" sz="1800" spc="-1" strike="noStrike">
                        <a:solidFill>
                          <a:srgbClr val="c9211e"/>
                        </a:solidFill>
                        <a:latin typeface="Calibri"/>
                        <a:ea typeface="Noto Sans CJK SC"/>
                      </a:endParaRPr>
                    </a:p>
                  </a:txBody>
                  <a:tcPr marL="66600" marR="66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102" name="ZoneTexte 6_0"/>
          <p:cNvSpPr/>
          <p:nvPr/>
        </p:nvSpPr>
        <p:spPr>
          <a:xfrm>
            <a:off x="4724280" y="3200400"/>
            <a:ext cx="273960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Application>LibreOffice/7.1.6.2.0$Linux_X86_64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2015-10-14T16:42:27Z</dcterms:created>
  <dc:creator>Germaine TOHON</dc:creator>
  <dc:description/>
  <dc:language>fr-FR</dc:language>
  <cp:lastModifiedBy/>
  <dcterms:modified xsi:type="dcterms:W3CDTF">2021-09-14T10:00:17Z</dcterms:modified>
  <cp:revision>89</cp:revision>
  <dc:subject/>
  <dc:title>SOMMAIRE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r8>12</vt:r8>
  </property>
</Properties>
</file>