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42" r:id="rId2"/>
    <p:sldId id="557" r:id="rId3"/>
    <p:sldId id="571" r:id="rId4"/>
    <p:sldId id="660" r:id="rId5"/>
    <p:sldId id="688" r:id="rId6"/>
    <p:sldId id="698" r:id="rId7"/>
    <p:sldId id="664" r:id="rId8"/>
    <p:sldId id="666" r:id="rId9"/>
    <p:sldId id="694" r:id="rId10"/>
    <p:sldId id="693" r:id="rId11"/>
    <p:sldId id="697" r:id="rId12"/>
    <p:sldId id="690" r:id="rId13"/>
    <p:sldId id="691" r:id="rId14"/>
    <p:sldId id="696" r:id="rId15"/>
    <p:sldId id="665"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9900CC"/>
    <a:srgbClr val="CC6600"/>
    <a:srgbClr val="990000"/>
    <a:srgbClr val="E85127"/>
    <a:srgbClr val="693020"/>
    <a:srgbClr val="1A171B"/>
    <a:srgbClr val="006600"/>
    <a:srgbClr val="4C0000"/>
    <a:srgbClr val="4E5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4728" autoAdjust="0"/>
  </p:normalViewPr>
  <p:slideViewPr>
    <p:cSldViewPr snapToGrid="0">
      <p:cViewPr>
        <p:scale>
          <a:sx n="89" d="100"/>
          <a:sy n="89" d="100"/>
        </p:scale>
        <p:origin x="-168" y="-8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22C7D-7A4D-4E64-8D8F-579A17140231}" type="datetimeFigureOut">
              <a:rPr lang="fr-FR" smtClean="0"/>
              <a:pPr/>
              <a:t>30/05/2021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F308E-1E8B-4971-BED4-FA8D2623719B}" type="slidenum">
              <a:rPr lang="fr-FR" smtClean="0"/>
              <a:pPr/>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91554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80922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92817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55802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00976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4521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8682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6894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5468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5338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7BC6747-D400-4AB4-B1AD-3CE8D4610A2E}" type="datetimeFigureOut">
              <a:rPr lang="fr-FR" smtClean="0"/>
              <a:pPr/>
              <a:t>30/05/2021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467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C6747-D400-4AB4-B1AD-3CE8D4610A2E}" type="datetimeFigureOut">
              <a:rPr lang="fr-FR" smtClean="0"/>
              <a:pPr/>
              <a:t>30/05/2021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pPr/>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space réservé du contenu 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758" y="-15082"/>
            <a:ext cx="12215756" cy="6873081"/>
          </a:xfrm>
        </p:spPr>
      </p:pic>
      <p:sp>
        <p:nvSpPr>
          <p:cNvPr id="3" name="ZoneTexte 2"/>
          <p:cNvSpPr txBox="1"/>
          <p:nvPr/>
        </p:nvSpPr>
        <p:spPr>
          <a:xfrm>
            <a:off x="2619375" y="3638549"/>
            <a:ext cx="7239000" cy="1323439"/>
          </a:xfrm>
          <a:prstGeom prst="rect">
            <a:avLst/>
          </a:prstGeom>
          <a:noFill/>
        </p:spPr>
        <p:txBody>
          <a:bodyPr wrap="square" rtlCol="0">
            <a:spAutoFit/>
          </a:bodyPr>
          <a:lstStyle/>
          <a:p>
            <a:pPr algn="ctr"/>
            <a:r>
              <a:rPr lang="fr-FR" sz="4000" dirty="0">
                <a:solidFill>
                  <a:schemeClr val="bg1"/>
                </a:solidFill>
                <a:latin typeface="Arial" pitchFamily="34" charset="0"/>
                <a:cs typeface="Arial" pitchFamily="34" charset="0"/>
              </a:rPr>
              <a:t>Bienvenue au</a:t>
            </a:r>
          </a:p>
          <a:p>
            <a:pPr algn="ctr"/>
            <a:r>
              <a:rPr lang="fr-FR" sz="4000" b="1" dirty="0">
                <a:solidFill>
                  <a:schemeClr val="accent2"/>
                </a:solidFill>
                <a:latin typeface="Arial" pitchFamily="34" charset="0"/>
                <a:cs typeface="Arial" pitchFamily="34" charset="0"/>
              </a:rPr>
              <a:t>GROUPE MEDIA CONTACT</a:t>
            </a:r>
          </a:p>
        </p:txBody>
      </p:sp>
      <p:sp>
        <p:nvSpPr>
          <p:cNvPr id="4" name="ZoneTexte 3"/>
          <p:cNvSpPr txBox="1"/>
          <p:nvPr/>
        </p:nvSpPr>
        <p:spPr>
          <a:xfrm>
            <a:off x="434898" y="6166624"/>
            <a:ext cx="2341756" cy="338554"/>
          </a:xfrm>
          <a:prstGeom prst="rect">
            <a:avLst/>
          </a:prstGeom>
          <a:noFill/>
        </p:spPr>
        <p:txBody>
          <a:bodyPr wrap="square" rtlCol="0">
            <a:spAutoFit/>
          </a:bodyPr>
          <a:lstStyle/>
          <a:p>
            <a:r>
              <a:rPr lang="fr-FR" sz="1600" i="1" dirty="0">
                <a:solidFill>
                  <a:schemeClr val="bg1"/>
                </a:solidFill>
                <a:latin typeface="Arial Black"/>
                <a:cs typeface="Arial" pitchFamily="34" charset="0"/>
              </a:rPr>
              <a:t>☻</a:t>
            </a:r>
            <a:r>
              <a:rPr lang="fr-FR" sz="1600" i="1" dirty="0">
                <a:solidFill>
                  <a:schemeClr val="bg1"/>
                </a:solidFill>
                <a:latin typeface="Arial" pitchFamily="34" charset="0"/>
                <a:cs typeface="Arial" pitchFamily="34" charset="0"/>
              </a:rPr>
              <a:t>DATE 17/05/2021</a:t>
            </a:r>
          </a:p>
        </p:txBody>
      </p:sp>
    </p:spTree>
    <p:extLst>
      <p:ext uri="{BB962C8B-B14F-4D97-AF65-F5344CB8AC3E}">
        <p14:creationId xmlns:p14="http://schemas.microsoft.com/office/powerpoint/2010/main" val="3598551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476250" y="190500"/>
            <a:ext cx="2581275" cy="646331"/>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SOMMAIRE</a:t>
            </a:r>
          </a:p>
          <a:p>
            <a:endParaRPr lang="fr-FR" b="1" dirty="0">
              <a:solidFill>
                <a:schemeClr val="bg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1047971794"/>
              </p:ext>
            </p:extLst>
          </p:nvPr>
        </p:nvGraphicFramePr>
        <p:xfrm>
          <a:off x="559397" y="190500"/>
          <a:ext cx="10445675" cy="7917320"/>
        </p:xfrm>
        <a:graphic>
          <a:graphicData uri="http://schemas.openxmlformats.org/drawingml/2006/table">
            <a:tbl>
              <a:tblPr>
                <a:tableStyleId>{5C22544A-7EE6-4342-B048-85BDC9FD1C3A}</a:tableStyleId>
              </a:tblPr>
              <a:tblGrid>
                <a:gridCol w="2671491"/>
                <a:gridCol w="2699761"/>
                <a:gridCol w="5074423"/>
              </a:tblGrid>
              <a:tr h="115939">
                <a:tc gridSpan="3">
                  <a:txBody>
                    <a:bodyPr/>
                    <a:lstStyle/>
                    <a:p>
                      <a:pPr algn="ctr" fontAlgn="ctr"/>
                      <a:r>
                        <a:rPr lang="fr-FR" sz="1000" u="none" strike="noStrike" dirty="0">
                          <a:effectLst/>
                        </a:rPr>
                        <a:t>INVENTAIRE PRODUCTION CONGO: </a:t>
                      </a:r>
                      <a:r>
                        <a:rPr lang="fr-FR" sz="1000" u="none" strike="noStrike" dirty="0" smtClean="0">
                          <a:effectLst/>
                        </a:rPr>
                        <a:t>28/05/2021</a:t>
                      </a:r>
                      <a:endParaRPr lang="fr-FR" sz="1000" b="1" i="0" u="none" strike="noStrike" dirty="0">
                        <a:solidFill>
                          <a:srgbClr val="000000"/>
                        </a:solidFill>
                        <a:effectLst/>
                        <a:latin typeface="Calibri" panose="020F0502020204030204" pitchFamily="34" charset="0"/>
                      </a:endParaRPr>
                    </a:p>
                  </a:txBody>
                  <a:tcPr marL="3623" marR="3623" marT="3623" marB="0" anchor="ctr"/>
                </a:tc>
                <a:tc hMerge="1">
                  <a:txBody>
                    <a:bodyPr/>
                    <a:lstStyle/>
                    <a:p>
                      <a:endParaRPr lang="fr-FR"/>
                    </a:p>
                  </a:txBody>
                  <a:tcPr/>
                </a:tc>
                <a:tc hMerge="1">
                  <a:txBody>
                    <a:bodyPr/>
                    <a:lstStyle/>
                    <a:p>
                      <a:endParaRPr lang="fr-FR"/>
                    </a:p>
                  </a:txBody>
                  <a:tcPr/>
                </a:tc>
              </a:tr>
              <a:tr h="72462">
                <a:tc>
                  <a:txBody>
                    <a:bodyPr/>
                    <a:lstStyle/>
                    <a:p>
                      <a:pPr algn="l" fontAlgn="b"/>
                      <a:r>
                        <a:rPr lang="fr-FR" sz="1000" u="none" strike="noStrike">
                          <a:effectLst/>
                        </a:rPr>
                        <a:t>ADMINISTRATION</a:t>
                      </a:r>
                      <a:endParaRPr lang="fr-FR" sz="1000" b="1" i="0" u="none" strike="noStrike">
                        <a:solidFill>
                          <a:srgbClr val="FF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FINANCE</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ETAT</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COMMENTAIRES</a:t>
                      </a:r>
                      <a:endParaRPr lang="fr-FR" sz="1000" b="1"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01 Moniteur</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01 Laptop </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 et performant, il n'aucun souci.</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TOTAL : 01</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r>
              <a:tr h="72462">
                <a:tc gridSpan="3">
                  <a:txBody>
                    <a:bodyPr/>
                    <a:lstStyle/>
                    <a:p>
                      <a:pPr algn="ctr"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3623" marR="3623" marT="3623" marB="0" anchor="b"/>
                </a:tc>
                <a:tc hMerge="1">
                  <a:txBody>
                    <a:bodyPr/>
                    <a:lstStyle/>
                    <a:p>
                      <a:endParaRPr lang="fr-FR"/>
                    </a:p>
                  </a:txBody>
                  <a:tcPr/>
                </a:tc>
                <a:tc hMerge="1">
                  <a:txBody>
                    <a:bodyPr/>
                    <a:lstStyle/>
                    <a:p>
                      <a:endParaRPr lang="fr-FR"/>
                    </a:p>
                  </a:txBody>
                  <a:tcPr/>
                </a:tc>
              </a:tr>
              <a:tr h="72462">
                <a:tc>
                  <a:txBody>
                    <a:bodyPr/>
                    <a:lstStyle/>
                    <a:p>
                      <a:pPr algn="l" fontAlgn="b"/>
                      <a:r>
                        <a:rPr lang="fr-FR" sz="1000" u="none" strike="noStrike">
                          <a:effectLst/>
                        </a:rPr>
                        <a:t>DSI</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ETAT</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COMMENTAIRES</a:t>
                      </a:r>
                      <a:endParaRPr lang="fr-FR" sz="1000" b="1" i="0" u="none" strike="noStrike">
                        <a:solidFill>
                          <a:srgbClr val="000000"/>
                        </a:solidFill>
                        <a:effectLst/>
                        <a:latin typeface="Calibri" panose="020F0502020204030204" pitchFamily="34" charset="0"/>
                      </a:endParaRPr>
                    </a:p>
                  </a:txBody>
                  <a:tcPr marL="3623" marR="3623" marT="3623" marB="0" anchor="b"/>
                </a:tc>
              </a:tr>
              <a:tr h="131156">
                <a:tc>
                  <a:txBody>
                    <a:bodyPr/>
                    <a:lstStyle/>
                    <a:p>
                      <a:pPr algn="l" fontAlgn="b"/>
                      <a:r>
                        <a:rPr lang="pt-BR" sz="1000" u="none" strike="noStrike">
                          <a:effectLst/>
                        </a:rPr>
                        <a:t>01 Imprimante HP LaserJet 1320n </a:t>
                      </a:r>
                      <a:endParaRPr lang="pt-B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Operationnelle</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sert d'impressions des documents noir/blanc</a:t>
                      </a:r>
                      <a:endParaRPr lang="fr-FR" sz="1000" b="0" i="0" u="none" strike="noStrike">
                        <a:solidFill>
                          <a:srgbClr val="000000"/>
                        </a:solidFill>
                        <a:effectLst/>
                        <a:latin typeface="Calibri" panose="020F0502020204030204" pitchFamily="34" charset="0"/>
                      </a:endParaRPr>
                    </a:p>
                  </a:txBody>
                  <a:tcPr marL="3623" marR="3623" marT="3623" marB="0" anchor="b"/>
                </a:tc>
              </a:tr>
              <a:tr h="131156">
                <a:tc>
                  <a:txBody>
                    <a:bodyPr/>
                    <a:lstStyle/>
                    <a:p>
                      <a:pPr algn="l" fontAlgn="b"/>
                      <a:r>
                        <a:rPr lang="fr-FR" sz="1000" u="none" strike="noStrike">
                          <a:effectLst/>
                        </a:rPr>
                        <a:t>04 Desktops</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Operationnels</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Sur les deux (02) desktops sont installés deux differents Logiciels Comptables et le Serveur DEBIAN 10</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TOTAL: 03</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r>
              <a:tr h="72462">
                <a:tc gridSpan="3">
                  <a:txBody>
                    <a:bodyPr/>
                    <a:lstStyle/>
                    <a:p>
                      <a:pPr algn="ctr"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c hMerge="1">
                  <a:txBody>
                    <a:bodyPr/>
                    <a:lstStyle/>
                    <a:p>
                      <a:endParaRPr lang="fr-FR"/>
                    </a:p>
                  </a:txBody>
                  <a:tcPr/>
                </a:tc>
                <a:tc hMerge="1">
                  <a:txBody>
                    <a:bodyPr/>
                    <a:lstStyle/>
                    <a:p>
                      <a:endParaRPr lang="fr-FR"/>
                    </a:p>
                  </a:txBody>
                  <a:tcPr/>
                </a:tc>
              </a:tr>
              <a:tr h="72462">
                <a:tc>
                  <a:txBody>
                    <a:bodyPr/>
                    <a:lstStyle/>
                    <a:p>
                      <a:pPr algn="l" fontAlgn="b"/>
                      <a:r>
                        <a:rPr lang="fr-FR" sz="1000" u="none" strike="noStrike">
                          <a:effectLst/>
                        </a:rPr>
                        <a:t>RESPONSABLE DU SITE</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ETAT</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COMMENTAIRES</a:t>
                      </a:r>
                      <a:endParaRPr lang="fr-FR" sz="1000" b="1" i="0" u="none" strike="noStrike">
                        <a:solidFill>
                          <a:srgbClr val="000000"/>
                        </a:solidFill>
                        <a:effectLst/>
                        <a:latin typeface="Calibri" panose="020F0502020204030204" pitchFamily="34" charset="0"/>
                      </a:endParaRPr>
                    </a:p>
                  </a:txBody>
                  <a:tcPr marL="3623" marR="3623" marT="3623" marB="0" anchor="b"/>
                </a:tc>
              </a:tr>
              <a:tr h="131156">
                <a:tc>
                  <a:txBody>
                    <a:bodyPr/>
                    <a:lstStyle/>
                    <a:p>
                      <a:pPr algn="l" fontAlgn="b"/>
                      <a:r>
                        <a:rPr lang="fr-FR" sz="1000" u="none" strike="noStrike">
                          <a:effectLst/>
                        </a:rPr>
                        <a:t>01 Desktop</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celui-ci est fonctionnel mais peu performant lors des traitements des differnts  fichiers volumineux.</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TOTAL : 01</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r>
              <a:tr h="72462">
                <a:tc gridSpan="3">
                  <a:txBody>
                    <a:bodyPr/>
                    <a:lstStyle/>
                    <a:p>
                      <a:pPr algn="ctr"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c hMerge="1">
                  <a:txBody>
                    <a:bodyPr/>
                    <a:lstStyle/>
                    <a:p>
                      <a:endParaRPr lang="fr-FR"/>
                    </a:p>
                  </a:txBody>
                  <a:tcPr/>
                </a:tc>
                <a:tc hMerge="1">
                  <a:txBody>
                    <a:bodyPr/>
                    <a:lstStyle/>
                    <a:p>
                      <a:endParaRPr lang="fr-FR"/>
                    </a:p>
                  </a:txBody>
                  <a:tcPr/>
                </a:tc>
              </a:tr>
              <a:tr h="72462">
                <a:tc>
                  <a:txBody>
                    <a:bodyPr/>
                    <a:lstStyle/>
                    <a:p>
                      <a:pPr algn="l" fontAlgn="b"/>
                      <a:r>
                        <a:rPr lang="fr-FR" sz="1000" u="none" strike="noStrike">
                          <a:effectLst/>
                        </a:rPr>
                        <a:t>RESSOURCES HUMAINES</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ETAT</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COMMENTAIRES</a:t>
                      </a:r>
                      <a:endParaRPr lang="fr-FR" sz="1000" b="1" i="0" u="none" strike="noStrike">
                        <a:solidFill>
                          <a:srgbClr val="000000"/>
                        </a:solidFill>
                        <a:effectLst/>
                        <a:latin typeface="Calibri" panose="020F0502020204030204" pitchFamily="34" charset="0"/>
                      </a:endParaRPr>
                    </a:p>
                  </a:txBody>
                  <a:tcPr marL="3623" marR="3623" marT="3623" marB="0" anchor="b"/>
                </a:tc>
              </a:tr>
              <a:tr h="131156">
                <a:tc>
                  <a:txBody>
                    <a:bodyPr/>
                    <a:lstStyle/>
                    <a:p>
                      <a:pPr algn="l" fontAlgn="b"/>
                      <a:r>
                        <a:rPr lang="fr-FR" sz="1000" u="none" strike="noStrike">
                          <a:effectLst/>
                        </a:rPr>
                        <a:t>01 Imprimante HP DeskJet 2130</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 </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Multifonctions, elle est fonctionnelle et sert d'impressions couleurs</a:t>
                      </a:r>
                      <a:endParaRPr lang="fr-FR" sz="1000" b="1"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01 Desktop</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 </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TOTAL : 01</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r>
              <a:tr h="72462">
                <a:tc gridSpan="3">
                  <a:txBody>
                    <a:bodyPr/>
                    <a:lstStyle/>
                    <a:p>
                      <a:pPr algn="ctr"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c hMerge="1">
                  <a:txBody>
                    <a:bodyPr/>
                    <a:lstStyle/>
                    <a:p>
                      <a:endParaRPr lang="fr-FR"/>
                    </a:p>
                  </a:txBody>
                  <a:tcPr/>
                </a:tc>
                <a:tc hMerge="1">
                  <a:txBody>
                    <a:bodyPr/>
                    <a:lstStyle/>
                    <a:p>
                      <a:endParaRPr lang="fr-FR"/>
                    </a:p>
                  </a:txBody>
                  <a:tcPr/>
                </a:tc>
              </a:tr>
              <a:tr h="72462">
                <a:tc>
                  <a:txBody>
                    <a:bodyPr/>
                    <a:lstStyle/>
                    <a:p>
                      <a:pPr algn="l" fontAlgn="b"/>
                      <a:r>
                        <a:rPr lang="fr-FR" sz="1000" u="none" strike="noStrike">
                          <a:effectLst/>
                        </a:rPr>
                        <a:t>QUALITE</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ETAT</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COMMENTAIRES</a:t>
                      </a:r>
                      <a:endParaRPr lang="fr-FR" sz="1000" b="1" i="0" u="none" strike="noStrike">
                        <a:solidFill>
                          <a:srgbClr val="000000"/>
                        </a:solidFill>
                        <a:effectLst/>
                        <a:latin typeface="Calibri" panose="020F0502020204030204" pitchFamily="34" charset="0"/>
                      </a:endParaRPr>
                    </a:p>
                  </a:txBody>
                  <a:tcPr marL="3623" marR="3623" marT="3623" marB="0" anchor="b"/>
                </a:tc>
              </a:tr>
              <a:tr h="322456">
                <a:tc>
                  <a:txBody>
                    <a:bodyPr/>
                    <a:lstStyle/>
                    <a:p>
                      <a:pPr algn="l" fontAlgn="b"/>
                      <a:r>
                        <a:rPr lang="fr-FR" sz="1000" u="none" strike="noStrike">
                          <a:effectLst/>
                        </a:rPr>
                        <a:t>03 positions</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Operationnelles </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Les (03) trois positions sont fonctionnelles mais peu performantes lors des traitements des fichiers volumineux tel que lors de la compilation des données mensuelles et autres tâche, les utilisateurs rencotrent d'énormes diffiucultés.</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TOTAL : 03</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r>
              <a:tr h="72462">
                <a:tc gridSpan="3">
                  <a:txBody>
                    <a:bodyPr/>
                    <a:lstStyle/>
                    <a:p>
                      <a:pPr algn="ctr"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c hMerge="1">
                  <a:txBody>
                    <a:bodyPr/>
                    <a:lstStyle/>
                    <a:p>
                      <a:endParaRPr lang="fr-FR"/>
                    </a:p>
                  </a:txBody>
                  <a:tcPr/>
                </a:tc>
                <a:tc hMerge="1">
                  <a:txBody>
                    <a:bodyPr/>
                    <a:lstStyle/>
                    <a:p>
                      <a:endParaRPr lang="fr-FR"/>
                    </a:p>
                  </a:txBody>
                  <a:tcPr/>
                </a:tc>
              </a:tr>
              <a:tr h="72462">
                <a:tc>
                  <a:txBody>
                    <a:bodyPr/>
                    <a:lstStyle/>
                    <a:p>
                      <a:pPr algn="l" fontAlgn="b"/>
                      <a:r>
                        <a:rPr lang="fr-FR" sz="1000" u="none" strike="noStrike">
                          <a:effectLst/>
                        </a:rPr>
                        <a:t>CAMPAGNES</a:t>
                      </a:r>
                      <a:endParaRPr lang="fr-FR" sz="1000" b="1" i="0" u="none" strike="noStrike">
                        <a:solidFill>
                          <a:srgbClr val="FF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BACK-OFFICE</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ETAT</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COMMENTAIRES</a:t>
                      </a:r>
                      <a:endParaRPr lang="fr-FR" sz="1000" b="1" i="0" u="none" strike="noStrike">
                        <a:solidFill>
                          <a:srgbClr val="000000"/>
                        </a:solidFill>
                        <a:effectLst/>
                        <a:latin typeface="Calibri" panose="020F0502020204030204" pitchFamily="34" charset="0"/>
                      </a:endParaRPr>
                    </a:p>
                  </a:txBody>
                  <a:tcPr marL="3623" marR="3623" marT="3623" marB="0" anchor="b"/>
                </a:tc>
              </a:tr>
              <a:tr h="131156">
                <a:tc>
                  <a:txBody>
                    <a:bodyPr/>
                    <a:lstStyle/>
                    <a:p>
                      <a:pPr algn="l" fontAlgn="b"/>
                      <a:r>
                        <a:rPr lang="fr-FR" sz="1000" u="none" strike="noStrike">
                          <a:effectLst/>
                        </a:rPr>
                        <a:t>16 Scanners Canon</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operationnels</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Les scanners permettent aux utilisateurs de scanner les contrats d'abonnement des Clients MTN-CONGO</a:t>
                      </a:r>
                      <a:endParaRPr lang="fr-FR" sz="1000" b="0" i="0" u="none" strike="noStrike">
                        <a:solidFill>
                          <a:srgbClr val="000000"/>
                        </a:solidFill>
                        <a:effectLst/>
                        <a:latin typeface="Calibri" panose="020F0502020204030204" pitchFamily="34" charset="0"/>
                      </a:endParaRPr>
                    </a:p>
                  </a:txBody>
                  <a:tcPr marL="3623" marR="3623" marT="3623" marB="0" anchor="b"/>
                </a:tc>
              </a:tr>
              <a:tr h="322456">
                <a:tc>
                  <a:txBody>
                    <a:bodyPr/>
                    <a:lstStyle/>
                    <a:p>
                      <a:pPr algn="l" fontAlgn="b"/>
                      <a:r>
                        <a:rPr lang="fr-FR" sz="1000" u="none" strike="noStrike">
                          <a:effectLst/>
                        </a:rPr>
                        <a:t>16 positions petit-plateau</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15 operationnelles</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deux positions sont vides sur un emplacement initial de 30 positions sur le petit plateau, remplacement des souris sur les P3, P4,P6, P9, P20,P22, P24 NB: souris non adaptées par rapport aux tâches liées à l'activité et ne repondent plus sur la surface du bureau.</a:t>
                      </a:r>
                      <a:endParaRPr lang="fr-FR" sz="1000" b="0" i="0" u="none" strike="noStrike">
                        <a:solidFill>
                          <a:srgbClr val="000000"/>
                        </a:solidFill>
                        <a:effectLst/>
                        <a:latin typeface="Calibri" panose="020F0502020204030204" pitchFamily="34" charset="0"/>
                      </a:endParaRPr>
                    </a:p>
                  </a:txBody>
                  <a:tcPr marL="3623" marR="3623" marT="3623" marB="0" anchor="b"/>
                </a:tc>
              </a:tr>
              <a:tr h="194923">
                <a:tc>
                  <a:txBody>
                    <a:bodyPr/>
                    <a:lstStyle/>
                    <a:p>
                      <a:pPr algn="l" fontAlgn="b"/>
                      <a:r>
                        <a:rPr lang="fr-FR" sz="1000" u="none" strike="noStrike">
                          <a:effectLst/>
                        </a:rPr>
                        <a:t>54 positions grand-plateau</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50 operationnelles</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05 Moniteurs, 06 disques durs sont defectués, mettre en place des nouvelles souris sur les P41; P42, P45;P53,P54, P64,P79,P80;P89,P90 et un clavier</a:t>
                      </a:r>
                      <a:endParaRPr lang="fr-FR" sz="1000" b="0" i="0" u="none" strike="noStrike">
                        <a:solidFill>
                          <a:srgbClr val="000000"/>
                        </a:solidFill>
                        <a:effectLst/>
                        <a:latin typeface="Calibri" panose="020F0502020204030204" pitchFamily="34" charset="0"/>
                      </a:endParaRPr>
                    </a:p>
                  </a:txBody>
                  <a:tcPr marL="3623" marR="3623" marT="3623" marB="0" anchor="b"/>
                </a:tc>
              </a:tr>
              <a:tr h="131156">
                <a:tc>
                  <a:txBody>
                    <a:bodyPr/>
                    <a:lstStyle/>
                    <a:p>
                      <a:pPr algn="l" fontAlgn="b"/>
                      <a:r>
                        <a:rPr lang="fr-FR" sz="1000" u="none" strike="noStrike">
                          <a:effectLst/>
                        </a:rPr>
                        <a:t>TOTAL : 69 positions</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operationnelles </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Mettre en place des UC sur les P41,P53 Mettre en place une position complete sur P89,  </a:t>
                      </a:r>
                      <a:endParaRPr lang="fr-FR" sz="1000" b="0" i="0" u="none" strike="noStrike">
                        <a:solidFill>
                          <a:srgbClr val="000000"/>
                        </a:solidFill>
                        <a:effectLst/>
                        <a:latin typeface="Calibri" panose="020F0502020204030204" pitchFamily="34" charset="0"/>
                      </a:endParaRPr>
                    </a:p>
                  </a:txBody>
                  <a:tcPr marL="3623" marR="3623" marT="3623" marB="0" anchor="b"/>
                </a:tc>
              </a:tr>
              <a:tr h="72462">
                <a:tc gridSpan="3">
                  <a:txBody>
                    <a:bodyPr/>
                    <a:lstStyle/>
                    <a:p>
                      <a:pPr algn="ctr" fontAlgn="b"/>
                      <a:r>
                        <a:rPr lang="fr-FR" sz="1000" u="none" strike="noStrike">
                          <a:effectLst/>
                        </a:rPr>
                        <a:t> </a:t>
                      </a:r>
                      <a:endParaRPr lang="fr-FR" sz="1000" b="0" i="0" u="none" strike="noStrike">
                        <a:solidFill>
                          <a:srgbClr val="000000"/>
                        </a:solidFill>
                        <a:effectLst/>
                        <a:latin typeface="Calibri" panose="020F0502020204030204" pitchFamily="34" charset="0"/>
                      </a:endParaRPr>
                    </a:p>
                  </a:txBody>
                  <a:tcPr marL="3623" marR="3623" marT="3623" marB="0" anchor="b"/>
                </a:tc>
                <a:tc hMerge="1">
                  <a:txBody>
                    <a:bodyPr/>
                    <a:lstStyle/>
                    <a:p>
                      <a:endParaRPr lang="fr-FR"/>
                    </a:p>
                  </a:txBody>
                  <a:tcPr/>
                </a:tc>
                <a:tc hMerge="1">
                  <a:txBody>
                    <a:bodyPr/>
                    <a:lstStyle/>
                    <a:p>
                      <a:endParaRPr lang="fr-FR"/>
                    </a:p>
                  </a:txBody>
                  <a:tcPr/>
                </a:tc>
              </a:tr>
              <a:tr h="72462">
                <a:tc>
                  <a:txBody>
                    <a:bodyPr/>
                    <a:lstStyle/>
                    <a:p>
                      <a:pPr algn="l" fontAlgn="b"/>
                      <a:r>
                        <a:rPr lang="fr-FR" sz="1000" u="none" strike="noStrike">
                          <a:effectLst/>
                        </a:rPr>
                        <a:t>BGFI-BANK</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ETAT</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COMMENTAIRES</a:t>
                      </a:r>
                      <a:endParaRPr lang="fr-FR" sz="1000" b="1" i="0" u="none" strike="noStrike">
                        <a:solidFill>
                          <a:srgbClr val="000000"/>
                        </a:solidFill>
                        <a:effectLst/>
                        <a:latin typeface="Calibri" panose="020F0502020204030204" pitchFamily="34" charset="0"/>
                      </a:endParaRPr>
                    </a:p>
                  </a:txBody>
                  <a:tcPr marL="3623" marR="3623" marT="3623" marB="0" anchor="b"/>
                </a:tc>
              </a:tr>
              <a:tr h="194923">
                <a:tc>
                  <a:txBody>
                    <a:bodyPr/>
                    <a:lstStyle/>
                    <a:p>
                      <a:pPr algn="l" fontAlgn="b"/>
                      <a:r>
                        <a:rPr lang="fr-FR" sz="1000" u="none" strike="noStrike">
                          <a:effectLst/>
                        </a:rPr>
                        <a:t>12 positions petit-plateau</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12 operationnelles</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Les 12 positions sur les 27 fonctionnelles du petit plateau ont été mises à la disposition de la Campagne BGFI-BANK  afin d'assurer la production des activités</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TOTAL : 12 positions</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12 operationnelles </a:t>
                      </a:r>
                      <a:endParaRPr lang="fr-FR" sz="1000" b="0"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r>
              <a:tr h="72462">
                <a:tc gridSpan="3">
                  <a:txBody>
                    <a:bodyPr/>
                    <a:lstStyle/>
                    <a:p>
                      <a:pPr algn="ctr"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c hMerge="1">
                  <a:txBody>
                    <a:bodyPr/>
                    <a:lstStyle/>
                    <a:p>
                      <a:endParaRPr lang="fr-FR"/>
                    </a:p>
                  </a:txBody>
                  <a:tcPr/>
                </a:tc>
                <a:tc hMerge="1">
                  <a:txBody>
                    <a:bodyPr/>
                    <a:lstStyle/>
                    <a:p>
                      <a:endParaRPr lang="fr-FR"/>
                    </a:p>
                  </a:txBody>
                  <a:tcPr/>
                </a:tc>
              </a:tr>
              <a:tr h="76085">
                <a:tc>
                  <a:txBody>
                    <a:bodyPr/>
                    <a:lstStyle/>
                    <a:p>
                      <a:pPr algn="l" fontAlgn="b"/>
                      <a:r>
                        <a:rPr lang="fr-FR" sz="1000" u="none" strike="noStrike">
                          <a:effectLst/>
                        </a:rPr>
                        <a:t>RECAPITULATIF</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ETAT</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COMMENTAIRES</a:t>
                      </a:r>
                      <a:endParaRPr lang="fr-FR" sz="1000" b="1" i="0" u="none" strike="noStrike">
                        <a:solidFill>
                          <a:srgbClr val="000000"/>
                        </a:solidFill>
                        <a:effectLst/>
                        <a:latin typeface="Calibri" panose="020F0502020204030204" pitchFamily="34" charset="0"/>
                      </a:endParaRPr>
                    </a:p>
                  </a:txBody>
                  <a:tcPr marL="3623" marR="3623" marT="3623" marB="0" anchor="b"/>
                </a:tc>
              </a:tr>
              <a:tr h="131156">
                <a:tc>
                  <a:txBody>
                    <a:bodyPr/>
                    <a:lstStyle/>
                    <a:p>
                      <a:pPr algn="l" fontAlgn="b"/>
                      <a:r>
                        <a:rPr lang="fr-FR" sz="1000" u="none" strike="noStrike">
                          <a:effectLst/>
                        </a:rPr>
                        <a:t>TOTAL GENERAL  POSITIONS : 96</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86 Operationnelles</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 </a:t>
                      </a:r>
                      <a:endParaRPr lang="fr-FR" sz="1000" b="1" i="0" u="none" strike="noStrike">
                        <a:solidFill>
                          <a:srgbClr val="000000"/>
                        </a:solidFill>
                        <a:effectLst/>
                        <a:latin typeface="Calibri" panose="020F0502020204030204" pitchFamily="34" charset="0"/>
                      </a:endParaRPr>
                    </a:p>
                  </a:txBody>
                  <a:tcPr marL="3623" marR="3623" marT="3623" marB="0" anchor="b"/>
                </a:tc>
              </a:tr>
              <a:tr h="322456">
                <a:tc>
                  <a:txBody>
                    <a:bodyPr/>
                    <a:lstStyle/>
                    <a:p>
                      <a:pPr algn="l" fontAlgn="b"/>
                      <a:r>
                        <a:rPr lang="fr-FR" sz="1000" u="none" strike="noStrike">
                          <a:effectLst/>
                        </a:rPr>
                        <a:t>IMPRIMANTES : 02</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02 operationnelles</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Aucun dysfonctionnement matériel majeur n'a été constaté jusqu'à ce jour, seul plus grand probleme quotidien auquel nous sommes confrontré est l'insuffisance des souris de remplacement sur la majorité des positions afin de combler les vides.</a:t>
                      </a:r>
                      <a:endParaRPr lang="fr-FR" sz="1000" b="0" i="0" u="none" strike="noStrike">
                        <a:solidFill>
                          <a:srgbClr val="000000"/>
                        </a:solidFill>
                        <a:effectLst/>
                        <a:latin typeface="Calibri" panose="020F0502020204030204" pitchFamily="34" charset="0"/>
                      </a:endParaRPr>
                    </a:p>
                  </a:txBody>
                  <a:tcPr marL="3623" marR="3623" marT="3623" marB="0" anchor="b"/>
                </a:tc>
              </a:tr>
              <a:tr h="72462">
                <a:tc>
                  <a:txBody>
                    <a:bodyPr/>
                    <a:lstStyle/>
                    <a:p>
                      <a:pPr algn="l" fontAlgn="b"/>
                      <a:r>
                        <a:rPr lang="fr-FR" sz="1000" u="none" strike="noStrike">
                          <a:effectLst/>
                        </a:rPr>
                        <a:t>SCANNERS  : 16</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a:effectLst/>
                        </a:rPr>
                        <a:t>16 Operationnels</a:t>
                      </a:r>
                      <a:endParaRPr lang="fr-FR" sz="1000" b="1" i="0" u="none" strike="noStrike">
                        <a:solidFill>
                          <a:srgbClr val="000000"/>
                        </a:solidFill>
                        <a:effectLst/>
                        <a:latin typeface="Calibri" panose="020F0502020204030204" pitchFamily="34" charset="0"/>
                      </a:endParaRPr>
                    </a:p>
                  </a:txBody>
                  <a:tcPr marL="3623" marR="3623" marT="3623" marB="0" anchor="b"/>
                </a:tc>
                <a:tc>
                  <a:txBody>
                    <a:bodyPr/>
                    <a:lstStyle/>
                    <a:p>
                      <a:pPr algn="l" fontAlgn="b"/>
                      <a:r>
                        <a:rPr lang="fr-FR" sz="1000" u="none" strike="noStrike" dirty="0">
                          <a:effectLst/>
                        </a:rPr>
                        <a:t> </a:t>
                      </a:r>
                      <a:endParaRPr lang="fr-FR" sz="1000" b="0" i="0" u="none" strike="noStrike" dirty="0">
                        <a:solidFill>
                          <a:srgbClr val="000000"/>
                        </a:solidFill>
                        <a:effectLst/>
                        <a:latin typeface="Calibri" panose="020F0502020204030204" pitchFamily="34" charset="0"/>
                      </a:endParaRPr>
                    </a:p>
                  </a:txBody>
                  <a:tcPr marL="3623" marR="3623" marT="3623" marB="0" anchor="b"/>
                </a:tc>
              </a:tr>
            </a:tbl>
          </a:graphicData>
        </a:graphic>
      </p:graphicFrame>
    </p:spTree>
    <p:extLst>
      <p:ext uri="{BB962C8B-B14F-4D97-AF65-F5344CB8AC3E}">
        <p14:creationId xmlns:p14="http://schemas.microsoft.com/office/powerpoint/2010/main" val="871313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823344703"/>
              </p:ext>
            </p:extLst>
          </p:nvPr>
        </p:nvGraphicFramePr>
        <p:xfrm>
          <a:off x="1463040" y="1312863"/>
          <a:ext cx="8961121" cy="3924300"/>
        </p:xfrm>
        <a:graphic>
          <a:graphicData uri="http://schemas.openxmlformats.org/drawingml/2006/table">
            <a:tbl>
              <a:tblPr>
                <a:tableStyleId>{5C22544A-7EE6-4342-B048-85BDC9FD1C3A}</a:tableStyleId>
              </a:tblPr>
              <a:tblGrid>
                <a:gridCol w="2291816"/>
                <a:gridCol w="2316067"/>
                <a:gridCol w="4353238"/>
              </a:tblGrid>
              <a:tr h="304800">
                <a:tc gridSpan="3">
                  <a:txBody>
                    <a:bodyPr/>
                    <a:lstStyle/>
                    <a:p>
                      <a:pPr algn="ctr" fontAlgn="ctr"/>
                      <a:r>
                        <a:rPr lang="fr-FR" sz="1200" u="none" strike="noStrike" dirty="0">
                          <a:effectLst/>
                        </a:rPr>
                        <a:t>INVENTAIRE PRODUCTION : </a:t>
                      </a:r>
                      <a:r>
                        <a:rPr lang="fr-FR" sz="1200" u="none" strike="noStrike" dirty="0" smtClean="0">
                          <a:effectLst/>
                        </a:rPr>
                        <a:t>28/05/2021</a:t>
                      </a:r>
                      <a:endParaRPr lang="fr-FR" sz="12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tr>
              <a:tr h="190500">
                <a:tc>
                  <a:txBody>
                    <a:bodyPr/>
                    <a:lstStyle/>
                    <a:p>
                      <a:pPr algn="l" fontAlgn="b"/>
                      <a:r>
                        <a:rPr lang="fr-FR" sz="1100" u="none" strike="noStrike">
                          <a:effectLst/>
                        </a:rPr>
                        <a:t>CAMPAGNES</a:t>
                      </a:r>
                      <a:endParaRPr lang="fr-FR"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Reception</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ETAT</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COMMENTAIRES</a:t>
                      </a:r>
                      <a:endParaRPr lang="fr-FR" sz="1100" b="1"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4 Positions à l'agence de la miniere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operationnelles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4 positions à l'agence Kaloum</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operationnelles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12 Positions à l'agence de Coleah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operationnelles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2 Positions en télétravail</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operationnelles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TOTAL: 22 positions</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gridSpan="3">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tr>
              <a:tr h="190500">
                <a:tc>
                  <a:txBody>
                    <a:bodyPr/>
                    <a:lstStyle/>
                    <a:p>
                      <a:pPr algn="l" fontAlgn="b"/>
                      <a:r>
                        <a:rPr lang="fr-FR" sz="1100" u="none" strike="noStrike">
                          <a:effectLst/>
                        </a:rPr>
                        <a:t>Emission</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27 Position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24 operationnelles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3 uc defectueuses  probleme d'alimentation</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gridSpan="3">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tr>
              <a:tr h="190500">
                <a:tc>
                  <a:txBody>
                    <a:bodyPr/>
                    <a:lstStyle/>
                    <a:p>
                      <a:pPr algn="l" fontAlgn="b"/>
                      <a:r>
                        <a:rPr lang="fr-FR" sz="1100" u="none" strike="noStrike">
                          <a:effectLst/>
                        </a:rPr>
                        <a:t>Finance</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1 position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operationnelle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gridSpan="3">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tr>
              <a:tr h="190500">
                <a:tc>
                  <a:txBody>
                    <a:bodyPr/>
                    <a:lstStyle/>
                    <a:p>
                      <a:pPr algn="l" fontAlgn="b"/>
                      <a:r>
                        <a:rPr lang="fr-FR" sz="1100" u="none" strike="noStrike">
                          <a:effectLst/>
                        </a:rPr>
                        <a:t>DSI</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fr-FR" sz="1100" u="none" strike="noStrike">
                          <a:effectLst/>
                        </a:rPr>
                        <a:t>1 Position</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Operationnelle</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r>
              <a:tr h="190500">
                <a:tc gridSpan="3">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fr-FR"/>
                    </a:p>
                  </a:txBody>
                  <a:tcPr/>
                </a:tc>
                <a:tc hMerge="1">
                  <a:txBody>
                    <a:bodyPr/>
                    <a:lstStyle/>
                    <a:p>
                      <a:endParaRPr lang="fr-FR"/>
                    </a:p>
                  </a:txBody>
                  <a:tcPr/>
                </a:tc>
              </a:tr>
              <a:tr h="190500">
                <a:tc gridSpan="3">
                  <a:txBody>
                    <a:bodyPr/>
                    <a:lstStyle/>
                    <a:p>
                      <a:pPr algn="l" fontAlgn="ctr"/>
                      <a:r>
                        <a:rPr lang="fr-FR" sz="1100" u="none" strike="noStrike">
                          <a:effectLst/>
                        </a:rPr>
                        <a:t>Stock</a:t>
                      </a:r>
                      <a:endParaRPr lang="fr-FR"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fr-FR"/>
                    </a:p>
                  </a:txBody>
                  <a:tcPr/>
                </a:tc>
                <a:tc hMerge="1">
                  <a:txBody>
                    <a:bodyPr/>
                    <a:lstStyle/>
                    <a:p>
                      <a:endParaRPr lang="fr-FR"/>
                    </a:p>
                  </a:txBody>
                  <a:tcPr/>
                </a:tc>
              </a:tr>
              <a:tr h="190500">
                <a:tc>
                  <a:txBody>
                    <a:bodyPr/>
                    <a:lstStyle/>
                    <a:p>
                      <a:pPr algn="l" fontAlgn="b"/>
                      <a:r>
                        <a:rPr lang="fr-FR" sz="1100" u="none" strike="noStrike">
                          <a:effectLst/>
                        </a:rPr>
                        <a:t>Total: 9 positions</a:t>
                      </a:r>
                      <a:endParaRPr lang="fr-FR"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a:effectLst/>
                        </a:rPr>
                        <a:t>6 UC opérationnelles</a:t>
                      </a:r>
                      <a:endParaRPr lang="fr-FR"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fr-FR" sz="1100" u="none" strike="noStrike" dirty="0">
                          <a:effectLst/>
                        </a:rPr>
                        <a:t>9 </a:t>
                      </a:r>
                      <a:r>
                        <a:rPr lang="fr-FR" sz="1100" u="none" strike="noStrike" dirty="0" err="1">
                          <a:effectLst/>
                        </a:rPr>
                        <a:t>ecran</a:t>
                      </a:r>
                      <a:r>
                        <a:rPr lang="fr-FR" sz="1100" u="none" strike="noStrike" dirty="0">
                          <a:effectLst/>
                        </a:rPr>
                        <a:t> </a:t>
                      </a:r>
                      <a:r>
                        <a:rPr lang="fr-FR" sz="1100" u="none" strike="noStrike" dirty="0" err="1">
                          <a:effectLst/>
                        </a:rPr>
                        <a:t>defectueux</a:t>
                      </a:r>
                      <a:r>
                        <a:rPr lang="fr-FR" sz="1100" u="none" strike="noStrike" dirty="0">
                          <a:effectLst/>
                        </a:rPr>
                        <a:t>;  3 unités centrale </a:t>
                      </a:r>
                      <a:r>
                        <a:rPr lang="fr-FR" sz="1100" u="none" strike="noStrike" dirty="0" err="1">
                          <a:effectLst/>
                        </a:rPr>
                        <a:t>defectueuses</a:t>
                      </a:r>
                      <a:endParaRPr lang="fr-FR"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51518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6" name="ZoneTexte 5"/>
          <p:cNvSpPr txBox="1"/>
          <p:nvPr/>
        </p:nvSpPr>
        <p:spPr>
          <a:xfrm>
            <a:off x="2729093" y="2721542"/>
            <a:ext cx="6735337" cy="707886"/>
          </a:xfrm>
          <a:prstGeom prst="rect">
            <a:avLst/>
          </a:prstGeom>
          <a:noFill/>
        </p:spPr>
        <p:txBody>
          <a:bodyPr wrap="square" rtlCol="0">
            <a:spAutoFit/>
          </a:bodyPr>
          <a:lstStyle/>
          <a:p>
            <a:pPr algn="ctr"/>
            <a:r>
              <a:rPr lang="fr-FR" sz="4000" b="1" dirty="0">
                <a:solidFill>
                  <a:schemeClr val="accent2"/>
                </a:solidFill>
                <a:latin typeface="Arial" pitchFamily="34" charset="0"/>
                <a:cs typeface="Arial" pitchFamily="34" charset="0"/>
              </a:rPr>
              <a:t>III. </a:t>
            </a:r>
            <a:r>
              <a:rPr lang="fr-FR" sz="4000" b="1" dirty="0" smtClean="0">
                <a:solidFill>
                  <a:schemeClr val="accent2"/>
                </a:solidFill>
                <a:latin typeface="Arial" pitchFamily="34" charset="0"/>
                <a:cs typeface="Arial" pitchFamily="34" charset="0"/>
              </a:rPr>
              <a:t>GESTION DES TICKETS</a:t>
            </a:r>
            <a:endParaRPr lang="fr-FR" sz="4000" b="1"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375233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476250" y="190500"/>
            <a:ext cx="2581275" cy="646331"/>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SOMMAIRE</a:t>
            </a:r>
          </a:p>
          <a:p>
            <a:endParaRPr lang="fr-FR" b="1" dirty="0">
              <a:solidFill>
                <a:schemeClr val="bg1"/>
              </a:solidFill>
            </a:endParaRPr>
          </a:p>
        </p:txBody>
      </p:sp>
      <p:sp>
        <p:nvSpPr>
          <p:cNvPr id="3" name="ZoneTexte 2">
            <a:extLst>
              <a:ext uri="{FF2B5EF4-FFF2-40B4-BE49-F238E27FC236}">
                <a16:creationId xmlns:a16="http://schemas.microsoft.com/office/drawing/2014/main" xmlns="" id="{F3F532A7-CB3C-4A72-98EB-B7D904408123}"/>
              </a:ext>
            </a:extLst>
          </p:cNvPr>
          <p:cNvSpPr txBox="1"/>
          <p:nvPr/>
        </p:nvSpPr>
        <p:spPr>
          <a:xfrm>
            <a:off x="3272008" y="198835"/>
            <a:ext cx="4908933" cy="507831"/>
          </a:xfrm>
          <a:prstGeom prst="rect">
            <a:avLst/>
          </a:prstGeom>
          <a:noFill/>
        </p:spPr>
        <p:txBody>
          <a:bodyPr wrap="square" rtlCol="0">
            <a:spAutoFit/>
          </a:bodyPr>
          <a:lstStyle/>
          <a:p>
            <a:pPr algn="ctr">
              <a:lnSpc>
                <a:spcPct val="150000"/>
              </a:lnSpc>
            </a:pPr>
            <a:r>
              <a:rPr lang="fr-FR" b="1" dirty="0">
                <a:latin typeface="Arial" panose="020B0604020202020204" pitchFamily="34" charset="0"/>
                <a:cs typeface="Arial" panose="020B0604020202020204" pitchFamily="34" charset="0"/>
              </a:rPr>
              <a:t>Disponibilités </a:t>
            </a:r>
            <a:r>
              <a:rPr lang="fr-FR" b="1" dirty="0" smtClean="0">
                <a:latin typeface="Arial" panose="020B0604020202020204" pitchFamily="34" charset="0"/>
                <a:cs typeface="Arial" panose="020B0604020202020204" pitchFamily="34" charset="0"/>
              </a:rPr>
              <a:t>des services</a:t>
            </a:r>
            <a:endParaRPr lang="fr-FR" b="1" dirty="0">
              <a:latin typeface="Arial" panose="020B0604020202020204" pitchFamily="34" charset="0"/>
              <a:cs typeface="Arial" panose="020B0604020202020204" pitchFamily="34" charset="0"/>
            </a:endParaRPr>
          </a:p>
        </p:txBody>
      </p:sp>
      <p:graphicFrame>
        <p:nvGraphicFramePr>
          <p:cNvPr id="6" name="Tableau 3">
            <a:extLst>
              <a:ext uri="{FF2B5EF4-FFF2-40B4-BE49-F238E27FC236}">
                <a16:creationId xmlns:a16="http://schemas.microsoft.com/office/drawing/2014/main" xmlns="" id="{EA15E168-3210-4A89-B7D9-7F2392BD877A}"/>
              </a:ext>
            </a:extLst>
          </p:cNvPr>
          <p:cNvGraphicFramePr>
            <a:graphicFrameLocks noGrp="1"/>
          </p:cNvGraphicFramePr>
          <p:nvPr>
            <p:extLst>
              <p:ext uri="{D42A27DB-BD31-4B8C-83A1-F6EECF244321}">
                <p14:modId xmlns:p14="http://schemas.microsoft.com/office/powerpoint/2010/main" val="919481660"/>
              </p:ext>
            </p:extLst>
          </p:nvPr>
        </p:nvGraphicFramePr>
        <p:xfrm>
          <a:off x="710014" y="741692"/>
          <a:ext cx="10771972" cy="741680"/>
        </p:xfrm>
        <a:graphic>
          <a:graphicData uri="http://schemas.openxmlformats.org/drawingml/2006/table">
            <a:tbl>
              <a:tblPr firstRow="1" bandRow="1">
                <a:tableStyleId>{5C22544A-7EE6-4342-B048-85BDC9FD1C3A}</a:tableStyleId>
              </a:tblPr>
              <a:tblGrid>
                <a:gridCol w="578959">
                  <a:extLst>
                    <a:ext uri="{9D8B030D-6E8A-4147-A177-3AD203B41FA5}">
                      <a16:colId xmlns:a16="http://schemas.microsoft.com/office/drawing/2014/main" xmlns="" val="3446767696"/>
                    </a:ext>
                  </a:extLst>
                </a:gridCol>
                <a:gridCol w="6643172">
                  <a:extLst>
                    <a:ext uri="{9D8B030D-6E8A-4147-A177-3AD203B41FA5}">
                      <a16:colId xmlns:a16="http://schemas.microsoft.com/office/drawing/2014/main" xmlns="" val="1280129778"/>
                    </a:ext>
                  </a:extLst>
                </a:gridCol>
                <a:gridCol w="859315">
                  <a:extLst>
                    <a:ext uri="{9D8B030D-6E8A-4147-A177-3AD203B41FA5}">
                      <a16:colId xmlns:a16="http://schemas.microsoft.com/office/drawing/2014/main" xmlns="" val="3840968298"/>
                    </a:ext>
                  </a:extLst>
                </a:gridCol>
                <a:gridCol w="2690526">
                  <a:extLst>
                    <a:ext uri="{9D8B030D-6E8A-4147-A177-3AD203B41FA5}">
                      <a16:colId xmlns:a16="http://schemas.microsoft.com/office/drawing/2014/main" xmlns="" val="1395169029"/>
                    </a:ext>
                  </a:extLst>
                </a:gridCol>
              </a:tblGrid>
              <a:tr h="370840">
                <a:tc>
                  <a:txBody>
                    <a:bodyPr/>
                    <a:lstStyle/>
                    <a:p>
                      <a:endParaRPr lang="fr-FR" dirty="0"/>
                    </a:p>
                  </a:txBody>
                  <a:tcPr/>
                </a:tc>
                <a:tc>
                  <a:txBody>
                    <a:bodyPr/>
                    <a:lstStyle/>
                    <a:p>
                      <a:r>
                        <a:rPr lang="fr-FR" dirty="0"/>
                        <a:t>Description</a:t>
                      </a:r>
                    </a:p>
                  </a:txBody>
                  <a:tcPr/>
                </a:tc>
                <a:tc>
                  <a:txBody>
                    <a:bodyPr/>
                    <a:lstStyle/>
                    <a:p>
                      <a:r>
                        <a:rPr lang="fr-FR" dirty="0"/>
                        <a:t>Niveau</a:t>
                      </a:r>
                    </a:p>
                  </a:txBody>
                  <a:tcPr/>
                </a:tc>
                <a:tc>
                  <a:txBody>
                    <a:bodyPr/>
                    <a:lstStyle/>
                    <a:p>
                      <a:r>
                        <a:rPr lang="fr-FR" dirty="0"/>
                        <a:t>Observations</a:t>
                      </a:r>
                    </a:p>
                  </a:txBody>
                  <a:tcPr/>
                </a:tc>
                <a:extLst>
                  <a:ext uri="{0D108BD9-81ED-4DB2-BD59-A6C34878D82A}">
                    <a16:rowId xmlns:a16="http://schemas.microsoft.com/office/drawing/2014/main" xmlns="" val="2663500847"/>
                  </a:ext>
                </a:extLst>
              </a:tr>
              <a:tr h="370840">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dk1"/>
                          </a:solidFill>
                          <a:effectLst/>
                          <a:latin typeface="+mn-lt"/>
                          <a:ea typeface="+mn-ea"/>
                          <a:cs typeface="+mn-cs"/>
                        </a:rPr>
                        <a:t>Taux de disponibilité </a:t>
                      </a:r>
                      <a:r>
                        <a:rPr lang="fr-FR" sz="1800" b="0" i="0" kern="1200" dirty="0" smtClean="0">
                          <a:solidFill>
                            <a:schemeClr val="dk1"/>
                          </a:solidFill>
                          <a:effectLst/>
                          <a:latin typeface="+mn-lt"/>
                          <a:ea typeface="+mn-ea"/>
                          <a:cs typeface="+mn-cs"/>
                        </a:rPr>
                        <a:t>des</a:t>
                      </a:r>
                      <a:r>
                        <a:rPr lang="fr-FR" sz="1800" b="0" i="0" kern="1200" baseline="0" dirty="0" smtClean="0">
                          <a:solidFill>
                            <a:schemeClr val="dk1"/>
                          </a:solidFill>
                          <a:effectLst/>
                          <a:latin typeface="+mn-lt"/>
                          <a:ea typeface="+mn-ea"/>
                          <a:cs typeface="+mn-cs"/>
                        </a:rPr>
                        <a:t> positions de travail</a:t>
                      </a:r>
                      <a:endParaRPr lang="fr-FR"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mn-lt"/>
                        <a:cs typeface="Arial" panose="020B0604020202020204" pitchFamily="34" charset="0"/>
                      </a:endParaRPr>
                    </a:p>
                  </a:txBody>
                  <a:tcPr/>
                </a:tc>
                <a:tc>
                  <a:txBody>
                    <a:bodyPr/>
                    <a:lstStyle/>
                    <a:p>
                      <a:endParaRPr lang="fr-FR" sz="1600" i="1" dirty="0">
                        <a:solidFill>
                          <a:srgbClr val="FF0000"/>
                        </a:solidFill>
                      </a:endParaRPr>
                    </a:p>
                  </a:txBody>
                  <a:tcPr/>
                </a:tc>
                <a:extLst>
                  <a:ext uri="{0D108BD9-81ED-4DB2-BD59-A6C34878D82A}">
                    <a16:rowId xmlns:a16="http://schemas.microsoft.com/office/drawing/2014/main" xmlns="" val="3536395844"/>
                  </a:ext>
                </a:extLst>
              </a:tr>
            </a:tbl>
          </a:graphicData>
        </a:graphic>
      </p:graphicFrame>
      <p:graphicFrame>
        <p:nvGraphicFramePr>
          <p:cNvPr id="7" name="Tableau 3">
            <a:extLst>
              <a:ext uri="{FF2B5EF4-FFF2-40B4-BE49-F238E27FC236}">
                <a16:creationId xmlns:a16="http://schemas.microsoft.com/office/drawing/2014/main" xmlns="" id="{711FEFFC-6B1B-4A69-A118-7AD362327626}"/>
              </a:ext>
            </a:extLst>
          </p:cNvPr>
          <p:cNvGraphicFramePr>
            <a:graphicFrameLocks noGrp="1"/>
          </p:cNvGraphicFramePr>
          <p:nvPr>
            <p:extLst>
              <p:ext uri="{D42A27DB-BD31-4B8C-83A1-F6EECF244321}">
                <p14:modId xmlns:p14="http://schemas.microsoft.com/office/powerpoint/2010/main" val="3032780665"/>
              </p:ext>
            </p:extLst>
          </p:nvPr>
        </p:nvGraphicFramePr>
        <p:xfrm>
          <a:off x="710014" y="2149372"/>
          <a:ext cx="10771972" cy="2108200"/>
        </p:xfrm>
        <a:graphic>
          <a:graphicData uri="http://schemas.openxmlformats.org/drawingml/2006/table">
            <a:tbl>
              <a:tblPr firstRow="1" bandRow="1">
                <a:tableStyleId>{5C22544A-7EE6-4342-B048-85BDC9FD1C3A}</a:tableStyleId>
              </a:tblPr>
              <a:tblGrid>
                <a:gridCol w="578959">
                  <a:extLst>
                    <a:ext uri="{9D8B030D-6E8A-4147-A177-3AD203B41FA5}">
                      <a16:colId xmlns:a16="http://schemas.microsoft.com/office/drawing/2014/main" xmlns="" val="3446767696"/>
                    </a:ext>
                  </a:extLst>
                </a:gridCol>
                <a:gridCol w="6643172">
                  <a:extLst>
                    <a:ext uri="{9D8B030D-6E8A-4147-A177-3AD203B41FA5}">
                      <a16:colId xmlns:a16="http://schemas.microsoft.com/office/drawing/2014/main" xmlns="" val="1280129778"/>
                    </a:ext>
                  </a:extLst>
                </a:gridCol>
                <a:gridCol w="859315">
                  <a:extLst>
                    <a:ext uri="{9D8B030D-6E8A-4147-A177-3AD203B41FA5}">
                      <a16:colId xmlns:a16="http://schemas.microsoft.com/office/drawing/2014/main" xmlns="" val="3840968298"/>
                    </a:ext>
                  </a:extLst>
                </a:gridCol>
                <a:gridCol w="2690526">
                  <a:extLst>
                    <a:ext uri="{9D8B030D-6E8A-4147-A177-3AD203B41FA5}">
                      <a16:colId xmlns:a16="http://schemas.microsoft.com/office/drawing/2014/main" xmlns="" val="1395169029"/>
                    </a:ext>
                  </a:extLst>
                </a:gridCol>
              </a:tblGrid>
              <a:tr h="370840">
                <a:tc>
                  <a:txBody>
                    <a:bodyPr/>
                    <a:lstStyle/>
                    <a:p>
                      <a:endParaRPr lang="fr-FR" dirty="0"/>
                    </a:p>
                  </a:txBody>
                  <a:tcPr/>
                </a:tc>
                <a:tc>
                  <a:txBody>
                    <a:bodyPr/>
                    <a:lstStyle/>
                    <a:p>
                      <a:r>
                        <a:rPr lang="fr-FR" dirty="0"/>
                        <a:t>Description</a:t>
                      </a:r>
                    </a:p>
                  </a:txBody>
                  <a:tcPr/>
                </a:tc>
                <a:tc>
                  <a:txBody>
                    <a:bodyPr/>
                    <a:lstStyle/>
                    <a:p>
                      <a:r>
                        <a:rPr lang="fr-FR" dirty="0"/>
                        <a:t>Niveau</a:t>
                      </a:r>
                    </a:p>
                  </a:txBody>
                  <a:tcPr/>
                </a:tc>
                <a:tc>
                  <a:txBody>
                    <a:bodyPr/>
                    <a:lstStyle/>
                    <a:p>
                      <a:r>
                        <a:rPr lang="fr-FR" dirty="0"/>
                        <a:t>Observations</a:t>
                      </a:r>
                    </a:p>
                  </a:txBody>
                  <a:tcPr/>
                </a:tc>
                <a:extLst>
                  <a:ext uri="{0D108BD9-81ED-4DB2-BD59-A6C34878D82A}">
                    <a16:rowId xmlns:a16="http://schemas.microsoft.com/office/drawing/2014/main" xmlns="" val="2663500847"/>
                  </a:ext>
                </a:extLst>
              </a:tr>
              <a:tr h="370840">
                <a:tc>
                  <a:txBody>
                    <a:bodyPr/>
                    <a:lstStyle/>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dk1"/>
                          </a:solidFill>
                          <a:effectLst/>
                          <a:latin typeface="+mn-lt"/>
                          <a:ea typeface="+mn-ea"/>
                          <a:cs typeface="+mn-cs"/>
                        </a:rPr>
                        <a:t>Rapport </a:t>
                      </a:r>
                      <a:r>
                        <a:rPr lang="fr-FR" sz="1800" b="0" i="0" kern="1200" dirty="0" smtClean="0">
                          <a:solidFill>
                            <a:schemeClr val="dk1"/>
                          </a:solidFill>
                          <a:effectLst/>
                          <a:latin typeface="+mn-lt"/>
                          <a:ea typeface="+mn-ea"/>
                          <a:cs typeface="+mn-cs"/>
                        </a:rPr>
                        <a:t>DSI </a:t>
                      </a:r>
                      <a:r>
                        <a:rPr lang="fr-FR" sz="1800" b="0" i="0" kern="1200" dirty="0">
                          <a:solidFill>
                            <a:schemeClr val="dk1"/>
                          </a:solidFill>
                          <a:effectLst/>
                          <a:latin typeface="+mn-lt"/>
                          <a:ea typeface="+mn-ea"/>
                          <a:cs typeface="+mn-cs"/>
                        </a:rPr>
                        <a:t>SUPPORT du </a:t>
                      </a:r>
                      <a:r>
                        <a:rPr lang="fr-FR" sz="1800" b="0" i="0" kern="1200" dirty="0" smtClean="0">
                          <a:solidFill>
                            <a:schemeClr val="dk1"/>
                          </a:solidFill>
                          <a:effectLst/>
                          <a:latin typeface="+mn-lt"/>
                          <a:ea typeface="+mn-ea"/>
                          <a:cs typeface="+mn-cs"/>
                        </a:rPr>
                        <a:t>24 </a:t>
                      </a:r>
                      <a:r>
                        <a:rPr lang="fr-FR" sz="1800" b="0" i="0" kern="1200" dirty="0">
                          <a:solidFill>
                            <a:schemeClr val="dk1"/>
                          </a:solidFill>
                          <a:effectLst/>
                          <a:latin typeface="+mn-lt"/>
                          <a:ea typeface="+mn-ea"/>
                          <a:cs typeface="+mn-cs"/>
                        </a:rPr>
                        <a:t>Mai au </a:t>
                      </a:r>
                      <a:r>
                        <a:rPr lang="fr-FR" sz="1800" b="0" i="0" kern="1200" dirty="0" smtClean="0">
                          <a:solidFill>
                            <a:schemeClr val="dk1"/>
                          </a:solidFill>
                          <a:effectLst/>
                          <a:latin typeface="+mn-lt"/>
                          <a:ea typeface="+mn-ea"/>
                          <a:cs typeface="+mn-cs"/>
                        </a:rPr>
                        <a:t>28 </a:t>
                      </a:r>
                      <a:r>
                        <a:rPr lang="fr-FR" sz="1800" b="0" i="0" kern="1200" dirty="0">
                          <a:solidFill>
                            <a:schemeClr val="dk1"/>
                          </a:solidFill>
                          <a:effectLst/>
                          <a:latin typeface="+mn-lt"/>
                          <a:ea typeface="+mn-ea"/>
                          <a:cs typeface="+mn-cs"/>
                        </a:rPr>
                        <a:t>Mai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dk1"/>
                          </a:solidFill>
                          <a:effectLst/>
                          <a:latin typeface="+mn-lt"/>
                          <a:ea typeface="+mn-ea"/>
                          <a:cs typeface="+mn-cs"/>
                        </a:rPr>
                        <a:t>-Nombre de tickets reçus: </a:t>
                      </a:r>
                      <a:r>
                        <a:rPr lang="fr-FR" sz="1800" b="0" i="0" kern="1200" dirty="0" smtClean="0">
                          <a:solidFill>
                            <a:schemeClr val="dk1"/>
                          </a:solidFill>
                          <a:effectLst/>
                          <a:latin typeface="+mn-lt"/>
                          <a:ea typeface="+mn-ea"/>
                          <a:cs typeface="+mn-cs"/>
                        </a:rPr>
                        <a:t>23</a:t>
                      </a:r>
                      <a:endParaRPr lang="fr-FR"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dk1"/>
                          </a:solidFill>
                          <a:effectLst/>
                          <a:latin typeface="+mn-lt"/>
                          <a:ea typeface="+mn-ea"/>
                          <a:cs typeface="+mn-cs"/>
                        </a:rPr>
                        <a:t>-Nombre résolu: </a:t>
                      </a:r>
                      <a:r>
                        <a:rPr lang="fr-FR" sz="1800" b="0" i="0" kern="1200" dirty="0" smtClean="0">
                          <a:solidFill>
                            <a:schemeClr val="dk1"/>
                          </a:solidFill>
                          <a:effectLst/>
                          <a:latin typeface="+mn-lt"/>
                          <a:ea typeface="+mn-ea"/>
                          <a:cs typeface="+mn-cs"/>
                        </a:rPr>
                        <a:t>16</a:t>
                      </a:r>
                      <a:endParaRPr lang="fr-FR"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kern="1200" dirty="0">
                          <a:solidFill>
                            <a:schemeClr val="dk1"/>
                          </a:solidFill>
                          <a:effectLst/>
                          <a:latin typeface="+mn-lt"/>
                          <a:ea typeface="+mn-ea"/>
                          <a:cs typeface="+mn-cs"/>
                        </a:rPr>
                        <a:t>-</a:t>
                      </a:r>
                      <a:r>
                        <a:rPr lang="fr-FR" sz="1800" b="0" i="0" kern="1200" dirty="0" smtClean="0">
                          <a:solidFill>
                            <a:schemeClr val="dk1"/>
                          </a:solidFill>
                          <a:effectLst/>
                          <a:latin typeface="+mn-lt"/>
                          <a:ea typeface="+mn-ea"/>
                          <a:cs typeface="+mn-cs"/>
                        </a:rPr>
                        <a:t>Ouvert:7</a:t>
                      </a:r>
                      <a:endParaRPr lang="fr-FR"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latin typeface="+mn-lt"/>
                        <a:cs typeface="Arial" panose="020B0604020202020204" pitchFamily="34" charset="0"/>
                      </a:endParaRPr>
                    </a:p>
                  </a:txBody>
                  <a:tcPr/>
                </a:tc>
                <a:tc>
                  <a:txBody>
                    <a:bodyPr/>
                    <a:lstStyle/>
                    <a:p>
                      <a:endParaRPr lang="fr-FR" sz="1600" i="1" dirty="0">
                        <a:solidFill>
                          <a:srgbClr val="FF0000"/>
                        </a:solidFill>
                      </a:endParaRPr>
                    </a:p>
                  </a:txBody>
                  <a:tcPr/>
                </a:tc>
                <a:extLst>
                  <a:ext uri="{0D108BD9-81ED-4DB2-BD59-A6C34878D82A}">
                    <a16:rowId xmlns:a16="http://schemas.microsoft.com/office/drawing/2014/main" xmlns="" val="3536395844"/>
                  </a:ext>
                </a:extLst>
              </a:tr>
            </a:tbl>
          </a:graphicData>
        </a:graphic>
      </p:graphicFrame>
      <p:sp>
        <p:nvSpPr>
          <p:cNvPr id="8" name="ZoneTexte 7">
            <a:extLst>
              <a:ext uri="{FF2B5EF4-FFF2-40B4-BE49-F238E27FC236}">
                <a16:creationId xmlns:a16="http://schemas.microsoft.com/office/drawing/2014/main" xmlns="" id="{2A2EF258-261C-43D2-9999-F691FBF1ABC0}"/>
              </a:ext>
            </a:extLst>
          </p:cNvPr>
          <p:cNvSpPr txBox="1"/>
          <p:nvPr/>
        </p:nvSpPr>
        <p:spPr>
          <a:xfrm>
            <a:off x="3272007" y="1646777"/>
            <a:ext cx="4908933" cy="456535"/>
          </a:xfrm>
          <a:prstGeom prst="rect">
            <a:avLst/>
          </a:prstGeom>
          <a:noFill/>
        </p:spPr>
        <p:txBody>
          <a:bodyPr wrap="square" rtlCol="0">
            <a:spAutoFit/>
          </a:bodyPr>
          <a:lstStyle/>
          <a:p>
            <a:pPr algn="ctr">
              <a:lnSpc>
                <a:spcPct val="150000"/>
              </a:lnSpc>
            </a:pPr>
            <a:r>
              <a:rPr lang="fr-FR" b="1" dirty="0">
                <a:latin typeface="Arial" panose="020B0604020202020204" pitchFamily="34" charset="0"/>
                <a:cs typeface="Arial" panose="020B0604020202020204" pitchFamily="34" charset="0"/>
              </a:rPr>
              <a:t>Statistiques des tickets</a:t>
            </a:r>
          </a:p>
        </p:txBody>
      </p:sp>
    </p:spTree>
    <p:extLst>
      <p:ext uri="{BB962C8B-B14F-4D97-AF65-F5344CB8AC3E}">
        <p14:creationId xmlns:p14="http://schemas.microsoft.com/office/powerpoint/2010/main" val="2198106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463501" y="376238"/>
            <a:ext cx="8466436" cy="5346784"/>
          </a:xfrm>
          <a:prstGeom prst="rect">
            <a:avLst/>
          </a:prstGeom>
        </p:spPr>
      </p:pic>
    </p:spTree>
    <p:extLst>
      <p:ext uri="{BB962C8B-B14F-4D97-AF65-F5344CB8AC3E}">
        <p14:creationId xmlns:p14="http://schemas.microsoft.com/office/powerpoint/2010/main" val="3580067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6" name="ZoneTexte 5"/>
          <p:cNvSpPr txBox="1"/>
          <p:nvPr/>
        </p:nvSpPr>
        <p:spPr>
          <a:xfrm>
            <a:off x="2728331" y="3075057"/>
            <a:ext cx="6735337" cy="707886"/>
          </a:xfrm>
          <a:prstGeom prst="rect">
            <a:avLst/>
          </a:prstGeom>
          <a:noFill/>
        </p:spPr>
        <p:txBody>
          <a:bodyPr wrap="square" rtlCol="0">
            <a:spAutoFit/>
          </a:bodyPr>
          <a:lstStyle/>
          <a:p>
            <a:pPr algn="ctr"/>
            <a:r>
              <a:rPr lang="fr-FR" sz="4000" b="1" dirty="0">
                <a:solidFill>
                  <a:schemeClr val="accent2"/>
                </a:solidFill>
                <a:latin typeface="Arial" pitchFamily="34" charset="0"/>
                <a:cs typeface="Arial" pitchFamily="34" charset="0"/>
              </a:rPr>
              <a:t>MERCI</a:t>
            </a:r>
          </a:p>
        </p:txBody>
      </p:sp>
    </p:spTree>
    <p:extLst>
      <p:ext uri="{BB962C8B-B14F-4D97-AF65-F5344CB8AC3E}">
        <p14:creationId xmlns:p14="http://schemas.microsoft.com/office/powerpoint/2010/main" val="189903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 y="0"/>
            <a:ext cx="12190473" cy="6858856"/>
          </a:xfrm>
          <a:prstGeom prst="rect">
            <a:avLst/>
          </a:prstGeom>
        </p:spPr>
      </p:pic>
      <p:sp>
        <p:nvSpPr>
          <p:cNvPr id="4" name="ZoneTexte 3"/>
          <p:cNvSpPr txBox="1"/>
          <p:nvPr/>
        </p:nvSpPr>
        <p:spPr>
          <a:xfrm>
            <a:off x="2524125" y="3962400"/>
            <a:ext cx="6953250" cy="830997"/>
          </a:xfrm>
          <a:prstGeom prst="rect">
            <a:avLst/>
          </a:prstGeom>
          <a:noFill/>
        </p:spPr>
        <p:txBody>
          <a:bodyPr wrap="square" rtlCol="0">
            <a:spAutoFit/>
          </a:bodyPr>
          <a:lstStyle/>
          <a:p>
            <a:pPr algn="ctr"/>
            <a:r>
              <a:rPr lang="fr-FR" sz="2400" b="1" dirty="0">
                <a:solidFill>
                  <a:schemeClr val="accent2"/>
                </a:solidFill>
                <a:latin typeface="Arial" pitchFamily="34" charset="0"/>
                <a:cs typeface="Arial" panose="020B0604020202020204" pitchFamily="34" charset="0"/>
              </a:rPr>
              <a:t>RAPPORT </a:t>
            </a:r>
            <a:r>
              <a:rPr lang="fr-FR" sz="2400" b="1" dirty="0" smtClean="0">
                <a:solidFill>
                  <a:schemeClr val="accent2"/>
                </a:solidFill>
                <a:latin typeface="Arial" pitchFamily="34" charset="0"/>
                <a:cs typeface="Arial" panose="020B0604020202020204" pitchFamily="34" charset="0"/>
              </a:rPr>
              <a:t>COPROD S20 </a:t>
            </a:r>
            <a:endParaRPr lang="fr-FR" sz="2400" b="1" dirty="0">
              <a:solidFill>
                <a:schemeClr val="accent2"/>
              </a:solidFill>
              <a:latin typeface="Arial" pitchFamily="34" charset="0"/>
              <a:cs typeface="Arial" panose="020B0604020202020204" pitchFamily="34" charset="0"/>
            </a:endParaRPr>
          </a:p>
          <a:p>
            <a:pPr algn="ctr"/>
            <a:r>
              <a:rPr lang="fr-FR" sz="2400" b="1" dirty="0">
                <a:solidFill>
                  <a:schemeClr val="accent2"/>
                </a:solidFill>
                <a:latin typeface="Arial" pitchFamily="34" charset="0"/>
                <a:cs typeface="Arial" panose="020B0604020202020204" pitchFamily="34" charset="0"/>
              </a:rPr>
              <a:t>DIRECTION </a:t>
            </a:r>
            <a:r>
              <a:rPr lang="fr-FR" sz="2400" b="1" dirty="0" smtClean="0">
                <a:solidFill>
                  <a:schemeClr val="accent2"/>
                </a:solidFill>
                <a:latin typeface="Arial" pitchFamily="34" charset="0"/>
                <a:cs typeface="Arial" panose="020B0604020202020204" pitchFamily="34" charset="0"/>
              </a:rPr>
              <a:t>DSI</a:t>
            </a:r>
            <a:endParaRPr lang="fr-FR" sz="2400"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334566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1215972"/>
            <a:ext cx="4770120" cy="4770120"/>
          </a:xfrm>
          <a:prstGeom prst="rect">
            <a:avLst/>
          </a:prstGeom>
          <a:effectLst>
            <a:outerShdw blurRad="177800" dist="304800" dir="3060000" sx="97000" sy="97000" algn="ctr" rotWithShape="0">
              <a:srgbClr val="000000">
                <a:alpha val="15000"/>
              </a:srgbClr>
            </a:outerShdw>
          </a:effec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0058400" cy="5659264"/>
          </a:xfrm>
          <a:prstGeom prst="rect">
            <a:avLst/>
          </a:prstGeom>
        </p:spPr>
      </p:pic>
      <p:sp>
        <p:nvSpPr>
          <p:cNvPr id="4" name="ZoneTexte 3"/>
          <p:cNvSpPr txBox="1"/>
          <p:nvPr/>
        </p:nvSpPr>
        <p:spPr>
          <a:xfrm>
            <a:off x="5563519" y="2714189"/>
            <a:ext cx="6152231" cy="1477328"/>
          </a:xfrm>
          <a:prstGeom prst="rect">
            <a:avLst/>
          </a:prstGeom>
          <a:noFill/>
        </p:spPr>
        <p:txBody>
          <a:bodyPr wrap="square" rtlCol="0">
            <a:spAutoFit/>
          </a:bodyPr>
          <a:lstStyle/>
          <a:p>
            <a:pPr marL="400050" indent="-400050">
              <a:lnSpc>
                <a:spcPct val="150000"/>
              </a:lnSpc>
              <a:buAutoNum type="romanUcPeriod"/>
            </a:pPr>
            <a:r>
              <a:rPr lang="fr-FR" sz="2000" dirty="0" smtClean="0">
                <a:cs typeface="Arial" panose="020B0604020202020204" pitchFamily="34" charset="0"/>
              </a:rPr>
              <a:t>Activité de la semaine</a:t>
            </a:r>
            <a:endParaRPr lang="fr-FR" sz="2000" dirty="0">
              <a:cs typeface="Arial" panose="020B0604020202020204" pitchFamily="34" charset="0"/>
            </a:endParaRPr>
          </a:p>
          <a:p>
            <a:pPr marL="400050" indent="-400050">
              <a:lnSpc>
                <a:spcPct val="150000"/>
              </a:lnSpc>
              <a:buAutoNum type="romanUcPeriod"/>
            </a:pPr>
            <a:r>
              <a:rPr lang="fr-FR" sz="2000" dirty="0" smtClean="0">
                <a:cs typeface="Arial" panose="020B0604020202020204" pitchFamily="34" charset="0"/>
              </a:rPr>
              <a:t>Point du parc informatique</a:t>
            </a:r>
            <a:endParaRPr lang="fr-FR" sz="2000" dirty="0">
              <a:cs typeface="Arial" panose="020B0604020202020204" pitchFamily="34" charset="0"/>
            </a:endParaRPr>
          </a:p>
          <a:p>
            <a:pPr marL="400050" indent="-400050">
              <a:lnSpc>
                <a:spcPct val="150000"/>
              </a:lnSpc>
              <a:buAutoNum type="romanUcPeriod"/>
            </a:pPr>
            <a:r>
              <a:rPr lang="fr-FR" sz="2000" dirty="0" smtClean="0">
                <a:solidFill>
                  <a:schemeClr val="bg2">
                    <a:lumMod val="10000"/>
                  </a:schemeClr>
                </a:solidFill>
                <a:cs typeface="Arial" panose="020B0604020202020204" pitchFamily="34" charset="0"/>
              </a:rPr>
              <a:t>suggestion</a:t>
            </a:r>
            <a:endParaRPr lang="fr-FR" dirty="0">
              <a:solidFill>
                <a:schemeClr val="bg2">
                  <a:lumMod val="10000"/>
                </a:schemeClr>
              </a:solidFill>
            </a:endParaRPr>
          </a:p>
        </p:txBody>
      </p:sp>
      <p:sp>
        <p:nvSpPr>
          <p:cNvPr id="5" name="ZoneTexte 4"/>
          <p:cNvSpPr txBox="1"/>
          <p:nvPr/>
        </p:nvSpPr>
        <p:spPr>
          <a:xfrm>
            <a:off x="476250" y="190500"/>
            <a:ext cx="2581275" cy="646331"/>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SOMMAIRE</a:t>
            </a:r>
          </a:p>
          <a:p>
            <a:endParaRPr lang="fr-FR" b="1" dirty="0">
              <a:solidFill>
                <a:schemeClr val="bg1"/>
              </a:solidFill>
            </a:endParaRPr>
          </a:p>
        </p:txBody>
      </p:sp>
    </p:spTree>
    <p:extLst>
      <p:ext uri="{BB962C8B-B14F-4D97-AF65-F5344CB8AC3E}">
        <p14:creationId xmlns:p14="http://schemas.microsoft.com/office/powerpoint/2010/main" val="3542280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6" name="ZoneTexte 5"/>
          <p:cNvSpPr txBox="1"/>
          <p:nvPr/>
        </p:nvSpPr>
        <p:spPr>
          <a:xfrm>
            <a:off x="2729093" y="2721542"/>
            <a:ext cx="6735337" cy="707886"/>
          </a:xfrm>
          <a:prstGeom prst="rect">
            <a:avLst/>
          </a:prstGeom>
          <a:noFill/>
        </p:spPr>
        <p:txBody>
          <a:bodyPr wrap="square" rtlCol="0">
            <a:spAutoFit/>
          </a:bodyPr>
          <a:lstStyle/>
          <a:p>
            <a:pPr marL="857250" indent="-857250" algn="ctr">
              <a:buFont typeface="+mj-lt"/>
              <a:buAutoNum type="romanUcPeriod"/>
            </a:pPr>
            <a:r>
              <a:rPr lang="fr-FR" sz="4000" b="1" dirty="0" smtClean="0">
                <a:solidFill>
                  <a:schemeClr val="accent2"/>
                </a:solidFill>
                <a:latin typeface="Arial" pitchFamily="34" charset="0"/>
                <a:cs typeface="Arial" pitchFamily="34" charset="0"/>
              </a:rPr>
              <a:t>Activité de la semaine </a:t>
            </a:r>
            <a:endParaRPr lang="fr-FR" sz="4000" b="1" dirty="0">
              <a:solidFill>
                <a:schemeClr val="accent2"/>
              </a:solidFill>
              <a:latin typeface="Arial" pitchFamily="34" charset="0"/>
              <a:cs typeface="Arial" pitchFamily="34" charset="0"/>
            </a:endParaRPr>
          </a:p>
        </p:txBody>
      </p:sp>
    </p:spTree>
    <p:extLst>
      <p:ext uri="{BB962C8B-B14F-4D97-AF65-F5344CB8AC3E}">
        <p14:creationId xmlns:p14="http://schemas.microsoft.com/office/powerpoint/2010/main" val="250812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76250" y="190500"/>
            <a:ext cx="2581275" cy="646331"/>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SOMMAIRE</a:t>
            </a:r>
          </a:p>
          <a:p>
            <a:endParaRPr lang="fr-FR" b="1" dirty="0">
              <a:solidFill>
                <a:schemeClr val="bg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490161109"/>
              </p:ext>
            </p:extLst>
          </p:nvPr>
        </p:nvGraphicFramePr>
        <p:xfrm>
          <a:off x="2281909" y="262802"/>
          <a:ext cx="8555216" cy="6595198"/>
        </p:xfrm>
        <a:graphic>
          <a:graphicData uri="http://schemas.openxmlformats.org/drawingml/2006/table">
            <a:tbl>
              <a:tblPr firstRow="1" firstCol="1" bandRow="1">
                <a:tableStyleId>{5C22544A-7EE6-4342-B048-85BDC9FD1C3A}</a:tableStyleId>
              </a:tblPr>
              <a:tblGrid>
                <a:gridCol w="2138804"/>
                <a:gridCol w="2138804"/>
                <a:gridCol w="2138804"/>
                <a:gridCol w="2138804"/>
              </a:tblGrid>
              <a:tr h="146119">
                <a:tc>
                  <a:txBody>
                    <a:bodyPr/>
                    <a:lstStyle/>
                    <a:p>
                      <a:pPr algn="just">
                        <a:lnSpc>
                          <a:spcPct val="115000"/>
                        </a:lnSpc>
                        <a:spcAft>
                          <a:spcPts val="0"/>
                        </a:spcAft>
                      </a:pPr>
                      <a:r>
                        <a:rPr lang="fr-FR" sz="1200" u="sng" dirty="0">
                          <a:effectLst/>
                        </a:rPr>
                        <a:t>TACHES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u="sng" dirty="0">
                          <a:effectLst/>
                        </a:rPr>
                        <a:t>ETAT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u="sng" dirty="0">
                          <a:effectLst/>
                        </a:rPr>
                        <a:t>COMMENTAIRES</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146119">
                <a:tc>
                  <a:txBody>
                    <a:bodyPr/>
                    <a:lstStyle/>
                    <a:p>
                      <a:pPr>
                        <a:lnSpc>
                          <a:spcPct val="115000"/>
                        </a:lnSpc>
                        <a:spcAft>
                          <a:spcPts val="0"/>
                        </a:spcAft>
                      </a:pPr>
                      <a:r>
                        <a:rPr lang="fr-FR" sz="1400">
                          <a:effectLst/>
                        </a:rPr>
                        <a:t>Support aux utilisateurs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dirty="0">
                          <a:effectLst/>
                        </a:rPr>
                        <a:t>Fait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700" u="none" strike="noStrike">
                          <a:effectLst/>
                        </a:rPr>
                        <a:t> </a:t>
                      </a:r>
                      <a:endParaRPr lang="fr-FR" sz="5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292238">
                <a:tc>
                  <a:txBody>
                    <a:bodyPr/>
                    <a:lstStyle/>
                    <a:p>
                      <a:pPr algn="just">
                        <a:lnSpc>
                          <a:spcPct val="115000"/>
                        </a:lnSpc>
                        <a:spcAft>
                          <a:spcPts val="0"/>
                        </a:spcAft>
                      </a:pPr>
                      <a:r>
                        <a:rPr lang="fr-FR" sz="1400" dirty="0">
                          <a:effectLst/>
                        </a:rPr>
                        <a:t>Archivage enregistrements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dirty="0">
                          <a:effectLst/>
                        </a:rPr>
                        <a:t>Fait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700" u="none" strike="noStrike">
                          <a:effectLst/>
                        </a:rPr>
                        <a:t> </a:t>
                      </a:r>
                      <a:endParaRPr lang="fr-FR" sz="5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1022834">
                <a:tc>
                  <a:txBody>
                    <a:bodyPr/>
                    <a:lstStyle/>
                    <a:p>
                      <a:pPr>
                        <a:lnSpc>
                          <a:spcPct val="115000"/>
                        </a:lnSpc>
                        <a:spcAft>
                          <a:spcPts val="0"/>
                        </a:spcAft>
                      </a:pPr>
                      <a:r>
                        <a:rPr lang="fr-FR" sz="1400" dirty="0">
                          <a:effectLst/>
                        </a:rPr>
                        <a:t>Suivi omni+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dirty="0">
                          <a:effectLst/>
                        </a:rPr>
                        <a:t> Fait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nSpc>
                          <a:spcPct val="115000"/>
                        </a:lnSpc>
                        <a:spcAft>
                          <a:spcPts val="0"/>
                        </a:spcAft>
                      </a:pPr>
                      <a:r>
                        <a:rPr lang="fr-FR" sz="1400" dirty="0">
                          <a:effectLst/>
                        </a:rPr>
                        <a:t>Séance avec le support </a:t>
                      </a:r>
                      <a:r>
                        <a:rPr lang="fr-FR" sz="1400" dirty="0" err="1">
                          <a:effectLst/>
                        </a:rPr>
                        <a:t>nobelbiz</a:t>
                      </a:r>
                      <a:r>
                        <a:rPr lang="fr-FR" sz="1400" dirty="0">
                          <a:effectLst/>
                        </a:rPr>
                        <a:t> sur les difficultés rencontrées en </a:t>
                      </a:r>
                      <a:r>
                        <a:rPr lang="fr-FR" sz="1400" dirty="0" err="1">
                          <a:effectLst/>
                        </a:rPr>
                        <a:t>prod</a:t>
                      </a:r>
                      <a:r>
                        <a:rPr lang="fr-FR" sz="1400" dirty="0">
                          <a:effectLst/>
                        </a:rPr>
                        <a:t> avec omni+ : suppression du nom de l’agent en cours</a:t>
                      </a:r>
                    </a:p>
                    <a:p>
                      <a:pPr>
                        <a:lnSpc>
                          <a:spcPct val="115000"/>
                        </a:lnSpc>
                        <a:spcAft>
                          <a:spcPts val="0"/>
                        </a:spcAft>
                      </a:pPr>
                      <a:r>
                        <a:rPr lang="fr-FR" sz="700" dirty="0">
                          <a:effectLst/>
                        </a:rPr>
                        <a:t> </a:t>
                      </a: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539280">
                <a:tc>
                  <a:txBody>
                    <a:bodyPr/>
                    <a:lstStyle/>
                    <a:p>
                      <a:pPr>
                        <a:lnSpc>
                          <a:spcPct val="115000"/>
                        </a:lnSpc>
                        <a:spcAft>
                          <a:spcPts val="0"/>
                        </a:spcAft>
                      </a:pPr>
                      <a:r>
                        <a:rPr lang="fr-FR" sz="1400">
                          <a:effectLst/>
                        </a:rPr>
                        <a:t>Complément de statut sur omni+ en guinée Bissau</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dirty="0">
                          <a:effectLst/>
                        </a:rPr>
                        <a:t>fait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nSpc>
                          <a:spcPct val="115000"/>
                        </a:lnSpc>
                        <a:spcAft>
                          <a:spcPts val="0"/>
                        </a:spcAft>
                      </a:pPr>
                      <a:r>
                        <a:rPr lang="fr-FR" sz="700">
                          <a:effectLst/>
                        </a:rPr>
                        <a:t> </a:t>
                      </a:r>
                      <a:endParaRPr lang="fr-FR" sz="5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817079">
                <a:tc>
                  <a:txBody>
                    <a:bodyPr/>
                    <a:lstStyle/>
                    <a:p>
                      <a:pPr marL="342900" lvl="0" indent="-342900" algn="just">
                        <a:lnSpc>
                          <a:spcPct val="115000"/>
                        </a:lnSpc>
                        <a:spcAft>
                          <a:spcPts val="0"/>
                        </a:spcAft>
                        <a:buFont typeface="Arial" panose="020B0604020202020204" pitchFamily="34" charset="0"/>
                        <a:buChar char="-"/>
                      </a:pPr>
                      <a:r>
                        <a:rPr lang="fr-FR" sz="1400">
                          <a:effectLst/>
                        </a:rPr>
                        <a:t>Accès omni+ à distance disponible : </a:t>
                      </a:r>
                    </a:p>
                    <a:p>
                      <a:pPr>
                        <a:lnSpc>
                          <a:spcPct val="115000"/>
                        </a:lnSpc>
                        <a:spcAft>
                          <a:spcPts val="0"/>
                        </a:spcAft>
                      </a:pPr>
                      <a:r>
                        <a:rPr lang="fr-FR" sz="1400" u="none" strike="noStrike">
                          <a:effectLst/>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dirty="0">
                          <a:effectLst/>
                        </a:rPr>
                        <a:t>Fait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nSpc>
                          <a:spcPct val="115000"/>
                        </a:lnSpc>
                        <a:spcAft>
                          <a:spcPts val="0"/>
                        </a:spcAft>
                      </a:pPr>
                      <a:r>
                        <a:rPr lang="fr-FR" sz="1400" dirty="0">
                          <a:effectLst/>
                        </a:rPr>
                        <a:t>les logs pour les agents distant seront créé nous planifierons leur formation</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876714">
                <a:tc>
                  <a:txBody>
                    <a:bodyPr/>
                    <a:lstStyle/>
                    <a:p>
                      <a:pPr marL="342900" lvl="0" indent="-342900">
                        <a:lnSpc>
                          <a:spcPct val="115000"/>
                        </a:lnSpc>
                        <a:spcAft>
                          <a:spcPts val="0"/>
                        </a:spcAft>
                        <a:buFont typeface="Arial" panose="020B0604020202020204" pitchFamily="34" charset="0"/>
                        <a:buChar char="-"/>
                      </a:pPr>
                      <a:r>
                        <a:rPr lang="fr-FR" sz="1400">
                          <a:effectLst/>
                        </a:rPr>
                        <a:t>Suivi de la production sur les différentes campagnes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dirty="0">
                          <a:effectLst/>
                        </a:rPr>
                        <a:t>Fait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nSpc>
                          <a:spcPct val="115000"/>
                        </a:lnSpc>
                        <a:spcAft>
                          <a:spcPts val="0"/>
                        </a:spcAft>
                      </a:pPr>
                      <a:r>
                        <a:rPr lang="fr-FR" sz="1200" dirty="0">
                          <a:effectLst/>
                        </a:rPr>
                        <a:t>injection de fiches sur </a:t>
                      </a:r>
                      <a:r>
                        <a:rPr lang="fr-FR" sz="1200" dirty="0" err="1">
                          <a:effectLst/>
                        </a:rPr>
                        <a:t>fty</a:t>
                      </a:r>
                      <a:r>
                        <a:rPr lang="fr-FR" sz="1200" dirty="0">
                          <a:effectLst/>
                        </a:rPr>
                        <a:t> </a:t>
                      </a:r>
                    </a:p>
                    <a:p>
                      <a:pPr>
                        <a:lnSpc>
                          <a:spcPct val="115000"/>
                        </a:lnSpc>
                        <a:spcAft>
                          <a:spcPts val="0"/>
                        </a:spcAft>
                      </a:pPr>
                      <a:r>
                        <a:rPr lang="fr-FR" sz="1200" dirty="0">
                          <a:effectLst/>
                        </a:rPr>
                        <a:t>la </a:t>
                      </a:r>
                      <a:r>
                        <a:rPr lang="fr-FR" sz="1200" dirty="0" err="1" smtClean="0">
                          <a:effectLst/>
                        </a:rPr>
                        <a:t>creation</a:t>
                      </a:r>
                      <a:r>
                        <a:rPr lang="fr-FR" sz="1200" dirty="0" smtClean="0">
                          <a:effectLst/>
                        </a:rPr>
                        <a:t> de </a:t>
                      </a:r>
                      <a:r>
                        <a:rPr lang="fr-FR" sz="1200" dirty="0">
                          <a:effectLst/>
                        </a:rPr>
                        <a:t>trois campagne </a:t>
                      </a:r>
                      <a:r>
                        <a:rPr lang="fr-FR" sz="1200" dirty="0" err="1">
                          <a:effectLst/>
                        </a:rPr>
                        <a:t>zeyi</a:t>
                      </a:r>
                      <a:r>
                        <a:rPr lang="fr-FR" sz="1200" dirty="0">
                          <a:effectLst/>
                        </a:rPr>
                        <a:t> EA est </a:t>
                      </a:r>
                      <a:r>
                        <a:rPr lang="fr-FR" sz="1200" dirty="0" smtClean="0">
                          <a:effectLst/>
                        </a:rPr>
                        <a:t>prévu </a:t>
                      </a:r>
                      <a:r>
                        <a:rPr lang="fr-FR" sz="1200" dirty="0">
                          <a:effectLst/>
                        </a:rPr>
                        <a:t>pour la semaine prochaine à la demande</a:t>
                      </a:r>
                    </a:p>
                    <a:p>
                      <a:pPr>
                        <a:lnSpc>
                          <a:spcPct val="115000"/>
                        </a:lnSpc>
                        <a:spcAft>
                          <a:spcPts val="0"/>
                        </a:spcAft>
                      </a:pPr>
                      <a:r>
                        <a:rPr lang="fr-FR" sz="1200" dirty="0">
                          <a:effectLst/>
                        </a:rPr>
                        <a: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539280">
                <a:tc>
                  <a:txBody>
                    <a:bodyPr/>
                    <a:lstStyle/>
                    <a:p>
                      <a:pPr>
                        <a:lnSpc>
                          <a:spcPct val="115000"/>
                        </a:lnSpc>
                        <a:spcAft>
                          <a:spcPts val="0"/>
                        </a:spcAft>
                      </a:pPr>
                      <a:r>
                        <a:rPr lang="fr-FR" sz="1400" dirty="0">
                          <a:effectLst/>
                        </a:rPr>
                        <a:t>Configuration omni+ sur les </a:t>
                      </a:r>
                      <a:r>
                        <a:rPr lang="fr-FR" sz="1400" dirty="0" smtClean="0">
                          <a:effectLst/>
                        </a:rPr>
                        <a:t>positions </a:t>
                      </a:r>
                      <a:r>
                        <a:rPr lang="fr-FR" sz="1400" dirty="0" err="1">
                          <a:effectLst/>
                        </a:rPr>
                        <a:t>moov</a:t>
                      </a:r>
                      <a:r>
                        <a:rPr lang="fr-FR" sz="1400" dirty="0">
                          <a:effectLst/>
                        </a:rPr>
                        <a:t> RA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1200" dirty="0">
                          <a:effectLst/>
                        </a:rPr>
                        <a:t>Fait</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nSpc>
                          <a:spcPct val="115000"/>
                        </a:lnSpc>
                        <a:spcAft>
                          <a:spcPts val="0"/>
                        </a:spcAft>
                      </a:pPr>
                      <a:r>
                        <a:rPr lang="fr-FR" sz="1200" dirty="0">
                          <a:effectLst/>
                        </a:rPr>
                        <a:t>Il faudra maintenant créer un log a tous les agents de cette campagne</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817079">
                <a:tc>
                  <a:txBody>
                    <a:bodyPr/>
                    <a:lstStyle/>
                    <a:p>
                      <a:pPr>
                        <a:lnSpc>
                          <a:spcPct val="115000"/>
                        </a:lnSpc>
                        <a:spcAft>
                          <a:spcPts val="0"/>
                        </a:spcAft>
                      </a:pPr>
                      <a:r>
                        <a:rPr lang="fr-FR" sz="1400" dirty="0">
                          <a:effectLst/>
                        </a:rPr>
                        <a:t>Traitement et clôture des tickets en instance </a:t>
                      </a:r>
                    </a:p>
                    <a:p>
                      <a:pPr algn="just">
                        <a:lnSpc>
                          <a:spcPct val="115000"/>
                        </a:lnSpc>
                        <a:spcAft>
                          <a:spcPts val="0"/>
                        </a:spcAft>
                      </a:pPr>
                      <a:r>
                        <a:rPr lang="fr-FR" sz="1400" u="none" strike="noStrike" dirty="0">
                          <a:effectLst/>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700">
                          <a:effectLst/>
                        </a:rPr>
                        <a:t>En cours</a:t>
                      </a:r>
                      <a:endParaRPr lang="fr-FR" sz="5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nSpc>
                          <a:spcPct val="115000"/>
                        </a:lnSpc>
                        <a:spcAft>
                          <a:spcPts val="0"/>
                        </a:spcAft>
                      </a:pPr>
                      <a:r>
                        <a:rPr lang="fr-FR" sz="1200" dirty="0">
                          <a:effectLst/>
                        </a:rPr>
                        <a:t>voir capture du rapport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r h="700394">
                <a:tc>
                  <a:txBody>
                    <a:bodyPr/>
                    <a:lstStyle/>
                    <a:p>
                      <a:pPr>
                        <a:lnSpc>
                          <a:spcPct val="115000"/>
                        </a:lnSpc>
                        <a:spcAft>
                          <a:spcPts val="0"/>
                        </a:spcAft>
                      </a:pPr>
                      <a:r>
                        <a:rPr lang="fr-FR" sz="1200" dirty="0">
                          <a:effectLst/>
                        </a:rPr>
                        <a:t>Mise à disposition d’un inventaire journalier du parc production </a:t>
                      </a:r>
                      <a:endParaRPr lang="fr-F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700">
                          <a:effectLst/>
                        </a:rPr>
                        <a:t>Fait</a:t>
                      </a:r>
                      <a:endParaRPr lang="fr-FR" sz="5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r>
                        <a:rPr lang="fr-FR" sz="700" u="none" strike="noStrike">
                          <a:effectLst/>
                        </a:rPr>
                        <a:t> </a:t>
                      </a:r>
                      <a:endParaRPr lang="fr-FR" sz="500" b="1">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c>
                  <a:txBody>
                    <a:bodyPr/>
                    <a:lstStyle/>
                    <a:p>
                      <a:pPr algn="just">
                        <a:lnSpc>
                          <a:spcPct val="115000"/>
                        </a:lnSpc>
                        <a:spcAft>
                          <a:spcPts val="0"/>
                        </a:spcAft>
                      </a:pPr>
                      <a:endParaRPr lang="fr-FR" sz="5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63" marR="31563" marT="0" marB="0"/>
                </a:tc>
              </a:tr>
            </a:tbl>
          </a:graphicData>
        </a:graphic>
      </p:graphicFrame>
    </p:spTree>
    <p:extLst>
      <p:ext uri="{BB962C8B-B14F-4D97-AF65-F5344CB8AC3E}">
        <p14:creationId xmlns:p14="http://schemas.microsoft.com/office/powerpoint/2010/main" val="1074265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3700287243"/>
              </p:ext>
            </p:extLst>
          </p:nvPr>
        </p:nvGraphicFramePr>
        <p:xfrm>
          <a:off x="2414037" y="728448"/>
          <a:ext cx="7191803" cy="4355817"/>
        </p:xfrm>
        <a:graphic>
          <a:graphicData uri="http://schemas.openxmlformats.org/drawingml/2006/table">
            <a:tbl>
              <a:tblPr firstRow="1" firstCol="1" bandRow="1">
                <a:tableStyleId>{5C22544A-7EE6-4342-B048-85BDC9FD1C3A}</a:tableStyleId>
              </a:tblPr>
              <a:tblGrid>
                <a:gridCol w="2894292"/>
                <a:gridCol w="789465"/>
                <a:gridCol w="3508046"/>
              </a:tblGrid>
              <a:tr h="717200">
                <a:tc>
                  <a:txBody>
                    <a:bodyPr/>
                    <a:lstStyle/>
                    <a:p>
                      <a:pPr algn="just">
                        <a:lnSpc>
                          <a:spcPct val="150000"/>
                        </a:lnSpc>
                        <a:spcAft>
                          <a:spcPts val="0"/>
                        </a:spcAft>
                      </a:pPr>
                      <a:r>
                        <a:rPr lang="fr-FR" sz="1400" dirty="0">
                          <a:effectLst/>
                        </a:rPr>
                        <a:t>Configuration des adresses mail pour les différents collaborateurs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50000"/>
                        </a:lnSpc>
                        <a:spcAft>
                          <a:spcPts val="0"/>
                        </a:spcAft>
                      </a:pPr>
                      <a:r>
                        <a:rPr lang="fr-FR" sz="1400">
                          <a:effectLst/>
                        </a:rPr>
                        <a:t>Fait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marL="342900" lvl="0" indent="-342900">
                        <a:lnSpc>
                          <a:spcPct val="115000"/>
                        </a:lnSpc>
                        <a:spcAft>
                          <a:spcPts val="0"/>
                        </a:spcAft>
                        <a:buFont typeface="Arial" panose="020B0604020202020204" pitchFamily="34" charset="0"/>
                        <a:buChar char="-"/>
                      </a:pPr>
                      <a:r>
                        <a:rPr lang="fr-FR" sz="1400">
                          <a:effectLst/>
                        </a:rPr>
                        <a:t>Assistant Juridique</a:t>
                      </a:r>
                      <a:endParaRPr lang="fr-FR" sz="1100">
                        <a:effectLst/>
                      </a:endParaRPr>
                    </a:p>
                    <a:p>
                      <a:pPr marL="342900" lvl="0" indent="-342900">
                        <a:lnSpc>
                          <a:spcPct val="115000"/>
                        </a:lnSpc>
                        <a:spcAft>
                          <a:spcPts val="0"/>
                        </a:spcAft>
                        <a:buFont typeface="Arial" panose="020B0604020202020204" pitchFamily="34" charset="0"/>
                        <a:buChar char="-"/>
                      </a:pPr>
                      <a:r>
                        <a:rPr lang="fr-FR" sz="1400">
                          <a:effectLst/>
                        </a:rPr>
                        <a:t>Chargé des achats et logistique</a:t>
                      </a:r>
                      <a:endParaRPr lang="fr-FR" sz="1100">
                        <a:effectLst/>
                      </a:endParaRPr>
                    </a:p>
                    <a:p>
                      <a:pPr marL="342900" lvl="0" indent="-342900">
                        <a:lnSpc>
                          <a:spcPct val="115000"/>
                        </a:lnSpc>
                        <a:spcAft>
                          <a:spcPts val="0"/>
                        </a:spcAft>
                        <a:buFont typeface="Arial" panose="020B0604020202020204" pitchFamily="34" charset="0"/>
                        <a:buChar char="-"/>
                      </a:pPr>
                      <a:r>
                        <a:rPr lang="fr-FR" sz="1400">
                          <a:effectLst/>
                        </a:rPr>
                        <a:t>Secrétariat des filiales (Cam, Congo)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r>
              <a:tr h="606948">
                <a:tc>
                  <a:txBody>
                    <a:bodyPr/>
                    <a:lstStyle/>
                    <a:p>
                      <a:pPr algn="just">
                        <a:lnSpc>
                          <a:spcPct val="115000"/>
                        </a:lnSpc>
                        <a:spcAft>
                          <a:spcPts val="0"/>
                        </a:spcAft>
                      </a:pPr>
                      <a:r>
                        <a:rPr lang="fr-FR" sz="1400">
                          <a:effectLst/>
                        </a:rPr>
                        <a:t>Configuration d’un Lab AD et du GPO pour la mise à jour automatique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400">
                          <a:effectLst/>
                        </a:rPr>
                        <a:t>Fait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marL="457200">
                        <a:lnSpc>
                          <a:spcPct val="115000"/>
                        </a:lnSpc>
                        <a:spcAft>
                          <a:spcPts val="0"/>
                        </a:spcAft>
                      </a:pPr>
                      <a:r>
                        <a:rPr lang="fr-FR" sz="1600" u="none" strike="noStrike">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r>
              <a:tr h="478134">
                <a:tc>
                  <a:txBody>
                    <a:bodyPr/>
                    <a:lstStyle/>
                    <a:p>
                      <a:pPr algn="just">
                        <a:lnSpc>
                          <a:spcPct val="115000"/>
                        </a:lnSpc>
                        <a:spcAft>
                          <a:spcPts val="0"/>
                        </a:spcAft>
                      </a:pPr>
                      <a:r>
                        <a:rPr lang="fr-FR" sz="1400">
                          <a:effectLst/>
                        </a:rPr>
                        <a:t>Projet de digitalisation Secretaria GMC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400">
                          <a:effectLst/>
                        </a:rPr>
                        <a:t>En cours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marL="342900" lvl="0" indent="-342900">
                        <a:lnSpc>
                          <a:spcPct val="115000"/>
                        </a:lnSpc>
                        <a:spcAft>
                          <a:spcPts val="0"/>
                        </a:spcAft>
                        <a:buFont typeface="Arial" panose="020B0604020202020204" pitchFamily="34" charset="0"/>
                        <a:buChar char="-"/>
                      </a:pPr>
                      <a:r>
                        <a:rPr lang="fr-FR" sz="1400">
                          <a:effectLst/>
                        </a:rPr>
                        <a:t>Configuration de l’emailing</a:t>
                      </a:r>
                      <a:endParaRPr lang="fr-FR" sz="1100">
                        <a:effectLst/>
                      </a:endParaRPr>
                    </a:p>
                    <a:p>
                      <a:pPr marL="342900" lvl="0" indent="-342900">
                        <a:lnSpc>
                          <a:spcPct val="115000"/>
                        </a:lnSpc>
                        <a:spcAft>
                          <a:spcPts val="0"/>
                        </a:spcAft>
                        <a:buFont typeface="Arial" panose="020B0604020202020204" pitchFamily="34" charset="0"/>
                        <a:buChar char="-"/>
                      </a:pPr>
                      <a:r>
                        <a:rPr lang="fr-FR" sz="1400">
                          <a:effectLst/>
                        </a:rPr>
                        <a:t>Acces depuis l’exterieur OMNI+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r>
              <a:tr h="795033">
                <a:tc>
                  <a:txBody>
                    <a:bodyPr/>
                    <a:lstStyle/>
                    <a:p>
                      <a:pPr algn="just">
                        <a:lnSpc>
                          <a:spcPct val="150000"/>
                        </a:lnSpc>
                        <a:spcAft>
                          <a:spcPts val="0"/>
                        </a:spcAft>
                      </a:pPr>
                      <a:r>
                        <a:rPr lang="fr-FR" sz="1400">
                          <a:effectLst/>
                        </a:rPr>
                        <a:t>Configuration d’un outil de monitoring de liaison internet : Cacti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400">
                          <a:effectLst/>
                        </a:rPr>
                        <a:t>Fait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marL="342900" lvl="0" indent="-342900">
                        <a:lnSpc>
                          <a:spcPct val="115000"/>
                        </a:lnSpc>
                        <a:spcAft>
                          <a:spcPts val="0"/>
                        </a:spcAft>
                        <a:buFont typeface="Arial" panose="020B0604020202020204" pitchFamily="34" charset="0"/>
                        <a:buChar char="-"/>
                      </a:pPr>
                      <a:r>
                        <a:rPr lang="fr-FR" sz="1400">
                          <a:effectLst/>
                        </a:rPr>
                        <a:t>Configuration du service SNMP securisé sur le routeur de liaison</a:t>
                      </a:r>
                      <a:endParaRPr lang="fr-FR" sz="1100">
                        <a:effectLst/>
                      </a:endParaRPr>
                    </a:p>
                    <a:p>
                      <a:pPr>
                        <a:lnSpc>
                          <a:spcPct val="115000"/>
                        </a:lnSpc>
                        <a:spcAft>
                          <a:spcPts val="0"/>
                        </a:spcAft>
                      </a:pPr>
                      <a:r>
                        <a:rPr lang="fr-FR" sz="1600" u="none" strike="noStrike">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r>
              <a:tr h="623653">
                <a:tc>
                  <a:txBody>
                    <a:bodyPr/>
                    <a:lstStyle/>
                    <a:p>
                      <a:pPr algn="just">
                        <a:lnSpc>
                          <a:spcPct val="150000"/>
                        </a:lnSpc>
                        <a:spcAft>
                          <a:spcPts val="0"/>
                        </a:spcAft>
                      </a:pPr>
                      <a:r>
                        <a:rPr lang="fr-FR" sz="1400">
                          <a:effectLst/>
                        </a:rPr>
                        <a:t>Mise à jour de sécurité des postes Bytel pour l’accès aux applications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400">
                          <a:effectLst/>
                        </a:rPr>
                        <a:t>Fait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600" u="none" strike="noStrike">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r>
              <a:tr h="623653">
                <a:tc>
                  <a:txBody>
                    <a:bodyPr/>
                    <a:lstStyle/>
                    <a:p>
                      <a:pPr algn="just">
                        <a:lnSpc>
                          <a:spcPct val="150000"/>
                        </a:lnSpc>
                        <a:spcAft>
                          <a:spcPts val="0"/>
                        </a:spcAft>
                      </a:pPr>
                      <a:r>
                        <a:rPr lang="fr-FR" sz="1400">
                          <a:effectLst/>
                        </a:rPr>
                        <a:t>Assistance pour l’acces aux ressources internet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400">
                          <a:effectLst/>
                        </a:rPr>
                        <a:t>Fait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600" u="none" strike="noStrike">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r>
              <a:tr h="506718">
                <a:tc>
                  <a:txBody>
                    <a:bodyPr/>
                    <a:lstStyle/>
                    <a:p>
                      <a:pPr algn="just">
                        <a:lnSpc>
                          <a:spcPct val="150000"/>
                        </a:lnSpc>
                        <a:spcAft>
                          <a:spcPts val="0"/>
                        </a:spcAft>
                      </a:pPr>
                      <a:r>
                        <a:rPr lang="fr-FR" sz="1400">
                          <a:effectLst/>
                        </a:rPr>
                        <a:t>Support Utilisateur &amp; Bytel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400">
                          <a:effectLst/>
                        </a:rPr>
                        <a:t>Fait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c>
                  <a:txBody>
                    <a:bodyPr/>
                    <a:lstStyle/>
                    <a:p>
                      <a:pPr>
                        <a:lnSpc>
                          <a:spcPct val="115000"/>
                        </a:lnSpc>
                        <a:spcAft>
                          <a:spcPts val="0"/>
                        </a:spcAft>
                      </a:pPr>
                      <a:r>
                        <a:rPr lang="fr-FR" sz="1600" u="none" strike="noStrike"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20" marR="66820" marT="0" marB="0"/>
                </a:tc>
              </a:tr>
            </a:tbl>
          </a:graphicData>
        </a:graphic>
      </p:graphicFrame>
    </p:spTree>
    <p:extLst>
      <p:ext uri="{BB962C8B-B14F-4D97-AF65-F5344CB8AC3E}">
        <p14:creationId xmlns:p14="http://schemas.microsoft.com/office/powerpoint/2010/main" val="181686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6" name="ZoneTexte 5"/>
          <p:cNvSpPr txBox="1"/>
          <p:nvPr/>
        </p:nvSpPr>
        <p:spPr>
          <a:xfrm>
            <a:off x="2729093" y="2721542"/>
            <a:ext cx="6735337" cy="916276"/>
          </a:xfrm>
          <a:prstGeom prst="rect">
            <a:avLst/>
          </a:prstGeom>
          <a:noFill/>
        </p:spPr>
        <p:txBody>
          <a:bodyPr wrap="square" rtlCol="0">
            <a:spAutoFit/>
          </a:bodyPr>
          <a:lstStyle/>
          <a:p>
            <a:pPr>
              <a:lnSpc>
                <a:spcPct val="150000"/>
              </a:lnSpc>
            </a:pPr>
            <a:r>
              <a:rPr lang="fr-FR" sz="4000" b="1" dirty="0">
                <a:solidFill>
                  <a:schemeClr val="accent2"/>
                </a:solidFill>
                <a:latin typeface="Arial" pitchFamily="34" charset="0"/>
                <a:cs typeface="Arial" pitchFamily="34" charset="0"/>
              </a:rPr>
              <a:t>II. </a:t>
            </a:r>
            <a:r>
              <a:rPr lang="fr-FR" sz="4000" dirty="0">
                <a:solidFill>
                  <a:schemeClr val="accent2"/>
                </a:solidFill>
                <a:cs typeface="Arial" panose="020B0604020202020204" pitchFamily="34" charset="0"/>
              </a:rPr>
              <a:t>Point du parc informatique</a:t>
            </a:r>
            <a:endParaRPr lang="fr-FR" sz="4000" dirty="0">
              <a:solidFill>
                <a:schemeClr val="accent2"/>
              </a:solidFill>
              <a:cs typeface="Arial" panose="020B0604020202020204" pitchFamily="34" charset="0"/>
            </a:endParaRPr>
          </a:p>
        </p:txBody>
      </p:sp>
    </p:spTree>
    <p:extLst>
      <p:ext uri="{BB962C8B-B14F-4D97-AF65-F5344CB8AC3E}">
        <p14:creationId xmlns:p14="http://schemas.microsoft.com/office/powerpoint/2010/main" val="272304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476250" y="190500"/>
            <a:ext cx="2581275" cy="646331"/>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SOMMAIRE</a:t>
            </a:r>
          </a:p>
          <a:p>
            <a:endParaRPr lang="fr-FR" b="1" dirty="0">
              <a:solidFill>
                <a:schemeClr val="bg1"/>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4019637080"/>
              </p:ext>
            </p:extLst>
          </p:nvPr>
        </p:nvGraphicFramePr>
        <p:xfrm>
          <a:off x="596347" y="367748"/>
          <a:ext cx="8945217" cy="6151714"/>
        </p:xfrm>
        <a:graphic>
          <a:graphicData uri="http://schemas.openxmlformats.org/drawingml/2006/table">
            <a:tbl>
              <a:tblPr>
                <a:tableStyleId>{5C22544A-7EE6-4342-B048-85BDC9FD1C3A}</a:tableStyleId>
              </a:tblPr>
              <a:tblGrid>
                <a:gridCol w="2287748"/>
                <a:gridCol w="2311957"/>
                <a:gridCol w="4345512"/>
              </a:tblGrid>
              <a:tr h="197576">
                <a:tc gridSpan="3">
                  <a:txBody>
                    <a:bodyPr/>
                    <a:lstStyle/>
                    <a:p>
                      <a:pPr algn="ctr" fontAlgn="b"/>
                      <a:r>
                        <a:rPr lang="fr-FR" sz="1100" u="none" strike="noStrike" dirty="0">
                          <a:effectLst/>
                        </a:rPr>
                        <a:t>INVENTAIRE PRODUCTION - BENIN : </a:t>
                      </a:r>
                      <a:r>
                        <a:rPr lang="fr-FR" sz="1100" u="none" strike="noStrike" dirty="0" smtClean="0">
                          <a:effectLst/>
                        </a:rPr>
                        <a:t>28/05/2021</a:t>
                      </a:r>
                      <a:endParaRPr lang="fr-FR" sz="1100" b="1"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dirty="0">
                          <a:effectLst/>
                        </a:rPr>
                        <a:t>CAMPAGNES</a:t>
                      </a:r>
                      <a:endParaRPr lang="fr-FR" sz="1100" b="1" i="0" u="none" strike="noStrike" dirty="0">
                        <a:solidFill>
                          <a:srgbClr val="FF0000"/>
                        </a:solidFill>
                        <a:effectLst/>
                        <a:latin typeface="Calibri" panose="020F0502020204030204" pitchFamily="34" charset="0"/>
                      </a:endParaRPr>
                    </a:p>
                  </a:txBody>
                  <a:tcPr marL="6137" marR="6137" marT="6137"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dirty="0">
                          <a:effectLst/>
                        </a:rPr>
                        <a:t>DIGITAL MTN</a:t>
                      </a:r>
                      <a:endParaRPr lang="fr-FR" sz="1100" b="1"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a:effectLst/>
                        </a:rPr>
                        <a:t>ETAT</a:t>
                      </a:r>
                      <a:endParaRPr lang="fr-FR" sz="1100" b="1"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200" u="none" strike="noStrike" dirty="0">
                          <a:effectLst/>
                        </a:rPr>
                        <a:t>COMMENTAIRES</a:t>
                      </a:r>
                      <a:endParaRPr lang="fr-FR" sz="1200" b="1" i="0" u="none" strike="noStrike" dirty="0">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dirty="0">
                          <a:effectLst/>
                        </a:rPr>
                        <a:t>5 Positions au PREMIER</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a:effectLst/>
                        </a:rPr>
                        <a:t>5 operationnelles </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dirty="0">
                          <a:effectLst/>
                        </a:rPr>
                        <a:t>20 positions au </a:t>
                      </a:r>
                      <a:r>
                        <a:rPr lang="fr-FR" sz="1100" u="none" strike="noStrike" dirty="0" err="1">
                          <a:effectLst/>
                        </a:rPr>
                        <a:t>deuxieme</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1200" u="none" strike="noStrike">
                          <a:effectLst/>
                        </a:rPr>
                        <a:t>19 operationnelles </a:t>
                      </a:r>
                      <a:endParaRPr lang="fr-FR" sz="12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200" u="none" strike="noStrike" dirty="0">
                          <a:effectLst/>
                        </a:rPr>
                        <a:t>1 indisponible</a:t>
                      </a:r>
                      <a:endParaRPr lang="fr-FR" sz="1200" b="0" i="0" u="none" strike="noStrike" dirty="0">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dirty="0">
                          <a:effectLst/>
                        </a:rPr>
                        <a:t>TOTAL: 25 positions</a:t>
                      </a:r>
                      <a:endParaRPr lang="fr-FR" sz="1100" b="1"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dirty="0">
                          <a:effectLst/>
                        </a:rPr>
                        <a:t>MTN RA 111</a:t>
                      </a:r>
                      <a:endParaRPr lang="fr-FR" sz="1100" b="1"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dirty="0">
                          <a:effectLst/>
                        </a:rPr>
                        <a:t>26 positions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a:effectLst/>
                        </a:rPr>
                        <a:t>26 operationnelles</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dirty="0">
                          <a:effectLst/>
                        </a:rPr>
                        <a:t>MTN RA DEALERS</a:t>
                      </a:r>
                      <a:endParaRPr lang="fr-FR" sz="1100" b="1"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a:effectLst/>
                        </a:rPr>
                        <a:t>20 Positions </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19  </a:t>
                      </a:r>
                      <a:r>
                        <a:rPr lang="fr-FR" sz="1100" u="none" strike="noStrike" dirty="0" smtClean="0">
                          <a:effectLst/>
                        </a:rPr>
                        <a:t>opérationnelles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1200" u="none" strike="noStrike" dirty="0">
                          <a:effectLst/>
                        </a:rPr>
                        <a:t>p11 souci carte </a:t>
                      </a:r>
                      <a:r>
                        <a:rPr lang="fr-FR" sz="1200" u="none" strike="noStrike" dirty="0" smtClean="0">
                          <a:effectLst/>
                        </a:rPr>
                        <a:t>réseau</a:t>
                      </a:r>
                      <a:endParaRPr lang="fr-FR" sz="1200" b="0" i="0" u="none" strike="noStrike" dirty="0">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a:effectLst/>
                        </a:rPr>
                        <a:t>BO MTN</a:t>
                      </a:r>
                      <a:endParaRPr lang="fr-FR" sz="1100" b="1"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a:effectLst/>
                        </a:rPr>
                        <a:t>28 Positions</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28 </a:t>
                      </a:r>
                      <a:r>
                        <a:rPr lang="fr-FR" sz="1100" u="none" strike="noStrike" dirty="0" smtClean="0">
                          <a:effectLst/>
                        </a:rPr>
                        <a:t>opérationnelles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a:effectLst/>
                        </a:rPr>
                        <a:t>DIGITAL MOOV</a:t>
                      </a:r>
                      <a:endParaRPr lang="fr-FR" sz="1100" b="1"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a:effectLst/>
                        </a:rPr>
                        <a:t> 2 positions</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2 </a:t>
                      </a:r>
                      <a:r>
                        <a:rPr lang="fr-FR" sz="1100" u="none" strike="noStrike" dirty="0" smtClean="0">
                          <a:effectLst/>
                        </a:rPr>
                        <a:t>opérationnelles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a:effectLst/>
                        </a:rPr>
                        <a:t>MOOV RA</a:t>
                      </a:r>
                      <a:endParaRPr lang="fr-FR" sz="1100" b="1"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a:effectLst/>
                        </a:rPr>
                        <a:t>28 Positions</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28 </a:t>
                      </a:r>
                      <a:r>
                        <a:rPr lang="fr-FR" sz="1100" u="none" strike="noStrike" dirty="0" smtClean="0">
                          <a:effectLst/>
                        </a:rPr>
                        <a:t>opérationnelles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a:effectLst/>
                        </a:rPr>
                        <a:t>MOOV EA</a:t>
                      </a:r>
                      <a:endParaRPr lang="fr-FR" sz="1100" b="1"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a:effectLst/>
                        </a:rPr>
                        <a:t>15 Positions</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15 </a:t>
                      </a:r>
                      <a:r>
                        <a:rPr lang="fr-FR" sz="1100" u="none" strike="noStrike" dirty="0" smtClean="0">
                          <a:effectLst/>
                        </a:rPr>
                        <a:t>opérationnelles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a:effectLst/>
                        </a:rPr>
                        <a:t>BO MOOV</a:t>
                      </a:r>
                      <a:endParaRPr lang="fr-FR" sz="1100" b="1"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a:effectLst/>
                        </a:rPr>
                        <a:t>2 Positions</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smtClean="0">
                          <a:effectLst/>
                        </a:rPr>
                        <a:t>2 opérationnelles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a:effectLst/>
                        </a:rPr>
                        <a:t>FTY</a:t>
                      </a:r>
                      <a:endParaRPr lang="fr-FR" sz="1100" b="1"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a:effectLst/>
                        </a:rPr>
                        <a:t>9 positions</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9 </a:t>
                      </a:r>
                      <a:r>
                        <a:rPr lang="fr-FR" sz="1100" u="none" strike="noStrike" dirty="0" smtClean="0">
                          <a:effectLst/>
                        </a:rPr>
                        <a:t>opérationnelles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dirty="0">
                          <a:effectLst/>
                        </a:rPr>
                        <a:t> </a:t>
                      </a:r>
                      <a:endParaRPr lang="fr-FR" sz="700" b="0" i="0" u="none" strike="noStrike" dirty="0">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a:txBody>
                    <a:bodyPr/>
                    <a:lstStyle/>
                    <a:p>
                      <a:pPr algn="l" fontAlgn="b"/>
                      <a:r>
                        <a:rPr lang="fr-FR" sz="1100" u="none" strike="noStrike">
                          <a:effectLst/>
                        </a:rPr>
                        <a:t>b tytel 15 positions</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15 </a:t>
                      </a:r>
                      <a:r>
                        <a:rPr lang="fr-FR" sz="1100" u="none" strike="noStrike" dirty="0" smtClean="0">
                          <a:effectLst/>
                        </a:rPr>
                        <a:t>opérationnelles</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a:txBody>
                    <a:bodyPr/>
                    <a:lstStyle/>
                    <a:p>
                      <a:pPr algn="l" fontAlgn="b"/>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6137" marR="6137" marT="6137" marB="0" anchor="b"/>
                </a:tc>
                <a:tc>
                  <a:txBody>
                    <a:bodyPr/>
                    <a:lstStyle/>
                    <a:p>
                      <a:pPr algn="l"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6137" marR="6137" marT="6137" marB="0" anchor="b"/>
                </a:tc>
              </a:tr>
              <a:tr h="136260">
                <a:tc gridSpan="3">
                  <a:txBody>
                    <a:bodyPr/>
                    <a:lstStyle/>
                    <a:p>
                      <a:pPr algn="ctr" fontAlgn="b"/>
                      <a:r>
                        <a:rPr lang="fr-FR" sz="1100" u="none" strike="noStrike" dirty="0">
                          <a:effectLst/>
                        </a:rPr>
                        <a:t> </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r h="136260">
                <a:tc gridSpan="3">
                  <a:txBody>
                    <a:bodyPr/>
                    <a:lstStyle/>
                    <a:p>
                      <a:pPr algn="ctr" fontAlgn="b"/>
                      <a:r>
                        <a:rPr lang="fr-FR" sz="1100" u="none" strike="noStrike" dirty="0">
                          <a:effectLst/>
                        </a:rPr>
                        <a:t>NB: ce point fait un  état avec les positions manager compris</a:t>
                      </a:r>
                      <a:endParaRPr lang="fr-FR" sz="1100" b="0" i="0" u="none" strike="noStrike" dirty="0">
                        <a:solidFill>
                          <a:srgbClr val="000000"/>
                        </a:solidFill>
                        <a:effectLst/>
                        <a:latin typeface="Calibri" panose="020F0502020204030204" pitchFamily="34" charset="0"/>
                      </a:endParaRPr>
                    </a:p>
                  </a:txBody>
                  <a:tcPr marL="6137" marR="6137" marT="6137" marB="0" anchor="b"/>
                </a:tc>
                <a:tc hMerge="1">
                  <a:txBody>
                    <a:bodyPr/>
                    <a:lstStyle/>
                    <a:p>
                      <a:endParaRPr lang="fr-FR"/>
                    </a:p>
                  </a:txBody>
                  <a:tcPr/>
                </a:tc>
                <a:tc hMerge="1">
                  <a:txBody>
                    <a:bodyPr/>
                    <a:lstStyle/>
                    <a:p>
                      <a:endParaRPr lang="fr-FR"/>
                    </a:p>
                  </a:txBody>
                  <a:tcPr/>
                </a:tc>
              </a:tr>
            </a:tbl>
          </a:graphicData>
        </a:graphic>
      </p:graphicFrame>
    </p:spTree>
    <p:extLst>
      <p:ext uri="{BB962C8B-B14F-4D97-AF65-F5344CB8AC3E}">
        <p14:creationId xmlns:p14="http://schemas.microsoft.com/office/powerpoint/2010/main" val="602183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76250" y="190500"/>
            <a:ext cx="2581275" cy="646331"/>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SOMMAIRE</a:t>
            </a:r>
          </a:p>
          <a:p>
            <a:endParaRPr lang="fr-FR" b="1" dirty="0">
              <a:solidFill>
                <a:schemeClr val="bg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736821884"/>
              </p:ext>
            </p:extLst>
          </p:nvPr>
        </p:nvGraphicFramePr>
        <p:xfrm>
          <a:off x="1032734" y="190500"/>
          <a:ext cx="9940389" cy="5672465"/>
        </p:xfrm>
        <a:graphic>
          <a:graphicData uri="http://schemas.openxmlformats.org/drawingml/2006/table">
            <a:tbl>
              <a:tblPr>
                <a:tableStyleId>{5C22544A-7EE6-4342-B048-85BDC9FD1C3A}</a:tableStyleId>
              </a:tblPr>
              <a:tblGrid>
                <a:gridCol w="1665436"/>
                <a:gridCol w="934269"/>
                <a:gridCol w="3766090"/>
                <a:gridCol w="858831"/>
                <a:gridCol w="2715763"/>
              </a:tblGrid>
              <a:tr h="145045">
                <a:tc gridSpan="5">
                  <a:txBody>
                    <a:bodyPr/>
                    <a:lstStyle/>
                    <a:p>
                      <a:pPr algn="ctr" fontAlgn="b"/>
                      <a:r>
                        <a:rPr lang="fr-FR" sz="900" u="none" strike="noStrike">
                          <a:effectLst/>
                        </a:rPr>
                        <a:t>INVENTAIRE PRODUCTION MCCI : 28/05/2021</a:t>
                      </a:r>
                      <a:endParaRPr lang="fr-FR" sz="900" b="1"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45045">
                <a:tc>
                  <a:txBody>
                    <a:bodyPr/>
                    <a:lstStyle/>
                    <a:p>
                      <a:pPr algn="l" fontAlgn="b"/>
                      <a:r>
                        <a:rPr lang="fr-FR" sz="900" u="sng" strike="noStrike">
                          <a:effectLst/>
                        </a:rPr>
                        <a:t> </a:t>
                      </a:r>
                      <a:endParaRPr lang="fr-FR" sz="900" b="1" i="1" u="sng"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sng" strike="noStrike">
                          <a:effectLst/>
                        </a:rPr>
                        <a:t>ETAT</a:t>
                      </a:r>
                      <a:endParaRPr lang="fr-FR" sz="900" b="1" i="1" u="sng"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sng" strike="noStrike">
                          <a:effectLst/>
                        </a:rPr>
                        <a:t>COMMENTAIRES</a:t>
                      </a:r>
                      <a:endParaRPr lang="fr-FR" sz="900" b="1" i="1" u="sng" strike="noStrike">
                        <a:solidFill>
                          <a:srgbClr val="000000"/>
                        </a:solidFill>
                        <a:effectLst/>
                        <a:latin typeface="Calibri" panose="020F0502020204030204" pitchFamily="34" charset="0"/>
                      </a:endParaRPr>
                    </a:p>
                  </a:txBody>
                  <a:tcPr marL="5802" marR="5802" marT="5802" marB="0" anchor="b"/>
                </a:tc>
                <a:tc>
                  <a:txBody>
                    <a:bodyPr/>
                    <a:lstStyle/>
                    <a:p>
                      <a:pPr algn="ctr" fontAlgn="ctr"/>
                      <a:r>
                        <a:rPr lang="fr-FR" sz="900" u="sng" strike="noStrike">
                          <a:effectLst/>
                        </a:rPr>
                        <a:t>REPARATION</a:t>
                      </a:r>
                      <a:endParaRPr lang="fr-FR" sz="900" b="1" i="1" u="sng" strike="noStrike">
                        <a:solidFill>
                          <a:srgbClr val="000000"/>
                        </a:solidFill>
                        <a:effectLst/>
                        <a:latin typeface="Calibri" panose="020F0502020204030204" pitchFamily="34" charset="0"/>
                      </a:endParaRPr>
                    </a:p>
                  </a:txBody>
                  <a:tcPr marL="5802" marR="5802" marT="5802" marB="0" anchor="ctr"/>
                </a:tc>
                <a:tc>
                  <a:txBody>
                    <a:bodyPr/>
                    <a:lstStyle/>
                    <a:p>
                      <a:pPr algn="ctr" fontAlgn="ctr"/>
                      <a:r>
                        <a:rPr lang="fr-FR" sz="900" u="sng" strike="noStrike">
                          <a:effectLst/>
                        </a:rPr>
                        <a:t>EVOLUTION</a:t>
                      </a:r>
                      <a:endParaRPr lang="fr-FR" sz="900" b="1" i="1" u="sng" strike="noStrike">
                        <a:solidFill>
                          <a:srgbClr val="000000"/>
                        </a:solidFill>
                        <a:effectLst/>
                        <a:latin typeface="Calibri" panose="020F0502020204030204" pitchFamily="34" charset="0"/>
                      </a:endParaRPr>
                    </a:p>
                  </a:txBody>
                  <a:tcPr marL="5802" marR="5802" marT="5802" marB="0" anchor="ctr"/>
                </a:tc>
              </a:tr>
              <a:tr h="145045">
                <a:tc gridSpan="3">
                  <a:txBody>
                    <a:bodyPr/>
                    <a:lstStyle/>
                    <a:p>
                      <a:pPr algn="l" fontAlgn="b"/>
                      <a:r>
                        <a:rPr lang="fr-FR" sz="900" u="none" strike="noStrike">
                          <a:effectLst/>
                        </a:rPr>
                        <a:t>DEPARTEMENT PRODUCTION</a:t>
                      </a:r>
                      <a:endParaRPr lang="fr-FR" sz="900" b="1"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MTN</a:t>
                      </a:r>
                      <a:endParaRPr lang="fr-FR" sz="900" b="1" i="0" u="none" strike="noStrike">
                        <a:solidFill>
                          <a:srgbClr val="FF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1" i="0" u="none" strike="noStrike">
                        <a:solidFill>
                          <a:srgbClr val="FF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1" i="0" u="none" strike="noStrike">
                        <a:solidFill>
                          <a:srgbClr val="FF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BOX JAUNE 50 Positions R</a:t>
                      </a:r>
                      <a:endParaRPr lang="fr-FR" sz="900" b="1" i="0" u="none" strike="noStrike">
                        <a:solidFill>
                          <a:srgbClr val="FFFF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1" i="0" u="none" strike="noStrike">
                        <a:solidFill>
                          <a:srgbClr val="FF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1" i="0" u="none" strike="noStrike">
                        <a:solidFill>
                          <a:srgbClr val="FF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MTN RA</a:t>
                      </a:r>
                      <a:endParaRPr lang="fr-FR" sz="900" b="1"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r>
                        <a:rPr lang="fr-FR" sz="900" u="none" strike="noStrike">
                          <a:effectLst/>
                        </a:rPr>
                        <a:t>13 Positions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13 Opérationnelles </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MTN EA</a:t>
                      </a:r>
                      <a:endParaRPr lang="fr-FR" sz="900" b="1"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r>
                        <a:rPr lang="fr-FR" sz="900" u="none" strike="noStrike">
                          <a:effectLst/>
                        </a:rPr>
                        <a:t>37 Positions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34 Opérationnelles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3 écrans défectueux (ne s'allument pas) </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REPARATION EXTERNE</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900" u="none" strike="noStrike">
                          <a:effectLst/>
                        </a:rPr>
                        <a:t>En attente de fonds </a:t>
                      </a:r>
                      <a:endParaRPr lang="fr-FR" sz="9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BOX ORANGE 44 Positions T</a:t>
                      </a:r>
                      <a:endParaRPr lang="fr-FR" sz="900" b="1" i="0" u="none" strike="noStrike">
                        <a:solidFill>
                          <a:srgbClr val="FF99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r>
                        <a:rPr lang="fr-FR" sz="900" u="none" strike="noStrike">
                          <a:effectLst/>
                        </a:rPr>
                        <a:t>44 Positions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31 Opérationelles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UC en panne d'alimentation (07), disc dur défectueux (05), écran défectueux (09))</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 REPARATION EXTERNE</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900" u="none" strike="noStrike">
                          <a:effectLst/>
                        </a:rPr>
                        <a:t>En attente de fonds </a:t>
                      </a:r>
                      <a:endParaRPr lang="fr-FR" sz="9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FINANCES</a:t>
                      </a:r>
                      <a:endParaRPr lang="fr-FR" sz="900" b="1"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r>
                        <a:rPr lang="fr-FR" sz="900" u="none" strike="noStrike">
                          <a:effectLst/>
                        </a:rPr>
                        <a:t>3 Positions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3 Opérationelles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2 desktop et 1 ordinateur portable (ok)</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RH</a:t>
                      </a:r>
                      <a:endParaRPr lang="fr-FR" sz="900" b="1"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r>
                        <a:rPr lang="fr-FR" sz="900" u="none" strike="noStrike">
                          <a:effectLst/>
                        </a:rPr>
                        <a:t> 1 Position</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Opérationnelle</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REPARATION INTERNE</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900" u="none" strike="noStrike">
                          <a:effectLst/>
                        </a:rPr>
                        <a:t>En attente de fonds pour achat des composants defaillants</a:t>
                      </a:r>
                      <a:endParaRPr lang="fr-FR" sz="9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OPERATIONS</a:t>
                      </a:r>
                      <a:endParaRPr lang="fr-FR" sz="900" b="1"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r>
                        <a:rPr lang="fr-FR" sz="900" u="none" strike="noStrike">
                          <a:effectLst/>
                        </a:rPr>
                        <a:t>3 Positions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3 Opérationnelles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2 Desktops et 1 ordinateur portable (ok)</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ctr" fontAlgn="b"/>
                      <a:r>
                        <a:rPr lang="fr-FR" sz="900" u="none" strike="noStrike">
                          <a:effectLst/>
                        </a:rPr>
                        <a:t> </a:t>
                      </a:r>
                      <a:endParaRPr lang="fr-FR" sz="900" b="0"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dirty="0">
                          <a:effectLst/>
                        </a:rPr>
                        <a:t>DSI</a:t>
                      </a:r>
                      <a:endParaRPr lang="fr-FR" sz="900" b="1" i="0" u="none" strike="noStrike" dirty="0">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508794">
                <a:tc>
                  <a:txBody>
                    <a:bodyPr/>
                    <a:lstStyle/>
                    <a:p>
                      <a:pPr algn="l" fontAlgn="b"/>
                      <a:r>
                        <a:rPr lang="fr-FR" sz="900" u="none" strike="noStrike">
                          <a:effectLst/>
                        </a:rPr>
                        <a:t>2 Positions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2 opérationnelles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dirty="0">
                          <a:effectLst/>
                        </a:rPr>
                        <a:t> </a:t>
                      </a:r>
                      <a:endParaRPr lang="fr-FR" sz="900" b="0" i="0" u="none" strike="noStrike" dirty="0">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r>
                        <a:rPr lang="fr-FR" sz="900" u="none" strike="noStrike">
                          <a:effectLst/>
                        </a:rPr>
                        <a:t>4 UC requisitionnés comme serveur</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a:effectLst/>
                        </a:rPr>
                        <a:t>opérationnels</a:t>
                      </a:r>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r>
                        <a:rPr lang="fr-FR" sz="900" u="none" strike="noStrike" dirty="0">
                          <a:effectLst/>
                        </a:rPr>
                        <a:t> </a:t>
                      </a:r>
                      <a:endParaRPr lang="fr-FR" sz="900" b="0" i="0" u="none" strike="noStrike" dirty="0">
                        <a:solidFill>
                          <a:srgbClr val="000000"/>
                        </a:solidFill>
                        <a:effectLst/>
                        <a:latin typeface="Calibri" panose="020F0502020204030204" pitchFamily="34" charset="0"/>
                      </a:endParaRPr>
                    </a:p>
                  </a:txBody>
                  <a:tcPr marL="5802" marR="5802" marT="5802" marB="0" anchor="b"/>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ctr" fontAlgn="b"/>
                      <a:r>
                        <a:rPr lang="fr-FR" sz="900" u="none" strike="noStrike" dirty="0">
                          <a:effectLst/>
                        </a:rPr>
                        <a:t> </a:t>
                      </a:r>
                      <a:endParaRPr lang="fr-FR" sz="900" b="0" i="0" u="none" strike="noStrike" dirty="0">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5802" marR="5802" marT="5802" marB="0" anchor="b"/>
                </a:tc>
              </a:tr>
              <a:tr h="145045">
                <a:tc>
                  <a:txBody>
                    <a:bodyPr/>
                    <a:lstStyle/>
                    <a:p>
                      <a:pPr algn="l" fontAlgn="b"/>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endParaRPr lang="fr-FR" sz="900" b="0" i="0" u="none" strike="noStrike">
                        <a:solidFill>
                          <a:srgbClr val="000000"/>
                        </a:solidFill>
                        <a:effectLst/>
                        <a:latin typeface="Calibri" panose="020F0502020204030204" pitchFamily="34" charset="0"/>
                      </a:endParaRPr>
                    </a:p>
                  </a:txBody>
                  <a:tcPr marL="5802" marR="5802" marT="5802" marB="0" anchor="b"/>
                </a:tc>
                <a:tc>
                  <a:txBody>
                    <a:bodyPr/>
                    <a:lstStyle/>
                    <a:p>
                      <a:pPr algn="l" fontAlgn="b"/>
                      <a:endParaRPr lang="fr-FR" sz="900" b="0" i="0" u="none" strike="noStrike" dirty="0">
                        <a:solidFill>
                          <a:srgbClr val="000000"/>
                        </a:solidFill>
                        <a:effectLst/>
                        <a:latin typeface="Calibri" panose="020F0502020204030204" pitchFamily="34" charset="0"/>
                      </a:endParaRPr>
                    </a:p>
                  </a:txBody>
                  <a:tcPr marL="5802" marR="5802" marT="5802" marB="0" anchor="b"/>
                </a:tc>
                <a:tc>
                  <a:txBody>
                    <a:bodyPr/>
                    <a:lstStyle/>
                    <a:p>
                      <a:pPr algn="ctr" fontAlgn="ct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endParaRPr lang="fr-FR" sz="700" b="0" i="0" u="none" strike="noStrike">
                        <a:solidFill>
                          <a:srgbClr val="000000"/>
                        </a:solidFill>
                        <a:effectLst/>
                        <a:latin typeface="Calibri" panose="020F0502020204030204" pitchFamily="34" charset="0"/>
                      </a:endParaRPr>
                    </a:p>
                  </a:txBody>
                  <a:tcPr marL="5802" marR="5802" marT="5802" marB="0" anchor="b"/>
                </a:tc>
              </a:tr>
              <a:tr h="697180">
                <a:tc gridSpan="3">
                  <a:txBody>
                    <a:bodyPr/>
                    <a:lstStyle/>
                    <a:p>
                      <a:pPr algn="l" fontAlgn="b"/>
                      <a:r>
                        <a:rPr lang="fr-FR" sz="900" u="none" strike="noStrike" dirty="0">
                          <a:effectLst/>
                        </a:rPr>
                        <a:t>NB: ce point fait un  état avec les positions manager compris</a:t>
                      </a:r>
                      <a:endParaRPr lang="fr-FR" sz="900" b="0" i="0" u="none" strike="noStrike" dirty="0">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endParaRPr lang="fr-FR" sz="700" b="0" i="0" u="none" strike="noStrike">
                        <a:solidFill>
                          <a:srgbClr val="000000"/>
                        </a:solidFill>
                        <a:effectLst/>
                        <a:latin typeface="Calibri" panose="020F0502020204030204" pitchFamily="34" charset="0"/>
                      </a:endParaRPr>
                    </a:p>
                  </a:txBody>
                  <a:tcPr marL="5802" marR="5802" marT="5802" marB="0" anchor="b"/>
                </a:tc>
              </a:tr>
              <a:tr h="145045">
                <a:tc gridSpan="3">
                  <a:txBody>
                    <a:bodyPr/>
                    <a:lstStyle/>
                    <a:p>
                      <a:pPr algn="l" fontAlgn="b"/>
                      <a:r>
                        <a:rPr lang="fr-FR" sz="900" u="none" strike="noStrike">
                          <a:effectLst/>
                        </a:rPr>
                        <a:t>NB: les reparations internes sont faites par la DSI et les reparations externes par une personne externe </a:t>
                      </a:r>
                      <a:endParaRPr lang="fr-FR" sz="900" b="0" i="0" u="none" strike="noStrike">
                        <a:solidFill>
                          <a:srgbClr val="000000"/>
                        </a:solidFill>
                        <a:effectLst/>
                        <a:latin typeface="Calibri" panose="020F0502020204030204" pitchFamily="34" charset="0"/>
                      </a:endParaRPr>
                    </a:p>
                  </a:txBody>
                  <a:tcPr marL="5802" marR="5802" marT="5802" marB="0" anchor="b"/>
                </a:tc>
                <a:tc hMerge="1">
                  <a:txBody>
                    <a:bodyPr/>
                    <a:lstStyle/>
                    <a:p>
                      <a:endParaRPr lang="fr-FR"/>
                    </a:p>
                  </a:txBody>
                  <a:tcPr/>
                </a:tc>
                <a:tc hMerge="1">
                  <a:txBody>
                    <a:bodyPr/>
                    <a:lstStyle/>
                    <a:p>
                      <a:endParaRPr lang="fr-FR"/>
                    </a:p>
                  </a:txBody>
                  <a:tcPr/>
                </a:tc>
                <a:tc>
                  <a:txBody>
                    <a:bodyPr/>
                    <a:lstStyle/>
                    <a:p>
                      <a:pPr algn="ctr" fontAlgn="ctr"/>
                      <a:endParaRPr lang="fr-FR" sz="700" b="0" i="0" u="none" strike="noStrike">
                        <a:solidFill>
                          <a:srgbClr val="000000"/>
                        </a:solidFill>
                        <a:effectLst/>
                        <a:latin typeface="Calibri" panose="020F0502020204030204" pitchFamily="34" charset="0"/>
                      </a:endParaRPr>
                    </a:p>
                  </a:txBody>
                  <a:tcPr marL="5802" marR="5802" marT="5802" marB="0" anchor="ctr"/>
                </a:tc>
                <a:tc>
                  <a:txBody>
                    <a:bodyPr/>
                    <a:lstStyle/>
                    <a:p>
                      <a:pPr algn="l" fontAlgn="b"/>
                      <a:endParaRPr lang="fr-FR" sz="700" b="0" i="0" u="none" strike="noStrike" dirty="0">
                        <a:solidFill>
                          <a:srgbClr val="000000"/>
                        </a:solidFill>
                        <a:effectLst/>
                        <a:latin typeface="Calibri" panose="020F0502020204030204" pitchFamily="34" charset="0"/>
                      </a:endParaRPr>
                    </a:p>
                  </a:txBody>
                  <a:tcPr marL="5802" marR="5802" marT="5802" marB="0" anchor="b"/>
                </a:tc>
              </a:tr>
            </a:tbl>
          </a:graphicData>
        </a:graphic>
      </p:graphicFrame>
    </p:spTree>
    <p:extLst>
      <p:ext uri="{BB962C8B-B14F-4D97-AF65-F5344CB8AC3E}">
        <p14:creationId xmlns:p14="http://schemas.microsoft.com/office/powerpoint/2010/main" val="95147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24332</TotalTime>
  <Words>1041</Words>
  <Application>Microsoft Office PowerPoint</Application>
  <PresentationFormat>Grand écran</PresentationFormat>
  <Paragraphs>424</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Arial Black</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Germaine TOHON</dc:creator>
  <cp:lastModifiedBy>LJ</cp:lastModifiedBy>
  <cp:revision>1556</cp:revision>
  <dcterms:created xsi:type="dcterms:W3CDTF">2015-10-14T16:42:27Z</dcterms:created>
  <dcterms:modified xsi:type="dcterms:W3CDTF">2021-05-30T20:10:43Z</dcterms:modified>
</cp:coreProperties>
</file>