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2"/>
    <p:sldId id="274" r:id="rId3"/>
    <p:sldId id="275" r:id="rId4"/>
    <p:sldId id="277" r:id="rId5"/>
    <p:sldId id="298" r:id="rId6"/>
    <p:sldId id="280" r:id="rId7"/>
    <p:sldId id="306" r:id="rId8"/>
    <p:sldId id="301" r:id="rId9"/>
    <p:sldId id="296" r:id="rId10"/>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838080" y="182556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838080" y="409788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98820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83808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pic>
        <p:nvPicPr>
          <p:cNvPr id="35" name="Image 34"/>
          <p:cNvPicPr/>
          <p:nvPr/>
        </p:nvPicPr>
        <p:blipFill>
          <a:blip r:embed="rId2"/>
          <a:stretch/>
        </p:blipFill>
        <p:spPr>
          <a:xfrm>
            <a:off x="837720" y="3883680"/>
            <a:ext cx="292680" cy="233280"/>
          </a:xfrm>
          <a:prstGeom prst="rect">
            <a:avLst/>
          </a:prstGeom>
          <a:ln>
            <a:noFill/>
          </a:ln>
        </p:spPr>
      </p:pic>
      <p:pic>
        <p:nvPicPr>
          <p:cNvPr id="36" name="Image 35"/>
          <p:cNvPicPr/>
          <p:nvPr/>
        </p:nvPicPr>
        <p:blipFill>
          <a:blip r:embed="rId2"/>
          <a:stretch/>
        </p:blipFill>
        <p:spPr>
          <a:xfrm>
            <a:off x="837720" y="3883680"/>
            <a:ext cx="292680" cy="233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838080" y="-1468800"/>
            <a:ext cx="292680" cy="10938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83808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98820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38080" y="365040"/>
            <a:ext cx="10513800" cy="613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83808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98820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83808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98820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838080" y="409788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3800" cy="1323720"/>
          </a:xfrm>
          <a:prstGeom prst="rect">
            <a:avLst/>
          </a:prstGeom>
        </p:spPr>
        <p:txBody>
          <a:bodyPr lIns="0" tIns="0" rIns="0" bIns="0" anchor="ctr"/>
          <a:lstStyle/>
          <a:p>
            <a:r>
              <a:rPr lang="fr-FR" sz="4400" b="0" strike="noStrike" spc="-1">
                <a:solidFill>
                  <a:srgbClr val="000000"/>
                </a:solidFill>
                <a:uFill>
                  <a:solidFill>
                    <a:srgbClr val="FFFFFF"/>
                  </a:solidFill>
                </a:uFill>
                <a:latin typeface="Arial"/>
              </a:rPr>
              <a:t>Cliquez pour éditer le format du texte-titre</a:t>
            </a:r>
          </a:p>
        </p:txBody>
      </p:sp>
      <p:sp>
        <p:nvSpPr>
          <p:cNvPr id="4" name="PlaceHolder 2"/>
          <p:cNvSpPr>
            <a:spLocks noGrp="1"/>
          </p:cNvSpPr>
          <p:nvPr>
            <p:ph type="body"/>
          </p:nvPr>
        </p:nvSpPr>
        <p:spPr>
          <a:xfrm>
            <a:off x="838080" y="1825560"/>
            <a:ext cx="292680" cy="4349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Septième niveau de plan</a:t>
            </a:r>
          </a:p>
        </p:txBody>
      </p:sp>
      <p:sp>
        <p:nvSpPr>
          <p:cNvPr id="2" name="PlaceHolder 3"/>
          <p:cNvSpPr>
            <a:spLocks noGrp="1"/>
          </p:cNvSpPr>
          <p:nvPr>
            <p:ph type="body"/>
          </p:nvPr>
        </p:nvSpPr>
        <p:spPr>
          <a:xfrm>
            <a:off x="1146240" y="1825560"/>
            <a:ext cx="292680" cy="4349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u contenu 1"/>
          <p:cNvPicPr/>
          <p:nvPr/>
        </p:nvPicPr>
        <p:blipFill>
          <a:blip r:embed="rId2"/>
          <a:stretch/>
        </p:blipFill>
        <p:spPr>
          <a:xfrm>
            <a:off x="-26280" y="-15120"/>
            <a:ext cx="12216960" cy="687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87"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88"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89" name="CustomShape 4"/>
          <p:cNvSpPr/>
          <p:nvPr/>
        </p:nvSpPr>
        <p:spPr>
          <a:xfrm>
            <a:off x="2468520" y="2046240"/>
            <a:ext cx="7833240" cy="2653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0000"/>
              </a:lnSpc>
              <a:spcAft>
                <a:spcPts val="998"/>
              </a:spcAft>
            </a:pPr>
            <a:r>
              <a:rPr lang="fr-FR" sz="6000" b="0" strike="noStrike" spc="-1" dirty="0">
                <a:solidFill>
                  <a:srgbClr val="C00000"/>
                </a:solidFill>
                <a:uFill>
                  <a:solidFill>
                    <a:srgbClr val="FFFFFF"/>
                  </a:solidFill>
                </a:uFill>
                <a:latin typeface="Century Gothic"/>
                <a:ea typeface="DejaVu Sans"/>
              </a:rPr>
              <a:t>PLAN D’ACTION </a:t>
            </a:r>
            <a:endParaRPr lang="fr-FR" sz="6000" b="0" strike="noStrike" spc="-1" dirty="0">
              <a:solidFill>
                <a:srgbClr val="000000"/>
              </a:solidFill>
              <a:uFill>
                <a:solidFill>
                  <a:srgbClr val="FFFFFF"/>
                </a:solidFill>
              </a:uFill>
              <a:latin typeface="Arial"/>
            </a:endParaRPr>
          </a:p>
          <a:p>
            <a:pPr algn="ctr">
              <a:lnSpc>
                <a:spcPct val="90000"/>
              </a:lnSpc>
              <a:spcAft>
                <a:spcPts val="998"/>
              </a:spcAft>
            </a:pPr>
            <a:r>
              <a:rPr lang="fr-FR" sz="6000" b="0" strike="noStrike" spc="-1" dirty="0">
                <a:solidFill>
                  <a:srgbClr val="C00000"/>
                </a:solidFill>
                <a:uFill>
                  <a:solidFill>
                    <a:srgbClr val="FFFFFF"/>
                  </a:solidFill>
                </a:uFill>
                <a:latin typeface="Century Gothic"/>
                <a:ea typeface="DejaVu Sans"/>
              </a:rPr>
              <a:t>DSI 2021</a:t>
            </a:r>
            <a:endParaRPr lang="fr-FR" sz="6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610075" y="1139559"/>
            <a:ext cx="10971849" cy="32426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lvl="1">
              <a:lnSpc>
                <a:spcPct val="250000"/>
              </a:lnSpc>
            </a:pPr>
            <a:r>
              <a:rPr lang="fr-FR" sz="2000" b="1" dirty="0">
                <a:solidFill>
                  <a:srgbClr val="C00000"/>
                </a:solidFill>
                <a:latin typeface="Maiandra GD" panose="020E0502030308020204" pitchFamily="34" charset="0"/>
              </a:rPr>
              <a:t>I - MISSIONS  DU DEPARTEMENT </a:t>
            </a:r>
            <a:r>
              <a:rPr lang="fr-FR" sz="1600" b="1" dirty="0">
                <a:solidFill>
                  <a:srgbClr val="C00000"/>
                </a:solidFill>
                <a:latin typeface="Maiandra GD" panose="020E0502030308020204" pitchFamily="34" charset="0"/>
              </a:rPr>
              <a:t>	</a:t>
            </a:r>
          </a:p>
          <a:p>
            <a:pPr lvl="1">
              <a:lnSpc>
                <a:spcPct val="250000"/>
              </a:lnSpc>
            </a:pPr>
            <a:r>
              <a:rPr lang="fr-FR" sz="2000" b="1" dirty="0">
                <a:solidFill>
                  <a:srgbClr val="C00000"/>
                </a:solidFill>
                <a:latin typeface="Maiandra GD" panose="020E0502030308020204" pitchFamily="34" charset="0"/>
              </a:rPr>
              <a:t>II- PERSPECTIVES 2021 ET PRESENTATION DES ACTIVITES SUR LE PREMIER TRIMESTRE</a:t>
            </a:r>
          </a:p>
          <a:p>
            <a:pPr lvl="1">
              <a:lnSpc>
                <a:spcPct val="250000"/>
              </a:lnSpc>
            </a:pPr>
            <a:r>
              <a:rPr lang="fr-FR" sz="2000" b="1" dirty="0">
                <a:solidFill>
                  <a:srgbClr val="C00000"/>
                </a:solidFill>
                <a:latin typeface="Maiandra GD" panose="020E0502030308020204" pitchFamily="34" charset="0"/>
              </a:rPr>
              <a:t>III- ANNEXE</a:t>
            </a:r>
          </a:p>
          <a:p>
            <a:pPr>
              <a:lnSpc>
                <a:spcPct val="100000"/>
              </a:lnSpc>
            </a:pPr>
            <a:br>
              <a:rPr dirty="0"/>
            </a:br>
            <a:endParaRPr lang="fr-FR"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2511360" y="43920"/>
            <a:ext cx="5818680"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strike="noStrike" spc="-1" dirty="0">
                <a:solidFill>
                  <a:srgbClr val="C00000"/>
                </a:solidFill>
                <a:uFill>
                  <a:solidFill>
                    <a:srgbClr val="FFFFFF"/>
                  </a:solidFill>
                </a:uFill>
                <a:latin typeface="Century Gothic"/>
                <a:ea typeface="DejaVu Sans"/>
              </a:rPr>
              <a:t>I – </a:t>
            </a:r>
            <a:r>
              <a:rPr lang="fr-FR" sz="2400" b="1" dirty="0">
                <a:solidFill>
                  <a:srgbClr val="C00000"/>
                </a:solidFill>
                <a:latin typeface="Maiandra GD" panose="020E0502030308020204" pitchFamily="34" charset="0"/>
              </a:rPr>
              <a:t>MISSIONS  DU DEPARTEMENT </a:t>
            </a:r>
            <a:r>
              <a:rPr lang="fr-FR" sz="2400" b="1" strike="noStrike" spc="-1" dirty="0">
                <a:solidFill>
                  <a:srgbClr val="C00000"/>
                </a:solidFill>
                <a:uFill>
                  <a:solidFill>
                    <a:srgbClr val="FFFFFF"/>
                  </a:solidFill>
                </a:uFill>
                <a:latin typeface="Century Gothic"/>
                <a:ea typeface="DejaVu Sans"/>
              </a:rPr>
              <a:t> 2021</a:t>
            </a:r>
            <a:endParaRPr lang="fr-FR" sz="2400" b="0" strike="noStrike" spc="-1" dirty="0">
              <a:solidFill>
                <a:srgbClr val="000000"/>
              </a:solidFill>
              <a:uFill>
                <a:solidFill>
                  <a:srgbClr val="FFFFFF"/>
                </a:solidFill>
              </a:uFill>
              <a:latin typeface="Arial"/>
            </a:endParaRPr>
          </a:p>
        </p:txBody>
      </p:sp>
      <p:sp>
        <p:nvSpPr>
          <p:cNvPr id="96" name="CustomShape 5"/>
          <p:cNvSpPr/>
          <p:nvPr/>
        </p:nvSpPr>
        <p:spPr>
          <a:xfrm>
            <a:off x="838081" y="648000"/>
            <a:ext cx="10513800" cy="562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0638" algn="just">
              <a:lnSpc>
                <a:spcPct val="150000"/>
              </a:lnSpc>
              <a:buNone/>
            </a:pPr>
            <a:endParaRPr lang="fr-FR" sz="1400" dirty="0">
              <a:latin typeface="Maiandra GD" panose="020E0502030308020204" pitchFamily="34" charset="0"/>
            </a:endParaRPr>
          </a:p>
          <a:p>
            <a:pPr indent="20638" algn="just">
              <a:lnSpc>
                <a:spcPct val="150000"/>
              </a:lnSpc>
              <a:buNone/>
            </a:pPr>
            <a:r>
              <a:rPr lang="fr-FR" sz="1400" dirty="0">
                <a:latin typeface="Maiandra GD" panose="020E0502030308020204" pitchFamily="34" charset="0"/>
              </a:rPr>
              <a:t>Le Département des Systèmes d’Information de Media Contact Benin est ce service qui comme par les années précédentes  a pour mission de mettre à disposition des utilisateurs, des ressources informatiques et audiovisuelles communes afin de les accompagner dans l’atteinte des objectifs de l’entreprise d’une part et d’assuré la sécurité des ressources d’autre part.</a:t>
            </a:r>
          </a:p>
          <a:p>
            <a:pPr indent="20638" algn="just">
              <a:lnSpc>
                <a:spcPct val="170000"/>
              </a:lnSpc>
              <a:buNone/>
            </a:pPr>
            <a:r>
              <a:rPr lang="fr-FR" sz="1400" dirty="0">
                <a:latin typeface="Maiandra GD" panose="020E0502030308020204" pitchFamily="34" charset="0"/>
              </a:rPr>
              <a:t>	</a:t>
            </a:r>
          </a:p>
        </p:txBody>
      </p:sp>
      <p:sp>
        <p:nvSpPr>
          <p:cNvPr id="7" name="CustomShape 4">
            <a:extLst>
              <a:ext uri="{FF2B5EF4-FFF2-40B4-BE49-F238E27FC236}">
                <a16:creationId xmlns:a16="http://schemas.microsoft.com/office/drawing/2014/main" id="{DE2105B5-27FA-4ABE-ABEF-A6F39BCFEA23}"/>
              </a:ext>
            </a:extLst>
          </p:cNvPr>
          <p:cNvSpPr/>
          <p:nvPr/>
        </p:nvSpPr>
        <p:spPr>
          <a:xfrm>
            <a:off x="747252" y="2467572"/>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a:t>
            </a:r>
          </a:p>
        </p:txBody>
      </p:sp>
      <p:sp>
        <p:nvSpPr>
          <p:cNvPr id="8" name="CustomShape 5">
            <a:extLst>
              <a:ext uri="{FF2B5EF4-FFF2-40B4-BE49-F238E27FC236}">
                <a16:creationId xmlns:a16="http://schemas.microsoft.com/office/drawing/2014/main" id="{F6A68055-107A-4341-8189-39D3A74DA271}"/>
              </a:ext>
            </a:extLst>
          </p:cNvPr>
          <p:cNvSpPr/>
          <p:nvPr/>
        </p:nvSpPr>
        <p:spPr>
          <a:xfrm>
            <a:off x="613845" y="3312543"/>
            <a:ext cx="10738035" cy="2961178"/>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0638" algn="just">
              <a:lnSpc>
                <a:spcPct val="150000"/>
              </a:lnSpc>
              <a:buNone/>
            </a:pPr>
            <a:r>
              <a:rPr lang="fr-FR" sz="1400" spc="-1" dirty="0">
                <a:solidFill>
                  <a:srgbClr val="000000"/>
                </a:solidFill>
                <a:uFill>
                  <a:solidFill>
                    <a:srgbClr val="FFFFFF"/>
                  </a:solidFill>
                </a:uFill>
                <a:latin typeface="Century Gothic"/>
                <a:ea typeface="DejaVu Sans"/>
              </a:rPr>
              <a:t>Pour mener a bien notre mission de garant des technologies nouvelles tout en assurant notre rôle essentiel de sécurité des informations, nous allons donc bâtir notre plan d’action autour des grands axes suivants:</a:t>
            </a:r>
          </a:p>
          <a:p>
            <a:pPr indent="20638" algn="just">
              <a:lnSpc>
                <a:spcPct val="150000"/>
              </a:lnSpc>
              <a:buNone/>
            </a:pPr>
            <a:endParaRPr lang="fr-FR" sz="1400" spc="-1" dirty="0">
              <a:solidFill>
                <a:srgbClr val="000000"/>
              </a:solidFill>
              <a:uFill>
                <a:solidFill>
                  <a:srgbClr val="FFFFFF"/>
                </a:solidFill>
              </a:uFill>
              <a:latin typeface="Century Gothic"/>
              <a:ea typeface="DejaVu Sans"/>
            </a:endParaRPr>
          </a:p>
          <a:p>
            <a:pPr marL="1657350" lvl="3" indent="-285750" algn="just">
              <a:lnSpc>
                <a:spcPct val="170000"/>
              </a:lnSpc>
              <a:buFont typeface="Wingdings" panose="05000000000000000000" pitchFamily="2" charset="2"/>
              <a:buChar char="Ø"/>
            </a:pPr>
            <a:r>
              <a:rPr lang="fr-FR" sz="1400" b="1" spc="-1" dirty="0">
                <a:solidFill>
                  <a:srgbClr val="000000"/>
                </a:solidFill>
                <a:uFill>
                  <a:solidFill>
                    <a:srgbClr val="FFFFFF"/>
                  </a:solidFill>
                </a:uFill>
                <a:latin typeface="Century Gothic"/>
              </a:rPr>
              <a:t>MISE EN PLACE DES NORMES ET PROCÉDURE DE SÉCURITÉ INFORMATIQUE;</a:t>
            </a:r>
          </a:p>
          <a:p>
            <a:pPr marL="1657350" lvl="3" indent="-285750" algn="just">
              <a:lnSpc>
                <a:spcPct val="170000"/>
              </a:lnSpc>
              <a:buFont typeface="Wingdings" panose="05000000000000000000" pitchFamily="2" charset="2"/>
              <a:buChar char="Ø"/>
            </a:pPr>
            <a:r>
              <a:rPr lang="fr-FR" sz="1400" b="1" spc="-1" dirty="0">
                <a:solidFill>
                  <a:srgbClr val="000000"/>
                </a:solidFill>
                <a:uFill>
                  <a:solidFill>
                    <a:srgbClr val="FFFFFF"/>
                  </a:solidFill>
                </a:uFill>
                <a:latin typeface="Century Gothic"/>
              </a:rPr>
              <a:t>RENFORCER LES MESURES DE SÉCURITÉ RÉSEAU ET DES DONNÉES;</a:t>
            </a:r>
          </a:p>
          <a:p>
            <a:pPr marL="1657350" lvl="3" indent="-285750" algn="just">
              <a:lnSpc>
                <a:spcPct val="170000"/>
              </a:lnSpc>
              <a:buFont typeface="Wingdings" panose="05000000000000000000" pitchFamily="2" charset="2"/>
              <a:buChar char="Ø"/>
            </a:pPr>
            <a:r>
              <a:rPr lang="fr-FR" sz="1400" b="1" spc="-1" dirty="0">
                <a:solidFill>
                  <a:srgbClr val="000000"/>
                </a:solidFill>
                <a:uFill>
                  <a:solidFill>
                    <a:srgbClr val="FFFFFF"/>
                  </a:solidFill>
                </a:uFill>
                <a:latin typeface="Century Gothic"/>
              </a:rPr>
              <a:t>ADOPTION ET MISE EN SERVICE DE SOLUTION OMNICANALES POUR NOS UNITÉS DE PRODUCTION;</a:t>
            </a:r>
          </a:p>
          <a:p>
            <a:pPr marL="1657350" lvl="3" indent="-285750" algn="just">
              <a:lnSpc>
                <a:spcPct val="170000"/>
              </a:lnSpc>
              <a:buFont typeface="Wingdings" panose="05000000000000000000" pitchFamily="2" charset="2"/>
              <a:buChar char="Ø"/>
            </a:pPr>
            <a:r>
              <a:rPr lang="fr-FR" sz="1400" b="1" spc="-1" dirty="0">
                <a:solidFill>
                  <a:srgbClr val="000000"/>
                </a:solidFill>
                <a:uFill>
                  <a:solidFill>
                    <a:srgbClr val="FFFFFF"/>
                  </a:solidFill>
                </a:uFill>
                <a:latin typeface="Century Gothic"/>
              </a:rPr>
              <a:t>RENFORCER ET AMÉLIORIEZ LA QUALITÉ DU SUPPORT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6" name="CustomShape 5"/>
          <p:cNvSpPr/>
          <p:nvPr/>
        </p:nvSpPr>
        <p:spPr>
          <a:xfrm>
            <a:off x="838080" y="1327354"/>
            <a:ext cx="10738035" cy="494636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0" lvl="3" algn="just">
              <a:lnSpc>
                <a:spcPct val="170000"/>
              </a:lnSpc>
            </a:pPr>
            <a:r>
              <a:rPr lang="fr-FR" sz="1400" strike="noStrike" spc="-1" dirty="0">
                <a:solidFill>
                  <a:srgbClr val="000000"/>
                </a:solidFill>
                <a:uFill>
                  <a:solidFill>
                    <a:srgbClr val="FFFFFF"/>
                  </a:solidFill>
                </a:uFill>
                <a:latin typeface="Century Gothic"/>
              </a:rPr>
              <a:t>Le </a:t>
            </a:r>
            <a:r>
              <a:rPr lang="fr-FR" sz="1400" spc="-1" dirty="0">
                <a:solidFill>
                  <a:srgbClr val="000000"/>
                </a:solidFill>
                <a:uFill>
                  <a:solidFill>
                    <a:srgbClr val="FFFFFF"/>
                  </a:solidFill>
                </a:uFill>
                <a:latin typeface="Century Gothic"/>
              </a:rPr>
              <a:t>1</a:t>
            </a:r>
            <a:r>
              <a:rPr lang="fr-FR" sz="1400" spc="-1" baseline="30000" dirty="0">
                <a:solidFill>
                  <a:srgbClr val="000000"/>
                </a:solidFill>
                <a:uFill>
                  <a:solidFill>
                    <a:srgbClr val="FFFFFF"/>
                  </a:solidFill>
                </a:uFill>
                <a:latin typeface="Century Gothic"/>
              </a:rPr>
              <a:t>er</a:t>
            </a:r>
            <a:r>
              <a:rPr lang="fr-FR" sz="1400" spc="-1" dirty="0">
                <a:solidFill>
                  <a:srgbClr val="000000"/>
                </a:solidFill>
                <a:uFill>
                  <a:solidFill>
                    <a:srgbClr val="FFFFFF"/>
                  </a:solidFill>
                </a:uFill>
                <a:latin typeface="Century Gothic"/>
              </a:rPr>
              <a:t> trimestre de 2021 sera consacré essentiellement a :</a:t>
            </a:r>
          </a:p>
          <a:p>
            <a:pPr marL="1657350" lvl="3" indent="-285750" algn="just">
              <a:lnSpc>
                <a:spcPct val="170000"/>
              </a:lnSpc>
              <a:buFont typeface="Wingdings" panose="05000000000000000000" pitchFamily="2" charset="2"/>
              <a:buChar char="Ø"/>
            </a:pPr>
            <a:r>
              <a:rPr lang="fr-FR" sz="1400" b="1" spc="-1" dirty="0">
                <a:solidFill>
                  <a:srgbClr val="000000"/>
                </a:solidFill>
                <a:uFill>
                  <a:solidFill>
                    <a:srgbClr val="FFFFFF"/>
                  </a:solidFill>
                </a:uFill>
                <a:latin typeface="Century Gothic"/>
              </a:rPr>
              <a:t>MISE EN PLACE DES NORMES ET PROCÉDURE DE SÉCURITÉ INFORMATIQUE;</a:t>
            </a:r>
          </a:p>
          <a:p>
            <a:pPr marL="0" lvl="3" algn="just">
              <a:lnSpc>
                <a:spcPct val="170000"/>
              </a:lnSpc>
            </a:pPr>
            <a:r>
              <a:rPr lang="fr-FR" sz="1400" spc="-1" dirty="0">
                <a:solidFill>
                  <a:srgbClr val="000000"/>
                </a:solidFill>
                <a:uFill>
                  <a:solidFill>
                    <a:srgbClr val="FFFFFF"/>
                  </a:solidFill>
                </a:uFill>
                <a:latin typeface="Century Gothic"/>
              </a:rPr>
              <a:t>Cela passe pas :</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La mise en place d’une charte utilisateur adopté et mise à la connaissance de tous les utilisateurs sur leur droit et devoir  sur l’utilisation des outils informatique mise a leur disposition.  </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d’une procédure de gestion des entrées et départ en collaboration avec les Ressources Humaines  (création et désactivation des accès des utilisateurs).</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pace d’une procédure de mise au rebut des matériels informatique;</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d’une procédure d’accès et moyens de traçabilité;</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 planning de formation et sensibilisation des ressources IT sur la politique de sécurité;</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 planning de formation et de sensibilisation des utilisateurs sur la charte utilisateur et les différents risque sur la sécurité informatique (</a:t>
            </a:r>
            <a:r>
              <a:rPr lang="fr-FR" sz="1400" spc="-1" dirty="0">
                <a:solidFill>
                  <a:srgbClr val="000000"/>
                </a:solidFill>
                <a:uFill>
                  <a:solidFill>
                    <a:srgbClr val="FFFFFF"/>
                  </a:solidFill>
                </a:uFill>
                <a:latin typeface="Century Gothic"/>
                <a:ea typeface="DejaVu Sans"/>
              </a:rPr>
              <a:t>fournissant les bons réflexes à adopter en matière d’usage des données</a:t>
            </a:r>
            <a:r>
              <a:rPr lang="fr-FR" sz="1400" spc="-1" dirty="0">
                <a:solidFill>
                  <a:srgbClr val="000000"/>
                </a:solidFill>
                <a:uFill>
                  <a:solidFill>
                    <a:srgbClr val="FFFFFF"/>
                  </a:solidFill>
                </a:uFill>
                <a:latin typeface="Century Gothic"/>
              </a:rPr>
              <a:t>);</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Renforcer la Politique de continuité de service (PCA);</a:t>
            </a:r>
            <a:endParaRPr lang="fr-FR" sz="1400" strike="noStrike" spc="-1" dirty="0">
              <a:solidFill>
                <a:srgbClr val="000000"/>
              </a:solidFill>
              <a:uFill>
                <a:solidFill>
                  <a:srgbClr val="FFFFFF"/>
                </a:solidFill>
              </a:uFill>
              <a:latin typeface="Century Gothic"/>
            </a:endParaRPr>
          </a:p>
        </p:txBody>
      </p:sp>
      <p:sp>
        <p:nvSpPr>
          <p:cNvPr id="7" name="CustomShape 4">
            <a:extLst>
              <a:ext uri="{FF2B5EF4-FFF2-40B4-BE49-F238E27FC236}">
                <a16:creationId xmlns:a16="http://schemas.microsoft.com/office/drawing/2014/main" id="{10BE8CD4-CB87-484C-B050-541BA7D1E904}"/>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Tree>
    <p:extLst>
      <p:ext uri="{BB962C8B-B14F-4D97-AF65-F5344CB8AC3E}">
        <p14:creationId xmlns:p14="http://schemas.microsoft.com/office/powerpoint/2010/main" val="5037790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C6AC17A1-6FF9-42C9-AC94-D109E845A277}"/>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
        <p:nvSpPr>
          <p:cNvPr id="7" name="CustomShape 5">
            <a:extLst>
              <a:ext uri="{FF2B5EF4-FFF2-40B4-BE49-F238E27FC236}">
                <a16:creationId xmlns:a16="http://schemas.microsoft.com/office/drawing/2014/main" id="{35354B1F-2366-45F0-9706-C0FFE4DB478E}"/>
              </a:ext>
            </a:extLst>
          </p:cNvPr>
          <p:cNvSpPr/>
          <p:nvPr/>
        </p:nvSpPr>
        <p:spPr>
          <a:xfrm>
            <a:off x="838080" y="1327354"/>
            <a:ext cx="10738035" cy="494636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de politique de sauvegarde et externalisation d’autres services au besoin sur le cloud;</a:t>
            </a:r>
          </a:p>
          <a:p>
            <a:pPr marL="285750" lvl="3" indent="-285750" algn="just">
              <a:lnSpc>
                <a:spcPct val="170000"/>
              </a:lnSpc>
              <a:buFont typeface="Wingdings" panose="05000000000000000000" pitchFamily="2" charset="2"/>
              <a:buChar char="ü"/>
            </a:pPr>
            <a:endParaRPr lang="fr-FR" sz="1400" strike="noStrike" spc="-1" dirty="0">
              <a:solidFill>
                <a:srgbClr val="000000"/>
              </a:solidFill>
              <a:uFill>
                <a:solidFill>
                  <a:srgbClr val="FFFFFF"/>
                </a:solidFill>
              </a:uFill>
              <a:latin typeface="Century Gothic"/>
            </a:endParaRPr>
          </a:p>
          <a:p>
            <a:pPr marL="1200150" lvl="5" indent="-285750" algn="just">
              <a:lnSpc>
                <a:spcPct val="170000"/>
              </a:lnSpc>
              <a:buFont typeface="Wingdings" panose="05000000000000000000" pitchFamily="2" charset="2"/>
              <a:buChar char="Ø"/>
            </a:pPr>
            <a:r>
              <a:rPr lang="fr-FR" sz="1400" b="1" spc="-1" dirty="0">
                <a:solidFill>
                  <a:srgbClr val="000000"/>
                </a:solidFill>
                <a:uFill>
                  <a:solidFill>
                    <a:srgbClr val="FFFFFF"/>
                  </a:solidFill>
                </a:uFill>
                <a:latin typeface="Century Gothic"/>
              </a:rPr>
              <a:t>RENFORCER DES MESURES DE SÉCURITÉ RÉSEAU ET DES DONNÉES;</a:t>
            </a:r>
          </a:p>
          <a:p>
            <a:pPr marL="0" lvl="5" algn="just">
              <a:lnSpc>
                <a:spcPct val="170000"/>
              </a:lnSpc>
            </a:pPr>
            <a:r>
              <a:rPr lang="fr-FR" sz="1400" spc="-1" dirty="0">
                <a:solidFill>
                  <a:srgbClr val="000000"/>
                </a:solidFill>
                <a:uFill>
                  <a:solidFill>
                    <a:srgbClr val="FFFFFF"/>
                  </a:solidFill>
                </a:uFill>
                <a:latin typeface="Century Gothic"/>
              </a:rPr>
              <a:t>Cela passe par la refonte globale du l’architecture réseau. Les points a surveiller sur notre tableau de bord de </a:t>
            </a:r>
            <a:r>
              <a:rPr lang="fr-FR" sz="1400" spc="-1" dirty="0" err="1">
                <a:solidFill>
                  <a:srgbClr val="000000"/>
                </a:solidFill>
                <a:uFill>
                  <a:solidFill>
                    <a:srgbClr val="FFFFFF"/>
                  </a:solidFill>
                </a:uFill>
                <a:latin typeface="Century Gothic"/>
              </a:rPr>
              <a:t>ssécurité</a:t>
            </a:r>
            <a:r>
              <a:rPr lang="fr-FR" sz="1400" spc="-1" dirty="0">
                <a:solidFill>
                  <a:srgbClr val="000000"/>
                </a:solidFill>
                <a:uFill>
                  <a:solidFill>
                    <a:srgbClr val="FFFFFF"/>
                  </a:solidFill>
                </a:uFill>
                <a:latin typeface="Century Gothic"/>
              </a:rPr>
              <a:t> sont les suivants:</a:t>
            </a:r>
          </a:p>
          <a:p>
            <a:pPr marL="285750" lvl="5" indent="-285750" algn="just">
              <a:lnSpc>
                <a:spcPct val="170000"/>
              </a:lnSpc>
              <a:buFont typeface="Wingdings" panose="05000000000000000000" pitchFamily="2" charset="2"/>
              <a:buChar char="ü"/>
            </a:pPr>
            <a:r>
              <a:rPr lang="fr-FR" sz="1400" b="1" strike="noStrike" spc="-1" dirty="0">
                <a:solidFill>
                  <a:srgbClr val="000000"/>
                </a:solidFill>
                <a:uFill>
                  <a:solidFill>
                    <a:srgbClr val="FFFFFF"/>
                  </a:solidFill>
                </a:uFill>
                <a:latin typeface="Century Gothic"/>
                <a:ea typeface="DejaVu Sans"/>
              </a:rPr>
              <a:t>Disponibilité des ressources réseaux: </a:t>
            </a:r>
            <a:r>
              <a:rPr lang="fr-FR" sz="1400" b="0" strike="noStrike" spc="-1" dirty="0">
                <a:solidFill>
                  <a:srgbClr val="000000"/>
                </a:solidFill>
                <a:uFill>
                  <a:solidFill>
                    <a:srgbClr val="FFFFFF"/>
                  </a:solidFill>
                </a:uFill>
                <a:latin typeface="Century Gothic"/>
                <a:ea typeface="DejaVu Sans"/>
              </a:rPr>
              <a:t>Puisqu’il est impossible d’empêcher totalement les pannes, une solution consiste à mettre en place des mécanismes de redondance, en dupliquant les ressources critiques. La capacité d’un système à fonctionner malgré une défaillance d’une de ses composantes est appelée tolérance aux pannes (parfois nommée tolérance aux fautes). Lorsqu’une des ressources tombe en panne, les autres ressources prennent le relais afin de laisser le temps aux administrateurs du système de corriger le souci. </a:t>
            </a:r>
            <a:endParaRPr lang="fr-FR" sz="1400" spc="-1" dirty="0">
              <a:solidFill>
                <a:srgbClr val="000000"/>
              </a:solidFill>
              <a:uFill>
                <a:solidFill>
                  <a:srgbClr val="FFFFFF"/>
                </a:solidFill>
              </a:uFill>
              <a:latin typeface="Arial"/>
            </a:endParaRPr>
          </a:p>
          <a:p>
            <a:pPr marL="285750" indent="-285750" algn="just">
              <a:lnSpc>
                <a:spcPct val="150000"/>
              </a:lnSpc>
              <a:buFont typeface="Wingdings" panose="05000000000000000000" pitchFamily="2" charset="2"/>
              <a:buChar char="ü"/>
            </a:pPr>
            <a:endParaRPr lang="fr-FR" sz="1400" strike="noStrike" spc="-1" dirty="0">
              <a:solidFill>
                <a:srgbClr val="000000"/>
              </a:solidFill>
              <a:uFill>
                <a:solidFill>
                  <a:srgbClr val="FFFFFF"/>
                </a:solidFill>
              </a:uFill>
              <a:latin typeface="Arial"/>
              <a:ea typeface="DejaVu Sans"/>
            </a:endParaRPr>
          </a:p>
          <a:p>
            <a:pPr marL="285750" indent="-285750" algn="just">
              <a:lnSpc>
                <a:spcPct val="150000"/>
              </a:lnSpc>
              <a:buFont typeface="Wingdings" panose="05000000000000000000" pitchFamily="2" charset="2"/>
              <a:buChar char="ü"/>
            </a:pPr>
            <a:r>
              <a:rPr lang="fr-FR" sz="1400" b="1" strike="noStrike" spc="-1" dirty="0">
                <a:solidFill>
                  <a:srgbClr val="000000"/>
                </a:solidFill>
                <a:uFill>
                  <a:solidFill>
                    <a:srgbClr val="FFFFFF"/>
                  </a:solidFill>
                </a:uFill>
                <a:latin typeface="Century Gothic"/>
                <a:ea typeface="DejaVu Sans"/>
              </a:rPr>
              <a:t>L’audit régulier de l’architecture réseaux </a:t>
            </a:r>
            <a:r>
              <a:rPr lang="fr-FR" sz="1400" strike="noStrike" spc="-1" dirty="0">
                <a:solidFill>
                  <a:srgbClr val="000000"/>
                </a:solidFill>
                <a:uFill>
                  <a:solidFill>
                    <a:srgbClr val="FFFFFF"/>
                  </a:solidFill>
                </a:uFill>
                <a:latin typeface="Century Gothic"/>
                <a:ea typeface="DejaVu Sans"/>
              </a:rPr>
              <a:t>: </a:t>
            </a:r>
            <a:r>
              <a:rPr lang="fr-FR" sz="1400" b="0" strike="noStrike" spc="-1" dirty="0">
                <a:solidFill>
                  <a:srgbClr val="000000"/>
                </a:solidFill>
                <a:uFill>
                  <a:solidFill>
                    <a:srgbClr val="FFFFFF"/>
                  </a:solidFill>
                </a:uFill>
                <a:latin typeface="Century Gothic"/>
                <a:ea typeface="DejaVu Sans"/>
              </a:rPr>
              <a:t>Il s’agira des audits réguliers </a:t>
            </a:r>
            <a:r>
              <a:rPr lang="fr-FR" sz="1400" spc="-1" dirty="0">
                <a:solidFill>
                  <a:srgbClr val="000000"/>
                </a:solidFill>
                <a:uFill>
                  <a:solidFill>
                    <a:srgbClr val="FFFFFF"/>
                  </a:solidFill>
                </a:uFill>
                <a:latin typeface="Century Gothic"/>
                <a:ea typeface="DejaVu Sans"/>
              </a:rPr>
              <a:t>à </a:t>
            </a:r>
            <a:r>
              <a:rPr lang="fr-FR" sz="1400" b="0" strike="noStrike" spc="-1" dirty="0">
                <a:solidFill>
                  <a:srgbClr val="000000"/>
                </a:solidFill>
                <a:uFill>
                  <a:solidFill>
                    <a:srgbClr val="FFFFFF"/>
                  </a:solidFill>
                </a:uFill>
                <a:latin typeface="Century Gothic"/>
                <a:ea typeface="DejaVu Sans"/>
              </a:rPr>
              <a:t>mettre en place pour mesurer la sécurité du réseau et détecter d’</a:t>
            </a:r>
            <a:r>
              <a:rPr lang="fr-FR" sz="1400" spc="-1" dirty="0">
                <a:solidFill>
                  <a:srgbClr val="000000"/>
                </a:solidFill>
                <a:uFill>
                  <a:solidFill>
                    <a:srgbClr val="FFFFFF"/>
                  </a:solidFill>
                </a:uFill>
                <a:latin typeface="Century Gothic"/>
                <a:ea typeface="DejaVu Sans"/>
              </a:rPr>
              <a:t>é</a:t>
            </a:r>
            <a:r>
              <a:rPr lang="fr-FR" sz="1400" b="0" strike="noStrike" spc="-1" dirty="0">
                <a:solidFill>
                  <a:srgbClr val="000000"/>
                </a:solidFill>
                <a:uFill>
                  <a:solidFill>
                    <a:srgbClr val="FFFFFF"/>
                  </a:solidFill>
                </a:uFill>
                <a:latin typeface="Century Gothic"/>
                <a:ea typeface="DejaVu Sans"/>
              </a:rPr>
              <a:t>ventuel faille afin de rapidement mettre en place des actions correctives. Il sera réaliser par notre équipe </a:t>
            </a:r>
            <a:r>
              <a:rPr lang="fr-FR" sz="1400" spc="-1" dirty="0">
                <a:solidFill>
                  <a:srgbClr val="000000"/>
                </a:solidFill>
                <a:uFill>
                  <a:solidFill>
                    <a:srgbClr val="FFFFFF"/>
                  </a:solidFill>
                </a:uFill>
                <a:latin typeface="Century Gothic"/>
                <a:ea typeface="DejaVu Sans"/>
              </a:rPr>
              <a:t>sécurité et aussi par des experts indépendants. </a:t>
            </a:r>
            <a:r>
              <a:rPr lang="fr-FR" sz="1400" b="0" strike="noStrike" spc="-1" dirty="0">
                <a:solidFill>
                  <a:srgbClr val="000000"/>
                </a:solidFill>
                <a:uFill>
                  <a:solidFill>
                    <a:srgbClr val="FFFFFF"/>
                  </a:solidFill>
                </a:uFill>
                <a:latin typeface="Century Gothic"/>
                <a:ea typeface="DejaVu Sans"/>
              </a:rPr>
              <a:t>L’audit s’appliquera aux environnements suivants :</a:t>
            </a:r>
            <a:endParaRPr lang="fr-FR" sz="1400" strike="noStrike" spc="-1" dirty="0">
              <a:solidFill>
                <a:srgbClr val="000000"/>
              </a:solidFill>
              <a:uFill>
                <a:solidFill>
                  <a:srgbClr val="FFFFFF"/>
                </a:solidFill>
              </a:uFill>
              <a:latin typeface="Century Gothic"/>
              <a:ea typeface="DejaVu Sans"/>
            </a:endParaRPr>
          </a:p>
          <a:p>
            <a:pPr marL="0" lvl="5" algn="just">
              <a:lnSpc>
                <a:spcPct val="170000"/>
              </a:lnSpc>
            </a:pPr>
            <a:endParaRPr lang="fr-FR" sz="1400" spc="-1" dirty="0">
              <a:solidFill>
                <a:srgbClr val="000000"/>
              </a:solidFill>
              <a:uFill>
                <a:solidFill>
                  <a:srgbClr val="FFFFFF"/>
                </a:solidFill>
              </a:uFill>
              <a:latin typeface="Century Gothic"/>
            </a:endParaRPr>
          </a:p>
          <a:p>
            <a:pPr marL="285750" lvl="5" indent="-285750" algn="just">
              <a:lnSpc>
                <a:spcPct val="170000"/>
              </a:lnSpc>
              <a:buFont typeface="Wingdings" panose="05000000000000000000" pitchFamily="2" charset="2"/>
              <a:buChar char="ü"/>
            </a:pPr>
            <a:endParaRPr lang="fr-FR" sz="1400" spc="-1" dirty="0">
              <a:solidFill>
                <a:srgbClr val="000000"/>
              </a:solidFill>
              <a:uFill>
                <a:solidFill>
                  <a:srgbClr val="FFFFFF"/>
                </a:solidFill>
              </a:uFill>
              <a:latin typeface="Century Gothic"/>
            </a:endParaRPr>
          </a:p>
          <a:p>
            <a:pPr marL="285750" lvl="3" indent="-285750" algn="just">
              <a:lnSpc>
                <a:spcPct val="170000"/>
              </a:lnSpc>
              <a:buFont typeface="Wingdings" panose="05000000000000000000" pitchFamily="2" charset="2"/>
              <a:buChar char="ü"/>
            </a:pPr>
            <a:endParaRPr lang="fr-FR" sz="1400" strike="noStrike" spc="-1" dirty="0">
              <a:solidFill>
                <a:srgbClr val="000000"/>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C6AC17A1-6FF9-42C9-AC94-D109E845A277}"/>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
        <p:nvSpPr>
          <p:cNvPr id="7" name="CustomShape 5">
            <a:extLst>
              <a:ext uri="{FF2B5EF4-FFF2-40B4-BE49-F238E27FC236}">
                <a16:creationId xmlns:a16="http://schemas.microsoft.com/office/drawing/2014/main" id="{35354B1F-2366-45F0-9706-C0FFE4DB478E}"/>
              </a:ext>
            </a:extLst>
          </p:cNvPr>
          <p:cNvSpPr/>
          <p:nvPr/>
        </p:nvSpPr>
        <p:spPr>
          <a:xfrm>
            <a:off x="838080" y="1327354"/>
            <a:ext cx="10738035" cy="494636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Réseau d’accès Internet,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réseau d’interconnexion intersites (avec nos clients).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Serveurs internes et les postes sensibles du LAN.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Systèmes critiques spécifiques.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Composants et équipements actifs de l’infrastructure réseau (firewalls, routeurs et  commutateurs niveau 2 et 3, etc…)</a:t>
            </a:r>
          </a:p>
          <a:p>
            <a:pPr marL="286110" indent="-285750">
              <a:lnSpc>
                <a:spcPct val="150000"/>
              </a:lnSpc>
              <a:buClr>
                <a:srgbClr val="000000"/>
              </a:buClr>
              <a:buFont typeface="Wingdings" panose="05000000000000000000" pitchFamily="2" charset="2"/>
              <a:buChar char="ü"/>
            </a:pPr>
            <a:endParaRPr lang="fr-FR" sz="1400" strike="noStrike" spc="-1" dirty="0">
              <a:solidFill>
                <a:srgbClr val="000000"/>
              </a:solidFill>
              <a:uFill>
                <a:solidFill>
                  <a:srgbClr val="FFFFFF"/>
                </a:solidFill>
              </a:uFill>
              <a:latin typeface="Century Gothic"/>
              <a:ea typeface="DejaVu Sans"/>
            </a:endParaRPr>
          </a:p>
          <a:p>
            <a:pPr marL="0" lvl="5" algn="just">
              <a:lnSpc>
                <a:spcPct val="170000"/>
              </a:lnSpc>
            </a:pPr>
            <a:endParaRPr lang="fr-FR" sz="1400" spc="-1" dirty="0">
              <a:solidFill>
                <a:srgbClr val="000000"/>
              </a:solidFill>
              <a:uFill>
                <a:solidFill>
                  <a:srgbClr val="FFFFFF"/>
                </a:solidFill>
              </a:uFill>
              <a:latin typeface="Century Gothic"/>
            </a:endParaRPr>
          </a:p>
          <a:p>
            <a:pPr marL="285750" lvl="5" indent="-285750" algn="just">
              <a:lnSpc>
                <a:spcPct val="170000"/>
              </a:lnSpc>
              <a:buFont typeface="Wingdings" panose="05000000000000000000" pitchFamily="2" charset="2"/>
              <a:buChar char="ü"/>
            </a:pPr>
            <a:endParaRPr lang="fr-FR" sz="1400" spc="-1" dirty="0">
              <a:solidFill>
                <a:srgbClr val="000000"/>
              </a:solidFill>
              <a:uFill>
                <a:solidFill>
                  <a:srgbClr val="FFFFFF"/>
                </a:solidFill>
              </a:uFill>
              <a:latin typeface="Century Gothic"/>
            </a:endParaRPr>
          </a:p>
          <a:p>
            <a:pPr marL="285750" lvl="3" indent="-285750" algn="just">
              <a:lnSpc>
                <a:spcPct val="170000"/>
              </a:lnSpc>
              <a:buFont typeface="Wingdings" panose="05000000000000000000" pitchFamily="2" charset="2"/>
              <a:buChar char="ü"/>
            </a:pPr>
            <a:endParaRPr lang="fr-FR" sz="1400" strike="noStrike" spc="-1" dirty="0">
              <a:solidFill>
                <a:srgbClr val="000000"/>
              </a:solidFill>
              <a:uFill>
                <a:solidFill>
                  <a:srgbClr val="FFFFFF"/>
                </a:solidFill>
              </a:uFill>
              <a:latin typeface="Century Gothic"/>
            </a:endParaRPr>
          </a:p>
        </p:txBody>
      </p:sp>
    </p:spTree>
    <p:extLst>
      <p:ext uri="{BB962C8B-B14F-4D97-AF65-F5344CB8AC3E}">
        <p14:creationId xmlns:p14="http://schemas.microsoft.com/office/powerpoint/2010/main" val="14830302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5"/>
          <p:cNvSpPr/>
          <p:nvPr/>
        </p:nvSpPr>
        <p:spPr>
          <a:xfrm>
            <a:off x="581760" y="648000"/>
            <a:ext cx="11125800" cy="5625720"/>
          </a:xfrm>
          <a:prstGeom prst="rect">
            <a:avLst/>
          </a:prstGeom>
          <a:noFill/>
          <a:ln>
            <a:noFill/>
          </a:ln>
        </p:spPr>
        <p:style>
          <a:lnRef idx="0">
            <a:scrgbClr r="0" g="0" b="0"/>
          </a:lnRef>
          <a:fillRef idx="0">
            <a:scrgbClr r="0" g="0" b="0"/>
          </a:fillRef>
          <a:effectRef idx="0">
            <a:scrgbClr r="0" g="0" b="0"/>
          </a:effectRef>
          <a:fontRef idx="minor"/>
        </p:style>
      </p:sp>
      <p:grpSp>
        <p:nvGrpSpPr>
          <p:cNvPr id="8" name="Groupe 7">
            <a:extLst>
              <a:ext uri="{FF2B5EF4-FFF2-40B4-BE49-F238E27FC236}">
                <a16:creationId xmlns:a16="http://schemas.microsoft.com/office/drawing/2014/main" id="{514377FF-E7DA-4184-8B21-A4B9CEE33A34}"/>
              </a:ext>
            </a:extLst>
          </p:cNvPr>
          <p:cNvGrpSpPr/>
          <p:nvPr/>
        </p:nvGrpSpPr>
        <p:grpSpPr>
          <a:xfrm>
            <a:off x="821584" y="995760"/>
            <a:ext cx="9161680" cy="4988520"/>
            <a:chOff x="857178" y="1628800"/>
            <a:chExt cx="7313147" cy="4320480"/>
          </a:xfrm>
        </p:grpSpPr>
        <p:grpSp>
          <p:nvGrpSpPr>
            <p:cNvPr id="10" name="Groupe 9">
              <a:extLst>
                <a:ext uri="{FF2B5EF4-FFF2-40B4-BE49-F238E27FC236}">
                  <a16:creationId xmlns:a16="http://schemas.microsoft.com/office/drawing/2014/main" id="{E22CA7FA-0C1C-4EA0-ACF4-8E972EB91615}"/>
                </a:ext>
              </a:extLst>
            </p:cNvPr>
            <p:cNvGrpSpPr/>
            <p:nvPr/>
          </p:nvGrpSpPr>
          <p:grpSpPr>
            <a:xfrm>
              <a:off x="857178" y="1628800"/>
              <a:ext cx="7313147" cy="4320480"/>
              <a:chOff x="1331913" y="1160153"/>
              <a:chExt cx="7354887" cy="3781735"/>
            </a:xfrm>
          </p:grpSpPr>
          <p:sp>
            <p:nvSpPr>
              <p:cNvPr id="18" name="Rectangle 2">
                <a:extLst>
                  <a:ext uri="{FF2B5EF4-FFF2-40B4-BE49-F238E27FC236}">
                    <a16:creationId xmlns:a16="http://schemas.microsoft.com/office/drawing/2014/main" id="{6A547054-7620-4C3F-A9A1-B439681D3454}"/>
                  </a:ext>
                </a:extLst>
              </p:cNvPr>
              <p:cNvSpPr txBox="1">
                <a:spLocks noChangeArrowheads="1"/>
              </p:cNvSpPr>
              <p:nvPr/>
            </p:nvSpPr>
            <p:spPr>
              <a:xfrm>
                <a:off x="1331913" y="1700213"/>
                <a:ext cx="7354887" cy="3241675"/>
              </a:xfrm>
              <a:prstGeom prst="rect">
                <a:avLst/>
              </a:prstGeom>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endParaRPr lang="fr-FR" sz="6000" b="1" kern="0" dirty="0">
                  <a:solidFill>
                    <a:srgbClr val="C00000"/>
                  </a:solidFill>
                  <a:latin typeface="Maiandra GD" pitchFamily="34" charset="0"/>
                </a:endParaRPr>
              </a:p>
            </p:txBody>
          </p:sp>
          <p:sp>
            <p:nvSpPr>
              <p:cNvPr id="19" name="Rectangle à coins arrondis 25">
                <a:extLst>
                  <a:ext uri="{FF2B5EF4-FFF2-40B4-BE49-F238E27FC236}">
                    <a16:creationId xmlns:a16="http://schemas.microsoft.com/office/drawing/2014/main" id="{25FED781-7702-4717-968B-9CF219D06155}"/>
                  </a:ext>
                </a:extLst>
              </p:cNvPr>
              <p:cNvSpPr/>
              <p:nvPr/>
            </p:nvSpPr>
            <p:spPr>
              <a:xfrm>
                <a:off x="4073252" y="1160153"/>
                <a:ext cx="1872208" cy="792088"/>
              </a:xfrm>
              <a:prstGeom prst="roundRect">
                <a:avLst/>
              </a:prstGeom>
              <a:solidFill>
                <a:schemeClr val="accent3">
                  <a:lumMod val="20000"/>
                  <a:lumOff val="80000"/>
                </a:schemeClr>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latin typeface="Cambria" panose="02040503050406030204" pitchFamily="18" charset="0"/>
                  </a:rPr>
                  <a:t>DIRECTION </a:t>
                </a:r>
              </a:p>
              <a:p>
                <a:pPr algn="ctr"/>
                <a:r>
                  <a:rPr lang="fr-FR" b="1" dirty="0">
                    <a:solidFill>
                      <a:schemeClr val="tx1"/>
                    </a:solidFill>
                    <a:latin typeface="Cambria" panose="02040503050406030204" pitchFamily="18" charset="0"/>
                  </a:rPr>
                  <a:t>GENERALE</a:t>
                </a:r>
              </a:p>
            </p:txBody>
          </p:sp>
          <p:sp>
            <p:nvSpPr>
              <p:cNvPr id="20" name="Rectangle à coins arrondis 26">
                <a:extLst>
                  <a:ext uri="{FF2B5EF4-FFF2-40B4-BE49-F238E27FC236}">
                    <a16:creationId xmlns:a16="http://schemas.microsoft.com/office/drawing/2014/main" id="{657407DB-27A2-49EF-9087-B9F2B6EA59D4}"/>
                  </a:ext>
                </a:extLst>
              </p:cNvPr>
              <p:cNvSpPr/>
              <p:nvPr/>
            </p:nvSpPr>
            <p:spPr>
              <a:xfrm>
                <a:off x="6157365" y="3334847"/>
                <a:ext cx="2263483" cy="681480"/>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rgbClr val="FF0000"/>
                    </a:solidFill>
                    <a:latin typeface="Cambria" panose="02040503050406030204" pitchFamily="18" charset="0"/>
                  </a:rPr>
                  <a:t>EQUIPE SERVICE D’ASSISTANCE ET </a:t>
                </a:r>
              </a:p>
              <a:p>
                <a:pPr algn="ctr"/>
                <a:r>
                  <a:rPr lang="fr-FR" sz="1200" b="1" dirty="0">
                    <a:solidFill>
                      <a:srgbClr val="FF0000"/>
                    </a:solidFill>
                    <a:latin typeface="Cambria" panose="02040503050406030204" pitchFamily="18" charset="0"/>
                  </a:rPr>
                  <a:t>MAINTENANCE</a:t>
                </a:r>
              </a:p>
            </p:txBody>
          </p:sp>
          <p:cxnSp>
            <p:nvCxnSpPr>
              <p:cNvPr id="21" name="Connecteur droit 20">
                <a:extLst>
                  <a:ext uri="{FF2B5EF4-FFF2-40B4-BE49-F238E27FC236}">
                    <a16:creationId xmlns:a16="http://schemas.microsoft.com/office/drawing/2014/main" id="{9263B054-452F-4830-B2D1-A625ADB2C744}"/>
                  </a:ext>
                </a:extLst>
              </p:cNvPr>
              <p:cNvCxnSpPr>
                <a:endCxn id="27" idx="0"/>
              </p:cNvCxnSpPr>
              <p:nvPr/>
            </p:nvCxnSpPr>
            <p:spPr>
              <a:xfrm>
                <a:off x="4963294" y="1916584"/>
                <a:ext cx="5309"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006944B-4D2D-446A-AD54-A435628BAD3D}"/>
                  </a:ext>
                </a:extLst>
              </p:cNvPr>
              <p:cNvCxnSpPr/>
              <p:nvPr/>
            </p:nvCxnSpPr>
            <p:spPr>
              <a:xfrm>
                <a:off x="5004048" y="2889990"/>
                <a:ext cx="5308"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211F223-FF98-40AE-A699-2CDF65C02464}"/>
                  </a:ext>
                </a:extLst>
              </p:cNvPr>
              <p:cNvCxnSpPr>
                <a:cxnSpLocks/>
              </p:cNvCxnSpPr>
              <p:nvPr/>
            </p:nvCxnSpPr>
            <p:spPr>
              <a:xfrm>
                <a:off x="2843808" y="3190831"/>
                <a:ext cx="47666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739A11A-8E67-4EC9-8078-93560BD79443}"/>
                  </a:ext>
                </a:extLst>
              </p:cNvPr>
              <p:cNvCxnSpPr/>
              <p:nvPr/>
            </p:nvCxnSpPr>
            <p:spPr>
              <a:xfrm>
                <a:off x="2843808" y="3190831"/>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EEF18C1-1DF6-4FDE-9C70-669AE283B7CA}"/>
                  </a:ext>
                </a:extLst>
              </p:cNvPr>
              <p:cNvCxnSpPr/>
              <p:nvPr/>
            </p:nvCxnSpPr>
            <p:spPr>
              <a:xfrm>
                <a:off x="7607965" y="319179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à coins arrondis 32">
                <a:extLst>
                  <a:ext uri="{FF2B5EF4-FFF2-40B4-BE49-F238E27FC236}">
                    <a16:creationId xmlns:a16="http://schemas.microsoft.com/office/drawing/2014/main" id="{C8D96FFD-DE63-4DDD-85AA-A676C6CB9A18}"/>
                  </a:ext>
                </a:extLst>
              </p:cNvPr>
              <p:cNvSpPr/>
              <p:nvPr/>
            </p:nvSpPr>
            <p:spPr>
              <a:xfrm>
                <a:off x="2134158" y="3392109"/>
                <a:ext cx="2137171" cy="60093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27" name="Rectangle à coins arrondis 33">
                <a:extLst>
                  <a:ext uri="{FF2B5EF4-FFF2-40B4-BE49-F238E27FC236}">
                    <a16:creationId xmlns:a16="http://schemas.microsoft.com/office/drawing/2014/main" id="{3E72018B-A4B5-4B53-B4BD-6C423637436A}"/>
                  </a:ext>
                </a:extLst>
              </p:cNvPr>
              <p:cNvSpPr/>
              <p:nvPr/>
            </p:nvSpPr>
            <p:spPr>
              <a:xfrm>
                <a:off x="4032498" y="2240745"/>
                <a:ext cx="1872208" cy="68309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chemeClr val="tx1"/>
                  </a:solidFill>
                  <a:latin typeface="Cambria" panose="02040503050406030204" pitchFamily="18" charset="0"/>
                </a:endParaRPr>
              </a:p>
              <a:p>
                <a:pPr algn="ctr"/>
                <a:r>
                  <a:rPr lang="fr-FR" sz="1600" b="1" dirty="0">
                    <a:solidFill>
                      <a:srgbClr val="FF0000"/>
                    </a:solidFill>
                    <a:latin typeface="Cambria" panose="02040503050406030204" pitchFamily="18" charset="0"/>
                  </a:rPr>
                  <a:t>Directeur Département</a:t>
                </a:r>
              </a:p>
              <a:p>
                <a:pPr algn="ctr"/>
                <a:endParaRPr lang="fr-FR" sz="1200" b="1" dirty="0">
                  <a:solidFill>
                    <a:schemeClr val="tx1"/>
                  </a:solidFill>
                  <a:latin typeface="Cambria" panose="02040503050406030204" pitchFamily="18" charset="0"/>
                </a:endParaRPr>
              </a:p>
            </p:txBody>
          </p:sp>
        </p:grpSp>
        <p:sp>
          <p:nvSpPr>
            <p:cNvPr id="11" name="Rectangle 10">
              <a:extLst>
                <a:ext uri="{FF2B5EF4-FFF2-40B4-BE49-F238E27FC236}">
                  <a16:creationId xmlns:a16="http://schemas.microsoft.com/office/drawing/2014/main" id="{DA40171A-8C88-4CD6-86BD-ED34AA407223}"/>
                </a:ext>
              </a:extLst>
            </p:cNvPr>
            <p:cNvSpPr/>
            <p:nvPr/>
          </p:nvSpPr>
          <p:spPr>
            <a:xfrm>
              <a:off x="1654869" y="4120618"/>
              <a:ext cx="2053035" cy="559777"/>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SYSTÈME &amp; RESEAUX </a:t>
              </a:r>
            </a:p>
          </p:txBody>
        </p:sp>
      </p:grpSp>
      <p:sp>
        <p:nvSpPr>
          <p:cNvPr id="28" name="ZoneTexte 27"/>
          <p:cNvSpPr txBox="1"/>
          <p:nvPr/>
        </p:nvSpPr>
        <p:spPr>
          <a:xfrm>
            <a:off x="3835021" y="545910"/>
            <a:ext cx="3557384" cy="369332"/>
          </a:xfrm>
          <a:prstGeom prst="rect">
            <a:avLst/>
          </a:prstGeom>
          <a:noFill/>
        </p:spPr>
        <p:txBody>
          <a:bodyPr wrap="none" rtlCol="0">
            <a:spAutoFit/>
          </a:bodyPr>
          <a:lstStyle/>
          <a:p>
            <a:r>
              <a:rPr lang="fr-FR" b="1" dirty="0">
                <a:solidFill>
                  <a:srgbClr val="FF0000"/>
                </a:solidFill>
              </a:rPr>
              <a:t>ORGANIGRAMME DSI 2021 Q1</a:t>
            </a:r>
          </a:p>
        </p:txBody>
      </p:sp>
    </p:spTree>
    <p:extLst>
      <p:ext uri="{BB962C8B-B14F-4D97-AF65-F5344CB8AC3E}">
        <p14:creationId xmlns:p14="http://schemas.microsoft.com/office/powerpoint/2010/main" val="307300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200" name="CustomShape 2"/>
          <p:cNvSpPr/>
          <p:nvPr/>
        </p:nvSpPr>
        <p:spPr>
          <a:xfrm>
            <a:off x="838080" y="1825560"/>
            <a:ext cx="5179680" cy="4349520"/>
          </a:xfrm>
          <a:prstGeom prst="rect">
            <a:avLst/>
          </a:prstGeom>
          <a:noFill/>
          <a:ln>
            <a:noFill/>
          </a:ln>
        </p:spPr>
        <p:style>
          <a:lnRef idx="0">
            <a:scrgbClr r="0" g="0" b="0"/>
          </a:lnRef>
          <a:fillRef idx="0">
            <a:scrgbClr r="0" g="0" b="0"/>
          </a:fillRef>
          <a:effectRef idx="0">
            <a:scrgbClr r="0" g="0" b="0"/>
          </a:effectRef>
          <a:fontRef idx="minor"/>
        </p:style>
      </p:sp>
      <p:sp>
        <p:nvSpPr>
          <p:cNvPr id="201" name="CustomShape 3"/>
          <p:cNvSpPr/>
          <p:nvPr/>
        </p:nvSpPr>
        <p:spPr>
          <a:xfrm>
            <a:off x="6172200" y="1825560"/>
            <a:ext cx="5179680" cy="4349520"/>
          </a:xfrm>
          <a:prstGeom prst="rect">
            <a:avLst/>
          </a:prstGeom>
          <a:noFill/>
          <a:ln>
            <a:noFill/>
          </a:ln>
        </p:spPr>
        <p:style>
          <a:lnRef idx="0">
            <a:scrgbClr r="0" g="0" b="0"/>
          </a:lnRef>
          <a:fillRef idx="0">
            <a:scrgbClr r="0" g="0" b="0"/>
          </a:fillRef>
          <a:effectRef idx="0">
            <a:scrgbClr r="0" g="0" b="0"/>
          </a:effectRef>
          <a:fontRef idx="minor"/>
        </p:style>
      </p:sp>
      <p:pic>
        <p:nvPicPr>
          <p:cNvPr id="202" name="Picture 2"/>
          <p:cNvPicPr/>
          <p:nvPr/>
        </p:nvPicPr>
        <p:blipFill>
          <a:blip r:embed="rId2"/>
          <a:stretch/>
        </p:blipFill>
        <p:spPr>
          <a:xfrm>
            <a:off x="1440" y="0"/>
            <a:ext cx="12187080" cy="68576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23839</TotalTime>
  <Words>645</Words>
  <Application>Microsoft Office PowerPoint</Application>
  <PresentationFormat>Grand écran</PresentationFormat>
  <Paragraphs>55</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Cambria</vt:lpstr>
      <vt:lpstr>Century Gothic</vt:lpstr>
      <vt:lpstr>Maiandra GD</vt:lpstr>
      <vt:lpstr>Symbol</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subject/>
  <dc:creator>laguiah</dc:creator>
  <dc:description/>
  <cp:lastModifiedBy>Léandre Aguiah</cp:lastModifiedBy>
  <cp:revision>1448</cp:revision>
  <dcterms:created xsi:type="dcterms:W3CDTF">2015-10-14T16:42:27Z</dcterms:created>
  <dcterms:modified xsi:type="dcterms:W3CDTF">2021-02-09T08:03:30Z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41</vt:i4>
  </property>
</Properties>
</file>