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2" r:id="rId6"/>
    <p:sldId id="263" r:id="rId7"/>
    <p:sldId id="265" r:id="rId8"/>
    <p:sldId id="266" r:id="rId9"/>
    <p:sldId id="267" r:id="rId10"/>
    <p:sldId id="268" r:id="rId11"/>
    <p:sldId id="269" r:id="rId12"/>
    <p:sldId id="297" r:id="rId13"/>
    <p:sldId id="270" r:id="rId14"/>
    <p:sldId id="273" r:id="rId15"/>
    <p:sldId id="274" r:id="rId16"/>
    <p:sldId id="275" r:id="rId17"/>
    <p:sldId id="277" r:id="rId18"/>
    <p:sldId id="298" r:id="rId19"/>
    <p:sldId id="280" r:id="rId20"/>
    <p:sldId id="299" r:id="rId21"/>
    <p:sldId id="300" r:id="rId22"/>
    <p:sldId id="301" r:id="rId23"/>
    <p:sldId id="302" r:id="rId24"/>
    <p:sldId id="303" r:id="rId25"/>
    <p:sldId id="307" r:id="rId26"/>
    <p:sldId id="279" r:id="rId27"/>
    <p:sldId id="305" r:id="rId28"/>
    <p:sldId id="281" r:id="rId29"/>
    <p:sldId id="282" r:id="rId30"/>
    <p:sldId id="285" r:id="rId31"/>
    <p:sldId id="278" r:id="rId32"/>
    <p:sldId id="304" r:id="rId33"/>
    <p:sldId id="296" r:id="rId34"/>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25" name="PlaceHolder 2"/>
          <p:cNvSpPr>
            <a:spLocks noGrp="1"/>
          </p:cNvSpPr>
          <p:nvPr>
            <p:ph type="body"/>
          </p:nvPr>
        </p:nvSpPr>
        <p:spPr>
          <a:xfrm>
            <a:off x="838080" y="1825560"/>
            <a:ext cx="29268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26" name="PlaceHolder 3"/>
          <p:cNvSpPr>
            <a:spLocks noGrp="1"/>
          </p:cNvSpPr>
          <p:nvPr>
            <p:ph type="body"/>
          </p:nvPr>
        </p:nvSpPr>
        <p:spPr>
          <a:xfrm>
            <a:off x="838080" y="4097880"/>
            <a:ext cx="29268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83808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98820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30" name="PlaceHolder 4"/>
          <p:cNvSpPr>
            <a:spLocks noGrp="1"/>
          </p:cNvSpPr>
          <p:nvPr>
            <p:ph type="body"/>
          </p:nvPr>
        </p:nvSpPr>
        <p:spPr>
          <a:xfrm>
            <a:off x="988200" y="409788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31" name="PlaceHolder 5"/>
          <p:cNvSpPr>
            <a:spLocks noGrp="1"/>
          </p:cNvSpPr>
          <p:nvPr>
            <p:ph type="body"/>
          </p:nvPr>
        </p:nvSpPr>
        <p:spPr>
          <a:xfrm>
            <a:off x="838080" y="409788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33" name="PlaceHolder 2"/>
          <p:cNvSpPr>
            <a:spLocks noGrp="1"/>
          </p:cNvSpPr>
          <p:nvPr>
            <p:ph type="body"/>
          </p:nvPr>
        </p:nvSpPr>
        <p:spPr>
          <a:xfrm>
            <a:off x="838080" y="1825560"/>
            <a:ext cx="29268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34" name="PlaceHolder 3"/>
          <p:cNvSpPr>
            <a:spLocks noGrp="1"/>
          </p:cNvSpPr>
          <p:nvPr>
            <p:ph type="body"/>
          </p:nvPr>
        </p:nvSpPr>
        <p:spPr>
          <a:xfrm>
            <a:off x="838080" y="1825560"/>
            <a:ext cx="29268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pic>
        <p:nvPicPr>
          <p:cNvPr id="35" name="Image 34"/>
          <p:cNvPicPr/>
          <p:nvPr/>
        </p:nvPicPr>
        <p:blipFill>
          <a:blip r:embed="rId2"/>
          <a:stretch/>
        </p:blipFill>
        <p:spPr>
          <a:xfrm>
            <a:off x="837720" y="3883680"/>
            <a:ext cx="292680" cy="233280"/>
          </a:xfrm>
          <a:prstGeom prst="rect">
            <a:avLst/>
          </a:prstGeom>
          <a:ln>
            <a:noFill/>
          </a:ln>
        </p:spPr>
      </p:pic>
      <p:pic>
        <p:nvPicPr>
          <p:cNvPr id="36" name="Image 35"/>
          <p:cNvPicPr/>
          <p:nvPr/>
        </p:nvPicPr>
        <p:blipFill>
          <a:blip r:embed="rId2"/>
          <a:stretch/>
        </p:blipFill>
        <p:spPr>
          <a:xfrm>
            <a:off x="837720" y="3883680"/>
            <a:ext cx="292680" cy="233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4" name="PlaceHolder 2"/>
          <p:cNvSpPr>
            <a:spLocks noGrp="1"/>
          </p:cNvSpPr>
          <p:nvPr>
            <p:ph type="subTitle"/>
          </p:nvPr>
        </p:nvSpPr>
        <p:spPr>
          <a:xfrm>
            <a:off x="838080" y="-1468800"/>
            <a:ext cx="292680" cy="1093860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6" name="PlaceHolder 2"/>
          <p:cNvSpPr>
            <a:spLocks noGrp="1"/>
          </p:cNvSpPr>
          <p:nvPr>
            <p:ph type="body"/>
          </p:nvPr>
        </p:nvSpPr>
        <p:spPr>
          <a:xfrm>
            <a:off x="838080" y="1825560"/>
            <a:ext cx="29268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838080" y="1825560"/>
            <a:ext cx="14256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9" name="PlaceHolder 3"/>
          <p:cNvSpPr>
            <a:spLocks noGrp="1"/>
          </p:cNvSpPr>
          <p:nvPr>
            <p:ph type="body"/>
          </p:nvPr>
        </p:nvSpPr>
        <p:spPr>
          <a:xfrm>
            <a:off x="988200" y="1825560"/>
            <a:ext cx="14256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838080" y="365040"/>
            <a:ext cx="10513800" cy="61372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3" name="PlaceHolder 2"/>
          <p:cNvSpPr>
            <a:spLocks noGrp="1"/>
          </p:cNvSpPr>
          <p:nvPr>
            <p:ph type="body"/>
          </p:nvPr>
        </p:nvSpPr>
        <p:spPr>
          <a:xfrm>
            <a:off x="83808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14" name="PlaceHolder 3"/>
          <p:cNvSpPr>
            <a:spLocks noGrp="1"/>
          </p:cNvSpPr>
          <p:nvPr>
            <p:ph type="body"/>
          </p:nvPr>
        </p:nvSpPr>
        <p:spPr>
          <a:xfrm>
            <a:off x="838080" y="409788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15" name="PlaceHolder 4"/>
          <p:cNvSpPr>
            <a:spLocks noGrp="1"/>
          </p:cNvSpPr>
          <p:nvPr>
            <p:ph type="body"/>
          </p:nvPr>
        </p:nvSpPr>
        <p:spPr>
          <a:xfrm>
            <a:off x="988200" y="1825560"/>
            <a:ext cx="14256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17" name="PlaceHolder 2"/>
          <p:cNvSpPr>
            <a:spLocks noGrp="1"/>
          </p:cNvSpPr>
          <p:nvPr>
            <p:ph type="body"/>
          </p:nvPr>
        </p:nvSpPr>
        <p:spPr>
          <a:xfrm>
            <a:off x="838080" y="1825560"/>
            <a:ext cx="142560" cy="434952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18" name="PlaceHolder 3"/>
          <p:cNvSpPr>
            <a:spLocks noGrp="1"/>
          </p:cNvSpPr>
          <p:nvPr>
            <p:ph type="body"/>
          </p:nvPr>
        </p:nvSpPr>
        <p:spPr>
          <a:xfrm>
            <a:off x="98820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19" name="PlaceHolder 4"/>
          <p:cNvSpPr>
            <a:spLocks noGrp="1"/>
          </p:cNvSpPr>
          <p:nvPr>
            <p:ph type="body"/>
          </p:nvPr>
        </p:nvSpPr>
        <p:spPr>
          <a:xfrm>
            <a:off x="988200" y="409788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838080" y="365040"/>
            <a:ext cx="10513800" cy="1323720"/>
          </a:xfrm>
          <a:prstGeom prst="rect">
            <a:avLst/>
          </a:prstGeom>
        </p:spPr>
        <p:txBody>
          <a:bodyPr lIns="0" tIns="0" rIns="0" bIns="0" anchor="ctr"/>
          <a:lstStyle/>
          <a:p>
            <a:endParaRPr lang="fr-FR" sz="1800" b="0" strike="noStrike" spc="-1">
              <a:solidFill>
                <a:srgbClr val="000000"/>
              </a:solidFill>
              <a:uFill>
                <a:solidFill>
                  <a:srgbClr val="FFFFFF"/>
                </a:solidFill>
              </a:uFill>
              <a:latin typeface="Arial"/>
            </a:endParaRPr>
          </a:p>
        </p:txBody>
      </p:sp>
      <p:sp>
        <p:nvSpPr>
          <p:cNvPr id="21" name="PlaceHolder 2"/>
          <p:cNvSpPr>
            <a:spLocks noGrp="1"/>
          </p:cNvSpPr>
          <p:nvPr>
            <p:ph type="body"/>
          </p:nvPr>
        </p:nvSpPr>
        <p:spPr>
          <a:xfrm>
            <a:off x="83808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22" name="PlaceHolder 3"/>
          <p:cNvSpPr>
            <a:spLocks noGrp="1"/>
          </p:cNvSpPr>
          <p:nvPr>
            <p:ph type="body"/>
          </p:nvPr>
        </p:nvSpPr>
        <p:spPr>
          <a:xfrm>
            <a:off x="988200" y="1825560"/>
            <a:ext cx="14256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
        <p:nvSpPr>
          <p:cNvPr id="23" name="PlaceHolder 4"/>
          <p:cNvSpPr>
            <a:spLocks noGrp="1"/>
          </p:cNvSpPr>
          <p:nvPr>
            <p:ph type="body"/>
          </p:nvPr>
        </p:nvSpPr>
        <p:spPr>
          <a:xfrm>
            <a:off x="838080" y="4097880"/>
            <a:ext cx="292680" cy="2074680"/>
          </a:xfrm>
          <a:prstGeom prst="rect">
            <a:avLst/>
          </a:prstGeom>
        </p:spPr>
        <p:txBody>
          <a:bodyPr lIns="0" tIns="0" rIns="0" bIns="0">
            <a:normAutofit/>
          </a:bodyPr>
          <a:lstStyle/>
          <a:p>
            <a:endParaRPr lang="fr-FR" sz="28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838080" y="365040"/>
            <a:ext cx="10513800" cy="1323720"/>
          </a:xfrm>
          <a:prstGeom prst="rect">
            <a:avLst/>
          </a:prstGeom>
        </p:spPr>
        <p:txBody>
          <a:bodyPr lIns="0" tIns="0" rIns="0" bIns="0" anchor="ctr"/>
          <a:lstStyle/>
          <a:p>
            <a:r>
              <a:rPr lang="fr-FR" sz="4400" b="0" strike="noStrike" spc="-1">
                <a:solidFill>
                  <a:srgbClr val="000000"/>
                </a:solidFill>
                <a:uFill>
                  <a:solidFill>
                    <a:srgbClr val="FFFFFF"/>
                  </a:solidFill>
                </a:uFill>
                <a:latin typeface="Arial"/>
              </a:rPr>
              <a:t>Cliquez pour éditer le format du texte-titre</a:t>
            </a:r>
          </a:p>
        </p:txBody>
      </p:sp>
      <p:sp>
        <p:nvSpPr>
          <p:cNvPr id="4" name="PlaceHolder 2"/>
          <p:cNvSpPr>
            <a:spLocks noGrp="1"/>
          </p:cNvSpPr>
          <p:nvPr>
            <p:ph type="body"/>
          </p:nvPr>
        </p:nvSpPr>
        <p:spPr>
          <a:xfrm>
            <a:off x="838080" y="1825560"/>
            <a:ext cx="292680" cy="4349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Second niveau de plan</a:t>
            </a:r>
          </a:p>
          <a:p>
            <a:pPr marL="1296000" lvl="2" indent="-288000">
              <a:spcBef>
                <a:spcPts val="850"/>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Troisième niveau de plan</a:t>
            </a:r>
          </a:p>
          <a:p>
            <a:pPr marL="1728000" lvl="3" indent="-216000">
              <a:spcBef>
                <a:spcPts val="567"/>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Quatrième niveau de plan</a:t>
            </a:r>
          </a:p>
          <a:p>
            <a:pPr marL="2160000" lvl="4"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Cinquième niveau de plan</a:t>
            </a:r>
          </a:p>
          <a:p>
            <a:pPr marL="2592000" lvl="5"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Sixième niveau de plan</a:t>
            </a:r>
          </a:p>
          <a:p>
            <a:pPr marL="3024000" lvl="6"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Septième niveau de plan</a:t>
            </a:r>
          </a:p>
        </p:txBody>
      </p:sp>
      <p:sp>
        <p:nvSpPr>
          <p:cNvPr id="2" name="PlaceHolder 3"/>
          <p:cNvSpPr>
            <a:spLocks noGrp="1"/>
          </p:cNvSpPr>
          <p:nvPr>
            <p:ph type="body"/>
          </p:nvPr>
        </p:nvSpPr>
        <p:spPr>
          <a:xfrm>
            <a:off x="1146240" y="1825560"/>
            <a:ext cx="292680" cy="4349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Second niveau de plan</a:t>
            </a:r>
          </a:p>
          <a:p>
            <a:pPr marL="1296000" lvl="2" indent="-288000">
              <a:spcBef>
                <a:spcPts val="850"/>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Troisième niveau de plan</a:t>
            </a:r>
          </a:p>
          <a:p>
            <a:pPr marL="1728000" lvl="3" indent="-216000">
              <a:spcBef>
                <a:spcPts val="567"/>
              </a:spcBef>
              <a:buClr>
                <a:srgbClr val="000000"/>
              </a:buClr>
              <a:buSzPct val="75000"/>
              <a:buFont typeface="Symbol" charset="2"/>
              <a:buChar char=""/>
            </a:pPr>
            <a:r>
              <a:rPr lang="fr-FR" sz="2800" b="0" strike="noStrike" spc="-1">
                <a:solidFill>
                  <a:srgbClr val="000000"/>
                </a:solidFill>
                <a:uFill>
                  <a:solidFill>
                    <a:srgbClr val="FFFFFF"/>
                  </a:solidFill>
                </a:uFill>
                <a:latin typeface="Arial"/>
              </a:rPr>
              <a:t>Quatrième niveau de plan</a:t>
            </a:r>
          </a:p>
          <a:p>
            <a:pPr marL="2160000" lvl="4"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Cinquième niveau de plan</a:t>
            </a:r>
          </a:p>
          <a:p>
            <a:pPr marL="2592000" lvl="5"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Sixième niveau de plan</a:t>
            </a:r>
          </a:p>
          <a:p>
            <a:pPr marL="3024000" lvl="6" indent="-216000">
              <a:spcBef>
                <a:spcPts val="283"/>
              </a:spcBef>
              <a:buClr>
                <a:srgbClr val="000000"/>
              </a:buClr>
              <a:buSzPct val="45000"/>
              <a:buFont typeface="Wingdings" charset="2"/>
              <a:buChar char=""/>
            </a:pPr>
            <a:r>
              <a:rPr lang="fr-FR" sz="2800" b="0" strike="noStrike" spc="-1">
                <a:solidFill>
                  <a:srgbClr val="000000"/>
                </a:solidFill>
                <a:uFill>
                  <a:solidFill>
                    <a:srgbClr val="FFFFFF"/>
                  </a:solidFill>
                </a:u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ustomShape 1"/>
          <p:cNvSpPr/>
          <p:nvPr/>
        </p:nvSpPr>
        <p:spPr>
          <a:xfrm>
            <a:off x="838080" y="365040"/>
            <a:ext cx="5027400" cy="1323720"/>
          </a:xfrm>
          <a:prstGeom prst="rect">
            <a:avLst/>
          </a:prstGeom>
          <a:noFill/>
          <a:ln>
            <a:noFill/>
          </a:ln>
        </p:spPr>
        <p:style>
          <a:lnRef idx="0">
            <a:scrgbClr r="0" g="0" b="0"/>
          </a:lnRef>
          <a:fillRef idx="0">
            <a:scrgbClr r="0" g="0" b="0"/>
          </a:fillRef>
          <a:effectRef idx="0">
            <a:scrgbClr r="0" g="0" b="0"/>
          </a:effectRef>
          <a:fontRef idx="minor"/>
        </p:style>
      </p:sp>
      <p:sp>
        <p:nvSpPr>
          <p:cNvPr id="38" name="CustomShape 2"/>
          <p:cNvSpPr/>
          <p:nvPr/>
        </p:nvSpPr>
        <p:spPr>
          <a:xfrm>
            <a:off x="6172200" y="1209600"/>
            <a:ext cx="5179680" cy="4965480"/>
          </a:xfrm>
          <a:prstGeom prst="rect">
            <a:avLst/>
          </a:prstGeom>
          <a:noFill/>
          <a:ln>
            <a:noFill/>
          </a:ln>
        </p:spPr>
        <p:style>
          <a:lnRef idx="0">
            <a:scrgbClr r="0" g="0" b="0"/>
          </a:lnRef>
          <a:fillRef idx="0">
            <a:scrgbClr r="0" g="0" b="0"/>
          </a:fillRef>
          <a:effectRef idx="0">
            <a:scrgbClr r="0" g="0" b="0"/>
          </a:effectRef>
          <a:fontRef idx="minor"/>
        </p:style>
      </p:sp>
      <p:pic>
        <p:nvPicPr>
          <p:cNvPr id="39" name="Espace réservé du contenu 1"/>
          <p:cNvPicPr/>
          <p:nvPr/>
        </p:nvPicPr>
        <p:blipFill>
          <a:blip r:embed="rId2"/>
          <a:stretch/>
        </p:blipFill>
        <p:spPr>
          <a:xfrm>
            <a:off x="-26640" y="-15120"/>
            <a:ext cx="12216960" cy="6871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Table 1"/>
          <p:cNvGraphicFramePr/>
          <p:nvPr>
            <p:extLst>
              <p:ext uri="{D42A27DB-BD31-4B8C-83A1-F6EECF244321}">
                <p14:modId xmlns:p14="http://schemas.microsoft.com/office/powerpoint/2010/main" val="3042845042"/>
              </p:ext>
            </p:extLst>
          </p:nvPr>
        </p:nvGraphicFramePr>
        <p:xfrm>
          <a:off x="723240" y="364320"/>
          <a:ext cx="11006640" cy="398520"/>
        </p:xfrm>
        <a:graphic>
          <a:graphicData uri="http://schemas.openxmlformats.org/drawingml/2006/table">
            <a:tbl>
              <a:tblPr/>
              <a:tblGrid>
                <a:gridCol w="3782520">
                  <a:extLst>
                    <a:ext uri="{9D8B030D-6E8A-4147-A177-3AD203B41FA5}">
                      <a16:colId xmlns:a16="http://schemas.microsoft.com/office/drawing/2014/main" val="20000"/>
                    </a:ext>
                  </a:extLst>
                </a:gridCol>
                <a:gridCol w="3817800">
                  <a:extLst>
                    <a:ext uri="{9D8B030D-6E8A-4147-A177-3AD203B41FA5}">
                      <a16:colId xmlns:a16="http://schemas.microsoft.com/office/drawing/2014/main" val="20001"/>
                    </a:ext>
                  </a:extLst>
                </a:gridCol>
                <a:gridCol w="3406320">
                  <a:extLst>
                    <a:ext uri="{9D8B030D-6E8A-4147-A177-3AD203B41FA5}">
                      <a16:colId xmlns:a16="http://schemas.microsoft.com/office/drawing/2014/main" val="20002"/>
                    </a:ext>
                  </a:extLst>
                </a:gridCol>
              </a:tblGrid>
              <a:tr h="398520">
                <a:tc>
                  <a:txBody>
                    <a:bodyPr/>
                    <a:lstStyle/>
                    <a:p>
                      <a:pPr algn="ctr">
                        <a:lnSpc>
                          <a:spcPct val="115000"/>
                        </a:lnSpc>
                      </a:pPr>
                      <a:r>
                        <a:rPr lang="fr-FR" sz="1200" b="0" strike="noStrike" spc="-1" dirty="0">
                          <a:solidFill>
                            <a:srgbClr val="000000"/>
                          </a:solidFill>
                          <a:uFill>
                            <a:solidFill>
                              <a:srgbClr val="FFFFFF"/>
                            </a:solidFill>
                          </a:uFill>
                          <a:latin typeface="Century Gothic"/>
                          <a:ea typeface="DejaVu Sans"/>
                        </a:rPr>
                        <a:t>AXES </a:t>
                      </a:r>
                      <a:endParaRPr lang="fr-FR" sz="12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fr-FR" sz="1200" b="0" strike="noStrike" spc="-1" dirty="0">
                          <a:solidFill>
                            <a:srgbClr val="000000"/>
                          </a:solidFill>
                          <a:uFill>
                            <a:solidFill>
                              <a:srgbClr val="FFFFFF"/>
                            </a:solidFill>
                          </a:uFill>
                          <a:latin typeface="Century Gothic"/>
                          <a:ea typeface="DejaVu Sans"/>
                        </a:rPr>
                        <a:t>DESCRIPTION</a:t>
                      </a:r>
                      <a:endParaRPr lang="fr-FR" sz="12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fr-FR" sz="1200" b="0" strike="noStrike" spc="-1" dirty="0">
                          <a:solidFill>
                            <a:srgbClr val="000000"/>
                          </a:solidFill>
                          <a:uFill>
                            <a:solidFill>
                              <a:srgbClr val="FFFFFF"/>
                            </a:solidFill>
                          </a:uFill>
                          <a:latin typeface="Century Gothic"/>
                          <a:ea typeface="DejaVu Sans"/>
                        </a:rPr>
                        <a:t>TACHES EFFECTUEES</a:t>
                      </a:r>
                      <a:endParaRPr lang="fr-FR" sz="12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79" name="Table 3"/>
          <p:cNvGraphicFramePr/>
          <p:nvPr/>
        </p:nvGraphicFramePr>
        <p:xfrm>
          <a:off x="737640" y="772560"/>
          <a:ext cx="10959840" cy="5125889"/>
        </p:xfrm>
        <a:graphic>
          <a:graphicData uri="http://schemas.openxmlformats.org/drawingml/2006/table">
            <a:tbl>
              <a:tblPr/>
              <a:tblGrid>
                <a:gridCol w="3761280">
                  <a:extLst>
                    <a:ext uri="{9D8B030D-6E8A-4147-A177-3AD203B41FA5}">
                      <a16:colId xmlns:a16="http://schemas.microsoft.com/office/drawing/2014/main" val="20000"/>
                    </a:ext>
                  </a:extLst>
                </a:gridCol>
                <a:gridCol w="3817800">
                  <a:extLst>
                    <a:ext uri="{9D8B030D-6E8A-4147-A177-3AD203B41FA5}">
                      <a16:colId xmlns:a16="http://schemas.microsoft.com/office/drawing/2014/main" val="20001"/>
                    </a:ext>
                  </a:extLst>
                </a:gridCol>
                <a:gridCol w="3380760">
                  <a:extLst>
                    <a:ext uri="{9D8B030D-6E8A-4147-A177-3AD203B41FA5}">
                      <a16:colId xmlns:a16="http://schemas.microsoft.com/office/drawing/2014/main" val="20002"/>
                    </a:ext>
                  </a:extLst>
                </a:gridCol>
              </a:tblGrid>
              <a:tr h="2493000">
                <a:tc rowSpan="2">
                  <a:txBody>
                    <a:bodyPr/>
                    <a:lstStyle/>
                    <a:p>
                      <a:pPr algn="ctr">
                        <a:lnSpc>
                          <a:spcPct val="150000"/>
                        </a:lnSpc>
                      </a:pPr>
                      <a:endParaRPr lang="fr-FR" sz="1800" b="0" strike="noStrike" spc="-1" dirty="0">
                        <a:solidFill>
                          <a:srgbClr val="000000"/>
                        </a:solidFill>
                        <a:uFill>
                          <a:solidFill>
                            <a:srgbClr val="FFFFFF"/>
                          </a:solidFill>
                        </a:uFill>
                        <a:latin typeface="Arial"/>
                      </a:endParaRPr>
                    </a:p>
                    <a:p>
                      <a:pPr algn="ctr">
                        <a:lnSpc>
                          <a:spcPct val="150000"/>
                        </a:lnSpc>
                      </a:pPr>
                      <a:endParaRPr lang="fr-FR" sz="1800" b="0" strike="noStrike" spc="-1" dirty="0">
                        <a:solidFill>
                          <a:srgbClr val="000000"/>
                        </a:solidFill>
                        <a:uFill>
                          <a:solidFill>
                            <a:srgbClr val="FFFFFF"/>
                          </a:solidFill>
                        </a:uFill>
                        <a:latin typeface="Arial"/>
                      </a:endParaRPr>
                    </a:p>
                    <a:p>
                      <a:pPr algn="ctr">
                        <a:lnSpc>
                          <a:spcPct val="150000"/>
                        </a:lnSpc>
                      </a:pPr>
                      <a:endParaRPr lang="fr-FR" sz="1800" b="0" strike="noStrike" spc="-1" dirty="0">
                        <a:solidFill>
                          <a:srgbClr val="000000"/>
                        </a:solidFill>
                        <a:uFill>
                          <a:solidFill>
                            <a:srgbClr val="FFFFFF"/>
                          </a:solidFill>
                        </a:uFill>
                        <a:latin typeface="Arial"/>
                      </a:endParaRPr>
                    </a:p>
                    <a:p>
                      <a:pPr algn="ctr">
                        <a:lnSpc>
                          <a:spcPct val="150000"/>
                        </a:lnSpc>
                      </a:pPr>
                      <a:endParaRPr lang="fr-FR" sz="1800" b="0" strike="noStrike" spc="-1" dirty="0">
                        <a:solidFill>
                          <a:srgbClr val="000000"/>
                        </a:solidFill>
                        <a:uFill>
                          <a:solidFill>
                            <a:srgbClr val="FFFFFF"/>
                          </a:solidFill>
                        </a:uFill>
                        <a:latin typeface="Arial"/>
                      </a:endParaRPr>
                    </a:p>
                    <a:p>
                      <a:pPr algn="ctr">
                        <a:lnSpc>
                          <a:spcPct val="150000"/>
                        </a:lnSpc>
                      </a:pPr>
                      <a:endParaRPr lang="fr-FR" sz="1800" b="0" strike="noStrike" spc="-1" dirty="0">
                        <a:solidFill>
                          <a:srgbClr val="000000"/>
                        </a:solidFill>
                        <a:uFill>
                          <a:solidFill>
                            <a:srgbClr val="FFFFFF"/>
                          </a:solidFill>
                        </a:uFill>
                        <a:latin typeface="Arial"/>
                      </a:endParaRPr>
                    </a:p>
                    <a:p>
                      <a:pPr algn="ctr">
                        <a:lnSpc>
                          <a:spcPct val="115000"/>
                        </a:lnSpc>
                      </a:pPr>
                      <a:r>
                        <a:rPr lang="fr-FR" sz="1400" b="1" strike="noStrike" spc="-1" dirty="0">
                          <a:solidFill>
                            <a:srgbClr val="000000"/>
                          </a:solidFill>
                          <a:uFill>
                            <a:solidFill>
                              <a:srgbClr val="FFFFFF"/>
                            </a:solidFill>
                          </a:uFill>
                          <a:latin typeface="Century Gothic"/>
                          <a:ea typeface="DejaVu Sans"/>
                        </a:rPr>
                        <a:t>GARANTIR LA DISPONIBILITÉ PERMANENTE DES DONNÉES CRITIQUES DE L’ENTREPRISE</a:t>
                      </a:r>
                      <a:endParaRPr lang="fr-FR" sz="1400" b="0" strike="noStrike" spc="-1" dirty="0">
                        <a:solidFill>
                          <a:srgbClr val="000000"/>
                        </a:solidFill>
                        <a:uFill>
                          <a:solidFill>
                            <a:srgbClr val="FFFFFF"/>
                          </a:solidFill>
                        </a:uFill>
                        <a:latin typeface="Arial"/>
                      </a:endParaRPr>
                    </a:p>
                    <a:p>
                      <a:pPr algn="ctr">
                        <a:lnSpc>
                          <a:spcPct val="115000"/>
                        </a:lnSpc>
                      </a:pPr>
                      <a:r>
                        <a:rPr lang="fr-FR" sz="1400" b="1" strike="noStrike" spc="-1" dirty="0">
                          <a:solidFill>
                            <a:srgbClr val="000000"/>
                          </a:solidFill>
                          <a:uFill>
                            <a:solidFill>
                              <a:srgbClr val="FFFFFF"/>
                            </a:solidFill>
                          </a:uFill>
                          <a:latin typeface="Century Gothic"/>
                          <a:ea typeface="DejaVu Sans"/>
                        </a:rPr>
                        <a:t>ET MAINTENANCE</a:t>
                      </a:r>
                      <a:endParaRPr lang="fr-FR" sz="14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50000"/>
                        </a:lnSpc>
                      </a:pPr>
                      <a:endParaRPr lang="fr-FR" sz="1800" b="0" strike="noStrike" spc="-1">
                        <a:solidFill>
                          <a:srgbClr val="000000"/>
                        </a:solidFill>
                        <a:uFill>
                          <a:solidFill>
                            <a:srgbClr val="FFFFFF"/>
                          </a:solidFill>
                        </a:uFill>
                        <a:latin typeface="Arial"/>
                      </a:endParaRPr>
                    </a:p>
                    <a:p>
                      <a:pPr algn="just">
                        <a:lnSpc>
                          <a:spcPct val="150000"/>
                        </a:lnSpc>
                      </a:pPr>
                      <a:r>
                        <a:rPr lang="fr-FR" sz="1400" b="0" strike="noStrike" spc="-1">
                          <a:solidFill>
                            <a:srgbClr val="000000"/>
                          </a:solidFill>
                          <a:uFill>
                            <a:solidFill>
                              <a:srgbClr val="FFFFFF"/>
                            </a:solidFill>
                          </a:uFill>
                          <a:latin typeface="Century Gothic"/>
                          <a:ea typeface="DejaVu Sans"/>
                        </a:rPr>
                        <a:t>ASSURER L’ENSEMBLE DES SAUVEGARDES NÉCESSAIRES POUR MAINTENIR LA SÉCURITÉ DES DONNÉES CIRCULANT DANS LE RÉSEAU DE L’ENTREPRISE ET LEUR RESTAURATION</a:t>
                      </a:r>
                      <a:endParaRPr lang="fr-FR" sz="1400" b="0" strike="noStrike" spc="-1">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171360" indent="-171000" algn="just">
                        <a:lnSpc>
                          <a:spcPct val="150000"/>
                        </a:lnSpc>
                        <a:buClr>
                          <a:srgbClr val="000000"/>
                        </a:buClr>
                        <a:buFont typeface="StarSymbol"/>
                        <a:buChar char="-"/>
                      </a:pPr>
                      <a:r>
                        <a:rPr lang="fr-FR" sz="1400" b="0" strike="noStrike" spc="-1">
                          <a:solidFill>
                            <a:srgbClr val="000000"/>
                          </a:solidFill>
                          <a:uFill>
                            <a:solidFill>
                              <a:srgbClr val="FFFFFF"/>
                            </a:solidFill>
                          </a:uFill>
                          <a:latin typeface="Century Gothic"/>
                          <a:ea typeface="DejaVu Sans"/>
                        </a:rPr>
                        <a:t>Migration de certains serveurs critiques vers le Système Linux (Debian);</a:t>
                      </a:r>
                      <a:endParaRPr lang="fr-FR" sz="1400" b="0" strike="noStrike" spc="-1">
                        <a:solidFill>
                          <a:srgbClr val="000000"/>
                        </a:solidFill>
                        <a:uFill>
                          <a:solidFill>
                            <a:srgbClr val="FFFFFF"/>
                          </a:solidFill>
                        </a:uFill>
                        <a:latin typeface="Arial"/>
                      </a:endParaRPr>
                    </a:p>
                    <a:p>
                      <a:pPr marL="171360" indent="-171000" algn="just">
                        <a:lnSpc>
                          <a:spcPct val="150000"/>
                        </a:lnSpc>
                        <a:buClr>
                          <a:srgbClr val="000000"/>
                        </a:buClr>
                        <a:buFont typeface="StarSymbol"/>
                        <a:buChar char="-"/>
                      </a:pPr>
                      <a:r>
                        <a:rPr lang="fr-FR" sz="1400" b="0" strike="noStrike" spc="-1">
                          <a:solidFill>
                            <a:srgbClr val="000000"/>
                          </a:solidFill>
                          <a:uFill>
                            <a:solidFill>
                              <a:srgbClr val="FFFFFF"/>
                            </a:solidFill>
                          </a:uFill>
                          <a:latin typeface="Century Gothic"/>
                          <a:ea typeface="DejaVu Sans"/>
                        </a:rPr>
                        <a:t>Archivage des données critiques et sensibles (lecteur réseau)</a:t>
                      </a:r>
                      <a:endParaRPr lang="fr-FR" sz="1400" b="0" strike="noStrike" spc="-1">
                        <a:solidFill>
                          <a:srgbClr val="000000"/>
                        </a:solidFill>
                        <a:uFill>
                          <a:solidFill>
                            <a:srgbClr val="FFFFFF"/>
                          </a:solidFill>
                        </a:uFill>
                        <a:latin typeface="Arial"/>
                      </a:endParaRPr>
                    </a:p>
                    <a:p>
                      <a:pPr marL="171360" indent="-171000" algn="just">
                        <a:lnSpc>
                          <a:spcPct val="150000"/>
                        </a:lnSpc>
                        <a:buClr>
                          <a:srgbClr val="000000"/>
                        </a:buClr>
                        <a:buFont typeface="StarSymbol"/>
                        <a:buChar char="-"/>
                      </a:pPr>
                      <a:r>
                        <a:rPr lang="fr-FR" sz="1400" b="0" strike="noStrike" spc="-1">
                          <a:solidFill>
                            <a:srgbClr val="000000"/>
                          </a:solidFill>
                          <a:uFill>
                            <a:solidFill>
                              <a:srgbClr val="FFFFFF"/>
                            </a:solidFill>
                          </a:uFill>
                          <a:latin typeface="Century Gothic"/>
                          <a:ea typeface="DejaVu Sans"/>
                        </a:rPr>
                        <a:t>Mise a disposition des enregistrements (voix) ainsi que leur archivage;</a:t>
                      </a:r>
                      <a:endParaRPr lang="fr-FR" sz="1400" b="0" strike="noStrike" spc="-1">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2513880">
                <a:tc vMerge="1">
                  <a:txBody>
                    <a:bodyPr/>
                    <a:lstStyle/>
                    <a:p>
                      <a:endParaRPr lang="en-US"/>
                    </a:p>
                  </a:txBody>
                  <a:tcPr>
                    <a:solidFill>
                      <a:srgbClr val="729FCF"/>
                    </a:solidFill>
                  </a:tcPr>
                </a:tc>
                <a:tc>
                  <a:txBody>
                    <a:bodyPr/>
                    <a:lstStyle/>
                    <a:p>
                      <a:pPr algn="just">
                        <a:lnSpc>
                          <a:spcPct val="150000"/>
                        </a:lnSpc>
                      </a:pPr>
                      <a:r>
                        <a:rPr lang="fr-FR" sz="1400" b="0" strike="noStrike" spc="-1">
                          <a:solidFill>
                            <a:srgbClr val="000000"/>
                          </a:solidFill>
                          <a:uFill>
                            <a:solidFill>
                              <a:srgbClr val="FFFFFF"/>
                            </a:solidFill>
                          </a:uFill>
                          <a:latin typeface="Century Gothic"/>
                          <a:ea typeface="DejaVu Sans"/>
                        </a:rPr>
                        <a:t>ASSURER LA MAINTENANCE DES POSTES DE TRAVAIL ET SERVEURS</a:t>
                      </a:r>
                      <a:endParaRPr lang="fr-FR" sz="1400" b="0" strike="noStrike" spc="-1">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171360" indent="-171000" algn="just">
                        <a:lnSpc>
                          <a:spcPct val="150000"/>
                        </a:lnSpc>
                        <a:buClr>
                          <a:srgbClr val="000000"/>
                        </a:buClr>
                        <a:buFont typeface="StarSymbol"/>
                        <a:buChar char="-"/>
                      </a:pPr>
                      <a:r>
                        <a:rPr lang="fr-FR" sz="1400" b="0" strike="noStrike" spc="-1" dirty="0">
                          <a:solidFill>
                            <a:srgbClr val="000000"/>
                          </a:solidFill>
                          <a:uFill>
                            <a:solidFill>
                              <a:srgbClr val="FFFFFF"/>
                            </a:solidFill>
                          </a:uFill>
                          <a:latin typeface="Century Gothic"/>
                          <a:ea typeface="DejaVu Sans"/>
                        </a:rPr>
                        <a:t>- Maintenance préventive et corrective des postes du parc suivant le planning mensuel établi</a:t>
                      </a:r>
                      <a:endParaRPr lang="fr-FR" sz="1400" b="0" strike="noStrike" spc="-1" dirty="0">
                        <a:solidFill>
                          <a:srgbClr val="000000"/>
                        </a:solidFill>
                        <a:uFill>
                          <a:solidFill>
                            <a:srgbClr val="FFFFFF"/>
                          </a:solidFill>
                        </a:uFill>
                        <a:latin typeface="Arial"/>
                      </a:endParaRPr>
                    </a:p>
                    <a:p>
                      <a:pPr>
                        <a:lnSpc>
                          <a:spcPct val="115000"/>
                        </a:lnSpc>
                      </a:pPr>
                      <a:endParaRPr lang="fr-FR" sz="14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1352160" y="288000"/>
            <a:ext cx="9230400" cy="50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u="sng" strike="noStrike" spc="-1">
                <a:solidFill>
                  <a:srgbClr val="C00000"/>
                </a:solidFill>
                <a:uFill>
                  <a:solidFill>
                    <a:srgbClr val="FFFFFF"/>
                  </a:solidFill>
                </a:uFill>
                <a:latin typeface="Century Gothic"/>
                <a:ea typeface="DejaVu Sans"/>
              </a:rPr>
              <a:t>Autres tâches effectuées au cours de l’année</a:t>
            </a:r>
            <a:endParaRPr lang="fr-FR" sz="2400" b="0" strike="noStrike" spc="-1">
              <a:solidFill>
                <a:srgbClr val="000000"/>
              </a:solidFill>
              <a:uFill>
                <a:solidFill>
                  <a:srgbClr val="FFFFFF"/>
                </a:solidFill>
              </a:uFill>
              <a:latin typeface="Arial"/>
            </a:endParaRPr>
          </a:p>
        </p:txBody>
      </p:sp>
      <p:graphicFrame>
        <p:nvGraphicFramePr>
          <p:cNvPr id="2" name="Tableau 1">
            <a:extLst>
              <a:ext uri="{FF2B5EF4-FFF2-40B4-BE49-F238E27FC236}">
                <a16:creationId xmlns:a16="http://schemas.microsoft.com/office/drawing/2014/main" id="{32962DC5-39DB-40A8-A589-EC32E0C2E1FE}"/>
              </a:ext>
            </a:extLst>
          </p:cNvPr>
          <p:cNvGraphicFramePr>
            <a:graphicFrameLocks noGrp="1"/>
          </p:cNvGraphicFramePr>
          <p:nvPr>
            <p:extLst>
              <p:ext uri="{D42A27DB-BD31-4B8C-83A1-F6EECF244321}">
                <p14:modId xmlns:p14="http://schemas.microsoft.com/office/powerpoint/2010/main" val="2241718642"/>
              </p:ext>
            </p:extLst>
          </p:nvPr>
        </p:nvGraphicFramePr>
        <p:xfrm>
          <a:off x="809920" y="882945"/>
          <a:ext cx="8949126" cy="5225073"/>
        </p:xfrm>
        <a:graphic>
          <a:graphicData uri="http://schemas.openxmlformats.org/drawingml/2006/table">
            <a:tbl>
              <a:tblPr firstRow="1" firstCol="1" bandRow="1">
                <a:tableStyleId>{5940675A-B579-460E-94D1-54222C63F5DA}</a:tableStyleId>
              </a:tblPr>
              <a:tblGrid>
                <a:gridCol w="3272252">
                  <a:extLst>
                    <a:ext uri="{9D8B030D-6E8A-4147-A177-3AD203B41FA5}">
                      <a16:colId xmlns:a16="http://schemas.microsoft.com/office/drawing/2014/main" val="2097227767"/>
                    </a:ext>
                  </a:extLst>
                </a:gridCol>
                <a:gridCol w="1179941">
                  <a:extLst>
                    <a:ext uri="{9D8B030D-6E8A-4147-A177-3AD203B41FA5}">
                      <a16:colId xmlns:a16="http://schemas.microsoft.com/office/drawing/2014/main" val="1746227014"/>
                    </a:ext>
                  </a:extLst>
                </a:gridCol>
                <a:gridCol w="1388733">
                  <a:extLst>
                    <a:ext uri="{9D8B030D-6E8A-4147-A177-3AD203B41FA5}">
                      <a16:colId xmlns:a16="http://schemas.microsoft.com/office/drawing/2014/main" val="108098185"/>
                    </a:ext>
                  </a:extLst>
                </a:gridCol>
                <a:gridCol w="3108200">
                  <a:extLst>
                    <a:ext uri="{9D8B030D-6E8A-4147-A177-3AD203B41FA5}">
                      <a16:colId xmlns:a16="http://schemas.microsoft.com/office/drawing/2014/main" val="4107795571"/>
                    </a:ext>
                  </a:extLst>
                </a:gridCol>
              </a:tblGrid>
              <a:tr h="365224">
                <a:tc gridSpan="4">
                  <a:txBody>
                    <a:bodyPr/>
                    <a:lstStyle/>
                    <a:p>
                      <a:pPr algn="ctr">
                        <a:lnSpc>
                          <a:spcPct val="115000"/>
                        </a:lnSpc>
                        <a:spcAft>
                          <a:spcPts val="0"/>
                        </a:spcAft>
                      </a:pPr>
                      <a:r>
                        <a:rPr lang="fr-FR" sz="1100" dirty="0">
                          <a:effectLst/>
                        </a:rPr>
                        <a:t>TACHES REGALIENNES DE LA DSI</a:t>
                      </a:r>
                      <a:endParaRPr lang="fr-FR" sz="1100" dirty="0">
                        <a:effectLst/>
                        <a:latin typeface="Calibri"/>
                        <a:ea typeface="Times New Roman"/>
                        <a:cs typeface="Times New Roman"/>
                      </a:endParaRPr>
                    </a:p>
                  </a:txBody>
                  <a:tcPr marL="44450" marR="4445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12245277"/>
                  </a:ext>
                </a:extLst>
              </a:tr>
              <a:tr h="782123">
                <a:tc>
                  <a:txBody>
                    <a:bodyPr/>
                    <a:lstStyle/>
                    <a:p>
                      <a:pPr algn="ctr">
                        <a:lnSpc>
                          <a:spcPct val="115000"/>
                        </a:lnSpc>
                        <a:spcAft>
                          <a:spcPts val="0"/>
                        </a:spcAft>
                      </a:pPr>
                      <a:r>
                        <a:rPr lang="fr-FR" sz="1100" dirty="0">
                          <a:effectLst/>
                        </a:rPr>
                        <a:t>Garantir 90% disponibilité permanente des postes de travail des CSCD, et de l’administration</a:t>
                      </a:r>
                      <a:endParaRPr lang="fr-FR"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fr-FR" sz="1100">
                          <a:effectLst/>
                        </a:rPr>
                        <a:t>DSI</a:t>
                      </a:r>
                      <a:endParaRPr lang="fr-FR" sz="1100">
                        <a:effectLst/>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1200">
                          <a:effectLst/>
                        </a:rPr>
                        <a:t>EN CONTINUE </a:t>
                      </a:r>
                      <a:endParaRPr lang="fr-FR" sz="1100">
                        <a:effectLst/>
                        <a:latin typeface="Calibri"/>
                        <a:ea typeface="Times New Roman"/>
                        <a:cs typeface="Times New Roman"/>
                      </a:endParaRPr>
                    </a:p>
                  </a:txBody>
                  <a:tcPr marL="44450" marR="44450" marT="0" marB="0"/>
                </a:tc>
                <a:tc rowSpan="2">
                  <a:txBody>
                    <a:bodyPr/>
                    <a:lstStyle/>
                    <a:p>
                      <a:pPr algn="ctr">
                        <a:lnSpc>
                          <a:spcPct val="115000"/>
                        </a:lnSpc>
                        <a:spcAft>
                          <a:spcPts val="0"/>
                        </a:spcAft>
                      </a:pPr>
                      <a:endParaRPr lang="fr-FR" sz="1100" dirty="0">
                        <a:effectLst/>
                      </a:endParaRPr>
                    </a:p>
                    <a:p>
                      <a:pPr algn="ctr">
                        <a:lnSpc>
                          <a:spcPct val="115000"/>
                        </a:lnSpc>
                        <a:spcAft>
                          <a:spcPts val="0"/>
                        </a:spcAft>
                      </a:pPr>
                      <a:endParaRPr lang="fr-FR" sz="1100" dirty="0">
                        <a:effectLst/>
                      </a:endParaRPr>
                    </a:p>
                    <a:p>
                      <a:pPr algn="ctr">
                        <a:lnSpc>
                          <a:spcPct val="115000"/>
                        </a:lnSpc>
                        <a:spcAft>
                          <a:spcPts val="0"/>
                        </a:spcAft>
                      </a:pPr>
                      <a:endParaRPr lang="fr-FR" sz="1100" dirty="0">
                        <a:effectLst/>
                      </a:endParaRPr>
                    </a:p>
                    <a:p>
                      <a:pPr algn="ctr">
                        <a:lnSpc>
                          <a:spcPct val="115000"/>
                        </a:lnSpc>
                        <a:spcAft>
                          <a:spcPts val="0"/>
                        </a:spcAft>
                      </a:pPr>
                      <a:r>
                        <a:rPr lang="fr-FR" sz="1100" dirty="0">
                          <a:effectLst/>
                        </a:rPr>
                        <a:t>Maintenance préventive et corrective du parc informatique</a:t>
                      </a:r>
                    </a:p>
                    <a:p>
                      <a:pPr algn="ctr">
                        <a:lnSpc>
                          <a:spcPct val="115000"/>
                        </a:lnSpc>
                        <a:spcAft>
                          <a:spcPts val="0"/>
                        </a:spcAft>
                      </a:pPr>
                      <a:r>
                        <a:rPr lang="fr-FR" sz="1100" dirty="0">
                          <a:effectLst/>
                        </a:rPr>
                        <a:t> </a:t>
                      </a:r>
                    </a:p>
                    <a:p>
                      <a:pPr algn="ctr">
                        <a:lnSpc>
                          <a:spcPct val="115000"/>
                        </a:lnSpc>
                        <a:spcAft>
                          <a:spcPts val="0"/>
                        </a:spcAft>
                      </a:pPr>
                      <a:r>
                        <a:rPr lang="fr-FR" sz="1100" dirty="0">
                          <a:effectLst/>
                        </a:rPr>
                        <a:t> </a:t>
                      </a:r>
                      <a:endParaRPr lang="fr-FR" sz="1100" dirty="0">
                        <a:effectLst/>
                        <a:latin typeface="Calibri"/>
                        <a:ea typeface="Times New Roman"/>
                        <a:cs typeface="Times New Roman"/>
                      </a:endParaRPr>
                    </a:p>
                  </a:txBody>
                  <a:tcPr marL="44450" marR="44450" marT="0" marB="0" anchor="ctr"/>
                </a:tc>
                <a:extLst>
                  <a:ext uri="{0D108BD9-81ED-4DB2-BD59-A6C34878D82A}">
                    <a16:rowId xmlns:a16="http://schemas.microsoft.com/office/drawing/2014/main" val="1465899703"/>
                  </a:ext>
                </a:extLst>
              </a:tr>
              <a:tr h="617466">
                <a:tc>
                  <a:txBody>
                    <a:bodyPr/>
                    <a:lstStyle/>
                    <a:p>
                      <a:pPr algn="ctr">
                        <a:lnSpc>
                          <a:spcPct val="115000"/>
                        </a:lnSpc>
                        <a:spcAft>
                          <a:spcPts val="0"/>
                        </a:spcAft>
                      </a:pPr>
                      <a:r>
                        <a:rPr lang="fr-FR" sz="1100" dirty="0">
                          <a:effectLst/>
                        </a:rPr>
                        <a:t>Garantir 98% disponibilité permanente des serveurs de production</a:t>
                      </a:r>
                      <a:endParaRPr lang="fr-FR"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fr-FR" sz="1100">
                          <a:effectLst/>
                        </a:rPr>
                        <a:t>DSI</a:t>
                      </a:r>
                      <a:endParaRPr lang="fr-FR" sz="1100">
                        <a:effectLst/>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1200">
                          <a:effectLst/>
                        </a:rPr>
                        <a:t>EN CONTINUE </a:t>
                      </a:r>
                      <a:endParaRPr lang="fr-FR" sz="1100">
                        <a:effectLst/>
                        <a:latin typeface="Calibri"/>
                        <a:ea typeface="Times New Roman"/>
                        <a:cs typeface="Times New Roman"/>
                      </a:endParaRPr>
                    </a:p>
                  </a:txBody>
                  <a:tcPr marL="44450" marR="44450" marT="0" marB="0"/>
                </a:tc>
                <a:tc vMerge="1">
                  <a:txBody>
                    <a:bodyPr/>
                    <a:lstStyle/>
                    <a:p>
                      <a:endParaRPr lang="fr-FR"/>
                    </a:p>
                  </a:txBody>
                  <a:tcPr/>
                </a:tc>
                <a:extLst>
                  <a:ext uri="{0D108BD9-81ED-4DB2-BD59-A6C34878D82A}">
                    <a16:rowId xmlns:a16="http://schemas.microsoft.com/office/drawing/2014/main" val="2998907835"/>
                  </a:ext>
                </a:extLst>
              </a:tr>
              <a:tr h="886348">
                <a:tc>
                  <a:txBody>
                    <a:bodyPr/>
                    <a:lstStyle/>
                    <a:p>
                      <a:pPr algn="ctr">
                        <a:lnSpc>
                          <a:spcPct val="115000"/>
                        </a:lnSpc>
                        <a:spcAft>
                          <a:spcPts val="0"/>
                        </a:spcAft>
                      </a:pPr>
                      <a:r>
                        <a:rPr lang="fr-FR" sz="1100" dirty="0">
                          <a:effectLst/>
                        </a:rPr>
                        <a:t>Garantir à 100 % l’accessibilité, disponibilité et la sécurité des Informations  </a:t>
                      </a:r>
                      <a:endParaRPr lang="fr-FR"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fr-FR" sz="1100">
                          <a:effectLst/>
                        </a:rPr>
                        <a:t>DSI</a:t>
                      </a:r>
                      <a:endParaRPr lang="fr-FR" sz="1100">
                        <a:effectLst/>
                        <a:latin typeface="Calibri"/>
                        <a:ea typeface="Times New Roman"/>
                        <a:cs typeface="Times New Roman"/>
                      </a:endParaRPr>
                    </a:p>
                  </a:txBody>
                  <a:tcPr marL="44450" marR="44450" marT="0" marB="0" anchor="ctr"/>
                </a:tc>
                <a:tc>
                  <a:txBody>
                    <a:bodyPr/>
                    <a:lstStyle/>
                    <a:p>
                      <a:pPr algn="ctr">
                        <a:lnSpc>
                          <a:spcPct val="115000"/>
                        </a:lnSpc>
                        <a:spcAft>
                          <a:spcPts val="1000"/>
                        </a:spcAft>
                      </a:pPr>
                      <a:endParaRPr lang="fr-FR" sz="1200" dirty="0">
                        <a:effectLst/>
                      </a:endParaRPr>
                    </a:p>
                    <a:p>
                      <a:pPr algn="ctr">
                        <a:lnSpc>
                          <a:spcPct val="115000"/>
                        </a:lnSpc>
                        <a:spcAft>
                          <a:spcPts val="1000"/>
                        </a:spcAft>
                      </a:pPr>
                      <a:r>
                        <a:rPr lang="fr-FR" sz="1200" dirty="0">
                          <a:effectLst/>
                        </a:rPr>
                        <a:t>EN CONTINUE </a:t>
                      </a:r>
                      <a:endParaRPr lang="fr-FR" sz="1100" dirty="0">
                        <a:effectLst/>
                        <a:latin typeface="Calibri"/>
                        <a:ea typeface="Times New Roman"/>
                        <a:cs typeface="Times New Roman"/>
                      </a:endParaRPr>
                    </a:p>
                  </a:txBody>
                  <a:tcPr marL="44450" marR="44450" marT="0" marB="0"/>
                </a:tc>
                <a:tc>
                  <a:txBody>
                    <a:bodyPr/>
                    <a:lstStyle/>
                    <a:p>
                      <a:pPr algn="l"/>
                      <a:r>
                        <a:rPr lang="fr-FR" sz="1100" dirty="0">
                          <a:effectLst/>
                          <a:latin typeface="Calibri"/>
                          <a:cs typeface="Times New Roman"/>
                        </a:rPr>
                        <a:t>Permettre l’accessibilité, la disponibilité, la confidentialité et l’intégrité des informations du système informatique</a:t>
                      </a:r>
                    </a:p>
                  </a:txBody>
                  <a:tcPr marL="44450" marR="44450" marT="0" marB="0" anchor="ctr"/>
                </a:tc>
                <a:extLst>
                  <a:ext uri="{0D108BD9-81ED-4DB2-BD59-A6C34878D82A}">
                    <a16:rowId xmlns:a16="http://schemas.microsoft.com/office/drawing/2014/main" val="2571144114"/>
                  </a:ext>
                </a:extLst>
              </a:tr>
              <a:tr h="754972">
                <a:tc>
                  <a:txBody>
                    <a:bodyPr/>
                    <a:lstStyle/>
                    <a:p>
                      <a:pPr algn="ctr">
                        <a:lnSpc>
                          <a:spcPct val="115000"/>
                        </a:lnSpc>
                        <a:spcAft>
                          <a:spcPts val="0"/>
                        </a:spcAft>
                      </a:pPr>
                      <a:r>
                        <a:rPr lang="fr-FR" sz="1100">
                          <a:effectLst/>
                        </a:rPr>
                        <a:t>Administration des systèmes, du réseau et les Base de Données.</a:t>
                      </a:r>
                      <a:endParaRPr lang="fr-FR"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fr-FR" sz="1100">
                          <a:effectLst/>
                        </a:rPr>
                        <a:t>DSI</a:t>
                      </a:r>
                      <a:endParaRPr lang="fr-FR" sz="1100">
                        <a:effectLst/>
                        <a:latin typeface="Calibri"/>
                        <a:ea typeface="Times New Roman"/>
                        <a:cs typeface="Times New Roman"/>
                      </a:endParaRPr>
                    </a:p>
                  </a:txBody>
                  <a:tcPr marL="44450" marR="44450" marT="0" marB="0" anchor="ctr"/>
                </a:tc>
                <a:tc>
                  <a:txBody>
                    <a:bodyPr/>
                    <a:lstStyle/>
                    <a:p>
                      <a:pPr algn="ctr">
                        <a:lnSpc>
                          <a:spcPct val="115000"/>
                        </a:lnSpc>
                        <a:spcAft>
                          <a:spcPts val="1000"/>
                        </a:spcAft>
                      </a:pPr>
                      <a:endParaRPr lang="fr-FR" sz="1200" dirty="0">
                        <a:effectLst/>
                      </a:endParaRPr>
                    </a:p>
                    <a:p>
                      <a:pPr algn="ctr">
                        <a:lnSpc>
                          <a:spcPct val="115000"/>
                        </a:lnSpc>
                        <a:spcAft>
                          <a:spcPts val="1000"/>
                        </a:spcAft>
                      </a:pPr>
                      <a:r>
                        <a:rPr lang="fr-FR" sz="1200" dirty="0">
                          <a:effectLst/>
                        </a:rPr>
                        <a:t>EN CONTINUE </a:t>
                      </a:r>
                      <a:endParaRPr lang="fr-FR" sz="1100" dirty="0">
                        <a:effectLst/>
                        <a:latin typeface="Calibri"/>
                        <a:ea typeface="Times New Roman"/>
                        <a:cs typeface="Times New Roman"/>
                      </a:endParaRPr>
                    </a:p>
                  </a:txBody>
                  <a:tcPr marL="44450" marR="44450" marT="0" marB="0"/>
                </a:tc>
                <a:tc>
                  <a:txBody>
                    <a:bodyPr/>
                    <a:lstStyle/>
                    <a:p>
                      <a:pPr algn="l">
                        <a:lnSpc>
                          <a:spcPct val="115000"/>
                        </a:lnSpc>
                        <a:spcAft>
                          <a:spcPts val="1000"/>
                        </a:spcAft>
                      </a:pPr>
                      <a:r>
                        <a:rPr lang="fr-FR" sz="1000">
                          <a:effectLst/>
                        </a:rPr>
                        <a:t> </a:t>
                      </a:r>
                      <a:endParaRPr lang="fr-FR" sz="1100">
                        <a:effectLst/>
                        <a:latin typeface="Calibri"/>
                        <a:ea typeface="Times New Roman"/>
                        <a:cs typeface="Times New Roman"/>
                      </a:endParaRPr>
                    </a:p>
                  </a:txBody>
                  <a:tcPr marL="44450" marR="44450" marT="0" marB="0" anchor="ctr"/>
                </a:tc>
                <a:extLst>
                  <a:ext uri="{0D108BD9-81ED-4DB2-BD59-A6C34878D82A}">
                    <a16:rowId xmlns:a16="http://schemas.microsoft.com/office/drawing/2014/main" val="1924297994"/>
                  </a:ext>
                </a:extLst>
              </a:tr>
              <a:tr h="866204">
                <a:tc>
                  <a:txBody>
                    <a:bodyPr/>
                    <a:lstStyle/>
                    <a:p>
                      <a:pPr algn="ctr">
                        <a:lnSpc>
                          <a:spcPct val="115000"/>
                        </a:lnSpc>
                        <a:spcAft>
                          <a:spcPts val="0"/>
                        </a:spcAft>
                      </a:pPr>
                      <a:r>
                        <a:rPr lang="fr-FR" sz="1200">
                          <a:effectLst/>
                        </a:rPr>
                        <a:t>Assistance aux utilisateurs.</a:t>
                      </a:r>
                      <a:endParaRPr lang="fr-FR"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fr-FR" sz="1200">
                          <a:effectLst/>
                        </a:rPr>
                        <a:t>DSI</a:t>
                      </a:r>
                      <a:endParaRPr lang="fr-FR" sz="11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fr-FR" sz="1200">
                          <a:effectLst/>
                        </a:rPr>
                        <a:t>EN CONTINUE </a:t>
                      </a:r>
                      <a:endParaRPr lang="fr-FR"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fr-FR" sz="1200">
                          <a:effectLst/>
                        </a:rPr>
                        <a:t> </a:t>
                      </a:r>
                      <a:endParaRPr lang="fr-FR" sz="1100">
                        <a:effectLst/>
                        <a:latin typeface="Calibri"/>
                        <a:ea typeface="Times New Roman"/>
                        <a:cs typeface="Times New Roman"/>
                      </a:endParaRPr>
                    </a:p>
                  </a:txBody>
                  <a:tcPr marL="44450" marR="44450" marT="0" marB="0" anchor="ctr"/>
                </a:tc>
                <a:extLst>
                  <a:ext uri="{0D108BD9-81ED-4DB2-BD59-A6C34878D82A}">
                    <a16:rowId xmlns:a16="http://schemas.microsoft.com/office/drawing/2014/main" val="1827454421"/>
                  </a:ext>
                </a:extLst>
              </a:tr>
              <a:tr h="952736">
                <a:tc>
                  <a:txBody>
                    <a:bodyPr/>
                    <a:lstStyle/>
                    <a:p>
                      <a:pPr algn="ctr">
                        <a:lnSpc>
                          <a:spcPct val="115000"/>
                        </a:lnSpc>
                        <a:spcAft>
                          <a:spcPts val="0"/>
                        </a:spcAft>
                      </a:pPr>
                      <a:r>
                        <a:rPr lang="fr-FR" sz="1100">
                          <a:effectLst/>
                        </a:rPr>
                        <a:t>Mise en place des campagnes et accompagnement dans le suivi des indicateurs </a:t>
                      </a:r>
                      <a:endParaRPr lang="fr-FR"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fr-FR" sz="1100">
                          <a:effectLst/>
                        </a:rPr>
                        <a:t>DSI</a:t>
                      </a:r>
                      <a:endParaRPr lang="fr-FR" sz="1100">
                        <a:effectLst/>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fr-FR" sz="1200">
                          <a:effectLst/>
                        </a:rPr>
                        <a:t>EN CONTINUE </a:t>
                      </a:r>
                      <a:endParaRPr lang="fr-FR" sz="1100">
                        <a:effectLst/>
                        <a:latin typeface="Calibri"/>
                        <a:ea typeface="Times New Roman"/>
                        <a:cs typeface="Times New Roman"/>
                      </a:endParaRPr>
                    </a:p>
                  </a:txBody>
                  <a:tcPr marL="44450" marR="44450" marT="0" marB="0"/>
                </a:tc>
                <a:tc>
                  <a:txBody>
                    <a:bodyPr/>
                    <a:lstStyle/>
                    <a:p>
                      <a:pPr algn="l">
                        <a:lnSpc>
                          <a:spcPct val="115000"/>
                        </a:lnSpc>
                        <a:spcAft>
                          <a:spcPts val="1000"/>
                        </a:spcAft>
                      </a:pPr>
                      <a:r>
                        <a:rPr lang="fr-FR" sz="1000" dirty="0">
                          <a:effectLst/>
                        </a:rPr>
                        <a:t>Formation périodique des superviseurs (Module de supervision, </a:t>
                      </a:r>
                      <a:r>
                        <a:rPr lang="fr-FR" sz="1000" dirty="0" err="1">
                          <a:effectLst/>
                        </a:rPr>
                        <a:t>reporting</a:t>
                      </a:r>
                      <a:r>
                        <a:rPr lang="fr-FR" sz="1000" dirty="0">
                          <a:effectLst/>
                        </a:rPr>
                        <a:t> </a:t>
                      </a:r>
                      <a:r>
                        <a:rPr lang="fr-FR" sz="1000" dirty="0" err="1">
                          <a:effectLst/>
                        </a:rPr>
                        <a:t>Hermes.Net</a:t>
                      </a:r>
                      <a:r>
                        <a:rPr lang="fr-FR" sz="1000" dirty="0">
                          <a:effectLst/>
                        </a:rPr>
                        <a:t> et autres applications internes)</a:t>
                      </a:r>
                      <a:endParaRPr lang="fr-FR" sz="1100" dirty="0">
                        <a:effectLst/>
                        <a:latin typeface="Calibri"/>
                        <a:ea typeface="Times New Roman"/>
                        <a:cs typeface="Times New Roman"/>
                      </a:endParaRPr>
                    </a:p>
                  </a:txBody>
                  <a:tcPr marL="44450" marR="44450" marT="0" marB="0" anchor="ctr"/>
                </a:tc>
                <a:extLst>
                  <a:ext uri="{0D108BD9-81ED-4DB2-BD59-A6C34878D82A}">
                    <a16:rowId xmlns:a16="http://schemas.microsoft.com/office/drawing/2014/main" val="83439339"/>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1352160" y="288000"/>
            <a:ext cx="9230400" cy="50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u="sng" strike="noStrike" spc="-1">
                <a:solidFill>
                  <a:srgbClr val="C00000"/>
                </a:solidFill>
                <a:uFill>
                  <a:solidFill>
                    <a:srgbClr val="FFFFFF"/>
                  </a:solidFill>
                </a:uFill>
                <a:latin typeface="Century Gothic"/>
                <a:ea typeface="DejaVu Sans"/>
              </a:rPr>
              <a:t>Autres tâches effectuées au cours de l’année</a:t>
            </a:r>
            <a:endParaRPr lang="fr-FR" sz="2400" b="0" strike="noStrike" spc="-1">
              <a:solidFill>
                <a:srgbClr val="000000"/>
              </a:solidFill>
              <a:uFill>
                <a:solidFill>
                  <a:srgbClr val="FFFFFF"/>
                </a:solidFill>
              </a:uFill>
              <a:latin typeface="Arial"/>
            </a:endParaRPr>
          </a:p>
        </p:txBody>
      </p:sp>
      <p:sp>
        <p:nvSpPr>
          <p:cNvPr id="81" name="CustomShape 2"/>
          <p:cNvSpPr/>
          <p:nvPr/>
        </p:nvSpPr>
        <p:spPr>
          <a:xfrm>
            <a:off x="469800" y="1382760"/>
            <a:ext cx="11265480" cy="454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50000"/>
              </a:lnSpc>
            </a:pPr>
            <a:r>
              <a:rPr lang="fr-FR" sz="1400" b="0" strike="noStrike" spc="-1" dirty="0">
                <a:solidFill>
                  <a:srgbClr val="000000"/>
                </a:solidFill>
                <a:uFill>
                  <a:solidFill>
                    <a:srgbClr val="FFFFFF"/>
                  </a:solidFill>
                </a:uFill>
                <a:latin typeface="Century Gothic"/>
                <a:ea typeface="Times New Roman"/>
              </a:rPr>
              <a:t>Nous avions eu à faire d’autres taches ci-dessous énumérées :</a:t>
            </a:r>
            <a:endParaRPr lang="fr-FR" sz="1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Times New Roman"/>
              </a:rPr>
              <a:t>	- Suivi et mise à disposition régulier des enregistrements ;</a:t>
            </a:r>
            <a:endParaRPr lang="fr-FR" sz="1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	- Mise en place de script écran pour le démarrage de nouvelles campagnes (Script écran, injections de base, mise à 		jour de statuts ou qualifications);</a:t>
            </a:r>
            <a:endParaRPr lang="fr-FR" sz="1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	- Enrôlement de nouvelles ressources au niveau des badgeuses;</a:t>
            </a:r>
            <a:endParaRPr lang="fr-FR" sz="1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	- Suivi des désactivations log </a:t>
            </a:r>
            <a:r>
              <a:rPr lang="fr-FR" sz="1400" b="0" strike="noStrike" spc="-1" dirty="0" err="1">
                <a:solidFill>
                  <a:srgbClr val="000000"/>
                </a:solidFill>
                <a:uFill>
                  <a:solidFill>
                    <a:srgbClr val="FFFFFF"/>
                  </a:solidFill>
                </a:uFill>
                <a:latin typeface="Century Gothic"/>
                <a:ea typeface="DejaVu Sans"/>
              </a:rPr>
              <a:t>Hermes.Net</a:t>
            </a:r>
            <a:r>
              <a:rPr lang="fr-FR" sz="1400" b="0" strike="noStrike" spc="-1" dirty="0">
                <a:solidFill>
                  <a:srgbClr val="000000"/>
                </a:solidFill>
                <a:uFill>
                  <a:solidFill>
                    <a:srgbClr val="FFFFFF"/>
                  </a:solidFill>
                </a:uFill>
                <a:latin typeface="Century Gothic"/>
                <a:ea typeface="DejaVu Sans"/>
              </a:rPr>
              <a:t> / badgeuse de ressources sortis de l’effectif MCB (en collaboration avec la 			les départements Qualite et Ressources Humaines);</a:t>
            </a:r>
            <a:endParaRPr lang="fr-FR" sz="1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	- Suivi du fonctionnement du DVR et du NVR (les caméra analogique et numérique);</a:t>
            </a:r>
            <a:endParaRPr lang="fr-FR" sz="1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Times New Roman"/>
              </a:rPr>
              <a:t>	- Test du CRM NIXXIS pour le digital ;</a:t>
            </a:r>
            <a:endParaRPr lang="fr-FR" sz="1400"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Times New Roman"/>
              </a:rPr>
              <a:t>	- Mise à jour des utilisateurs des badgeuses en fonction des départs et nouvelles arrivées ;</a:t>
            </a:r>
            <a:endParaRPr lang="fr-FR"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97374133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1183620" y="280997"/>
            <a:ext cx="9824760" cy="698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just">
              <a:lnSpc>
                <a:spcPct val="100000"/>
              </a:lnSpc>
            </a:pPr>
            <a:r>
              <a:rPr lang="fr-FR" sz="2400" b="1" strike="noStrike" spc="-1" dirty="0">
                <a:solidFill>
                  <a:srgbClr val="C00000"/>
                </a:solidFill>
                <a:uFill>
                  <a:solidFill>
                    <a:srgbClr val="FFFFFF"/>
                  </a:solidFill>
                </a:uFill>
                <a:latin typeface="Century Gothic"/>
                <a:ea typeface="DejaVu Sans"/>
              </a:rPr>
              <a:t>III- DIFFICULTES ET SUGGESTIONS</a:t>
            </a:r>
            <a:endParaRPr lang="fr-FR" sz="2400" b="0" strike="noStrike" spc="-1" dirty="0">
              <a:solidFill>
                <a:srgbClr val="000000"/>
              </a:solidFill>
              <a:uFill>
                <a:solidFill>
                  <a:srgbClr val="FFFFFF"/>
                </a:solidFill>
              </a:uFill>
              <a:latin typeface="Arial"/>
            </a:endParaRPr>
          </a:p>
        </p:txBody>
      </p:sp>
      <p:sp>
        <p:nvSpPr>
          <p:cNvPr id="2" name="Rectangle 1">
            <a:extLst>
              <a:ext uri="{FF2B5EF4-FFF2-40B4-BE49-F238E27FC236}">
                <a16:creationId xmlns:a16="http://schemas.microsoft.com/office/drawing/2014/main" id="{7C04D2B7-01C6-437A-9577-16E32E4B623D}"/>
              </a:ext>
            </a:extLst>
          </p:cNvPr>
          <p:cNvSpPr/>
          <p:nvPr/>
        </p:nvSpPr>
        <p:spPr>
          <a:xfrm>
            <a:off x="314226" y="1090819"/>
            <a:ext cx="11290170" cy="1668021"/>
          </a:xfrm>
          <a:prstGeom prst="rect">
            <a:avLst/>
          </a:prstGeom>
        </p:spPr>
        <p:txBody>
          <a:bodyPr wrap="square">
            <a:spAutoFit/>
          </a:bodyPr>
          <a:lstStyle/>
          <a:p>
            <a:pPr marL="1200240" lvl="2" indent="-283680" algn="just">
              <a:lnSpc>
                <a:spcPct val="150000"/>
              </a:lnSpc>
              <a:buClr>
                <a:srgbClr val="000000"/>
              </a:buClr>
              <a:buFont typeface="Wingdings" charset="2"/>
              <a:buChar char=""/>
            </a:pPr>
            <a:r>
              <a:rPr lang="fr-FR" sz="1400" spc="-1" dirty="0">
                <a:solidFill>
                  <a:srgbClr val="000000"/>
                </a:solidFill>
                <a:uFill>
                  <a:solidFill>
                    <a:srgbClr val="FFFFFF"/>
                  </a:solidFill>
                </a:uFill>
                <a:latin typeface="Century Gothic"/>
              </a:rPr>
              <a:t>Non redondance des équipements d’interconnexion;</a:t>
            </a:r>
            <a:endParaRPr lang="fr-FR" sz="1400" spc="-1" dirty="0">
              <a:solidFill>
                <a:srgbClr val="000000"/>
              </a:solidFill>
              <a:uFill>
                <a:solidFill>
                  <a:srgbClr val="FFFFFF"/>
                </a:solidFill>
              </a:uFill>
            </a:endParaRPr>
          </a:p>
          <a:p>
            <a:pPr marL="1200240" lvl="2" indent="-283680" algn="just">
              <a:lnSpc>
                <a:spcPct val="150000"/>
              </a:lnSpc>
              <a:buClr>
                <a:srgbClr val="000000"/>
              </a:buClr>
              <a:buFont typeface="Wingdings" charset="2"/>
              <a:buChar char=""/>
            </a:pPr>
            <a:r>
              <a:rPr lang="fr-FR" sz="1400" spc="-1" dirty="0">
                <a:solidFill>
                  <a:srgbClr val="000000"/>
                </a:solidFill>
                <a:uFill>
                  <a:solidFill>
                    <a:srgbClr val="FFFFFF"/>
                  </a:solidFill>
                </a:uFill>
                <a:latin typeface="Century Gothic"/>
              </a:rPr>
              <a:t>Manque de ressources matérielles dans l’optimisation de l’infrastructure réseau;</a:t>
            </a:r>
            <a:endParaRPr lang="fr-FR" sz="1400" spc="-1" dirty="0">
              <a:solidFill>
                <a:srgbClr val="000000"/>
              </a:solidFill>
              <a:uFill>
                <a:solidFill>
                  <a:srgbClr val="FFFFFF"/>
                </a:solidFill>
              </a:uFill>
            </a:endParaRPr>
          </a:p>
          <a:p>
            <a:pPr marL="1200240" lvl="2" indent="-283680" algn="just">
              <a:lnSpc>
                <a:spcPct val="150000"/>
              </a:lnSpc>
              <a:buClr>
                <a:srgbClr val="000000"/>
              </a:buClr>
              <a:buFont typeface="Wingdings" charset="2"/>
              <a:buChar char=""/>
            </a:pPr>
            <a:r>
              <a:rPr lang="fr-FR" sz="1400" spc="-1" dirty="0">
                <a:solidFill>
                  <a:srgbClr val="000000"/>
                </a:solidFill>
                <a:uFill>
                  <a:solidFill>
                    <a:srgbClr val="FFFFFF"/>
                  </a:solidFill>
                </a:uFill>
                <a:latin typeface="Century Gothic"/>
              </a:rPr>
              <a:t>La non mis en place d’une vrai politique d’archivages  des données et de restauration des systèmes;</a:t>
            </a:r>
            <a:endParaRPr lang="fr-FR" sz="1400" spc="-1" dirty="0">
              <a:solidFill>
                <a:srgbClr val="000000"/>
              </a:solidFill>
              <a:uFill>
                <a:solidFill>
                  <a:srgbClr val="FFFFFF"/>
                </a:solidFill>
              </a:uFill>
            </a:endParaRPr>
          </a:p>
          <a:p>
            <a:pPr marL="1200240" lvl="2" indent="-283680" algn="just">
              <a:lnSpc>
                <a:spcPct val="150000"/>
              </a:lnSpc>
              <a:buClr>
                <a:srgbClr val="000000"/>
              </a:buClr>
              <a:buFont typeface="Wingdings" charset="2"/>
              <a:buChar char=""/>
            </a:pPr>
            <a:r>
              <a:rPr lang="fr-FR" sz="1400" spc="-1" dirty="0">
                <a:solidFill>
                  <a:srgbClr val="000000"/>
                </a:solidFill>
                <a:uFill>
                  <a:solidFill>
                    <a:srgbClr val="FFFFFF"/>
                  </a:solidFill>
                </a:uFill>
                <a:latin typeface="Century Gothic"/>
              </a:rPr>
              <a:t>Manque de serveur avec de grande espace de stockage pour la structuration des enregistrements (voix) à mettre a dispositions des collaborateur et client sur une longue période;</a:t>
            </a:r>
            <a:endParaRPr lang="fr-FR" sz="1400" spc="-1" dirty="0">
              <a:solidFill>
                <a:srgbClr val="000000"/>
              </a:solidFill>
              <a:uFill>
                <a:solidFill>
                  <a:srgbClr val="FFFFFF"/>
                </a:solidFill>
              </a:u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Espace réservé du contenu 1"/>
          <p:cNvPicPr/>
          <p:nvPr/>
        </p:nvPicPr>
        <p:blipFill>
          <a:blip r:embed="rId2"/>
          <a:stretch/>
        </p:blipFill>
        <p:spPr>
          <a:xfrm>
            <a:off x="-26280" y="-15120"/>
            <a:ext cx="12216960" cy="6871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87"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88"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89" name="CustomShape 4"/>
          <p:cNvSpPr/>
          <p:nvPr/>
        </p:nvSpPr>
        <p:spPr>
          <a:xfrm>
            <a:off x="2468520" y="2046240"/>
            <a:ext cx="7833240" cy="2653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90000"/>
              </a:lnSpc>
              <a:spcAft>
                <a:spcPts val="998"/>
              </a:spcAft>
            </a:pPr>
            <a:r>
              <a:rPr lang="fr-FR" sz="6000" b="0" strike="noStrike" spc="-1">
                <a:solidFill>
                  <a:srgbClr val="C00000"/>
                </a:solidFill>
                <a:uFill>
                  <a:solidFill>
                    <a:srgbClr val="FFFFFF"/>
                  </a:solidFill>
                </a:uFill>
                <a:latin typeface="Century Gothic"/>
                <a:ea typeface="DejaVu Sans"/>
              </a:rPr>
              <a:t>PLAN D’ACTION </a:t>
            </a:r>
            <a:endParaRPr lang="fr-FR" sz="6000" b="0" strike="noStrike" spc="-1">
              <a:solidFill>
                <a:srgbClr val="000000"/>
              </a:solidFill>
              <a:uFill>
                <a:solidFill>
                  <a:srgbClr val="FFFFFF"/>
                </a:solidFill>
              </a:uFill>
              <a:latin typeface="Arial"/>
            </a:endParaRPr>
          </a:p>
          <a:p>
            <a:pPr algn="ctr">
              <a:lnSpc>
                <a:spcPct val="90000"/>
              </a:lnSpc>
              <a:spcAft>
                <a:spcPts val="998"/>
              </a:spcAft>
            </a:pPr>
            <a:r>
              <a:rPr lang="fr-FR" sz="6000" b="0" strike="noStrike" spc="-1">
                <a:solidFill>
                  <a:srgbClr val="C00000"/>
                </a:solidFill>
                <a:uFill>
                  <a:solidFill>
                    <a:srgbClr val="FFFFFF"/>
                  </a:solidFill>
                </a:uFill>
                <a:latin typeface="Century Gothic"/>
                <a:ea typeface="DejaVu Sans"/>
              </a:rPr>
              <a:t>DSI 2020</a:t>
            </a:r>
            <a:endParaRPr lang="fr-FR" sz="60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1023506" y="1169056"/>
            <a:ext cx="6140865" cy="32426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lvl="1">
              <a:lnSpc>
                <a:spcPct val="250000"/>
              </a:lnSpc>
            </a:pPr>
            <a:r>
              <a:rPr lang="fr-FR" sz="2000" b="1" dirty="0">
                <a:solidFill>
                  <a:srgbClr val="C00000"/>
                </a:solidFill>
                <a:latin typeface="Maiandra GD" panose="020E0502030308020204" pitchFamily="34" charset="0"/>
              </a:rPr>
              <a:t>I - MISSIONS  DU DEPARTEMENT </a:t>
            </a:r>
            <a:r>
              <a:rPr lang="fr-FR" sz="1600" b="1" dirty="0">
                <a:solidFill>
                  <a:srgbClr val="C00000"/>
                </a:solidFill>
                <a:latin typeface="Maiandra GD" panose="020E0502030308020204" pitchFamily="34" charset="0"/>
              </a:rPr>
              <a:t>	</a:t>
            </a:r>
          </a:p>
          <a:p>
            <a:pPr lvl="1">
              <a:lnSpc>
                <a:spcPct val="250000"/>
              </a:lnSpc>
            </a:pPr>
            <a:r>
              <a:rPr lang="fr-FR" sz="2000" b="1" dirty="0">
                <a:solidFill>
                  <a:srgbClr val="C00000"/>
                </a:solidFill>
                <a:latin typeface="Maiandra GD" panose="020E0502030308020204" pitchFamily="34" charset="0"/>
              </a:rPr>
              <a:t>II- PERSPECTIVES</a:t>
            </a:r>
          </a:p>
          <a:p>
            <a:pPr lvl="1">
              <a:lnSpc>
                <a:spcPct val="250000"/>
              </a:lnSpc>
            </a:pPr>
            <a:r>
              <a:rPr lang="fr-FR" sz="2000" b="1" dirty="0">
                <a:solidFill>
                  <a:srgbClr val="C00000"/>
                </a:solidFill>
                <a:latin typeface="Maiandra GD" panose="020E0502030308020204" pitchFamily="34" charset="0"/>
              </a:rPr>
              <a:t>III- ORGANIGRAMME DSI 2020</a:t>
            </a:r>
          </a:p>
          <a:p>
            <a:pPr lvl="1">
              <a:lnSpc>
                <a:spcPct val="250000"/>
              </a:lnSpc>
            </a:pPr>
            <a:r>
              <a:rPr lang="fr-FR" sz="2000" b="1" dirty="0">
                <a:solidFill>
                  <a:srgbClr val="C00000"/>
                </a:solidFill>
                <a:latin typeface="Maiandra GD" panose="020E0502030308020204" pitchFamily="34" charset="0"/>
              </a:rPr>
              <a:t>IV - ANNEXES</a:t>
            </a:r>
          </a:p>
          <a:p>
            <a:pPr>
              <a:lnSpc>
                <a:spcPct val="100000"/>
              </a:lnSpc>
            </a:pPr>
            <a:br>
              <a:rPr dirty="0"/>
            </a:br>
            <a:endParaRPr lang="fr-FR" sz="2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93"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4"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5" name="CustomShape 4"/>
          <p:cNvSpPr/>
          <p:nvPr/>
        </p:nvSpPr>
        <p:spPr>
          <a:xfrm>
            <a:off x="2511360" y="43920"/>
            <a:ext cx="5818680"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strike="noStrike" spc="-1" dirty="0">
                <a:solidFill>
                  <a:srgbClr val="C00000"/>
                </a:solidFill>
                <a:uFill>
                  <a:solidFill>
                    <a:srgbClr val="FFFFFF"/>
                  </a:solidFill>
                </a:uFill>
                <a:latin typeface="Century Gothic"/>
                <a:ea typeface="DejaVu Sans"/>
              </a:rPr>
              <a:t>I – </a:t>
            </a:r>
            <a:r>
              <a:rPr lang="fr-FR" sz="2400" b="1" dirty="0">
                <a:solidFill>
                  <a:srgbClr val="C00000"/>
                </a:solidFill>
                <a:latin typeface="Maiandra GD" panose="020E0502030308020204" pitchFamily="34" charset="0"/>
              </a:rPr>
              <a:t>MISSIONS  DU DEPARTEMENT </a:t>
            </a:r>
            <a:r>
              <a:rPr lang="fr-FR" sz="2400" b="1" strike="noStrike" spc="-1" dirty="0">
                <a:solidFill>
                  <a:srgbClr val="C00000"/>
                </a:solidFill>
                <a:uFill>
                  <a:solidFill>
                    <a:srgbClr val="FFFFFF"/>
                  </a:solidFill>
                </a:uFill>
                <a:latin typeface="Century Gothic"/>
                <a:ea typeface="DejaVu Sans"/>
              </a:rPr>
              <a:t> 2020</a:t>
            </a:r>
            <a:endParaRPr lang="fr-FR" sz="2400" b="0" strike="noStrike" spc="-1" dirty="0">
              <a:solidFill>
                <a:srgbClr val="000000"/>
              </a:solidFill>
              <a:uFill>
                <a:solidFill>
                  <a:srgbClr val="FFFFFF"/>
                </a:solidFill>
              </a:uFill>
              <a:latin typeface="Arial"/>
            </a:endParaRPr>
          </a:p>
        </p:txBody>
      </p:sp>
      <p:sp>
        <p:nvSpPr>
          <p:cNvPr id="96" name="CustomShape 5"/>
          <p:cNvSpPr/>
          <p:nvPr/>
        </p:nvSpPr>
        <p:spPr>
          <a:xfrm>
            <a:off x="838081" y="648000"/>
            <a:ext cx="10513800" cy="5625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indent="20638" algn="just">
              <a:lnSpc>
                <a:spcPct val="150000"/>
              </a:lnSpc>
              <a:buNone/>
            </a:pPr>
            <a:r>
              <a:rPr lang="fr-FR" sz="1400" dirty="0">
                <a:latin typeface="Maiandra GD" panose="020E0502030308020204" pitchFamily="34" charset="0"/>
              </a:rPr>
              <a:t>Le Département des Systèmes d’Information de Media Contact Benin est ce service qui comme par les années précédentes  a pour mission de mettre à disposition des utilisateurs, des ressources informatiques et audiovisuelles communes afin de les accompagner dans l’atteinte des objectifs de l’entreprise. </a:t>
            </a:r>
          </a:p>
          <a:p>
            <a:pPr indent="20638" algn="just">
              <a:lnSpc>
                <a:spcPct val="170000"/>
              </a:lnSpc>
              <a:buNone/>
            </a:pPr>
            <a:r>
              <a:rPr lang="fr-FR" sz="1400" dirty="0">
                <a:latin typeface="Maiandra GD" panose="020E0502030308020204" pitchFamily="34" charset="0"/>
              </a:rPr>
              <a:t>	 L’année 2020 sera consacré à 80 % au renforcement et l’unification des moyens de communication dans nos différents centre de production (l’omnicanal) d’une part et d’autre part la protection des données qui transitent sur nos différentes plateformes. Le reste du temps nous permettra de mettre à disposition des collaborateurs, des outils de collaboration entre nos différentes filiales afin de permettre un travail d’équipe et facilité les échanges.</a:t>
            </a:r>
            <a:endParaRPr lang="fr-FR" sz="1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93"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4"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5" name="CustomShape 4"/>
          <p:cNvSpPr/>
          <p:nvPr/>
        </p:nvSpPr>
        <p:spPr>
          <a:xfrm>
            <a:off x="2511360" y="43920"/>
            <a:ext cx="5818680"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strike="noStrike" spc="-1" dirty="0">
                <a:solidFill>
                  <a:srgbClr val="C00000"/>
                </a:solidFill>
                <a:uFill>
                  <a:solidFill>
                    <a:srgbClr val="FFFFFF"/>
                  </a:solidFill>
                </a:uFill>
                <a:latin typeface="Century Gothic"/>
                <a:ea typeface="DejaVu Sans"/>
              </a:rPr>
              <a:t>II – PERSPECTIVES 2020</a:t>
            </a:r>
            <a:endParaRPr lang="fr-FR" sz="2400" b="0" strike="noStrike" spc="-1" dirty="0">
              <a:solidFill>
                <a:srgbClr val="000000"/>
              </a:solidFill>
              <a:uFill>
                <a:solidFill>
                  <a:srgbClr val="FFFFFF"/>
                </a:solidFill>
              </a:uFill>
              <a:latin typeface="Arial"/>
            </a:endParaRPr>
          </a:p>
        </p:txBody>
      </p:sp>
      <p:sp>
        <p:nvSpPr>
          <p:cNvPr id="96" name="CustomShape 5"/>
          <p:cNvSpPr/>
          <p:nvPr/>
        </p:nvSpPr>
        <p:spPr>
          <a:xfrm>
            <a:off x="838080" y="648000"/>
            <a:ext cx="10738035" cy="5625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indent="20638" algn="just">
              <a:lnSpc>
                <a:spcPct val="150000"/>
              </a:lnSpc>
              <a:buNone/>
            </a:pPr>
            <a:r>
              <a:rPr lang="fr-FR" sz="1400" spc="-1" dirty="0">
                <a:solidFill>
                  <a:srgbClr val="000000"/>
                </a:solidFill>
                <a:uFill>
                  <a:solidFill>
                    <a:srgbClr val="FFFFFF"/>
                  </a:solidFill>
                </a:uFill>
                <a:latin typeface="Century Gothic"/>
                <a:ea typeface="DejaVu Sans"/>
              </a:rPr>
              <a:t>Avec la digitalisation de l’information, les centres d’appels ont évolué et sont devenus « Centre de contact digital » en intégrant plusieurs canaux de communication. L’omnicanal ne consiste pas à répondre aux préférences de communication du client. Il s'agit d'adopter une méthode de travail plus intelligente avec de plateformes omnicanal conçue pour rester en contact avec le client à tout moment, sur n'importe quel canal, là où il se trouve dans son parcours client. Ce qui implique un « savoir-être » qui doit compléter un « savoir-faire technique » afin de créer une valeur utile pour le client.</a:t>
            </a:r>
          </a:p>
          <a:p>
            <a:pPr indent="20638" algn="just">
              <a:lnSpc>
                <a:spcPct val="150000"/>
              </a:lnSpc>
              <a:buNone/>
            </a:pPr>
            <a:r>
              <a:rPr lang="fr-FR" sz="1400" spc="-1" dirty="0">
                <a:solidFill>
                  <a:srgbClr val="000000"/>
                </a:solidFill>
                <a:uFill>
                  <a:solidFill>
                    <a:srgbClr val="FFFFFF"/>
                  </a:solidFill>
                </a:uFill>
                <a:latin typeface="Century Gothic"/>
                <a:ea typeface="DejaVu Sans"/>
              </a:rPr>
              <a:t>Pour mener a bien notre mission de garant des technologies nouvelles tout en assurant notre rôle essentiel de sécurité des informations, nous avons bâtir notre politique autour des grands axes suivants:</a:t>
            </a:r>
          </a:p>
          <a:p>
            <a:pPr indent="20638" algn="just">
              <a:lnSpc>
                <a:spcPct val="150000"/>
              </a:lnSpc>
              <a:buNone/>
            </a:pPr>
            <a:endParaRPr lang="fr-FR" sz="1400" spc="-1" dirty="0">
              <a:solidFill>
                <a:srgbClr val="000000"/>
              </a:solidFill>
              <a:uFill>
                <a:solidFill>
                  <a:srgbClr val="FFFFFF"/>
                </a:solidFill>
              </a:uFill>
              <a:latin typeface="Century Gothic"/>
              <a:ea typeface="DejaVu Sans"/>
            </a:endParaRPr>
          </a:p>
          <a:p>
            <a:pPr marL="742950" lvl="1" indent="-285750" algn="just">
              <a:lnSpc>
                <a:spcPct val="150000"/>
              </a:lnSpc>
              <a:buClr>
                <a:srgbClr val="000000"/>
              </a:buClr>
              <a:buFont typeface="Wingdings" panose="05000000000000000000" pitchFamily="2" charset="2"/>
              <a:buChar char="ü"/>
            </a:pPr>
            <a:r>
              <a:rPr lang="fr-FR" sz="1400" b="1" spc="-1" dirty="0">
                <a:solidFill>
                  <a:srgbClr val="000000"/>
                </a:solidFill>
                <a:uFill>
                  <a:solidFill>
                    <a:srgbClr val="FFFFFF"/>
                  </a:solidFill>
                </a:uFill>
                <a:latin typeface="Century Gothic"/>
              </a:rPr>
              <a:t>LA GESTION OMNICANAL;</a:t>
            </a:r>
          </a:p>
          <a:p>
            <a:pPr marL="742950" lvl="1" indent="-285750" algn="just">
              <a:lnSpc>
                <a:spcPct val="150000"/>
              </a:lnSpc>
              <a:buClr>
                <a:srgbClr val="000000"/>
              </a:buClr>
              <a:buFont typeface="Wingdings" panose="05000000000000000000" pitchFamily="2" charset="2"/>
              <a:buChar char="ü"/>
            </a:pPr>
            <a:r>
              <a:rPr lang="fr-FR" sz="1400" b="1" spc="-1" dirty="0">
                <a:solidFill>
                  <a:srgbClr val="000000"/>
                </a:solidFill>
                <a:uFill>
                  <a:solidFill>
                    <a:srgbClr val="FFFFFF"/>
                  </a:solidFill>
                </a:uFill>
                <a:latin typeface="Century Gothic"/>
              </a:rPr>
              <a:t>HARMONISE LES PRATIQUES DSI ET ASSURER LE SUPPORT AUX UTILISATEURS ;</a:t>
            </a:r>
          </a:p>
          <a:p>
            <a:pPr marL="742950" lvl="1" indent="-285750" algn="just">
              <a:lnSpc>
                <a:spcPct val="150000"/>
              </a:lnSpc>
              <a:buClr>
                <a:srgbClr val="000000"/>
              </a:buClr>
              <a:buFont typeface="Wingdings" panose="05000000000000000000" pitchFamily="2" charset="2"/>
              <a:buChar char="ü"/>
            </a:pPr>
            <a:r>
              <a:rPr lang="fr-FR" sz="1400" b="1" spc="-1" dirty="0">
                <a:solidFill>
                  <a:srgbClr val="000000"/>
                </a:solidFill>
                <a:uFill>
                  <a:solidFill>
                    <a:srgbClr val="FFFFFF"/>
                  </a:solidFill>
                </a:uFill>
                <a:latin typeface="Century Gothic"/>
              </a:rPr>
              <a:t>POURSUIVRE LE DÉPLOIEMENT DE LA POLITIQUE DE SECURITE</a:t>
            </a:r>
            <a:endParaRPr lang="fr-FR" sz="1400" spc="-1" dirty="0">
              <a:solidFill>
                <a:srgbClr val="000000"/>
              </a:solidFill>
              <a:uFill>
                <a:solidFill>
                  <a:srgbClr val="FFFFFF"/>
                </a:solidFill>
              </a:uFill>
              <a:latin typeface="Century Gothic"/>
              <a:ea typeface="DejaVu Sans"/>
            </a:endParaRPr>
          </a:p>
          <a:p>
            <a:pPr indent="20638" algn="just">
              <a:lnSpc>
                <a:spcPct val="150000"/>
              </a:lnSpc>
              <a:buNone/>
            </a:pPr>
            <a:endParaRPr lang="fr-FR"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5037790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22"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3"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4" name="CustomShape 4"/>
          <p:cNvSpPr/>
          <p:nvPr/>
        </p:nvSpPr>
        <p:spPr>
          <a:xfrm>
            <a:off x="519840" y="119192"/>
            <a:ext cx="11000160" cy="6055887"/>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840" indent="-285480" algn="just">
              <a:lnSpc>
                <a:spcPct val="150000"/>
              </a:lnSpc>
              <a:buClr>
                <a:srgbClr val="C00000"/>
              </a:buClr>
              <a:buFont typeface="Wingdings" charset="2"/>
              <a:buChar char=""/>
            </a:pPr>
            <a:r>
              <a:rPr lang="fr-FR" sz="2400" b="1" strike="noStrike" spc="-1" dirty="0">
                <a:solidFill>
                  <a:srgbClr val="C00000"/>
                </a:solidFill>
                <a:uFill>
                  <a:solidFill>
                    <a:srgbClr val="FFFFFF"/>
                  </a:solidFill>
                </a:uFill>
                <a:latin typeface="Century Gothic"/>
                <a:ea typeface="DejaVu Sans"/>
              </a:rPr>
              <a:t>LA GESTION OMNICANAL</a:t>
            </a:r>
            <a:endParaRPr lang="fr-FR" sz="2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 Pendant longtemps, le téléphone a été l’unique moyen de communication avec les services clients, mais aujourd’hui, les nouvelles technologies ont changé la donne {</a:t>
            </a:r>
            <a:r>
              <a:rPr lang="fr-FR" sz="1400" b="1" strike="noStrike" spc="-1" dirty="0">
                <a:solidFill>
                  <a:srgbClr val="000000"/>
                </a:solidFill>
                <a:uFill>
                  <a:solidFill>
                    <a:srgbClr val="FFFFFF"/>
                  </a:solidFill>
                </a:uFill>
                <a:latin typeface="Century Gothic"/>
                <a:ea typeface="DejaVu Sans"/>
              </a:rPr>
              <a:t>E-mail, chat, Forum, Réseaux Sociaux (Facebook, Twitter, Instagram, WhatsApp, etc..), SMS</a:t>
            </a:r>
            <a:r>
              <a:rPr lang="fr-FR" sz="1400" b="0" strike="noStrike" spc="-1" dirty="0">
                <a:solidFill>
                  <a:srgbClr val="000000"/>
                </a:solidFill>
                <a:uFill>
                  <a:solidFill>
                    <a:srgbClr val="FFFFFF"/>
                  </a:solidFill>
                </a:uFill>
                <a:latin typeface="Century Gothic"/>
                <a:ea typeface="DejaVu Sans"/>
              </a:rPr>
              <a:t>}. Si le téléphone n’est pas mort, il est en revanche </a:t>
            </a:r>
            <a:r>
              <a:rPr lang="fr-FR" sz="1400" b="1" strike="noStrike" spc="-1" dirty="0">
                <a:solidFill>
                  <a:srgbClr val="000000"/>
                </a:solidFill>
                <a:uFill>
                  <a:solidFill>
                    <a:srgbClr val="FFFFFF"/>
                  </a:solidFill>
                </a:uFill>
                <a:latin typeface="Century Gothic"/>
                <a:ea typeface="DejaVu Sans"/>
              </a:rPr>
              <a:t>intégré au sein d’un cocktail comprenant de nombreux autres outils</a:t>
            </a:r>
            <a:r>
              <a:rPr lang="fr-FR" sz="1400" b="0" strike="noStrike" spc="-1" dirty="0">
                <a:solidFill>
                  <a:srgbClr val="000000"/>
                </a:solidFill>
                <a:uFill>
                  <a:solidFill>
                    <a:srgbClr val="FFFFFF"/>
                  </a:solidFill>
                </a:uFill>
                <a:latin typeface="Century Gothic"/>
                <a:ea typeface="DejaVu Sans"/>
              </a:rPr>
              <a:t>. Pour les téléconseillers et managers des différentes campagnes, ces changement imposent de comprendre et de maîtriser  l’« </a:t>
            </a:r>
            <a:r>
              <a:rPr lang="fr-FR" sz="1400" b="1" strike="noStrike" spc="-1" dirty="0" err="1">
                <a:solidFill>
                  <a:srgbClr val="000000"/>
                </a:solidFill>
                <a:uFill>
                  <a:solidFill>
                    <a:srgbClr val="FFFFFF"/>
                  </a:solidFill>
                </a:uFill>
                <a:latin typeface="Century Gothic"/>
                <a:ea typeface="DejaVu Sans"/>
              </a:rPr>
              <a:t>omnicanalité</a:t>
            </a:r>
            <a:r>
              <a:rPr lang="fr-FR" sz="1400" b="0" strike="noStrike" spc="-1" dirty="0">
                <a:solidFill>
                  <a:srgbClr val="000000"/>
                </a:solidFill>
                <a:uFill>
                  <a:solidFill>
                    <a:srgbClr val="FFFFFF"/>
                  </a:solidFill>
                </a:uFill>
                <a:latin typeface="Century Gothic"/>
                <a:ea typeface="DejaVu Sans"/>
              </a:rPr>
              <a:t> » qui en découle. </a:t>
            </a:r>
            <a:r>
              <a:rPr lang="fr-FR" sz="1400" b="1" strike="noStrike" spc="-1" dirty="0">
                <a:solidFill>
                  <a:srgbClr val="000000"/>
                </a:solidFill>
                <a:uFill>
                  <a:solidFill>
                    <a:srgbClr val="FFFFFF"/>
                  </a:solidFill>
                </a:uFill>
                <a:latin typeface="Century Gothic"/>
                <a:ea typeface="DejaVu Sans"/>
              </a:rPr>
              <a:t>C’est-à-dire les clients sont  susceptibles de passer d’un terminal à l’autres en peu de temps. Ils posent une question sur Messenger, ajoutent des détails par E-mail au cours de la journée et décrochent leur téléphone pendant une pause.</a:t>
            </a:r>
          </a:p>
          <a:p>
            <a:pPr algn="just">
              <a:lnSpc>
                <a:spcPct val="150000"/>
              </a:lnSpc>
            </a:pPr>
            <a:r>
              <a:rPr lang="fr-FR" sz="1400" spc="-1" dirty="0">
                <a:solidFill>
                  <a:srgbClr val="000000"/>
                </a:solidFill>
                <a:uFill>
                  <a:solidFill>
                    <a:srgbClr val="FFFFFF"/>
                  </a:solidFill>
                </a:uFill>
                <a:latin typeface="Century Gothic"/>
                <a:ea typeface="DejaVu Sans"/>
              </a:rPr>
              <a:t>Pour les centre d’appels, l’enjeu est de réconcilier ces données à travers des outils adaptés. Par contre pour les téléconseillers, le défi consiste à appréhender cette gestion omnicanal. Cela signifie d’excellentes aptitudes de communication orale, mais également écrite. Cette compréhension des besoins de l’instant est nécessaire pour faire face aux multiples requêtes des clients et éviter une saturation des espaces de communication.</a:t>
            </a:r>
          </a:p>
          <a:p>
            <a:pPr algn="just">
              <a:lnSpc>
                <a:spcPct val="150000"/>
              </a:lnSpc>
            </a:pPr>
            <a:r>
              <a:rPr lang="fr-FR" sz="1400" b="0" strike="noStrike" spc="-1" dirty="0">
                <a:solidFill>
                  <a:srgbClr val="000000"/>
                </a:solidFill>
                <a:uFill>
                  <a:solidFill>
                    <a:srgbClr val="FFFFFF"/>
                  </a:solidFill>
                </a:uFill>
                <a:latin typeface="Century Gothic"/>
                <a:ea typeface="DejaVu Sans"/>
              </a:rPr>
              <a:t>Face au défis de </a:t>
            </a:r>
            <a:r>
              <a:rPr lang="fr-FR" sz="1400" spc="-1" dirty="0">
                <a:solidFill>
                  <a:srgbClr val="000000"/>
                </a:solidFill>
                <a:uFill>
                  <a:solidFill>
                    <a:srgbClr val="FFFFFF"/>
                  </a:solidFill>
                </a:uFill>
                <a:latin typeface="Century Gothic"/>
                <a:ea typeface="DejaVu Sans"/>
              </a:rPr>
              <a:t>maitriser l’</a:t>
            </a:r>
            <a:r>
              <a:rPr lang="fr-FR" sz="1400" spc="-1" dirty="0" err="1">
                <a:solidFill>
                  <a:srgbClr val="000000"/>
                </a:solidFill>
                <a:uFill>
                  <a:solidFill>
                    <a:srgbClr val="FFFFFF"/>
                  </a:solidFill>
                </a:uFill>
                <a:latin typeface="Century Gothic"/>
                <a:ea typeface="DejaVu Sans"/>
              </a:rPr>
              <a:t>omnicanalité</a:t>
            </a:r>
            <a:r>
              <a:rPr lang="fr-FR" sz="1400" spc="-1" dirty="0">
                <a:solidFill>
                  <a:srgbClr val="000000"/>
                </a:solidFill>
                <a:uFill>
                  <a:solidFill>
                    <a:srgbClr val="FFFFFF"/>
                  </a:solidFill>
                </a:uFill>
                <a:latin typeface="Century Gothic"/>
                <a:ea typeface="DejaVu Sans"/>
              </a:rPr>
              <a:t> sur nos plateau de production, DSI travaillera essentiellement sur deux Volets:</a:t>
            </a:r>
          </a:p>
          <a:p>
            <a:pPr marL="285750" indent="-285750" algn="just">
              <a:lnSpc>
                <a:spcPct val="150000"/>
              </a:lnSpc>
              <a:buFontTx/>
              <a:buChar char="-"/>
            </a:pPr>
            <a:r>
              <a:rPr lang="fr-FR" sz="1400" b="0" strike="noStrike" spc="-1" dirty="0">
                <a:solidFill>
                  <a:srgbClr val="000000"/>
                </a:solidFill>
                <a:uFill>
                  <a:solidFill>
                    <a:srgbClr val="FFFFFF"/>
                  </a:solidFill>
                </a:uFill>
                <a:latin typeface="Century Gothic"/>
                <a:ea typeface="DejaVu Sans"/>
              </a:rPr>
              <a:t>La rénovation</a:t>
            </a:r>
            <a:r>
              <a:rPr lang="fr-FR" sz="1400" spc="-1" dirty="0">
                <a:solidFill>
                  <a:srgbClr val="000000"/>
                </a:solidFill>
                <a:uFill>
                  <a:solidFill>
                    <a:srgbClr val="FFFFFF"/>
                  </a:solidFill>
                </a:uFill>
                <a:latin typeface="Century Gothic"/>
                <a:ea typeface="DejaVu Sans"/>
              </a:rPr>
              <a:t> du parc de production;</a:t>
            </a:r>
          </a:p>
          <a:p>
            <a:pPr indent="-285750" algn="just">
              <a:lnSpc>
                <a:spcPct val="150000"/>
              </a:lnSpc>
              <a:buFontTx/>
              <a:buChar char="-"/>
            </a:pPr>
            <a:r>
              <a:rPr lang="fr-FR" sz="1400" b="0" strike="noStrike" spc="-1" dirty="0">
                <a:solidFill>
                  <a:srgbClr val="000000"/>
                </a:solidFill>
                <a:uFill>
                  <a:solidFill>
                    <a:srgbClr val="FFFFFF"/>
                  </a:solidFill>
                </a:uFill>
                <a:latin typeface="Century Gothic"/>
                <a:ea typeface="DejaVu Sans"/>
              </a:rPr>
              <a:t>Et </a:t>
            </a:r>
            <a:r>
              <a:rPr lang="fr-FR" sz="1400" spc="-1" dirty="0">
                <a:solidFill>
                  <a:srgbClr val="000000"/>
                </a:solidFill>
                <a:uFill>
                  <a:solidFill>
                    <a:srgbClr val="FFFFFF"/>
                  </a:solidFill>
                </a:uFill>
                <a:latin typeface="Century Gothic"/>
                <a:ea typeface="DejaVu Sans"/>
              </a:rPr>
              <a:t>la mise a disposition de CRM </a:t>
            </a:r>
            <a:r>
              <a:rPr lang="fr-FR" sz="1400" spc="-1" dirty="0" err="1">
                <a:solidFill>
                  <a:srgbClr val="000000"/>
                </a:solidFill>
                <a:uFill>
                  <a:solidFill>
                    <a:srgbClr val="FFFFFF"/>
                  </a:solidFill>
                </a:uFill>
                <a:latin typeface="Century Gothic"/>
                <a:ea typeface="DejaVu Sans"/>
              </a:rPr>
              <a:t>Omnical</a:t>
            </a:r>
            <a:r>
              <a:rPr lang="fr-FR" sz="1400" spc="-1" dirty="0">
                <a:solidFill>
                  <a:srgbClr val="000000"/>
                </a:solidFill>
                <a:uFill>
                  <a:solidFill>
                    <a:srgbClr val="FFFFFF"/>
                  </a:solidFill>
                </a:uFill>
                <a:latin typeface="Century Gothic"/>
                <a:ea typeface="DejaVu Sans"/>
              </a:rPr>
              <a:t>.</a:t>
            </a:r>
          </a:p>
          <a:p>
            <a:pPr algn="just">
              <a:lnSpc>
                <a:spcPct val="150000"/>
              </a:lnSpc>
            </a:pPr>
            <a:r>
              <a:rPr lang="fr-FR" sz="1400" spc="-1" dirty="0">
                <a:solidFill>
                  <a:srgbClr val="000000"/>
                </a:solidFill>
                <a:uFill>
                  <a:solidFill>
                    <a:srgbClr val="FFFFFF"/>
                  </a:solidFill>
                </a:uFill>
                <a:latin typeface="Century Gothic"/>
                <a:ea typeface="DejaVu Sans"/>
              </a:rPr>
              <a:t>Ainsi, un plan de rénovation du parc de production est mise en place. Les prochaines UC et autres matériels à déployer sur les plateaux </a:t>
            </a:r>
            <a:r>
              <a:rPr lang="fr-FR" sz="1400" spc="-1" dirty="0">
                <a:solidFill>
                  <a:srgbClr val="000000"/>
                </a:solidFill>
                <a:uFill>
                  <a:solidFill>
                    <a:srgbClr val="FFFFFF"/>
                  </a:solidFill>
                </a:uFill>
                <a:latin typeface="Century Gothic"/>
              </a:rPr>
              <a:t>pour les </a:t>
            </a:r>
            <a:r>
              <a:rPr lang="fr-FR" sz="1400" b="1" spc="-1" dirty="0">
                <a:solidFill>
                  <a:srgbClr val="000000"/>
                </a:solidFill>
                <a:uFill>
                  <a:solidFill>
                    <a:srgbClr val="FFFFFF"/>
                  </a:solidFill>
                </a:uFill>
                <a:latin typeface="Century Gothic"/>
              </a:rPr>
              <a:t>campagnes digitales </a:t>
            </a:r>
            <a:r>
              <a:rPr lang="fr-FR" sz="1400" spc="-1" dirty="0">
                <a:solidFill>
                  <a:srgbClr val="000000"/>
                </a:solidFill>
                <a:uFill>
                  <a:solidFill>
                    <a:srgbClr val="FFFFFF"/>
                  </a:solidFill>
                </a:uFill>
                <a:latin typeface="Century Gothic"/>
                <a:ea typeface="DejaVu Sans"/>
              </a:rPr>
              <a:t>auront les caractéristiques suivant:</a:t>
            </a:r>
          </a:p>
          <a:p>
            <a:pPr algn="just">
              <a:lnSpc>
                <a:spcPct val="150000"/>
              </a:lnSpc>
            </a:pPr>
            <a:endParaRPr lang="fr-FR" sz="1400" b="0" strike="noStrike" spc="-1" dirty="0">
              <a:solidFill>
                <a:srgbClr val="000000"/>
              </a:solidFill>
              <a:uFill>
                <a:solidFill>
                  <a:srgbClr val="FFFFFF"/>
                </a:solidFill>
              </a:uFill>
              <a:latin typeface="Arial"/>
            </a:endParaRPr>
          </a:p>
          <a:p>
            <a:pPr algn="just">
              <a:lnSpc>
                <a:spcPct val="150000"/>
              </a:lnSpc>
            </a:pPr>
            <a:endParaRPr lang="fr-FR" sz="1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1"/>
          <p:cNvSpPr/>
          <p:nvPr/>
        </p:nvSpPr>
        <p:spPr>
          <a:xfrm>
            <a:off x="3159000" y="2348640"/>
            <a:ext cx="6625440" cy="132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400" b="1" strike="noStrike" spc="-1">
                <a:solidFill>
                  <a:srgbClr val="C00000"/>
                </a:solidFill>
                <a:uFill>
                  <a:solidFill>
                    <a:srgbClr val="FFFFFF"/>
                  </a:solidFill>
                </a:uFill>
                <a:latin typeface="Century Gothic"/>
                <a:ea typeface="DejaVu Sans"/>
              </a:rPr>
              <a:t>BILAN DIRECTION </a:t>
            </a:r>
            <a:br/>
            <a:r>
              <a:rPr lang="fr-FR" sz="2400" b="1" strike="noStrike" spc="-1">
                <a:solidFill>
                  <a:srgbClr val="C00000"/>
                </a:solidFill>
                <a:uFill>
                  <a:solidFill>
                    <a:srgbClr val="FFFFFF"/>
                  </a:solidFill>
                </a:uFill>
                <a:latin typeface="Century Gothic"/>
                <a:ea typeface="DejaVu Sans"/>
              </a:rPr>
              <a:t>DES SYSTÈMES D’INFORMATION</a:t>
            </a:r>
            <a:br/>
            <a:r>
              <a:rPr lang="fr-FR" sz="2400" b="1" strike="noStrike" spc="-1">
                <a:solidFill>
                  <a:srgbClr val="C00000"/>
                </a:solidFill>
                <a:uFill>
                  <a:solidFill>
                    <a:srgbClr val="FFFFFF"/>
                  </a:solidFill>
                </a:uFill>
                <a:latin typeface="Century Gothic"/>
                <a:ea typeface="DejaVu Sans"/>
              </a:rPr>
              <a:t>(2019)</a:t>
            </a:r>
            <a:endParaRPr lang="fr-FR" sz="2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22" name="CustomShape 2"/>
          <p:cNvSpPr/>
          <p:nvPr/>
        </p:nvSpPr>
        <p:spPr>
          <a:xfrm>
            <a:off x="519840" y="2592371"/>
            <a:ext cx="10500094" cy="3582708"/>
          </a:xfrm>
          <a:prstGeom prst="rect">
            <a:avLst/>
          </a:prstGeom>
          <a:noFill/>
          <a:ln>
            <a:noFill/>
          </a:ln>
        </p:spPr>
        <p:style>
          <a:lnRef idx="0">
            <a:scrgbClr r="0" g="0" b="0"/>
          </a:lnRef>
          <a:fillRef idx="0">
            <a:scrgbClr r="0" g="0" b="0"/>
          </a:fillRef>
          <a:effectRef idx="0">
            <a:scrgbClr r="0" g="0" b="0"/>
          </a:effectRef>
          <a:fontRef idx="minor"/>
        </p:style>
      </p:sp>
      <p:sp>
        <p:nvSpPr>
          <p:cNvPr id="123"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4" name="CustomShape 4"/>
          <p:cNvSpPr/>
          <p:nvPr/>
        </p:nvSpPr>
        <p:spPr>
          <a:xfrm>
            <a:off x="519840" y="119192"/>
            <a:ext cx="11000160" cy="6055887"/>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840" indent="-285480" algn="just">
              <a:lnSpc>
                <a:spcPct val="150000"/>
              </a:lnSpc>
              <a:buClr>
                <a:srgbClr val="C00000"/>
              </a:buClr>
              <a:buFont typeface="Wingdings" charset="2"/>
              <a:buChar char=""/>
            </a:pPr>
            <a:r>
              <a:rPr lang="fr-FR" sz="2400" b="1" strike="noStrike" spc="-1" dirty="0">
                <a:solidFill>
                  <a:srgbClr val="C00000"/>
                </a:solidFill>
                <a:uFill>
                  <a:solidFill>
                    <a:srgbClr val="FFFFFF"/>
                  </a:solidFill>
                </a:uFill>
                <a:latin typeface="Century Gothic"/>
                <a:ea typeface="DejaVu Sans"/>
              </a:rPr>
              <a:t>LA GESTION OMNICANAL (suite)</a:t>
            </a:r>
            <a:endParaRPr lang="fr-FR" sz="2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 </a:t>
            </a:r>
            <a:endParaRPr lang="fr-FR" sz="1400" b="0" strike="noStrike" spc="-1" dirty="0">
              <a:solidFill>
                <a:srgbClr val="000000"/>
              </a:solidFill>
              <a:uFill>
                <a:solidFill>
                  <a:srgbClr val="FFFFFF"/>
                </a:solidFill>
              </a:uFill>
              <a:latin typeface="Arial"/>
            </a:endParaRPr>
          </a:p>
          <a:p>
            <a:pPr algn="just">
              <a:lnSpc>
                <a:spcPct val="150000"/>
              </a:lnSpc>
            </a:pPr>
            <a:endParaRPr lang="fr-FR" sz="1400" b="0" strike="noStrike" spc="-1" dirty="0">
              <a:solidFill>
                <a:srgbClr val="000000"/>
              </a:solidFill>
              <a:uFill>
                <a:solidFill>
                  <a:srgbClr val="FFFFFF"/>
                </a:solidFill>
              </a:uFill>
              <a:latin typeface="Arial"/>
            </a:endParaRPr>
          </a:p>
        </p:txBody>
      </p:sp>
      <p:graphicFrame>
        <p:nvGraphicFramePr>
          <p:cNvPr id="6" name="Table 3">
            <a:extLst>
              <a:ext uri="{FF2B5EF4-FFF2-40B4-BE49-F238E27FC236}">
                <a16:creationId xmlns:a16="http://schemas.microsoft.com/office/drawing/2014/main" id="{BF2335F3-012D-4B82-A4A5-407D9EBBF6A4}"/>
              </a:ext>
            </a:extLst>
          </p:cNvPr>
          <p:cNvGraphicFramePr/>
          <p:nvPr>
            <p:extLst>
              <p:ext uri="{D42A27DB-BD31-4B8C-83A1-F6EECF244321}">
                <p14:modId xmlns:p14="http://schemas.microsoft.com/office/powerpoint/2010/main" val="1108193125"/>
              </p:ext>
            </p:extLst>
          </p:nvPr>
        </p:nvGraphicFramePr>
        <p:xfrm>
          <a:off x="519840" y="909149"/>
          <a:ext cx="10273851" cy="1355483"/>
        </p:xfrm>
        <a:graphic>
          <a:graphicData uri="http://schemas.openxmlformats.org/drawingml/2006/table">
            <a:tbl>
              <a:tblPr/>
              <a:tblGrid>
                <a:gridCol w="1987690">
                  <a:extLst>
                    <a:ext uri="{9D8B030D-6E8A-4147-A177-3AD203B41FA5}">
                      <a16:colId xmlns:a16="http://schemas.microsoft.com/office/drawing/2014/main" val="20000"/>
                    </a:ext>
                  </a:extLst>
                </a:gridCol>
                <a:gridCol w="1200897">
                  <a:extLst>
                    <a:ext uri="{9D8B030D-6E8A-4147-A177-3AD203B41FA5}">
                      <a16:colId xmlns:a16="http://schemas.microsoft.com/office/drawing/2014/main" val="20001"/>
                    </a:ext>
                  </a:extLst>
                </a:gridCol>
                <a:gridCol w="1028389">
                  <a:extLst>
                    <a:ext uri="{9D8B030D-6E8A-4147-A177-3AD203B41FA5}">
                      <a16:colId xmlns:a16="http://schemas.microsoft.com/office/drawing/2014/main" val="20002"/>
                    </a:ext>
                  </a:extLst>
                </a:gridCol>
                <a:gridCol w="1280241">
                  <a:extLst>
                    <a:ext uri="{9D8B030D-6E8A-4147-A177-3AD203B41FA5}">
                      <a16:colId xmlns:a16="http://schemas.microsoft.com/office/drawing/2014/main" val="20003"/>
                    </a:ext>
                  </a:extLst>
                </a:gridCol>
                <a:gridCol w="1392411">
                  <a:extLst>
                    <a:ext uri="{9D8B030D-6E8A-4147-A177-3AD203B41FA5}">
                      <a16:colId xmlns:a16="http://schemas.microsoft.com/office/drawing/2014/main" val="20004"/>
                    </a:ext>
                  </a:extLst>
                </a:gridCol>
                <a:gridCol w="1527142">
                  <a:extLst>
                    <a:ext uri="{9D8B030D-6E8A-4147-A177-3AD203B41FA5}">
                      <a16:colId xmlns:a16="http://schemas.microsoft.com/office/drawing/2014/main" val="20005"/>
                    </a:ext>
                  </a:extLst>
                </a:gridCol>
                <a:gridCol w="1857081">
                  <a:extLst>
                    <a:ext uri="{9D8B030D-6E8A-4147-A177-3AD203B41FA5}">
                      <a16:colId xmlns:a16="http://schemas.microsoft.com/office/drawing/2014/main" val="2180953504"/>
                    </a:ext>
                  </a:extLst>
                </a:gridCol>
              </a:tblGrid>
              <a:tr h="410603">
                <a:tc>
                  <a:txBody>
                    <a:bodyPr/>
                    <a:lstStyle/>
                    <a:p>
                      <a:pPr>
                        <a:lnSpc>
                          <a:spcPct val="100000"/>
                        </a:lnSpc>
                      </a:pP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Processeur</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RAM</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Disque Dur</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Ecran </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Clavier / Souris</a:t>
                      </a:r>
                    </a:p>
                  </a:txBody>
                  <a:tcP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CASQUE</a:t>
                      </a:r>
                    </a:p>
                  </a:txBody>
                  <a:tcPr>
                    <a:lnL w="12240">
                      <a:solidFill>
                        <a:srgbClr val="000000"/>
                      </a:solidFill>
                    </a:lnL>
                    <a:lnR w="12240">
                      <a:solidFill>
                        <a:srgbClr val="000000"/>
                      </a:solidFill>
                    </a:lnR>
                    <a:lnT w="12240">
                      <a:solidFill>
                        <a:srgbClr val="000000"/>
                      </a:solidFill>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15540">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UC New génération Version 2.0</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err="1">
                          <a:solidFill>
                            <a:srgbClr val="000000"/>
                          </a:solidFill>
                          <a:uFill>
                            <a:solidFill>
                              <a:srgbClr val="FFFFFF"/>
                            </a:solidFill>
                          </a:uFill>
                          <a:latin typeface="Century Gothic"/>
                          <a:ea typeface="DejaVu Sans"/>
                        </a:rPr>
                        <a:t>Core</a:t>
                      </a:r>
                      <a:r>
                        <a:rPr lang="fr-FR" sz="1400" b="0" strike="noStrike" spc="-1" dirty="0">
                          <a:solidFill>
                            <a:srgbClr val="000000"/>
                          </a:solidFill>
                          <a:uFill>
                            <a:solidFill>
                              <a:srgbClr val="FFFFFF"/>
                            </a:solidFill>
                          </a:uFill>
                          <a:latin typeface="Century Gothic"/>
                          <a:ea typeface="DejaVu Sans"/>
                        </a:rPr>
                        <a:t> I7</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16 Go</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250 Go SSD</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17 ’’ avec Caméra intégré</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USB</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AXTEL HD PRO (pour les permettre les appels vidéos ou notes vocales</a:t>
                      </a:r>
                    </a:p>
                  </a:txBody>
                  <a:tcPr>
                    <a:lnL w="12240">
                      <a:solidFill>
                        <a:srgbClr val="000000"/>
                      </a:solidFill>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Rectangle 1">
            <a:extLst>
              <a:ext uri="{FF2B5EF4-FFF2-40B4-BE49-F238E27FC236}">
                <a16:creationId xmlns:a16="http://schemas.microsoft.com/office/drawing/2014/main" id="{1E12BACE-EDBF-4CFA-8757-CABE5E08DDBA}"/>
              </a:ext>
            </a:extLst>
          </p:cNvPr>
          <p:cNvSpPr/>
          <p:nvPr/>
        </p:nvSpPr>
        <p:spPr>
          <a:xfrm>
            <a:off x="519840" y="2432945"/>
            <a:ext cx="10698057" cy="2124812"/>
          </a:xfrm>
          <a:prstGeom prst="rect">
            <a:avLst/>
          </a:prstGeom>
        </p:spPr>
        <p:txBody>
          <a:bodyPr wrap="square">
            <a:spAutoFit/>
          </a:bodyPr>
          <a:lstStyle/>
          <a:p>
            <a:pPr algn="just">
              <a:lnSpc>
                <a:spcPct val="150000"/>
              </a:lnSpc>
              <a:spcBef>
                <a:spcPts val="90"/>
              </a:spcBef>
              <a:spcAft>
                <a:spcPts val="0"/>
              </a:spcAft>
            </a:pPr>
            <a:r>
              <a:rPr lang="fr-FR" dirty="0">
                <a:solidFill>
                  <a:srgbClr val="000000"/>
                </a:solidFill>
                <a:latin typeface="Century Gothic" panose="020B0502020202020204" pitchFamily="34" charset="0"/>
                <a:ea typeface="Times New Roman" panose="02020603050405020304" pitchFamily="18" charset="0"/>
                <a:cs typeface="Maiandra GD" panose="020E0502030308020204" pitchFamily="34" charset="0"/>
              </a:rPr>
              <a:t>Un </a:t>
            </a:r>
            <a:r>
              <a:rPr lang="fr-FR" b="1" dirty="0">
                <a:solidFill>
                  <a:srgbClr val="000000"/>
                </a:solidFill>
                <a:latin typeface="Century Gothic" panose="020B0502020202020204" pitchFamily="34" charset="0"/>
                <a:ea typeface="Times New Roman" panose="02020603050405020304" pitchFamily="18" charset="0"/>
                <a:cs typeface="Maiandra GD" panose="020E0502030308020204" pitchFamily="34" charset="0"/>
              </a:rPr>
              <a:t>CRM Omnicanal</a:t>
            </a:r>
            <a:r>
              <a:rPr lang="fr-FR" dirty="0">
                <a:solidFill>
                  <a:srgbClr val="000000"/>
                </a:solidFill>
                <a:latin typeface="Century Gothic" panose="020B0502020202020204" pitchFamily="34" charset="0"/>
                <a:ea typeface="Times New Roman" panose="02020603050405020304" pitchFamily="18" charset="0"/>
                <a:cs typeface="Maiandra GD" panose="020E0502030308020204" pitchFamily="34" charset="0"/>
              </a:rPr>
              <a:t> est déjà encours de déploiement (d’abord sur le site de BENIN) qui permet d’assurer un niveau de service homogène pour l’ensemble de vos clients, en orientant les demandes clients en fonction des SLAs, des profils clients et des disponibilités des téléopérateurs.  D’où une console de traitement unique pour l’ensemble des canaux digitaux, incluant les emails, les réseaux sociaux et les messageries (audio, vidéo, texte).</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19168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22"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3"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4" name="CustomShape 4"/>
          <p:cNvSpPr/>
          <p:nvPr/>
        </p:nvSpPr>
        <p:spPr>
          <a:xfrm>
            <a:off x="519840" y="119192"/>
            <a:ext cx="11000160" cy="6055887"/>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840" indent="-285480" algn="just">
              <a:lnSpc>
                <a:spcPct val="150000"/>
              </a:lnSpc>
              <a:buClr>
                <a:srgbClr val="C00000"/>
              </a:buClr>
              <a:buFont typeface="Wingdings" charset="2"/>
              <a:buChar char=""/>
            </a:pPr>
            <a:r>
              <a:rPr lang="fr-FR" sz="2400" b="1" strike="noStrike" spc="-1" dirty="0">
                <a:solidFill>
                  <a:srgbClr val="C00000"/>
                </a:solidFill>
                <a:uFill>
                  <a:solidFill>
                    <a:srgbClr val="FFFFFF"/>
                  </a:solidFill>
                </a:uFill>
                <a:latin typeface="Century Gothic"/>
                <a:ea typeface="DejaVu Sans"/>
              </a:rPr>
              <a:t>LA GESTION OMNICANAL (suite)</a:t>
            </a:r>
            <a:endParaRPr lang="fr-FR" sz="2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 </a:t>
            </a:r>
            <a:endParaRPr lang="fr-FR" sz="1400" b="0" strike="noStrike" spc="-1" dirty="0">
              <a:solidFill>
                <a:srgbClr val="000000"/>
              </a:solidFill>
              <a:uFill>
                <a:solidFill>
                  <a:srgbClr val="FFFFFF"/>
                </a:solidFill>
              </a:uFill>
              <a:latin typeface="Arial"/>
            </a:endParaRPr>
          </a:p>
          <a:p>
            <a:pPr algn="just">
              <a:lnSpc>
                <a:spcPct val="150000"/>
              </a:lnSpc>
            </a:pPr>
            <a:endParaRPr lang="fr-FR" sz="1400" b="0" strike="noStrike" spc="-1" dirty="0">
              <a:solidFill>
                <a:srgbClr val="000000"/>
              </a:solidFill>
              <a:uFill>
                <a:solidFill>
                  <a:srgbClr val="FFFFFF"/>
                </a:solidFill>
              </a:uFill>
              <a:latin typeface="Arial"/>
            </a:endParaRPr>
          </a:p>
        </p:txBody>
      </p:sp>
      <p:pic>
        <p:nvPicPr>
          <p:cNvPr id="6" name="Image 5">
            <a:extLst>
              <a:ext uri="{FF2B5EF4-FFF2-40B4-BE49-F238E27FC236}">
                <a16:creationId xmlns:a16="http://schemas.microsoft.com/office/drawing/2014/main" id="{02EDFACA-DB79-4963-9A25-BDC62F395068}"/>
              </a:ext>
            </a:extLst>
          </p:cNvPr>
          <p:cNvPicPr/>
          <p:nvPr/>
        </p:nvPicPr>
        <p:blipFill>
          <a:blip r:embed="rId2"/>
          <a:stretch>
            <a:fillRect/>
          </a:stretch>
        </p:blipFill>
        <p:spPr>
          <a:xfrm>
            <a:off x="669960" y="1008668"/>
            <a:ext cx="9576975" cy="5071621"/>
          </a:xfrm>
          <a:prstGeom prst="rect">
            <a:avLst/>
          </a:prstGeom>
        </p:spPr>
      </p:pic>
    </p:spTree>
    <p:extLst>
      <p:ext uri="{BB962C8B-B14F-4D97-AF65-F5344CB8AC3E}">
        <p14:creationId xmlns:p14="http://schemas.microsoft.com/office/powerpoint/2010/main" val="31193692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22"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3"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4" name="CustomShape 4"/>
          <p:cNvSpPr/>
          <p:nvPr/>
        </p:nvSpPr>
        <p:spPr>
          <a:xfrm>
            <a:off x="519840" y="119192"/>
            <a:ext cx="11000160" cy="6055887"/>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840" indent="-285480" algn="just">
              <a:lnSpc>
                <a:spcPct val="150000"/>
              </a:lnSpc>
              <a:buClr>
                <a:srgbClr val="C00000"/>
              </a:buClr>
              <a:buFont typeface="Wingdings" charset="2"/>
              <a:buChar char=""/>
            </a:pPr>
            <a:r>
              <a:rPr lang="fr-FR" sz="2400" b="1" strike="noStrike" spc="-1" dirty="0">
                <a:solidFill>
                  <a:srgbClr val="C00000"/>
                </a:solidFill>
                <a:uFill>
                  <a:solidFill>
                    <a:srgbClr val="FFFFFF"/>
                  </a:solidFill>
                </a:uFill>
                <a:latin typeface="Century Gothic"/>
                <a:ea typeface="DejaVu Sans"/>
              </a:rPr>
              <a:t>LA GESTION OMNICANAL (suite)</a:t>
            </a:r>
            <a:endParaRPr lang="fr-FR" sz="2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 </a:t>
            </a:r>
            <a:endParaRPr lang="fr-FR" sz="1400" b="0" strike="noStrike" spc="-1" dirty="0">
              <a:solidFill>
                <a:srgbClr val="000000"/>
              </a:solidFill>
              <a:uFill>
                <a:solidFill>
                  <a:srgbClr val="FFFFFF"/>
                </a:solidFill>
              </a:uFill>
              <a:latin typeface="Arial"/>
            </a:endParaRPr>
          </a:p>
          <a:p>
            <a:pPr>
              <a:lnSpc>
                <a:spcPct val="150000"/>
              </a:lnSpc>
            </a:pPr>
            <a:r>
              <a:rPr lang="fr-FR" dirty="0">
                <a:solidFill>
                  <a:srgbClr val="000000"/>
                </a:solidFill>
                <a:latin typeface="Century Gothic" panose="020B0502020202020204" pitchFamily="34" charset="0"/>
              </a:rPr>
              <a:t>Les avantages du CRM Omnicanal que nous mettons à votre service client sont les suivantes :</a:t>
            </a:r>
          </a:p>
          <a:p>
            <a:pPr marL="742950" lvl="1" indent="-285750">
              <a:lnSpc>
                <a:spcPct val="150000"/>
              </a:lnSpc>
              <a:buFont typeface="Wingdings" panose="05000000000000000000" pitchFamily="2" charset="2"/>
              <a:buChar char="Ø"/>
            </a:pPr>
            <a:r>
              <a:rPr lang="fr-FR" dirty="0">
                <a:solidFill>
                  <a:srgbClr val="000000"/>
                </a:solidFill>
                <a:latin typeface="Century Gothic" panose="020B0502020202020204" pitchFamily="34" charset="0"/>
              </a:rPr>
              <a:t>Une boite de réception intelligente ;</a:t>
            </a:r>
          </a:p>
          <a:p>
            <a:pPr marL="742950" lvl="1" indent="-285750">
              <a:lnSpc>
                <a:spcPct val="150000"/>
              </a:lnSpc>
              <a:buFont typeface="Wingdings" panose="05000000000000000000" pitchFamily="2" charset="2"/>
              <a:buChar char="Ø"/>
            </a:pPr>
            <a:r>
              <a:rPr lang="fr-FR" dirty="0">
                <a:solidFill>
                  <a:srgbClr val="000000"/>
                </a:solidFill>
                <a:latin typeface="Century Gothic" panose="020B0502020202020204" pitchFamily="34" charset="0"/>
              </a:rPr>
              <a:t>Une gestion d’équipe simple et intuitive ;</a:t>
            </a:r>
          </a:p>
          <a:p>
            <a:pPr marL="742950" lvl="1" indent="-285750">
              <a:lnSpc>
                <a:spcPct val="150000"/>
              </a:lnSpc>
              <a:buFont typeface="Wingdings" panose="05000000000000000000" pitchFamily="2" charset="2"/>
              <a:buChar char="Ø"/>
            </a:pPr>
            <a:r>
              <a:rPr lang="fr-FR" dirty="0">
                <a:solidFill>
                  <a:srgbClr val="000000"/>
                </a:solidFill>
                <a:latin typeface="Century Gothic" panose="020B0502020202020204" pitchFamily="34" charset="0"/>
              </a:rPr>
              <a:t>Une plateforme ouverte à l’intégration de vos CRM, ERP, etc…</a:t>
            </a:r>
          </a:p>
          <a:p>
            <a:pPr marL="742950" lvl="1" indent="-285750">
              <a:lnSpc>
                <a:spcPct val="150000"/>
              </a:lnSpc>
              <a:buFont typeface="Wingdings" panose="05000000000000000000" pitchFamily="2" charset="2"/>
              <a:buChar char="Ø"/>
            </a:pPr>
            <a:r>
              <a:rPr lang="fr-FR" dirty="0">
                <a:solidFill>
                  <a:srgbClr val="000000"/>
                </a:solidFill>
                <a:latin typeface="Century Gothic" panose="020B0502020202020204" pitchFamily="34" charset="0"/>
              </a:rPr>
              <a:t>Des Robots pour vous concentrer sur l’essentiel ;</a:t>
            </a:r>
          </a:p>
          <a:p>
            <a:pPr marL="742950" lvl="1" indent="-285750">
              <a:lnSpc>
                <a:spcPct val="150000"/>
              </a:lnSpc>
              <a:buFont typeface="Wingdings" panose="05000000000000000000" pitchFamily="2" charset="2"/>
              <a:buChar char="Ø"/>
            </a:pPr>
            <a:r>
              <a:rPr lang="fr-FR" dirty="0">
                <a:solidFill>
                  <a:srgbClr val="000000"/>
                </a:solidFill>
                <a:latin typeface="Century Gothic" panose="020B0502020202020204" pitchFamily="34" charset="0"/>
              </a:rPr>
              <a:t>L’intelligence artificielle pour apprendre en continu ;</a:t>
            </a:r>
          </a:p>
          <a:p>
            <a:pPr algn="just">
              <a:lnSpc>
                <a:spcPct val="150000"/>
              </a:lnSpc>
            </a:pPr>
            <a:endParaRPr lang="fr-FR"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2108622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22"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3"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4" name="CustomShape 4"/>
          <p:cNvSpPr/>
          <p:nvPr/>
        </p:nvSpPr>
        <p:spPr>
          <a:xfrm>
            <a:off x="519840" y="119192"/>
            <a:ext cx="11000160" cy="6055887"/>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840" indent="-285480" algn="just">
              <a:lnSpc>
                <a:spcPct val="150000"/>
              </a:lnSpc>
              <a:buClr>
                <a:srgbClr val="C00000"/>
              </a:buClr>
              <a:buFont typeface="Wingdings" charset="2"/>
              <a:buChar char=""/>
            </a:pPr>
            <a:r>
              <a:rPr lang="fr-FR" sz="2400" b="1" strike="noStrike" spc="-1" dirty="0">
                <a:solidFill>
                  <a:srgbClr val="C00000"/>
                </a:solidFill>
                <a:uFill>
                  <a:solidFill>
                    <a:srgbClr val="FFFFFF"/>
                  </a:solidFill>
                </a:uFill>
                <a:latin typeface="Century Gothic"/>
                <a:ea typeface="DejaVu Sans"/>
              </a:rPr>
              <a:t>LA GESTION OMNICANAL (suite)</a:t>
            </a:r>
            <a:endParaRPr lang="fr-FR" sz="2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 </a:t>
            </a:r>
            <a:endParaRPr lang="fr-FR" sz="1400" b="0" strike="noStrike" spc="-1" dirty="0">
              <a:solidFill>
                <a:srgbClr val="000000"/>
              </a:solidFill>
              <a:uFill>
                <a:solidFill>
                  <a:srgbClr val="FFFFFF"/>
                </a:solidFill>
              </a:uFill>
              <a:latin typeface="Arial"/>
            </a:endParaRPr>
          </a:p>
          <a:p>
            <a:pPr algn="just">
              <a:lnSpc>
                <a:spcPct val="150000"/>
              </a:lnSpc>
            </a:pPr>
            <a:endParaRPr lang="fr-FR" sz="1400" b="0" strike="noStrike" spc="-1" dirty="0">
              <a:solidFill>
                <a:srgbClr val="000000"/>
              </a:solidFill>
              <a:uFill>
                <a:solidFill>
                  <a:srgbClr val="FFFFFF"/>
                </a:solidFill>
              </a:uFill>
              <a:latin typeface="Arial"/>
            </a:endParaRPr>
          </a:p>
        </p:txBody>
      </p:sp>
      <p:pic>
        <p:nvPicPr>
          <p:cNvPr id="6" name="Image 5">
            <a:extLst>
              <a:ext uri="{FF2B5EF4-FFF2-40B4-BE49-F238E27FC236}">
                <a16:creationId xmlns:a16="http://schemas.microsoft.com/office/drawing/2014/main" id="{3354511F-4297-47BA-8D4D-D2B8641A6F8B}"/>
              </a:ext>
            </a:extLst>
          </p:cNvPr>
          <p:cNvPicPr/>
          <p:nvPr/>
        </p:nvPicPr>
        <p:blipFill>
          <a:blip r:embed="rId2"/>
          <a:stretch>
            <a:fillRect/>
          </a:stretch>
        </p:blipFill>
        <p:spPr>
          <a:xfrm>
            <a:off x="669960" y="820129"/>
            <a:ext cx="9803219" cy="4873658"/>
          </a:xfrm>
          <a:prstGeom prst="rect">
            <a:avLst/>
          </a:prstGeom>
        </p:spPr>
      </p:pic>
      <p:sp>
        <p:nvSpPr>
          <p:cNvPr id="2" name="Rectangle 1">
            <a:extLst>
              <a:ext uri="{FF2B5EF4-FFF2-40B4-BE49-F238E27FC236}">
                <a16:creationId xmlns:a16="http://schemas.microsoft.com/office/drawing/2014/main" id="{CCBA08EB-AE62-4550-904E-07DF46534E38}"/>
              </a:ext>
            </a:extLst>
          </p:cNvPr>
          <p:cNvSpPr/>
          <p:nvPr/>
        </p:nvSpPr>
        <p:spPr>
          <a:xfrm>
            <a:off x="2086465" y="5610977"/>
            <a:ext cx="8603530" cy="878126"/>
          </a:xfrm>
          <a:prstGeom prst="rect">
            <a:avLst/>
          </a:prstGeom>
        </p:spPr>
        <p:txBody>
          <a:bodyPr wrap="square">
            <a:spAutoFit/>
          </a:bodyPr>
          <a:lstStyle/>
          <a:p>
            <a:pPr algn="ctr">
              <a:lnSpc>
                <a:spcPct val="150000"/>
              </a:lnSpc>
              <a:spcBef>
                <a:spcPts val="90"/>
              </a:spcBef>
              <a:spcAft>
                <a:spcPts val="0"/>
              </a:spcAft>
            </a:pPr>
            <a:r>
              <a:rPr lang="fr-FR" b="1" u="sng" spc="-70" dirty="0">
                <a:latin typeface="Century Gothic" panose="020B0502020202020204" pitchFamily="34" charset="0"/>
                <a:ea typeface="Times New Roman" panose="02020603050405020304" pitchFamily="18" charset="0"/>
                <a:cs typeface="Maiandra GD" panose="020E0502030308020204" pitchFamily="34" charset="0"/>
              </a:rPr>
              <a:t>Interface agent permettant la centralisation des requêtes provenant de différents canaux vers une seule interface agent</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24720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22"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3"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4" name="CustomShape 4"/>
          <p:cNvSpPr/>
          <p:nvPr/>
        </p:nvSpPr>
        <p:spPr>
          <a:xfrm>
            <a:off x="519840" y="119192"/>
            <a:ext cx="11000160" cy="6055887"/>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840" indent="-285480" algn="just">
              <a:lnSpc>
                <a:spcPct val="150000"/>
              </a:lnSpc>
              <a:buClr>
                <a:srgbClr val="C00000"/>
              </a:buClr>
              <a:buFont typeface="Wingdings" charset="2"/>
              <a:buChar char=""/>
            </a:pPr>
            <a:r>
              <a:rPr lang="fr-FR" sz="2400" b="1" strike="noStrike" spc="-1" dirty="0">
                <a:solidFill>
                  <a:srgbClr val="C00000"/>
                </a:solidFill>
                <a:uFill>
                  <a:solidFill>
                    <a:srgbClr val="FFFFFF"/>
                  </a:solidFill>
                </a:uFill>
                <a:latin typeface="Century Gothic"/>
                <a:ea typeface="DejaVu Sans"/>
              </a:rPr>
              <a:t>LA GESTION OMNICANAL (suite)</a:t>
            </a:r>
            <a:endParaRPr lang="fr-FR" sz="2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 </a:t>
            </a:r>
            <a:endParaRPr lang="fr-FR" sz="1400" b="0" strike="noStrike" spc="-1" dirty="0">
              <a:solidFill>
                <a:srgbClr val="000000"/>
              </a:solidFill>
              <a:uFill>
                <a:solidFill>
                  <a:srgbClr val="FFFFFF"/>
                </a:solidFill>
              </a:uFill>
              <a:latin typeface="Arial"/>
            </a:endParaRPr>
          </a:p>
          <a:p>
            <a:pPr algn="just">
              <a:lnSpc>
                <a:spcPct val="150000"/>
              </a:lnSpc>
            </a:pPr>
            <a:endParaRPr lang="fr-FR" sz="1400" b="0" strike="noStrike" spc="-1" dirty="0">
              <a:solidFill>
                <a:srgbClr val="000000"/>
              </a:solidFill>
              <a:uFill>
                <a:solidFill>
                  <a:srgbClr val="FFFFFF"/>
                </a:solidFill>
              </a:uFill>
              <a:latin typeface="Arial"/>
            </a:endParaRPr>
          </a:p>
        </p:txBody>
      </p:sp>
      <p:pic>
        <p:nvPicPr>
          <p:cNvPr id="8" name="Image2">
            <a:extLst>
              <a:ext uri="{FF2B5EF4-FFF2-40B4-BE49-F238E27FC236}">
                <a16:creationId xmlns:a16="http://schemas.microsoft.com/office/drawing/2014/main" id="{484DA06F-533A-4EAE-BB7E-94CF83EB4E91}"/>
              </a:ext>
            </a:extLst>
          </p:cNvPr>
          <p:cNvPicPr/>
          <p:nvPr/>
        </p:nvPicPr>
        <p:blipFill>
          <a:blip r:embed="rId2"/>
          <a:stretch>
            <a:fillRect/>
          </a:stretch>
        </p:blipFill>
        <p:spPr bwMode="auto">
          <a:xfrm>
            <a:off x="936004" y="954807"/>
            <a:ext cx="4343400" cy="3590925"/>
          </a:xfrm>
          <a:prstGeom prst="rect">
            <a:avLst/>
          </a:prstGeom>
        </p:spPr>
      </p:pic>
      <p:sp>
        <p:nvSpPr>
          <p:cNvPr id="3" name="Rectangle 2">
            <a:extLst>
              <a:ext uri="{FF2B5EF4-FFF2-40B4-BE49-F238E27FC236}">
                <a16:creationId xmlns:a16="http://schemas.microsoft.com/office/drawing/2014/main" id="{4D457BBD-2493-43C5-AFC6-A4351ED05B77}"/>
              </a:ext>
            </a:extLst>
          </p:cNvPr>
          <p:cNvSpPr/>
          <p:nvPr/>
        </p:nvSpPr>
        <p:spPr>
          <a:xfrm>
            <a:off x="838080" y="4524119"/>
            <a:ext cx="4441324" cy="1709314"/>
          </a:xfrm>
          <a:prstGeom prst="rect">
            <a:avLst/>
          </a:prstGeom>
        </p:spPr>
        <p:txBody>
          <a:bodyPr wrap="square">
            <a:spAutoFit/>
          </a:bodyPr>
          <a:lstStyle/>
          <a:p>
            <a:pPr algn="just">
              <a:lnSpc>
                <a:spcPct val="150000"/>
              </a:lnSpc>
              <a:spcAft>
                <a:spcPts val="800"/>
              </a:spcAft>
            </a:pPr>
            <a:r>
              <a:rPr lang="fr-FR" dirty="0">
                <a:solidFill>
                  <a:srgbClr val="000000"/>
                </a:solidFill>
                <a:latin typeface="Century Gothic" panose="020B0502020202020204" pitchFamily="34" charset="0"/>
                <a:ea typeface="Arial Unicode MS" panose="020B0604020202020204" pitchFamily="34" charset="-128"/>
                <a:cs typeface="Arial Unicode MS" panose="020B0604020202020204" pitchFamily="34" charset="-128"/>
              </a:rPr>
              <a:t>Ici l’agent pourra sélectionner parmi les canaux qu’il est autorisé à voir ceux qui doivent apparaitre dans la boite à message commune. </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80894B70-AEAA-458E-B3DF-E3331F2B37FF}"/>
              </a:ext>
            </a:extLst>
          </p:cNvPr>
          <p:cNvGraphicFramePr>
            <a:graphicFrameLocks noGrp="1"/>
          </p:cNvGraphicFramePr>
          <p:nvPr>
            <p:extLst>
              <p:ext uri="{D42A27DB-BD31-4B8C-83A1-F6EECF244321}">
                <p14:modId xmlns:p14="http://schemas.microsoft.com/office/powerpoint/2010/main" val="3055294507"/>
              </p:ext>
            </p:extLst>
          </p:nvPr>
        </p:nvGraphicFramePr>
        <p:xfrm>
          <a:off x="5599682" y="834577"/>
          <a:ext cx="6018243" cy="5586349"/>
        </p:xfrm>
        <a:graphic>
          <a:graphicData uri="http://schemas.openxmlformats.org/drawingml/2006/table">
            <a:tbl>
              <a:tblPr firstRow="1" firstCol="1" bandRow="1">
                <a:tableStyleId>{5C22544A-7EE6-4342-B048-85BDC9FD1C3A}</a:tableStyleId>
              </a:tblPr>
              <a:tblGrid>
                <a:gridCol w="2006081">
                  <a:extLst>
                    <a:ext uri="{9D8B030D-6E8A-4147-A177-3AD203B41FA5}">
                      <a16:colId xmlns:a16="http://schemas.microsoft.com/office/drawing/2014/main" val="1865878523"/>
                    </a:ext>
                  </a:extLst>
                </a:gridCol>
                <a:gridCol w="2006081">
                  <a:extLst>
                    <a:ext uri="{9D8B030D-6E8A-4147-A177-3AD203B41FA5}">
                      <a16:colId xmlns:a16="http://schemas.microsoft.com/office/drawing/2014/main" val="3723140675"/>
                    </a:ext>
                  </a:extLst>
                </a:gridCol>
                <a:gridCol w="2006081">
                  <a:extLst>
                    <a:ext uri="{9D8B030D-6E8A-4147-A177-3AD203B41FA5}">
                      <a16:colId xmlns:a16="http://schemas.microsoft.com/office/drawing/2014/main" val="3446370564"/>
                    </a:ext>
                  </a:extLst>
                </a:gridCol>
              </a:tblGrid>
              <a:tr h="208836">
                <a:tc gridSpan="3">
                  <a:txBody>
                    <a:bodyPr/>
                    <a:lstStyle/>
                    <a:p>
                      <a:pPr algn="ctr">
                        <a:lnSpc>
                          <a:spcPct val="107000"/>
                        </a:lnSpc>
                        <a:spcAft>
                          <a:spcPts val="800"/>
                        </a:spcAft>
                      </a:pPr>
                      <a:r>
                        <a:rPr lang="fr-FR" sz="1100">
                          <a:effectLst/>
                        </a:rPr>
                        <a:t>Solution OMNICANAL</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77980571"/>
                  </a:ext>
                </a:extLst>
              </a:tr>
              <a:tr h="398470">
                <a:tc rowSpan="19">
                  <a:txBody>
                    <a:bodyPr/>
                    <a:lstStyle/>
                    <a:p>
                      <a:pPr algn="ctr">
                        <a:lnSpc>
                          <a:spcPct val="107000"/>
                        </a:lnSpc>
                        <a:spcAft>
                          <a:spcPts val="800"/>
                        </a:spcAft>
                      </a:pPr>
                      <a:r>
                        <a:rPr lang="fr-FR" sz="1100" dirty="0">
                          <a:effectLst/>
                        </a:rPr>
                        <a:t>FONCTIONNALITES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tc rowSpan="2">
                  <a:txBody>
                    <a:bodyPr/>
                    <a:lstStyle/>
                    <a:p>
                      <a:pPr>
                        <a:lnSpc>
                          <a:spcPct val="107000"/>
                        </a:lnSpc>
                        <a:spcAft>
                          <a:spcPts val="800"/>
                        </a:spcAft>
                      </a:pPr>
                      <a:r>
                        <a:rPr lang="fr-FR" sz="1100">
                          <a:effectLst/>
                        </a:rPr>
                        <a:t>Gestions des requêtes traditionnelles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tc>
                  <a:txBody>
                    <a:bodyPr/>
                    <a:lstStyle/>
                    <a:p>
                      <a:pPr>
                        <a:lnSpc>
                          <a:spcPct val="107000"/>
                        </a:lnSpc>
                        <a:spcAft>
                          <a:spcPts val="800"/>
                        </a:spcAft>
                      </a:pPr>
                      <a:r>
                        <a:rPr lang="fr-FR" sz="1100">
                          <a:effectLst/>
                        </a:rPr>
                        <a:t>Reception et émission d’appels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2414241384"/>
                  </a:ext>
                </a:extLst>
              </a:tr>
              <a:tr h="208836">
                <a:tc vMerge="1">
                  <a:txBody>
                    <a:bodyPr/>
                    <a:lstStyle/>
                    <a:p>
                      <a:endParaRPr lang="fr-FR"/>
                    </a:p>
                  </a:txBody>
                  <a:tcPr/>
                </a:tc>
                <a:tc vMerge="1">
                  <a:txBody>
                    <a:bodyPr/>
                    <a:lstStyle/>
                    <a:p>
                      <a:endParaRPr lang="fr-FR"/>
                    </a:p>
                  </a:txBody>
                  <a:tcPr/>
                </a:tc>
                <a:tc>
                  <a:txBody>
                    <a:bodyPr/>
                    <a:lstStyle/>
                    <a:p>
                      <a:pPr>
                        <a:lnSpc>
                          <a:spcPct val="107000"/>
                        </a:lnSpc>
                        <a:spcAft>
                          <a:spcPts val="800"/>
                        </a:spcAft>
                      </a:pPr>
                      <a:r>
                        <a:rPr lang="fr-FR" sz="1100">
                          <a:effectLst/>
                        </a:rPr>
                        <a:t>SMS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3217582493"/>
                  </a:ext>
                </a:extLst>
              </a:tr>
              <a:tr h="208836">
                <a:tc vMerge="1">
                  <a:txBody>
                    <a:bodyPr/>
                    <a:lstStyle/>
                    <a:p>
                      <a:endParaRPr lang="fr-FR"/>
                    </a:p>
                  </a:txBody>
                  <a:tcPr/>
                </a:tc>
                <a:tc rowSpan="2">
                  <a:txBody>
                    <a:bodyPr/>
                    <a:lstStyle/>
                    <a:p>
                      <a:pPr>
                        <a:lnSpc>
                          <a:spcPct val="107000"/>
                        </a:lnSpc>
                        <a:spcAft>
                          <a:spcPts val="800"/>
                        </a:spcAft>
                      </a:pPr>
                      <a:r>
                        <a:rPr lang="fr-FR" sz="1100">
                          <a:effectLst/>
                        </a:rPr>
                        <a:t>Chat bot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tc>
                  <a:txBody>
                    <a:bodyPr/>
                    <a:lstStyle/>
                    <a:p>
                      <a:pPr>
                        <a:lnSpc>
                          <a:spcPct val="107000"/>
                        </a:lnSpc>
                        <a:spcAft>
                          <a:spcPts val="800"/>
                        </a:spcAft>
                      </a:pPr>
                      <a:r>
                        <a:rPr lang="fr-FR" sz="1100">
                          <a:effectLst/>
                        </a:rPr>
                        <a:t>Bot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2515554510"/>
                  </a:ext>
                </a:extLst>
              </a:tr>
              <a:tr h="261577">
                <a:tc vMerge="1">
                  <a:txBody>
                    <a:bodyPr/>
                    <a:lstStyle/>
                    <a:p>
                      <a:endParaRPr lang="fr-FR"/>
                    </a:p>
                  </a:txBody>
                  <a:tcPr/>
                </a:tc>
                <a:tc vMerge="1">
                  <a:txBody>
                    <a:bodyPr/>
                    <a:lstStyle/>
                    <a:p>
                      <a:endParaRPr lang="fr-FR"/>
                    </a:p>
                  </a:txBody>
                  <a:tcPr/>
                </a:tc>
                <a:tc>
                  <a:txBody>
                    <a:bodyPr/>
                    <a:lstStyle/>
                    <a:p>
                      <a:pPr>
                        <a:lnSpc>
                          <a:spcPct val="107000"/>
                        </a:lnSpc>
                        <a:spcAft>
                          <a:spcPts val="800"/>
                        </a:spcAft>
                      </a:pPr>
                      <a:r>
                        <a:rPr lang="fr-FR" sz="1100">
                          <a:effectLst/>
                        </a:rPr>
                        <a:t>Intelligence Artificielle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277848908"/>
                  </a:ext>
                </a:extLst>
              </a:tr>
              <a:tr h="208836">
                <a:tc vMerge="1">
                  <a:txBody>
                    <a:bodyPr/>
                    <a:lstStyle/>
                    <a:p>
                      <a:endParaRPr lang="fr-FR"/>
                    </a:p>
                  </a:txBody>
                  <a:tcPr/>
                </a:tc>
                <a:tc rowSpan="5">
                  <a:txBody>
                    <a:bodyPr/>
                    <a:lstStyle/>
                    <a:p>
                      <a:pPr>
                        <a:lnSpc>
                          <a:spcPct val="107000"/>
                        </a:lnSpc>
                        <a:spcAft>
                          <a:spcPts val="800"/>
                        </a:spcAft>
                      </a:pPr>
                      <a:r>
                        <a:rPr lang="fr-FR" sz="1100" dirty="0">
                          <a:effectLst/>
                        </a:rPr>
                        <a:t>Gestions des requêtes des réseaux sociaux et application de messagerie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tc>
                  <a:txBody>
                    <a:bodyPr/>
                    <a:lstStyle/>
                    <a:p>
                      <a:pPr>
                        <a:lnSpc>
                          <a:spcPct val="107000"/>
                        </a:lnSpc>
                        <a:spcAft>
                          <a:spcPts val="800"/>
                        </a:spcAft>
                      </a:pPr>
                      <a:r>
                        <a:rPr lang="fr-FR" sz="1100">
                          <a:effectLst/>
                        </a:rPr>
                        <a:t>Facebook</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489365118"/>
                  </a:ext>
                </a:extLst>
              </a:tr>
              <a:tr h="208836">
                <a:tc vMerge="1">
                  <a:txBody>
                    <a:bodyPr/>
                    <a:lstStyle/>
                    <a:p>
                      <a:endParaRPr lang="fr-FR"/>
                    </a:p>
                  </a:txBody>
                  <a:tcPr/>
                </a:tc>
                <a:tc vMerge="1">
                  <a:txBody>
                    <a:bodyPr/>
                    <a:lstStyle/>
                    <a:p>
                      <a:endParaRPr lang="fr-FR"/>
                    </a:p>
                  </a:txBody>
                  <a:tcPr/>
                </a:tc>
                <a:tc>
                  <a:txBody>
                    <a:bodyPr/>
                    <a:lstStyle/>
                    <a:p>
                      <a:pPr>
                        <a:lnSpc>
                          <a:spcPct val="107000"/>
                        </a:lnSpc>
                        <a:spcAft>
                          <a:spcPts val="800"/>
                        </a:spcAft>
                      </a:pPr>
                      <a:r>
                        <a:rPr lang="fr-FR" sz="1100">
                          <a:effectLst/>
                        </a:rPr>
                        <a:t>Twitter</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937786519"/>
                  </a:ext>
                </a:extLst>
              </a:tr>
              <a:tr h="208836">
                <a:tc vMerge="1">
                  <a:txBody>
                    <a:bodyPr/>
                    <a:lstStyle/>
                    <a:p>
                      <a:endParaRPr lang="fr-FR"/>
                    </a:p>
                  </a:txBody>
                  <a:tcPr/>
                </a:tc>
                <a:tc vMerge="1">
                  <a:txBody>
                    <a:bodyPr/>
                    <a:lstStyle/>
                    <a:p>
                      <a:endParaRPr lang="fr-FR"/>
                    </a:p>
                  </a:txBody>
                  <a:tcPr/>
                </a:tc>
                <a:tc>
                  <a:txBody>
                    <a:bodyPr/>
                    <a:lstStyle/>
                    <a:p>
                      <a:pPr>
                        <a:lnSpc>
                          <a:spcPct val="107000"/>
                        </a:lnSpc>
                        <a:spcAft>
                          <a:spcPts val="800"/>
                        </a:spcAft>
                      </a:pPr>
                      <a:r>
                        <a:rPr lang="fr-FR" sz="1100">
                          <a:effectLst/>
                        </a:rPr>
                        <a:t>Instagram</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3571257286"/>
                  </a:ext>
                </a:extLst>
              </a:tr>
              <a:tr h="208836">
                <a:tc vMerge="1">
                  <a:txBody>
                    <a:bodyPr/>
                    <a:lstStyle/>
                    <a:p>
                      <a:endParaRPr lang="fr-FR"/>
                    </a:p>
                  </a:txBody>
                  <a:tcPr/>
                </a:tc>
                <a:tc vMerge="1">
                  <a:txBody>
                    <a:bodyPr/>
                    <a:lstStyle/>
                    <a:p>
                      <a:endParaRPr lang="fr-FR"/>
                    </a:p>
                  </a:txBody>
                  <a:tcPr/>
                </a:tc>
                <a:tc>
                  <a:txBody>
                    <a:bodyPr/>
                    <a:lstStyle/>
                    <a:p>
                      <a:pPr>
                        <a:lnSpc>
                          <a:spcPct val="107000"/>
                        </a:lnSpc>
                        <a:spcAft>
                          <a:spcPts val="800"/>
                        </a:spcAft>
                      </a:pPr>
                      <a:r>
                        <a:rPr lang="fr-FR" sz="1100">
                          <a:effectLst/>
                        </a:rPr>
                        <a:t>Youtube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3549961593"/>
                  </a:ext>
                </a:extLst>
              </a:tr>
              <a:tr h="208836">
                <a:tc vMerge="1">
                  <a:txBody>
                    <a:bodyPr/>
                    <a:lstStyle/>
                    <a:p>
                      <a:endParaRPr lang="fr-FR"/>
                    </a:p>
                  </a:txBody>
                  <a:tcPr/>
                </a:tc>
                <a:tc vMerge="1">
                  <a:txBody>
                    <a:bodyPr/>
                    <a:lstStyle/>
                    <a:p>
                      <a:endParaRPr lang="fr-FR"/>
                    </a:p>
                  </a:txBody>
                  <a:tcPr/>
                </a:tc>
                <a:tc>
                  <a:txBody>
                    <a:bodyPr/>
                    <a:lstStyle/>
                    <a:p>
                      <a:pPr>
                        <a:lnSpc>
                          <a:spcPct val="107000"/>
                        </a:lnSpc>
                        <a:spcAft>
                          <a:spcPts val="800"/>
                        </a:spcAft>
                      </a:pPr>
                      <a:r>
                        <a:rPr lang="fr-FR" sz="1100">
                          <a:effectLst/>
                        </a:rPr>
                        <a:t>Mail</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1205213295"/>
                  </a:ext>
                </a:extLst>
              </a:tr>
              <a:tr h="208836">
                <a:tc vMerge="1">
                  <a:txBody>
                    <a:bodyPr/>
                    <a:lstStyle/>
                    <a:p>
                      <a:endParaRPr lang="fr-FR"/>
                    </a:p>
                  </a:txBody>
                  <a:tcPr/>
                </a:tc>
                <a:tc rowSpan="6">
                  <a:txBody>
                    <a:bodyPr/>
                    <a:lstStyle/>
                    <a:p>
                      <a:pPr algn="ctr">
                        <a:lnSpc>
                          <a:spcPct val="107000"/>
                        </a:lnSpc>
                        <a:spcAft>
                          <a:spcPts val="800"/>
                        </a:spcAft>
                      </a:pPr>
                      <a:r>
                        <a:rPr lang="fr-FR" sz="1100" dirty="0">
                          <a:effectLst/>
                        </a:rPr>
                        <a:t>Gestions des requêtes du SITE WEB</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tc>
                  <a:txBody>
                    <a:bodyPr/>
                    <a:lstStyle/>
                    <a:p>
                      <a:pPr>
                        <a:lnSpc>
                          <a:spcPct val="107000"/>
                        </a:lnSpc>
                        <a:spcAft>
                          <a:spcPts val="800"/>
                        </a:spcAft>
                      </a:pPr>
                      <a:r>
                        <a:rPr lang="fr-FR" sz="1100">
                          <a:effectLst/>
                        </a:rPr>
                        <a:t>Whatsapp</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3676292614"/>
                  </a:ext>
                </a:extLst>
              </a:tr>
              <a:tr h="208836">
                <a:tc vMerge="1">
                  <a:txBody>
                    <a:bodyPr/>
                    <a:lstStyle/>
                    <a:p>
                      <a:endParaRPr lang="fr-FR"/>
                    </a:p>
                  </a:txBody>
                  <a:tcPr/>
                </a:tc>
                <a:tc vMerge="1">
                  <a:txBody>
                    <a:bodyPr/>
                    <a:lstStyle/>
                    <a:p>
                      <a:endParaRPr lang="fr-FR"/>
                    </a:p>
                  </a:txBody>
                  <a:tcPr/>
                </a:tc>
                <a:tc>
                  <a:txBody>
                    <a:bodyPr/>
                    <a:lstStyle/>
                    <a:p>
                      <a:pPr>
                        <a:lnSpc>
                          <a:spcPct val="107000"/>
                        </a:lnSpc>
                        <a:spcAft>
                          <a:spcPts val="800"/>
                        </a:spcAft>
                      </a:pPr>
                      <a:r>
                        <a:rPr lang="fr-FR" sz="1100">
                          <a:effectLst/>
                        </a:rPr>
                        <a:t>Hangout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749363613"/>
                  </a:ext>
                </a:extLst>
              </a:tr>
              <a:tr h="208836">
                <a:tc vMerge="1">
                  <a:txBody>
                    <a:bodyPr/>
                    <a:lstStyle/>
                    <a:p>
                      <a:endParaRPr lang="fr-FR"/>
                    </a:p>
                  </a:txBody>
                  <a:tcPr/>
                </a:tc>
                <a:tc vMerge="1">
                  <a:txBody>
                    <a:bodyPr/>
                    <a:lstStyle/>
                    <a:p>
                      <a:endParaRPr lang="fr-FR"/>
                    </a:p>
                  </a:txBody>
                  <a:tcPr/>
                </a:tc>
                <a:tc>
                  <a:txBody>
                    <a:bodyPr/>
                    <a:lstStyle/>
                    <a:p>
                      <a:pPr>
                        <a:lnSpc>
                          <a:spcPct val="107000"/>
                        </a:lnSpc>
                        <a:spcAft>
                          <a:spcPts val="800"/>
                        </a:spcAft>
                      </a:pPr>
                      <a:r>
                        <a:rPr lang="fr-FR" sz="1100">
                          <a:effectLst/>
                        </a:rPr>
                        <a:t>Messenger</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488125380"/>
                  </a:ext>
                </a:extLst>
              </a:tr>
              <a:tr h="208836">
                <a:tc vMerge="1">
                  <a:txBody>
                    <a:bodyPr/>
                    <a:lstStyle/>
                    <a:p>
                      <a:endParaRPr lang="fr-FR"/>
                    </a:p>
                  </a:txBody>
                  <a:tcPr/>
                </a:tc>
                <a:tc vMerge="1">
                  <a:txBody>
                    <a:bodyPr/>
                    <a:lstStyle/>
                    <a:p>
                      <a:endParaRPr lang="fr-FR"/>
                    </a:p>
                  </a:txBody>
                  <a:tcPr/>
                </a:tc>
                <a:tc>
                  <a:txBody>
                    <a:bodyPr/>
                    <a:lstStyle/>
                    <a:p>
                      <a:pPr>
                        <a:lnSpc>
                          <a:spcPct val="107000"/>
                        </a:lnSpc>
                        <a:spcAft>
                          <a:spcPts val="800"/>
                        </a:spcAft>
                      </a:pPr>
                      <a:r>
                        <a:rPr lang="fr-FR" sz="1100">
                          <a:effectLst/>
                        </a:rPr>
                        <a:t>Chat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1630482711"/>
                  </a:ext>
                </a:extLst>
              </a:tr>
              <a:tr h="208836">
                <a:tc vMerge="1">
                  <a:txBody>
                    <a:bodyPr/>
                    <a:lstStyle/>
                    <a:p>
                      <a:endParaRPr lang="fr-FR"/>
                    </a:p>
                  </a:txBody>
                  <a:tcPr/>
                </a:tc>
                <a:tc vMerge="1">
                  <a:txBody>
                    <a:bodyPr/>
                    <a:lstStyle/>
                    <a:p>
                      <a:endParaRPr lang="fr-FR"/>
                    </a:p>
                  </a:txBody>
                  <a:tcPr/>
                </a:tc>
                <a:tc>
                  <a:txBody>
                    <a:bodyPr/>
                    <a:lstStyle/>
                    <a:p>
                      <a:pPr>
                        <a:lnSpc>
                          <a:spcPct val="107000"/>
                        </a:lnSpc>
                        <a:spcAft>
                          <a:spcPts val="800"/>
                        </a:spcAft>
                      </a:pPr>
                      <a:r>
                        <a:rPr lang="fr-FR" sz="1100">
                          <a:effectLst/>
                        </a:rPr>
                        <a:t>Chat vocal</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1972038895"/>
                  </a:ext>
                </a:extLst>
              </a:tr>
              <a:tr h="208836">
                <a:tc vMerge="1">
                  <a:txBody>
                    <a:bodyPr/>
                    <a:lstStyle/>
                    <a:p>
                      <a:endParaRPr lang="fr-FR"/>
                    </a:p>
                  </a:txBody>
                  <a:tcPr/>
                </a:tc>
                <a:tc vMerge="1">
                  <a:txBody>
                    <a:bodyPr/>
                    <a:lstStyle/>
                    <a:p>
                      <a:endParaRPr lang="fr-FR"/>
                    </a:p>
                  </a:txBody>
                  <a:tcPr/>
                </a:tc>
                <a:tc>
                  <a:txBody>
                    <a:bodyPr/>
                    <a:lstStyle/>
                    <a:p>
                      <a:pPr>
                        <a:lnSpc>
                          <a:spcPct val="107000"/>
                        </a:lnSpc>
                        <a:spcAft>
                          <a:spcPts val="800"/>
                        </a:spcAft>
                      </a:pPr>
                      <a:r>
                        <a:rPr lang="fr-FR" sz="1100">
                          <a:effectLst/>
                        </a:rPr>
                        <a:t>Vidéo chat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4280357716"/>
                  </a:ext>
                </a:extLst>
              </a:tr>
              <a:tr h="398470">
                <a:tc vMerge="1">
                  <a:txBody>
                    <a:bodyPr/>
                    <a:lstStyle/>
                    <a:p>
                      <a:endParaRPr lang="fr-FR"/>
                    </a:p>
                  </a:txBody>
                  <a:tcPr/>
                </a:tc>
                <a:tc rowSpan="4">
                  <a:txBody>
                    <a:bodyPr/>
                    <a:lstStyle/>
                    <a:p>
                      <a:pPr algn="ctr">
                        <a:lnSpc>
                          <a:spcPct val="107000"/>
                        </a:lnSpc>
                        <a:spcAft>
                          <a:spcPts val="800"/>
                        </a:spcAft>
                      </a:pPr>
                      <a:r>
                        <a:rPr lang="fr-FR" sz="1100" dirty="0">
                          <a:effectLst/>
                        </a:rPr>
                        <a:t>Autres Spécificités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tc>
                  <a:txBody>
                    <a:bodyPr/>
                    <a:lstStyle/>
                    <a:p>
                      <a:pPr>
                        <a:lnSpc>
                          <a:spcPct val="107000"/>
                        </a:lnSpc>
                        <a:spcAft>
                          <a:spcPts val="800"/>
                        </a:spcAft>
                      </a:pPr>
                      <a:r>
                        <a:rPr lang="fr-FR" sz="1100">
                          <a:effectLst/>
                        </a:rPr>
                        <a:t>Survey satisfaction client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3224161233"/>
                  </a:ext>
                </a:extLst>
              </a:tr>
              <a:tr h="602829">
                <a:tc vMerge="1">
                  <a:txBody>
                    <a:bodyPr/>
                    <a:lstStyle/>
                    <a:p>
                      <a:endParaRPr lang="fr-FR"/>
                    </a:p>
                  </a:txBody>
                  <a:tcPr/>
                </a:tc>
                <a:tc vMerge="1">
                  <a:txBody>
                    <a:bodyPr/>
                    <a:lstStyle/>
                    <a:p>
                      <a:endParaRPr lang="fr-FR"/>
                    </a:p>
                  </a:txBody>
                  <a:tcPr/>
                </a:tc>
                <a:tc>
                  <a:txBody>
                    <a:bodyPr/>
                    <a:lstStyle/>
                    <a:p>
                      <a:pPr>
                        <a:lnSpc>
                          <a:spcPct val="107000"/>
                        </a:lnSpc>
                        <a:spcAft>
                          <a:spcPts val="800"/>
                        </a:spcAft>
                      </a:pPr>
                      <a:r>
                        <a:rPr lang="fr-FR" sz="1100">
                          <a:effectLst/>
                        </a:rPr>
                        <a:t>Suivi parcours client d'un outil de contact vers un autre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531708107"/>
                  </a:ext>
                </a:extLst>
              </a:tr>
              <a:tr h="398470">
                <a:tc vMerge="1">
                  <a:txBody>
                    <a:bodyPr/>
                    <a:lstStyle/>
                    <a:p>
                      <a:endParaRPr lang="fr-FR"/>
                    </a:p>
                  </a:txBody>
                  <a:tcPr/>
                </a:tc>
                <a:tc vMerge="1">
                  <a:txBody>
                    <a:bodyPr/>
                    <a:lstStyle/>
                    <a:p>
                      <a:endParaRPr lang="fr-FR"/>
                    </a:p>
                  </a:txBody>
                  <a:tcPr/>
                </a:tc>
                <a:tc>
                  <a:txBody>
                    <a:bodyPr/>
                    <a:lstStyle/>
                    <a:p>
                      <a:pPr>
                        <a:lnSpc>
                          <a:spcPct val="107000"/>
                        </a:lnSpc>
                        <a:spcAft>
                          <a:spcPts val="800"/>
                        </a:spcAft>
                      </a:pPr>
                      <a:r>
                        <a:rPr lang="fr-FR" sz="1100">
                          <a:effectLst/>
                        </a:rPr>
                        <a:t>Reporting détaillés de tous les KPI</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3657176019"/>
                  </a:ext>
                </a:extLst>
              </a:tr>
              <a:tr h="602829">
                <a:tc vMerge="1">
                  <a:txBody>
                    <a:bodyPr/>
                    <a:lstStyle/>
                    <a:p>
                      <a:endParaRPr lang="fr-FR"/>
                    </a:p>
                  </a:txBody>
                  <a:tcPr/>
                </a:tc>
                <a:tc vMerge="1">
                  <a:txBody>
                    <a:bodyPr/>
                    <a:lstStyle/>
                    <a:p>
                      <a:endParaRPr lang="fr-FR"/>
                    </a:p>
                  </a:txBody>
                  <a:tcPr/>
                </a:tc>
                <a:tc>
                  <a:txBody>
                    <a:bodyPr/>
                    <a:lstStyle/>
                    <a:p>
                      <a:pPr>
                        <a:lnSpc>
                          <a:spcPct val="107000"/>
                        </a:lnSpc>
                        <a:spcAft>
                          <a:spcPts val="800"/>
                        </a:spcAft>
                      </a:pPr>
                      <a:r>
                        <a:rPr lang="fr-FR" sz="1100" dirty="0">
                          <a:effectLst/>
                        </a:rPr>
                        <a:t>Exportations des statistiques en format EXCEL ou PDF</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81" marR="2078" marT="0" marB="0" anchor="ctr"/>
                </a:tc>
                <a:extLst>
                  <a:ext uri="{0D108BD9-81ED-4DB2-BD59-A6C34878D82A}">
                    <a16:rowId xmlns:a16="http://schemas.microsoft.com/office/drawing/2014/main" val="2090746838"/>
                  </a:ext>
                </a:extLst>
              </a:tr>
            </a:tbl>
          </a:graphicData>
        </a:graphic>
      </p:graphicFrame>
    </p:spTree>
    <p:extLst>
      <p:ext uri="{BB962C8B-B14F-4D97-AF65-F5344CB8AC3E}">
        <p14:creationId xmlns:p14="http://schemas.microsoft.com/office/powerpoint/2010/main" val="198639346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22"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3"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4" name="CustomShape 4"/>
          <p:cNvSpPr/>
          <p:nvPr/>
        </p:nvSpPr>
        <p:spPr>
          <a:xfrm>
            <a:off x="519840" y="119192"/>
            <a:ext cx="11000160" cy="6055887"/>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840" indent="-285480" algn="just">
              <a:lnSpc>
                <a:spcPct val="150000"/>
              </a:lnSpc>
              <a:buClr>
                <a:srgbClr val="C00000"/>
              </a:buClr>
              <a:buFont typeface="Wingdings" charset="2"/>
              <a:buChar char=""/>
            </a:pPr>
            <a:r>
              <a:rPr lang="fr-FR" sz="2400" b="1" strike="noStrike" spc="-1" dirty="0">
                <a:solidFill>
                  <a:srgbClr val="C00000"/>
                </a:solidFill>
                <a:uFill>
                  <a:solidFill>
                    <a:srgbClr val="FFFFFF"/>
                  </a:solidFill>
                </a:uFill>
                <a:latin typeface="Century Gothic"/>
                <a:ea typeface="DejaVu Sans"/>
              </a:rPr>
              <a:t>LA GESTION OMNICANAL (suite)</a:t>
            </a:r>
            <a:endParaRPr lang="fr-FR" sz="2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 </a:t>
            </a:r>
            <a:endParaRPr lang="fr-FR" sz="1400" b="0" strike="noStrike" spc="-1" dirty="0">
              <a:solidFill>
                <a:srgbClr val="000000"/>
              </a:solidFill>
              <a:uFill>
                <a:solidFill>
                  <a:srgbClr val="FFFFFF"/>
                </a:solidFill>
              </a:uFill>
              <a:latin typeface="Arial"/>
            </a:endParaRPr>
          </a:p>
          <a:p>
            <a:pPr algn="just">
              <a:lnSpc>
                <a:spcPct val="150000"/>
              </a:lnSpc>
            </a:pPr>
            <a:r>
              <a:rPr lang="fr-FR" sz="1400" b="1" u="sng" strike="noStrike" spc="-1" dirty="0">
                <a:solidFill>
                  <a:srgbClr val="000000"/>
                </a:solidFill>
                <a:effectLst>
                  <a:outerShdw blurRad="38100" dist="38100" dir="2700000" algn="tl">
                    <a:srgbClr val="000000">
                      <a:alpha val="43137"/>
                    </a:srgbClr>
                  </a:outerShdw>
                </a:effectLst>
                <a:uFill>
                  <a:solidFill>
                    <a:srgbClr val="FFFFFF"/>
                  </a:solidFill>
                </a:uFill>
                <a:latin typeface="Arial"/>
              </a:rPr>
              <a:t>PREVISION D’EXPANSION DE NOS PARC DE PRODUCTION</a:t>
            </a:r>
          </a:p>
        </p:txBody>
      </p:sp>
      <p:graphicFrame>
        <p:nvGraphicFramePr>
          <p:cNvPr id="9" name="Table 3">
            <a:extLst>
              <a:ext uri="{FF2B5EF4-FFF2-40B4-BE49-F238E27FC236}">
                <a16:creationId xmlns:a16="http://schemas.microsoft.com/office/drawing/2014/main" id="{56490CA8-0F48-4BDF-B525-77D3EDE358DE}"/>
              </a:ext>
            </a:extLst>
          </p:cNvPr>
          <p:cNvGraphicFramePr/>
          <p:nvPr>
            <p:extLst>
              <p:ext uri="{D42A27DB-BD31-4B8C-83A1-F6EECF244321}">
                <p14:modId xmlns:p14="http://schemas.microsoft.com/office/powerpoint/2010/main" val="903673658"/>
              </p:ext>
            </p:extLst>
          </p:nvPr>
        </p:nvGraphicFramePr>
        <p:xfrm>
          <a:off x="519839" y="1965960"/>
          <a:ext cx="10679205" cy="2145989"/>
        </p:xfrm>
        <a:graphic>
          <a:graphicData uri="http://schemas.openxmlformats.org/drawingml/2006/table">
            <a:tbl>
              <a:tblPr/>
              <a:tblGrid>
                <a:gridCol w="2521983">
                  <a:extLst>
                    <a:ext uri="{9D8B030D-6E8A-4147-A177-3AD203B41FA5}">
                      <a16:colId xmlns:a16="http://schemas.microsoft.com/office/drawing/2014/main" val="20000"/>
                    </a:ext>
                  </a:extLst>
                </a:gridCol>
                <a:gridCol w="1523699">
                  <a:extLst>
                    <a:ext uri="{9D8B030D-6E8A-4147-A177-3AD203B41FA5}">
                      <a16:colId xmlns:a16="http://schemas.microsoft.com/office/drawing/2014/main" val="20001"/>
                    </a:ext>
                  </a:extLst>
                </a:gridCol>
                <a:gridCol w="1304821">
                  <a:extLst>
                    <a:ext uri="{9D8B030D-6E8A-4147-A177-3AD203B41FA5}">
                      <a16:colId xmlns:a16="http://schemas.microsoft.com/office/drawing/2014/main" val="20002"/>
                    </a:ext>
                  </a:extLst>
                </a:gridCol>
                <a:gridCol w="1624371">
                  <a:extLst>
                    <a:ext uri="{9D8B030D-6E8A-4147-A177-3AD203B41FA5}">
                      <a16:colId xmlns:a16="http://schemas.microsoft.com/office/drawing/2014/main" val="20003"/>
                    </a:ext>
                  </a:extLst>
                </a:gridCol>
                <a:gridCol w="1766692">
                  <a:extLst>
                    <a:ext uri="{9D8B030D-6E8A-4147-A177-3AD203B41FA5}">
                      <a16:colId xmlns:a16="http://schemas.microsoft.com/office/drawing/2014/main" val="20004"/>
                    </a:ext>
                  </a:extLst>
                </a:gridCol>
                <a:gridCol w="1937639">
                  <a:extLst>
                    <a:ext uri="{9D8B030D-6E8A-4147-A177-3AD203B41FA5}">
                      <a16:colId xmlns:a16="http://schemas.microsoft.com/office/drawing/2014/main" val="20005"/>
                    </a:ext>
                  </a:extLst>
                </a:gridCol>
              </a:tblGrid>
              <a:tr h="548860">
                <a:tc>
                  <a:txBody>
                    <a:bodyPr/>
                    <a:lstStyle/>
                    <a:p>
                      <a:pPr>
                        <a:lnSpc>
                          <a:spcPct val="100000"/>
                        </a:lnSpc>
                      </a:pP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fr-FR" sz="1400" b="1" strike="noStrike" spc="-1" dirty="0">
                          <a:solidFill>
                            <a:srgbClr val="000000"/>
                          </a:solidFill>
                          <a:uFill>
                            <a:solidFill>
                              <a:srgbClr val="FFFFFF"/>
                            </a:solidFill>
                          </a:uFill>
                          <a:latin typeface="Arial"/>
                        </a:rPr>
                        <a:t>BENIN</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fr-FR" sz="1400" b="1" strike="noStrike" spc="-1" dirty="0">
                          <a:solidFill>
                            <a:srgbClr val="000000"/>
                          </a:solidFill>
                          <a:uFill>
                            <a:solidFill>
                              <a:srgbClr val="FFFFFF"/>
                            </a:solidFill>
                          </a:uFill>
                          <a:latin typeface="Arial"/>
                        </a:rPr>
                        <a:t>CAMEROUN</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fr-FR" sz="1400" b="1" strike="noStrike" spc="-1" dirty="0">
                          <a:solidFill>
                            <a:srgbClr val="000000"/>
                          </a:solidFill>
                          <a:uFill>
                            <a:solidFill>
                              <a:srgbClr val="FFFFFF"/>
                            </a:solidFill>
                          </a:uFill>
                          <a:latin typeface="Arial"/>
                        </a:rPr>
                        <a:t>CONGO BRAZZA</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fr-FR" sz="1400" b="1" strike="noStrike" spc="-1" dirty="0">
                          <a:solidFill>
                            <a:srgbClr val="000000"/>
                          </a:solidFill>
                          <a:uFill>
                            <a:solidFill>
                              <a:srgbClr val="FFFFFF"/>
                            </a:solidFill>
                          </a:uFill>
                          <a:latin typeface="Arial"/>
                        </a:rPr>
                        <a:t>COTE D’IVOIRE</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fr-FR" sz="1400" b="1" strike="noStrike" spc="-1" dirty="0">
                          <a:solidFill>
                            <a:srgbClr val="000000"/>
                          </a:solidFill>
                          <a:uFill>
                            <a:solidFill>
                              <a:srgbClr val="FFFFFF"/>
                            </a:solidFill>
                          </a:uFill>
                          <a:latin typeface="Arial"/>
                        </a:rPr>
                        <a:t>GUINEE CONAKRY</a:t>
                      </a:r>
                    </a:p>
                  </a:txBody>
                  <a:tcP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822269">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CAPACITE DE PRODUCTION ACTUELLE</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cap="flat" cmpd="sng" algn="ctr">
                      <a:solidFill>
                        <a:srgbClr val="000000"/>
                      </a:solidFill>
                      <a:prstDash val="solid"/>
                      <a:round/>
                      <a:headEnd type="none" w="med" len="med"/>
                      <a:tailEnd type="none" w="med" len="med"/>
                    </a:lnB>
                    <a:noFill/>
                  </a:tcPr>
                </a:tc>
                <a:tc>
                  <a:txBody>
                    <a:bodyPr/>
                    <a:lstStyle/>
                    <a:p>
                      <a:pPr algn="ctr">
                        <a:lnSpc>
                          <a:spcPct val="100000"/>
                        </a:lnSpc>
                      </a:pPr>
                      <a:r>
                        <a:rPr lang="fr-FR" sz="1400" b="1" strike="noStrike" spc="-1" dirty="0">
                          <a:solidFill>
                            <a:srgbClr val="000000"/>
                          </a:solidFill>
                          <a:uFill>
                            <a:solidFill>
                              <a:srgbClr val="FFFFFF"/>
                            </a:solidFill>
                          </a:uFill>
                          <a:latin typeface="Century Gothic"/>
                          <a:ea typeface="DejaVu Sans"/>
                        </a:rPr>
                        <a:t>274</a:t>
                      </a:r>
                      <a:endParaRPr lang="fr-FR" sz="1400" b="1"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cap="flat" cmpd="sng" algn="ctr">
                      <a:solidFill>
                        <a:srgbClr val="000000"/>
                      </a:solidFill>
                      <a:prstDash val="solid"/>
                      <a:round/>
                      <a:headEnd type="none" w="med" len="med"/>
                      <a:tailEnd type="none" w="med" len="med"/>
                    </a:lnB>
                    <a:noFill/>
                  </a:tcPr>
                </a:tc>
                <a:tc>
                  <a:txBody>
                    <a:bodyPr/>
                    <a:lstStyle/>
                    <a:p>
                      <a:pPr algn="ctr">
                        <a:lnSpc>
                          <a:spcPct val="100000"/>
                        </a:lnSpc>
                      </a:pPr>
                      <a:r>
                        <a:rPr lang="fr-FR" sz="1400" b="1" strike="noStrike" spc="-1" dirty="0">
                          <a:solidFill>
                            <a:srgbClr val="000000"/>
                          </a:solidFill>
                          <a:uFill>
                            <a:solidFill>
                              <a:srgbClr val="FFFFFF"/>
                            </a:solidFill>
                          </a:uFill>
                          <a:latin typeface="Century Gothic"/>
                          <a:ea typeface="DejaVu Sans"/>
                        </a:rPr>
                        <a:t>120</a:t>
                      </a:r>
                      <a:endParaRPr lang="fr-FR" sz="1400" b="1"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cap="flat" cmpd="sng" algn="ctr">
                      <a:solidFill>
                        <a:srgbClr val="000000"/>
                      </a:solidFill>
                      <a:prstDash val="solid"/>
                      <a:round/>
                      <a:headEnd type="none" w="med" len="med"/>
                      <a:tailEnd type="none" w="med" len="med"/>
                    </a:lnB>
                    <a:noFill/>
                  </a:tcPr>
                </a:tc>
                <a:tc>
                  <a:txBody>
                    <a:bodyPr/>
                    <a:lstStyle/>
                    <a:p>
                      <a:pPr algn="ctr">
                        <a:lnSpc>
                          <a:spcPct val="100000"/>
                        </a:lnSpc>
                      </a:pPr>
                      <a:r>
                        <a:rPr lang="fr-FR" sz="1400" b="1" strike="noStrike" spc="-1" dirty="0">
                          <a:solidFill>
                            <a:srgbClr val="000000"/>
                          </a:solidFill>
                          <a:uFill>
                            <a:solidFill>
                              <a:srgbClr val="FFFFFF"/>
                            </a:solidFill>
                          </a:uFill>
                          <a:latin typeface="Century Gothic"/>
                          <a:ea typeface="DejaVu Sans"/>
                        </a:rPr>
                        <a:t>90</a:t>
                      </a:r>
                      <a:endParaRPr lang="fr-FR" sz="1400" b="1"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cap="flat" cmpd="sng" algn="ctr">
                      <a:solidFill>
                        <a:srgbClr val="000000"/>
                      </a:solidFill>
                      <a:prstDash val="solid"/>
                      <a:round/>
                      <a:headEnd type="none" w="med" len="med"/>
                      <a:tailEnd type="none" w="med" len="med"/>
                    </a:lnB>
                    <a:noFill/>
                  </a:tcPr>
                </a:tc>
                <a:tc>
                  <a:txBody>
                    <a:bodyPr/>
                    <a:lstStyle/>
                    <a:p>
                      <a:pPr algn="ctr">
                        <a:lnSpc>
                          <a:spcPct val="100000"/>
                        </a:lnSpc>
                      </a:pPr>
                      <a:r>
                        <a:rPr lang="fr-FR" sz="1400" b="1" strike="noStrike" spc="-1" dirty="0">
                          <a:solidFill>
                            <a:srgbClr val="000000"/>
                          </a:solidFill>
                          <a:uFill>
                            <a:solidFill>
                              <a:srgbClr val="FFFFFF"/>
                            </a:solidFill>
                          </a:uFill>
                          <a:latin typeface="Century Gothic"/>
                          <a:ea typeface="DejaVu Sans"/>
                        </a:rPr>
                        <a:t>102</a:t>
                      </a:r>
                      <a:endParaRPr lang="fr-FR" sz="1400" b="1"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cap="flat" cmpd="sng" algn="ctr">
                      <a:solidFill>
                        <a:srgbClr val="000000"/>
                      </a:solidFill>
                      <a:prstDash val="solid"/>
                      <a:round/>
                      <a:headEnd type="none" w="med" len="med"/>
                      <a:tailEnd type="none" w="med" len="med"/>
                    </a:lnB>
                    <a:noFill/>
                  </a:tcPr>
                </a:tc>
                <a:tc>
                  <a:txBody>
                    <a:bodyPr/>
                    <a:lstStyle/>
                    <a:p>
                      <a:pPr algn="ctr">
                        <a:lnSpc>
                          <a:spcPct val="100000"/>
                        </a:lnSpc>
                      </a:pPr>
                      <a:r>
                        <a:rPr lang="fr-FR" sz="1400" b="1" strike="noStrike" spc="-1" dirty="0">
                          <a:solidFill>
                            <a:srgbClr val="000000"/>
                          </a:solidFill>
                          <a:uFill>
                            <a:solidFill>
                              <a:srgbClr val="FFFFFF"/>
                            </a:solidFill>
                          </a:uFill>
                          <a:latin typeface="Century Gothic"/>
                          <a:ea typeface="DejaVu Sans"/>
                        </a:rPr>
                        <a:t>60</a:t>
                      </a:r>
                      <a:endParaRPr lang="fr-FR" sz="1400" b="1" strike="noStrike" spc="-1" dirty="0">
                        <a:solidFill>
                          <a:srgbClr val="000000"/>
                        </a:solidFill>
                        <a:uFill>
                          <a:solidFill>
                            <a:srgbClr val="FFFFFF"/>
                          </a:solidFill>
                        </a:uFill>
                        <a:latin typeface="Arial"/>
                      </a:endParaRPr>
                    </a:p>
                  </a:txBody>
                  <a:tcP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74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strike="noStrike" spc="-1" dirty="0">
                          <a:solidFill>
                            <a:srgbClr val="000000"/>
                          </a:solidFill>
                          <a:uFill>
                            <a:solidFill>
                              <a:srgbClr val="FFFFFF"/>
                            </a:solidFill>
                          </a:uFill>
                          <a:latin typeface="Century Gothic"/>
                          <a:ea typeface="+mn-ea"/>
                        </a:rPr>
                        <a:t>CAPACITE DE PRODUCTION FIN 2020</a:t>
                      </a:r>
                      <a:endParaRPr lang="fr-FR" sz="1400" b="0" strike="noStrike" spc="-1" dirty="0">
                        <a:solidFill>
                          <a:srgbClr val="000000"/>
                        </a:solidFill>
                        <a:uFill>
                          <a:solidFill>
                            <a:srgbClr val="FFFFFF"/>
                          </a:solidFill>
                        </a:uFill>
                        <a:latin typeface="+mn-lt"/>
                      </a:endParaRPr>
                    </a:p>
                    <a:p>
                      <a:pPr>
                        <a:lnSpc>
                          <a:spcPct val="100000"/>
                        </a:lnSpc>
                      </a:pPr>
                      <a:endParaRPr lang="fr-FR" sz="1400" b="0" strike="noStrike" spc="-1" dirty="0">
                        <a:solidFill>
                          <a:srgbClr val="000000"/>
                        </a:solidFill>
                        <a:uFill>
                          <a:solidFill>
                            <a:srgbClr val="FFFFFF"/>
                          </a:solidFill>
                        </a:uFill>
                        <a:latin typeface="Arial"/>
                      </a:endParaRPr>
                    </a:p>
                  </a:txBody>
                  <a:tcP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a:solidFill>
                        <a:srgbClr val="000000"/>
                      </a:solidFill>
                    </a:lnB>
                    <a:noFill/>
                  </a:tcPr>
                </a:tc>
                <a:tc>
                  <a:txBody>
                    <a:bodyPr/>
                    <a:lstStyle/>
                    <a:p>
                      <a:pPr algn="ctr">
                        <a:lnSpc>
                          <a:spcPct val="100000"/>
                        </a:lnSpc>
                      </a:pPr>
                      <a:r>
                        <a:rPr lang="fr-FR" sz="1400" b="1" strike="noStrike" spc="-1" dirty="0">
                          <a:solidFill>
                            <a:srgbClr val="000000"/>
                          </a:solidFill>
                          <a:uFill>
                            <a:solidFill>
                              <a:srgbClr val="FFFFFF"/>
                            </a:solidFill>
                          </a:uFill>
                          <a:latin typeface="Arial"/>
                        </a:rPr>
                        <a:t>400</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a:solidFill>
                        <a:srgbClr val="000000"/>
                      </a:solidFill>
                    </a:lnT>
                    <a:lnB w="12240">
                      <a:solidFill>
                        <a:srgbClr val="000000"/>
                      </a:solidFill>
                    </a:lnB>
                    <a:noFill/>
                  </a:tcPr>
                </a:tc>
                <a:tc>
                  <a:txBody>
                    <a:bodyPr/>
                    <a:lstStyle/>
                    <a:p>
                      <a:pPr algn="ctr">
                        <a:lnSpc>
                          <a:spcPct val="100000"/>
                        </a:lnSpc>
                      </a:pPr>
                      <a:r>
                        <a:rPr lang="fr-FR" sz="1400" b="1" strike="noStrike" spc="-1" dirty="0">
                          <a:solidFill>
                            <a:srgbClr val="000000"/>
                          </a:solidFill>
                          <a:uFill>
                            <a:solidFill>
                              <a:srgbClr val="FFFFFF"/>
                            </a:solidFill>
                          </a:uFill>
                          <a:latin typeface="Arial"/>
                        </a:rPr>
                        <a:t>300</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a:solidFill>
                        <a:srgbClr val="000000"/>
                      </a:solidFill>
                    </a:lnT>
                    <a:lnB w="12240">
                      <a:solidFill>
                        <a:srgbClr val="000000"/>
                      </a:solidFill>
                    </a:lnB>
                    <a:noFill/>
                  </a:tcPr>
                </a:tc>
                <a:tc>
                  <a:txBody>
                    <a:bodyPr/>
                    <a:lstStyle/>
                    <a:p>
                      <a:pPr algn="ctr">
                        <a:lnSpc>
                          <a:spcPct val="100000"/>
                        </a:lnSpc>
                      </a:pPr>
                      <a:r>
                        <a:rPr lang="fr-FR" sz="1400" b="1" strike="noStrike" spc="-1" dirty="0">
                          <a:solidFill>
                            <a:srgbClr val="000000"/>
                          </a:solidFill>
                          <a:uFill>
                            <a:solidFill>
                              <a:srgbClr val="FFFFFF"/>
                            </a:solidFill>
                          </a:uFill>
                          <a:latin typeface="Arial"/>
                        </a:rPr>
                        <a:t>200</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a:solidFill>
                        <a:srgbClr val="000000"/>
                      </a:solidFill>
                    </a:lnT>
                    <a:lnB w="12240">
                      <a:solidFill>
                        <a:srgbClr val="000000"/>
                      </a:solidFill>
                    </a:lnB>
                    <a:noFill/>
                  </a:tcPr>
                </a:tc>
                <a:tc>
                  <a:txBody>
                    <a:bodyPr/>
                    <a:lstStyle/>
                    <a:p>
                      <a:pPr algn="ctr">
                        <a:lnSpc>
                          <a:spcPct val="100000"/>
                        </a:lnSpc>
                      </a:pPr>
                      <a:r>
                        <a:rPr lang="fr-FR" sz="1400" b="1" strike="noStrike" spc="-1" dirty="0">
                          <a:solidFill>
                            <a:srgbClr val="000000"/>
                          </a:solidFill>
                          <a:uFill>
                            <a:solidFill>
                              <a:srgbClr val="FFFFFF"/>
                            </a:solidFill>
                          </a:uFill>
                          <a:latin typeface="Arial"/>
                        </a:rPr>
                        <a:t>300</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a:solidFill>
                        <a:srgbClr val="000000"/>
                      </a:solidFill>
                    </a:lnT>
                    <a:lnB w="12240">
                      <a:solidFill>
                        <a:srgbClr val="000000"/>
                      </a:solidFill>
                    </a:lnB>
                    <a:noFill/>
                  </a:tcPr>
                </a:tc>
                <a:tc>
                  <a:txBody>
                    <a:bodyPr/>
                    <a:lstStyle/>
                    <a:p>
                      <a:pPr algn="ctr">
                        <a:lnSpc>
                          <a:spcPct val="100000"/>
                        </a:lnSpc>
                      </a:pPr>
                      <a:r>
                        <a:rPr lang="fr-FR" sz="1400" b="1" strike="noStrike" spc="-1" dirty="0">
                          <a:solidFill>
                            <a:srgbClr val="000000"/>
                          </a:solidFill>
                          <a:uFill>
                            <a:solidFill>
                              <a:srgbClr val="FFFFFF"/>
                            </a:solidFill>
                          </a:uFill>
                          <a:latin typeface="Arial"/>
                        </a:rPr>
                        <a:t>120</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a:solidFill>
                        <a:srgbClr val="000000"/>
                      </a:solidFill>
                    </a:lnT>
                    <a:lnB w="12240">
                      <a:solidFill>
                        <a:srgbClr val="000000"/>
                      </a:solidFill>
                    </a:lnB>
                    <a:noFill/>
                  </a:tcPr>
                </a:tc>
                <a:extLst>
                  <a:ext uri="{0D108BD9-81ED-4DB2-BD59-A6C34878D82A}">
                    <a16:rowId xmlns:a16="http://schemas.microsoft.com/office/drawing/2014/main" val="3502253633"/>
                  </a:ext>
                </a:extLst>
              </a:tr>
            </a:tbl>
          </a:graphicData>
        </a:graphic>
      </p:graphicFrame>
    </p:spTree>
    <p:extLst>
      <p:ext uri="{BB962C8B-B14F-4D97-AF65-F5344CB8AC3E}">
        <p14:creationId xmlns:p14="http://schemas.microsoft.com/office/powerpoint/2010/main" val="23219098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18" name="CustomShape 2"/>
          <p:cNvSpPr/>
          <p:nvPr/>
        </p:nvSpPr>
        <p:spPr>
          <a:xfrm>
            <a:off x="108000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19"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0" name="CustomShape 4"/>
          <p:cNvSpPr/>
          <p:nvPr/>
        </p:nvSpPr>
        <p:spPr>
          <a:xfrm>
            <a:off x="520200" y="-84144"/>
            <a:ext cx="11000520" cy="4439328"/>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840" indent="-285480" algn="just">
              <a:lnSpc>
                <a:spcPct val="150000"/>
              </a:lnSpc>
              <a:buClr>
                <a:srgbClr val="C00000"/>
              </a:buClr>
              <a:buFont typeface="Wingdings" charset="2"/>
              <a:buChar char=""/>
            </a:pPr>
            <a:r>
              <a:rPr lang="fr-FR" sz="2400" b="1" strike="noStrike" spc="-1" dirty="0">
                <a:solidFill>
                  <a:srgbClr val="C00000"/>
                </a:solidFill>
                <a:uFill>
                  <a:solidFill>
                    <a:srgbClr val="FFFFFF"/>
                  </a:solidFill>
                </a:uFill>
                <a:latin typeface="Century Gothic"/>
                <a:ea typeface="DejaVu Sans"/>
              </a:rPr>
              <a:t>HARMONISER LES PRATIQUES DSI ET ASSURER LE SUPPORT AUX UTILISATEURS</a:t>
            </a:r>
            <a:endParaRPr lang="fr-FR" sz="2400" b="0" strike="noStrike" spc="-1" dirty="0">
              <a:solidFill>
                <a:srgbClr val="000000"/>
              </a:solidFill>
              <a:uFill>
                <a:solidFill>
                  <a:srgbClr val="FFFFFF"/>
                </a:solidFill>
              </a:uFill>
              <a:latin typeface="Arial"/>
            </a:endParaRPr>
          </a:p>
          <a:p>
            <a:pPr marL="1199880" lvl="2" indent="-28440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 Actualisation et application des procès du référentiel DSI au niveau de toutes nos filiales afin d’ établir une vision commune des objectifs du Groupe Media Contact.</a:t>
            </a:r>
            <a:endParaRPr lang="fr-FR" sz="1400" b="0" strike="noStrike" spc="-1" dirty="0">
              <a:solidFill>
                <a:srgbClr val="000000"/>
              </a:solidFill>
              <a:uFill>
                <a:solidFill>
                  <a:srgbClr val="FFFFFF"/>
                </a:solidFill>
              </a:uFill>
              <a:latin typeface="Arial"/>
            </a:endParaRPr>
          </a:p>
          <a:p>
            <a:pPr marL="1199880" lvl="2" indent="-28440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Assurer l’interface entre les utilisateurs et les donneurs d’ordre pour les préoccupations de type technique.</a:t>
            </a:r>
            <a:endParaRPr lang="fr-FR" sz="1400" b="0" strike="noStrike" spc="-1" dirty="0">
              <a:solidFill>
                <a:srgbClr val="000000"/>
              </a:solidFill>
              <a:uFill>
                <a:solidFill>
                  <a:srgbClr val="FFFFFF"/>
                </a:solidFill>
              </a:uFill>
              <a:latin typeface="Arial"/>
            </a:endParaRPr>
          </a:p>
          <a:p>
            <a:pPr marL="1199880" lvl="2" indent="-28440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Assurer un support continu  qui sera complétés par des enquêtes de satisfaction qualitatives, telle que celle qui sont mise en place pour d’autres département, de manière ponctuelle ou récurrente selon les cas, afin de s’assurer de la perception par les utilisateurs du niveau de service effectif et d’identifier leurs principales attentes.</a:t>
            </a:r>
          </a:p>
          <a:p>
            <a:pPr marL="915480" lvl="2" algn="just">
              <a:lnSpc>
                <a:spcPct val="150000"/>
              </a:lnSpc>
              <a:buClr>
                <a:srgbClr val="000000"/>
              </a:buClr>
            </a:pPr>
            <a:r>
              <a:rPr lang="fr-FR" sz="1400" spc="-1" dirty="0">
                <a:solidFill>
                  <a:srgbClr val="000000"/>
                </a:solidFill>
                <a:uFill>
                  <a:solidFill>
                    <a:srgbClr val="FFFFFF"/>
                  </a:solidFill>
                </a:uFill>
                <a:latin typeface="Century Gothic"/>
                <a:ea typeface="DejaVu Sans"/>
              </a:rPr>
              <a:t>Le support concerne aussi les utilisateurs de l’administration. Nous avons prévu rénover les moyens informatiques mise à leur disposition. Ci-après les caractéristiques de PC que nous comptons leur mettre a disposition et de façon progressive </a:t>
            </a:r>
            <a:r>
              <a:rPr lang="fr-FR" sz="1400" spc="-1" dirty="0" err="1">
                <a:solidFill>
                  <a:srgbClr val="000000"/>
                </a:solidFill>
                <a:uFill>
                  <a:solidFill>
                    <a:srgbClr val="FFFFFF"/>
                  </a:solidFill>
                </a:uFill>
                <a:latin typeface="Century Gothic"/>
                <a:ea typeface="DejaVu Sans"/>
              </a:rPr>
              <a:t>aucours</a:t>
            </a:r>
            <a:r>
              <a:rPr lang="fr-FR" sz="1400" spc="-1" dirty="0">
                <a:solidFill>
                  <a:srgbClr val="000000"/>
                </a:solidFill>
                <a:uFill>
                  <a:solidFill>
                    <a:srgbClr val="FFFFFF"/>
                  </a:solidFill>
                </a:uFill>
                <a:latin typeface="Century Gothic"/>
                <a:ea typeface="DejaVu Sans"/>
              </a:rPr>
              <a:t> de cette année 2020 afin d’uniformiser les moyens matériels .</a:t>
            </a:r>
            <a:endParaRPr lang="fr-FR" sz="1400" b="0" strike="noStrike" spc="-1" dirty="0">
              <a:solidFill>
                <a:srgbClr val="000000"/>
              </a:solidFill>
              <a:uFill>
                <a:solidFill>
                  <a:srgbClr val="FFFFFF"/>
                </a:solidFill>
              </a:uFill>
              <a:latin typeface="Arial"/>
            </a:endParaRPr>
          </a:p>
          <a:p>
            <a:pPr marL="1199880" indent="-284400" algn="just">
              <a:lnSpc>
                <a:spcPct val="150000"/>
              </a:lnSpc>
            </a:pPr>
            <a:endParaRPr lang="fr-FR" sz="1400" b="0" strike="noStrike" spc="-1" dirty="0">
              <a:solidFill>
                <a:srgbClr val="000000"/>
              </a:solidFill>
              <a:uFill>
                <a:solidFill>
                  <a:srgbClr val="FFFFFF"/>
                </a:solidFill>
              </a:uFill>
              <a:latin typeface="Arial"/>
            </a:endParaRPr>
          </a:p>
        </p:txBody>
      </p:sp>
      <p:graphicFrame>
        <p:nvGraphicFramePr>
          <p:cNvPr id="6" name="Table 3">
            <a:extLst>
              <a:ext uri="{FF2B5EF4-FFF2-40B4-BE49-F238E27FC236}">
                <a16:creationId xmlns:a16="http://schemas.microsoft.com/office/drawing/2014/main" id="{1F32B508-0123-481F-9E02-997008442670}"/>
              </a:ext>
            </a:extLst>
          </p:cNvPr>
          <p:cNvGraphicFramePr/>
          <p:nvPr>
            <p:extLst>
              <p:ext uri="{D42A27DB-BD31-4B8C-83A1-F6EECF244321}">
                <p14:modId xmlns:p14="http://schemas.microsoft.com/office/powerpoint/2010/main" val="711948885"/>
              </p:ext>
            </p:extLst>
          </p:nvPr>
        </p:nvGraphicFramePr>
        <p:xfrm>
          <a:off x="671280" y="4491335"/>
          <a:ext cx="10772862" cy="1041683"/>
        </p:xfrm>
        <a:graphic>
          <a:graphicData uri="http://schemas.openxmlformats.org/drawingml/2006/table">
            <a:tbl>
              <a:tblPr/>
              <a:tblGrid>
                <a:gridCol w="2084234">
                  <a:extLst>
                    <a:ext uri="{9D8B030D-6E8A-4147-A177-3AD203B41FA5}">
                      <a16:colId xmlns:a16="http://schemas.microsoft.com/office/drawing/2014/main" val="20000"/>
                    </a:ext>
                  </a:extLst>
                </a:gridCol>
                <a:gridCol w="1259226">
                  <a:extLst>
                    <a:ext uri="{9D8B030D-6E8A-4147-A177-3AD203B41FA5}">
                      <a16:colId xmlns:a16="http://schemas.microsoft.com/office/drawing/2014/main" val="20001"/>
                    </a:ext>
                  </a:extLst>
                </a:gridCol>
                <a:gridCol w="1078339">
                  <a:extLst>
                    <a:ext uri="{9D8B030D-6E8A-4147-A177-3AD203B41FA5}">
                      <a16:colId xmlns:a16="http://schemas.microsoft.com/office/drawing/2014/main" val="20002"/>
                    </a:ext>
                  </a:extLst>
                </a:gridCol>
                <a:gridCol w="1342423">
                  <a:extLst>
                    <a:ext uri="{9D8B030D-6E8A-4147-A177-3AD203B41FA5}">
                      <a16:colId xmlns:a16="http://schemas.microsoft.com/office/drawing/2014/main" val="20003"/>
                    </a:ext>
                  </a:extLst>
                </a:gridCol>
                <a:gridCol w="1460042">
                  <a:extLst>
                    <a:ext uri="{9D8B030D-6E8A-4147-A177-3AD203B41FA5}">
                      <a16:colId xmlns:a16="http://schemas.microsoft.com/office/drawing/2014/main" val="20004"/>
                    </a:ext>
                  </a:extLst>
                </a:gridCol>
                <a:gridCol w="1601317">
                  <a:extLst>
                    <a:ext uri="{9D8B030D-6E8A-4147-A177-3AD203B41FA5}">
                      <a16:colId xmlns:a16="http://schemas.microsoft.com/office/drawing/2014/main" val="20005"/>
                    </a:ext>
                  </a:extLst>
                </a:gridCol>
                <a:gridCol w="1947281">
                  <a:extLst>
                    <a:ext uri="{9D8B030D-6E8A-4147-A177-3AD203B41FA5}">
                      <a16:colId xmlns:a16="http://schemas.microsoft.com/office/drawing/2014/main" val="2180953504"/>
                    </a:ext>
                  </a:extLst>
                </a:gridCol>
              </a:tblGrid>
              <a:tr h="410603">
                <a:tc>
                  <a:txBody>
                    <a:bodyPr/>
                    <a:lstStyle/>
                    <a:p>
                      <a:pPr>
                        <a:lnSpc>
                          <a:spcPct val="100000"/>
                        </a:lnSpc>
                      </a:pP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Processeur</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RAM</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Disque Dur</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Ecran </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Clavier / Souris</a:t>
                      </a:r>
                    </a:p>
                  </a:txBody>
                  <a:tcPr>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CASQUE ECOUTE</a:t>
                      </a:r>
                    </a:p>
                  </a:txBody>
                  <a:tcPr>
                    <a:lnL w="12240">
                      <a:solidFill>
                        <a:srgbClr val="000000"/>
                      </a:solidFill>
                    </a:lnL>
                    <a:lnR w="12240">
                      <a:solidFill>
                        <a:srgbClr val="000000"/>
                      </a:solidFill>
                    </a:lnR>
                    <a:lnT w="12240">
                      <a:solidFill>
                        <a:srgbClr val="000000"/>
                      </a:solidFill>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15540">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LAPTOP</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nSpc>
                          <a:spcPct val="100000"/>
                        </a:lnSpc>
                      </a:pPr>
                      <a:r>
                        <a:rPr lang="fr-FR" sz="1400" b="0" strike="noStrike" spc="-1" dirty="0" err="1">
                          <a:solidFill>
                            <a:srgbClr val="000000"/>
                          </a:solidFill>
                          <a:uFill>
                            <a:solidFill>
                              <a:srgbClr val="FFFFFF"/>
                            </a:solidFill>
                          </a:uFill>
                          <a:latin typeface="Century Gothic"/>
                          <a:ea typeface="DejaVu Sans"/>
                        </a:rPr>
                        <a:t>Core</a:t>
                      </a:r>
                      <a:r>
                        <a:rPr lang="fr-FR" sz="1400" b="0" strike="noStrike" spc="-1" dirty="0">
                          <a:solidFill>
                            <a:srgbClr val="000000"/>
                          </a:solidFill>
                          <a:uFill>
                            <a:solidFill>
                              <a:srgbClr val="FFFFFF"/>
                            </a:solidFill>
                          </a:uFill>
                          <a:latin typeface="Century Gothic"/>
                          <a:ea typeface="DejaVu Sans"/>
                        </a:rPr>
                        <a:t> I7</a:t>
                      </a:r>
                      <a:endParaRPr lang="fr-FR" sz="1400" b="0" strike="noStrike" spc="-1" dirty="0">
                        <a:solidFill>
                          <a:srgbClr val="000000"/>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16 Go</a:t>
                      </a:r>
                      <a:endParaRPr lang="fr-FR" sz="1400" b="0" strike="noStrike" spc="-1" dirty="0">
                        <a:solidFill>
                          <a:srgbClr val="000000"/>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500 Go SSD</a:t>
                      </a:r>
                      <a:endParaRPr lang="fr-FR" sz="1400" b="0" strike="noStrike" spc="-1" dirty="0">
                        <a:solidFill>
                          <a:srgbClr val="000000"/>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17 ’’</a:t>
                      </a:r>
                      <a:endParaRPr lang="fr-FR" sz="1400" b="0" strike="noStrike" spc="-1" dirty="0">
                        <a:solidFill>
                          <a:srgbClr val="000000"/>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a:txBody>
                    <a:bodyPr/>
                    <a:lstStyle/>
                    <a:p>
                      <a:pPr>
                        <a:lnSpc>
                          <a:spcPct val="100000"/>
                        </a:lnSpc>
                      </a:pPr>
                      <a:endParaRPr lang="fr-FR" sz="1400" b="0" strike="noStrike" spc="-1" dirty="0">
                        <a:solidFill>
                          <a:srgbClr val="000000"/>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tc rowSpan="2">
                  <a:txBody>
                    <a:bodyPr/>
                    <a:lstStyle/>
                    <a:p>
                      <a:pPr>
                        <a:lnSpc>
                          <a:spcPct val="100000"/>
                        </a:lnSpc>
                      </a:pPr>
                      <a:r>
                        <a:rPr lang="fr-FR" sz="1400" b="0" strike="noStrike" spc="-1" dirty="0">
                          <a:solidFill>
                            <a:srgbClr val="000000"/>
                          </a:solidFill>
                          <a:uFill>
                            <a:solidFill>
                              <a:srgbClr val="FFFFFF"/>
                            </a:solidFill>
                          </a:uFill>
                          <a:latin typeface="Arial"/>
                        </a:rPr>
                        <a:t>AXTEL HD PRO USB (pour les écoutes)</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15540">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DESKTOP</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a:lnSpc>
                          <a:spcPct val="100000"/>
                        </a:lnSpc>
                      </a:pPr>
                      <a:r>
                        <a:rPr lang="fr-FR" sz="1400" b="0" strike="noStrike" spc="-1" dirty="0" err="1">
                          <a:solidFill>
                            <a:srgbClr val="000000"/>
                          </a:solidFill>
                          <a:uFill>
                            <a:solidFill>
                              <a:srgbClr val="FFFFFF"/>
                            </a:solidFill>
                          </a:uFill>
                          <a:latin typeface="Century Gothic"/>
                          <a:ea typeface="DejaVu Sans"/>
                        </a:rPr>
                        <a:t>Core</a:t>
                      </a:r>
                      <a:r>
                        <a:rPr lang="fr-FR" sz="1400" b="0" strike="noStrike" spc="-1" dirty="0">
                          <a:solidFill>
                            <a:srgbClr val="000000"/>
                          </a:solidFill>
                          <a:uFill>
                            <a:solidFill>
                              <a:srgbClr val="FFFFFF"/>
                            </a:solidFill>
                          </a:uFill>
                          <a:latin typeface="Century Gothic"/>
                          <a:ea typeface="DejaVu Sans"/>
                        </a:rPr>
                        <a:t> I7</a:t>
                      </a:r>
                      <a:endParaRPr lang="fr-FR" sz="1400" b="0" strike="noStrike" spc="-1" dirty="0">
                        <a:solidFill>
                          <a:srgbClr val="000000"/>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16 Go</a:t>
                      </a:r>
                      <a:endParaRPr lang="fr-FR" sz="1400" b="0" strike="noStrike" spc="-1" dirty="0">
                        <a:solidFill>
                          <a:srgbClr val="000000"/>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500 Go SSD</a:t>
                      </a:r>
                      <a:endParaRPr lang="fr-FR" sz="1400" b="0" strike="noStrike" spc="-1" dirty="0">
                        <a:solidFill>
                          <a:srgbClr val="000000"/>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17 ’’</a:t>
                      </a:r>
                      <a:endParaRPr lang="fr-FR" sz="1400" b="0" strike="noStrike" spc="-1" dirty="0">
                        <a:solidFill>
                          <a:srgbClr val="000000"/>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USB</a:t>
                      </a:r>
                      <a:endParaRPr lang="fr-FR" sz="1400" b="0" strike="noStrike" spc="-1" dirty="0">
                        <a:solidFill>
                          <a:srgbClr val="000000"/>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pPr>
                        <a:lnSpc>
                          <a:spcPct val="100000"/>
                        </a:lnSpc>
                      </a:pPr>
                      <a:endParaRPr lang="fr-FR" sz="1400" b="0" strike="noStrike" spc="-1" dirty="0">
                        <a:solidFill>
                          <a:srgbClr val="000000"/>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2534287"/>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18" name="CustomShape 2"/>
          <p:cNvSpPr/>
          <p:nvPr/>
        </p:nvSpPr>
        <p:spPr>
          <a:xfrm>
            <a:off x="108000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19"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0" name="CustomShape 4"/>
          <p:cNvSpPr/>
          <p:nvPr/>
        </p:nvSpPr>
        <p:spPr>
          <a:xfrm>
            <a:off x="520200" y="-8728"/>
            <a:ext cx="11000520" cy="1196507"/>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840" indent="-285480" algn="just">
              <a:lnSpc>
                <a:spcPct val="150000"/>
              </a:lnSpc>
              <a:buClr>
                <a:srgbClr val="C00000"/>
              </a:buClr>
              <a:buFont typeface="Wingdings" charset="2"/>
              <a:buChar char=""/>
            </a:pPr>
            <a:r>
              <a:rPr lang="fr-FR" sz="2400" b="1" strike="noStrike" spc="-1" dirty="0">
                <a:solidFill>
                  <a:srgbClr val="C00000"/>
                </a:solidFill>
                <a:uFill>
                  <a:solidFill>
                    <a:srgbClr val="FFFFFF"/>
                  </a:solidFill>
                </a:uFill>
                <a:latin typeface="Century Gothic"/>
                <a:ea typeface="DejaVu Sans"/>
              </a:rPr>
              <a:t>HARMONISER LES PRATIQUES DSI ET ASSURER LE SUPPORT AUX UTILISATEURS (Suite)</a:t>
            </a:r>
          </a:p>
          <a:p>
            <a:pPr marL="285840" indent="-285480" algn="just">
              <a:lnSpc>
                <a:spcPct val="150000"/>
              </a:lnSpc>
              <a:buClr>
                <a:srgbClr val="C00000"/>
              </a:buClr>
              <a:buFont typeface="Wingdings" charset="2"/>
              <a:buChar char=""/>
            </a:pPr>
            <a:endParaRPr lang="fr-FR" sz="2400" b="1" spc="-1" dirty="0">
              <a:solidFill>
                <a:srgbClr val="C00000"/>
              </a:solidFill>
              <a:uFill>
                <a:solidFill>
                  <a:srgbClr val="FFFFFF"/>
                </a:solidFill>
              </a:uFill>
              <a:latin typeface="Century Gothic"/>
              <a:ea typeface="DejaVu Sans"/>
            </a:endParaRPr>
          </a:p>
          <a:p>
            <a:pPr marL="360" algn="just">
              <a:lnSpc>
                <a:spcPct val="150000"/>
              </a:lnSpc>
              <a:buClr>
                <a:srgbClr val="C00000"/>
              </a:buClr>
            </a:pPr>
            <a:endParaRPr lang="fr-FR" sz="2400" b="0" strike="noStrike" spc="-1" dirty="0">
              <a:solidFill>
                <a:srgbClr val="000000"/>
              </a:solidFill>
              <a:uFill>
                <a:solidFill>
                  <a:srgbClr val="FFFFFF"/>
                </a:solidFill>
              </a:uFill>
              <a:latin typeface="Arial"/>
            </a:endParaRPr>
          </a:p>
          <a:p>
            <a:pPr marL="1199880" indent="-284400" algn="just">
              <a:lnSpc>
                <a:spcPct val="150000"/>
              </a:lnSpc>
            </a:pPr>
            <a:endParaRPr lang="fr-FR" sz="1400" b="0" strike="noStrike" spc="-1" dirty="0">
              <a:solidFill>
                <a:srgbClr val="000000"/>
              </a:solidFill>
              <a:uFill>
                <a:solidFill>
                  <a:srgbClr val="FFFFFF"/>
                </a:solidFill>
              </a:uFill>
              <a:latin typeface="Arial"/>
            </a:endParaRPr>
          </a:p>
        </p:txBody>
      </p:sp>
      <p:pic>
        <p:nvPicPr>
          <p:cNvPr id="4" name="Image 3">
            <a:extLst>
              <a:ext uri="{FF2B5EF4-FFF2-40B4-BE49-F238E27FC236}">
                <a16:creationId xmlns:a16="http://schemas.microsoft.com/office/drawing/2014/main" id="{C19241D2-20AE-4EEA-81EE-876179FAC91A}"/>
              </a:ext>
            </a:extLst>
          </p:cNvPr>
          <p:cNvPicPr>
            <a:picLocks noChangeAspect="1"/>
          </p:cNvPicPr>
          <p:nvPr/>
        </p:nvPicPr>
        <p:blipFill>
          <a:blip r:embed="rId2"/>
          <a:stretch>
            <a:fillRect/>
          </a:stretch>
        </p:blipFill>
        <p:spPr>
          <a:xfrm>
            <a:off x="214313" y="1102935"/>
            <a:ext cx="11457488" cy="5478839"/>
          </a:xfrm>
          <a:prstGeom prst="rect">
            <a:avLst/>
          </a:prstGeom>
        </p:spPr>
      </p:pic>
    </p:spTree>
    <p:extLst>
      <p:ext uri="{BB962C8B-B14F-4D97-AF65-F5344CB8AC3E}">
        <p14:creationId xmlns:p14="http://schemas.microsoft.com/office/powerpoint/2010/main" val="130296647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26"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7"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28" name="CustomShape 4"/>
          <p:cNvSpPr/>
          <p:nvPr/>
        </p:nvSpPr>
        <p:spPr>
          <a:xfrm>
            <a:off x="519840" y="216141"/>
            <a:ext cx="11000520" cy="5572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840" indent="-285480" algn="just">
              <a:lnSpc>
                <a:spcPct val="150000"/>
              </a:lnSpc>
              <a:buClr>
                <a:srgbClr val="C00000"/>
              </a:buClr>
              <a:buFont typeface="Wingdings" charset="2"/>
              <a:buChar char=""/>
            </a:pPr>
            <a:r>
              <a:rPr lang="fr-FR" sz="2400" b="1" strike="noStrike" spc="-1" dirty="0">
                <a:solidFill>
                  <a:srgbClr val="C00000"/>
                </a:solidFill>
                <a:uFill>
                  <a:solidFill>
                    <a:srgbClr val="FFFFFF"/>
                  </a:solidFill>
                </a:uFill>
                <a:latin typeface="Century Gothic"/>
                <a:ea typeface="DejaVu Sans"/>
              </a:rPr>
              <a:t>POURSUIVRE LE DÉPLOIEMENT DE LA POLITIQUE DE SECURITE</a:t>
            </a:r>
          </a:p>
          <a:p>
            <a:pPr marL="360" algn="just">
              <a:lnSpc>
                <a:spcPct val="150000"/>
              </a:lnSpc>
              <a:buClr>
                <a:srgbClr val="C00000"/>
              </a:buClr>
            </a:pPr>
            <a:r>
              <a:rPr lang="fr-FR" sz="1400" b="0" strike="noStrike" spc="-1" dirty="0">
                <a:solidFill>
                  <a:srgbClr val="000000"/>
                </a:solidFill>
                <a:uFill>
                  <a:solidFill>
                    <a:srgbClr val="FFFFFF"/>
                  </a:solidFill>
                </a:uFill>
                <a:latin typeface="Century Gothic"/>
                <a:ea typeface="DejaVu Sans"/>
              </a:rPr>
              <a:t>	La capacité  à assurer la résilience du système d’information face à un sinistre majeur ou à une cyberattaque dans un monde de plus en plus ouvert et interconnecté, tout en assurant sa conformité règlementaire, constitue un des enjeux majeurs, ceci passe par le développement des pratiques nouvelles et l’appui à l’innovation. Pour renforcer la sécurité du réseau, afin d’assurer la disponibilité des ressources réseaux et leurs sécurité, des politiques de sécurités sont mise en place et seront renforcées:</a:t>
            </a:r>
            <a:endParaRPr lang="fr-FR" sz="1400" b="0" strike="noStrike" spc="-1" dirty="0">
              <a:solidFill>
                <a:srgbClr val="000000"/>
              </a:solidFill>
              <a:uFill>
                <a:solidFill>
                  <a:srgbClr val="FFFFFF"/>
                </a:solidFill>
              </a:uFill>
              <a:latin typeface="Arial"/>
            </a:endParaRPr>
          </a:p>
          <a:p>
            <a:pPr marL="1657440" lvl="3" indent="-285480">
              <a:lnSpc>
                <a:spcPct val="150000"/>
              </a:lnSpc>
              <a:buClr>
                <a:srgbClr val="000000"/>
              </a:buClr>
              <a:buFont typeface="Wingdings" charset="2"/>
              <a:buChar char=""/>
            </a:pPr>
            <a:r>
              <a:rPr lang="fr-FR" sz="1400" b="1" strike="noStrike" spc="-1" dirty="0">
                <a:solidFill>
                  <a:srgbClr val="000000"/>
                </a:solidFill>
                <a:uFill>
                  <a:solidFill>
                    <a:srgbClr val="FFFFFF"/>
                  </a:solidFill>
                </a:uFill>
                <a:latin typeface="Century Gothic"/>
                <a:ea typeface="DejaVu Sans"/>
              </a:rPr>
              <a:t>Améliorer la disponibilité des ressources réseaux;</a:t>
            </a:r>
            <a:endParaRPr lang="fr-FR" sz="1400" b="0" strike="noStrike" spc="-1" dirty="0">
              <a:solidFill>
                <a:srgbClr val="000000"/>
              </a:solidFill>
              <a:uFill>
                <a:solidFill>
                  <a:srgbClr val="FFFFFF"/>
                </a:solidFill>
              </a:uFill>
              <a:latin typeface="Arial"/>
            </a:endParaRPr>
          </a:p>
          <a:p>
            <a:pPr marL="1657440" lvl="3" indent="-285480">
              <a:lnSpc>
                <a:spcPct val="150000"/>
              </a:lnSpc>
              <a:buClr>
                <a:srgbClr val="000000"/>
              </a:buClr>
              <a:buFont typeface="Wingdings" charset="2"/>
              <a:buChar char=""/>
            </a:pPr>
            <a:r>
              <a:rPr lang="fr-FR" sz="1400" b="1" strike="noStrike" spc="-1" dirty="0">
                <a:solidFill>
                  <a:srgbClr val="000000"/>
                </a:solidFill>
                <a:uFill>
                  <a:solidFill>
                    <a:srgbClr val="FFFFFF"/>
                  </a:solidFill>
                </a:uFill>
                <a:latin typeface="Century Gothic"/>
                <a:ea typeface="DejaVu Sans"/>
              </a:rPr>
              <a:t>L’audit régulier de l’architecture réseaux. </a:t>
            </a:r>
          </a:p>
          <a:p>
            <a:pPr marL="1371960" lvl="3">
              <a:lnSpc>
                <a:spcPct val="150000"/>
              </a:lnSpc>
              <a:buClr>
                <a:srgbClr val="000000"/>
              </a:buClr>
            </a:pPr>
            <a:endParaRPr lang="fr-FR" sz="1400" b="0" strike="noStrike" spc="-1" dirty="0">
              <a:solidFill>
                <a:srgbClr val="000000"/>
              </a:solidFill>
              <a:uFill>
                <a:solidFill>
                  <a:srgbClr val="FFFFFF"/>
                </a:solidFill>
              </a:uFill>
              <a:latin typeface="Arial"/>
            </a:endParaRPr>
          </a:p>
          <a:p>
            <a:pPr marL="1200240" lvl="2"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 </a:t>
            </a:r>
            <a:r>
              <a:rPr lang="fr-FR" sz="1400" b="1" strike="noStrike" spc="-1" dirty="0">
                <a:solidFill>
                  <a:srgbClr val="000000"/>
                </a:solidFill>
                <a:uFill>
                  <a:solidFill>
                    <a:srgbClr val="FFFFFF"/>
                  </a:solidFill>
                </a:uFill>
                <a:latin typeface="Century Gothic"/>
                <a:ea typeface="DejaVu Sans"/>
              </a:rPr>
              <a:t>AMELIORER LA DISPONIBILITE DES RESSOURCES RESEAUX :</a:t>
            </a:r>
            <a:endParaRPr lang="fr-FR" sz="1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Puisqu’il est impossible d’empêcher totalement les pannes, une solution consiste à mettre en place des mécanismes de redondance, en dupliquant les ressources critiques. La capacité d’un système à 	fonctionner malgré une défaillance d’une de ses composantes est appelée tolérance aux pannes 	(parfois nommée tolérance aux fautes », en anglais </a:t>
            </a:r>
            <a:r>
              <a:rPr lang="fr-FR" sz="1400" b="0" strike="noStrike" spc="-1" dirty="0" err="1">
                <a:solidFill>
                  <a:srgbClr val="000000"/>
                </a:solidFill>
                <a:uFill>
                  <a:solidFill>
                    <a:srgbClr val="FFFFFF"/>
                  </a:solidFill>
                </a:uFill>
                <a:latin typeface="Century Gothic"/>
                <a:ea typeface="DejaVu Sans"/>
              </a:rPr>
              <a:t>fault</a:t>
            </a:r>
            <a:r>
              <a:rPr lang="fr-FR" sz="1400" b="0" strike="noStrike" spc="-1" dirty="0">
                <a:solidFill>
                  <a:srgbClr val="000000"/>
                </a:solidFill>
                <a:uFill>
                  <a:solidFill>
                    <a:srgbClr val="FFFFFF"/>
                  </a:solidFill>
                </a:uFill>
                <a:latin typeface="Century Gothic"/>
                <a:ea typeface="DejaVu Sans"/>
              </a:rPr>
              <a:t> tolérance).</a:t>
            </a:r>
            <a:endParaRPr lang="fr-FR" sz="1400" b="0" strike="noStrike" spc="-1" dirty="0">
              <a:solidFill>
                <a:srgbClr val="000000"/>
              </a:solidFill>
              <a:uFill>
                <a:solidFill>
                  <a:srgbClr val="FFFFFF"/>
                </a:solidFill>
              </a:uFill>
              <a:latin typeface="Arial"/>
            </a:endParaRPr>
          </a:p>
          <a:p>
            <a:pPr>
              <a:lnSpc>
                <a:spcPct val="150000"/>
              </a:lnSpc>
            </a:pPr>
            <a:r>
              <a:rPr lang="fr-FR" sz="1400" b="0" strike="noStrike" spc="-1" dirty="0">
                <a:solidFill>
                  <a:srgbClr val="000000"/>
                </a:solidFill>
                <a:uFill>
                  <a:solidFill>
                    <a:srgbClr val="FFFFFF"/>
                  </a:solidFill>
                </a:uFill>
                <a:latin typeface="Century Gothic"/>
                <a:ea typeface="DejaVu Sans"/>
              </a:rPr>
              <a:t>Lorsqu’une des ressources tombe en panne, les autres ressources prennent le relais afin de laisser le temps aux administrateurs du système de corriger le souci. </a:t>
            </a:r>
            <a:endParaRPr lang="fr-FR" sz="1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30"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31"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32" name="CustomShape 4"/>
          <p:cNvSpPr/>
          <p:nvPr/>
        </p:nvSpPr>
        <p:spPr>
          <a:xfrm>
            <a:off x="590400" y="31835"/>
            <a:ext cx="11000520" cy="623699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840" indent="-285480" algn="just">
              <a:lnSpc>
                <a:spcPct val="150000"/>
              </a:lnSpc>
              <a:buClr>
                <a:srgbClr val="C00000"/>
              </a:buClr>
              <a:buFont typeface="Wingdings" charset="2"/>
              <a:buChar char=""/>
            </a:pPr>
            <a:r>
              <a:rPr lang="fr-FR" sz="2400" b="1" strike="noStrike" spc="-1" dirty="0">
                <a:solidFill>
                  <a:srgbClr val="C00000"/>
                </a:solidFill>
                <a:uFill>
                  <a:solidFill>
                    <a:srgbClr val="FFFFFF"/>
                  </a:solidFill>
                </a:uFill>
                <a:latin typeface="Century Gothic"/>
                <a:ea typeface="DejaVu Sans"/>
              </a:rPr>
              <a:t>POURSUIVRE LE DÉPLOIEMENT DE LA POLITIQUE DE SECURITE</a:t>
            </a:r>
          </a:p>
          <a:p>
            <a:pPr marL="360" algn="just">
              <a:lnSpc>
                <a:spcPct val="150000"/>
              </a:lnSpc>
              <a:buClr>
                <a:srgbClr val="C00000"/>
              </a:buClr>
            </a:pPr>
            <a:endParaRPr lang="fr-FR" sz="2400" b="0" strike="noStrike" spc="-1" dirty="0">
              <a:solidFill>
                <a:srgbClr val="000000"/>
              </a:solidFill>
              <a:uFill>
                <a:solidFill>
                  <a:srgbClr val="FFFFFF"/>
                </a:solidFill>
              </a:uFill>
              <a:latin typeface="Arial"/>
            </a:endParaRPr>
          </a:p>
          <a:p>
            <a:pPr marL="1200240" lvl="2" indent="-285480" algn="just">
              <a:lnSpc>
                <a:spcPct val="150000"/>
              </a:lnSpc>
              <a:buClr>
                <a:srgbClr val="000000"/>
              </a:buClr>
              <a:buFont typeface="Wingdings" charset="2"/>
              <a:buChar char=""/>
            </a:pPr>
            <a:r>
              <a:rPr lang="fr-FR" sz="1800" b="1" strike="noStrike" spc="-1" dirty="0">
                <a:solidFill>
                  <a:srgbClr val="000000"/>
                </a:solidFill>
                <a:uFill>
                  <a:solidFill>
                    <a:srgbClr val="FFFFFF"/>
                  </a:solidFill>
                </a:uFill>
                <a:latin typeface="Century Gothic"/>
                <a:ea typeface="DejaVu Sans"/>
              </a:rPr>
              <a:t>L’AUDIT RÉGULIER DE L’ARCHITECTURE RÉSEAUX :</a:t>
            </a:r>
            <a:endParaRPr lang="fr-FR" sz="1800" b="0" strike="noStrike" spc="-1" dirty="0">
              <a:solidFill>
                <a:srgbClr val="000000"/>
              </a:solidFill>
              <a:uFill>
                <a:solidFill>
                  <a:srgbClr val="FFFFFF"/>
                </a:solidFill>
              </a:uFill>
              <a:latin typeface="Arial"/>
            </a:endParaRPr>
          </a:p>
          <a:p>
            <a:pPr marL="914400" algn="just">
              <a:lnSpc>
                <a:spcPct val="150000"/>
              </a:lnSpc>
            </a:pPr>
            <a:r>
              <a:rPr lang="fr-FR" sz="1400" b="0" strike="noStrike" spc="-1" dirty="0">
                <a:solidFill>
                  <a:srgbClr val="000000"/>
                </a:solidFill>
                <a:uFill>
                  <a:solidFill>
                    <a:srgbClr val="FFFFFF"/>
                  </a:solidFill>
                </a:uFill>
                <a:latin typeface="Century Gothic"/>
                <a:ea typeface="DejaVu Sans"/>
              </a:rPr>
              <a:t>Il s’agira ici de continuer le plan de renforcement du réseau a travers des audits réguliers. </a:t>
            </a:r>
            <a:endParaRPr lang="fr-FR" sz="1400" b="0" strike="noStrike" spc="-1" dirty="0">
              <a:solidFill>
                <a:srgbClr val="000000"/>
              </a:solidFill>
              <a:uFill>
                <a:solidFill>
                  <a:srgbClr val="FFFFFF"/>
                </a:solidFill>
              </a:uFill>
              <a:latin typeface="Arial"/>
            </a:endParaRPr>
          </a:p>
          <a:p>
            <a:pPr marL="914400" algn="just">
              <a:lnSpc>
                <a:spcPct val="150000"/>
              </a:lnSpc>
            </a:pPr>
            <a:r>
              <a:rPr lang="fr-FR" sz="1400" b="0" strike="noStrike" spc="-1" dirty="0">
                <a:solidFill>
                  <a:srgbClr val="000000"/>
                </a:solidFill>
                <a:uFill>
                  <a:solidFill>
                    <a:srgbClr val="FFFFFF"/>
                  </a:solidFill>
                </a:uFill>
                <a:latin typeface="Century Gothic"/>
                <a:ea typeface="DejaVu Sans"/>
              </a:rPr>
              <a:t>Nous réalisons l’audit technique selon une succession de phases respectant une approche méthodique allant de la découverte et la reconnaissance du réseau interne. L’audit s’applique aux environnements suivants : </a:t>
            </a:r>
            <a:endParaRPr lang="fr-FR" sz="1400" b="0" strike="noStrike" spc="-1" dirty="0">
              <a:solidFill>
                <a:srgbClr val="000000"/>
              </a:solidFill>
              <a:uFill>
                <a:solidFill>
                  <a:srgbClr val="FFFFFF"/>
                </a:solidFill>
              </a:uFill>
              <a:latin typeface="Arial"/>
            </a:endParaRPr>
          </a:p>
          <a:p>
            <a:pPr marL="1657440" lvl="3"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Réseau d’accès Internet, </a:t>
            </a:r>
            <a:endParaRPr lang="fr-FR" sz="1400" b="0" strike="noStrike" spc="-1" dirty="0">
              <a:solidFill>
                <a:srgbClr val="000000"/>
              </a:solidFill>
              <a:uFill>
                <a:solidFill>
                  <a:srgbClr val="FFFFFF"/>
                </a:solidFill>
              </a:uFill>
              <a:latin typeface="Arial"/>
            </a:endParaRPr>
          </a:p>
          <a:p>
            <a:pPr marL="1657440" lvl="3"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réseau d’interconnexion intersites (avec nos clients). </a:t>
            </a:r>
            <a:endParaRPr lang="fr-FR" sz="1400" b="0" strike="noStrike" spc="-1" dirty="0">
              <a:solidFill>
                <a:srgbClr val="000000"/>
              </a:solidFill>
              <a:uFill>
                <a:solidFill>
                  <a:srgbClr val="FFFFFF"/>
                </a:solidFill>
              </a:uFill>
              <a:latin typeface="Arial"/>
            </a:endParaRPr>
          </a:p>
          <a:p>
            <a:pPr marL="1657440" lvl="3"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Serveurs internes et les postes sensibles du LAN. </a:t>
            </a:r>
            <a:endParaRPr lang="fr-FR" sz="1400" b="0" strike="noStrike" spc="-1" dirty="0">
              <a:solidFill>
                <a:srgbClr val="000000"/>
              </a:solidFill>
              <a:uFill>
                <a:solidFill>
                  <a:srgbClr val="FFFFFF"/>
                </a:solidFill>
              </a:uFill>
              <a:latin typeface="Arial"/>
            </a:endParaRPr>
          </a:p>
          <a:p>
            <a:pPr marL="1657440" lvl="3"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Systèmes critiques spécifiques. </a:t>
            </a:r>
            <a:endParaRPr lang="fr-FR" sz="1400" b="0" strike="noStrike" spc="-1" dirty="0">
              <a:solidFill>
                <a:srgbClr val="000000"/>
              </a:solidFill>
              <a:uFill>
                <a:solidFill>
                  <a:srgbClr val="FFFFFF"/>
                </a:solidFill>
              </a:uFill>
              <a:latin typeface="Arial"/>
            </a:endParaRPr>
          </a:p>
          <a:p>
            <a:pPr marL="1657440" lvl="3" indent="-285480" algn="just">
              <a:lnSpc>
                <a:spcPct val="150000"/>
              </a:lnSpc>
              <a:buClr>
                <a:srgbClr val="000000"/>
              </a:buClr>
              <a:buFont typeface="Wingdings" charset="2"/>
              <a:buChar char=""/>
            </a:pPr>
            <a:r>
              <a:rPr lang="fr-FR" sz="1400" b="0" strike="noStrike" spc="-1" dirty="0">
                <a:solidFill>
                  <a:srgbClr val="000000"/>
                </a:solidFill>
                <a:uFill>
                  <a:solidFill>
                    <a:srgbClr val="FFFFFF"/>
                  </a:solidFill>
                </a:uFill>
                <a:latin typeface="Century Gothic"/>
                <a:ea typeface="DejaVu Sans"/>
              </a:rPr>
              <a:t>Composants et équipements actifs de l’infrastructure réseau (firewalls, routeurs et  commutateurs niveau 2 et 3, etc…)</a:t>
            </a:r>
          </a:p>
          <a:p>
            <a:pPr marL="1657440" lvl="3" indent="-285480" algn="just">
              <a:lnSpc>
                <a:spcPct val="150000"/>
              </a:lnSpc>
              <a:buClr>
                <a:srgbClr val="000000"/>
              </a:buClr>
              <a:buFont typeface="Wingdings" charset="2"/>
              <a:buChar char=""/>
            </a:pPr>
            <a:endParaRPr lang="fr-FR" sz="1400" spc="-1" dirty="0">
              <a:solidFill>
                <a:srgbClr val="000000"/>
              </a:solidFill>
              <a:uFill>
                <a:solidFill>
                  <a:srgbClr val="FFFFFF"/>
                </a:solidFill>
              </a:uFill>
              <a:latin typeface="Arial"/>
              <a:ea typeface="DejaVu Sans"/>
            </a:endParaRPr>
          </a:p>
          <a:p>
            <a:pPr marL="1200240" lvl="2" indent="-285480" algn="just">
              <a:lnSpc>
                <a:spcPct val="150000"/>
              </a:lnSpc>
              <a:buClr>
                <a:srgbClr val="000000"/>
              </a:buClr>
              <a:buFont typeface="Wingdings" charset="2"/>
              <a:buChar char=""/>
            </a:pPr>
            <a:r>
              <a:rPr lang="fr-FR" b="1" spc="-1" dirty="0">
                <a:solidFill>
                  <a:srgbClr val="000000"/>
                </a:solidFill>
                <a:uFill>
                  <a:solidFill>
                    <a:srgbClr val="FFFFFF"/>
                  </a:solidFill>
                </a:uFill>
                <a:latin typeface="Century Gothic"/>
              </a:rPr>
              <a:t>SAUVEGARDE DES DONNEES  &amp; PLANS DE CONTINUITE DE TRAVAIL :</a:t>
            </a:r>
            <a:endParaRPr lang="fr-FR" spc="-1" dirty="0">
              <a:solidFill>
                <a:srgbClr val="000000"/>
              </a:solidFill>
              <a:uFill>
                <a:solidFill>
                  <a:srgbClr val="FFFFFF"/>
                </a:solidFill>
              </a:uFill>
            </a:endParaRPr>
          </a:p>
          <a:p>
            <a:pPr algn="just">
              <a:lnSpc>
                <a:spcPct val="150000"/>
              </a:lnSpc>
            </a:pPr>
            <a:r>
              <a:rPr lang="fr-FR" spc="-1" dirty="0">
                <a:solidFill>
                  <a:srgbClr val="000000"/>
                </a:solidFill>
                <a:uFill>
                  <a:solidFill>
                    <a:srgbClr val="FFFFFF"/>
                  </a:solidFill>
                </a:uFill>
                <a:latin typeface="Century Gothic"/>
              </a:rPr>
              <a:t>	</a:t>
            </a:r>
            <a:r>
              <a:rPr lang="fr-FR" sz="1400" spc="-1" dirty="0">
                <a:solidFill>
                  <a:srgbClr val="000000"/>
                </a:solidFill>
                <a:uFill>
                  <a:solidFill>
                    <a:srgbClr val="FFFFFF"/>
                  </a:solidFill>
                </a:uFill>
                <a:latin typeface="Century Gothic"/>
                <a:ea typeface="DejaVu Sans"/>
              </a:rPr>
              <a:t>La redondance permet de se protéger des sinistres matériels et d’assurer la continuité (a travers des plans de continuité d’activité) ; mais elle ne protège pas contre les erreurs humaines ou la 	malveillance. </a:t>
            </a:r>
          </a:p>
          <a:p>
            <a:pPr marL="1371960" lvl="3" algn="just">
              <a:lnSpc>
                <a:spcPct val="150000"/>
              </a:lnSpc>
              <a:buClr>
                <a:srgbClr val="000000"/>
              </a:buClr>
            </a:pPr>
            <a:endParaRPr lang="fr-FR" sz="1400" b="0" strike="noStrike" spc="-1" dirty="0">
              <a:solidFill>
                <a:srgbClr val="000000"/>
              </a:solidFill>
              <a:uFill>
                <a:solidFill>
                  <a:srgbClr val="FFFFFF"/>
                </a:solidFill>
              </a:uFill>
              <a:latin typeface="Century Gothic"/>
              <a:ea typeface="DejaVu San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1004760" y="2088000"/>
            <a:ext cx="10513800" cy="132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spc="-1" dirty="0">
                <a:solidFill>
                  <a:srgbClr val="C00000"/>
                </a:solidFill>
                <a:uFill>
                  <a:solidFill>
                    <a:srgbClr val="FFFFFF"/>
                  </a:solidFill>
                </a:uFill>
                <a:latin typeface="Century Gothic"/>
                <a:ea typeface="DejaVu Sans"/>
              </a:rPr>
              <a:t>I - MISSIONS  ET MOYENS DU DÉPARTEMENT </a:t>
            </a:r>
            <a:endParaRPr lang="fr-FR" sz="2400" b="0" strike="noStrike" spc="-1" dirty="0">
              <a:solidFill>
                <a:srgbClr val="000000"/>
              </a:solidFill>
              <a:uFill>
                <a:solidFill>
                  <a:srgbClr val="FFFFFF"/>
                </a:solidFill>
              </a:uFill>
              <a:latin typeface="Arial"/>
            </a:endParaRPr>
          </a:p>
          <a:p>
            <a:pPr>
              <a:lnSpc>
                <a:spcPct val="100000"/>
              </a:lnSpc>
            </a:pPr>
            <a:r>
              <a:rPr lang="fr-FR" sz="2400" b="1" strike="noStrike" spc="-1" dirty="0">
                <a:solidFill>
                  <a:srgbClr val="C00000"/>
                </a:solidFill>
                <a:uFill>
                  <a:solidFill>
                    <a:srgbClr val="FFFFFF"/>
                  </a:solidFill>
                </a:uFill>
                <a:latin typeface="Century Gothic"/>
                <a:ea typeface="DejaVu Sans"/>
              </a:rPr>
              <a:t>	</a:t>
            </a:r>
            <a:br>
              <a:rPr dirty="0"/>
            </a:br>
            <a:r>
              <a:rPr lang="fr-FR" sz="2400" b="1" strike="noStrike" spc="-1" dirty="0">
                <a:solidFill>
                  <a:srgbClr val="C00000"/>
                </a:solidFill>
                <a:uFill>
                  <a:solidFill>
                    <a:srgbClr val="FFFFFF"/>
                  </a:solidFill>
                </a:uFill>
                <a:latin typeface="Century Gothic"/>
                <a:ea typeface="DejaVu Sans"/>
              </a:rPr>
              <a:t>II- OBJECTIFS ET RÉALISATION (DSI) 2019</a:t>
            </a:r>
            <a:br>
              <a:rPr dirty="0"/>
            </a:br>
            <a:br>
              <a:rPr dirty="0"/>
            </a:br>
            <a:r>
              <a:rPr lang="fr-FR" sz="2400" b="1" strike="noStrike" spc="-1" dirty="0">
                <a:solidFill>
                  <a:srgbClr val="C00000"/>
                </a:solidFill>
                <a:uFill>
                  <a:solidFill>
                    <a:srgbClr val="FFFFFF"/>
                  </a:solidFill>
                </a:uFill>
                <a:latin typeface="Century Gothic"/>
                <a:ea typeface="DejaVu Sans"/>
              </a:rPr>
              <a:t>III- DIFFICULTÉS</a:t>
            </a:r>
            <a:br>
              <a:rPr dirty="0"/>
            </a:br>
            <a:endParaRPr lang="fr-FR" sz="2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502200" y="34488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142"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43"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44" name="CustomShape 4"/>
          <p:cNvSpPr/>
          <p:nvPr/>
        </p:nvSpPr>
        <p:spPr>
          <a:xfrm>
            <a:off x="519660" y="342360"/>
            <a:ext cx="11000520" cy="1167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285840" indent="-285480" algn="just">
              <a:lnSpc>
                <a:spcPct val="150000"/>
              </a:lnSpc>
              <a:buClr>
                <a:srgbClr val="C00000"/>
              </a:buClr>
              <a:buFont typeface="Wingdings" charset="2"/>
              <a:buChar char=""/>
            </a:pPr>
            <a:r>
              <a:rPr lang="fr-FR" sz="2400" b="1" strike="noStrike" spc="-1" dirty="0">
                <a:solidFill>
                  <a:srgbClr val="C00000"/>
                </a:solidFill>
                <a:uFill>
                  <a:solidFill>
                    <a:srgbClr val="FFFFFF"/>
                  </a:solidFill>
                </a:uFill>
                <a:latin typeface="Century Gothic"/>
                <a:ea typeface="DejaVu Sans"/>
              </a:rPr>
              <a:t>POURSUIVRE LE DÉPLOIEMENT DE LA POLITIQUE DE SECURITE</a:t>
            </a:r>
            <a:endParaRPr lang="fr-FR" sz="2400" b="0" strike="noStrike" spc="-1" dirty="0">
              <a:solidFill>
                <a:srgbClr val="000000"/>
              </a:solidFill>
              <a:uFill>
                <a:solidFill>
                  <a:srgbClr val="FFFFFF"/>
                </a:solidFill>
              </a:uFill>
              <a:latin typeface="Arial"/>
            </a:endParaRPr>
          </a:p>
          <a:p>
            <a:pPr algn="just">
              <a:lnSpc>
                <a:spcPct val="150000"/>
              </a:lnSpc>
            </a:pPr>
            <a:endParaRPr lang="fr-FR" sz="2400" b="0" strike="noStrike" spc="-1" dirty="0">
              <a:solidFill>
                <a:srgbClr val="000000"/>
              </a:solidFill>
              <a:uFill>
                <a:solidFill>
                  <a:srgbClr val="FFFFFF"/>
                </a:solidFill>
              </a:uFill>
              <a:latin typeface="Arial"/>
            </a:endParaRPr>
          </a:p>
        </p:txBody>
      </p:sp>
      <p:pic>
        <p:nvPicPr>
          <p:cNvPr id="145" name="Image 2"/>
          <p:cNvPicPr/>
          <p:nvPr/>
        </p:nvPicPr>
        <p:blipFill>
          <a:blip r:embed="rId2"/>
          <a:stretch/>
        </p:blipFill>
        <p:spPr>
          <a:xfrm>
            <a:off x="1949400" y="1835280"/>
            <a:ext cx="7619040" cy="4342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838080" y="254520"/>
            <a:ext cx="10513800" cy="631080"/>
          </a:xfrm>
          <a:prstGeom prst="rect">
            <a:avLst/>
          </a:prstGeom>
          <a:noFill/>
          <a:ln>
            <a:noFill/>
          </a:ln>
        </p:spPr>
        <p:style>
          <a:lnRef idx="0">
            <a:scrgbClr r="0" g="0" b="0"/>
          </a:lnRef>
          <a:fillRef idx="0">
            <a:scrgbClr r="0" g="0" b="0"/>
          </a:fillRef>
          <a:effectRef idx="0">
            <a:scrgbClr r="0" g="0" b="0"/>
          </a:effectRef>
          <a:fontRef idx="minor"/>
        </p:style>
      </p:sp>
      <p:sp>
        <p:nvSpPr>
          <p:cNvPr id="98"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9" name="CustomShape 3"/>
          <p:cNvSpPr/>
          <p:nvPr/>
        </p:nvSpPr>
        <p:spPr>
          <a:xfrm>
            <a:off x="3493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100" name="CustomShape 4"/>
          <p:cNvSpPr/>
          <p:nvPr/>
        </p:nvSpPr>
        <p:spPr>
          <a:xfrm>
            <a:off x="2511360" y="43920"/>
            <a:ext cx="5818680"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strike="noStrike" spc="-1" dirty="0">
                <a:solidFill>
                  <a:srgbClr val="C00000"/>
                </a:solidFill>
                <a:uFill>
                  <a:solidFill>
                    <a:srgbClr val="FFFFFF"/>
                  </a:solidFill>
                </a:uFill>
                <a:latin typeface="Century Gothic"/>
                <a:ea typeface="DejaVu Sans"/>
              </a:rPr>
              <a:t>III – ORGANIGRAMME DSI 2020</a:t>
            </a:r>
            <a:endParaRPr lang="fr-FR" sz="2400" b="0" strike="noStrike" spc="-1" dirty="0">
              <a:solidFill>
                <a:srgbClr val="000000"/>
              </a:solidFill>
              <a:uFill>
                <a:solidFill>
                  <a:srgbClr val="FFFFFF"/>
                </a:solidFill>
              </a:uFill>
              <a:latin typeface="Arial"/>
            </a:endParaRPr>
          </a:p>
        </p:txBody>
      </p:sp>
      <p:sp>
        <p:nvSpPr>
          <p:cNvPr id="101" name="CustomShape 5"/>
          <p:cNvSpPr/>
          <p:nvPr/>
        </p:nvSpPr>
        <p:spPr>
          <a:xfrm>
            <a:off x="581760" y="648000"/>
            <a:ext cx="11125800" cy="5625720"/>
          </a:xfrm>
          <a:prstGeom prst="rect">
            <a:avLst/>
          </a:prstGeom>
          <a:noFill/>
          <a:ln>
            <a:noFill/>
          </a:ln>
        </p:spPr>
        <p:style>
          <a:lnRef idx="0">
            <a:scrgbClr r="0" g="0" b="0"/>
          </a:lnRef>
          <a:fillRef idx="0">
            <a:scrgbClr r="0" g="0" b="0"/>
          </a:fillRef>
          <a:effectRef idx="0">
            <a:scrgbClr r="0" g="0" b="0"/>
          </a:effectRef>
          <a:fontRef idx="minor"/>
        </p:style>
      </p:sp>
      <p:sp>
        <p:nvSpPr>
          <p:cNvPr id="102" name="CustomShape 6"/>
          <p:cNvSpPr/>
          <p:nvPr/>
        </p:nvSpPr>
        <p:spPr>
          <a:xfrm>
            <a:off x="864000" y="873720"/>
            <a:ext cx="10513800" cy="61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br/>
            <a:endParaRPr lang="fr-FR" sz="1800" b="0" strike="noStrike" spc="-1">
              <a:solidFill>
                <a:srgbClr val="000000"/>
              </a:solidFill>
              <a:uFill>
                <a:solidFill>
                  <a:srgbClr val="FFFFFF"/>
                </a:solidFill>
              </a:uFill>
              <a:latin typeface="Arial"/>
            </a:endParaRPr>
          </a:p>
        </p:txBody>
      </p:sp>
      <p:sp>
        <p:nvSpPr>
          <p:cNvPr id="103" name="CustomShape 7"/>
          <p:cNvSpPr/>
          <p:nvPr/>
        </p:nvSpPr>
        <p:spPr>
          <a:xfrm>
            <a:off x="2097360" y="1663920"/>
            <a:ext cx="7312680" cy="2733120"/>
          </a:xfrm>
          <a:prstGeom prst="rect">
            <a:avLst/>
          </a:prstGeom>
          <a:noFill/>
          <a:ln>
            <a:noFill/>
          </a:ln>
        </p:spPr>
        <p:style>
          <a:lnRef idx="0">
            <a:scrgbClr r="0" g="0" b="0"/>
          </a:lnRef>
          <a:fillRef idx="0">
            <a:scrgbClr r="0" g="0" b="0"/>
          </a:fillRef>
          <a:effectRef idx="0">
            <a:scrgbClr r="0" g="0" b="0"/>
          </a:effectRef>
          <a:fontRef idx="minor"/>
        </p:style>
      </p:sp>
      <p:grpSp>
        <p:nvGrpSpPr>
          <p:cNvPr id="2" name="Groupe 1">
            <a:extLst>
              <a:ext uri="{FF2B5EF4-FFF2-40B4-BE49-F238E27FC236}">
                <a16:creationId xmlns:a16="http://schemas.microsoft.com/office/drawing/2014/main" id="{C2CB7AE7-7369-429B-8C3B-7ACF49F2E69C}"/>
              </a:ext>
            </a:extLst>
          </p:cNvPr>
          <p:cNvGrpSpPr/>
          <p:nvPr/>
        </p:nvGrpSpPr>
        <p:grpSpPr>
          <a:xfrm>
            <a:off x="739573" y="995760"/>
            <a:ext cx="10148386" cy="4988520"/>
            <a:chOff x="739573" y="995760"/>
            <a:chExt cx="10148386" cy="4988520"/>
          </a:xfrm>
        </p:grpSpPr>
        <p:grpSp>
          <p:nvGrpSpPr>
            <p:cNvPr id="9" name="Groupe 8">
              <a:extLst>
                <a:ext uri="{FF2B5EF4-FFF2-40B4-BE49-F238E27FC236}">
                  <a16:creationId xmlns:a16="http://schemas.microsoft.com/office/drawing/2014/main" id="{514377FF-E7DA-4184-8B21-A4B9CEE33A34}"/>
                </a:ext>
              </a:extLst>
            </p:cNvPr>
            <p:cNvGrpSpPr/>
            <p:nvPr/>
          </p:nvGrpSpPr>
          <p:grpSpPr>
            <a:xfrm>
              <a:off x="739573" y="995760"/>
              <a:ext cx="10148386" cy="4988520"/>
              <a:chOff x="791714" y="1628800"/>
              <a:chExt cx="8100766" cy="4320480"/>
            </a:xfrm>
          </p:grpSpPr>
          <p:grpSp>
            <p:nvGrpSpPr>
              <p:cNvPr id="10" name="Groupe 9">
                <a:extLst>
                  <a:ext uri="{FF2B5EF4-FFF2-40B4-BE49-F238E27FC236}">
                    <a16:creationId xmlns:a16="http://schemas.microsoft.com/office/drawing/2014/main" id="{E22CA7FA-0C1C-4EA0-ACF4-8E972EB91615}"/>
                  </a:ext>
                </a:extLst>
              </p:cNvPr>
              <p:cNvGrpSpPr/>
              <p:nvPr/>
            </p:nvGrpSpPr>
            <p:grpSpPr>
              <a:xfrm>
                <a:off x="857178" y="1628800"/>
                <a:ext cx="7621643" cy="4320480"/>
                <a:chOff x="1331913" y="1160153"/>
                <a:chExt cx="7665144" cy="3781735"/>
              </a:xfrm>
            </p:grpSpPr>
            <p:sp>
              <p:nvSpPr>
                <p:cNvPr id="18" name="Rectangle 2">
                  <a:extLst>
                    <a:ext uri="{FF2B5EF4-FFF2-40B4-BE49-F238E27FC236}">
                      <a16:creationId xmlns:a16="http://schemas.microsoft.com/office/drawing/2014/main" id="{6A547054-7620-4C3F-A9A1-B439681D3454}"/>
                    </a:ext>
                  </a:extLst>
                </p:cNvPr>
                <p:cNvSpPr txBox="1">
                  <a:spLocks noChangeArrowheads="1"/>
                </p:cNvSpPr>
                <p:nvPr/>
              </p:nvSpPr>
              <p:spPr>
                <a:xfrm>
                  <a:off x="1331913" y="1700213"/>
                  <a:ext cx="7354887" cy="3241675"/>
                </a:xfrm>
                <a:prstGeom prst="rect">
                  <a:avLst/>
                </a:prstGeom>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pPr>
                  <a:endParaRPr lang="fr-FR" sz="6000" b="1" kern="0" dirty="0">
                    <a:solidFill>
                      <a:srgbClr val="C00000"/>
                    </a:solidFill>
                    <a:latin typeface="Maiandra GD" pitchFamily="34" charset="0"/>
                  </a:endParaRPr>
                </a:p>
              </p:txBody>
            </p:sp>
            <p:sp>
              <p:nvSpPr>
                <p:cNvPr id="19" name="Rectangle à coins arrondis 25">
                  <a:extLst>
                    <a:ext uri="{FF2B5EF4-FFF2-40B4-BE49-F238E27FC236}">
                      <a16:creationId xmlns:a16="http://schemas.microsoft.com/office/drawing/2014/main" id="{25FED781-7702-4717-968B-9CF219D06155}"/>
                    </a:ext>
                  </a:extLst>
                </p:cNvPr>
                <p:cNvSpPr/>
                <p:nvPr/>
              </p:nvSpPr>
              <p:spPr>
                <a:xfrm>
                  <a:off x="4073252" y="1160153"/>
                  <a:ext cx="1872208" cy="792088"/>
                </a:xfrm>
                <a:prstGeom prst="roundRect">
                  <a:avLst/>
                </a:prstGeom>
                <a:solidFill>
                  <a:schemeClr val="accent3">
                    <a:lumMod val="20000"/>
                    <a:lumOff val="80000"/>
                  </a:schemeClr>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a:solidFill>
                        <a:schemeClr val="tx1"/>
                      </a:solidFill>
                      <a:latin typeface="Cambria" panose="02040503050406030204" pitchFamily="18" charset="0"/>
                    </a:rPr>
                    <a:t>DIRECTION </a:t>
                  </a:r>
                </a:p>
                <a:p>
                  <a:pPr algn="ctr"/>
                  <a:r>
                    <a:rPr lang="fr-FR" b="1" dirty="0">
                      <a:solidFill>
                        <a:schemeClr val="tx1"/>
                      </a:solidFill>
                      <a:latin typeface="Cambria" panose="02040503050406030204" pitchFamily="18" charset="0"/>
                    </a:rPr>
                    <a:t>GENERALE</a:t>
                  </a:r>
                </a:p>
              </p:txBody>
            </p:sp>
            <p:sp>
              <p:nvSpPr>
                <p:cNvPr id="20" name="Rectangle à coins arrondis 26">
                  <a:extLst>
                    <a:ext uri="{FF2B5EF4-FFF2-40B4-BE49-F238E27FC236}">
                      <a16:creationId xmlns:a16="http://schemas.microsoft.com/office/drawing/2014/main" id="{657407DB-27A2-49EF-9087-B9F2B6EA59D4}"/>
                    </a:ext>
                  </a:extLst>
                </p:cNvPr>
                <p:cNvSpPr/>
                <p:nvPr/>
              </p:nvSpPr>
              <p:spPr>
                <a:xfrm>
                  <a:off x="6733574" y="3334847"/>
                  <a:ext cx="2263483" cy="681480"/>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b="1" dirty="0">
                      <a:solidFill>
                        <a:srgbClr val="FF0000"/>
                      </a:solidFill>
                      <a:latin typeface="Cambria" panose="02040503050406030204" pitchFamily="18" charset="0"/>
                    </a:rPr>
                    <a:t>EQUIPE SERVICE D’ASSISTANCE ET </a:t>
                  </a:r>
                </a:p>
                <a:p>
                  <a:pPr algn="ctr"/>
                  <a:r>
                    <a:rPr lang="fr-FR" sz="1200" b="1" dirty="0">
                      <a:solidFill>
                        <a:srgbClr val="FF0000"/>
                      </a:solidFill>
                      <a:latin typeface="Cambria" panose="02040503050406030204" pitchFamily="18" charset="0"/>
                    </a:rPr>
                    <a:t>MAINTENANCE</a:t>
                  </a:r>
                </a:p>
              </p:txBody>
            </p:sp>
            <p:cxnSp>
              <p:nvCxnSpPr>
                <p:cNvPr id="21" name="Connecteur droit 20">
                  <a:extLst>
                    <a:ext uri="{FF2B5EF4-FFF2-40B4-BE49-F238E27FC236}">
                      <a16:creationId xmlns:a16="http://schemas.microsoft.com/office/drawing/2014/main" id="{9263B054-452F-4830-B2D1-A625ADB2C744}"/>
                    </a:ext>
                  </a:extLst>
                </p:cNvPr>
                <p:cNvCxnSpPr>
                  <a:endCxn id="27" idx="0"/>
                </p:cNvCxnSpPr>
                <p:nvPr/>
              </p:nvCxnSpPr>
              <p:spPr>
                <a:xfrm>
                  <a:off x="4963294" y="1916584"/>
                  <a:ext cx="5309" cy="324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9006944B-4D2D-446A-AD54-A435628BAD3D}"/>
                    </a:ext>
                  </a:extLst>
                </p:cNvPr>
                <p:cNvCxnSpPr/>
                <p:nvPr/>
              </p:nvCxnSpPr>
              <p:spPr>
                <a:xfrm>
                  <a:off x="5004048" y="2889990"/>
                  <a:ext cx="5308" cy="324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8211F223-FF98-40AE-A699-2CDF65C02464}"/>
                    </a:ext>
                  </a:extLst>
                </p:cNvPr>
                <p:cNvCxnSpPr/>
                <p:nvPr/>
              </p:nvCxnSpPr>
              <p:spPr>
                <a:xfrm>
                  <a:off x="2843808" y="3190831"/>
                  <a:ext cx="56166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F739A11A-8E67-4EC9-8078-93560BD79443}"/>
                    </a:ext>
                  </a:extLst>
                </p:cNvPr>
                <p:cNvCxnSpPr/>
                <p:nvPr/>
              </p:nvCxnSpPr>
              <p:spPr>
                <a:xfrm>
                  <a:off x="2843808" y="3190831"/>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7EEF18C1-1DF6-4FDE-9C70-669AE283B7CA}"/>
                    </a:ext>
                  </a:extLst>
                </p:cNvPr>
                <p:cNvCxnSpPr/>
                <p:nvPr/>
              </p:nvCxnSpPr>
              <p:spPr>
                <a:xfrm>
                  <a:off x="8460432" y="3190831"/>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à coins arrondis 32">
                  <a:extLst>
                    <a:ext uri="{FF2B5EF4-FFF2-40B4-BE49-F238E27FC236}">
                      <a16:creationId xmlns:a16="http://schemas.microsoft.com/office/drawing/2014/main" id="{C8D96FFD-DE63-4DDD-85AA-A676C6CB9A18}"/>
                    </a:ext>
                  </a:extLst>
                </p:cNvPr>
                <p:cNvSpPr/>
                <p:nvPr/>
              </p:nvSpPr>
              <p:spPr>
                <a:xfrm>
                  <a:off x="2134158" y="3392109"/>
                  <a:ext cx="2137171" cy="600931"/>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200" b="1" dirty="0">
                    <a:solidFill>
                      <a:srgbClr val="FF0000"/>
                    </a:solidFill>
                    <a:latin typeface="Cambria" panose="02040503050406030204" pitchFamily="18" charset="0"/>
                  </a:endParaRPr>
                </a:p>
              </p:txBody>
            </p:sp>
            <p:sp>
              <p:nvSpPr>
                <p:cNvPr id="27" name="Rectangle à coins arrondis 33">
                  <a:extLst>
                    <a:ext uri="{FF2B5EF4-FFF2-40B4-BE49-F238E27FC236}">
                      <a16:creationId xmlns:a16="http://schemas.microsoft.com/office/drawing/2014/main" id="{3E72018B-A4B5-4B53-B4BD-6C423637436A}"/>
                    </a:ext>
                  </a:extLst>
                </p:cNvPr>
                <p:cNvSpPr/>
                <p:nvPr/>
              </p:nvSpPr>
              <p:spPr>
                <a:xfrm>
                  <a:off x="4032498" y="2240745"/>
                  <a:ext cx="1872208" cy="683091"/>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200" b="1" dirty="0">
                    <a:solidFill>
                      <a:srgbClr val="FF0000"/>
                    </a:solidFill>
                    <a:latin typeface="Cambria" panose="02040503050406030204" pitchFamily="18" charset="0"/>
                  </a:endParaRPr>
                </a:p>
                <a:p>
                  <a:pPr algn="ctr"/>
                  <a:r>
                    <a:rPr lang="fr-FR" sz="1200" b="1" dirty="0">
                      <a:solidFill>
                        <a:schemeClr val="tx1"/>
                      </a:solidFill>
                      <a:latin typeface="Cambria" panose="02040503050406030204" pitchFamily="18" charset="0"/>
                    </a:rPr>
                    <a:t>Leandre AGUIAH W, G,</a:t>
                  </a:r>
                </a:p>
                <a:p>
                  <a:pPr algn="ctr"/>
                  <a:r>
                    <a:rPr lang="fr-FR" sz="1200" b="1" dirty="0">
                      <a:solidFill>
                        <a:srgbClr val="FF0000"/>
                      </a:solidFill>
                      <a:latin typeface="Cambria" panose="02040503050406030204" pitchFamily="18" charset="0"/>
                    </a:rPr>
                    <a:t>Directeur Département</a:t>
                  </a:r>
                </a:p>
                <a:p>
                  <a:pPr algn="ctr"/>
                  <a:endParaRPr lang="fr-FR" sz="1200" b="1" dirty="0">
                    <a:solidFill>
                      <a:schemeClr val="tx1"/>
                    </a:solidFill>
                    <a:latin typeface="Cambria" panose="02040503050406030204" pitchFamily="18" charset="0"/>
                  </a:endParaRPr>
                </a:p>
              </p:txBody>
            </p:sp>
          </p:grpSp>
          <p:sp>
            <p:nvSpPr>
              <p:cNvPr id="11" name="Rectangle 10">
                <a:extLst>
                  <a:ext uri="{FF2B5EF4-FFF2-40B4-BE49-F238E27FC236}">
                    <a16:creationId xmlns:a16="http://schemas.microsoft.com/office/drawing/2014/main" id="{DA40171A-8C88-4CD6-86BD-ED34AA407223}"/>
                  </a:ext>
                </a:extLst>
              </p:cNvPr>
              <p:cNvSpPr/>
              <p:nvPr/>
            </p:nvSpPr>
            <p:spPr>
              <a:xfrm>
                <a:off x="1654869" y="4120618"/>
                <a:ext cx="2053035" cy="771245"/>
              </a:xfrm>
              <a:prstGeom prst="rect">
                <a:avLst/>
              </a:prstGeom>
            </p:spPr>
            <p:txBody>
              <a:bodyPr wrap="square">
                <a:spAutoFit/>
              </a:bodyPr>
              <a:lstStyle/>
              <a:p>
                <a:pPr algn="ctr"/>
                <a:endParaRPr lang="fr-FR" sz="1200" b="1" dirty="0">
                  <a:solidFill>
                    <a:srgbClr val="FF0000"/>
                  </a:solidFill>
                  <a:latin typeface="Cambria" panose="02040503050406030204" pitchFamily="18" charset="0"/>
                </a:endParaRPr>
              </a:p>
              <a:p>
                <a:pPr algn="ctr"/>
                <a:r>
                  <a:rPr lang="fr-FR" sz="1200" b="1" dirty="0">
                    <a:solidFill>
                      <a:srgbClr val="FF0000"/>
                    </a:solidFill>
                    <a:latin typeface="Cambria" panose="02040503050406030204" pitchFamily="18" charset="0"/>
                  </a:rPr>
                  <a:t>EQUIPE SYSTÈME, </a:t>
                </a:r>
              </a:p>
              <a:p>
                <a:pPr algn="ctr"/>
                <a:r>
                  <a:rPr lang="fr-FR" sz="1200" b="1" dirty="0">
                    <a:solidFill>
                      <a:srgbClr val="FF0000"/>
                    </a:solidFill>
                    <a:latin typeface="Cambria" panose="02040503050406030204" pitchFamily="18" charset="0"/>
                  </a:rPr>
                  <a:t>RESEAUX &amp; TELCOMS</a:t>
                </a:r>
              </a:p>
            </p:txBody>
          </p:sp>
          <p:sp>
            <p:nvSpPr>
              <p:cNvPr id="12" name="Rectangle à coins arrondis 18">
                <a:extLst>
                  <a:ext uri="{FF2B5EF4-FFF2-40B4-BE49-F238E27FC236}">
                    <a16:creationId xmlns:a16="http://schemas.microsoft.com/office/drawing/2014/main" id="{0AD9EEB1-7BB7-457E-9CA8-84E73E95A409}"/>
                  </a:ext>
                </a:extLst>
              </p:cNvPr>
              <p:cNvSpPr/>
              <p:nvPr/>
            </p:nvSpPr>
            <p:spPr>
              <a:xfrm>
                <a:off x="791714" y="5109319"/>
                <a:ext cx="1368152" cy="633844"/>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b="1" dirty="0">
                    <a:solidFill>
                      <a:schemeClr val="tx1"/>
                    </a:solidFill>
                    <a:latin typeface="Cambria" panose="02040503050406030204" pitchFamily="18" charset="0"/>
                  </a:rPr>
                  <a:t>KODJIA Bicas Amen</a:t>
                </a:r>
              </a:p>
            </p:txBody>
          </p:sp>
          <p:sp>
            <p:nvSpPr>
              <p:cNvPr id="13" name="Rectangle à coins arrondis 19">
                <a:extLst>
                  <a:ext uri="{FF2B5EF4-FFF2-40B4-BE49-F238E27FC236}">
                    <a16:creationId xmlns:a16="http://schemas.microsoft.com/office/drawing/2014/main" id="{1FFB1DB1-C4CD-4613-88EB-F573D4C15566}"/>
                  </a:ext>
                </a:extLst>
              </p:cNvPr>
              <p:cNvSpPr/>
              <p:nvPr/>
            </p:nvSpPr>
            <p:spPr>
              <a:xfrm>
                <a:off x="5447275" y="5113490"/>
                <a:ext cx="1368152" cy="633844"/>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b="1" dirty="0">
                    <a:solidFill>
                      <a:schemeClr val="tx1"/>
                    </a:solidFill>
                    <a:latin typeface="Cambria" panose="02040503050406030204" pitchFamily="18" charset="0"/>
                  </a:rPr>
                  <a:t>LOBE JEAN-F</a:t>
                </a:r>
              </a:p>
            </p:txBody>
          </p:sp>
          <p:sp>
            <p:nvSpPr>
              <p:cNvPr id="14" name="Rectangle à coins arrondis 20">
                <a:extLst>
                  <a:ext uri="{FF2B5EF4-FFF2-40B4-BE49-F238E27FC236}">
                    <a16:creationId xmlns:a16="http://schemas.microsoft.com/office/drawing/2014/main" id="{69AEBE27-14FB-41FB-8B8E-E183D0D0063B}"/>
                  </a:ext>
                </a:extLst>
              </p:cNvPr>
              <p:cNvSpPr/>
              <p:nvPr/>
            </p:nvSpPr>
            <p:spPr>
              <a:xfrm>
                <a:off x="7524328" y="5113490"/>
                <a:ext cx="1368152" cy="633844"/>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b="1" dirty="0">
                    <a:solidFill>
                      <a:schemeClr val="tx1"/>
                    </a:solidFill>
                    <a:latin typeface="Cambria" panose="02040503050406030204" pitchFamily="18" charset="0"/>
                  </a:rPr>
                  <a:t>JUSTUS EMMANUEL</a:t>
                </a:r>
              </a:p>
            </p:txBody>
          </p:sp>
          <p:sp>
            <p:nvSpPr>
              <p:cNvPr id="15" name="Rectangle à coins arrondis 21">
                <a:extLst>
                  <a:ext uri="{FF2B5EF4-FFF2-40B4-BE49-F238E27FC236}">
                    <a16:creationId xmlns:a16="http://schemas.microsoft.com/office/drawing/2014/main" id="{E2F9EC43-EB44-4C60-9C13-C9483F37A734}"/>
                  </a:ext>
                </a:extLst>
              </p:cNvPr>
              <p:cNvSpPr/>
              <p:nvPr/>
            </p:nvSpPr>
            <p:spPr>
              <a:xfrm>
                <a:off x="2214763" y="5090348"/>
                <a:ext cx="1368152" cy="633844"/>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b="1" dirty="0">
                    <a:solidFill>
                      <a:srgbClr val="FF0000"/>
                    </a:solidFill>
                    <a:latin typeface="Cambria" panose="02040503050406030204" pitchFamily="18" charset="0"/>
                  </a:rPr>
                  <a:t>CAMILLE BOSSA</a:t>
                </a:r>
              </a:p>
              <a:p>
                <a:pPr algn="ctr"/>
                <a:r>
                  <a:rPr lang="fr-FR" sz="1200" b="1" dirty="0">
                    <a:solidFill>
                      <a:srgbClr val="FF0000"/>
                    </a:solidFill>
                    <a:latin typeface="Cambria" panose="02040503050406030204" pitchFamily="18" charset="0"/>
                  </a:rPr>
                  <a:t>(Stagiaire)</a:t>
                </a:r>
              </a:p>
            </p:txBody>
          </p:sp>
          <p:sp>
            <p:nvSpPr>
              <p:cNvPr id="16" name="Rectangle 15">
                <a:extLst>
                  <a:ext uri="{FF2B5EF4-FFF2-40B4-BE49-F238E27FC236}">
                    <a16:creationId xmlns:a16="http://schemas.microsoft.com/office/drawing/2014/main" id="{84CE0AE8-6D44-49C6-9DB7-66122A6E5115}"/>
                  </a:ext>
                </a:extLst>
              </p:cNvPr>
              <p:cNvSpPr/>
              <p:nvPr/>
            </p:nvSpPr>
            <p:spPr>
              <a:xfrm>
                <a:off x="1763688" y="4893854"/>
                <a:ext cx="1964460" cy="1913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157BE17C-E75C-4263-9555-6564165BDF82}"/>
                  </a:ext>
                </a:extLst>
              </p:cNvPr>
              <p:cNvSpPr/>
              <p:nvPr/>
            </p:nvSpPr>
            <p:spPr>
              <a:xfrm>
                <a:off x="6371272" y="4926467"/>
                <a:ext cx="1964460" cy="1913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8" name="Rectangle à coins arrondis 21">
              <a:extLst>
                <a:ext uri="{FF2B5EF4-FFF2-40B4-BE49-F238E27FC236}">
                  <a16:creationId xmlns:a16="http://schemas.microsoft.com/office/drawing/2014/main" id="{06B65F08-AC82-4334-BE5C-EAD3CDCAC406}"/>
                </a:ext>
              </a:extLst>
            </p:cNvPr>
            <p:cNvSpPr/>
            <p:nvPr/>
          </p:nvSpPr>
          <p:spPr>
            <a:xfrm>
              <a:off x="4305075" y="5012045"/>
              <a:ext cx="1713978" cy="731850"/>
            </a:xfrm>
            <a:prstGeom prst="roundRect">
              <a:avLst/>
            </a:prstGeom>
            <a:solidFill>
              <a:schemeClr val="bg1"/>
            </a:solidFill>
            <a:ln>
              <a:solidFill>
                <a:srgbClr val="333333"/>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b="1" dirty="0">
                  <a:solidFill>
                    <a:srgbClr val="FF0000"/>
                  </a:solidFill>
                  <a:latin typeface="Cambria" panose="02040503050406030204" pitchFamily="18" charset="0"/>
                </a:rPr>
                <a:t>Stagiaire</a:t>
              </a:r>
            </a:p>
          </p:txBody>
        </p:sp>
      </p:gr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838080" y="254520"/>
            <a:ext cx="10513800" cy="631080"/>
          </a:xfrm>
          <a:prstGeom prst="rect">
            <a:avLst/>
          </a:prstGeom>
          <a:noFill/>
          <a:ln>
            <a:noFill/>
          </a:ln>
        </p:spPr>
        <p:style>
          <a:lnRef idx="0">
            <a:scrgbClr r="0" g="0" b="0"/>
          </a:lnRef>
          <a:fillRef idx="0">
            <a:scrgbClr r="0" g="0" b="0"/>
          </a:fillRef>
          <a:effectRef idx="0">
            <a:scrgbClr r="0" g="0" b="0"/>
          </a:effectRef>
          <a:fontRef idx="minor"/>
        </p:style>
      </p:sp>
      <p:sp>
        <p:nvSpPr>
          <p:cNvPr id="98" name="CustomShape 2"/>
          <p:cNvSpPr/>
          <p:nvPr/>
        </p:nvSpPr>
        <p:spPr>
          <a:xfrm>
            <a:off x="838080" y="1825560"/>
            <a:ext cx="2526840" cy="4349520"/>
          </a:xfrm>
          <a:prstGeom prst="rect">
            <a:avLst/>
          </a:prstGeom>
          <a:noFill/>
          <a:ln>
            <a:noFill/>
          </a:ln>
        </p:spPr>
        <p:style>
          <a:lnRef idx="0">
            <a:scrgbClr r="0" g="0" b="0"/>
          </a:lnRef>
          <a:fillRef idx="0">
            <a:scrgbClr r="0" g="0" b="0"/>
          </a:fillRef>
          <a:effectRef idx="0">
            <a:scrgbClr r="0" g="0" b="0"/>
          </a:effectRef>
          <a:fontRef idx="minor"/>
        </p:style>
      </p:sp>
      <p:sp>
        <p:nvSpPr>
          <p:cNvPr id="99" name="CustomShape 3"/>
          <p:cNvSpPr/>
          <p:nvPr/>
        </p:nvSpPr>
        <p:spPr>
          <a:xfrm>
            <a:off x="3493080" y="4923512"/>
            <a:ext cx="2526840" cy="1251568"/>
          </a:xfrm>
          <a:prstGeom prst="rect">
            <a:avLst/>
          </a:prstGeom>
          <a:noFill/>
          <a:ln>
            <a:noFill/>
          </a:ln>
        </p:spPr>
        <p:style>
          <a:lnRef idx="0">
            <a:scrgbClr r="0" g="0" b="0"/>
          </a:lnRef>
          <a:fillRef idx="0">
            <a:scrgbClr r="0" g="0" b="0"/>
          </a:fillRef>
          <a:effectRef idx="0">
            <a:scrgbClr r="0" g="0" b="0"/>
          </a:effectRef>
          <a:fontRef idx="minor"/>
        </p:style>
        <p:txBody>
          <a:bodyPr/>
          <a:lstStyle/>
          <a:p>
            <a:endParaRPr lang="fr-FR" dirty="0"/>
          </a:p>
        </p:txBody>
      </p:sp>
      <p:sp>
        <p:nvSpPr>
          <p:cNvPr id="100" name="CustomShape 4"/>
          <p:cNvSpPr/>
          <p:nvPr/>
        </p:nvSpPr>
        <p:spPr>
          <a:xfrm>
            <a:off x="2511360" y="43920"/>
            <a:ext cx="5818680" cy="719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90000"/>
              </a:lnSpc>
            </a:pPr>
            <a:r>
              <a:rPr lang="fr-FR" sz="2400" b="1" spc="-1" dirty="0">
                <a:solidFill>
                  <a:srgbClr val="C00000"/>
                </a:solidFill>
                <a:uFill>
                  <a:solidFill>
                    <a:srgbClr val="FFFFFF"/>
                  </a:solidFill>
                </a:uFill>
                <a:latin typeface="Century Gothic"/>
                <a:ea typeface="DejaVu Sans"/>
              </a:rPr>
              <a:t>ANNEXES</a:t>
            </a:r>
            <a:endParaRPr lang="fr-FR" sz="2400" b="0" strike="noStrike" spc="-1" dirty="0">
              <a:solidFill>
                <a:srgbClr val="000000"/>
              </a:solidFill>
              <a:uFill>
                <a:solidFill>
                  <a:srgbClr val="FFFFFF"/>
                </a:solidFill>
              </a:uFill>
              <a:latin typeface="Arial"/>
            </a:endParaRPr>
          </a:p>
        </p:txBody>
      </p:sp>
      <p:sp>
        <p:nvSpPr>
          <p:cNvPr id="101" name="CustomShape 5"/>
          <p:cNvSpPr/>
          <p:nvPr/>
        </p:nvSpPr>
        <p:spPr>
          <a:xfrm>
            <a:off x="1694123" y="6033158"/>
            <a:ext cx="11125800" cy="1587808"/>
          </a:xfrm>
          <a:prstGeom prst="rect">
            <a:avLst/>
          </a:prstGeom>
          <a:noFill/>
          <a:ln>
            <a:noFill/>
          </a:ln>
        </p:spPr>
        <p:style>
          <a:lnRef idx="0">
            <a:scrgbClr r="0" g="0" b="0"/>
          </a:lnRef>
          <a:fillRef idx="0">
            <a:scrgbClr r="0" g="0" b="0"/>
          </a:fillRef>
          <a:effectRef idx="0">
            <a:scrgbClr r="0" g="0" b="0"/>
          </a:effectRef>
          <a:fontRef idx="minor"/>
        </p:style>
        <p:txBody>
          <a:bodyPr/>
          <a:lstStyle/>
          <a:p>
            <a:r>
              <a:rPr lang="fr-FR" b="1" u="sng" dirty="0">
                <a:effectLst>
                  <a:outerShdw blurRad="38100" dist="38100" dir="2700000" algn="tl">
                    <a:srgbClr val="000000">
                      <a:alpha val="43137"/>
                    </a:srgbClr>
                  </a:outerShdw>
                </a:effectLst>
              </a:rPr>
              <a:t>ARCHITECTURE TELECOMS UNIFIEE AU SEIN DU GROUP MEDIA CONTACT</a:t>
            </a:r>
          </a:p>
        </p:txBody>
      </p:sp>
      <p:sp>
        <p:nvSpPr>
          <p:cNvPr id="102" name="CustomShape 6"/>
          <p:cNvSpPr/>
          <p:nvPr/>
        </p:nvSpPr>
        <p:spPr>
          <a:xfrm>
            <a:off x="864000" y="873720"/>
            <a:ext cx="10513800" cy="61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br/>
            <a:endParaRPr lang="fr-FR" sz="1800" b="0" strike="noStrike" spc="-1">
              <a:solidFill>
                <a:srgbClr val="000000"/>
              </a:solidFill>
              <a:uFill>
                <a:solidFill>
                  <a:srgbClr val="FFFFFF"/>
                </a:solidFill>
              </a:uFill>
              <a:latin typeface="Arial"/>
            </a:endParaRPr>
          </a:p>
        </p:txBody>
      </p:sp>
      <p:sp>
        <p:nvSpPr>
          <p:cNvPr id="103" name="CustomShape 7"/>
          <p:cNvSpPr/>
          <p:nvPr/>
        </p:nvSpPr>
        <p:spPr>
          <a:xfrm>
            <a:off x="2097360" y="1663920"/>
            <a:ext cx="7312680" cy="2733120"/>
          </a:xfrm>
          <a:prstGeom prst="rect">
            <a:avLst/>
          </a:prstGeom>
          <a:noFill/>
          <a:ln>
            <a:noFill/>
          </a:ln>
        </p:spPr>
        <p:style>
          <a:lnRef idx="0">
            <a:scrgbClr r="0" g="0" b="0"/>
          </a:lnRef>
          <a:fillRef idx="0">
            <a:scrgbClr r="0" g="0" b="0"/>
          </a:fillRef>
          <a:effectRef idx="0">
            <a:scrgbClr r="0" g="0" b="0"/>
          </a:effectRef>
          <a:fontRef idx="minor"/>
        </p:style>
      </p:sp>
      <p:pic>
        <p:nvPicPr>
          <p:cNvPr id="10" name="Image 9">
            <a:extLst>
              <a:ext uri="{FF2B5EF4-FFF2-40B4-BE49-F238E27FC236}">
                <a16:creationId xmlns:a16="http://schemas.microsoft.com/office/drawing/2014/main" id="{09896334-3DC6-4BED-A582-37137B16C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24" y="629583"/>
            <a:ext cx="10452692" cy="5342413"/>
          </a:xfrm>
          <a:prstGeom prst="rect">
            <a:avLst/>
          </a:prstGeom>
        </p:spPr>
      </p:pic>
    </p:spTree>
    <p:extLst>
      <p:ext uri="{BB962C8B-B14F-4D97-AF65-F5344CB8AC3E}">
        <p14:creationId xmlns:p14="http://schemas.microsoft.com/office/powerpoint/2010/main" val="32894760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838080" y="365040"/>
            <a:ext cx="10513800" cy="1323720"/>
          </a:xfrm>
          <a:prstGeom prst="rect">
            <a:avLst/>
          </a:prstGeom>
          <a:noFill/>
          <a:ln>
            <a:noFill/>
          </a:ln>
        </p:spPr>
        <p:style>
          <a:lnRef idx="0">
            <a:scrgbClr r="0" g="0" b="0"/>
          </a:lnRef>
          <a:fillRef idx="0">
            <a:scrgbClr r="0" g="0" b="0"/>
          </a:fillRef>
          <a:effectRef idx="0">
            <a:scrgbClr r="0" g="0" b="0"/>
          </a:effectRef>
          <a:fontRef idx="minor"/>
        </p:style>
      </p:sp>
      <p:sp>
        <p:nvSpPr>
          <p:cNvPr id="200" name="CustomShape 2"/>
          <p:cNvSpPr/>
          <p:nvPr/>
        </p:nvSpPr>
        <p:spPr>
          <a:xfrm>
            <a:off x="838080" y="1825560"/>
            <a:ext cx="5179680" cy="4349520"/>
          </a:xfrm>
          <a:prstGeom prst="rect">
            <a:avLst/>
          </a:prstGeom>
          <a:noFill/>
          <a:ln>
            <a:noFill/>
          </a:ln>
        </p:spPr>
        <p:style>
          <a:lnRef idx="0">
            <a:scrgbClr r="0" g="0" b="0"/>
          </a:lnRef>
          <a:fillRef idx="0">
            <a:scrgbClr r="0" g="0" b="0"/>
          </a:fillRef>
          <a:effectRef idx="0">
            <a:scrgbClr r="0" g="0" b="0"/>
          </a:effectRef>
          <a:fontRef idx="minor"/>
        </p:style>
      </p:sp>
      <p:sp>
        <p:nvSpPr>
          <p:cNvPr id="201" name="CustomShape 3"/>
          <p:cNvSpPr/>
          <p:nvPr/>
        </p:nvSpPr>
        <p:spPr>
          <a:xfrm>
            <a:off x="6172200" y="1825560"/>
            <a:ext cx="5179680" cy="4349520"/>
          </a:xfrm>
          <a:prstGeom prst="rect">
            <a:avLst/>
          </a:prstGeom>
          <a:noFill/>
          <a:ln>
            <a:noFill/>
          </a:ln>
        </p:spPr>
        <p:style>
          <a:lnRef idx="0">
            <a:scrgbClr r="0" g="0" b="0"/>
          </a:lnRef>
          <a:fillRef idx="0">
            <a:scrgbClr r="0" g="0" b="0"/>
          </a:fillRef>
          <a:effectRef idx="0">
            <a:scrgbClr r="0" g="0" b="0"/>
          </a:effectRef>
          <a:fontRef idx="minor"/>
        </p:style>
      </p:sp>
      <p:pic>
        <p:nvPicPr>
          <p:cNvPr id="202" name="Picture 2"/>
          <p:cNvPicPr/>
          <p:nvPr/>
        </p:nvPicPr>
        <p:blipFill>
          <a:blip r:embed="rId2"/>
          <a:stretch/>
        </p:blipFill>
        <p:spPr>
          <a:xfrm>
            <a:off x="1440" y="0"/>
            <a:ext cx="12187080" cy="685764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918668" y="0"/>
            <a:ext cx="11513160" cy="75414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spc="-1" dirty="0">
                <a:solidFill>
                  <a:srgbClr val="C00000"/>
                </a:solidFill>
                <a:uFill>
                  <a:solidFill>
                    <a:srgbClr val="FFFFFF"/>
                  </a:solidFill>
                </a:uFill>
                <a:latin typeface="Century Gothic"/>
                <a:ea typeface="DejaVu Sans"/>
              </a:rPr>
              <a:t>I – MISSIONS ET MOYENS DU DÉPARTEMENT</a:t>
            </a:r>
            <a:endParaRPr lang="fr-FR" sz="2400" b="0" strike="noStrike" spc="-1" dirty="0">
              <a:solidFill>
                <a:srgbClr val="000000"/>
              </a:solidFill>
              <a:uFill>
                <a:solidFill>
                  <a:srgbClr val="FFFFFF"/>
                </a:solidFill>
              </a:uFill>
              <a:latin typeface="Arial"/>
            </a:endParaRPr>
          </a:p>
        </p:txBody>
      </p:sp>
      <p:sp>
        <p:nvSpPr>
          <p:cNvPr id="3" name="CustomShape 1">
            <a:extLst>
              <a:ext uri="{FF2B5EF4-FFF2-40B4-BE49-F238E27FC236}">
                <a16:creationId xmlns:a16="http://schemas.microsoft.com/office/drawing/2014/main" id="{2372747B-F9FF-483A-B9C6-B90AA65AE81C}"/>
              </a:ext>
            </a:extLst>
          </p:cNvPr>
          <p:cNvSpPr/>
          <p:nvPr/>
        </p:nvSpPr>
        <p:spPr>
          <a:xfrm>
            <a:off x="1418348" y="958268"/>
            <a:ext cx="10513800" cy="3709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400" b="1" strike="noStrike" spc="-1" dirty="0">
                <a:solidFill>
                  <a:srgbClr val="C00000"/>
                </a:solidFill>
                <a:uFill>
                  <a:solidFill>
                    <a:srgbClr val="FFFFFF"/>
                  </a:solidFill>
                </a:uFill>
                <a:latin typeface="Century Gothic"/>
                <a:ea typeface="DejaVu Sans"/>
              </a:rPr>
              <a:t>A– MISSIONS DU DÉPARTEMENT</a:t>
            </a:r>
            <a:br>
              <a:rPr dirty="0"/>
            </a:br>
            <a:endParaRPr lang="fr-FR" sz="2400" b="0" strike="noStrike" spc="-1" dirty="0">
              <a:solidFill>
                <a:srgbClr val="000000"/>
              </a:solidFill>
              <a:uFill>
                <a:solidFill>
                  <a:srgbClr val="FFFFFF"/>
                </a:solidFill>
              </a:uFill>
              <a:latin typeface="Arial"/>
            </a:endParaRPr>
          </a:p>
        </p:txBody>
      </p:sp>
      <p:sp>
        <p:nvSpPr>
          <p:cNvPr id="4" name="CustomShape 2">
            <a:extLst>
              <a:ext uri="{FF2B5EF4-FFF2-40B4-BE49-F238E27FC236}">
                <a16:creationId xmlns:a16="http://schemas.microsoft.com/office/drawing/2014/main" id="{9317276E-1E6D-41D3-BE00-ABB7FF9DE304}"/>
              </a:ext>
            </a:extLst>
          </p:cNvPr>
          <p:cNvSpPr/>
          <p:nvPr/>
        </p:nvSpPr>
        <p:spPr>
          <a:xfrm>
            <a:off x="535520" y="1329178"/>
            <a:ext cx="10870560" cy="36010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50000"/>
              </a:lnSpc>
            </a:pPr>
            <a:r>
              <a:rPr lang="fr-FR" sz="1400" spc="-1" dirty="0">
                <a:solidFill>
                  <a:srgbClr val="000000"/>
                </a:solidFill>
                <a:uFill>
                  <a:solidFill>
                    <a:srgbClr val="FFFFFF"/>
                  </a:solidFill>
                </a:uFill>
                <a:latin typeface="Century Gothic"/>
                <a:ea typeface="Times New Roman"/>
              </a:rPr>
              <a:t>La Direction des Systèmes d’Information de Group MEDIA CONTACT à pour objectif d’accompagner la production dans l’atteinte de ses objectifs. Sous instruction de la Direction Générale, nous avons pour mission de :</a:t>
            </a:r>
            <a:endParaRPr lang="fr-FR" sz="1400" spc="-1" dirty="0">
              <a:solidFill>
                <a:srgbClr val="000000"/>
              </a:solidFill>
              <a:uFill>
                <a:solidFill>
                  <a:srgbClr val="FFFFFF"/>
                </a:solidFill>
              </a:uFill>
            </a:endParaRPr>
          </a:p>
          <a:p>
            <a:pPr marL="285750" indent="-285750">
              <a:lnSpc>
                <a:spcPct val="150000"/>
              </a:lnSpc>
              <a:buFont typeface="Wingdings" panose="05000000000000000000" pitchFamily="2" charset="2"/>
              <a:buChar char="Ø"/>
            </a:pPr>
            <a:r>
              <a:rPr lang="fr-FR" sz="1400" spc="-1" dirty="0">
                <a:solidFill>
                  <a:srgbClr val="000000"/>
                </a:solidFill>
                <a:uFill>
                  <a:solidFill>
                    <a:srgbClr val="FFFFFF"/>
                  </a:solidFill>
                </a:uFill>
                <a:latin typeface="Century Gothic"/>
                <a:ea typeface="Times New Roman"/>
              </a:rPr>
              <a:t> Moderniser et déployer le système d’information du Groupe Media Contact en vue de l’amélioration de sa productivité, </a:t>
            </a:r>
            <a:endParaRPr lang="fr-FR" sz="1400" spc="-1" dirty="0">
              <a:solidFill>
                <a:srgbClr val="000000"/>
              </a:solidFill>
              <a:uFill>
                <a:solidFill>
                  <a:srgbClr val="FFFFFF"/>
                </a:solidFill>
              </a:uFill>
            </a:endParaRPr>
          </a:p>
          <a:p>
            <a:pPr marL="285750" indent="-285750">
              <a:lnSpc>
                <a:spcPct val="150000"/>
              </a:lnSpc>
              <a:buFont typeface="Wingdings" panose="05000000000000000000" pitchFamily="2" charset="2"/>
              <a:buChar char="Ø"/>
            </a:pPr>
            <a:r>
              <a:rPr lang="fr-FR" sz="1400" spc="-1" dirty="0">
                <a:solidFill>
                  <a:srgbClr val="000000"/>
                </a:solidFill>
                <a:uFill>
                  <a:solidFill>
                    <a:srgbClr val="FFFFFF"/>
                  </a:solidFill>
                </a:uFill>
                <a:latin typeface="Century Gothic"/>
                <a:ea typeface="Times New Roman"/>
              </a:rPr>
              <a:t>Assurer la gestion des interconnexions avec les différents clients, </a:t>
            </a:r>
            <a:endParaRPr lang="fr-FR" sz="1400" spc="-1" dirty="0">
              <a:solidFill>
                <a:srgbClr val="000000"/>
              </a:solidFill>
              <a:uFill>
                <a:solidFill>
                  <a:srgbClr val="FFFFFF"/>
                </a:solidFill>
              </a:uFill>
            </a:endParaRPr>
          </a:p>
          <a:p>
            <a:pPr marL="285750" indent="-285750">
              <a:lnSpc>
                <a:spcPct val="150000"/>
              </a:lnSpc>
              <a:buFont typeface="Wingdings" panose="05000000000000000000" pitchFamily="2" charset="2"/>
              <a:buChar char="Ø"/>
            </a:pPr>
            <a:r>
              <a:rPr lang="fr-FR" sz="1400" spc="-1" dirty="0">
                <a:solidFill>
                  <a:srgbClr val="000000"/>
                </a:solidFill>
                <a:uFill>
                  <a:solidFill>
                    <a:srgbClr val="FFFFFF"/>
                  </a:solidFill>
                </a:uFill>
                <a:latin typeface="Century Gothic"/>
                <a:ea typeface="Times New Roman"/>
              </a:rPr>
              <a:t>s'occuper de l’optimisation et de la sécurisation du système </a:t>
            </a:r>
          </a:p>
          <a:p>
            <a:pPr marL="285750" indent="-285750">
              <a:lnSpc>
                <a:spcPct val="150000"/>
              </a:lnSpc>
              <a:buFont typeface="Wingdings" panose="05000000000000000000" pitchFamily="2" charset="2"/>
              <a:buChar char="Ø"/>
            </a:pPr>
            <a:r>
              <a:rPr lang="fr-FR" sz="1400" spc="-1" dirty="0">
                <a:solidFill>
                  <a:srgbClr val="000000"/>
                </a:solidFill>
                <a:uFill>
                  <a:solidFill>
                    <a:srgbClr val="FFFFFF"/>
                  </a:solidFill>
                </a:uFill>
                <a:latin typeface="Century Gothic"/>
              </a:rPr>
              <a:t>Garantir la disponibilité du parc Informatique</a:t>
            </a:r>
          </a:p>
          <a:p>
            <a:pPr marL="285750" indent="-285750">
              <a:lnSpc>
                <a:spcPct val="150000"/>
              </a:lnSpc>
              <a:buFont typeface="Wingdings" panose="05000000000000000000" pitchFamily="2" charset="2"/>
              <a:buChar char="Ø"/>
            </a:pPr>
            <a:r>
              <a:rPr lang="fr-FR" sz="1400" spc="-1" dirty="0">
                <a:solidFill>
                  <a:srgbClr val="000000"/>
                </a:solidFill>
                <a:uFill>
                  <a:solidFill>
                    <a:srgbClr val="FFFFFF"/>
                  </a:solidFill>
                </a:uFill>
                <a:latin typeface="Century Gothic"/>
              </a:rPr>
              <a:t>Garantir la disponibilité des serveurs de production et des serveur tiers</a:t>
            </a:r>
          </a:p>
          <a:p>
            <a:pPr marL="285750" indent="-285750">
              <a:lnSpc>
                <a:spcPct val="150000"/>
              </a:lnSpc>
              <a:buFont typeface="Wingdings" panose="05000000000000000000" pitchFamily="2" charset="2"/>
              <a:buChar char="Ø"/>
            </a:pPr>
            <a:r>
              <a:rPr lang="fr-FR" sz="1400" spc="-1" dirty="0">
                <a:solidFill>
                  <a:srgbClr val="000000"/>
                </a:solidFill>
                <a:uFill>
                  <a:solidFill>
                    <a:srgbClr val="FFFFFF"/>
                  </a:solidFill>
                </a:uFill>
                <a:latin typeface="Century Gothic"/>
              </a:rPr>
              <a:t>Assurer la disponibilité et l’intégrité des informations de l’entreprise</a:t>
            </a:r>
            <a:endParaRPr lang="fr-FR" sz="1400" spc="-1" dirty="0">
              <a:solidFill>
                <a:srgbClr val="000000"/>
              </a:solidFill>
              <a:uFill>
                <a:solidFill>
                  <a:srgbClr val="FFFFFF"/>
                </a:solidFill>
              </a:uFill>
            </a:endParaRPr>
          </a:p>
          <a:p>
            <a:pPr marL="285750" indent="-285750">
              <a:lnSpc>
                <a:spcPct val="150000"/>
              </a:lnSpc>
              <a:buFont typeface="Wingdings" panose="05000000000000000000" pitchFamily="2" charset="2"/>
              <a:buChar char="Ø"/>
            </a:pPr>
            <a:r>
              <a:rPr lang="fr-FR" sz="1400" spc="-1" dirty="0">
                <a:solidFill>
                  <a:srgbClr val="000000"/>
                </a:solidFill>
                <a:uFill>
                  <a:solidFill>
                    <a:srgbClr val="FFFFFF"/>
                  </a:solidFill>
                </a:uFill>
                <a:latin typeface="Century Gothic"/>
                <a:ea typeface="Times New Roman"/>
              </a:rPr>
              <a:t>La DSI est chargée de mettre à disposition du personnel de MEDIA CONTACT, des ressources informatiques;</a:t>
            </a:r>
            <a:endParaRPr lang="fr-FR" sz="1400" spc="-1" dirty="0">
              <a:solidFill>
                <a:srgbClr val="000000"/>
              </a:solidFill>
              <a:uFill>
                <a:solidFill>
                  <a:srgbClr val="FFFFFF"/>
                </a:solidFill>
              </a:uFill>
            </a:endParaRPr>
          </a:p>
          <a:p>
            <a:pPr marL="285750" indent="-285750">
              <a:lnSpc>
                <a:spcPct val="150000"/>
              </a:lnSpc>
              <a:buFont typeface="Wingdings" panose="05000000000000000000" pitchFamily="2" charset="2"/>
              <a:buChar char="Ø"/>
            </a:pPr>
            <a:r>
              <a:rPr lang="fr-FR" sz="1400" spc="-1" dirty="0">
                <a:solidFill>
                  <a:srgbClr val="000000"/>
                </a:solidFill>
                <a:uFill>
                  <a:solidFill>
                    <a:srgbClr val="FFFFFF"/>
                  </a:solidFill>
                </a:uFill>
                <a:latin typeface="Century Gothic"/>
                <a:ea typeface="Times New Roman"/>
              </a:rPr>
              <a:t>Et enfin la DSI assure le rôle de support aux différents utilisateurs.</a:t>
            </a:r>
            <a:br>
              <a:rPr lang="fr-FR" sz="1400" dirty="0"/>
            </a:br>
            <a:endParaRPr lang="fr-FR" sz="1400" spc="-1" dirty="0">
              <a:solidFill>
                <a:srgbClr val="000000"/>
              </a:solidFill>
              <a:uFill>
                <a:solidFill>
                  <a:srgbClr val="FFFFFF"/>
                </a:solidFill>
              </a:u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838080" y="365040"/>
            <a:ext cx="10513800" cy="61534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fr-FR" sz="2400" b="1" strike="noStrike" spc="-1" dirty="0">
                <a:solidFill>
                  <a:srgbClr val="C00000"/>
                </a:solidFill>
                <a:uFill>
                  <a:solidFill>
                    <a:srgbClr val="FFFFFF"/>
                  </a:solidFill>
                </a:uFill>
                <a:latin typeface="Century Gothic"/>
                <a:ea typeface="DejaVu Sans"/>
              </a:rPr>
              <a:t>C– MOYENS DU DEPARTEMENT</a:t>
            </a:r>
            <a:endParaRPr lang="fr-FR" sz="2400" b="0" strike="noStrike" spc="-1" dirty="0">
              <a:solidFill>
                <a:srgbClr val="000000"/>
              </a:solidFill>
              <a:uFill>
                <a:solidFill>
                  <a:srgbClr val="FFFFFF"/>
                </a:solidFill>
              </a:uFill>
              <a:latin typeface="Arial"/>
            </a:endParaRPr>
          </a:p>
        </p:txBody>
      </p:sp>
      <p:sp>
        <p:nvSpPr>
          <p:cNvPr id="63" name="CustomShape 2"/>
          <p:cNvSpPr/>
          <p:nvPr/>
        </p:nvSpPr>
        <p:spPr>
          <a:xfrm>
            <a:off x="838080" y="1169915"/>
            <a:ext cx="6838560" cy="10530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5000" lnSpcReduction="20000"/>
          </a:bodyPr>
          <a:lstStyle/>
          <a:p>
            <a:pPr algn="just">
              <a:lnSpc>
                <a:spcPct val="150000"/>
              </a:lnSpc>
            </a:pPr>
            <a:r>
              <a:rPr lang="fr-FR" sz="1400" b="0" strike="noStrike" spc="-1" dirty="0">
                <a:solidFill>
                  <a:srgbClr val="000000"/>
                </a:solidFill>
                <a:uFill>
                  <a:solidFill>
                    <a:srgbClr val="FFFFFF"/>
                  </a:solidFill>
                </a:uFill>
                <a:latin typeface="Century Gothic"/>
                <a:ea typeface="DejaVu Sans"/>
              </a:rPr>
              <a:t>1) </a:t>
            </a:r>
            <a:r>
              <a:rPr lang="fr-FR" sz="1400" b="1" u="sng" strike="noStrike" spc="-1" dirty="0">
                <a:solidFill>
                  <a:srgbClr val="000000"/>
                </a:solidFill>
                <a:uFill>
                  <a:solidFill>
                    <a:srgbClr val="FFFFFF"/>
                  </a:solidFill>
                </a:uFill>
                <a:latin typeface="Century Gothic"/>
                <a:ea typeface="DejaVu Sans"/>
              </a:rPr>
              <a:t>Ressources Humaines</a:t>
            </a:r>
            <a:endParaRPr lang="fr-FR" sz="1400" b="0" strike="noStrike" spc="-1" dirty="0">
              <a:solidFill>
                <a:srgbClr val="000000"/>
              </a:solidFill>
              <a:uFill>
                <a:solidFill>
                  <a:srgbClr val="FFFFFF"/>
                </a:solidFill>
              </a:uFill>
              <a:latin typeface="Arial"/>
            </a:endParaRPr>
          </a:p>
          <a:p>
            <a:pPr algn="just">
              <a:lnSpc>
                <a:spcPct val="150000"/>
              </a:lnSpc>
            </a:pPr>
            <a:r>
              <a:rPr lang="fr-FR" sz="1500" b="0" strike="noStrike" spc="-1" dirty="0">
                <a:solidFill>
                  <a:srgbClr val="000000"/>
                </a:solidFill>
                <a:uFill>
                  <a:solidFill>
                    <a:srgbClr val="FFFFFF"/>
                  </a:solidFill>
                </a:uFill>
                <a:latin typeface="Century Gothic" panose="020B0502020202020204" pitchFamily="34" charset="0"/>
                <a:ea typeface="DejaVu Sans"/>
              </a:rPr>
              <a:t>Ce département comporte deux sous services à savoir : </a:t>
            </a:r>
            <a:endParaRPr lang="fr-FR" sz="1500" b="0" strike="noStrike" spc="-1" dirty="0">
              <a:solidFill>
                <a:srgbClr val="000000"/>
              </a:solidFill>
              <a:uFill>
                <a:solidFill>
                  <a:srgbClr val="FFFFFF"/>
                </a:solidFill>
              </a:uFill>
              <a:latin typeface="Century Gothic" panose="020B0502020202020204" pitchFamily="34" charset="0"/>
            </a:endParaRPr>
          </a:p>
          <a:p>
            <a:pPr algn="just">
              <a:lnSpc>
                <a:spcPct val="150000"/>
              </a:lnSpc>
            </a:pPr>
            <a:r>
              <a:rPr lang="fr-FR" sz="1500" b="0" strike="noStrike" spc="-1" dirty="0">
                <a:solidFill>
                  <a:srgbClr val="000000"/>
                </a:solidFill>
                <a:uFill>
                  <a:solidFill>
                    <a:srgbClr val="FFFFFF"/>
                  </a:solidFill>
                </a:uFill>
                <a:latin typeface="Century Gothic" panose="020B0502020202020204" pitchFamily="34" charset="0"/>
                <a:ea typeface="DejaVu Sans"/>
              </a:rPr>
              <a:t>     -  Service Support &amp; Maintenance (SM) ;</a:t>
            </a:r>
            <a:endParaRPr lang="fr-FR" sz="1500" b="0" strike="noStrike" spc="-1" dirty="0">
              <a:solidFill>
                <a:srgbClr val="000000"/>
              </a:solidFill>
              <a:uFill>
                <a:solidFill>
                  <a:srgbClr val="FFFFFF"/>
                </a:solidFill>
              </a:uFill>
              <a:latin typeface="Century Gothic" panose="020B0502020202020204" pitchFamily="34" charset="0"/>
            </a:endParaRPr>
          </a:p>
          <a:p>
            <a:pPr algn="just">
              <a:lnSpc>
                <a:spcPct val="150000"/>
              </a:lnSpc>
            </a:pPr>
            <a:r>
              <a:rPr lang="fr-FR" sz="1500" b="0" strike="noStrike" spc="-1" dirty="0">
                <a:solidFill>
                  <a:srgbClr val="000000"/>
                </a:solidFill>
                <a:uFill>
                  <a:solidFill>
                    <a:srgbClr val="FFFFFF"/>
                  </a:solidFill>
                </a:uFill>
                <a:latin typeface="Century Gothic" panose="020B0502020202020204" pitchFamily="34" charset="0"/>
                <a:ea typeface="DejaVu Sans"/>
              </a:rPr>
              <a:t>     -  Service Système, Sécurité &amp; Télécoms (SSS) ;</a:t>
            </a:r>
            <a:endParaRPr lang="fr-FR" sz="1500" b="0" strike="noStrike" spc="-1" dirty="0">
              <a:solidFill>
                <a:srgbClr val="000000"/>
              </a:solidFill>
              <a:uFill>
                <a:solidFill>
                  <a:srgbClr val="FFFFFF"/>
                </a:solidFill>
              </a:uFill>
              <a:latin typeface="Century Gothic" panose="020B0502020202020204" pitchFamily="34" charset="0"/>
            </a:endParaRPr>
          </a:p>
        </p:txBody>
      </p:sp>
      <p:graphicFrame>
        <p:nvGraphicFramePr>
          <p:cNvPr id="64" name="Table 3"/>
          <p:cNvGraphicFramePr/>
          <p:nvPr>
            <p:extLst>
              <p:ext uri="{D42A27DB-BD31-4B8C-83A1-F6EECF244321}">
                <p14:modId xmlns:p14="http://schemas.microsoft.com/office/powerpoint/2010/main" val="379863669"/>
              </p:ext>
            </p:extLst>
          </p:nvPr>
        </p:nvGraphicFramePr>
        <p:xfrm>
          <a:off x="1121789" y="2432114"/>
          <a:ext cx="8118095" cy="1277406"/>
        </p:xfrm>
        <a:graphic>
          <a:graphicData uri="http://schemas.openxmlformats.org/drawingml/2006/table">
            <a:tbl>
              <a:tblPr/>
              <a:tblGrid>
                <a:gridCol w="1352597">
                  <a:extLst>
                    <a:ext uri="{9D8B030D-6E8A-4147-A177-3AD203B41FA5}">
                      <a16:colId xmlns:a16="http://schemas.microsoft.com/office/drawing/2014/main" val="20000"/>
                    </a:ext>
                  </a:extLst>
                </a:gridCol>
                <a:gridCol w="1352597">
                  <a:extLst>
                    <a:ext uri="{9D8B030D-6E8A-4147-A177-3AD203B41FA5}">
                      <a16:colId xmlns:a16="http://schemas.microsoft.com/office/drawing/2014/main" val="20001"/>
                    </a:ext>
                  </a:extLst>
                </a:gridCol>
                <a:gridCol w="1352597">
                  <a:extLst>
                    <a:ext uri="{9D8B030D-6E8A-4147-A177-3AD203B41FA5}">
                      <a16:colId xmlns:a16="http://schemas.microsoft.com/office/drawing/2014/main" val="20002"/>
                    </a:ext>
                  </a:extLst>
                </a:gridCol>
                <a:gridCol w="1352597">
                  <a:extLst>
                    <a:ext uri="{9D8B030D-6E8A-4147-A177-3AD203B41FA5}">
                      <a16:colId xmlns:a16="http://schemas.microsoft.com/office/drawing/2014/main" val="20003"/>
                    </a:ext>
                  </a:extLst>
                </a:gridCol>
                <a:gridCol w="1352597">
                  <a:extLst>
                    <a:ext uri="{9D8B030D-6E8A-4147-A177-3AD203B41FA5}">
                      <a16:colId xmlns:a16="http://schemas.microsoft.com/office/drawing/2014/main" val="20004"/>
                    </a:ext>
                  </a:extLst>
                </a:gridCol>
                <a:gridCol w="1355110">
                  <a:extLst>
                    <a:ext uri="{9D8B030D-6E8A-4147-A177-3AD203B41FA5}">
                      <a16:colId xmlns:a16="http://schemas.microsoft.com/office/drawing/2014/main" val="20005"/>
                    </a:ext>
                  </a:extLst>
                </a:gridCol>
              </a:tblGrid>
              <a:tr h="540673">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PAYS</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a:solidFill>
                            <a:srgbClr val="000000"/>
                          </a:solidFill>
                          <a:uFill>
                            <a:solidFill>
                              <a:srgbClr val="FFFFFF"/>
                            </a:solidFill>
                          </a:uFill>
                          <a:latin typeface="Century Gothic"/>
                          <a:ea typeface="DejaVu Sans"/>
                        </a:rPr>
                        <a:t>BENIN</a:t>
                      </a:r>
                      <a:endParaRPr lang="fr-FR" sz="14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a:solidFill>
                            <a:srgbClr val="000000"/>
                          </a:solidFill>
                          <a:uFill>
                            <a:solidFill>
                              <a:srgbClr val="FFFFFF"/>
                            </a:solidFill>
                          </a:uFill>
                          <a:latin typeface="Century Gothic"/>
                          <a:ea typeface="DejaVu Sans"/>
                        </a:rPr>
                        <a:t>C. IVOIRE</a:t>
                      </a:r>
                      <a:endParaRPr lang="fr-FR" sz="14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a:solidFill>
                            <a:srgbClr val="000000"/>
                          </a:solidFill>
                          <a:uFill>
                            <a:solidFill>
                              <a:srgbClr val="FFFFFF"/>
                            </a:solidFill>
                          </a:uFill>
                          <a:latin typeface="Century Gothic"/>
                          <a:ea typeface="DejaVu Sans"/>
                        </a:rPr>
                        <a:t>Congo BRAZZA</a:t>
                      </a:r>
                      <a:endParaRPr lang="fr-FR" sz="14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a:solidFill>
                            <a:srgbClr val="000000"/>
                          </a:solidFill>
                          <a:uFill>
                            <a:solidFill>
                              <a:srgbClr val="FFFFFF"/>
                            </a:solidFill>
                          </a:uFill>
                          <a:latin typeface="Century Gothic"/>
                          <a:ea typeface="DejaVu Sans"/>
                        </a:rPr>
                        <a:t>CAMEROUN</a:t>
                      </a:r>
                      <a:endParaRPr lang="fr-FR" sz="14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a:solidFill>
                            <a:srgbClr val="000000"/>
                          </a:solidFill>
                          <a:uFill>
                            <a:solidFill>
                              <a:srgbClr val="FFFFFF"/>
                            </a:solidFill>
                          </a:uFill>
                          <a:latin typeface="Century Gothic"/>
                          <a:ea typeface="DejaVu Sans"/>
                        </a:rPr>
                        <a:t>G. CONACRY</a:t>
                      </a:r>
                      <a:endParaRPr lang="fr-FR" sz="14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315540">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Contractuels</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a:solidFill>
                            <a:srgbClr val="000000"/>
                          </a:solidFill>
                          <a:uFill>
                            <a:solidFill>
                              <a:srgbClr val="FFFFFF"/>
                            </a:solidFill>
                          </a:uFill>
                          <a:latin typeface="Century Gothic"/>
                          <a:ea typeface="DejaVu Sans"/>
                        </a:rPr>
                        <a:t>4</a:t>
                      </a:r>
                      <a:endParaRPr lang="fr-FR" sz="14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2</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a:solidFill>
                            <a:srgbClr val="000000"/>
                          </a:solidFill>
                          <a:uFill>
                            <a:solidFill>
                              <a:srgbClr val="FFFFFF"/>
                            </a:solidFill>
                          </a:uFill>
                          <a:latin typeface="Century Gothic"/>
                          <a:ea typeface="DejaVu Sans"/>
                        </a:rPr>
                        <a:t>1</a:t>
                      </a:r>
                      <a:endParaRPr lang="fr-FR" sz="14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a:solidFill>
                            <a:srgbClr val="000000"/>
                          </a:solidFill>
                          <a:uFill>
                            <a:solidFill>
                              <a:srgbClr val="FFFFFF"/>
                            </a:solidFill>
                          </a:uFill>
                          <a:latin typeface="Century Gothic"/>
                          <a:ea typeface="DejaVu Sans"/>
                        </a:rPr>
                        <a:t>1</a:t>
                      </a:r>
                      <a:endParaRPr lang="fr-FR" sz="14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1</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421193">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Stagiaires</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2</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a:solidFill>
                            <a:srgbClr val="000000"/>
                          </a:solidFill>
                          <a:uFill>
                            <a:solidFill>
                              <a:srgbClr val="FFFFFF"/>
                            </a:solidFill>
                          </a:uFill>
                          <a:latin typeface="Century Gothic"/>
                          <a:ea typeface="DejaVu Sans"/>
                        </a:rPr>
                        <a:t>0</a:t>
                      </a:r>
                      <a:endParaRPr lang="fr-FR" sz="14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a:solidFill>
                            <a:srgbClr val="000000"/>
                          </a:solidFill>
                          <a:uFill>
                            <a:solidFill>
                              <a:srgbClr val="FFFFFF"/>
                            </a:solidFill>
                          </a:uFill>
                          <a:latin typeface="Century Gothic"/>
                          <a:ea typeface="DejaVu Sans"/>
                        </a:rPr>
                        <a:t>1</a:t>
                      </a:r>
                      <a:endParaRPr lang="fr-FR" sz="14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1</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0</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
        <p:nvSpPr>
          <p:cNvPr id="5" name="CustomShape 1">
            <a:extLst>
              <a:ext uri="{FF2B5EF4-FFF2-40B4-BE49-F238E27FC236}">
                <a16:creationId xmlns:a16="http://schemas.microsoft.com/office/drawing/2014/main" id="{670D0E57-5616-4B10-AAE2-5D7F18593454}"/>
              </a:ext>
            </a:extLst>
          </p:cNvPr>
          <p:cNvSpPr/>
          <p:nvPr/>
        </p:nvSpPr>
        <p:spPr>
          <a:xfrm>
            <a:off x="838080" y="4022640"/>
            <a:ext cx="10513800" cy="360824"/>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fr-FR" sz="1400" b="0" strike="noStrike" spc="-1" dirty="0">
                <a:solidFill>
                  <a:srgbClr val="000000"/>
                </a:solidFill>
                <a:uFill>
                  <a:solidFill>
                    <a:srgbClr val="FFFFFF"/>
                  </a:solidFill>
                </a:uFill>
                <a:latin typeface="Century Gothic"/>
                <a:ea typeface="DejaVu Sans"/>
              </a:rPr>
              <a:t>2) </a:t>
            </a:r>
            <a:r>
              <a:rPr lang="fr-FR" sz="1400" b="1" u="sng" strike="noStrike" spc="-1" dirty="0">
                <a:solidFill>
                  <a:srgbClr val="000000"/>
                </a:solidFill>
                <a:uFill>
                  <a:solidFill>
                    <a:srgbClr val="FFFFFF"/>
                  </a:solidFill>
                </a:uFill>
                <a:latin typeface="Century Gothic"/>
                <a:ea typeface="DejaVu Sans"/>
              </a:rPr>
              <a:t>Ressources Matérielles</a:t>
            </a:r>
            <a:br>
              <a:rPr dirty="0"/>
            </a:br>
            <a:endParaRPr lang="fr-FR" sz="1400" b="0" strike="noStrike" spc="-1" dirty="0">
              <a:solidFill>
                <a:srgbClr val="000000"/>
              </a:solidFill>
              <a:uFill>
                <a:solidFill>
                  <a:srgbClr val="FFFFFF"/>
                </a:solidFill>
              </a:uFill>
              <a:latin typeface="Arial"/>
            </a:endParaRPr>
          </a:p>
        </p:txBody>
      </p:sp>
      <p:sp>
        <p:nvSpPr>
          <p:cNvPr id="6" name="CustomShape 1">
            <a:extLst>
              <a:ext uri="{FF2B5EF4-FFF2-40B4-BE49-F238E27FC236}">
                <a16:creationId xmlns:a16="http://schemas.microsoft.com/office/drawing/2014/main" id="{4F81884F-3476-4B67-B301-5DD9A5C785D1}"/>
              </a:ext>
            </a:extLst>
          </p:cNvPr>
          <p:cNvSpPr/>
          <p:nvPr/>
        </p:nvSpPr>
        <p:spPr>
          <a:xfrm>
            <a:off x="915066" y="4203052"/>
            <a:ext cx="10513800" cy="61534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50000"/>
              </a:lnSpc>
            </a:pPr>
            <a:br>
              <a:rPr dirty="0"/>
            </a:br>
            <a:r>
              <a:rPr lang="fr-FR" sz="1300" spc="-1" dirty="0">
                <a:solidFill>
                  <a:srgbClr val="000000"/>
                </a:solidFill>
                <a:uFill>
                  <a:solidFill>
                    <a:srgbClr val="FFFFFF"/>
                  </a:solidFill>
                </a:uFill>
                <a:latin typeface="Century Gothic"/>
                <a:ea typeface="DejaVu Sans"/>
              </a:rPr>
              <a:t>Notons que nous avons un parc de production centralisé comportant  646 ordinateurs de différentes catégories ou génération répartie comme ci-dessous dans le tableau:</a:t>
            </a:r>
          </a:p>
          <a:p>
            <a:pPr>
              <a:lnSpc>
                <a:spcPct val="150000"/>
              </a:lnSpc>
            </a:pPr>
            <a:endParaRPr lang="fr-FR" sz="1300" spc="-1" dirty="0">
              <a:solidFill>
                <a:srgbClr val="000000"/>
              </a:solidFill>
              <a:uFill>
                <a:solidFill>
                  <a:srgbClr val="FFFFFF"/>
                </a:solidFill>
              </a:uFill>
              <a:latin typeface="Century Gothic"/>
              <a:ea typeface="DejaVu Sans"/>
            </a:endParaRPr>
          </a:p>
        </p:txBody>
      </p:sp>
      <p:graphicFrame>
        <p:nvGraphicFramePr>
          <p:cNvPr id="7" name="Table 3">
            <a:extLst>
              <a:ext uri="{FF2B5EF4-FFF2-40B4-BE49-F238E27FC236}">
                <a16:creationId xmlns:a16="http://schemas.microsoft.com/office/drawing/2014/main" id="{7AC8BB12-282D-41D2-B4F6-B28DD6528B76}"/>
              </a:ext>
            </a:extLst>
          </p:cNvPr>
          <p:cNvGraphicFramePr/>
          <p:nvPr>
            <p:extLst>
              <p:ext uri="{D42A27DB-BD31-4B8C-83A1-F6EECF244321}">
                <p14:modId xmlns:p14="http://schemas.microsoft.com/office/powerpoint/2010/main" val="2447846131"/>
              </p:ext>
            </p:extLst>
          </p:nvPr>
        </p:nvGraphicFramePr>
        <p:xfrm>
          <a:off x="1121788" y="4981529"/>
          <a:ext cx="8118095" cy="1147336"/>
        </p:xfrm>
        <a:graphic>
          <a:graphicData uri="http://schemas.openxmlformats.org/drawingml/2006/table">
            <a:tbl>
              <a:tblPr/>
              <a:tblGrid>
                <a:gridCol w="1970204">
                  <a:extLst>
                    <a:ext uri="{9D8B030D-6E8A-4147-A177-3AD203B41FA5}">
                      <a16:colId xmlns:a16="http://schemas.microsoft.com/office/drawing/2014/main" val="20000"/>
                    </a:ext>
                  </a:extLst>
                </a:gridCol>
                <a:gridCol w="1263192">
                  <a:extLst>
                    <a:ext uri="{9D8B030D-6E8A-4147-A177-3AD203B41FA5}">
                      <a16:colId xmlns:a16="http://schemas.microsoft.com/office/drawing/2014/main" val="20001"/>
                    </a:ext>
                  </a:extLst>
                </a:gridCol>
                <a:gridCol w="1074655">
                  <a:extLst>
                    <a:ext uri="{9D8B030D-6E8A-4147-A177-3AD203B41FA5}">
                      <a16:colId xmlns:a16="http://schemas.microsoft.com/office/drawing/2014/main" val="20002"/>
                    </a:ext>
                  </a:extLst>
                </a:gridCol>
                <a:gridCol w="1102337">
                  <a:extLst>
                    <a:ext uri="{9D8B030D-6E8A-4147-A177-3AD203B41FA5}">
                      <a16:colId xmlns:a16="http://schemas.microsoft.com/office/drawing/2014/main" val="20003"/>
                    </a:ext>
                  </a:extLst>
                </a:gridCol>
                <a:gridCol w="849012">
                  <a:extLst>
                    <a:ext uri="{9D8B030D-6E8A-4147-A177-3AD203B41FA5}">
                      <a16:colId xmlns:a16="http://schemas.microsoft.com/office/drawing/2014/main" val="20004"/>
                    </a:ext>
                  </a:extLst>
                </a:gridCol>
                <a:gridCol w="1858695">
                  <a:extLst>
                    <a:ext uri="{9D8B030D-6E8A-4147-A177-3AD203B41FA5}">
                      <a16:colId xmlns:a16="http://schemas.microsoft.com/office/drawing/2014/main" val="20005"/>
                    </a:ext>
                  </a:extLst>
                </a:gridCol>
              </a:tblGrid>
              <a:tr h="410603">
                <a:tc>
                  <a:txBody>
                    <a:bodyPr/>
                    <a:lstStyle/>
                    <a:p>
                      <a:pPr>
                        <a:lnSpc>
                          <a:spcPct val="100000"/>
                        </a:lnSpc>
                      </a:pP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Processeur</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RAM</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Disque Dur</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Ecran </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Clavier / Souris</a:t>
                      </a: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315540">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UC New génération</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err="1">
                          <a:solidFill>
                            <a:srgbClr val="000000"/>
                          </a:solidFill>
                          <a:uFill>
                            <a:solidFill>
                              <a:srgbClr val="FFFFFF"/>
                            </a:solidFill>
                          </a:uFill>
                          <a:latin typeface="Century Gothic"/>
                          <a:ea typeface="DejaVu Sans"/>
                        </a:rPr>
                        <a:t>Core</a:t>
                      </a:r>
                      <a:r>
                        <a:rPr lang="fr-FR" sz="1400" b="0" strike="noStrike" spc="-1" dirty="0">
                          <a:solidFill>
                            <a:srgbClr val="000000"/>
                          </a:solidFill>
                          <a:uFill>
                            <a:solidFill>
                              <a:srgbClr val="FFFFFF"/>
                            </a:solidFill>
                          </a:uFill>
                          <a:latin typeface="Century Gothic"/>
                          <a:ea typeface="DejaVu Sans"/>
                        </a:rPr>
                        <a:t> I5</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8 Go</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250 Go</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17 ’’</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USB</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421193">
                <a:tc>
                  <a:txBody>
                    <a:bodyPr/>
                    <a:lstStyle/>
                    <a:p>
                      <a:pPr>
                        <a:lnSpc>
                          <a:spcPct val="100000"/>
                        </a:lnSpc>
                      </a:pPr>
                      <a:r>
                        <a:rPr lang="fr-FR" sz="1400" b="0" strike="noStrike" spc="-1" dirty="0">
                          <a:solidFill>
                            <a:srgbClr val="000000"/>
                          </a:solidFill>
                          <a:uFill>
                            <a:solidFill>
                              <a:srgbClr val="FFFFFF"/>
                            </a:solidFill>
                          </a:uFill>
                          <a:latin typeface="Century Gothic"/>
                          <a:ea typeface="+mn-ea"/>
                        </a:rPr>
                        <a:t>UC Old génération</a:t>
                      </a:r>
                      <a:endParaRPr lang="fr-FR" sz="1400" b="0" strike="noStrike" spc="-1" dirty="0">
                        <a:solidFill>
                          <a:srgbClr val="000000"/>
                        </a:solidFill>
                        <a:uFill>
                          <a:solidFill>
                            <a:srgbClr val="FFFFFF"/>
                          </a:solidFill>
                        </a:uFill>
                        <a:latin typeface="+mn-lt"/>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Dual-</a:t>
                      </a:r>
                      <a:r>
                        <a:rPr lang="fr-FR" sz="1400" b="0" strike="noStrike" spc="-1" dirty="0" err="1">
                          <a:solidFill>
                            <a:srgbClr val="000000"/>
                          </a:solidFill>
                          <a:uFill>
                            <a:solidFill>
                              <a:srgbClr val="FFFFFF"/>
                            </a:solidFill>
                          </a:uFill>
                          <a:latin typeface="Century Gothic"/>
                          <a:ea typeface="DejaVu Sans"/>
                        </a:rPr>
                        <a:t>core</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2 ou 4 Go</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80 Go</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17’’</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PS2 / USB</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2"/>
          <p:cNvGraphicFramePr/>
          <p:nvPr>
            <p:extLst>
              <p:ext uri="{D42A27DB-BD31-4B8C-83A1-F6EECF244321}">
                <p14:modId xmlns:p14="http://schemas.microsoft.com/office/powerpoint/2010/main" val="2165328142"/>
              </p:ext>
            </p:extLst>
          </p:nvPr>
        </p:nvGraphicFramePr>
        <p:xfrm>
          <a:off x="838080" y="1243032"/>
          <a:ext cx="9580940" cy="2966280"/>
        </p:xfrm>
        <a:graphic>
          <a:graphicData uri="http://schemas.openxmlformats.org/drawingml/2006/table">
            <a:tbl>
              <a:tblPr/>
              <a:tblGrid>
                <a:gridCol w="1952900">
                  <a:extLst>
                    <a:ext uri="{9D8B030D-6E8A-4147-A177-3AD203B41FA5}">
                      <a16:colId xmlns:a16="http://schemas.microsoft.com/office/drawing/2014/main" val="20000"/>
                    </a:ext>
                  </a:extLst>
                </a:gridCol>
                <a:gridCol w="1355760">
                  <a:extLst>
                    <a:ext uri="{9D8B030D-6E8A-4147-A177-3AD203B41FA5}">
                      <a16:colId xmlns:a16="http://schemas.microsoft.com/office/drawing/2014/main" val="20001"/>
                    </a:ext>
                  </a:extLst>
                </a:gridCol>
                <a:gridCol w="1355760">
                  <a:extLst>
                    <a:ext uri="{9D8B030D-6E8A-4147-A177-3AD203B41FA5}">
                      <a16:colId xmlns:a16="http://schemas.microsoft.com/office/drawing/2014/main" val="20002"/>
                    </a:ext>
                  </a:extLst>
                </a:gridCol>
                <a:gridCol w="1808280">
                  <a:extLst>
                    <a:ext uri="{9D8B030D-6E8A-4147-A177-3AD203B41FA5}">
                      <a16:colId xmlns:a16="http://schemas.microsoft.com/office/drawing/2014/main" val="20003"/>
                    </a:ext>
                  </a:extLst>
                </a:gridCol>
                <a:gridCol w="1500120">
                  <a:extLst>
                    <a:ext uri="{9D8B030D-6E8A-4147-A177-3AD203B41FA5}">
                      <a16:colId xmlns:a16="http://schemas.microsoft.com/office/drawing/2014/main" val="20004"/>
                    </a:ext>
                  </a:extLst>
                </a:gridCol>
                <a:gridCol w="1608120">
                  <a:extLst>
                    <a:ext uri="{9D8B030D-6E8A-4147-A177-3AD203B41FA5}">
                      <a16:colId xmlns:a16="http://schemas.microsoft.com/office/drawing/2014/main" val="20005"/>
                    </a:ext>
                  </a:extLst>
                </a:gridCol>
              </a:tblGrid>
              <a:tr h="643320">
                <a:tc>
                  <a:txBody>
                    <a:bodyPr/>
                    <a:lstStyle/>
                    <a:p>
                      <a:pPr>
                        <a:lnSpc>
                          <a:spcPct val="100000"/>
                        </a:lnSpc>
                      </a:pPr>
                      <a:r>
                        <a:rPr lang="fr-FR" sz="1400" b="1" strike="noStrike" spc="-1" dirty="0">
                          <a:solidFill>
                            <a:srgbClr val="000000"/>
                          </a:solidFill>
                          <a:uFill>
                            <a:solidFill>
                              <a:srgbClr val="FFFFFF"/>
                            </a:solidFill>
                          </a:uFill>
                          <a:latin typeface="Century Gothic"/>
                          <a:ea typeface="DejaVu Sans"/>
                        </a:rPr>
                        <a:t>PAYS</a:t>
                      </a:r>
                      <a:endParaRPr lang="fr-FR" sz="1400" b="1"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1" strike="noStrike" spc="-1" dirty="0">
                          <a:solidFill>
                            <a:srgbClr val="000000"/>
                          </a:solidFill>
                          <a:uFill>
                            <a:solidFill>
                              <a:srgbClr val="FFFFFF"/>
                            </a:solidFill>
                          </a:uFill>
                          <a:latin typeface="Century Gothic"/>
                          <a:ea typeface="DejaVu Sans"/>
                        </a:rPr>
                        <a:t>BENIN</a:t>
                      </a:r>
                      <a:endParaRPr lang="fr-FR" sz="1400" b="1"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1" strike="noStrike" spc="-1" dirty="0">
                          <a:solidFill>
                            <a:srgbClr val="000000"/>
                          </a:solidFill>
                          <a:uFill>
                            <a:solidFill>
                              <a:srgbClr val="FFFFFF"/>
                            </a:solidFill>
                          </a:uFill>
                          <a:latin typeface="Century Gothic"/>
                          <a:ea typeface="DejaVu Sans"/>
                        </a:rPr>
                        <a:t>C. IVOIRE</a:t>
                      </a:r>
                      <a:endParaRPr lang="fr-FR" sz="1400" b="1"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1" strike="noStrike" spc="-1" dirty="0">
                          <a:solidFill>
                            <a:srgbClr val="000000"/>
                          </a:solidFill>
                          <a:uFill>
                            <a:solidFill>
                              <a:srgbClr val="FFFFFF"/>
                            </a:solidFill>
                          </a:uFill>
                          <a:latin typeface="Century Gothic"/>
                          <a:ea typeface="DejaVu Sans"/>
                        </a:rPr>
                        <a:t>Congo BRAZZA</a:t>
                      </a:r>
                      <a:endParaRPr lang="fr-FR" sz="1400" b="1" strike="noStrike" spc="-1" dirty="0">
                        <a:solidFill>
                          <a:srgbClr val="000000"/>
                        </a:solidFill>
                        <a:uFill>
                          <a:solidFill>
                            <a:srgbClr val="FFFFFF"/>
                          </a:solidFill>
                        </a:uFill>
                        <a:latin typeface="Arial"/>
                      </a:endParaRPr>
                    </a:p>
                    <a:p>
                      <a:pPr>
                        <a:lnSpc>
                          <a:spcPct val="100000"/>
                        </a:lnSpc>
                      </a:pPr>
                      <a:endParaRPr lang="fr-FR" sz="1400" b="1"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1" strike="noStrike" spc="-1" dirty="0">
                          <a:solidFill>
                            <a:srgbClr val="000000"/>
                          </a:solidFill>
                          <a:uFill>
                            <a:solidFill>
                              <a:srgbClr val="FFFFFF"/>
                            </a:solidFill>
                          </a:uFill>
                          <a:latin typeface="Century Gothic"/>
                          <a:ea typeface="DejaVu Sans"/>
                        </a:rPr>
                        <a:t>CAMEROUN</a:t>
                      </a:r>
                      <a:endParaRPr lang="fr-FR" sz="1400" b="1"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1" strike="noStrike" spc="-1" dirty="0">
                          <a:solidFill>
                            <a:srgbClr val="000000"/>
                          </a:solidFill>
                          <a:uFill>
                            <a:solidFill>
                              <a:srgbClr val="FFFFFF"/>
                            </a:solidFill>
                          </a:uFill>
                          <a:latin typeface="Century Gothic"/>
                          <a:ea typeface="DejaVu Sans"/>
                        </a:rPr>
                        <a:t>G. CONACRY</a:t>
                      </a:r>
                      <a:endParaRPr lang="fr-FR" sz="1400" b="1" strike="noStrike" spc="-1" dirty="0">
                        <a:solidFill>
                          <a:srgbClr val="000000"/>
                        </a:solidFill>
                        <a:uFill>
                          <a:solidFill>
                            <a:srgbClr val="FFFFFF"/>
                          </a:solidFill>
                        </a:uFill>
                        <a:latin typeface="Arial"/>
                      </a:endParaRPr>
                    </a:p>
                    <a:p>
                      <a:pPr>
                        <a:lnSpc>
                          <a:spcPct val="100000"/>
                        </a:lnSpc>
                      </a:pPr>
                      <a:endParaRPr lang="fr-FR" sz="1400" b="1"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643320">
                <a:tc>
                  <a:txBody>
                    <a:bodyPr/>
                    <a:lstStyle/>
                    <a:p>
                      <a:pPr>
                        <a:lnSpc>
                          <a:spcPct val="100000"/>
                        </a:lnSpc>
                      </a:pPr>
                      <a:r>
                        <a:rPr lang="fr-FR" sz="1400" b="0" strike="noStrike" spc="-1" dirty="0">
                          <a:solidFill>
                            <a:srgbClr val="000000"/>
                          </a:solidFill>
                          <a:uFill>
                            <a:solidFill>
                              <a:srgbClr val="FFFFFF"/>
                            </a:solidFill>
                          </a:uFill>
                          <a:latin typeface="Arial"/>
                        </a:rPr>
                        <a:t>CAPACITE DE PRODUCTION</a:t>
                      </a: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274</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102</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90</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120</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60</a:t>
                      </a: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643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strike="noStrike" spc="-1" dirty="0">
                          <a:solidFill>
                            <a:srgbClr val="000000"/>
                          </a:solidFill>
                          <a:uFill>
                            <a:solidFill>
                              <a:srgbClr val="FFFFFF"/>
                            </a:solidFill>
                          </a:uFill>
                          <a:latin typeface="Century Gothic"/>
                          <a:ea typeface="+mn-ea"/>
                        </a:rPr>
                        <a:t>PAC DE PROD. FONCTIONNEL</a:t>
                      </a:r>
                      <a:endParaRPr lang="fr-FR" sz="1400" b="0" strike="noStrike" spc="-1" dirty="0">
                        <a:solidFill>
                          <a:srgbClr val="000000"/>
                        </a:solidFill>
                        <a:uFill>
                          <a:solidFill>
                            <a:srgbClr val="FFFFFF"/>
                          </a:solidFill>
                        </a:uFill>
                        <a:latin typeface="+mn-lt"/>
                      </a:endParaRPr>
                    </a:p>
                  </a:txBody>
                  <a:tcPr>
                    <a:lnL w="12240">
                      <a:solidFill>
                        <a:srgbClr val="000000"/>
                      </a:solidFill>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210</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85</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88</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Arial"/>
                        </a:rPr>
                        <a:t>102</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60</a:t>
                      </a:r>
                    </a:p>
                  </a:txBody>
                  <a:tcPr>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lnB w="12240">
                      <a:solidFill>
                        <a:srgbClr val="000000"/>
                      </a:solidFill>
                    </a:lnB>
                    <a:noFill/>
                  </a:tcPr>
                </a:tc>
                <a:extLst>
                  <a:ext uri="{0D108BD9-81ED-4DB2-BD59-A6C34878D82A}">
                    <a16:rowId xmlns:a16="http://schemas.microsoft.com/office/drawing/2014/main" val="4166993638"/>
                  </a:ext>
                </a:extLst>
              </a:tr>
              <a:tr h="496440">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UC NOUVELLE GENERATION</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90</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60</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367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strike="noStrike" spc="-1" dirty="0">
                          <a:solidFill>
                            <a:srgbClr val="000000"/>
                          </a:solidFill>
                          <a:uFill>
                            <a:solidFill>
                              <a:srgbClr val="FFFFFF"/>
                            </a:solidFill>
                          </a:uFill>
                          <a:latin typeface="Century Gothic"/>
                          <a:ea typeface="+mn-ea"/>
                        </a:rPr>
                        <a:t>UC ANCIENNE GENERATION</a:t>
                      </a:r>
                      <a:endParaRPr lang="fr-FR" sz="1400" b="0" strike="noStrike" spc="-1" dirty="0">
                        <a:solidFill>
                          <a:srgbClr val="000000"/>
                        </a:solidFill>
                        <a:uFill>
                          <a:solidFill>
                            <a:srgbClr val="FFFFFF"/>
                          </a:solidFill>
                        </a:uFill>
                        <a:latin typeface="+mn-lt"/>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120</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85</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88</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102</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pPr>
                      <a:r>
                        <a:rPr lang="fr-FR" sz="1400" b="0" strike="noStrike" spc="-1" dirty="0">
                          <a:solidFill>
                            <a:srgbClr val="000000"/>
                          </a:solidFill>
                          <a:uFill>
                            <a:solidFill>
                              <a:srgbClr val="FFFFFF"/>
                            </a:solidFill>
                          </a:uFill>
                          <a:latin typeface="Century Gothic"/>
                          <a:ea typeface="DejaVu Sans"/>
                        </a:rPr>
                        <a:t>-</a:t>
                      </a:r>
                      <a:endParaRPr lang="fr-F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bl>
          </a:graphicData>
        </a:graphic>
      </p:graphicFrame>
      <p:sp>
        <p:nvSpPr>
          <p:cNvPr id="5" name="CustomShape 1">
            <a:extLst>
              <a:ext uri="{FF2B5EF4-FFF2-40B4-BE49-F238E27FC236}">
                <a16:creationId xmlns:a16="http://schemas.microsoft.com/office/drawing/2014/main" id="{7912682E-14FB-4979-840D-1246571AEE72}"/>
              </a:ext>
            </a:extLst>
          </p:cNvPr>
          <p:cNvSpPr/>
          <p:nvPr/>
        </p:nvSpPr>
        <p:spPr>
          <a:xfrm>
            <a:off x="838080" y="365040"/>
            <a:ext cx="10513800" cy="61534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fr-FR" sz="2400" b="1" strike="noStrike" spc="-1" dirty="0">
                <a:solidFill>
                  <a:srgbClr val="C00000"/>
                </a:solidFill>
                <a:uFill>
                  <a:solidFill>
                    <a:srgbClr val="FFFFFF"/>
                  </a:solidFill>
                </a:uFill>
                <a:latin typeface="Century Gothic"/>
                <a:ea typeface="DejaVu Sans"/>
              </a:rPr>
              <a:t>C– MOYENS DU DEPARTEMENT (Suite)</a:t>
            </a:r>
            <a:endParaRPr lang="fr-FR" sz="2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Table 2"/>
          <p:cNvGraphicFramePr/>
          <p:nvPr>
            <p:extLst>
              <p:ext uri="{D42A27DB-BD31-4B8C-83A1-F6EECF244321}">
                <p14:modId xmlns:p14="http://schemas.microsoft.com/office/powerpoint/2010/main" val="3357660825"/>
              </p:ext>
            </p:extLst>
          </p:nvPr>
        </p:nvGraphicFramePr>
        <p:xfrm>
          <a:off x="980280" y="1668240"/>
          <a:ext cx="10661760" cy="3535200"/>
        </p:xfrm>
        <a:graphic>
          <a:graphicData uri="http://schemas.openxmlformats.org/drawingml/2006/table">
            <a:tbl>
              <a:tblPr/>
              <a:tblGrid>
                <a:gridCol w="3285360">
                  <a:extLst>
                    <a:ext uri="{9D8B030D-6E8A-4147-A177-3AD203B41FA5}">
                      <a16:colId xmlns:a16="http://schemas.microsoft.com/office/drawing/2014/main" val="20000"/>
                    </a:ext>
                  </a:extLst>
                </a:gridCol>
                <a:gridCol w="3107520">
                  <a:extLst>
                    <a:ext uri="{9D8B030D-6E8A-4147-A177-3AD203B41FA5}">
                      <a16:colId xmlns:a16="http://schemas.microsoft.com/office/drawing/2014/main" val="20001"/>
                    </a:ext>
                  </a:extLst>
                </a:gridCol>
                <a:gridCol w="4268880">
                  <a:extLst>
                    <a:ext uri="{9D8B030D-6E8A-4147-A177-3AD203B41FA5}">
                      <a16:colId xmlns:a16="http://schemas.microsoft.com/office/drawing/2014/main" val="20002"/>
                    </a:ext>
                  </a:extLst>
                </a:gridCol>
              </a:tblGrid>
              <a:tr h="406800">
                <a:tc>
                  <a:txBody>
                    <a:bodyPr/>
                    <a:lstStyle/>
                    <a:p>
                      <a:pPr algn="ctr">
                        <a:lnSpc>
                          <a:spcPct val="115000"/>
                        </a:lnSpc>
                      </a:pPr>
                      <a:r>
                        <a:rPr lang="fr-FR" sz="1200" b="0" strike="noStrike" spc="-1" dirty="0">
                          <a:solidFill>
                            <a:srgbClr val="000000"/>
                          </a:solidFill>
                          <a:uFill>
                            <a:solidFill>
                              <a:srgbClr val="FFFFFF"/>
                            </a:solidFill>
                          </a:uFill>
                          <a:latin typeface="Century Gothic"/>
                          <a:ea typeface="DejaVu Sans"/>
                        </a:rPr>
                        <a:t>AXES </a:t>
                      </a:r>
                      <a:endParaRPr lang="fr-FR" sz="12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fr-FR" sz="1200" b="0" strike="noStrike" spc="-1" dirty="0">
                          <a:solidFill>
                            <a:srgbClr val="000000"/>
                          </a:solidFill>
                          <a:uFill>
                            <a:solidFill>
                              <a:srgbClr val="FFFFFF"/>
                            </a:solidFill>
                          </a:uFill>
                          <a:latin typeface="Century Gothic"/>
                          <a:ea typeface="DejaVu Sans"/>
                        </a:rPr>
                        <a:t>DESCRIPTION</a:t>
                      </a:r>
                      <a:endParaRPr lang="fr-FR" sz="12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fr-FR" sz="1200" b="0" strike="noStrike" spc="-1" dirty="0">
                          <a:solidFill>
                            <a:srgbClr val="000000"/>
                          </a:solidFill>
                          <a:uFill>
                            <a:solidFill>
                              <a:srgbClr val="FFFFFF"/>
                            </a:solidFill>
                          </a:uFill>
                          <a:latin typeface="Century Gothic"/>
                          <a:ea typeface="DejaVu Sans"/>
                        </a:rPr>
                        <a:t>TACHES EFFECTUEES</a:t>
                      </a:r>
                      <a:endParaRPr lang="fr-FR" sz="12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3128400">
                <a:tc>
                  <a:txBody>
                    <a:bodyPr/>
                    <a:lstStyle/>
                    <a:p>
                      <a:pPr algn="just">
                        <a:lnSpc>
                          <a:spcPct val="150000"/>
                        </a:lnSpc>
                      </a:pPr>
                      <a:r>
                        <a:rPr lang="fr-FR" sz="1400" b="1" strike="noStrike" spc="-1">
                          <a:solidFill>
                            <a:srgbClr val="000000"/>
                          </a:solidFill>
                          <a:uFill>
                            <a:solidFill>
                              <a:srgbClr val="FFFFFF"/>
                            </a:solidFill>
                          </a:uFill>
                          <a:latin typeface="Century Gothic"/>
                          <a:ea typeface="DejaVu Sans"/>
                        </a:rPr>
                        <a:t>FORMATION DES COLLABORATEURS TECHNIQUES</a:t>
                      </a:r>
                      <a:endParaRPr lang="fr-FR" sz="1400" b="0" strike="noStrike" spc="-1">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a:lnSpc>
                          <a:spcPct val="150000"/>
                        </a:lnSpc>
                      </a:pPr>
                      <a:r>
                        <a:rPr lang="fr-FR" sz="1400" b="0" strike="noStrike" spc="-1">
                          <a:solidFill>
                            <a:srgbClr val="000000"/>
                          </a:solidFill>
                          <a:uFill>
                            <a:solidFill>
                              <a:srgbClr val="FFFFFF"/>
                            </a:solidFill>
                          </a:uFill>
                          <a:latin typeface="Century Gothic"/>
                          <a:ea typeface="DejaVu Sans"/>
                        </a:rPr>
                        <a:t>Renforcement des compétences informatiques dans le domaine de sécurité informatique et aussi l'outil CRM</a:t>
                      </a:r>
                      <a:endParaRPr lang="fr-FR" sz="1400" b="0" strike="noStrike" spc="-1">
                        <a:solidFill>
                          <a:srgbClr val="000000"/>
                        </a:solidFill>
                        <a:uFill>
                          <a:solidFill>
                            <a:srgbClr val="FFFFFF"/>
                          </a:solidFill>
                        </a:uFill>
                        <a:latin typeface="Arial"/>
                      </a:endParaRPr>
                    </a:p>
                    <a:p>
                      <a:pPr algn="just">
                        <a:lnSpc>
                          <a:spcPct val="115000"/>
                        </a:lnSpc>
                      </a:pPr>
                      <a:endParaRPr lang="fr-FR" sz="1400" b="0" strike="noStrike" spc="-1">
                        <a:solidFill>
                          <a:srgbClr val="000000"/>
                        </a:solidFill>
                        <a:uFill>
                          <a:solidFill>
                            <a:srgbClr val="FFFFFF"/>
                          </a:solidFill>
                        </a:uFill>
                        <a:latin typeface="Arial"/>
                      </a:endParaRPr>
                    </a:p>
                    <a:p>
                      <a:pPr algn="just">
                        <a:lnSpc>
                          <a:spcPct val="115000"/>
                        </a:lnSpc>
                      </a:pPr>
                      <a:endParaRPr lang="fr-FR" sz="1400" b="0" strike="noStrike" spc="-1">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cap="flat" cmpd="sng" algn="ctr">
                      <a:solidFill>
                        <a:srgbClr val="000000"/>
                      </a:solidFill>
                      <a:prstDash val="solid"/>
                      <a:round/>
                      <a:headEnd type="none" w="med" len="med"/>
                      <a:tailEnd type="none" w="med" len="med"/>
                    </a:lnT>
                    <a:noFill/>
                  </a:tcPr>
                </a:tc>
                <a:tc>
                  <a:txBody>
                    <a:bodyPr/>
                    <a:lstStyle/>
                    <a:p>
                      <a:pPr marL="285840" indent="-285480" algn="just">
                        <a:lnSpc>
                          <a:spcPct val="115000"/>
                        </a:lnSpc>
                        <a:buClr>
                          <a:srgbClr val="000000"/>
                        </a:buClr>
                        <a:buFont typeface="StarSymbol"/>
                        <a:buChar char="-"/>
                      </a:pPr>
                      <a:r>
                        <a:rPr lang="fr-FR" sz="1400" b="0" strike="noStrike" spc="-1" dirty="0">
                          <a:solidFill>
                            <a:srgbClr val="000000"/>
                          </a:solidFill>
                          <a:uFill>
                            <a:solidFill>
                              <a:srgbClr val="FFFFFF"/>
                            </a:solidFill>
                          </a:uFill>
                          <a:latin typeface="Century Gothic"/>
                          <a:ea typeface="DejaVu Sans"/>
                        </a:rPr>
                        <a:t>Renforcement des capacité sur Hermes des collaborateurs externes;</a:t>
                      </a:r>
                      <a:endParaRPr lang="fr-FR" sz="1400" b="0" strike="noStrike" spc="-1" dirty="0">
                        <a:solidFill>
                          <a:srgbClr val="000000"/>
                        </a:solidFill>
                        <a:uFill>
                          <a:solidFill>
                            <a:srgbClr val="FFFFFF"/>
                          </a:solidFill>
                        </a:uFill>
                        <a:latin typeface="Arial"/>
                      </a:endParaRPr>
                    </a:p>
                    <a:p>
                      <a:pPr algn="just">
                        <a:lnSpc>
                          <a:spcPct val="115000"/>
                        </a:lnSpc>
                      </a:pPr>
                      <a:endParaRPr lang="fr-FR" sz="1400" b="0" strike="noStrike" spc="-1" dirty="0">
                        <a:solidFill>
                          <a:srgbClr val="000000"/>
                        </a:solidFill>
                        <a:uFill>
                          <a:solidFill>
                            <a:srgbClr val="FFFFFF"/>
                          </a:solidFill>
                        </a:uFill>
                        <a:latin typeface="Arial"/>
                      </a:endParaRPr>
                    </a:p>
                    <a:p>
                      <a:pPr marL="285840" indent="-285480" algn="just">
                        <a:lnSpc>
                          <a:spcPct val="115000"/>
                        </a:lnSpc>
                        <a:buClr>
                          <a:srgbClr val="000000"/>
                        </a:buClr>
                        <a:buFont typeface="StarSymbol"/>
                        <a:buChar char="-"/>
                      </a:pPr>
                      <a:r>
                        <a:rPr lang="fr-FR" sz="1400" b="0" strike="noStrike" spc="-1" dirty="0">
                          <a:solidFill>
                            <a:srgbClr val="000000"/>
                          </a:solidFill>
                          <a:uFill>
                            <a:solidFill>
                              <a:srgbClr val="FFFFFF"/>
                            </a:solidFill>
                          </a:uFill>
                          <a:latin typeface="Century Gothic"/>
                          <a:ea typeface="DejaVu Sans"/>
                        </a:rPr>
                        <a:t>Proposition et deploiement d’une politique de gestion du parc informatique au sein du Group;</a:t>
                      </a:r>
                      <a:endParaRPr lang="fr-FR" sz="1400" b="0" strike="noStrike" spc="-1" dirty="0">
                        <a:solidFill>
                          <a:srgbClr val="000000"/>
                        </a:solidFill>
                        <a:uFill>
                          <a:solidFill>
                            <a:srgbClr val="FFFFFF"/>
                          </a:solidFill>
                        </a:uFill>
                        <a:latin typeface="Arial"/>
                      </a:endParaRPr>
                    </a:p>
                    <a:p>
                      <a:pPr algn="just">
                        <a:lnSpc>
                          <a:spcPct val="115000"/>
                        </a:lnSpc>
                      </a:pPr>
                      <a:endParaRPr lang="fr-FR" sz="1400" b="0" strike="noStrike" spc="-1" dirty="0">
                        <a:solidFill>
                          <a:srgbClr val="000000"/>
                        </a:solidFill>
                        <a:uFill>
                          <a:solidFill>
                            <a:srgbClr val="FFFFFF"/>
                          </a:solidFill>
                        </a:uFill>
                        <a:latin typeface="Arial"/>
                      </a:endParaRPr>
                    </a:p>
                    <a:p>
                      <a:pPr marL="285840" indent="-285480" algn="just">
                        <a:lnSpc>
                          <a:spcPct val="115000"/>
                        </a:lnSpc>
                        <a:buClr>
                          <a:srgbClr val="000000"/>
                        </a:buClr>
                        <a:buFont typeface="StarSymbol"/>
                        <a:buChar char="-"/>
                      </a:pPr>
                      <a:r>
                        <a:rPr lang="fr-FR" sz="1400" b="0" strike="noStrike" spc="-1" dirty="0">
                          <a:solidFill>
                            <a:srgbClr val="000000"/>
                          </a:solidFill>
                          <a:uFill>
                            <a:solidFill>
                              <a:srgbClr val="FFFFFF"/>
                            </a:solidFill>
                          </a:uFill>
                          <a:latin typeface="Century Gothic"/>
                          <a:ea typeface="DejaVu Sans"/>
                        </a:rPr>
                        <a:t>Mise à disposition et passage de compétence sur les Pré-requis de démarrage d’une production;</a:t>
                      </a:r>
                      <a:endParaRPr lang="fr-FR" sz="14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sp>
        <p:nvSpPr>
          <p:cNvPr id="5" name="CustomShape 1">
            <a:extLst>
              <a:ext uri="{FF2B5EF4-FFF2-40B4-BE49-F238E27FC236}">
                <a16:creationId xmlns:a16="http://schemas.microsoft.com/office/drawing/2014/main" id="{2B6C932D-C2C4-4E61-B0EC-00780288B8C3}"/>
              </a:ext>
            </a:extLst>
          </p:cNvPr>
          <p:cNvSpPr/>
          <p:nvPr/>
        </p:nvSpPr>
        <p:spPr>
          <a:xfrm>
            <a:off x="1481051" y="69124"/>
            <a:ext cx="9079560" cy="68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400" b="1" strike="noStrike" spc="-1" dirty="0">
                <a:solidFill>
                  <a:srgbClr val="C00000"/>
                </a:solidFill>
                <a:uFill>
                  <a:solidFill>
                    <a:srgbClr val="FFFFFF"/>
                  </a:solidFill>
                </a:uFill>
                <a:latin typeface="Century Gothic"/>
                <a:ea typeface="DejaVu Sans"/>
              </a:rPr>
              <a:t>II- OBJECTIFS ET REALISATIONS</a:t>
            </a:r>
            <a:endParaRPr lang="fr-FR" sz="2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2"/>
          <p:cNvGraphicFramePr/>
          <p:nvPr>
            <p:extLst>
              <p:ext uri="{D42A27DB-BD31-4B8C-83A1-F6EECF244321}">
                <p14:modId xmlns:p14="http://schemas.microsoft.com/office/powerpoint/2010/main" val="2529220635"/>
              </p:ext>
            </p:extLst>
          </p:nvPr>
        </p:nvGraphicFramePr>
        <p:xfrm>
          <a:off x="718740" y="142498"/>
          <a:ext cx="11017080" cy="6241080"/>
        </p:xfrm>
        <a:graphic>
          <a:graphicData uri="http://schemas.openxmlformats.org/drawingml/2006/table">
            <a:tbl>
              <a:tblPr/>
              <a:tblGrid>
                <a:gridCol w="2968200">
                  <a:extLst>
                    <a:ext uri="{9D8B030D-6E8A-4147-A177-3AD203B41FA5}">
                      <a16:colId xmlns:a16="http://schemas.microsoft.com/office/drawing/2014/main" val="20000"/>
                    </a:ext>
                  </a:extLst>
                </a:gridCol>
                <a:gridCol w="3231720">
                  <a:extLst>
                    <a:ext uri="{9D8B030D-6E8A-4147-A177-3AD203B41FA5}">
                      <a16:colId xmlns:a16="http://schemas.microsoft.com/office/drawing/2014/main" val="20001"/>
                    </a:ext>
                  </a:extLst>
                </a:gridCol>
                <a:gridCol w="4817160">
                  <a:extLst>
                    <a:ext uri="{9D8B030D-6E8A-4147-A177-3AD203B41FA5}">
                      <a16:colId xmlns:a16="http://schemas.microsoft.com/office/drawing/2014/main" val="20002"/>
                    </a:ext>
                  </a:extLst>
                </a:gridCol>
              </a:tblGrid>
              <a:tr h="300600">
                <a:tc>
                  <a:txBody>
                    <a:bodyPr/>
                    <a:lstStyle/>
                    <a:p>
                      <a:pPr algn="ctr">
                        <a:lnSpc>
                          <a:spcPct val="115000"/>
                        </a:lnSpc>
                      </a:pPr>
                      <a:r>
                        <a:rPr lang="fr-FR" sz="1200" b="0" strike="noStrike" spc="-1" dirty="0">
                          <a:solidFill>
                            <a:srgbClr val="000000"/>
                          </a:solidFill>
                          <a:uFill>
                            <a:solidFill>
                              <a:srgbClr val="FFFFFF"/>
                            </a:solidFill>
                          </a:uFill>
                          <a:latin typeface="Century Gothic"/>
                          <a:ea typeface="DejaVu Sans"/>
                        </a:rPr>
                        <a:t>AXES </a:t>
                      </a:r>
                      <a:endParaRPr lang="fr-FR" sz="12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fr-FR" sz="1200" b="0" strike="noStrike" spc="-1" dirty="0">
                          <a:solidFill>
                            <a:srgbClr val="000000"/>
                          </a:solidFill>
                          <a:uFill>
                            <a:solidFill>
                              <a:srgbClr val="FFFFFF"/>
                            </a:solidFill>
                          </a:uFill>
                          <a:latin typeface="Century Gothic"/>
                          <a:ea typeface="DejaVu Sans"/>
                        </a:rPr>
                        <a:t>DESCRIPTION</a:t>
                      </a:r>
                      <a:endParaRPr lang="fr-FR" sz="12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fr-FR" sz="1200" b="0" strike="noStrike" spc="-1" dirty="0">
                          <a:solidFill>
                            <a:srgbClr val="000000"/>
                          </a:solidFill>
                          <a:uFill>
                            <a:solidFill>
                              <a:srgbClr val="FFFFFF"/>
                            </a:solidFill>
                          </a:uFill>
                          <a:latin typeface="Century Gothic"/>
                          <a:ea typeface="DejaVu Sans"/>
                        </a:rPr>
                        <a:t>TACHES EFFECTUEES</a:t>
                      </a:r>
                      <a:endParaRPr lang="fr-FR" sz="12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3182040">
                <a:tc rowSpan="2">
                  <a:txBody>
                    <a:bodyPr/>
                    <a:lstStyle/>
                    <a:p>
                      <a:pPr algn="just">
                        <a:lnSpc>
                          <a:spcPct val="150000"/>
                        </a:lnSpc>
                      </a:pPr>
                      <a:endParaRPr lang="fr-FR" sz="1800" b="0" strike="noStrike" spc="-1" dirty="0">
                        <a:solidFill>
                          <a:srgbClr val="000000"/>
                        </a:solidFill>
                        <a:uFill>
                          <a:solidFill>
                            <a:srgbClr val="FFFFFF"/>
                          </a:solidFill>
                        </a:uFill>
                        <a:latin typeface="Arial"/>
                      </a:endParaRPr>
                    </a:p>
                    <a:p>
                      <a:pPr algn="just">
                        <a:lnSpc>
                          <a:spcPct val="150000"/>
                        </a:lnSpc>
                      </a:pPr>
                      <a:endParaRPr lang="fr-FR" sz="1800" b="0" strike="noStrike" spc="-1" dirty="0">
                        <a:solidFill>
                          <a:srgbClr val="000000"/>
                        </a:solidFill>
                        <a:uFill>
                          <a:solidFill>
                            <a:srgbClr val="FFFFFF"/>
                          </a:solidFill>
                        </a:uFill>
                        <a:latin typeface="Arial"/>
                      </a:endParaRPr>
                    </a:p>
                    <a:p>
                      <a:pPr algn="just">
                        <a:lnSpc>
                          <a:spcPct val="150000"/>
                        </a:lnSpc>
                      </a:pPr>
                      <a:endParaRPr lang="fr-FR" sz="1800" b="0" strike="noStrike" spc="-1" dirty="0">
                        <a:solidFill>
                          <a:srgbClr val="000000"/>
                        </a:solidFill>
                        <a:uFill>
                          <a:solidFill>
                            <a:srgbClr val="FFFFFF"/>
                          </a:solidFill>
                        </a:uFill>
                        <a:latin typeface="Arial"/>
                      </a:endParaRPr>
                    </a:p>
                    <a:p>
                      <a:pPr algn="just">
                        <a:lnSpc>
                          <a:spcPct val="150000"/>
                        </a:lnSpc>
                      </a:pPr>
                      <a:endParaRPr lang="fr-FR" sz="1800" b="0" strike="noStrike" spc="-1" dirty="0">
                        <a:solidFill>
                          <a:srgbClr val="000000"/>
                        </a:solidFill>
                        <a:uFill>
                          <a:solidFill>
                            <a:srgbClr val="FFFFFF"/>
                          </a:solidFill>
                        </a:uFill>
                        <a:latin typeface="Arial"/>
                      </a:endParaRPr>
                    </a:p>
                    <a:p>
                      <a:pPr algn="just">
                        <a:lnSpc>
                          <a:spcPct val="150000"/>
                        </a:lnSpc>
                      </a:pPr>
                      <a:endParaRPr lang="fr-FR" sz="1800" b="0" strike="noStrike" spc="-1" dirty="0">
                        <a:solidFill>
                          <a:srgbClr val="000000"/>
                        </a:solidFill>
                        <a:uFill>
                          <a:solidFill>
                            <a:srgbClr val="FFFFFF"/>
                          </a:solidFill>
                        </a:uFill>
                        <a:latin typeface="Arial"/>
                      </a:endParaRPr>
                    </a:p>
                    <a:p>
                      <a:pPr algn="just">
                        <a:lnSpc>
                          <a:spcPct val="150000"/>
                        </a:lnSpc>
                      </a:pPr>
                      <a:endParaRPr lang="fr-FR" sz="1800" b="0" strike="noStrike" spc="-1" dirty="0">
                        <a:solidFill>
                          <a:srgbClr val="000000"/>
                        </a:solidFill>
                        <a:uFill>
                          <a:solidFill>
                            <a:srgbClr val="FFFFFF"/>
                          </a:solidFill>
                        </a:uFill>
                        <a:latin typeface="Arial"/>
                      </a:endParaRPr>
                    </a:p>
                    <a:p>
                      <a:pPr algn="just">
                        <a:lnSpc>
                          <a:spcPct val="150000"/>
                        </a:lnSpc>
                      </a:pPr>
                      <a:endParaRPr lang="fr-FR" sz="1800" b="0" strike="noStrike" spc="-1" dirty="0">
                        <a:solidFill>
                          <a:srgbClr val="000000"/>
                        </a:solidFill>
                        <a:uFill>
                          <a:solidFill>
                            <a:srgbClr val="FFFFFF"/>
                          </a:solidFill>
                        </a:uFill>
                        <a:latin typeface="Arial"/>
                      </a:endParaRPr>
                    </a:p>
                    <a:p>
                      <a:pPr algn="ctr">
                        <a:lnSpc>
                          <a:spcPct val="150000"/>
                        </a:lnSpc>
                      </a:pPr>
                      <a:r>
                        <a:rPr lang="fr-FR" sz="1400" b="1" strike="noStrike" spc="-1" dirty="0">
                          <a:solidFill>
                            <a:srgbClr val="000000"/>
                          </a:solidFill>
                          <a:uFill>
                            <a:solidFill>
                              <a:srgbClr val="FFFFFF"/>
                            </a:solidFill>
                          </a:uFill>
                          <a:latin typeface="Century Gothic"/>
                          <a:ea typeface="DejaVu Sans"/>
                        </a:rPr>
                        <a:t>RENFORCER LA SECURITE DU RESEAU &amp; SUPPORT</a:t>
                      </a:r>
                      <a:endParaRPr lang="fr-FR" sz="14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a:lnSpc>
                          <a:spcPct val="150000"/>
                        </a:lnSpc>
                      </a:pPr>
                      <a:endParaRPr lang="fr-FR" sz="1800" b="0" strike="noStrike" spc="-1">
                        <a:solidFill>
                          <a:srgbClr val="000000"/>
                        </a:solidFill>
                        <a:uFill>
                          <a:solidFill>
                            <a:srgbClr val="FFFFFF"/>
                          </a:solidFill>
                        </a:uFill>
                        <a:latin typeface="Arial"/>
                      </a:endParaRPr>
                    </a:p>
                    <a:p>
                      <a:pPr>
                        <a:lnSpc>
                          <a:spcPct val="150000"/>
                        </a:lnSpc>
                      </a:pPr>
                      <a:endParaRPr lang="fr-FR" sz="1800" b="0" strike="noStrike" spc="-1">
                        <a:solidFill>
                          <a:srgbClr val="000000"/>
                        </a:solidFill>
                        <a:uFill>
                          <a:solidFill>
                            <a:srgbClr val="FFFFFF"/>
                          </a:solidFill>
                        </a:uFill>
                        <a:latin typeface="Arial"/>
                      </a:endParaRPr>
                    </a:p>
                    <a:p>
                      <a:pPr>
                        <a:lnSpc>
                          <a:spcPct val="150000"/>
                        </a:lnSpc>
                      </a:pPr>
                      <a:r>
                        <a:rPr lang="fr-FR" sz="1400" b="0" strike="noStrike" spc="-1">
                          <a:solidFill>
                            <a:srgbClr val="000000"/>
                          </a:solidFill>
                          <a:uFill>
                            <a:solidFill>
                              <a:srgbClr val="FFFFFF"/>
                            </a:solidFill>
                          </a:uFill>
                          <a:latin typeface="Century Gothic"/>
                          <a:ea typeface="DejaVu Sans"/>
                        </a:rPr>
                        <a:t>AMELIORER LA DISPONIBILITE DES RESSOURCES RESEAUX </a:t>
                      </a:r>
                      <a:endParaRPr lang="fr-FR" sz="1400" b="0" strike="noStrike" spc="-1">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marL="285840" indent="-285480" algn="just">
                        <a:lnSpc>
                          <a:spcPct val="115000"/>
                        </a:lnSpc>
                        <a:buClr>
                          <a:srgbClr val="000000"/>
                        </a:buClr>
                        <a:buFont typeface="StarSymbol"/>
                        <a:buChar char="-"/>
                      </a:pPr>
                      <a:r>
                        <a:rPr lang="fr-FR" sz="1400" b="0" strike="noStrike" spc="-1" dirty="0">
                          <a:solidFill>
                            <a:srgbClr val="000000"/>
                          </a:solidFill>
                          <a:uFill>
                            <a:solidFill>
                              <a:srgbClr val="FFFFFF"/>
                            </a:solidFill>
                          </a:uFill>
                          <a:latin typeface="Century Gothic"/>
                          <a:ea typeface="DejaVu Sans"/>
                        </a:rPr>
                        <a:t>Restructuration de l’adressage du réseau pour l’accès aux données ;</a:t>
                      </a:r>
                      <a:endParaRPr lang="fr-FR" sz="1400" b="0" strike="noStrike" spc="-1" dirty="0">
                        <a:solidFill>
                          <a:srgbClr val="000000"/>
                        </a:solidFill>
                        <a:uFill>
                          <a:solidFill>
                            <a:srgbClr val="FFFFFF"/>
                          </a:solidFill>
                        </a:uFill>
                        <a:latin typeface="Arial"/>
                      </a:endParaRPr>
                    </a:p>
                    <a:p>
                      <a:pPr marL="285840" indent="-285480" algn="just">
                        <a:lnSpc>
                          <a:spcPct val="115000"/>
                        </a:lnSpc>
                        <a:buClr>
                          <a:srgbClr val="000000"/>
                        </a:buClr>
                        <a:buFont typeface="StarSymbol"/>
                        <a:buChar char="-"/>
                      </a:pPr>
                      <a:r>
                        <a:rPr lang="fr-FR" sz="1400" b="0" strike="noStrike" spc="-1" dirty="0">
                          <a:solidFill>
                            <a:srgbClr val="000000"/>
                          </a:solidFill>
                          <a:uFill>
                            <a:solidFill>
                              <a:srgbClr val="FFFFFF"/>
                            </a:solidFill>
                          </a:uFill>
                          <a:latin typeface="Century Gothic"/>
                          <a:ea typeface="DejaVu Sans"/>
                        </a:rPr>
                        <a:t>Intégration de nouveau routeur pour l’interconnexion des différents réseaux Internes;</a:t>
                      </a:r>
                      <a:endParaRPr lang="fr-FR" sz="1400" b="0" strike="noStrike" spc="-1" dirty="0">
                        <a:solidFill>
                          <a:srgbClr val="000000"/>
                        </a:solidFill>
                        <a:uFill>
                          <a:solidFill>
                            <a:srgbClr val="FFFFFF"/>
                          </a:solidFill>
                        </a:uFill>
                        <a:latin typeface="Arial"/>
                      </a:endParaRPr>
                    </a:p>
                    <a:p>
                      <a:pPr marL="285840" indent="-285480" algn="just">
                        <a:lnSpc>
                          <a:spcPct val="115000"/>
                        </a:lnSpc>
                        <a:buClr>
                          <a:srgbClr val="000000"/>
                        </a:buClr>
                        <a:buFont typeface="StarSymbol"/>
                        <a:buChar char="-"/>
                      </a:pPr>
                      <a:r>
                        <a:rPr lang="fr-FR" sz="1400" b="0" strike="noStrike" spc="-1" dirty="0">
                          <a:solidFill>
                            <a:srgbClr val="000000"/>
                          </a:solidFill>
                          <a:uFill>
                            <a:solidFill>
                              <a:srgbClr val="FFFFFF"/>
                            </a:solidFill>
                          </a:uFill>
                          <a:latin typeface="Century Gothic"/>
                          <a:ea typeface="DejaVu Sans"/>
                        </a:rPr>
                        <a:t>Redondance de la connexion internet (BTSA et MTN);</a:t>
                      </a:r>
                      <a:endParaRPr lang="fr-FR" sz="1400" b="0" strike="noStrike" spc="-1" dirty="0">
                        <a:solidFill>
                          <a:srgbClr val="000000"/>
                        </a:solidFill>
                        <a:uFill>
                          <a:solidFill>
                            <a:srgbClr val="FFFFFF"/>
                          </a:solidFill>
                        </a:uFill>
                        <a:latin typeface="Arial"/>
                      </a:endParaRPr>
                    </a:p>
                    <a:p>
                      <a:pPr marL="285840" indent="-285480" algn="just">
                        <a:lnSpc>
                          <a:spcPct val="115000"/>
                        </a:lnSpc>
                        <a:buClr>
                          <a:srgbClr val="000000"/>
                        </a:buClr>
                        <a:buFont typeface="StarSymbol"/>
                        <a:buChar char="-"/>
                      </a:pPr>
                      <a:r>
                        <a:rPr lang="fr-FR" sz="1400" b="0" strike="noStrike" spc="-1" dirty="0">
                          <a:solidFill>
                            <a:srgbClr val="000000"/>
                          </a:solidFill>
                          <a:uFill>
                            <a:solidFill>
                              <a:srgbClr val="FFFFFF"/>
                            </a:solidFill>
                          </a:uFill>
                          <a:latin typeface="Century Gothic"/>
                          <a:ea typeface="DejaVu Sans"/>
                        </a:rPr>
                        <a:t>Monitoring des équipements réseau pour prise de décision;</a:t>
                      </a:r>
                      <a:endParaRPr lang="fr-FR" sz="1400" b="0" strike="noStrike" spc="-1" dirty="0">
                        <a:solidFill>
                          <a:srgbClr val="000000"/>
                        </a:solidFill>
                        <a:uFill>
                          <a:solidFill>
                            <a:srgbClr val="FFFFFF"/>
                          </a:solidFill>
                        </a:uFill>
                        <a:latin typeface="Arial"/>
                      </a:endParaRPr>
                    </a:p>
                    <a:p>
                      <a:pPr marL="285840" indent="-285480" algn="just">
                        <a:lnSpc>
                          <a:spcPct val="115000"/>
                        </a:lnSpc>
                        <a:buClr>
                          <a:srgbClr val="000000"/>
                        </a:buClr>
                        <a:buFont typeface="StarSymbol"/>
                        <a:buChar char="-"/>
                      </a:pPr>
                      <a:r>
                        <a:rPr lang="fr-FR" sz="1400" b="0" strike="noStrike" spc="-1" dirty="0">
                          <a:solidFill>
                            <a:srgbClr val="000000"/>
                          </a:solidFill>
                          <a:uFill>
                            <a:solidFill>
                              <a:srgbClr val="FFFFFF"/>
                            </a:solidFill>
                          </a:uFill>
                          <a:latin typeface="Century Gothic"/>
                          <a:ea typeface="DejaVu Sans"/>
                        </a:rPr>
                        <a:t>Disposer une accessibilité au point d’accès sur les différents plateaux de production;</a:t>
                      </a:r>
                      <a:endParaRPr lang="fr-FR" sz="1400" b="0" strike="noStrike" spc="-1" dirty="0">
                        <a:solidFill>
                          <a:srgbClr val="000000"/>
                        </a:solidFill>
                        <a:uFill>
                          <a:solidFill>
                            <a:srgbClr val="FFFFFF"/>
                          </a:solidFill>
                        </a:uFill>
                        <a:latin typeface="Arial"/>
                      </a:endParaRPr>
                    </a:p>
                    <a:p>
                      <a:pPr marL="285840" indent="-285480" algn="just">
                        <a:lnSpc>
                          <a:spcPct val="115000"/>
                        </a:lnSpc>
                        <a:buClr>
                          <a:srgbClr val="000000"/>
                        </a:buClr>
                        <a:buFont typeface="StarSymbol"/>
                        <a:buChar char="-"/>
                      </a:pPr>
                      <a:r>
                        <a:rPr lang="fr-FR" sz="1400" b="0" strike="noStrike" spc="-1" dirty="0">
                          <a:solidFill>
                            <a:srgbClr val="000000"/>
                          </a:solidFill>
                          <a:uFill>
                            <a:solidFill>
                              <a:srgbClr val="FFFFFF"/>
                            </a:solidFill>
                          </a:uFill>
                          <a:latin typeface="Century Gothic"/>
                          <a:ea typeface="DejaVu Sans"/>
                        </a:rPr>
                        <a:t>Supervision du réseau par des outils de monitoring (</a:t>
                      </a:r>
                      <a:r>
                        <a:rPr lang="fr-FR" sz="1400" b="0" strike="noStrike" spc="-1" dirty="0" err="1">
                          <a:solidFill>
                            <a:srgbClr val="000000"/>
                          </a:solidFill>
                          <a:uFill>
                            <a:solidFill>
                              <a:srgbClr val="FFFFFF"/>
                            </a:solidFill>
                          </a:uFill>
                          <a:latin typeface="Century Gothic"/>
                          <a:ea typeface="DejaVu Sans"/>
                        </a:rPr>
                        <a:t>librenms</a:t>
                      </a:r>
                      <a:r>
                        <a:rPr lang="fr-FR" sz="1400" b="0" strike="noStrike" spc="-1" dirty="0">
                          <a:solidFill>
                            <a:srgbClr val="000000"/>
                          </a:solidFill>
                          <a:uFill>
                            <a:solidFill>
                              <a:srgbClr val="FFFFFF"/>
                            </a:solidFill>
                          </a:uFill>
                          <a:latin typeface="Century Gothic"/>
                          <a:ea typeface="DejaVu Sans"/>
                        </a:rPr>
                        <a:t>, Zabbix) afin d’optimiser la maintenance.</a:t>
                      </a:r>
                      <a:endParaRPr lang="fr-FR" sz="14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cap="flat" cmpd="sng" algn="ctr">
                      <a:solidFill>
                        <a:srgbClr val="000000"/>
                      </a:solidFill>
                      <a:prstDash val="solid"/>
                      <a:round/>
                      <a:headEnd type="none" w="med" len="med"/>
                      <a:tailEnd type="none" w="med" len="med"/>
                    </a:lnT>
                    <a:lnB w="12240">
                      <a:solidFill>
                        <a:srgbClr val="000000"/>
                      </a:solidFill>
                    </a:lnB>
                    <a:noFill/>
                  </a:tcPr>
                </a:tc>
                <a:extLst>
                  <a:ext uri="{0D108BD9-81ED-4DB2-BD59-A6C34878D82A}">
                    <a16:rowId xmlns:a16="http://schemas.microsoft.com/office/drawing/2014/main" val="10001"/>
                  </a:ext>
                </a:extLst>
              </a:tr>
              <a:tr h="2461680">
                <a:tc vMerge="1">
                  <a:txBody>
                    <a:bodyPr/>
                    <a:lstStyle/>
                    <a:p>
                      <a:pPr>
                        <a:lnSpc>
                          <a:spcPct val="150000"/>
                        </a:lnSpc>
                      </a:pPr>
                      <a:endParaRPr lang="fr-FR" sz="1800" b="0" strike="noStrike" spc="-1">
                        <a:solidFill>
                          <a:srgbClr val="000000"/>
                        </a:solidFill>
                        <a:uFill>
                          <a:solidFill>
                            <a:srgbClr val="FFFFFF"/>
                          </a:solidFill>
                        </a:uFill>
                        <a:latin typeface="Arial"/>
                      </a:endParaRPr>
                    </a:p>
                    <a:p>
                      <a:pPr>
                        <a:lnSpc>
                          <a:spcPct val="150000"/>
                        </a:lnSpc>
                      </a:pPr>
                      <a:endParaRPr lang="fr-FR" sz="1800" b="0" strike="noStrike" spc="-1">
                        <a:solidFill>
                          <a:srgbClr val="000000"/>
                        </a:solidFill>
                        <a:uFill>
                          <a:solidFill>
                            <a:srgbClr val="FFFFFF"/>
                          </a:solidFill>
                        </a:uFill>
                        <a:latin typeface="Arial"/>
                      </a:endParaRPr>
                    </a:p>
                    <a:p>
                      <a:pPr>
                        <a:lnSpc>
                          <a:spcPct val="150000"/>
                        </a:lnSpc>
                      </a:pPr>
                      <a:r>
                        <a:rPr lang="fr-FR" sz="1400" b="0" strike="noStrike" spc="-1">
                          <a:solidFill>
                            <a:srgbClr val="000000"/>
                          </a:solidFill>
                          <a:uFill>
                            <a:solidFill>
                              <a:srgbClr val="FFFFFF"/>
                            </a:solidFill>
                          </a:uFill>
                          <a:latin typeface="Century Gothic"/>
                          <a:ea typeface="DejaVu Sans"/>
                        </a:rPr>
                        <a:t>L’AUDIT RÉGULIER DE L’ARCHITECTURE RÉSEAUX</a:t>
                      </a:r>
                      <a:endParaRPr lang="fr-FR" sz="1400" b="0" strike="noStrike" spc="-1">
                        <a:solidFill>
                          <a:srgbClr val="000000"/>
                        </a:solidFill>
                        <a:uFill>
                          <a:solidFill>
                            <a:srgbClr val="FFFFFF"/>
                          </a:solidFill>
                        </a:uFill>
                        <a:latin typeface="Arial"/>
                      </a:endParaRPr>
                    </a:p>
                    <a:p>
                      <a:pPr algn="just">
                        <a:lnSpc>
                          <a:spcPct val="115000"/>
                        </a:lnSpc>
                      </a:pPr>
                      <a:endParaRPr lang="fr-FR" sz="1400" b="0" strike="noStrike" spc="-1">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noFill/>
                  </a:tcPr>
                </a:tc>
                <a:tc>
                  <a:txBody>
                    <a:bodyPr/>
                    <a:lstStyle/>
                    <a:p>
                      <a:pPr marL="285840" indent="-285480" algn="just">
                        <a:lnSpc>
                          <a:spcPct val="115000"/>
                        </a:lnSpc>
                        <a:buClr>
                          <a:srgbClr val="000000"/>
                        </a:buClr>
                        <a:buFont typeface="StarSymbol"/>
                        <a:buChar char="-"/>
                      </a:pPr>
                      <a:endParaRPr lang="fr-FR" sz="14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noFill/>
                  </a:tcPr>
                </a:tc>
                <a:tc>
                  <a:txBody>
                    <a:bodyPr/>
                    <a:lstStyle/>
                    <a:p>
                      <a:pPr marL="285840" indent="-285480" algn="just">
                        <a:lnSpc>
                          <a:spcPct val="115000"/>
                        </a:lnSpc>
                        <a:buClr>
                          <a:srgbClr val="000000"/>
                        </a:buClr>
                        <a:buFont typeface="StarSymbol"/>
                        <a:buChar char="-"/>
                      </a:pPr>
                      <a:r>
                        <a:rPr lang="fr-FR" sz="1400" b="0" strike="noStrike" kern="1200" spc="-1" dirty="0">
                          <a:solidFill>
                            <a:srgbClr val="000000"/>
                          </a:solidFill>
                          <a:uFill>
                            <a:solidFill>
                              <a:srgbClr val="FFFFFF"/>
                            </a:solidFill>
                          </a:uFill>
                          <a:latin typeface="Century Gothic"/>
                          <a:ea typeface="DejaVu Sans"/>
                          <a:cs typeface="+mn-cs"/>
                        </a:rPr>
                        <a:t>Suivi des mises à jour des antivirus sur le parc informatique ;</a:t>
                      </a:r>
                    </a:p>
                    <a:p>
                      <a:pPr marL="285840" indent="-285480" algn="just">
                        <a:lnSpc>
                          <a:spcPct val="115000"/>
                        </a:lnSpc>
                        <a:buClr>
                          <a:srgbClr val="000000"/>
                        </a:buClr>
                        <a:buFont typeface="StarSymbol"/>
                        <a:buChar char="-"/>
                      </a:pPr>
                      <a:r>
                        <a:rPr lang="fr-FR" sz="1400" b="0" strike="noStrike" kern="1200" spc="-1" dirty="0">
                          <a:solidFill>
                            <a:srgbClr val="000000"/>
                          </a:solidFill>
                          <a:uFill>
                            <a:solidFill>
                              <a:srgbClr val="FFFFFF"/>
                            </a:solidFill>
                          </a:uFill>
                          <a:latin typeface="Century Gothic"/>
                          <a:ea typeface="DejaVu Sans"/>
                          <a:cs typeface="+mn-cs"/>
                        </a:rPr>
                        <a:t>Mise à jour des navigateurs sur le parc informatique</a:t>
                      </a:r>
                    </a:p>
                    <a:p>
                      <a:pPr marL="285840" indent="-285480" algn="just">
                        <a:lnSpc>
                          <a:spcPct val="115000"/>
                        </a:lnSpc>
                        <a:buClr>
                          <a:srgbClr val="000000"/>
                        </a:buClr>
                        <a:buFont typeface="StarSymbol"/>
                        <a:buChar char="-"/>
                      </a:pPr>
                      <a:r>
                        <a:rPr lang="fr-FR" sz="1400" b="0" strike="noStrike" kern="1200" spc="-1" dirty="0">
                          <a:solidFill>
                            <a:srgbClr val="000000"/>
                          </a:solidFill>
                          <a:uFill>
                            <a:solidFill>
                              <a:srgbClr val="FFFFFF"/>
                            </a:solidFill>
                          </a:uFill>
                          <a:latin typeface="Century Gothic"/>
                          <a:ea typeface="DejaVu Sans"/>
                          <a:cs typeface="+mn-cs"/>
                        </a:rPr>
                        <a:t>Suivi du plan d’adressage sur réseau ;</a:t>
                      </a:r>
                    </a:p>
                    <a:p>
                      <a:pPr marL="285840" indent="-285480" algn="just">
                        <a:lnSpc>
                          <a:spcPct val="115000"/>
                        </a:lnSpc>
                        <a:buClr>
                          <a:srgbClr val="000000"/>
                        </a:buClr>
                        <a:buFont typeface="StarSymbol"/>
                        <a:buChar char="-"/>
                      </a:pPr>
                      <a:r>
                        <a:rPr lang="fr-FR" sz="1400" b="0" strike="noStrike" kern="1200" spc="-1" dirty="0">
                          <a:solidFill>
                            <a:srgbClr val="000000"/>
                          </a:solidFill>
                          <a:uFill>
                            <a:solidFill>
                              <a:srgbClr val="FFFFFF"/>
                            </a:solidFill>
                          </a:uFill>
                          <a:latin typeface="Century Gothic"/>
                          <a:ea typeface="DejaVu Sans"/>
                          <a:cs typeface="+mn-cs"/>
                        </a:rPr>
                        <a:t>Scanne ports des serveurs (voir les ports ouverts non utilisé).</a:t>
                      </a:r>
                    </a:p>
                    <a:p>
                      <a:pPr marL="285840" indent="-285480" algn="just">
                        <a:lnSpc>
                          <a:spcPct val="115000"/>
                        </a:lnSpc>
                        <a:buClr>
                          <a:srgbClr val="000000"/>
                        </a:buClr>
                        <a:buFont typeface="StarSymbol"/>
                        <a:buChar char="-"/>
                      </a:pPr>
                      <a:r>
                        <a:rPr lang="fr-FR" sz="1400" b="0" strike="noStrike" kern="1200" spc="-1" dirty="0">
                          <a:solidFill>
                            <a:srgbClr val="000000"/>
                          </a:solidFill>
                          <a:uFill>
                            <a:solidFill>
                              <a:srgbClr val="FFFFFF"/>
                            </a:solidFill>
                          </a:uFill>
                          <a:latin typeface="Century Gothic"/>
                          <a:ea typeface="DejaVu Sans"/>
                          <a:cs typeface="+mn-cs"/>
                        </a:rPr>
                        <a:t>Analyse des fichiers log des différents serveurs pour prise de décision;</a:t>
                      </a:r>
                    </a:p>
                    <a:p>
                      <a:pPr marL="285840" indent="-285480" algn="just">
                        <a:lnSpc>
                          <a:spcPct val="115000"/>
                        </a:lnSpc>
                        <a:buClr>
                          <a:srgbClr val="000000"/>
                        </a:buClr>
                        <a:buFont typeface="StarSymbol"/>
                        <a:buChar char="-"/>
                      </a:pPr>
                      <a:r>
                        <a:rPr lang="fr-FR" sz="1400" b="0" strike="noStrike" kern="1200" spc="-1" dirty="0">
                          <a:solidFill>
                            <a:srgbClr val="000000"/>
                          </a:solidFill>
                          <a:uFill>
                            <a:solidFill>
                              <a:srgbClr val="FFFFFF"/>
                            </a:solidFill>
                          </a:uFill>
                          <a:latin typeface="Century Gothic"/>
                          <a:ea typeface="DejaVu Sans"/>
                          <a:cs typeface="+mn-cs"/>
                        </a:rPr>
                        <a:t>Suivi de la QoS sur le proxy</a:t>
                      </a:r>
                    </a:p>
                    <a:p>
                      <a:endParaRPr lang="en-CA" sz="1400" b="0" strike="noStrike" kern="1200" spc="-1" dirty="0">
                        <a:solidFill>
                          <a:srgbClr val="000000"/>
                        </a:solidFill>
                        <a:uFill>
                          <a:solidFill>
                            <a:srgbClr val="FFFFFF"/>
                          </a:solidFill>
                        </a:uFill>
                        <a:latin typeface="Century Gothic"/>
                        <a:ea typeface="DejaVu Sans"/>
                        <a:cs typeface="+mn-cs"/>
                      </a:endParaRPr>
                    </a:p>
                  </a:txBody>
                  <a:tcPr>
                    <a:lnL w="12240" cap="flat" cmpd="sng" algn="ctr">
                      <a:solidFill>
                        <a:srgbClr val="000000"/>
                      </a:solidFill>
                      <a:prstDash val="solid"/>
                      <a:round/>
                      <a:headEnd type="none" w="med" len="med"/>
                      <a:tailEnd type="none" w="med" len="med"/>
                    </a:lnL>
                    <a:lnT w="1224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Table 1"/>
          <p:cNvGraphicFramePr/>
          <p:nvPr>
            <p:extLst>
              <p:ext uri="{D42A27DB-BD31-4B8C-83A1-F6EECF244321}">
                <p14:modId xmlns:p14="http://schemas.microsoft.com/office/powerpoint/2010/main" val="2032292835"/>
              </p:ext>
            </p:extLst>
          </p:nvPr>
        </p:nvGraphicFramePr>
        <p:xfrm>
          <a:off x="772920" y="138240"/>
          <a:ext cx="10959480" cy="398520"/>
        </p:xfrm>
        <a:graphic>
          <a:graphicData uri="http://schemas.openxmlformats.org/drawingml/2006/table">
            <a:tbl>
              <a:tblPr/>
              <a:tblGrid>
                <a:gridCol w="3770640">
                  <a:extLst>
                    <a:ext uri="{9D8B030D-6E8A-4147-A177-3AD203B41FA5}">
                      <a16:colId xmlns:a16="http://schemas.microsoft.com/office/drawing/2014/main" val="20000"/>
                    </a:ext>
                  </a:extLst>
                </a:gridCol>
                <a:gridCol w="3789360">
                  <a:extLst>
                    <a:ext uri="{9D8B030D-6E8A-4147-A177-3AD203B41FA5}">
                      <a16:colId xmlns:a16="http://schemas.microsoft.com/office/drawing/2014/main" val="20001"/>
                    </a:ext>
                  </a:extLst>
                </a:gridCol>
                <a:gridCol w="3399480">
                  <a:extLst>
                    <a:ext uri="{9D8B030D-6E8A-4147-A177-3AD203B41FA5}">
                      <a16:colId xmlns:a16="http://schemas.microsoft.com/office/drawing/2014/main" val="20002"/>
                    </a:ext>
                  </a:extLst>
                </a:gridCol>
              </a:tblGrid>
              <a:tr h="398520">
                <a:tc>
                  <a:txBody>
                    <a:bodyPr/>
                    <a:lstStyle/>
                    <a:p>
                      <a:pPr algn="ctr">
                        <a:lnSpc>
                          <a:spcPct val="115000"/>
                        </a:lnSpc>
                      </a:pPr>
                      <a:r>
                        <a:rPr lang="fr-FR" sz="1200" b="0" strike="noStrike" spc="-1" dirty="0">
                          <a:solidFill>
                            <a:srgbClr val="000000"/>
                          </a:solidFill>
                          <a:uFill>
                            <a:solidFill>
                              <a:srgbClr val="FFFFFF"/>
                            </a:solidFill>
                          </a:uFill>
                          <a:latin typeface="Century Gothic"/>
                          <a:ea typeface="DejaVu Sans"/>
                        </a:rPr>
                        <a:t>AXES </a:t>
                      </a:r>
                      <a:endParaRPr lang="fr-FR" sz="12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fr-FR" sz="1200" b="0" strike="noStrike" spc="-1" dirty="0">
                          <a:solidFill>
                            <a:srgbClr val="000000"/>
                          </a:solidFill>
                          <a:uFill>
                            <a:solidFill>
                              <a:srgbClr val="FFFFFF"/>
                            </a:solidFill>
                          </a:uFill>
                          <a:latin typeface="Century Gothic"/>
                          <a:ea typeface="DejaVu Sans"/>
                        </a:rPr>
                        <a:t>DESCRIPTION</a:t>
                      </a:r>
                      <a:endParaRPr lang="fr-FR" sz="12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pPr>
                      <a:r>
                        <a:rPr lang="fr-FR" sz="1200" b="0" strike="noStrike" spc="-1" dirty="0">
                          <a:solidFill>
                            <a:srgbClr val="000000"/>
                          </a:solidFill>
                          <a:uFill>
                            <a:solidFill>
                              <a:srgbClr val="FFFFFF"/>
                            </a:solidFill>
                          </a:uFill>
                          <a:latin typeface="Century Gothic"/>
                          <a:ea typeface="DejaVu Sans"/>
                        </a:rPr>
                        <a:t>TACHES EFFECTUEES</a:t>
                      </a:r>
                      <a:endParaRPr lang="fr-FR" sz="12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75" name="Table 2"/>
          <p:cNvGraphicFramePr/>
          <p:nvPr>
            <p:extLst>
              <p:ext uri="{D42A27DB-BD31-4B8C-83A1-F6EECF244321}">
                <p14:modId xmlns:p14="http://schemas.microsoft.com/office/powerpoint/2010/main" val="3300069807"/>
              </p:ext>
            </p:extLst>
          </p:nvPr>
        </p:nvGraphicFramePr>
        <p:xfrm>
          <a:off x="772920" y="536760"/>
          <a:ext cx="10959840" cy="5821049"/>
        </p:xfrm>
        <a:graphic>
          <a:graphicData uri="http://schemas.openxmlformats.org/drawingml/2006/table">
            <a:tbl>
              <a:tblPr/>
              <a:tblGrid>
                <a:gridCol w="3761280">
                  <a:extLst>
                    <a:ext uri="{9D8B030D-6E8A-4147-A177-3AD203B41FA5}">
                      <a16:colId xmlns:a16="http://schemas.microsoft.com/office/drawing/2014/main" val="20000"/>
                    </a:ext>
                  </a:extLst>
                </a:gridCol>
                <a:gridCol w="3817800">
                  <a:extLst>
                    <a:ext uri="{9D8B030D-6E8A-4147-A177-3AD203B41FA5}">
                      <a16:colId xmlns:a16="http://schemas.microsoft.com/office/drawing/2014/main" val="20001"/>
                    </a:ext>
                  </a:extLst>
                </a:gridCol>
                <a:gridCol w="3380760">
                  <a:extLst>
                    <a:ext uri="{9D8B030D-6E8A-4147-A177-3AD203B41FA5}">
                      <a16:colId xmlns:a16="http://schemas.microsoft.com/office/drawing/2014/main" val="20002"/>
                    </a:ext>
                  </a:extLst>
                </a:gridCol>
              </a:tblGrid>
              <a:tr h="1901160">
                <a:tc rowSpan="2">
                  <a:txBody>
                    <a:bodyPr/>
                    <a:lstStyle/>
                    <a:p>
                      <a:pPr algn="ctr">
                        <a:lnSpc>
                          <a:spcPct val="150000"/>
                        </a:lnSpc>
                      </a:pPr>
                      <a:endParaRPr lang="fr-FR" sz="1800" b="0" strike="noStrike" spc="-1">
                        <a:solidFill>
                          <a:srgbClr val="000000"/>
                        </a:solidFill>
                        <a:uFill>
                          <a:solidFill>
                            <a:srgbClr val="FFFFFF"/>
                          </a:solidFill>
                        </a:uFill>
                        <a:latin typeface="Arial"/>
                      </a:endParaRPr>
                    </a:p>
                    <a:p>
                      <a:pPr algn="ctr">
                        <a:lnSpc>
                          <a:spcPct val="150000"/>
                        </a:lnSpc>
                      </a:pPr>
                      <a:endParaRPr lang="fr-FR" sz="1800" b="0" strike="noStrike" spc="-1">
                        <a:solidFill>
                          <a:srgbClr val="000000"/>
                        </a:solidFill>
                        <a:uFill>
                          <a:solidFill>
                            <a:srgbClr val="FFFFFF"/>
                          </a:solidFill>
                        </a:uFill>
                        <a:latin typeface="Arial"/>
                      </a:endParaRPr>
                    </a:p>
                    <a:p>
                      <a:pPr algn="ctr">
                        <a:lnSpc>
                          <a:spcPct val="150000"/>
                        </a:lnSpc>
                      </a:pPr>
                      <a:endParaRPr lang="fr-FR" sz="1800" b="0" strike="noStrike" spc="-1">
                        <a:solidFill>
                          <a:srgbClr val="000000"/>
                        </a:solidFill>
                        <a:uFill>
                          <a:solidFill>
                            <a:srgbClr val="FFFFFF"/>
                          </a:solidFill>
                        </a:uFill>
                        <a:latin typeface="Arial"/>
                      </a:endParaRPr>
                    </a:p>
                    <a:p>
                      <a:pPr algn="ctr">
                        <a:lnSpc>
                          <a:spcPct val="150000"/>
                        </a:lnSpc>
                      </a:pPr>
                      <a:endParaRPr lang="fr-FR" sz="1800" b="0" strike="noStrike" spc="-1">
                        <a:solidFill>
                          <a:srgbClr val="000000"/>
                        </a:solidFill>
                        <a:uFill>
                          <a:solidFill>
                            <a:srgbClr val="FFFFFF"/>
                          </a:solidFill>
                        </a:uFill>
                        <a:latin typeface="Arial"/>
                      </a:endParaRPr>
                    </a:p>
                    <a:p>
                      <a:pPr algn="ctr">
                        <a:lnSpc>
                          <a:spcPct val="150000"/>
                        </a:lnSpc>
                      </a:pPr>
                      <a:endParaRPr lang="fr-FR" sz="1800" b="0" strike="noStrike" spc="-1">
                        <a:solidFill>
                          <a:srgbClr val="000000"/>
                        </a:solidFill>
                        <a:uFill>
                          <a:solidFill>
                            <a:srgbClr val="FFFFFF"/>
                          </a:solidFill>
                        </a:uFill>
                        <a:latin typeface="Arial"/>
                      </a:endParaRPr>
                    </a:p>
                    <a:p>
                      <a:pPr algn="ctr">
                        <a:lnSpc>
                          <a:spcPct val="150000"/>
                        </a:lnSpc>
                      </a:pPr>
                      <a:endParaRPr lang="fr-FR" sz="1800" b="0" strike="noStrike" spc="-1">
                        <a:solidFill>
                          <a:srgbClr val="000000"/>
                        </a:solidFill>
                        <a:uFill>
                          <a:solidFill>
                            <a:srgbClr val="FFFFFF"/>
                          </a:solidFill>
                        </a:uFill>
                        <a:latin typeface="Arial"/>
                      </a:endParaRPr>
                    </a:p>
                    <a:p>
                      <a:pPr algn="ctr">
                        <a:lnSpc>
                          <a:spcPct val="150000"/>
                        </a:lnSpc>
                      </a:pPr>
                      <a:endParaRPr lang="fr-FR" sz="1800" b="0" strike="noStrike" spc="-1">
                        <a:solidFill>
                          <a:srgbClr val="000000"/>
                        </a:solidFill>
                        <a:uFill>
                          <a:solidFill>
                            <a:srgbClr val="FFFFFF"/>
                          </a:solidFill>
                        </a:uFill>
                        <a:latin typeface="Arial"/>
                      </a:endParaRPr>
                    </a:p>
                    <a:p>
                      <a:pPr algn="ctr">
                        <a:lnSpc>
                          <a:spcPct val="150000"/>
                        </a:lnSpc>
                      </a:pPr>
                      <a:r>
                        <a:rPr lang="fr-FR" sz="1400" b="1" strike="noStrike" spc="-1">
                          <a:solidFill>
                            <a:srgbClr val="000000"/>
                          </a:solidFill>
                          <a:uFill>
                            <a:solidFill>
                              <a:srgbClr val="FFFFFF"/>
                            </a:solidFill>
                          </a:uFill>
                          <a:latin typeface="Century Gothic"/>
                          <a:ea typeface="DejaVu Sans"/>
                        </a:rPr>
                        <a:t>SENSIBILISER LES UTILISATEURS SUR LES RISQUES ET REGLES DE SECURITE</a:t>
                      </a:r>
                      <a:endParaRPr lang="fr-FR" sz="1400" b="0" strike="noStrike" spc="-1">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50000"/>
                        </a:lnSpc>
                      </a:pPr>
                      <a:endParaRPr lang="fr-FR" sz="1800" b="0" strike="noStrike" spc="-1">
                        <a:solidFill>
                          <a:srgbClr val="000000"/>
                        </a:solidFill>
                        <a:uFill>
                          <a:solidFill>
                            <a:srgbClr val="FFFFFF"/>
                          </a:solidFill>
                        </a:uFill>
                        <a:latin typeface="Arial"/>
                      </a:endParaRPr>
                    </a:p>
                    <a:p>
                      <a:pPr algn="just">
                        <a:lnSpc>
                          <a:spcPct val="150000"/>
                        </a:lnSpc>
                      </a:pPr>
                      <a:endParaRPr lang="fr-FR" sz="1800" b="0" strike="noStrike" spc="-1">
                        <a:solidFill>
                          <a:srgbClr val="000000"/>
                        </a:solidFill>
                        <a:uFill>
                          <a:solidFill>
                            <a:srgbClr val="FFFFFF"/>
                          </a:solidFill>
                        </a:uFill>
                        <a:latin typeface="Arial"/>
                      </a:endParaRPr>
                    </a:p>
                    <a:p>
                      <a:pPr algn="just">
                        <a:lnSpc>
                          <a:spcPct val="150000"/>
                        </a:lnSpc>
                      </a:pPr>
                      <a:endParaRPr lang="fr-FR" sz="1800" b="0" strike="noStrike" spc="-1">
                        <a:solidFill>
                          <a:srgbClr val="000000"/>
                        </a:solidFill>
                        <a:uFill>
                          <a:solidFill>
                            <a:srgbClr val="FFFFFF"/>
                          </a:solidFill>
                        </a:uFill>
                        <a:latin typeface="Arial"/>
                      </a:endParaRPr>
                    </a:p>
                    <a:p>
                      <a:pPr algn="ctr">
                        <a:lnSpc>
                          <a:spcPct val="150000"/>
                        </a:lnSpc>
                      </a:pPr>
                      <a:r>
                        <a:rPr lang="fr-FR" sz="1400" b="0" strike="noStrike" spc="-1">
                          <a:solidFill>
                            <a:srgbClr val="000000"/>
                          </a:solidFill>
                          <a:uFill>
                            <a:solidFill>
                              <a:srgbClr val="FFFFFF"/>
                            </a:solidFill>
                          </a:uFill>
                          <a:latin typeface="Century Gothic"/>
                          <a:ea typeface="DejaVu Sans"/>
                        </a:rPr>
                        <a:t>Accompagner les utilisateurs sur l'utilisation des materiels de travail</a:t>
                      </a:r>
                      <a:endParaRPr lang="fr-FR" sz="1400" b="0" strike="noStrike" spc="-1">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171360" indent="-171000" algn="just">
                        <a:lnSpc>
                          <a:spcPct val="150000"/>
                        </a:lnSpc>
                        <a:buClr>
                          <a:srgbClr val="000000"/>
                        </a:buClr>
                        <a:buFont typeface="StarSymbol"/>
                        <a:buChar char="-"/>
                      </a:pPr>
                      <a:r>
                        <a:rPr lang="fr-FR" sz="1400" b="0" strike="noStrike" spc="-1">
                          <a:solidFill>
                            <a:srgbClr val="000000"/>
                          </a:solidFill>
                          <a:uFill>
                            <a:solidFill>
                              <a:srgbClr val="FFFFFF"/>
                            </a:solidFill>
                          </a:uFill>
                          <a:latin typeface="Century Gothic"/>
                          <a:ea typeface="DejaVu Sans"/>
                        </a:rPr>
                        <a:t>Formation aux TeamLeader sur la maintenance de premier niveau;</a:t>
                      </a:r>
                      <a:endParaRPr lang="fr-FR" sz="1400" b="0" strike="noStrike" spc="-1">
                        <a:solidFill>
                          <a:srgbClr val="000000"/>
                        </a:solidFill>
                        <a:uFill>
                          <a:solidFill>
                            <a:srgbClr val="FFFFFF"/>
                          </a:solidFill>
                        </a:uFill>
                        <a:latin typeface="Arial"/>
                      </a:endParaRPr>
                    </a:p>
                    <a:p>
                      <a:pPr marL="171360" indent="-171000" algn="just">
                        <a:lnSpc>
                          <a:spcPct val="150000"/>
                        </a:lnSpc>
                        <a:buClr>
                          <a:srgbClr val="000000"/>
                        </a:buClr>
                        <a:buFont typeface="StarSymbol"/>
                        <a:buChar char="-"/>
                      </a:pPr>
                      <a:r>
                        <a:rPr lang="fr-FR" sz="1400" b="0" strike="noStrike" spc="-1">
                          <a:solidFill>
                            <a:srgbClr val="000000"/>
                          </a:solidFill>
                          <a:uFill>
                            <a:solidFill>
                              <a:srgbClr val="FFFFFF"/>
                            </a:solidFill>
                          </a:uFill>
                          <a:latin typeface="Century Gothic"/>
                          <a:ea typeface="DejaVu Sans"/>
                        </a:rPr>
                        <a:t>Formation périodique des superviseurs (Module de supervision, reporting Hermes.Net et autres applications internes)</a:t>
                      </a:r>
                      <a:endParaRPr lang="fr-FR" sz="1400" b="0" strike="noStrike" spc="-1">
                        <a:solidFill>
                          <a:srgbClr val="000000"/>
                        </a:solidFill>
                        <a:uFill>
                          <a:solidFill>
                            <a:srgbClr val="FFFFFF"/>
                          </a:solidFill>
                        </a:uFill>
                        <a:latin typeface="Arial"/>
                      </a:endParaRPr>
                    </a:p>
                    <a:p>
                      <a:pPr marL="171360" indent="-171000" algn="just">
                        <a:lnSpc>
                          <a:spcPct val="150000"/>
                        </a:lnSpc>
                        <a:buClr>
                          <a:srgbClr val="000000"/>
                        </a:buClr>
                        <a:buFont typeface="StarSymbol"/>
                        <a:buChar char="-"/>
                      </a:pPr>
                      <a:r>
                        <a:rPr lang="fr-FR" sz="1400" b="0" strike="noStrike" spc="-1">
                          <a:solidFill>
                            <a:srgbClr val="000000"/>
                          </a:solidFill>
                          <a:uFill>
                            <a:solidFill>
                              <a:srgbClr val="FFFFFF"/>
                            </a:solidFill>
                          </a:uFill>
                          <a:latin typeface="Century Gothic"/>
                          <a:ea typeface="DejaVu Sans"/>
                        </a:rPr>
                        <a:t>Support en continue aux utilisateurs;</a:t>
                      </a:r>
                      <a:endParaRPr lang="fr-FR" sz="1400" b="0" strike="noStrike" spc="-1">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3529080">
                <a:tc vMerge="1">
                  <a:txBody>
                    <a:bodyPr/>
                    <a:lstStyle/>
                    <a:p>
                      <a:endParaRPr lang="en-US"/>
                    </a:p>
                  </a:txBody>
                  <a:tcPr>
                    <a:solidFill>
                      <a:srgbClr val="729FCF"/>
                    </a:solidFill>
                  </a:tcPr>
                </a:tc>
                <a:tc>
                  <a:txBody>
                    <a:bodyPr/>
                    <a:lstStyle/>
                    <a:p>
                      <a:pPr algn="just">
                        <a:lnSpc>
                          <a:spcPct val="150000"/>
                        </a:lnSpc>
                      </a:pPr>
                      <a:r>
                        <a:rPr lang="fr-FR" sz="1200" b="1" strike="noStrike" spc="-1" dirty="0">
                          <a:solidFill>
                            <a:srgbClr val="000000"/>
                          </a:solidFill>
                          <a:uFill>
                            <a:solidFill>
                              <a:srgbClr val="FFFFFF"/>
                            </a:solidFill>
                          </a:uFill>
                          <a:latin typeface="Century Gothic"/>
                          <a:ea typeface="DejaVu Sans"/>
                        </a:rPr>
                        <a:t>ACTIONS DE PREMIER SECOURS </a:t>
                      </a:r>
                      <a:r>
                        <a:rPr lang="fr-FR" sz="1200" b="0" strike="noStrike" spc="-1" dirty="0">
                          <a:solidFill>
                            <a:srgbClr val="000000"/>
                          </a:solidFill>
                          <a:uFill>
                            <a:solidFill>
                              <a:srgbClr val="FFFFFF"/>
                            </a:solidFill>
                          </a:uFill>
                          <a:latin typeface="Century Gothic"/>
                          <a:ea typeface="DejaVu Sans"/>
                        </a:rPr>
                        <a:t>:</a:t>
                      </a:r>
                      <a:endParaRPr lang="fr-FR" sz="12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Maîtriser les consignes d’urgence au sein de Media Contact (Plan d’évacuation en cas d’incendie)</a:t>
                      </a:r>
                      <a:endParaRPr lang="fr-FR" sz="1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Comment réagir en cas de fumée ou d’incendie ou d’inondation.</a:t>
                      </a:r>
                      <a:endParaRPr lang="fr-FR" sz="1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Maîtriser le maniement de l’extincteur.</a:t>
                      </a:r>
                      <a:endParaRPr lang="fr-FR" sz="1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Alerter et prévenir les secours (responsable Logistique, DSI, Sapeur Pompier).</a:t>
                      </a:r>
                      <a:endParaRPr lang="fr-FR" sz="1400" b="0" strike="noStrike" spc="-1" dirty="0">
                        <a:solidFill>
                          <a:srgbClr val="000000"/>
                        </a:solidFill>
                        <a:uFill>
                          <a:solidFill>
                            <a:srgbClr val="FFFFFF"/>
                          </a:solidFill>
                        </a:uFill>
                        <a:latin typeface="Arial"/>
                      </a:endParaRPr>
                    </a:p>
                    <a:p>
                      <a:pPr algn="just">
                        <a:lnSpc>
                          <a:spcPct val="150000"/>
                        </a:lnSpc>
                      </a:pPr>
                      <a:r>
                        <a:rPr lang="fr-FR" sz="1400" b="0" strike="noStrike" spc="-1" dirty="0">
                          <a:solidFill>
                            <a:srgbClr val="000000"/>
                          </a:solidFill>
                          <a:uFill>
                            <a:solidFill>
                              <a:srgbClr val="FFFFFF"/>
                            </a:solidFill>
                          </a:uFill>
                          <a:latin typeface="Century Gothic"/>
                          <a:ea typeface="DejaVu Sans"/>
                        </a:rPr>
                        <a:t>Protéger les personnes, les biens et limiter les conséquences d’un sinistre.</a:t>
                      </a:r>
                      <a:endParaRPr lang="fr-FR" sz="14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285840" indent="-285480" algn="just">
                        <a:lnSpc>
                          <a:spcPct val="150000"/>
                        </a:lnSpc>
                        <a:buClr>
                          <a:srgbClr val="000000"/>
                        </a:buClr>
                        <a:buFont typeface="StarSymbol"/>
                        <a:buChar char="-"/>
                      </a:pPr>
                      <a:r>
                        <a:rPr lang="fr-FR" sz="1400" b="0" strike="noStrike" spc="-1" dirty="0">
                          <a:solidFill>
                            <a:srgbClr val="000000"/>
                          </a:solidFill>
                          <a:uFill>
                            <a:solidFill>
                              <a:srgbClr val="FFFFFF"/>
                            </a:solidFill>
                          </a:uFill>
                          <a:latin typeface="Century Gothic"/>
                          <a:ea typeface="DejaVu Sans"/>
                        </a:rPr>
                        <a:t>Gestion du dispositif de détection de fumée;</a:t>
                      </a:r>
                      <a:endParaRPr lang="fr-FR" sz="1400" b="0" strike="noStrike" spc="-1" dirty="0">
                        <a:solidFill>
                          <a:srgbClr val="000000"/>
                        </a:solidFill>
                        <a:uFill>
                          <a:solidFill>
                            <a:srgbClr val="FFFFFF"/>
                          </a:solidFill>
                        </a:uFill>
                        <a:latin typeface="Arial"/>
                      </a:endParaRPr>
                    </a:p>
                    <a:p>
                      <a:pPr marL="285840" indent="-285480" algn="just">
                        <a:lnSpc>
                          <a:spcPct val="150000"/>
                        </a:lnSpc>
                        <a:buClr>
                          <a:srgbClr val="000000"/>
                        </a:buClr>
                        <a:buFont typeface="StarSymbol"/>
                        <a:buChar char="-"/>
                      </a:pPr>
                      <a:r>
                        <a:rPr lang="fr-FR" sz="1400" b="0" strike="noStrike" spc="-1" dirty="0">
                          <a:solidFill>
                            <a:srgbClr val="000000"/>
                          </a:solidFill>
                          <a:uFill>
                            <a:solidFill>
                              <a:srgbClr val="FFFFFF"/>
                            </a:solidFill>
                          </a:uFill>
                          <a:latin typeface="Century Gothic"/>
                          <a:ea typeface="DejaVu Sans"/>
                        </a:rPr>
                        <a:t>Réalisation d’une cartographie d’évacuation</a:t>
                      </a:r>
                      <a:endParaRPr lang="fr-FR" sz="1400" b="0" strike="noStrike" spc="-1" dirty="0">
                        <a:solidFill>
                          <a:srgbClr val="000000"/>
                        </a:solidFill>
                        <a:uFill>
                          <a:solidFill>
                            <a:srgbClr val="FFFFFF"/>
                          </a:solidFill>
                        </a:uFill>
                        <a:latin typeface="Arial"/>
                      </a:endParaRPr>
                    </a:p>
                    <a:p>
                      <a:pPr marL="285840" indent="-285480" algn="just">
                        <a:lnSpc>
                          <a:spcPct val="150000"/>
                        </a:lnSpc>
                        <a:buClr>
                          <a:srgbClr val="000000"/>
                        </a:buClr>
                        <a:buFont typeface="StarSymbol"/>
                        <a:buChar char="-"/>
                      </a:pPr>
                      <a:r>
                        <a:rPr lang="fr-FR" sz="1400" b="0" strike="noStrike" spc="-1" dirty="0">
                          <a:solidFill>
                            <a:srgbClr val="000000"/>
                          </a:solidFill>
                          <a:uFill>
                            <a:solidFill>
                              <a:srgbClr val="FFFFFF"/>
                            </a:solidFill>
                          </a:uFill>
                          <a:latin typeface="Century Gothic"/>
                          <a:ea typeface="DejaVu Sans"/>
                        </a:rPr>
                        <a:t>Réalisation des signalétique d’évacuation en collaboration avec le service communication</a:t>
                      </a:r>
                      <a:endParaRPr lang="fr-FR" sz="1400" b="0" strike="noStrike" spc="-1" dirty="0">
                        <a:solidFill>
                          <a:srgbClr val="000000"/>
                        </a:solidFill>
                        <a:uFill>
                          <a:solidFill>
                            <a:srgbClr val="FFFFFF"/>
                          </a:solidFill>
                        </a:uFill>
                        <a:latin typeface="Arial"/>
                      </a:endParaRPr>
                    </a:p>
                    <a:p>
                      <a:pPr marL="285840" indent="-285480" algn="just">
                        <a:lnSpc>
                          <a:spcPct val="150000"/>
                        </a:lnSpc>
                        <a:buClr>
                          <a:srgbClr val="000000"/>
                        </a:buClr>
                        <a:buFont typeface="StarSymbol"/>
                        <a:buChar char="-"/>
                      </a:pPr>
                      <a:r>
                        <a:rPr lang="fr-FR" sz="1400" b="0" strike="noStrike" spc="-1" dirty="0">
                          <a:solidFill>
                            <a:srgbClr val="000000"/>
                          </a:solidFill>
                          <a:uFill>
                            <a:solidFill>
                              <a:srgbClr val="FFFFFF"/>
                            </a:solidFill>
                          </a:uFill>
                          <a:latin typeface="Century Gothic"/>
                          <a:ea typeface="DejaVu Sans"/>
                        </a:rPr>
                        <a:t>Formation sur l’utilisation des extincteurs en collaboration avec la logistique.</a:t>
                      </a:r>
                      <a:endParaRPr lang="fr-FR" sz="1400" b="0" strike="noStrike" spc="-1" dirty="0">
                        <a:solidFill>
                          <a:srgbClr val="000000"/>
                        </a:solidFill>
                        <a:uFill>
                          <a:solidFill>
                            <a:srgbClr val="FFFFFF"/>
                          </a:solidFill>
                        </a:uFill>
                        <a:latin typeface="Arial"/>
                      </a:endParaRPr>
                    </a:p>
                    <a:p>
                      <a:pPr>
                        <a:lnSpc>
                          <a:spcPct val="115000"/>
                        </a:lnSpc>
                      </a:pPr>
                      <a:endParaRPr lang="fr-FR" sz="1400" b="0" strike="noStrike" spc="-1" dirty="0">
                        <a:solidFill>
                          <a:srgbClr val="000000"/>
                        </a:solidFill>
                        <a:uFill>
                          <a:solidFill>
                            <a:srgbClr val="FFFFFF"/>
                          </a:solidFill>
                        </a:uFill>
                        <a:latin typeface="Arial"/>
                      </a:endParaRPr>
                    </a:p>
                  </a:txBody>
                  <a:tcPr marL="16920" marR="1692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23017</TotalTime>
  <Words>2746</Words>
  <Application>Microsoft Office PowerPoint</Application>
  <PresentationFormat>Grand écran</PresentationFormat>
  <Paragraphs>385</Paragraphs>
  <Slides>33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33</vt:i4>
      </vt:variant>
    </vt:vector>
  </HeadingPairs>
  <TitlesOfParts>
    <vt:vector size="42" baseType="lpstr">
      <vt:lpstr>Arial</vt:lpstr>
      <vt:lpstr>Calibri</vt:lpstr>
      <vt:lpstr>Cambria</vt:lpstr>
      <vt:lpstr>Century Gothic</vt:lpstr>
      <vt:lpstr>Maiandra GD</vt:lpstr>
      <vt:lpstr>StarSymbol</vt:lpstr>
      <vt:lpstr>Symbol</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subject/>
  <dc:creator>Credo KPANOU</dc:creator>
  <dc:description/>
  <cp:lastModifiedBy>Léandre Aguiah</cp:lastModifiedBy>
  <cp:revision>1396</cp:revision>
  <dcterms:created xsi:type="dcterms:W3CDTF">2015-10-14T16:42:27Z</dcterms:created>
  <dcterms:modified xsi:type="dcterms:W3CDTF">2020-01-27T11:36:26Z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41</vt:i4>
  </property>
</Properties>
</file>