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560" r:id="rId3"/>
    <p:sldId id="605" r:id="rId4"/>
    <p:sldId id="529" r:id="rId5"/>
    <p:sldId id="538" r:id="rId6"/>
    <p:sldId id="602" r:id="rId7"/>
    <p:sldId id="541" r:id="rId8"/>
    <p:sldId id="603" r:id="rId9"/>
    <p:sldId id="607" r:id="rId10"/>
    <p:sldId id="606" r:id="rId11"/>
    <p:sldId id="527" r:id="rId12"/>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66FF33"/>
    <a:srgbClr val="4C0000"/>
    <a:srgbClr val="4E574D"/>
    <a:srgbClr val="FFCC00"/>
    <a:srgbClr val="006600"/>
    <a:srgbClr val="CC6600"/>
    <a:srgbClr val="663300"/>
    <a:srgbClr val="FFE5E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1" autoAdjust="0"/>
    <p:restoredTop sz="94728" autoAdjust="0"/>
  </p:normalViewPr>
  <p:slideViewPr>
    <p:cSldViewPr snapToGrid="0">
      <p:cViewPr varScale="1">
        <p:scale>
          <a:sx n="82" d="100"/>
          <a:sy n="82" d="100"/>
        </p:scale>
        <p:origin x="90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1222C7D-7A4D-4E64-8D8F-579A17140231}" type="datetimeFigureOut">
              <a:rPr lang="fr-FR" smtClean="0"/>
              <a:pPr/>
              <a:t>17/05/2019</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AC5EBD7-5ECC-4145-97F8-BF5AC5616BFD}"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4100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2DDE71-4A59-4600-8AD8-4F2331D4EEFE}"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5462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2"/>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7EAB1F-FBD6-430A-8C0E-0729B89D2BCB}"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110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69964EC-F872-420C-A805-E72F1558268E}" type="datetime1">
              <a:rPr lang="fr-FR" smtClean="0">
                <a:solidFill>
                  <a:prstClr val="black">
                    <a:tint val="75000"/>
                  </a:prstClr>
                </a:solidFill>
              </a:rPr>
              <a:pPr/>
              <a:t>17/05/2019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545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2"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D1EFC1F-E26C-4329-9261-4F3DFD2BBB49}" type="datetime1">
              <a:rPr lang="fr-FR" smtClean="0">
                <a:solidFill>
                  <a:prstClr val="black">
                    <a:tint val="75000"/>
                  </a:prstClr>
                </a:solidFill>
              </a:rPr>
              <a:pPr/>
              <a:t>17/05/2019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663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D6896C9-6239-4316-952F-60AA82723F21}" type="datetime1">
              <a:rPr lang="fr-FR" smtClean="0">
                <a:solidFill>
                  <a:prstClr val="black">
                    <a:tint val="75000"/>
                  </a:prstClr>
                </a:solidFill>
              </a:rPr>
              <a:pPr/>
              <a:t>17/05/2019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845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55515F-05F0-4A37-B914-B652B5D32315}" type="datetime1">
              <a:rPr lang="fr-FR" smtClean="0">
                <a:solidFill>
                  <a:prstClr val="black">
                    <a:tint val="75000"/>
                  </a:prstClr>
                </a:solidFill>
              </a:rPr>
              <a:pPr/>
              <a:t>17/05/2019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443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23B9E62-323A-49AF-89FC-FC34C1353077}" type="datetime1">
              <a:rPr lang="fr-FR" smtClean="0">
                <a:solidFill>
                  <a:prstClr val="black">
                    <a:tint val="75000"/>
                  </a:prstClr>
                </a:solidFill>
              </a:rPr>
              <a:pPr/>
              <a:t>17/05/2019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6082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DB94997-D007-4CD5-9F77-A6BDE6E5433C}" type="datetime1">
              <a:rPr lang="fr-FR" smtClean="0">
                <a:solidFill>
                  <a:prstClr val="black">
                    <a:tint val="75000"/>
                  </a:prstClr>
                </a:solidFill>
              </a:rPr>
              <a:pPr/>
              <a:t>17/05/2019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10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28EC13-1718-4ED9-A103-5F9936688D79}"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150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2"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ED6E0C-FF42-4313-BBAD-8E9C62C66370}"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664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17/05/2019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pPr/>
              <a:t>17/05/2019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73B4-9E1C-4B77-B3E3-4B1E4B0E9EA9}" type="datetime1">
              <a:rPr lang="fr-FR" smtClean="0">
                <a:solidFill>
                  <a:prstClr val="black">
                    <a:tint val="75000"/>
                  </a:prstClr>
                </a:solidFill>
              </a:rPr>
              <a:pPr/>
              <a:t>17/05/2019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3010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3C932D-5BA0-4877-A69A-300155FF16EC}" type="datetime1">
              <a:rPr lang="fr-FR" smtClean="0">
                <a:solidFill>
                  <a:prstClr val="black">
                    <a:tint val="75000"/>
                  </a:prstClr>
                </a:solidFill>
              </a:rPr>
              <a:pPr/>
              <a:t>17/05/2019</a:t>
            </a:fld>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solidFill>
                  <a:prstClr val="black">
                    <a:tint val="75000"/>
                  </a:prstClr>
                </a:solidFill>
              </a:rPr>
              <a:pPr/>
              <a:t>1</a:t>
            </a:fld>
            <a:endParaRPr lang="fr-FR" dirty="0">
              <a:solidFill>
                <a:prstClr val="black">
                  <a:tint val="75000"/>
                </a:prstClr>
              </a:solidFill>
            </a:endParaRPr>
          </a:p>
        </p:txBody>
      </p:sp>
      <p:pic>
        <p:nvPicPr>
          <p:cNvPr id="1027" name="Picture 3" descr="C:\Users\mdegboe\Desktop\Power point 2k18 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17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DBD\Power point\credo\FILIALES\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11"/>
            <a:ext cx="12191999" cy="686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1850" y="1110344"/>
            <a:ext cx="10515600" cy="3452132"/>
          </a:xfrm>
        </p:spPr>
        <p:txBody>
          <a:bodyPr>
            <a:noAutofit/>
          </a:bodyPr>
          <a:lstStyle/>
          <a:p>
            <a:pPr algn="ctr"/>
            <a:r>
              <a:rPr lang="fr-FR" b="1" dirty="0"/>
              <a:t>Politique de sauvegarde des </a:t>
            </a:r>
            <a:r>
              <a:rPr lang="fr-FR" b="1" dirty="0" err="1"/>
              <a:t>donnees</a:t>
            </a:r>
            <a:r>
              <a:rPr lang="fr-FR" b="1" dirty="0"/>
              <a:t> sur le cloud &amp; Mise en place des points de sauvegarde des serveurs de production</a:t>
            </a:r>
          </a:p>
        </p:txBody>
      </p:sp>
    </p:spTree>
    <p:extLst>
      <p:ext uri="{BB962C8B-B14F-4D97-AF65-F5344CB8AC3E}">
        <p14:creationId xmlns:p14="http://schemas.microsoft.com/office/powerpoint/2010/main" val="281825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CBF4-A0C4-44E3-97C3-FB4086C8549C}"/>
              </a:ext>
            </a:extLst>
          </p:cNvPr>
          <p:cNvSpPr>
            <a:spLocks noGrp="1"/>
          </p:cNvSpPr>
          <p:nvPr>
            <p:ph type="title"/>
          </p:nvPr>
        </p:nvSpPr>
        <p:spPr>
          <a:xfrm>
            <a:off x="2538284" y="46882"/>
            <a:ext cx="7115432" cy="400994"/>
          </a:xfrm>
        </p:spPr>
        <p:txBody>
          <a:bodyPr>
            <a:normAutofit/>
          </a:bodyPr>
          <a:lstStyle/>
          <a:p>
            <a:pPr algn="ctr"/>
            <a:r>
              <a:rPr lang="fr-FR" sz="2000" dirty="0">
                <a:solidFill>
                  <a:schemeClr val="accent3">
                    <a:lumMod val="60000"/>
                    <a:lumOff val="40000"/>
                  </a:schemeClr>
                </a:solidFill>
                <a:latin typeface="Bookman Old Style" panose="02050604050505020204" pitchFamily="18" charset="0"/>
              </a:rPr>
              <a:t> </a:t>
            </a:r>
            <a:r>
              <a:rPr lang="fr-FR" sz="2000" u="sng" dirty="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rPr>
              <a:t>ARCHITECTURE RESEAU ACTUELLE</a:t>
            </a:r>
            <a:endParaRPr lang="en-CA" sz="2000" u="sng" dirty="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3" name="Image 2">
            <a:extLst>
              <a:ext uri="{FF2B5EF4-FFF2-40B4-BE49-F238E27FC236}">
                <a16:creationId xmlns:a16="http://schemas.microsoft.com/office/drawing/2014/main" id="{91948CE7-CF9B-4657-B53F-9D1021743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032"/>
            <a:ext cx="12192000" cy="6021092"/>
          </a:xfrm>
          <a:prstGeom prst="rect">
            <a:avLst/>
          </a:prstGeom>
        </p:spPr>
      </p:pic>
    </p:spTree>
    <p:extLst>
      <p:ext uri="{BB962C8B-B14F-4D97-AF65-F5344CB8AC3E}">
        <p14:creationId xmlns:p14="http://schemas.microsoft.com/office/powerpoint/2010/main" val="88014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7E6422F-14C4-4BF3-9AD0-7F8861AE15CB}"/>
              </a:ext>
            </a:extLst>
          </p:cNvPr>
          <p:cNvSpPr>
            <a:spLocks noGrp="1"/>
          </p:cNvSpPr>
          <p:nvPr>
            <p:ph type="title"/>
          </p:nvPr>
        </p:nvSpPr>
        <p:spPr>
          <a:xfrm>
            <a:off x="1944021" y="109410"/>
            <a:ext cx="7682604" cy="278906"/>
          </a:xfrm>
        </p:spPr>
        <p:txBody>
          <a:bodyPr>
            <a:normAutofit fontScale="90000"/>
          </a:bodyPr>
          <a:lstStyle/>
          <a:p>
            <a:pPr algn="ctr"/>
            <a:r>
              <a:rPr lang="fr-FR" sz="2000" dirty="0">
                <a:solidFill>
                  <a:schemeClr val="accent3">
                    <a:lumMod val="60000"/>
                    <a:lumOff val="40000"/>
                  </a:schemeClr>
                </a:solidFill>
                <a:latin typeface="Bookman Old Style" panose="02050604050505020204" pitchFamily="18" charset="0"/>
              </a:rPr>
              <a:t>1- PRESENTATION DU PARCK SERVEUR</a:t>
            </a:r>
            <a:endParaRPr lang="en-CA" sz="2000" dirty="0">
              <a:solidFill>
                <a:schemeClr val="accent3">
                  <a:lumMod val="60000"/>
                  <a:lumOff val="40000"/>
                </a:schemeClr>
              </a:solidFill>
              <a:latin typeface="Bookman Old Style" panose="02050604050505020204" pitchFamily="18" charset="0"/>
            </a:endParaRPr>
          </a:p>
        </p:txBody>
      </p:sp>
      <p:sp>
        <p:nvSpPr>
          <p:cNvPr id="5" name="Espace réservé du contenu 2">
            <a:extLst>
              <a:ext uri="{FF2B5EF4-FFF2-40B4-BE49-F238E27FC236}">
                <a16:creationId xmlns:a16="http://schemas.microsoft.com/office/drawing/2014/main" id="{CE4E126F-89F7-4BED-90F6-F73CF102A713}"/>
              </a:ext>
            </a:extLst>
          </p:cNvPr>
          <p:cNvSpPr txBox="1">
            <a:spLocks/>
          </p:cNvSpPr>
          <p:nvPr/>
        </p:nvSpPr>
        <p:spPr>
          <a:xfrm>
            <a:off x="0" y="941636"/>
            <a:ext cx="11353800" cy="3900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de Fichiers</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d’Application</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de Messagerie </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de Sauvegarde</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Active Directory</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de Comptabilité</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SQL HERMES</a:t>
            </a:r>
          </a:p>
          <a:p>
            <a:pPr lvl="4">
              <a:lnSpc>
                <a:spcPct val="150000"/>
              </a:lnSpc>
              <a:buFont typeface="Wingdings" panose="05000000000000000000" pitchFamily="2" charset="2"/>
              <a:buChar char="Ø"/>
            </a:pPr>
            <a:r>
              <a:rPr lang="fr-FR" sz="1800" dirty="0">
                <a:solidFill>
                  <a:schemeClr val="tx1"/>
                </a:solidFill>
                <a:latin typeface="Bookman Old Style" panose="02050604050505020204" pitchFamily="18" charset="0"/>
              </a:rPr>
              <a:t> Serveur de Production HERMES</a:t>
            </a:r>
          </a:p>
        </p:txBody>
      </p:sp>
    </p:spTree>
    <p:extLst>
      <p:ext uri="{BB962C8B-B14F-4D97-AF65-F5344CB8AC3E}">
        <p14:creationId xmlns:p14="http://schemas.microsoft.com/office/powerpoint/2010/main" val="425061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931B87D-6786-47CE-AB94-B9079BF832CB}"/>
              </a:ext>
            </a:extLst>
          </p:cNvPr>
          <p:cNvSpPr txBox="1">
            <a:spLocks/>
          </p:cNvSpPr>
          <p:nvPr/>
        </p:nvSpPr>
        <p:spPr>
          <a:xfrm>
            <a:off x="232475" y="542441"/>
            <a:ext cx="11701220" cy="563452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50000"/>
              </a:lnSpc>
            </a:pPr>
            <a:r>
              <a:rPr lang="fr-FR" sz="18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de Fichiers</a:t>
            </a:r>
            <a:r>
              <a:rPr lang="fr-FR" sz="1800" dirty="0">
                <a:solidFill>
                  <a:schemeClr val="tx1"/>
                </a:solidFill>
                <a:latin typeface="Bookman Old Style" panose="02050604050505020204" pitchFamily="18" charset="0"/>
              </a:rPr>
              <a:t>: Ce serveur est critique car il contient les informations clés de l’entreprise, son savoir faire et ses méthodes de travail ainsi que les données commerciales et financières.</a:t>
            </a:r>
          </a:p>
          <a:p>
            <a:pPr algn="just">
              <a:lnSpc>
                <a:spcPct val="150000"/>
              </a:lnSpc>
            </a:pPr>
            <a:r>
              <a:rPr lang="fr-FR" sz="1800" dirty="0">
                <a:solidFill>
                  <a:schemeClr val="tx1"/>
                </a:solidFill>
                <a:latin typeface="Bookman Old Style" panose="02050604050505020204" pitchFamily="18" charset="0"/>
              </a:rPr>
              <a:t>En centralisant le stockage des informations de la vie de l’entreprise, il permet le partage de l’information et réduit le risque de perte des informations stockées sur les postes locaux, il assure une gestion des accès sécurisée et centralisée, il garantit une sauvegarde des données et leur pérennité.</a:t>
            </a:r>
          </a:p>
          <a:p>
            <a:pPr algn="just">
              <a:lnSpc>
                <a:spcPct val="150000"/>
              </a:lnSpc>
            </a:pPr>
            <a:r>
              <a:rPr lang="fr-FR" sz="1800" dirty="0">
                <a:solidFill>
                  <a:schemeClr val="tx1"/>
                </a:solidFill>
                <a:latin typeface="Bookman Old Style" panose="02050604050505020204" pitchFamily="18" charset="0"/>
              </a:rPr>
              <a:t>Dans une entreprise </a:t>
            </a:r>
            <a:r>
              <a:rPr lang="fr-FR" sz="1800" dirty="0" err="1">
                <a:solidFill>
                  <a:schemeClr val="tx1"/>
                </a:solidFill>
                <a:latin typeface="Bookman Old Style" panose="02050604050505020204" pitchFamily="18" charset="0"/>
              </a:rPr>
              <a:t>multi-sites</a:t>
            </a:r>
            <a:r>
              <a:rPr lang="fr-FR" sz="1800" dirty="0">
                <a:solidFill>
                  <a:schemeClr val="tx1"/>
                </a:solidFill>
                <a:latin typeface="Bookman Old Style" panose="02050604050505020204" pitchFamily="18" charset="0"/>
              </a:rPr>
              <a:t>, un serveur de fichier centralisé est un incontournable pour permettre aux collaborateurs des différents sites de partager l’information et bien travailler ensemble.</a:t>
            </a:r>
          </a:p>
          <a:p>
            <a:pPr algn="just">
              <a:lnSpc>
                <a:spcPct val="150000"/>
              </a:lnSpc>
            </a:pPr>
            <a:r>
              <a:rPr lang="fr-FR" sz="1800" dirty="0">
                <a:solidFill>
                  <a:schemeClr val="tx1"/>
                </a:solidFill>
                <a:latin typeface="Bookman Old Style" panose="02050604050505020204" pitchFamily="18" charset="0"/>
              </a:rPr>
              <a:t>A partir du moment où l’on centralise sur un serveur un rôle aussi critique, les exigences en termes de niveaux de service deviennent très fortes : plage de disponibilité garantie, taux de disponibilité, GTR, perte de données.</a:t>
            </a:r>
          </a:p>
          <a:p>
            <a:pPr algn="just">
              <a:lnSpc>
                <a:spcPct val="150000"/>
              </a:lnSpc>
            </a:pPr>
            <a:endParaRPr lang="fr-FR" sz="1800" u="sng" dirty="0">
              <a:solidFill>
                <a:schemeClr val="tx1"/>
              </a:solidFill>
              <a:effectLst>
                <a:outerShdw blurRad="38100" dist="38100" dir="2700000" algn="tl">
                  <a:srgbClr val="000000">
                    <a:alpha val="43137"/>
                  </a:srgbClr>
                </a:outerShdw>
              </a:effectLst>
              <a:latin typeface="Bookman Old Style" panose="02050604050505020204" pitchFamily="18" charset="0"/>
            </a:endParaRPr>
          </a:p>
          <a:p>
            <a:pPr algn="just">
              <a:lnSpc>
                <a:spcPct val="150000"/>
              </a:lnSpc>
            </a:pPr>
            <a:r>
              <a:rPr lang="fr-FR" sz="18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de Comptabilité</a:t>
            </a:r>
            <a:r>
              <a:rPr lang="fr-FR" sz="1800" dirty="0">
                <a:solidFill>
                  <a:schemeClr val="tx1"/>
                </a:solidFill>
                <a:latin typeface="Bookman Old Style" panose="02050604050505020204" pitchFamily="18" charset="0"/>
              </a:rPr>
              <a:t>: sur lequel est installé le logiciel de gestion comptable Perfecto permet à la gestion de la comptabilité, les journaux quotidiens, la suivie des salaires et de la paye, la facturation ainsi que la facturation des plans financiers et de la liquidité.</a:t>
            </a:r>
          </a:p>
          <a:p>
            <a:pPr algn="just">
              <a:lnSpc>
                <a:spcPct val="150000"/>
              </a:lnSpc>
            </a:pPr>
            <a:endParaRPr lang="fr-FR" sz="1800" dirty="0">
              <a:solidFill>
                <a:schemeClr val="tx1"/>
              </a:solidFill>
              <a:latin typeface="Bookman Old Style" panose="02050604050505020204" pitchFamily="18" charset="0"/>
            </a:endParaRPr>
          </a:p>
          <a:p>
            <a:pPr algn="just">
              <a:lnSpc>
                <a:spcPct val="150000"/>
              </a:lnSpc>
            </a:pPr>
            <a:r>
              <a:rPr lang="fr-FR" sz="18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 Application</a:t>
            </a:r>
            <a:r>
              <a:rPr lang="fr-FR" sz="1800" dirty="0">
                <a:solidFill>
                  <a:schemeClr val="tx1"/>
                </a:solidFill>
                <a:latin typeface="Bookman Old Style" panose="02050604050505020204" pitchFamily="18" charset="0"/>
              </a:rPr>
              <a:t>: destiné au Département Recherche et Innovation, elle relève de la sureté de l’accès aux applications  métiers de l’entreprise. Son inaccessibilité perturbera l’ exécution des taches des agents de la production.</a:t>
            </a:r>
          </a:p>
          <a:p>
            <a:pPr algn="just"/>
            <a:endParaRPr lang="fr-FR" sz="1800" dirty="0">
              <a:latin typeface="Bookman Old Style" panose="02050604050505020204" pitchFamily="18" charset="0"/>
            </a:endParaRPr>
          </a:p>
          <a:p>
            <a:pPr algn="just"/>
            <a:endParaRPr lang="fr-FR" sz="1800" dirty="0">
              <a:latin typeface="Bookman Old Style" panose="02050604050505020204" pitchFamily="18" charset="0"/>
            </a:endParaRPr>
          </a:p>
          <a:p>
            <a:pPr algn="just"/>
            <a:endParaRPr lang="fr-FR" sz="1800" dirty="0">
              <a:latin typeface="Bookman Old Style" panose="02050604050505020204" pitchFamily="18" charset="0"/>
            </a:endParaRPr>
          </a:p>
          <a:p>
            <a:pPr algn="just"/>
            <a:endParaRPr lang="fr-FR" sz="1800" dirty="0">
              <a:latin typeface="Bookman Old Style" panose="02050604050505020204" pitchFamily="18" charset="0"/>
            </a:endParaRPr>
          </a:p>
          <a:p>
            <a:endParaRPr lang="en-CA" dirty="0"/>
          </a:p>
        </p:txBody>
      </p:sp>
      <p:sp>
        <p:nvSpPr>
          <p:cNvPr id="5" name="Titre 1">
            <a:extLst>
              <a:ext uri="{FF2B5EF4-FFF2-40B4-BE49-F238E27FC236}">
                <a16:creationId xmlns:a16="http://schemas.microsoft.com/office/drawing/2014/main" id="{7146B3EE-1280-4D52-9DB8-0EB35578B7F9}"/>
              </a:ext>
            </a:extLst>
          </p:cNvPr>
          <p:cNvSpPr>
            <a:spLocks noGrp="1"/>
          </p:cNvSpPr>
          <p:nvPr>
            <p:ph type="title"/>
          </p:nvPr>
        </p:nvSpPr>
        <p:spPr>
          <a:xfrm>
            <a:off x="838200" y="-17936"/>
            <a:ext cx="10515600" cy="450421"/>
          </a:xfrm>
        </p:spPr>
        <p:txBody>
          <a:bodyPr>
            <a:normAutofit/>
          </a:bodyPr>
          <a:lstStyle/>
          <a:p>
            <a:pPr algn="ctr"/>
            <a:r>
              <a:rPr lang="fr-FR" sz="1800" dirty="0">
                <a:solidFill>
                  <a:schemeClr val="accent3">
                    <a:lumMod val="60000"/>
                    <a:lumOff val="40000"/>
                  </a:schemeClr>
                </a:solidFill>
                <a:latin typeface="Bookman Old Style" panose="02050604050505020204" pitchFamily="18" charset="0"/>
              </a:rPr>
              <a:t>2- NIVEAU DE CRITICITE DES DIFFERENTS SERVEURS</a:t>
            </a:r>
            <a:endParaRPr lang="en-CA" sz="1800" dirty="0">
              <a:solidFill>
                <a:schemeClr val="accent3">
                  <a:lumMod val="60000"/>
                  <a:lumOff val="40000"/>
                </a:schemeClr>
              </a:solidFill>
              <a:latin typeface="Bookman Old Style" panose="02050604050505020204" pitchFamily="18" charset="0"/>
            </a:endParaRPr>
          </a:p>
        </p:txBody>
      </p:sp>
    </p:spTree>
    <p:extLst>
      <p:ext uri="{BB962C8B-B14F-4D97-AF65-F5344CB8AC3E}">
        <p14:creationId xmlns:p14="http://schemas.microsoft.com/office/powerpoint/2010/main" val="405413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25CB1D78-7306-4805-B91C-E34D0D8195AA}"/>
              </a:ext>
            </a:extLst>
          </p:cNvPr>
          <p:cNvSpPr txBox="1">
            <a:spLocks/>
          </p:cNvSpPr>
          <p:nvPr/>
        </p:nvSpPr>
        <p:spPr>
          <a:xfrm>
            <a:off x="144651" y="848610"/>
            <a:ext cx="11902698" cy="64472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50000"/>
              </a:lnSpc>
            </a:pPr>
            <a:r>
              <a:rPr lang="fr-FR" sz="14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de Messagerie</a:t>
            </a:r>
            <a:r>
              <a:rPr lang="fr-FR" sz="1400" dirty="0">
                <a:solidFill>
                  <a:schemeClr val="tx1"/>
                </a:solidFill>
                <a:latin typeface="Bookman Old Style" panose="02050604050505020204" pitchFamily="18" charset="0"/>
              </a:rPr>
              <a:t>: est un logiciel serveur de courrier électronique. Il a pour vocation de transférer les messages électroniques d'un serveur à un autre et est un moyen de communication des utilisateurs avec les clients auxquels nous sommes affilés.</a:t>
            </a:r>
          </a:p>
          <a:p>
            <a:pPr algn="just">
              <a:lnSpc>
                <a:spcPct val="150000"/>
              </a:lnSpc>
            </a:pPr>
            <a:endParaRPr lang="fr-FR" sz="1400" dirty="0">
              <a:solidFill>
                <a:schemeClr val="tx1"/>
              </a:solidFill>
              <a:latin typeface="Bookman Old Style" panose="02050604050505020204" pitchFamily="18" charset="0"/>
            </a:endParaRPr>
          </a:p>
          <a:p>
            <a:pPr algn="just">
              <a:lnSpc>
                <a:spcPct val="150000"/>
              </a:lnSpc>
            </a:pPr>
            <a:r>
              <a:rPr lang="fr-FR" sz="14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de Stockage</a:t>
            </a:r>
            <a:r>
              <a:rPr lang="fr-FR" sz="1400" dirty="0">
                <a:solidFill>
                  <a:schemeClr val="tx1"/>
                </a:solidFill>
                <a:latin typeface="Bookman Old Style" panose="02050604050505020204" pitchFamily="18" charset="0"/>
              </a:rPr>
              <a:t>: elle est destiné à sauvegarder les données (enregistrements des agents datant de plus de 3mois, les fichiers d’archive Outlook).</a:t>
            </a:r>
          </a:p>
          <a:p>
            <a:pPr algn="just">
              <a:lnSpc>
                <a:spcPct val="150000"/>
              </a:lnSpc>
            </a:pPr>
            <a:endParaRPr lang="fr-FR" sz="1400" dirty="0">
              <a:solidFill>
                <a:schemeClr val="tx1"/>
              </a:solidFill>
              <a:latin typeface="Bookman Old Style" panose="02050604050505020204" pitchFamily="18" charset="0"/>
            </a:endParaRPr>
          </a:p>
          <a:p>
            <a:pPr algn="just">
              <a:lnSpc>
                <a:spcPct val="150000"/>
              </a:lnSpc>
            </a:pPr>
            <a:r>
              <a:rPr lang="fr-FR" sz="14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 Active Directory</a:t>
            </a:r>
            <a:r>
              <a:rPr lang="fr-FR" sz="1400" dirty="0">
                <a:solidFill>
                  <a:schemeClr val="tx1"/>
                </a:solidFill>
                <a:latin typeface="Bookman Old Style" panose="02050604050505020204" pitchFamily="18" charset="0"/>
              </a:rPr>
              <a:t>: L’Active Directory  est un élément essentiel, et je dirais même structurant, dans la construction d’une architecture technique sous Microsoft. Active Directory stocke des informations sur les organisations, les sites, les systèmes, les utilisateurs, les actions, et à peu près tout autre objet réseau.</a:t>
            </a:r>
          </a:p>
          <a:p>
            <a:pPr algn="just">
              <a:lnSpc>
                <a:spcPct val="150000"/>
              </a:lnSpc>
            </a:pPr>
            <a:endParaRPr lang="fr-FR" sz="1400" dirty="0">
              <a:solidFill>
                <a:schemeClr val="tx1"/>
              </a:solidFill>
              <a:latin typeface="Bookman Old Style" panose="02050604050505020204" pitchFamily="18" charset="0"/>
            </a:endParaRPr>
          </a:p>
          <a:p>
            <a:pPr algn="just">
              <a:lnSpc>
                <a:spcPct val="150000"/>
              </a:lnSpc>
            </a:pPr>
            <a:r>
              <a:rPr lang="fr-FR" sz="1400" u="sng" dirty="0">
                <a:solidFill>
                  <a:schemeClr val="tx1"/>
                </a:solidFill>
                <a:effectLst>
                  <a:outerShdw blurRad="38100" dist="38100" dir="2700000" algn="tl">
                    <a:srgbClr val="000000">
                      <a:alpha val="43137"/>
                    </a:srgbClr>
                  </a:outerShdw>
                </a:effectLst>
                <a:latin typeface="Bookman Old Style" panose="02050604050505020204" pitchFamily="18" charset="0"/>
              </a:rPr>
              <a:t>Serveur de Production HERMES</a:t>
            </a:r>
            <a:r>
              <a:rPr lang="fr-FR" sz="1400" dirty="0">
                <a:solidFill>
                  <a:schemeClr val="tx1"/>
                </a:solidFill>
                <a:latin typeface="Bookman Old Style" panose="02050604050505020204" pitchFamily="18" charset="0"/>
              </a:rPr>
              <a:t>: Hermes est une solution intégrée nous permettant d’interagir avec les abonnés. </a:t>
            </a:r>
            <a:endParaRPr lang="en-CA" sz="1400" dirty="0">
              <a:solidFill>
                <a:schemeClr val="tx1"/>
              </a:solidFill>
              <a:latin typeface="Bookman Old Style" panose="02050604050505020204" pitchFamily="18" charset="0"/>
            </a:endParaRPr>
          </a:p>
          <a:p>
            <a:pPr algn="just"/>
            <a:endParaRPr lang="en-CA"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1373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9F39273-0A3E-4A8C-98E5-7A021EAD88F1}"/>
              </a:ext>
            </a:extLst>
          </p:cNvPr>
          <p:cNvSpPr txBox="1">
            <a:spLocks/>
          </p:cNvSpPr>
          <p:nvPr/>
        </p:nvSpPr>
        <p:spPr>
          <a:xfrm>
            <a:off x="340963" y="871018"/>
            <a:ext cx="11732217" cy="574447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70000"/>
              </a:lnSpc>
            </a:pPr>
            <a:r>
              <a:rPr lang="fr-FR" sz="1800" dirty="0">
                <a:solidFill>
                  <a:schemeClr val="tx1"/>
                </a:solidFill>
                <a:latin typeface="Bookman Old Style" panose="02050604050505020204" pitchFamily="18" charset="0"/>
              </a:rPr>
              <a:t>Les différentes moyens pour une amélioration de la continuité en cas d’attaque:</a:t>
            </a:r>
          </a:p>
          <a:p>
            <a:pPr>
              <a:lnSpc>
                <a:spcPct val="170000"/>
              </a:lnSpc>
            </a:pPr>
            <a:r>
              <a:rPr lang="fr-FR" sz="1800" dirty="0">
                <a:solidFill>
                  <a:schemeClr val="tx1"/>
                </a:solidFill>
                <a:highlight>
                  <a:srgbClr val="FFFF00"/>
                </a:highlight>
                <a:latin typeface="Bookman Old Style" panose="02050604050505020204" pitchFamily="18" charset="0"/>
              </a:rPr>
              <a:t>- Assurer une sauvegarde hors connexion des serveurs sur un espace de stockage de 6 - 10 Terra. Les sauvegarde se feront deux fois par semaine (mercredi et vendredi) avec un script de sauvegarde automatique et sera déconnecté (voir éteint) une fois les sauvegarde effectuées</a:t>
            </a:r>
            <a:r>
              <a:rPr lang="fr-FR" sz="1800" dirty="0">
                <a:solidFill>
                  <a:schemeClr val="tx1"/>
                </a:solidFill>
                <a:latin typeface="Bookman Old Style" panose="02050604050505020204" pitchFamily="18" charset="0"/>
              </a:rPr>
              <a:t>:</a:t>
            </a:r>
          </a:p>
          <a:p>
            <a:pPr marL="1657350" lvl="3" indent="-285750">
              <a:lnSpc>
                <a:spcPct val="170000"/>
              </a:lnSpc>
              <a:buFont typeface="Wingdings" panose="05000000000000000000" pitchFamily="2" charset="2"/>
              <a:buChar char="ü"/>
            </a:pPr>
            <a:r>
              <a:rPr lang="fr-FR" sz="1800" dirty="0">
                <a:solidFill>
                  <a:schemeClr val="tx1"/>
                </a:solidFill>
                <a:latin typeface="Bookman Old Style" panose="02050604050505020204" pitchFamily="18" charset="0"/>
              </a:rPr>
              <a:t>Le serveur de fichier (lecteurs);</a:t>
            </a:r>
          </a:p>
          <a:p>
            <a:pPr marL="1657350" lvl="3" indent="-285750">
              <a:lnSpc>
                <a:spcPct val="170000"/>
              </a:lnSpc>
              <a:buFont typeface="Wingdings" panose="05000000000000000000" pitchFamily="2" charset="2"/>
              <a:buChar char="ü"/>
            </a:pPr>
            <a:r>
              <a:rPr lang="fr-FR" sz="1800" dirty="0">
                <a:solidFill>
                  <a:schemeClr val="tx1"/>
                </a:solidFill>
                <a:latin typeface="Bookman Old Style" panose="02050604050505020204" pitchFamily="18" charset="0"/>
              </a:rPr>
              <a:t>Les bases de données des serveurs de production;</a:t>
            </a:r>
          </a:p>
          <a:p>
            <a:pPr marL="1657350" lvl="3" indent="-285750">
              <a:lnSpc>
                <a:spcPct val="170000"/>
              </a:lnSpc>
              <a:buFont typeface="Wingdings" panose="05000000000000000000" pitchFamily="2" charset="2"/>
              <a:buChar char="ü"/>
            </a:pPr>
            <a:r>
              <a:rPr lang="fr-FR" sz="1800" dirty="0">
                <a:solidFill>
                  <a:schemeClr val="tx1"/>
                </a:solidFill>
                <a:latin typeface="Bookman Old Style" panose="02050604050505020204" pitchFamily="18" charset="0"/>
              </a:rPr>
              <a:t>Les codes des applications métiers du serveur d’application;</a:t>
            </a:r>
          </a:p>
          <a:p>
            <a:pPr marL="1657350" lvl="3" indent="-285750">
              <a:lnSpc>
                <a:spcPct val="170000"/>
              </a:lnSpc>
              <a:buFont typeface="Wingdings" panose="05000000000000000000" pitchFamily="2" charset="2"/>
              <a:buChar char="ü"/>
            </a:pPr>
            <a:r>
              <a:rPr lang="fr-FR" sz="1800" dirty="0">
                <a:solidFill>
                  <a:schemeClr val="tx1"/>
                </a:solidFill>
                <a:latin typeface="Bookman Old Style" panose="02050604050505020204" pitchFamily="18" charset="0"/>
              </a:rPr>
              <a:t>Les bases de serveurs Perfecto </a:t>
            </a:r>
          </a:p>
          <a:p>
            <a:pPr>
              <a:lnSpc>
                <a:spcPct val="170000"/>
              </a:lnSpc>
              <a:buFontTx/>
              <a:buChar char="-"/>
            </a:pPr>
            <a:r>
              <a:rPr lang="fr-FR" sz="1800" dirty="0">
                <a:solidFill>
                  <a:schemeClr val="tx1"/>
                </a:solidFill>
                <a:latin typeface="Bookman Old Style" panose="02050604050505020204" pitchFamily="18" charset="0"/>
              </a:rPr>
              <a:t> </a:t>
            </a:r>
            <a:r>
              <a:rPr lang="fr-FR" sz="1800" dirty="0">
                <a:solidFill>
                  <a:schemeClr val="tx1"/>
                </a:solidFill>
                <a:highlight>
                  <a:srgbClr val="FFFF00"/>
                </a:highlight>
                <a:latin typeface="Bookman Old Style" panose="02050604050505020204" pitchFamily="18" charset="0"/>
              </a:rPr>
              <a:t>Afin d’avoir une redondance de ses informations critiques (comme le recommande toute bonne politique de sauvegarde), nous allons procédé a la copie de toutes ces informations sur le cloud. Pour cela nous demandons un espace de stockage de 20 Terra sur google. Pour cela un compte est créé a cet effet (</a:t>
            </a:r>
            <a:r>
              <a:rPr lang="fr-FR" sz="1800" dirty="0" err="1">
                <a:solidFill>
                  <a:schemeClr val="tx1"/>
                </a:solidFill>
                <a:highlight>
                  <a:srgbClr val="FFFF00"/>
                </a:highlight>
                <a:latin typeface="Bookman Old Style" panose="02050604050505020204" pitchFamily="18" charset="0"/>
              </a:rPr>
              <a:t>dsimediacontact</a:t>
            </a:r>
            <a:r>
              <a:rPr lang="fr-FR" sz="1800" dirty="0">
                <a:solidFill>
                  <a:schemeClr val="tx1"/>
                </a:solidFill>
                <a:highlight>
                  <a:srgbClr val="FFFF00"/>
                </a:highlight>
                <a:latin typeface="Bookman Old Style" panose="02050604050505020204" pitchFamily="18" charset="0"/>
              </a:rPr>
              <a:t>). Cet espace servira aussi a la sauvegarde des informations critiques pour toutes les filiales du group MEDIA CONTACT (BENIN, COTE D’IVOIRE, CAMEROUN, BRAZZA et la GUINEE CONAKRY).</a:t>
            </a:r>
          </a:p>
          <a:p>
            <a:endParaRPr lang="fr-FR" sz="1800" dirty="0">
              <a:solidFill>
                <a:schemeClr val="tx1"/>
              </a:solidFill>
              <a:latin typeface="Bookman Old Style" panose="02050604050505020204" pitchFamily="18" charset="0"/>
            </a:endParaRPr>
          </a:p>
          <a:p>
            <a:r>
              <a:rPr lang="fr-FR" sz="1800" dirty="0">
                <a:solidFill>
                  <a:schemeClr val="tx1"/>
                </a:solidFill>
                <a:latin typeface="Bookman Old Style" panose="02050604050505020204" pitchFamily="18" charset="0"/>
              </a:rPr>
              <a:t>- Avoir des points de restauration de chaque serveurs</a:t>
            </a:r>
          </a:p>
          <a:p>
            <a:endParaRPr lang="en-CA" sz="1800" dirty="0">
              <a:solidFill>
                <a:schemeClr val="tx1"/>
              </a:solidFill>
              <a:latin typeface="Bookman Old Style" panose="02050604050505020204" pitchFamily="18" charset="0"/>
            </a:endParaRPr>
          </a:p>
          <a:p>
            <a:endParaRPr lang="en-CA" dirty="0">
              <a:solidFill>
                <a:schemeClr val="tx1"/>
              </a:solidFill>
            </a:endParaRPr>
          </a:p>
        </p:txBody>
      </p:sp>
      <p:sp>
        <p:nvSpPr>
          <p:cNvPr id="5" name="Titre 1">
            <a:extLst>
              <a:ext uri="{FF2B5EF4-FFF2-40B4-BE49-F238E27FC236}">
                <a16:creationId xmlns:a16="http://schemas.microsoft.com/office/drawing/2014/main" id="{15A5B956-C257-488E-824A-BE5D65CC8107}"/>
              </a:ext>
            </a:extLst>
          </p:cNvPr>
          <p:cNvSpPr>
            <a:spLocks noGrp="1"/>
          </p:cNvSpPr>
          <p:nvPr>
            <p:ph type="title"/>
          </p:nvPr>
        </p:nvSpPr>
        <p:spPr>
          <a:xfrm>
            <a:off x="838200" y="-17936"/>
            <a:ext cx="10515600" cy="450421"/>
          </a:xfrm>
        </p:spPr>
        <p:txBody>
          <a:bodyPr>
            <a:normAutofit/>
          </a:bodyPr>
          <a:lstStyle/>
          <a:p>
            <a:pPr algn="ctr"/>
            <a:r>
              <a:rPr lang="fr-FR" sz="1800" dirty="0">
                <a:solidFill>
                  <a:schemeClr val="accent3">
                    <a:lumMod val="60000"/>
                    <a:lumOff val="40000"/>
                  </a:schemeClr>
                </a:solidFill>
                <a:latin typeface="Bookman Old Style" panose="02050604050505020204" pitchFamily="18" charset="0"/>
              </a:rPr>
              <a:t>3- DIFFERENTS MOYENS VISANT LA CONTINUITE</a:t>
            </a:r>
            <a:endParaRPr lang="en-CA" sz="1800" dirty="0">
              <a:solidFill>
                <a:schemeClr val="accent3">
                  <a:lumMod val="60000"/>
                  <a:lumOff val="40000"/>
                </a:schemeClr>
              </a:solidFill>
              <a:latin typeface="Bookman Old Style" panose="02050604050505020204" pitchFamily="18" charset="0"/>
            </a:endParaRPr>
          </a:p>
        </p:txBody>
      </p:sp>
    </p:spTree>
    <p:extLst>
      <p:ext uri="{BB962C8B-B14F-4D97-AF65-F5344CB8AC3E}">
        <p14:creationId xmlns:p14="http://schemas.microsoft.com/office/powerpoint/2010/main" val="224303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9F39273-0A3E-4A8C-98E5-7A021EAD88F1}"/>
              </a:ext>
            </a:extLst>
          </p:cNvPr>
          <p:cNvSpPr txBox="1">
            <a:spLocks/>
          </p:cNvSpPr>
          <p:nvPr/>
        </p:nvSpPr>
        <p:spPr>
          <a:xfrm>
            <a:off x="340963" y="871018"/>
            <a:ext cx="11732217" cy="57444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lnSpc>
                <a:spcPct val="150000"/>
              </a:lnSpc>
              <a:buFontTx/>
              <a:buChar char="-"/>
            </a:pPr>
            <a:r>
              <a:rPr lang="fr-FR" sz="1400" dirty="0">
                <a:solidFill>
                  <a:schemeClr val="tx1"/>
                </a:solidFill>
                <a:highlight>
                  <a:srgbClr val="FFFF00"/>
                </a:highlight>
                <a:latin typeface="Bookman Old Style" panose="02050604050505020204" pitchFamily="18" charset="0"/>
              </a:rPr>
              <a:t>Il est a noté aussi la mise en place de la politique de restauration du système des serveurs critique que nous avons défini ci-dessous. Pour cela nous demandons un serveur de grande capacité (8 Terra) pour la mise en place de cette politique. Ces point de restauration se feront une fois par semaine et le serveur sera ensuite déconnecté ou éteint du réseau</a:t>
            </a:r>
            <a:r>
              <a:rPr lang="fr-FR" sz="1400" dirty="0">
                <a:solidFill>
                  <a:schemeClr val="tx1"/>
                </a:solidFill>
                <a:latin typeface="Bookman Old Style" panose="02050604050505020204" pitchFamily="18" charset="0"/>
              </a:rPr>
              <a:t>. </a:t>
            </a:r>
          </a:p>
          <a:p>
            <a:pPr algn="just">
              <a:lnSpc>
                <a:spcPct val="150000"/>
              </a:lnSpc>
            </a:pPr>
            <a:r>
              <a:rPr lang="fr-FR" sz="1400" dirty="0">
                <a:solidFill>
                  <a:schemeClr val="tx1"/>
                </a:solidFill>
                <a:latin typeface="Bookman Old Style" panose="02050604050505020204" pitchFamily="18" charset="0"/>
              </a:rPr>
              <a:t>Notons que cette politique est a mettre en place aussi dans tous nos filiales afin d’assurer une restauration rapide de nos serveurs</a:t>
            </a:r>
          </a:p>
          <a:p>
            <a:pPr algn="just">
              <a:lnSpc>
                <a:spcPct val="150000"/>
              </a:lnSpc>
            </a:pPr>
            <a:endParaRPr lang="fr-FR" sz="1400" dirty="0">
              <a:solidFill>
                <a:schemeClr val="tx1"/>
              </a:solidFill>
              <a:latin typeface="Bookman Old Style" panose="02050604050505020204" pitchFamily="18" charset="0"/>
            </a:endParaRPr>
          </a:p>
          <a:p>
            <a:pPr algn="just">
              <a:lnSpc>
                <a:spcPct val="150000"/>
              </a:lnSpc>
            </a:pPr>
            <a:r>
              <a:rPr lang="fr-FR" sz="1400" dirty="0">
                <a:solidFill>
                  <a:schemeClr val="tx1"/>
                </a:solidFill>
                <a:latin typeface="Bookman Old Style" panose="02050604050505020204" pitchFamily="18" charset="0"/>
              </a:rPr>
              <a:t>Les serveurs concernés par cette politique sont les suivants:</a:t>
            </a:r>
          </a:p>
          <a:p>
            <a:pPr marL="285750" indent="-285750" algn="just">
              <a:lnSpc>
                <a:spcPct val="150000"/>
              </a:lnSpc>
              <a:buFont typeface="Wingdings" panose="05000000000000000000" pitchFamily="2" charset="2"/>
              <a:buChar char="ü"/>
            </a:pPr>
            <a:r>
              <a:rPr lang="fr-FR" sz="1400" dirty="0">
                <a:solidFill>
                  <a:schemeClr val="tx1"/>
                </a:solidFill>
                <a:latin typeface="Bookman Old Style" panose="02050604050505020204" pitchFamily="18" charset="0"/>
              </a:rPr>
              <a:t>Serveur de comptabilité</a:t>
            </a:r>
          </a:p>
          <a:p>
            <a:pPr marL="285750" indent="-285750" algn="just">
              <a:lnSpc>
                <a:spcPct val="150000"/>
              </a:lnSpc>
              <a:buFont typeface="Wingdings" panose="05000000000000000000" pitchFamily="2" charset="2"/>
              <a:buChar char="ü"/>
            </a:pPr>
            <a:r>
              <a:rPr lang="fr-FR" sz="1400" dirty="0">
                <a:solidFill>
                  <a:schemeClr val="tx1"/>
                </a:solidFill>
                <a:latin typeface="Bookman Old Style" panose="02050604050505020204" pitchFamily="18" charset="0"/>
              </a:rPr>
              <a:t>Les trois (3) serveurs de production (HMP, WEB et SQL)</a:t>
            </a:r>
          </a:p>
          <a:p>
            <a:pPr marL="285750" indent="-285750" algn="just">
              <a:lnSpc>
                <a:spcPct val="150000"/>
              </a:lnSpc>
              <a:buFont typeface="Wingdings" panose="05000000000000000000" pitchFamily="2" charset="2"/>
              <a:buChar char="ü"/>
            </a:pPr>
            <a:r>
              <a:rPr lang="fr-FR" sz="1400" dirty="0">
                <a:solidFill>
                  <a:schemeClr val="tx1"/>
                </a:solidFill>
                <a:latin typeface="Bookman Old Style" panose="02050604050505020204" pitchFamily="18" charset="0"/>
              </a:rPr>
              <a:t>Contrôleur de domaine</a:t>
            </a:r>
          </a:p>
          <a:p>
            <a:pPr marL="285750" indent="-285750" algn="just">
              <a:lnSpc>
                <a:spcPct val="150000"/>
              </a:lnSpc>
              <a:buFont typeface="Wingdings" panose="05000000000000000000" pitchFamily="2" charset="2"/>
              <a:buChar char="ü"/>
            </a:pPr>
            <a:r>
              <a:rPr lang="fr-FR" sz="1400" dirty="0">
                <a:solidFill>
                  <a:schemeClr val="tx1"/>
                </a:solidFill>
                <a:latin typeface="Bookman Old Style" panose="02050604050505020204" pitchFamily="18" charset="0"/>
              </a:rPr>
              <a:t>Serveur de messagerie</a:t>
            </a:r>
          </a:p>
          <a:p>
            <a:pPr marL="285750" indent="-285750" algn="just">
              <a:lnSpc>
                <a:spcPct val="150000"/>
              </a:lnSpc>
              <a:buFont typeface="Wingdings" panose="05000000000000000000" pitchFamily="2" charset="2"/>
              <a:buChar char="ü"/>
            </a:pPr>
            <a:r>
              <a:rPr lang="fr-FR" sz="1400" dirty="0">
                <a:solidFill>
                  <a:schemeClr val="tx1"/>
                </a:solidFill>
                <a:latin typeface="Bookman Old Style" panose="02050604050505020204" pitchFamily="18" charset="0"/>
              </a:rPr>
              <a:t>Serveur d’application</a:t>
            </a:r>
          </a:p>
          <a:p>
            <a:endParaRPr lang="en-CA" sz="1800" dirty="0">
              <a:solidFill>
                <a:schemeClr val="tx1"/>
              </a:solidFill>
              <a:latin typeface="Bookman Old Style" panose="02050604050505020204" pitchFamily="18" charset="0"/>
            </a:endParaRPr>
          </a:p>
          <a:p>
            <a:endParaRPr lang="en-CA" dirty="0">
              <a:solidFill>
                <a:schemeClr val="tx1"/>
              </a:solidFill>
            </a:endParaRPr>
          </a:p>
        </p:txBody>
      </p:sp>
      <p:sp>
        <p:nvSpPr>
          <p:cNvPr id="5" name="Titre 1">
            <a:extLst>
              <a:ext uri="{FF2B5EF4-FFF2-40B4-BE49-F238E27FC236}">
                <a16:creationId xmlns:a16="http://schemas.microsoft.com/office/drawing/2014/main" id="{15A5B956-C257-488E-824A-BE5D65CC8107}"/>
              </a:ext>
            </a:extLst>
          </p:cNvPr>
          <p:cNvSpPr>
            <a:spLocks noGrp="1"/>
          </p:cNvSpPr>
          <p:nvPr>
            <p:ph type="title"/>
          </p:nvPr>
        </p:nvSpPr>
        <p:spPr>
          <a:xfrm>
            <a:off x="838200" y="-17936"/>
            <a:ext cx="10515600" cy="450421"/>
          </a:xfrm>
        </p:spPr>
        <p:txBody>
          <a:bodyPr>
            <a:normAutofit/>
          </a:bodyPr>
          <a:lstStyle/>
          <a:p>
            <a:pPr algn="ctr"/>
            <a:r>
              <a:rPr lang="fr-FR" sz="1800" dirty="0">
                <a:solidFill>
                  <a:schemeClr val="accent3">
                    <a:lumMod val="60000"/>
                    <a:lumOff val="40000"/>
                  </a:schemeClr>
                </a:solidFill>
                <a:latin typeface="Bookman Old Style" panose="02050604050505020204" pitchFamily="18" charset="0"/>
              </a:rPr>
              <a:t>3- DIFFERENTS MOYENS VISANT LA CONTINUITE (suite)</a:t>
            </a:r>
            <a:endParaRPr lang="en-CA" sz="1800" dirty="0">
              <a:solidFill>
                <a:schemeClr val="accent3">
                  <a:lumMod val="60000"/>
                  <a:lumOff val="40000"/>
                </a:schemeClr>
              </a:solidFill>
              <a:latin typeface="Bookman Old Style" panose="02050604050505020204" pitchFamily="18" charset="0"/>
            </a:endParaRPr>
          </a:p>
        </p:txBody>
      </p:sp>
    </p:spTree>
    <p:extLst>
      <p:ext uri="{BB962C8B-B14F-4D97-AF65-F5344CB8AC3E}">
        <p14:creationId xmlns:p14="http://schemas.microsoft.com/office/powerpoint/2010/main" val="32070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1FEEDF-F934-4559-8A9E-71CD6CC83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563"/>
            <a:ext cx="12192000" cy="5980923"/>
          </a:xfrm>
          <a:prstGeom prst="rect">
            <a:avLst/>
          </a:prstGeom>
        </p:spPr>
      </p:pic>
      <p:sp>
        <p:nvSpPr>
          <p:cNvPr id="5" name="Titre 1">
            <a:extLst>
              <a:ext uri="{FF2B5EF4-FFF2-40B4-BE49-F238E27FC236}">
                <a16:creationId xmlns:a16="http://schemas.microsoft.com/office/drawing/2014/main" id="{B8CEE27A-0038-4C11-95AF-744B930DB68D}"/>
              </a:ext>
            </a:extLst>
          </p:cNvPr>
          <p:cNvSpPr>
            <a:spLocks noGrp="1"/>
          </p:cNvSpPr>
          <p:nvPr>
            <p:ph type="title"/>
          </p:nvPr>
        </p:nvSpPr>
        <p:spPr>
          <a:xfrm>
            <a:off x="2538284" y="46882"/>
            <a:ext cx="7115432" cy="400994"/>
          </a:xfrm>
        </p:spPr>
        <p:txBody>
          <a:bodyPr>
            <a:normAutofit/>
          </a:bodyPr>
          <a:lstStyle/>
          <a:p>
            <a:pPr algn="ctr"/>
            <a:r>
              <a:rPr lang="fr-FR" sz="2000" dirty="0">
                <a:solidFill>
                  <a:schemeClr val="accent3">
                    <a:lumMod val="60000"/>
                    <a:lumOff val="40000"/>
                  </a:schemeClr>
                </a:solidFill>
                <a:latin typeface="Bookman Old Style" panose="02050604050505020204" pitchFamily="18" charset="0"/>
              </a:rPr>
              <a:t> </a:t>
            </a:r>
            <a:r>
              <a:rPr lang="fr-FR" sz="2000" u="sng" dirty="0">
                <a:solidFill>
                  <a:schemeClr val="accent3">
                    <a:lumMod val="60000"/>
                    <a:lumOff val="40000"/>
                  </a:schemeClr>
                </a:solidFill>
                <a:latin typeface="Bookman Old Style" panose="02050604050505020204" pitchFamily="18" charset="0"/>
              </a:rPr>
              <a:t>NOUVELLE </a:t>
            </a:r>
            <a:r>
              <a:rPr lang="fr-FR" sz="2000" u="sng" dirty="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rPr>
              <a:t>ARCHITECTURE RESEAU</a:t>
            </a:r>
            <a:endParaRPr lang="en-CA" sz="2000" u="sng" dirty="0">
              <a:solidFill>
                <a:schemeClr val="accent3">
                  <a:lumMod val="60000"/>
                  <a:lumOff val="40000"/>
                </a:scheme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6936306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10222</TotalTime>
  <Words>554</Words>
  <Application>Microsoft Office PowerPoint</Application>
  <PresentationFormat>Grand écran</PresentationFormat>
  <Paragraphs>53</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10</vt:i4>
      </vt:variant>
    </vt:vector>
  </HeadingPairs>
  <TitlesOfParts>
    <vt:vector size="17" baseType="lpstr">
      <vt:lpstr>Arial</vt:lpstr>
      <vt:lpstr>Bookman Old Style</vt:lpstr>
      <vt:lpstr>Calibri</vt:lpstr>
      <vt:lpstr>Calibri Light</vt:lpstr>
      <vt:lpstr>Wingdings</vt:lpstr>
      <vt:lpstr>Thème Office</vt:lpstr>
      <vt:lpstr>1_Thème Office</vt:lpstr>
      <vt:lpstr>Présentation PowerPoint</vt:lpstr>
      <vt:lpstr>Politique de sauvegarde des donnees sur le cloud &amp; Mise en place des points de sauvegarde des serveurs de production</vt:lpstr>
      <vt:lpstr> ARCHITECTURE RESEAU ACTUELLE</vt:lpstr>
      <vt:lpstr>1- PRESENTATION DU PARCK SERVEUR</vt:lpstr>
      <vt:lpstr>2- NIVEAU DE CRITICITE DES DIFFERENTS SERVEURS</vt:lpstr>
      <vt:lpstr>Présentation PowerPoint</vt:lpstr>
      <vt:lpstr>3- DIFFERENTS MOYENS VISANT LA CONTINUITE</vt:lpstr>
      <vt:lpstr>3- DIFFERENTS MOYENS VISANT LA CONTINUITE (suite)</vt:lpstr>
      <vt:lpstr> NOUVELLE ARCHITECTURE RESEAU</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laguiah</dc:creator>
  <cp:lastModifiedBy>Léandre Aguiah</cp:lastModifiedBy>
  <cp:revision>928</cp:revision>
  <cp:lastPrinted>2018-05-07T11:17:51Z</cp:lastPrinted>
  <dcterms:created xsi:type="dcterms:W3CDTF">2015-10-14T16:42:27Z</dcterms:created>
  <dcterms:modified xsi:type="dcterms:W3CDTF">2019-05-17T10:43:40Z</dcterms:modified>
</cp:coreProperties>
</file>