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560" r:id="rId3"/>
    <p:sldId id="529" r:id="rId4"/>
    <p:sldId id="538" r:id="rId5"/>
    <p:sldId id="602" r:id="rId6"/>
    <p:sldId id="605" r:id="rId7"/>
    <p:sldId id="632" r:id="rId8"/>
    <p:sldId id="635" r:id="rId9"/>
    <p:sldId id="604" r:id="rId10"/>
    <p:sldId id="603" r:id="rId11"/>
    <p:sldId id="633" r:id="rId12"/>
    <p:sldId id="634" r:id="rId13"/>
    <p:sldId id="606" r:id="rId14"/>
    <p:sldId id="611" r:id="rId15"/>
    <p:sldId id="612" r:id="rId16"/>
    <p:sldId id="629" r:id="rId17"/>
    <p:sldId id="630" r:id="rId18"/>
    <p:sldId id="631" r:id="rId19"/>
    <p:sldId id="613" r:id="rId20"/>
    <p:sldId id="616" r:id="rId21"/>
    <p:sldId id="614" r:id="rId2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FF33"/>
    <a:srgbClr val="4C0000"/>
    <a:srgbClr val="4E574D"/>
    <a:srgbClr val="FFCC00"/>
    <a:srgbClr val="006600"/>
    <a:srgbClr val="CC6600"/>
    <a:srgbClr val="663300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1" autoAdjust="0"/>
    <p:restoredTop sz="94728" autoAdjust="0"/>
  </p:normalViewPr>
  <p:slideViewPr>
    <p:cSldViewPr snapToGrid="0">
      <p:cViewPr>
        <p:scale>
          <a:sx n="64" d="100"/>
          <a:sy n="64" d="100"/>
        </p:scale>
        <p:origin x="-87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EBD7-5ECC-4145-97F8-BF5AC5616BF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0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DE71-4A59-4600-8AD8-4F2331D4EE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2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AB1F-FBD6-430A-8C0E-0729B89D2BC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0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64EC-F872-420C-A805-E72F1558268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FC1F-E26C-4329-9261-4F3DFD2BBB4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3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6C9-6239-4316-952F-60AA82723F2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5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15F-05F0-4A37-B914-B652B5D323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5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E62-323A-49AF-89FC-FC34C13530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4997-D007-4CD5-9F77-A6BDE6E543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EC13-1718-4ED9-A103-5F9936688D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6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6E0C-FF42-4313-BBAD-8E9C62C6637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4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6000" r="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73B4-9E1C-4B77-B3E3-4B1E4B0E9E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1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32D-5BA0-4877-A69A-300155FF16E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mdegboe\Desktop\Power point 2k18 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78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69759"/>
              </p:ext>
            </p:extLst>
          </p:nvPr>
        </p:nvGraphicFramePr>
        <p:xfrm>
          <a:off x="838201" y="1813811"/>
          <a:ext cx="9010337" cy="28528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18219"/>
                <a:gridCol w="3177914"/>
                <a:gridCol w="1214204"/>
              </a:tblGrid>
              <a:tr h="509558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la mobilité et accélérer la collaboration des salaries du Group Media Contact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interconnexions d’équipement télécoms afin de faciliter une communication entre départements de différents sites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FINALISE</a:t>
                      </a:r>
                    </a:p>
                  </a:txBody>
                  <a:tcPr marL="16975" marR="16975" marT="0" marB="0" anchor="ctr"/>
                </a:tc>
              </a:tr>
              <a:tr h="10058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outils de vidéo conférence et de communication avec les collaborateurs des autres filiales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appear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;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;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skype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75" marR="16975" marT="0" marB="0" anchor="ctr"/>
                </a:tc>
              </a:tr>
              <a:tr h="1005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Garantir la disponibilité permanente des données critiques de l’entreprise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l’ensemble des sauvegardes nécessaires pour maintenir la sécurité des données circulant dans le réseau de l’entreprise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13678"/>
              </p:ext>
            </p:extLst>
          </p:nvPr>
        </p:nvGraphicFramePr>
        <p:xfrm>
          <a:off x="823209" y="1390911"/>
          <a:ext cx="9010339" cy="387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7264"/>
                <a:gridCol w="3190626"/>
                <a:gridCol w="1212449"/>
              </a:tblGrid>
              <a:tr h="387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AXES 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ACTIVITES 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ETAT</a:t>
                      </a:r>
                    </a:p>
                  </a:txBody>
                  <a:tcPr marL="16975" marR="169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67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61719"/>
              </p:ext>
            </p:extLst>
          </p:nvPr>
        </p:nvGraphicFramePr>
        <p:xfrm>
          <a:off x="1588959" y="494676"/>
          <a:ext cx="8949126" cy="52250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2252"/>
                <a:gridCol w="1179941"/>
                <a:gridCol w="1388733"/>
                <a:gridCol w="3108200"/>
              </a:tblGrid>
              <a:tr h="3652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TACHES REGALIENNES DE LA 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8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Garantir la disponibilité permanente des postes de travail des CSCD, et de l’administration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Maintenance du parc informatique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7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Garantir la disponibilité permanente des serveurs de production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8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Garantir l’accessibilité, disponibilité et la sécurité des Informations  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/>
                      <a:endParaRPr lang="fr-F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5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Administration des systèmes, du réseau et les Base de Données.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66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Assistance aux utilisateurs.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5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Mise en place des campagnes et accompagnement dans le suivi des indicateurs 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DSI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EN CONTINUE 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effectLst/>
                        </a:rPr>
                        <a:t>Formation périodique des superviseurs (Module de supervision, </a:t>
                      </a:r>
                      <a:r>
                        <a:rPr lang="fr-FR" sz="1000" dirty="0" err="1">
                          <a:effectLst/>
                        </a:rPr>
                        <a:t>reporting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Hermes.Net</a:t>
                      </a:r>
                      <a:r>
                        <a:rPr lang="fr-FR" sz="1000" dirty="0">
                          <a:effectLst/>
                        </a:rPr>
                        <a:t> et autres applications internes)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23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5125"/>
            <a:ext cx="267133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CAMEROUN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44089"/>
              </p:ext>
            </p:extLst>
          </p:nvPr>
        </p:nvGraphicFramePr>
        <p:xfrm>
          <a:off x="3013024" y="745488"/>
          <a:ext cx="6250898" cy="54633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4990"/>
                <a:gridCol w="2935908"/>
              </a:tblGrid>
              <a:tr h="585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ACTIVITES 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ETAT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1759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Accompagnement  technique pour la mise en place de la liaison  data avec Orange ;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Accompagnement technique pour la liaison de MTN ;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Mise en place de la campagne d’émission ;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Suivi et accompagnement  technique  pour des campagnes de réception et digital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210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07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5125"/>
            <a:ext cx="267133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GUINEE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22052"/>
              </p:ext>
            </p:extLst>
          </p:nvPr>
        </p:nvGraphicFramePr>
        <p:xfrm>
          <a:off x="3013024" y="745488"/>
          <a:ext cx="6250898" cy="55085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4990"/>
                <a:gridCol w="2935908"/>
              </a:tblGrid>
              <a:tr h="585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ACTIVITES 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ETAT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024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technique 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024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du technicien sur le site ;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disposition des enregistrements et des 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DBcall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journalier de la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production;</a:t>
                      </a:r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9575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  des campagnes d’émission et de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réception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210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51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5125"/>
            <a:ext cx="370257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CONGO BRAZAVILLE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80897"/>
              </p:ext>
            </p:extLst>
          </p:nvPr>
        </p:nvGraphicFramePr>
        <p:xfrm>
          <a:off x="3717560" y="895389"/>
          <a:ext cx="6235907" cy="52901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9999"/>
                <a:gridCol w="2935908"/>
              </a:tblGrid>
              <a:tr h="533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ACTIVITES 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ETAT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625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des liens des applications de la campagne de rappel ;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625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technique  pour le démarrage  de la campagne de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backOffice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  des campagnes d’émission et de réception 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disposition des enregistrements pour la qualité;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journalier de la production.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22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3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5125"/>
            <a:ext cx="370257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COTE D’IVOIRE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82181"/>
              </p:ext>
            </p:extLst>
          </p:nvPr>
        </p:nvGraphicFramePr>
        <p:xfrm>
          <a:off x="3717560" y="895389"/>
          <a:ext cx="6235907" cy="52901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9999"/>
                <a:gridCol w="2935908"/>
              </a:tblGrid>
              <a:tr h="533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ACTIVITES 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ETAT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625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des liens des applications de la campagne de rappel 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625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technique  pour le démarrage  de la campagne de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backOffice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  des campagnes d’émission et de réception 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disposition des enregistrements pour la qualité;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FAIT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8727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journalier de la production.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FAIT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  <a:tr h="22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13" marR="30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64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41884" y="549186"/>
            <a:ext cx="8412567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Autres 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tâches effectuées au cours de l’année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692" y="1382606"/>
            <a:ext cx="1126760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avions eu à faire d’autres taches ci-dessous énumérées :</a:t>
            </a:r>
          </a:p>
          <a:p>
            <a:pPr lvl="0"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Suivi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mise à disposition régulier des enregistrements ;</a:t>
            </a:r>
          </a:p>
          <a:p>
            <a:pPr lvl="0"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Test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CRM NIXXIS ;</a:t>
            </a:r>
          </a:p>
          <a:p>
            <a:pPr lvl="0"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Accompagnement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supports sur le site de Cameroun, Congo, Cote d’Ivoire et Guinée Conakry.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Mise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jour des utilisateurs des badgeuses en fonction des départs et nouvelles arrivées ;</a:t>
            </a:r>
          </a:p>
        </p:txBody>
      </p:sp>
    </p:spTree>
    <p:extLst>
      <p:ext uri="{BB962C8B-B14F-4D97-AF65-F5344CB8AC3E}">
        <p14:creationId xmlns:p14="http://schemas.microsoft.com/office/powerpoint/2010/main" val="324942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4D86E0-7329-4049-B0E5-D23212AFA5CB}"/>
              </a:ext>
            </a:extLst>
          </p:cNvPr>
          <p:cNvSpPr/>
          <p:nvPr/>
        </p:nvSpPr>
        <p:spPr>
          <a:xfrm>
            <a:off x="1204282" y="2921168"/>
            <a:ext cx="8116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III- DIFFICULTES ET SUGGESTIONS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21138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6BCCED-E1AC-4AD9-998C-E6BECCCB6486}"/>
              </a:ext>
            </a:extLst>
          </p:cNvPr>
          <p:cNvSpPr/>
          <p:nvPr/>
        </p:nvSpPr>
        <p:spPr>
          <a:xfrm>
            <a:off x="671804" y="1278815"/>
            <a:ext cx="11000792" cy="401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Difficultés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ACCOMPAGNER LES UTILISATEURS SUR L'UTILISATION DES MATERIELS DE TRAVAIL (formation basique aux TeamLeader sur la maintenance de premier niveau</a:t>
            </a:r>
            <a:r>
              <a:rPr lang="fr-FR" dirty="0" smtClean="0"/>
              <a:t>)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Manque de ressources logicielles avec Licence (Pour permettre certaines mis à jour sécuritaires) ;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Manque de Formation du personnel ;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Manque d’espace de stockage pour l’archivage des enregistrements de production et des fichiers de l’entreprise ainsi que des bases de données Hermès.</a:t>
            </a:r>
          </a:p>
          <a:p>
            <a:pPr lvl="2" algn="just">
              <a:lnSpc>
                <a:spcPct val="150000"/>
              </a:lnSpc>
            </a:pPr>
            <a:endParaRPr lang="fr-FR" dirty="0"/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465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36BCCED-E1AC-4AD9-998C-E6BECCCB6486}"/>
              </a:ext>
            </a:extLst>
          </p:cNvPr>
          <p:cNvSpPr/>
          <p:nvPr/>
        </p:nvSpPr>
        <p:spPr>
          <a:xfrm>
            <a:off x="671804" y="1278815"/>
            <a:ext cx="11000792" cy="235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Suggestions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/>
              <a:t>Achat </a:t>
            </a:r>
            <a:r>
              <a:rPr lang="fr-FR" dirty="0"/>
              <a:t>d’espace sécurisé sur un Cloud (</a:t>
            </a:r>
            <a:r>
              <a:rPr lang="fr-FR" dirty="0" err="1"/>
              <a:t>google</a:t>
            </a:r>
            <a:r>
              <a:rPr lang="fr-FR" dirty="0"/>
              <a:t> Drive ou </a:t>
            </a:r>
            <a:r>
              <a:rPr lang="fr-FR" dirty="0" err="1"/>
              <a:t>DropBox</a:t>
            </a:r>
            <a:r>
              <a:rPr lang="fr-FR" dirty="0"/>
              <a:t>) pour l’archivage des informations critiques de l’entreprise.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Remplacer les serveurs d’enregistrement par un seul serveur plus performant avec un disque de grande capacité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89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640BCB-3283-415D-8563-EF7F2626F42B}"/>
              </a:ext>
            </a:extLst>
          </p:cNvPr>
          <p:cNvSpPr/>
          <p:nvPr/>
        </p:nvSpPr>
        <p:spPr>
          <a:xfrm>
            <a:off x="1110343" y="1306486"/>
            <a:ext cx="10319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BILAN DIRECTION </a:t>
            </a:r>
            <a:b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DES SYSTEMES D’INFORMATION</a:t>
            </a:r>
            <a:b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2018</a:t>
            </a:r>
            <a:r>
              <a:rPr lang="fr-F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014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BD\Power point\Power point 2k18 03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1194318"/>
            <a:ext cx="10515600" cy="3592091"/>
          </a:xfrm>
        </p:spPr>
        <p:txBody>
          <a:bodyPr>
            <a:normAutofit fontScale="90000"/>
          </a:bodyPr>
          <a:lstStyle/>
          <a:p>
            <a:pPr marL="457200" lvl="1" indent="0">
              <a:lnSpc>
                <a:spcPct val="250000"/>
              </a:lnSpc>
            </a:pP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I - MISSIONS  </a:t>
            </a:r>
            <a:r>
              <a:rPr lang="fr-FR" sz="3100" b="1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ET MOYENS DU </a:t>
            </a: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DEPARTEMENT </a:t>
            </a:r>
            <a:r>
              <a:rPr lang="fr-FR" sz="2200" b="1" dirty="0">
                <a:solidFill>
                  <a:srgbClr val="C00000"/>
                </a:solidFill>
                <a:latin typeface="Maiandra GD" panose="020E0502030308020204" pitchFamily="34" charset="0"/>
              </a:rPr>
              <a:t>	</a:t>
            </a:r>
            <a:br>
              <a:rPr lang="fr-FR" sz="2200" b="1" dirty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II- OBJECTIFS ET REALISATION (DSI) 2018</a:t>
            </a:r>
            <a:b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>III- DIFFICULTES </a:t>
            </a:r>
            <a:r>
              <a:rPr lang="fr-FR" sz="3100" b="1">
                <a:solidFill>
                  <a:srgbClr val="C00000"/>
                </a:solidFill>
                <a:latin typeface="Maiandra GD" panose="020E0502030308020204" pitchFamily="34" charset="0"/>
              </a:rPr>
              <a:t>et </a:t>
            </a:r>
            <a:r>
              <a:rPr lang="fr-FR" sz="3100" b="1" smtClean="0">
                <a:solidFill>
                  <a:srgbClr val="C00000"/>
                </a:solidFill>
                <a:latin typeface="Maiandra GD" panose="020E0502030308020204" pitchFamily="34" charset="0"/>
              </a:rPr>
              <a:t>SUGGESTIONS</a:t>
            </a:r>
            <a: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fr-FR" sz="3100" b="1" dirty="0">
                <a:solidFill>
                  <a:srgbClr val="C00000"/>
                </a:solidFill>
                <a:latin typeface="Maiandra GD" panose="020E0502030308020204" pitchFamily="34" charset="0"/>
              </a:rPr>
            </a:br>
            <a:endParaRPr lang="fr-FR" sz="31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12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80266B-277F-4572-8EC1-27C2B87A7ADF}"/>
              </a:ext>
            </a:extLst>
          </p:cNvPr>
          <p:cNvSpPr/>
          <p:nvPr/>
        </p:nvSpPr>
        <p:spPr>
          <a:xfrm>
            <a:off x="253375" y="2921168"/>
            <a:ext cx="1093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– MISSIONS ET MOYENS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DU DEPARTEMENT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5413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F9B8414E-5147-49D9-BFF5-5D6B61016756}"/>
              </a:ext>
            </a:extLst>
          </p:cNvPr>
          <p:cNvSpPr txBox="1">
            <a:spLocks noChangeArrowheads="1"/>
          </p:cNvSpPr>
          <p:nvPr/>
        </p:nvSpPr>
        <p:spPr>
          <a:xfrm>
            <a:off x="2951515" y="490059"/>
            <a:ext cx="581926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A- </a:t>
            </a:r>
            <a:r>
              <a:rPr lang="fr-FR" sz="2800" b="1" dirty="0">
                <a:solidFill>
                  <a:srgbClr val="C00000"/>
                </a:solidFill>
                <a:latin typeface="Maiandra GD" panose="020E0502030308020204" pitchFamily="34" charset="0"/>
              </a:rPr>
              <a:t>MISSION DU DEPARTEMENT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CE4C535-B7BF-48FB-AB8E-7FD88F109A21}"/>
              </a:ext>
            </a:extLst>
          </p:cNvPr>
          <p:cNvSpPr/>
          <p:nvPr/>
        </p:nvSpPr>
        <p:spPr>
          <a:xfrm>
            <a:off x="942133" y="1216227"/>
            <a:ext cx="10758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Rattachée </a:t>
            </a:r>
            <a:r>
              <a:rPr lang="fr-FR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président directeur général, à la direction générale, la direction informatique modernise et déploie le système d’information dans l’entreprise : amélioration de sa productivité, gestion des interconnexions dans l’entreprise, optimisation et sécurisation du système ; La DSI est chargée de mettre à disposition des utilisateurs, des ressources informatiques et audiovisuelles communes. Il offre une assistance personnalisée aux usagers.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08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CE4C535-B7BF-48FB-AB8E-7FD88F109A21}"/>
              </a:ext>
            </a:extLst>
          </p:cNvPr>
          <p:cNvSpPr/>
          <p:nvPr/>
        </p:nvSpPr>
        <p:spPr>
          <a:xfrm>
            <a:off x="853233" y="971239"/>
            <a:ext cx="107581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 smtClean="0">
                <a:latin typeface="Maiandra GD" panose="020E0502030308020204" pitchFamily="34" charset="0"/>
              </a:rPr>
              <a:t>1) </a:t>
            </a:r>
            <a:r>
              <a:rPr lang="fr-FR" sz="2000" b="1" u="sng" dirty="0" smtClean="0">
                <a:latin typeface="Maiandra GD" panose="020E0502030308020204" pitchFamily="34" charset="0"/>
              </a:rPr>
              <a:t>Ressources </a:t>
            </a:r>
            <a:r>
              <a:rPr lang="fr-FR" sz="2000" b="1" u="sng" dirty="0">
                <a:latin typeface="Maiandra GD" panose="020E0502030308020204" pitchFamily="34" charset="0"/>
              </a:rPr>
              <a:t>Humaines</a:t>
            </a:r>
          </a:p>
          <a:p>
            <a:pPr algn="just"/>
            <a:r>
              <a:rPr lang="fr-FR" dirty="0">
                <a:latin typeface="Maiandra GD" panose="020E0502030308020204" pitchFamily="34" charset="0"/>
              </a:rPr>
              <a:t>Ce département comporte deux sous services à savoir : </a:t>
            </a:r>
          </a:p>
          <a:p>
            <a:pPr lvl="0" algn="just"/>
            <a:r>
              <a:rPr lang="fr-FR" dirty="0" smtClean="0">
                <a:latin typeface="Maiandra GD" panose="020E0502030308020204" pitchFamily="34" charset="0"/>
              </a:rPr>
              <a:t>                   -  Service </a:t>
            </a:r>
            <a:r>
              <a:rPr lang="fr-FR" dirty="0">
                <a:latin typeface="Maiandra GD" panose="020E0502030308020204" pitchFamily="34" charset="0"/>
              </a:rPr>
              <a:t>Support &amp; Maintenance (SM) ;</a:t>
            </a:r>
          </a:p>
          <a:p>
            <a:pPr lvl="0" algn="just"/>
            <a:r>
              <a:rPr lang="fr-FR" dirty="0" smtClean="0">
                <a:latin typeface="Maiandra GD" panose="020E0502030308020204" pitchFamily="34" charset="0"/>
              </a:rPr>
              <a:t>	     -  Service </a:t>
            </a:r>
            <a:r>
              <a:rPr lang="fr-FR" dirty="0">
                <a:latin typeface="Maiandra GD" panose="020E0502030308020204" pitchFamily="34" charset="0"/>
              </a:rPr>
              <a:t>Système, Sécurité &amp; Télécoms (SSS) </a:t>
            </a:r>
            <a:r>
              <a:rPr lang="fr-FR" dirty="0" smtClean="0">
                <a:latin typeface="Maiandra GD" panose="020E0502030308020204" pitchFamily="34" charset="0"/>
              </a:rPr>
              <a:t>;</a:t>
            </a:r>
          </a:p>
          <a:p>
            <a:pPr lvl="0" algn="just"/>
            <a:endParaRPr lang="fr-FR" dirty="0">
              <a:latin typeface="Maiandra GD" panose="020E0502030308020204" pitchFamily="34" charset="0"/>
            </a:endParaRPr>
          </a:p>
          <a:p>
            <a:pPr lvl="0" algn="just"/>
            <a:endParaRPr lang="fr-FR" dirty="0">
              <a:latin typeface="Maiandra GD" panose="020E0502030308020204" pitchFamily="34" charset="0"/>
            </a:endParaRPr>
          </a:p>
          <a:p>
            <a:pPr algn="just"/>
            <a:r>
              <a:rPr lang="fr-FR" dirty="0">
                <a:latin typeface="Maiandra GD" panose="020E0502030308020204" pitchFamily="34" charset="0"/>
              </a:rPr>
              <a:t> </a:t>
            </a:r>
            <a:endParaRPr lang="fr-FR" dirty="0" smtClean="0">
              <a:latin typeface="Maiandra GD" panose="020E0502030308020204" pitchFamily="34" charset="0"/>
            </a:endParaRPr>
          </a:p>
          <a:p>
            <a:pPr algn="just"/>
            <a:endParaRPr lang="fr-FR" dirty="0">
              <a:latin typeface="Maiandra GD" panose="020E0502030308020204" pitchFamily="34" charset="0"/>
            </a:endParaRPr>
          </a:p>
          <a:p>
            <a:pPr algn="just"/>
            <a:endParaRPr lang="fr-FR" dirty="0" smtClean="0">
              <a:latin typeface="Maiandra GD" panose="020E0502030308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 smtClean="0">
              <a:latin typeface="Maiandra GD" panose="020E0502030308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dirty="0">
              <a:latin typeface="Maiandra GD" panose="020E0502030308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F9B8414E-5147-49D9-BFF5-5D6B61016756}"/>
              </a:ext>
            </a:extLst>
          </p:cNvPr>
          <p:cNvSpPr txBox="1">
            <a:spLocks noChangeArrowheads="1"/>
          </p:cNvSpPr>
          <p:nvPr/>
        </p:nvSpPr>
        <p:spPr>
          <a:xfrm>
            <a:off x="3103915" y="405887"/>
            <a:ext cx="581926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B– </a:t>
            </a:r>
            <a:r>
              <a:rPr lang="fr-FR" sz="2800" b="1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MOYENS DU </a:t>
            </a:r>
            <a:r>
              <a:rPr lang="fr-FR" sz="2800" b="1" dirty="0">
                <a:solidFill>
                  <a:srgbClr val="C00000"/>
                </a:solidFill>
                <a:latin typeface="Maiandra GD" panose="020E0502030308020204" pitchFamily="34" charset="0"/>
              </a:rPr>
              <a:t>DEPARTEMENT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83480"/>
              </p:ext>
            </p:extLst>
          </p:nvPr>
        </p:nvGraphicFramePr>
        <p:xfrm>
          <a:off x="1456127" y="2679399"/>
          <a:ext cx="812800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BENIN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C. IVOIRE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Congo BRAZZA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CAMEROUN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G.</a:t>
                      </a:r>
                      <a:r>
                        <a:rPr lang="fr-FR" baseline="0" dirty="0" smtClean="0"/>
                        <a:t> CONACRY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Position</a:t>
                      </a:r>
                      <a:r>
                        <a:rPr lang="fr-FR" baseline="0" dirty="0" smtClean="0"/>
                        <a:t> de travail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04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89171"/>
              </p:ext>
            </p:extLst>
          </p:nvPr>
        </p:nvGraphicFramePr>
        <p:xfrm>
          <a:off x="1274165" y="2029917"/>
          <a:ext cx="965366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846"/>
                <a:gridCol w="1354667"/>
                <a:gridCol w="1354667"/>
                <a:gridCol w="1806522"/>
                <a:gridCol w="1499016"/>
                <a:gridCol w="1603948"/>
              </a:tblGrid>
              <a:tr h="353470">
                <a:tc>
                  <a:txBody>
                    <a:bodyPr/>
                    <a:lstStyle/>
                    <a:p>
                      <a:r>
                        <a:rPr lang="fr-FR" dirty="0" smtClean="0"/>
                        <a:t>PAYS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BENIN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C. IVOIRE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Congo BRAZZA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CAMEROUN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G.</a:t>
                      </a:r>
                      <a:r>
                        <a:rPr lang="fr-FR" baseline="0" dirty="0" smtClean="0"/>
                        <a:t> CONACRY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402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Position</a:t>
                      </a:r>
                      <a:r>
                        <a:rPr lang="fr-FR" baseline="0" dirty="0" smtClean="0"/>
                        <a:t> de travail 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</a:tr>
              <a:tr h="201983">
                <a:tc>
                  <a:txBody>
                    <a:bodyPr/>
                    <a:lstStyle/>
                    <a:p>
                      <a:r>
                        <a:rPr lang="fr-FR" dirty="0" smtClean="0"/>
                        <a:t>Poste admin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201983">
                <a:tc>
                  <a:txBody>
                    <a:bodyPr/>
                    <a:lstStyle/>
                    <a:p>
                      <a:r>
                        <a:rPr lang="fr-FR" dirty="0" smtClean="0"/>
                        <a:t>SERVEUR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201983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4151" y="118709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latin typeface="Maiandra GD" panose="020E0502030308020204" pitchFamily="34" charset="0"/>
              </a:rPr>
              <a:t>2) </a:t>
            </a:r>
            <a:r>
              <a:rPr lang="fr-FR" sz="2000" b="1" u="sng" dirty="0">
                <a:latin typeface="Maiandra GD" panose="020E0502030308020204" pitchFamily="34" charset="0"/>
              </a:rPr>
              <a:t>Ressources </a:t>
            </a:r>
            <a:r>
              <a:rPr lang="fr-FR" sz="2000" b="1" u="sng" dirty="0" smtClean="0">
                <a:latin typeface="Maiandra GD" panose="020E0502030308020204" pitchFamily="34" charset="0"/>
              </a:rPr>
              <a:t>Matérielles</a:t>
            </a:r>
            <a:endParaRPr lang="fr-FR" sz="2000" b="1" u="sng" dirty="0">
              <a:latin typeface="Maiandra GD" panose="020E0502030308020204" pitchFamily="34" charset="0"/>
            </a:endParaRPr>
          </a:p>
          <a:p>
            <a:pPr algn="just"/>
            <a:r>
              <a:rPr lang="fr-FR" dirty="0" smtClean="0">
                <a:latin typeface="Maiandra GD" panose="020E0502030308020204" pitchFamily="34" charset="0"/>
              </a:rPr>
              <a:t>           Ci-dessous </a:t>
            </a:r>
            <a:r>
              <a:rPr lang="fr-FR" dirty="0">
                <a:latin typeface="Maiandra GD" panose="020E0502030308020204" pitchFamily="34" charset="0"/>
              </a:rPr>
              <a:t>une liste du parc</a:t>
            </a:r>
          </a:p>
        </p:txBody>
      </p:sp>
    </p:spTree>
    <p:extLst>
      <p:ext uri="{BB962C8B-B14F-4D97-AF65-F5344CB8AC3E}">
        <p14:creationId xmlns:p14="http://schemas.microsoft.com/office/powerpoint/2010/main" val="94410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4D86E0-7329-4049-B0E5-D23212AFA5CB}"/>
              </a:ext>
            </a:extLst>
          </p:cNvPr>
          <p:cNvSpPr/>
          <p:nvPr/>
        </p:nvSpPr>
        <p:spPr>
          <a:xfrm>
            <a:off x="1518465" y="2921168"/>
            <a:ext cx="7488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II- 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OBJECTIFS ET REALISATIONS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2031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41885" y="1074667"/>
            <a:ext cx="267133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BENIN</a:t>
            </a:r>
            <a:endParaRPr lang="fr-FR" sz="2800" b="1" u="sng" dirty="0">
              <a:latin typeface="Maiandra GD" panose="020E0502030308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98845"/>
              </p:ext>
            </p:extLst>
          </p:nvPr>
        </p:nvGraphicFramePr>
        <p:xfrm>
          <a:off x="1618938" y="1689867"/>
          <a:ext cx="8979108" cy="3793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7264"/>
                <a:gridCol w="3190626"/>
                <a:gridCol w="1181218"/>
              </a:tblGrid>
              <a:tr h="387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AXES 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ACTIVITES 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ETAT</a:t>
                      </a:r>
                    </a:p>
                  </a:txBody>
                  <a:tcPr marL="16975" marR="16975" marT="0" marB="0" anchor="ctr"/>
                </a:tc>
              </a:tr>
              <a:tr h="1011051">
                <a:tc rowSpan="4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la disponibilité des ressources informatique et la sécurité du réseau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un suivi rigoureux du parc informatique (maintenances préventives et curatives) ;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  <a:tr h="807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le rôle d’assistance (support) avec le respect des délais de résolution des tickets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  <a:tr h="8176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l’interface avec utilisateurs (sur tout ce qui est aspect technique avec les clients)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  <a:tr h="2882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les normes de sécurité, notamment celles liées aux conditions d’accès des ressources réseaux</a:t>
                      </a: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16975" marR="16975" marT="0" marB="0" anchor="ctr"/>
                </a:tc>
              </a:tr>
              <a:tr h="13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400" dirty="0">
                          <a:effectLst/>
                        </a:rPr>
                        <a:t> </a:t>
                      </a:r>
                      <a:endParaRPr lang="fr-FR" sz="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5" marR="16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 </a:t>
                      </a:r>
                      <a:endParaRPr lang="fr-FR" sz="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5" marR="16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5" marR="16975" marT="0" marB="0" anchor="ctr"/>
                </a:tc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1CC93C7-70ED-40CB-9B57-6703955A01DA}"/>
              </a:ext>
            </a:extLst>
          </p:cNvPr>
          <p:cNvSpPr txBox="1">
            <a:spLocks noChangeArrowheads="1"/>
          </p:cNvSpPr>
          <p:nvPr/>
        </p:nvSpPr>
        <p:spPr>
          <a:xfrm>
            <a:off x="41885" y="549186"/>
            <a:ext cx="5204672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Objectifs 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et Réalisations</a:t>
            </a:r>
          </a:p>
        </p:txBody>
      </p:sp>
    </p:spTree>
    <p:extLst>
      <p:ext uri="{BB962C8B-B14F-4D97-AF65-F5344CB8AC3E}">
        <p14:creationId xmlns:p14="http://schemas.microsoft.com/office/powerpoint/2010/main" val="353790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20876</TotalTime>
  <Words>692</Words>
  <Application>Microsoft Office PowerPoint</Application>
  <PresentationFormat>Personnalisé</PresentationFormat>
  <Paragraphs>187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1_Thème Office</vt:lpstr>
      <vt:lpstr>Présentation PowerPoint</vt:lpstr>
      <vt:lpstr>Présentation PowerPoint</vt:lpstr>
      <vt:lpstr>I - MISSIONS  ET MOYENS DU DEPARTEMENT   II- OBJECTIFS ET REALISATION (DSI) 2018 III- DIFFICULTES et SUGGESTIONS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leandre</dc:creator>
  <cp:lastModifiedBy>jlobe</cp:lastModifiedBy>
  <cp:revision>1013</cp:revision>
  <cp:lastPrinted>2018-05-07T11:17:51Z</cp:lastPrinted>
  <dcterms:created xsi:type="dcterms:W3CDTF">2015-10-14T16:42:27Z</dcterms:created>
  <dcterms:modified xsi:type="dcterms:W3CDTF">2019-01-16T21:11:38Z</dcterms:modified>
</cp:coreProperties>
</file>