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3" r:id="rId4"/>
    <p:sldId id="272" r:id="rId5"/>
    <p:sldId id="265" r:id="rId6"/>
    <p:sldId id="274" r:id="rId7"/>
    <p:sldId id="266" r:id="rId8"/>
    <p:sldId id="276" r:id="rId9"/>
    <p:sldId id="277" r:id="rId10"/>
    <p:sldId id="260" r:id="rId11"/>
    <p:sldId id="263" r:id="rId12"/>
    <p:sldId id="273" r:id="rId13"/>
    <p:sldId id="282" r:id="rId14"/>
    <p:sldId id="288" r:id="rId15"/>
    <p:sldId id="284" r:id="rId16"/>
    <p:sldId id="286" r:id="rId17"/>
    <p:sldId id="285" r:id="rId18"/>
    <p:sldId id="287" r:id="rId19"/>
    <p:sldId id="289"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8000" cy="2387600"/>
          </a:xfrm>
        </p:spPr>
        <p:txBody>
          <a:bodyPr anchor="b"/>
          <a:lstStyle>
            <a:lvl1pPr algn="ctr">
              <a:defRPr sz="6000"/>
            </a:lvl1pPr>
          </a:lstStyle>
          <a:p>
            <a:r>
              <a:rPr lang="fr-FR" smtClean="0"/>
              <a:t>Cliquez pour modifier le style du titre</a:t>
            </a:r>
            <a:endParaRPr lang="fr-FR"/>
          </a:p>
        </p:txBody>
      </p:sp>
      <p:sp>
        <p:nvSpPr>
          <p:cNvPr id="3" name="Sous-titr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11/01/2017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915542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11/01/2017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809222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3675" y="365125"/>
            <a:ext cx="1971675" cy="581183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28650" y="365125"/>
            <a:ext cx="5800725" cy="58118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11/01/2017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928179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11/01/2017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558022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9"/>
            <a:ext cx="7886700" cy="2852737"/>
          </a:xfrm>
        </p:spPr>
        <p:txBody>
          <a:bodyPr anchor="b"/>
          <a:lstStyle>
            <a:lvl1pPr>
              <a:defRPr sz="6000"/>
            </a:lvl1pPr>
          </a:lstStyle>
          <a:p>
            <a:r>
              <a:rPr lang="fr-FR" smtClean="0"/>
              <a:t>Cliquez pour modifier le style du titre</a:t>
            </a:r>
            <a:endParaRPr lang="fr-FR"/>
          </a:p>
        </p:txBody>
      </p:sp>
      <p:sp>
        <p:nvSpPr>
          <p:cNvPr id="3" name="Espace réservé du texte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11/01/2017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009767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28650" y="1825625"/>
            <a:ext cx="3886200" cy="43513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29150" y="1825625"/>
            <a:ext cx="3886200" cy="43513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11/01/2017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645213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29841" y="365126"/>
            <a:ext cx="7886700" cy="1325563"/>
          </a:xfrm>
        </p:spPr>
        <p:txBody>
          <a:bodyPr/>
          <a:lstStyle/>
          <a:p>
            <a:r>
              <a:rPr lang="fr-FR" smtClean="0"/>
              <a:t>Cliquez pour modifier le style du titre</a:t>
            </a:r>
            <a:endParaRPr lang="fr-FR"/>
          </a:p>
        </p:txBody>
      </p:sp>
      <p:sp>
        <p:nvSpPr>
          <p:cNvPr id="3" name="Espace réservé du texte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629842" y="2505075"/>
            <a:ext cx="3868340" cy="36845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29150" y="2505075"/>
            <a:ext cx="3887391" cy="36845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11/01/2017</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868202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11/01/2017</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26894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11/01/2017</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654687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3200"/>
            </a:lvl1pPr>
          </a:lstStyle>
          <a:p>
            <a:r>
              <a:rPr lang="fr-FR" smtClean="0"/>
              <a:t>Cliquez pour modifier le style du titre</a:t>
            </a:r>
            <a:endParaRPr lang="fr-FR"/>
          </a:p>
        </p:txBody>
      </p:sp>
      <p:sp>
        <p:nvSpPr>
          <p:cNvPr id="3" name="Espace réservé du contenu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11/01/2017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253381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3200"/>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11/01/2017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46782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11/01/2017</a:t>
            </a:fld>
            <a:endParaRPr lang="fr-BE"/>
          </a:p>
        </p:txBody>
      </p:sp>
      <p:sp>
        <p:nvSpPr>
          <p:cNvPr id="5" name="Espace réservé du pied de page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extLst>
      <p:ext uri="{BB962C8B-B14F-4D97-AF65-F5344CB8AC3E}">
        <p14:creationId xmlns:p14="http://schemas.microsoft.com/office/powerpoint/2010/main" val="2309678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2"/>
            <a:ext cx="6858000" cy="4682901"/>
          </a:xfrm>
        </p:spPr>
        <p:txBody>
          <a:bodyPr>
            <a:normAutofit fontScale="90000"/>
          </a:bodyPr>
          <a:lstStyle/>
          <a:p>
            <a:r>
              <a:rPr lang="fr-FR" b="1" dirty="0">
                <a:solidFill>
                  <a:srgbClr val="C00000"/>
                </a:solidFill>
                <a:effectLst>
                  <a:outerShdw blurRad="38100" dist="38100" dir="2700000" algn="tl">
                    <a:srgbClr val="000000">
                      <a:alpha val="43137"/>
                    </a:srgbClr>
                  </a:outerShdw>
                </a:effectLst>
                <a:latin typeface="Maiandra GD" pitchFamily="34" charset="0"/>
              </a:rPr>
              <a:t>PLAN D’ACTIONS DIRECTION </a:t>
            </a:r>
            <a:br>
              <a:rPr lang="fr-FR" b="1" dirty="0">
                <a:solidFill>
                  <a:srgbClr val="C00000"/>
                </a:solidFill>
                <a:effectLst>
                  <a:outerShdw blurRad="38100" dist="38100" dir="2700000" algn="tl">
                    <a:srgbClr val="000000">
                      <a:alpha val="43137"/>
                    </a:srgbClr>
                  </a:outerShdw>
                </a:effectLst>
                <a:latin typeface="Maiandra GD" pitchFamily="34" charset="0"/>
              </a:rPr>
            </a:br>
            <a:r>
              <a:rPr lang="fr-FR" b="1" dirty="0">
                <a:solidFill>
                  <a:srgbClr val="C00000"/>
                </a:solidFill>
                <a:effectLst>
                  <a:outerShdw blurRad="38100" dist="38100" dir="2700000" algn="tl">
                    <a:srgbClr val="000000">
                      <a:alpha val="43137"/>
                    </a:srgbClr>
                  </a:outerShdw>
                </a:effectLst>
                <a:latin typeface="Maiandra GD" pitchFamily="34" charset="0"/>
              </a:rPr>
              <a:t>DES SYSTEMES D’INFORMATION</a:t>
            </a:r>
            <a:br>
              <a:rPr lang="fr-FR" b="1" dirty="0">
                <a:solidFill>
                  <a:srgbClr val="C00000"/>
                </a:solidFill>
                <a:effectLst>
                  <a:outerShdw blurRad="38100" dist="38100" dir="2700000" algn="tl">
                    <a:srgbClr val="000000">
                      <a:alpha val="43137"/>
                    </a:srgbClr>
                  </a:outerShdw>
                </a:effectLst>
                <a:latin typeface="Maiandra GD" pitchFamily="34" charset="0"/>
              </a:rPr>
            </a:br>
            <a:r>
              <a:rPr lang="fr-FR" b="1" dirty="0">
                <a:solidFill>
                  <a:srgbClr val="C00000"/>
                </a:solidFill>
                <a:effectLst>
                  <a:outerShdw blurRad="38100" dist="38100" dir="2700000" algn="tl">
                    <a:srgbClr val="000000">
                      <a:alpha val="43137"/>
                    </a:srgbClr>
                  </a:outerShdw>
                </a:effectLst>
                <a:latin typeface="Maiandra GD" pitchFamily="34" charset="0"/>
              </a:rPr>
              <a:t>(</a:t>
            </a:r>
            <a:r>
              <a:rPr lang="fr-FR" b="1" dirty="0" smtClean="0">
                <a:solidFill>
                  <a:srgbClr val="C00000"/>
                </a:solidFill>
                <a:effectLst>
                  <a:outerShdw blurRad="38100" dist="38100" dir="2700000" algn="tl">
                    <a:srgbClr val="000000">
                      <a:alpha val="43137"/>
                    </a:srgbClr>
                  </a:outerShdw>
                </a:effectLst>
                <a:latin typeface="Maiandra GD" pitchFamily="34" charset="0"/>
              </a:rPr>
              <a:t>DSI-2017)</a:t>
            </a:r>
            <a:r>
              <a:rPr lang="fr-FR" b="1" dirty="0">
                <a:solidFill>
                  <a:srgbClr val="C00000"/>
                </a:solidFill>
                <a:effectLst>
                  <a:outerShdw blurRad="38100" dist="38100" dir="2700000" algn="tl">
                    <a:srgbClr val="000000">
                      <a:alpha val="43137"/>
                    </a:srgbClr>
                  </a:outerShdw>
                </a:effectLst>
                <a:latin typeface="Maiandra GD" pitchFamily="34" charset="0"/>
              </a:rPr>
              <a:t/>
            </a:r>
            <a:br>
              <a:rPr lang="fr-FR" b="1" dirty="0">
                <a:solidFill>
                  <a:srgbClr val="C00000"/>
                </a:solidFill>
                <a:effectLst>
                  <a:outerShdw blurRad="38100" dist="38100" dir="2700000" algn="tl">
                    <a:srgbClr val="000000">
                      <a:alpha val="43137"/>
                    </a:srgbClr>
                  </a:outerShdw>
                </a:effectLst>
                <a:latin typeface="Maiandra GD" pitchFamily="34" charset="0"/>
              </a:rPr>
            </a:b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idx="4294967295"/>
          </p:nvPr>
        </p:nvSpPr>
        <p:spPr>
          <a:xfrm>
            <a:off x="1403648" y="2060848"/>
            <a:ext cx="6624736" cy="2232248"/>
          </a:xfrm>
        </p:spPr>
        <p:txBody>
          <a:bodyPr>
            <a:noAutofit/>
          </a:bodyPr>
          <a:lstStyle/>
          <a:p>
            <a:pPr algn="ctr"/>
            <a:r>
              <a:rPr lang="fr-FR" sz="5400" b="1" dirty="0" smtClean="0">
                <a:solidFill>
                  <a:srgbClr val="C00000"/>
                </a:solidFill>
                <a:effectLst>
                  <a:outerShdw blurRad="38100" dist="38100" dir="2700000" algn="tl">
                    <a:srgbClr val="000000">
                      <a:alpha val="43137"/>
                    </a:srgbClr>
                  </a:outerShdw>
                </a:effectLst>
                <a:latin typeface="Maiandra GD" pitchFamily="34" charset="0"/>
              </a:rPr>
              <a:t>III - MOYENS </a:t>
            </a:r>
            <a:r>
              <a:rPr lang="fr-FR" sz="5400" b="1" dirty="0">
                <a:solidFill>
                  <a:srgbClr val="C00000"/>
                </a:solidFill>
                <a:effectLst>
                  <a:outerShdw blurRad="38100" dist="38100" dir="2700000" algn="tl">
                    <a:srgbClr val="000000">
                      <a:alpha val="43137"/>
                    </a:srgbClr>
                  </a:outerShdw>
                </a:effectLst>
                <a:latin typeface="Maiandra GD" pitchFamily="34" charset="0"/>
              </a:rPr>
              <a:t>DU DEPARTEMENT </a:t>
            </a:r>
          </a:p>
        </p:txBody>
      </p:sp>
    </p:spTree>
    <p:extLst>
      <p:ext uri="{BB962C8B-B14F-4D97-AF65-F5344CB8AC3E}">
        <p14:creationId xmlns:p14="http://schemas.microsoft.com/office/powerpoint/2010/main" val="355205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2"/>
          <p:cNvSpPr>
            <a:spLocks noGrp="1" noChangeArrowheads="1"/>
          </p:cNvSpPr>
          <p:nvPr>
            <p:ph type="title" idx="4294967295"/>
          </p:nvPr>
        </p:nvSpPr>
        <p:spPr>
          <a:xfrm>
            <a:off x="2159866" y="836712"/>
            <a:ext cx="5785375" cy="720725"/>
          </a:xfrm>
        </p:spPr>
        <p:txBody>
          <a:bodyPr>
            <a:noAutofit/>
          </a:bodyPr>
          <a:lstStyle/>
          <a:p>
            <a:r>
              <a:rPr lang="fr-FR" sz="3200" b="1" dirty="0" smtClean="0">
                <a:solidFill>
                  <a:srgbClr val="C00000"/>
                </a:solidFill>
                <a:effectLst>
                  <a:outerShdw blurRad="38100" dist="38100" dir="2700000" algn="tl">
                    <a:srgbClr val="000000">
                      <a:alpha val="43137"/>
                    </a:srgbClr>
                  </a:outerShdw>
                </a:effectLst>
                <a:latin typeface="Britannic Bold" panose="020B0903060703020204" pitchFamily="34" charset="0"/>
              </a:rPr>
              <a:t>III </a:t>
            </a:r>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 </a:t>
            </a:r>
            <a:r>
              <a:rPr lang="fr-FR" sz="3200" b="1" dirty="0" smtClean="0">
                <a:solidFill>
                  <a:srgbClr val="C00000"/>
                </a:solidFill>
                <a:latin typeface="Britannic Bold" panose="020B0903060703020204" pitchFamily="34" charset="0"/>
              </a:rPr>
              <a:t>MOYENS </a:t>
            </a:r>
            <a:r>
              <a:rPr lang="fr-FR" sz="3200" b="1" dirty="0">
                <a:solidFill>
                  <a:srgbClr val="C00000"/>
                </a:solidFill>
                <a:latin typeface="Britannic Bold" panose="020B0903060703020204" pitchFamily="34" charset="0"/>
              </a:rPr>
              <a:t>DU DEPARTEMENT </a:t>
            </a:r>
          </a:p>
        </p:txBody>
      </p:sp>
      <p:grpSp>
        <p:nvGrpSpPr>
          <p:cNvPr id="16" name="Groupe 15"/>
          <p:cNvGrpSpPr/>
          <p:nvPr/>
        </p:nvGrpSpPr>
        <p:grpSpPr>
          <a:xfrm>
            <a:off x="791714" y="1628800"/>
            <a:ext cx="8100766" cy="4320480"/>
            <a:chOff x="791714" y="1628800"/>
            <a:chExt cx="8100766" cy="4320480"/>
          </a:xfrm>
        </p:grpSpPr>
        <p:grpSp>
          <p:nvGrpSpPr>
            <p:cNvPr id="17" name="Groupe 16"/>
            <p:cNvGrpSpPr/>
            <p:nvPr/>
          </p:nvGrpSpPr>
          <p:grpSpPr>
            <a:xfrm>
              <a:off x="857178" y="1628800"/>
              <a:ext cx="7621643" cy="4320480"/>
              <a:chOff x="1331913" y="1160153"/>
              <a:chExt cx="7665144" cy="3781735"/>
            </a:xfrm>
          </p:grpSpPr>
          <p:sp>
            <p:nvSpPr>
              <p:cNvPr id="25"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
            <p:nvSpPr>
              <p:cNvPr id="26" name="Rectangle à coins arrondis 25"/>
              <p:cNvSpPr/>
              <p:nvPr/>
            </p:nvSpPr>
            <p:spPr>
              <a:xfrm>
                <a:off x="4073252" y="1160153"/>
                <a:ext cx="1872208" cy="792088"/>
              </a:xfrm>
              <a:prstGeom prst="roundRect">
                <a:avLst/>
              </a:prstGeom>
              <a:solidFill>
                <a:schemeClr val="accent3">
                  <a:lumMod val="20000"/>
                  <a:lumOff val="80000"/>
                </a:schemeClr>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b="1" dirty="0" smtClean="0">
                    <a:solidFill>
                      <a:schemeClr val="tx1"/>
                    </a:solidFill>
                    <a:latin typeface="Cambria" panose="02040503050406030204" pitchFamily="18" charset="0"/>
                  </a:rPr>
                  <a:t>DIRECTION </a:t>
                </a:r>
              </a:p>
              <a:p>
                <a:pPr algn="ctr"/>
                <a:r>
                  <a:rPr lang="fr-FR" b="1" dirty="0" smtClean="0">
                    <a:solidFill>
                      <a:schemeClr val="tx1"/>
                    </a:solidFill>
                    <a:latin typeface="Cambria" panose="02040503050406030204" pitchFamily="18" charset="0"/>
                  </a:rPr>
                  <a:t>GENERALE</a:t>
                </a:r>
                <a:endParaRPr lang="fr-FR" b="1" dirty="0">
                  <a:solidFill>
                    <a:schemeClr val="tx1"/>
                  </a:solidFill>
                  <a:latin typeface="Cambria" panose="02040503050406030204" pitchFamily="18" charset="0"/>
                </a:endParaRPr>
              </a:p>
            </p:txBody>
          </p:sp>
          <p:sp>
            <p:nvSpPr>
              <p:cNvPr id="27" name="Rectangle à coins arrondis 26"/>
              <p:cNvSpPr/>
              <p:nvPr/>
            </p:nvSpPr>
            <p:spPr>
              <a:xfrm>
                <a:off x="6733574" y="3334847"/>
                <a:ext cx="2263483" cy="681480"/>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rgbClr val="FF0000"/>
                    </a:solidFill>
                    <a:latin typeface="Cambria" panose="02040503050406030204" pitchFamily="18" charset="0"/>
                  </a:rPr>
                  <a:t>EQUIPE SERVICE D’ASSISTANCE ET </a:t>
                </a:r>
                <a:endParaRPr lang="fr-FR" sz="1200" b="1" dirty="0">
                  <a:solidFill>
                    <a:srgbClr val="FF0000"/>
                  </a:solidFill>
                  <a:latin typeface="Cambria" panose="02040503050406030204" pitchFamily="18" charset="0"/>
                </a:endParaRPr>
              </a:p>
              <a:p>
                <a:pPr algn="ctr"/>
                <a:r>
                  <a:rPr lang="fr-FR" sz="1200" b="1" dirty="0">
                    <a:solidFill>
                      <a:srgbClr val="FF0000"/>
                    </a:solidFill>
                    <a:latin typeface="Cambria" panose="02040503050406030204" pitchFamily="18" charset="0"/>
                  </a:rPr>
                  <a:t>MAINTENANCE</a:t>
                </a:r>
              </a:p>
            </p:txBody>
          </p:sp>
          <p:cxnSp>
            <p:nvCxnSpPr>
              <p:cNvPr id="28" name="Connecteur droit 27"/>
              <p:cNvCxnSpPr>
                <a:endCxn id="34" idx="0"/>
              </p:cNvCxnSpPr>
              <p:nvPr/>
            </p:nvCxnSpPr>
            <p:spPr>
              <a:xfrm>
                <a:off x="4963294" y="1916584"/>
                <a:ext cx="5309" cy="32416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Connecteur droit 28"/>
              <p:cNvCxnSpPr/>
              <p:nvPr/>
            </p:nvCxnSpPr>
            <p:spPr>
              <a:xfrm>
                <a:off x="5004048" y="2889990"/>
                <a:ext cx="5308" cy="32416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Connecteur droit 29"/>
              <p:cNvCxnSpPr/>
              <p:nvPr/>
            </p:nvCxnSpPr>
            <p:spPr>
              <a:xfrm>
                <a:off x="2843808" y="3190831"/>
                <a:ext cx="561662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a:off x="2843808" y="3190831"/>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Connecteur droit 31"/>
              <p:cNvCxnSpPr/>
              <p:nvPr/>
            </p:nvCxnSpPr>
            <p:spPr>
              <a:xfrm>
                <a:off x="8460432" y="3190831"/>
                <a:ext cx="0" cy="14401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Rectangle à coins arrondis 32"/>
              <p:cNvSpPr/>
              <p:nvPr/>
            </p:nvSpPr>
            <p:spPr>
              <a:xfrm>
                <a:off x="2134158" y="3392109"/>
                <a:ext cx="2137171" cy="600931"/>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a:solidFill>
                    <a:srgbClr val="FF0000"/>
                  </a:solidFill>
                  <a:latin typeface="Cambria" panose="02040503050406030204" pitchFamily="18" charset="0"/>
                </a:endParaRPr>
              </a:p>
            </p:txBody>
          </p:sp>
          <p:sp>
            <p:nvSpPr>
              <p:cNvPr id="34" name="Rectangle à coins arrondis 33"/>
              <p:cNvSpPr/>
              <p:nvPr/>
            </p:nvSpPr>
            <p:spPr>
              <a:xfrm>
                <a:off x="4032498" y="2240745"/>
                <a:ext cx="1872208" cy="683091"/>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r>
                  <a:rPr lang="fr-FR" sz="1200" b="1" dirty="0" smtClean="0">
                    <a:solidFill>
                      <a:schemeClr val="tx1"/>
                    </a:solidFill>
                    <a:latin typeface="Cambria" panose="02040503050406030204" pitchFamily="18" charset="0"/>
                  </a:rPr>
                  <a:t>Leandre AGUIAH W, G,</a:t>
                </a:r>
              </a:p>
              <a:p>
                <a:pPr algn="ctr"/>
                <a:r>
                  <a:rPr lang="fr-FR" sz="1200" b="1" dirty="0" smtClean="0">
                    <a:solidFill>
                      <a:srgbClr val="FF0000"/>
                    </a:solidFill>
                    <a:latin typeface="Cambria" panose="02040503050406030204" pitchFamily="18" charset="0"/>
                  </a:rPr>
                  <a:t>Directeur Département</a:t>
                </a:r>
              </a:p>
              <a:p>
                <a:pPr algn="ctr"/>
                <a:endParaRPr lang="fr-FR" sz="1200" b="1" dirty="0">
                  <a:solidFill>
                    <a:schemeClr val="tx1"/>
                  </a:solidFill>
                  <a:latin typeface="Cambria" panose="02040503050406030204" pitchFamily="18" charset="0"/>
                </a:endParaRPr>
              </a:p>
            </p:txBody>
          </p:sp>
        </p:grpSp>
        <p:sp>
          <p:nvSpPr>
            <p:cNvPr id="18" name="Rectangle 17"/>
            <p:cNvSpPr/>
            <p:nvPr/>
          </p:nvSpPr>
          <p:spPr>
            <a:xfrm>
              <a:off x="1654869" y="4120618"/>
              <a:ext cx="2053035" cy="771245"/>
            </a:xfrm>
            <a:prstGeom prst="rect">
              <a:avLst/>
            </a:prstGeom>
          </p:spPr>
          <p:txBody>
            <a:bodyPr wrap="square">
              <a:spAutoFit/>
            </a:bodyPr>
            <a:lstStyle/>
            <a:p>
              <a:pPr algn="ctr"/>
              <a:endParaRPr lang="fr-FR" sz="1200" b="1" dirty="0" smtClean="0">
                <a:solidFill>
                  <a:srgbClr val="FF0000"/>
                </a:solidFill>
                <a:latin typeface="Cambria" panose="02040503050406030204" pitchFamily="18" charset="0"/>
              </a:endParaRPr>
            </a:p>
            <a:p>
              <a:pPr algn="ctr"/>
              <a:r>
                <a:rPr lang="fr-FR" sz="1200" b="1" dirty="0" smtClean="0">
                  <a:solidFill>
                    <a:srgbClr val="FF0000"/>
                  </a:solidFill>
                  <a:latin typeface="Cambria" panose="02040503050406030204" pitchFamily="18" charset="0"/>
                </a:rPr>
                <a:t>EQUIPE SYSTÈME, </a:t>
              </a:r>
              <a:endParaRPr lang="fr-FR" sz="1200" b="1" dirty="0">
                <a:solidFill>
                  <a:srgbClr val="FF0000"/>
                </a:solidFill>
                <a:latin typeface="Cambria" panose="02040503050406030204" pitchFamily="18" charset="0"/>
              </a:endParaRPr>
            </a:p>
            <a:p>
              <a:pPr algn="ctr"/>
              <a:r>
                <a:rPr lang="fr-FR" sz="1200" b="1" dirty="0">
                  <a:solidFill>
                    <a:srgbClr val="FF0000"/>
                  </a:solidFill>
                  <a:latin typeface="Cambria" panose="02040503050406030204" pitchFamily="18" charset="0"/>
                </a:rPr>
                <a:t>RESEAUX &amp; TELCOMS</a:t>
              </a:r>
            </a:p>
          </p:txBody>
        </p:sp>
        <p:sp>
          <p:nvSpPr>
            <p:cNvPr id="19" name="Rectangle à coins arrondis 18"/>
            <p:cNvSpPr/>
            <p:nvPr/>
          </p:nvSpPr>
          <p:spPr>
            <a:xfrm>
              <a:off x="791714" y="5109319"/>
              <a:ext cx="1368152" cy="633844"/>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chemeClr val="tx1"/>
                  </a:solidFill>
                  <a:latin typeface="Cambria" panose="02040503050406030204" pitchFamily="18" charset="0"/>
                </a:rPr>
                <a:t>KODJIA Bicas Amen</a:t>
              </a:r>
              <a:endParaRPr lang="fr-FR" sz="1200" b="1" dirty="0">
                <a:solidFill>
                  <a:schemeClr val="tx1"/>
                </a:solidFill>
                <a:latin typeface="Cambria" panose="02040503050406030204" pitchFamily="18" charset="0"/>
              </a:endParaRPr>
            </a:p>
          </p:txBody>
        </p:sp>
        <p:sp>
          <p:nvSpPr>
            <p:cNvPr id="20" name="Rectangle à coins arrondis 19"/>
            <p:cNvSpPr/>
            <p:nvPr/>
          </p:nvSpPr>
          <p:spPr>
            <a:xfrm>
              <a:off x="5447275" y="5113490"/>
              <a:ext cx="1368152" cy="633844"/>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chemeClr val="tx1"/>
                  </a:solidFill>
                  <a:latin typeface="Cambria" panose="02040503050406030204" pitchFamily="18" charset="0"/>
                </a:rPr>
                <a:t>LOBE JEAN-F</a:t>
              </a:r>
              <a:endParaRPr lang="fr-FR" sz="1200" b="1" dirty="0">
                <a:solidFill>
                  <a:schemeClr val="tx1"/>
                </a:solidFill>
                <a:latin typeface="Cambria" panose="02040503050406030204" pitchFamily="18" charset="0"/>
              </a:endParaRPr>
            </a:p>
          </p:txBody>
        </p:sp>
        <p:sp>
          <p:nvSpPr>
            <p:cNvPr id="21" name="Rectangle à coins arrondis 20"/>
            <p:cNvSpPr/>
            <p:nvPr/>
          </p:nvSpPr>
          <p:spPr>
            <a:xfrm>
              <a:off x="7524328" y="5113490"/>
              <a:ext cx="1368152" cy="633844"/>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rgbClr val="FF0000"/>
                  </a:solidFill>
                  <a:latin typeface="Cambria" panose="02040503050406030204" pitchFamily="18" charset="0"/>
                </a:rPr>
                <a:t>Stagiaire</a:t>
              </a:r>
              <a:endParaRPr lang="fr-FR" sz="1200" b="1" dirty="0">
                <a:solidFill>
                  <a:srgbClr val="FF0000"/>
                </a:solidFill>
                <a:latin typeface="Cambria" panose="02040503050406030204" pitchFamily="18" charset="0"/>
              </a:endParaRPr>
            </a:p>
          </p:txBody>
        </p:sp>
        <p:sp>
          <p:nvSpPr>
            <p:cNvPr id="22" name="Rectangle à coins arrondis 21"/>
            <p:cNvSpPr/>
            <p:nvPr/>
          </p:nvSpPr>
          <p:spPr>
            <a:xfrm>
              <a:off x="3140321" y="5090348"/>
              <a:ext cx="1368152" cy="633844"/>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rgbClr val="FF0000"/>
                  </a:solidFill>
                  <a:latin typeface="Cambria" panose="02040503050406030204" pitchFamily="18" charset="0"/>
                </a:rPr>
                <a:t>Stagiaire</a:t>
              </a:r>
              <a:endParaRPr lang="fr-FR" sz="1200" b="1" dirty="0">
                <a:solidFill>
                  <a:srgbClr val="FF0000"/>
                </a:solidFill>
                <a:latin typeface="Cambria" panose="02040503050406030204" pitchFamily="18" charset="0"/>
              </a:endParaRPr>
            </a:p>
          </p:txBody>
        </p:sp>
        <p:sp>
          <p:nvSpPr>
            <p:cNvPr id="23" name="Rectangle 22"/>
            <p:cNvSpPr/>
            <p:nvPr/>
          </p:nvSpPr>
          <p:spPr>
            <a:xfrm>
              <a:off x="1763688" y="4893854"/>
              <a:ext cx="1964460" cy="19133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Rectangle 23"/>
            <p:cNvSpPr/>
            <p:nvPr/>
          </p:nvSpPr>
          <p:spPr>
            <a:xfrm>
              <a:off x="6371272" y="4926467"/>
              <a:ext cx="1964460" cy="19133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782166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556792"/>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dirty="0"/>
          </a:p>
        </p:txBody>
      </p:sp>
      <p:sp>
        <p:nvSpPr>
          <p:cNvPr id="5" name="Espace réservé du contenu 2"/>
          <p:cNvSpPr txBox="1">
            <a:spLocks/>
          </p:cNvSpPr>
          <p:nvPr/>
        </p:nvSpPr>
        <p:spPr>
          <a:xfrm>
            <a:off x="979984" y="1988840"/>
            <a:ext cx="8064896" cy="40324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20638" algn="just">
              <a:lnSpc>
                <a:spcPct val="150000"/>
              </a:lnSpc>
              <a:buNone/>
            </a:pPr>
            <a:r>
              <a:rPr lang="fr-FR" sz="2000" dirty="0">
                <a:latin typeface="Maiandra GD" panose="020E0502030308020204" pitchFamily="34" charset="0"/>
              </a:rPr>
              <a:t>Compte tenue des tâches, l’évolution du parc informatique (en termes de sites de production distants et filiales) et </a:t>
            </a:r>
            <a:r>
              <a:rPr lang="fr-FR" sz="2000" dirty="0" smtClean="0">
                <a:latin typeface="Maiandra GD" panose="020E0502030308020204" pitchFamily="34" charset="0"/>
              </a:rPr>
              <a:t>les missions </a:t>
            </a:r>
            <a:r>
              <a:rPr lang="fr-FR" sz="2000" dirty="0">
                <a:latin typeface="Maiandra GD" panose="020E0502030308020204" pitchFamily="34" charset="0"/>
              </a:rPr>
              <a:t>au cours de cette nouvelle année,  un renforcement en ressources humaines (Recrutement externes ou interne) est prévu selon  les besoins. Ce qui nous permettra d’avoir </a:t>
            </a:r>
            <a:r>
              <a:rPr lang="fr-FR" sz="2000" dirty="0" smtClean="0">
                <a:latin typeface="Maiandra GD" panose="020E0502030308020204" pitchFamily="34" charset="0"/>
              </a:rPr>
              <a:t>:</a:t>
            </a:r>
            <a:endParaRPr lang="fr-FR" sz="2000" dirty="0">
              <a:latin typeface="Maiandra GD" panose="020E0502030308020204" pitchFamily="34" charset="0"/>
            </a:endParaRPr>
          </a:p>
          <a:p>
            <a:pPr marL="228600" lvl="2" algn="just">
              <a:spcBef>
                <a:spcPts val="1000"/>
              </a:spcBef>
              <a:buFont typeface="Wingdings" panose="05000000000000000000" pitchFamily="2" charset="2"/>
              <a:buChar char="q"/>
            </a:pPr>
            <a:r>
              <a:rPr lang="fr-FR" sz="2000" b="1" kern="0" dirty="0" smtClean="0">
                <a:latin typeface="Cambria" panose="02040503050406030204" pitchFamily="18" charset="0"/>
              </a:rPr>
              <a:t> </a:t>
            </a:r>
            <a:r>
              <a:rPr lang="fr-FR" dirty="0">
                <a:effectLst>
                  <a:outerShdw blurRad="38100" dist="38100" dir="2700000" algn="tl">
                    <a:srgbClr val="000000">
                      <a:alpha val="43137"/>
                    </a:srgbClr>
                  </a:outerShdw>
                </a:effectLst>
                <a:latin typeface="Maiandra GD" panose="020E0502030308020204" pitchFamily="34" charset="0"/>
              </a:rPr>
              <a:t>Service </a:t>
            </a:r>
            <a:r>
              <a:rPr lang="fr-FR" dirty="0" smtClean="0">
                <a:effectLst>
                  <a:outerShdw blurRad="38100" dist="38100" dir="2700000" algn="tl">
                    <a:srgbClr val="000000">
                      <a:alpha val="43137"/>
                    </a:srgbClr>
                  </a:outerShdw>
                </a:effectLst>
                <a:latin typeface="Maiandra GD" panose="020E0502030308020204" pitchFamily="34" charset="0"/>
              </a:rPr>
              <a:t>Système, Réseaux </a:t>
            </a:r>
            <a:r>
              <a:rPr lang="fr-FR" dirty="0">
                <a:effectLst>
                  <a:outerShdw blurRad="38100" dist="38100" dir="2700000" algn="tl">
                    <a:srgbClr val="000000">
                      <a:alpha val="43137"/>
                    </a:srgbClr>
                  </a:outerShdw>
                </a:effectLst>
                <a:latin typeface="Maiandra GD" panose="020E0502030308020204" pitchFamily="34" charset="0"/>
              </a:rPr>
              <a:t>&amp; Télécoms </a:t>
            </a:r>
            <a:r>
              <a:rPr lang="fr-FR" dirty="0" smtClean="0">
                <a:effectLst>
                  <a:outerShdw blurRad="38100" dist="38100" dir="2700000" algn="tl">
                    <a:srgbClr val="000000">
                      <a:alpha val="43137"/>
                    </a:srgbClr>
                  </a:outerShdw>
                </a:effectLst>
                <a:latin typeface="Maiandra GD" panose="020E0502030308020204" pitchFamily="34" charset="0"/>
              </a:rPr>
              <a:t>: </a:t>
            </a:r>
            <a:r>
              <a:rPr lang="fr-FR" sz="1800" dirty="0" smtClean="0">
                <a:latin typeface="Maiandra GD" panose="020E0502030308020204" pitchFamily="34" charset="0"/>
              </a:rPr>
              <a:t>une équipe de deux (2) personnes; ( </a:t>
            </a:r>
            <a:r>
              <a:rPr lang="fr-FR" sz="1800" b="1" dirty="0" smtClean="0">
                <a:solidFill>
                  <a:srgbClr val="FF0000"/>
                </a:solidFill>
                <a:latin typeface="Maiandra GD" panose="020E0502030308020204" pitchFamily="34" charset="0"/>
              </a:rPr>
              <a:t>KODJIA Bicas Amen  + un Stagiaire</a:t>
            </a:r>
            <a:r>
              <a:rPr lang="fr-FR" sz="1800" dirty="0" smtClean="0">
                <a:latin typeface="Maiandra GD" panose="020E0502030308020204" pitchFamily="34" charset="0"/>
              </a:rPr>
              <a:t>)</a:t>
            </a:r>
          </a:p>
          <a:p>
            <a:pPr marL="228600" lvl="2" algn="just">
              <a:spcBef>
                <a:spcPts val="1000"/>
              </a:spcBef>
              <a:buFont typeface="Wingdings" panose="05000000000000000000" pitchFamily="2" charset="2"/>
              <a:buChar char="q"/>
            </a:pPr>
            <a:r>
              <a:rPr lang="fr-FR" dirty="0" smtClean="0">
                <a:effectLst>
                  <a:outerShdw blurRad="38100" dist="38100" dir="2700000" algn="tl">
                    <a:srgbClr val="000000">
                      <a:alpha val="43137"/>
                    </a:srgbClr>
                  </a:outerShdw>
                </a:effectLst>
                <a:latin typeface="Maiandra GD" panose="020E0502030308020204" pitchFamily="34" charset="0"/>
              </a:rPr>
              <a:t>Service  d’Assistance et Maintenance Informatique</a:t>
            </a:r>
            <a:r>
              <a:rPr lang="fr-FR" dirty="0">
                <a:effectLst>
                  <a:outerShdw blurRad="38100" dist="38100" dir="2700000" algn="tl">
                    <a:srgbClr val="000000">
                      <a:alpha val="43137"/>
                    </a:srgbClr>
                  </a:outerShdw>
                </a:effectLst>
                <a:latin typeface="Maiandra GD" panose="020E0502030308020204" pitchFamily="34" charset="0"/>
              </a:rPr>
              <a:t> </a:t>
            </a:r>
            <a:r>
              <a:rPr lang="fr-FR" dirty="0" smtClean="0">
                <a:effectLst>
                  <a:outerShdw blurRad="38100" dist="38100" dir="2700000" algn="tl">
                    <a:srgbClr val="000000">
                      <a:alpha val="43137"/>
                    </a:srgbClr>
                  </a:outerShdw>
                </a:effectLst>
                <a:latin typeface="Maiandra GD" panose="020E0502030308020204" pitchFamily="34" charset="0"/>
              </a:rPr>
              <a:t>: </a:t>
            </a:r>
            <a:r>
              <a:rPr lang="fr-FR" sz="1800" dirty="0" smtClean="0">
                <a:latin typeface="Maiandra GD" panose="020E0502030308020204" pitchFamily="34" charset="0"/>
              </a:rPr>
              <a:t>une équipe de deux (2) personnes, (</a:t>
            </a:r>
            <a:r>
              <a:rPr lang="fr-FR" sz="1800" b="1" dirty="0" smtClean="0">
                <a:solidFill>
                  <a:srgbClr val="FF0000"/>
                </a:solidFill>
                <a:latin typeface="Maiandra GD" panose="020E0502030308020204" pitchFamily="34" charset="0"/>
              </a:rPr>
              <a:t>LOBE Jean-François + un e Stagiaire</a:t>
            </a:r>
            <a:r>
              <a:rPr lang="fr-FR" sz="1800" dirty="0" smtClean="0">
                <a:latin typeface="Maiandra GD" panose="020E0502030308020204" pitchFamily="34" charset="0"/>
              </a:rPr>
              <a:t>)</a:t>
            </a:r>
            <a:endParaRPr lang="fr-FR" sz="1800" dirty="0">
              <a:latin typeface="Maiandra GD" panose="020E0502030308020204" pitchFamily="34" charset="0"/>
            </a:endParaRPr>
          </a:p>
          <a:p>
            <a:pPr marL="228600" lvl="2" algn="just">
              <a:spcBef>
                <a:spcPts val="1000"/>
              </a:spcBef>
              <a:buFont typeface="Wingdings" panose="05000000000000000000" pitchFamily="2" charset="2"/>
              <a:buChar char="q"/>
            </a:pPr>
            <a:endParaRPr lang="fr-FR" dirty="0">
              <a:effectLst>
                <a:outerShdw blurRad="38100" dist="38100" dir="2700000" algn="tl">
                  <a:srgbClr val="000000">
                    <a:alpha val="43137"/>
                  </a:srgbClr>
                </a:outerShdw>
              </a:effectLst>
              <a:latin typeface="Maiandra GD" panose="020E0502030308020204" pitchFamily="34" charset="0"/>
            </a:endParaRPr>
          </a:p>
          <a:p>
            <a:endParaRPr lang="fr-FR" dirty="0"/>
          </a:p>
        </p:txBody>
      </p:sp>
      <p:sp>
        <p:nvSpPr>
          <p:cNvPr id="8" name="Rectangle 2"/>
          <p:cNvSpPr>
            <a:spLocks noGrp="1" noChangeArrowheads="1"/>
          </p:cNvSpPr>
          <p:nvPr>
            <p:ph type="title" idx="4294967295"/>
          </p:nvPr>
        </p:nvSpPr>
        <p:spPr>
          <a:xfrm>
            <a:off x="979984" y="1340123"/>
            <a:ext cx="8064896" cy="720725"/>
          </a:xfrm>
        </p:spPr>
        <p:txBody>
          <a:bodyPr>
            <a:noAutofit/>
          </a:bodyPr>
          <a:lstStyle/>
          <a:p>
            <a:pPr marL="514350" indent="-514350" algn="ctr">
              <a:buFont typeface="+mj-lt"/>
              <a:buAutoNum type="alphaLcParenR"/>
            </a:pPr>
            <a:r>
              <a:rPr lang="fr-FR" sz="3200" b="1" dirty="0" smtClean="0">
                <a:solidFill>
                  <a:srgbClr val="C00000"/>
                </a:solidFill>
                <a:latin typeface="Britannic Bold" panose="020B0903060703020204" pitchFamily="34" charset="0"/>
              </a:rPr>
              <a:t>Moyen Humain</a:t>
            </a:r>
            <a:endParaRPr lang="fr-FR" sz="3200" b="1" dirty="0">
              <a:solidFill>
                <a:srgbClr val="C00000"/>
              </a:solidFill>
              <a:latin typeface="Britannic Bold" panose="020B0903060703020204" pitchFamily="34" charset="0"/>
            </a:endParaRPr>
          </a:p>
        </p:txBody>
      </p:sp>
      <p:sp>
        <p:nvSpPr>
          <p:cNvPr id="7" name="Rectangle 2"/>
          <p:cNvSpPr>
            <a:spLocks noGrp="1" noChangeArrowheads="1"/>
          </p:cNvSpPr>
          <p:nvPr>
            <p:ph type="title" idx="4294967295"/>
          </p:nvPr>
        </p:nvSpPr>
        <p:spPr>
          <a:xfrm>
            <a:off x="2159866" y="836712"/>
            <a:ext cx="5785375" cy="720725"/>
          </a:xfrm>
        </p:spPr>
        <p:txBody>
          <a:bodyPr>
            <a:noAutofit/>
          </a:bodyPr>
          <a:lstStyle/>
          <a:p>
            <a:r>
              <a:rPr lang="fr-FR" sz="3200" b="1" dirty="0" smtClean="0">
                <a:solidFill>
                  <a:srgbClr val="C00000"/>
                </a:solidFill>
                <a:effectLst>
                  <a:outerShdw blurRad="38100" dist="38100" dir="2700000" algn="tl">
                    <a:srgbClr val="000000">
                      <a:alpha val="43137"/>
                    </a:srgbClr>
                  </a:outerShdw>
                </a:effectLst>
                <a:latin typeface="Britannic Bold" panose="020B0903060703020204" pitchFamily="34" charset="0"/>
              </a:rPr>
              <a:t>III </a:t>
            </a:r>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 </a:t>
            </a:r>
            <a:r>
              <a:rPr lang="fr-FR" sz="3200" b="1" dirty="0" smtClean="0">
                <a:solidFill>
                  <a:srgbClr val="C00000"/>
                </a:solidFill>
                <a:latin typeface="Britannic Bold" panose="020B0903060703020204" pitchFamily="34" charset="0"/>
              </a:rPr>
              <a:t>MOYENS </a:t>
            </a:r>
            <a:r>
              <a:rPr lang="fr-FR" sz="3200" b="1" dirty="0">
                <a:solidFill>
                  <a:srgbClr val="C00000"/>
                </a:solidFill>
                <a:latin typeface="Britannic Bold" panose="020B0903060703020204" pitchFamily="34" charset="0"/>
              </a:rPr>
              <a:t>DU DEPARTEMENT </a:t>
            </a:r>
          </a:p>
        </p:txBody>
      </p:sp>
    </p:spTree>
    <p:extLst>
      <p:ext uri="{BB962C8B-B14F-4D97-AF65-F5344CB8AC3E}">
        <p14:creationId xmlns:p14="http://schemas.microsoft.com/office/powerpoint/2010/main" val="1207096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556792"/>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dirty="0"/>
          </a:p>
        </p:txBody>
      </p:sp>
      <p:sp>
        <p:nvSpPr>
          <p:cNvPr id="5" name="Espace réservé du contenu 2"/>
          <p:cNvSpPr txBox="1">
            <a:spLocks/>
          </p:cNvSpPr>
          <p:nvPr/>
        </p:nvSpPr>
        <p:spPr>
          <a:xfrm>
            <a:off x="979984" y="1988840"/>
            <a:ext cx="8064896" cy="4032448"/>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lvl="2" indent="-342900" algn="just">
              <a:lnSpc>
                <a:spcPct val="150000"/>
              </a:lnSpc>
              <a:spcBef>
                <a:spcPts val="1000"/>
              </a:spcBef>
              <a:buFont typeface="Wingdings" panose="05000000000000000000" pitchFamily="2" charset="2"/>
              <a:buChar char="Ø"/>
            </a:pPr>
            <a:r>
              <a:rPr lang="fr-FR" sz="2200" dirty="0">
                <a:latin typeface="Maiandra GD" panose="020E0502030308020204" pitchFamily="34" charset="0"/>
              </a:rPr>
              <a:t>Des </a:t>
            </a:r>
            <a:r>
              <a:rPr lang="fr-FR" sz="2200" dirty="0" err="1" smtClean="0">
                <a:latin typeface="Maiandra GD" panose="020E0502030308020204" pitchFamily="34" charset="0"/>
              </a:rPr>
              <a:t>paperbord</a:t>
            </a:r>
            <a:r>
              <a:rPr lang="fr-FR" sz="2200" dirty="0" smtClean="0">
                <a:latin typeface="Maiandra GD" panose="020E0502030308020204" pitchFamily="34" charset="0"/>
              </a:rPr>
              <a:t> </a:t>
            </a:r>
            <a:r>
              <a:rPr lang="fr-FR" sz="2200" dirty="0">
                <a:latin typeface="Maiandra GD" panose="020E0502030308020204" pitchFamily="34" charset="0"/>
              </a:rPr>
              <a:t>( pour des séance de travail avec les collaborateurs);</a:t>
            </a:r>
          </a:p>
          <a:p>
            <a:pPr marL="342900" lvl="2" indent="-342900" algn="just">
              <a:lnSpc>
                <a:spcPct val="150000"/>
              </a:lnSpc>
              <a:spcBef>
                <a:spcPts val="1000"/>
              </a:spcBef>
              <a:buFont typeface="Wingdings" panose="05000000000000000000" pitchFamily="2" charset="2"/>
              <a:buChar char="Ø"/>
            </a:pPr>
            <a:r>
              <a:rPr lang="fr-FR" sz="2200" dirty="0">
                <a:latin typeface="Maiandra GD" panose="020E0502030308020204" pitchFamily="34" charset="0"/>
              </a:rPr>
              <a:t> Un (1) laptop;</a:t>
            </a:r>
          </a:p>
          <a:p>
            <a:pPr marL="342900" lvl="2" indent="-342900" algn="just">
              <a:lnSpc>
                <a:spcPct val="150000"/>
              </a:lnSpc>
              <a:spcBef>
                <a:spcPts val="1000"/>
              </a:spcBef>
              <a:buFont typeface="Wingdings" panose="05000000000000000000" pitchFamily="2" charset="2"/>
              <a:buChar char="Ø"/>
            </a:pPr>
            <a:r>
              <a:rPr lang="fr-FR" sz="2200" dirty="0">
                <a:latin typeface="Maiandra GD" panose="020E0502030308020204" pitchFamily="34" charset="0"/>
              </a:rPr>
              <a:t>Quatre (4) postes desktop (poste de travail des ressources);</a:t>
            </a:r>
          </a:p>
          <a:p>
            <a:pPr marL="342900" lvl="2" indent="-342900" algn="just">
              <a:lnSpc>
                <a:spcPct val="150000"/>
              </a:lnSpc>
              <a:spcBef>
                <a:spcPts val="1000"/>
              </a:spcBef>
              <a:buFont typeface="Wingdings" panose="05000000000000000000" pitchFamily="2" charset="2"/>
              <a:buChar char="Ø"/>
            </a:pPr>
            <a:r>
              <a:rPr lang="fr-FR" sz="2200" dirty="0">
                <a:latin typeface="Maiandra GD" panose="020E0502030308020204" pitchFamily="34" charset="0"/>
              </a:rPr>
              <a:t>Un (1) serveur de sauvegarde  d’une capacité de 2 To;</a:t>
            </a:r>
          </a:p>
          <a:p>
            <a:pPr marL="342900" lvl="2" indent="-342900" algn="just">
              <a:lnSpc>
                <a:spcPct val="150000"/>
              </a:lnSpc>
              <a:spcBef>
                <a:spcPts val="1000"/>
              </a:spcBef>
              <a:buFont typeface="Wingdings" panose="05000000000000000000" pitchFamily="2" charset="2"/>
              <a:buChar char="Ø"/>
            </a:pPr>
            <a:r>
              <a:rPr lang="fr-FR" sz="2200" dirty="0">
                <a:latin typeface="Maiandra GD" panose="020E0502030308020204" pitchFamily="34" charset="0"/>
              </a:rPr>
              <a:t>Un (1) serveur d'enregistrement d’une capacité de 4 To (afin de garantir une disponibilité de 3 mois comme souhaité) ;</a:t>
            </a:r>
          </a:p>
          <a:p>
            <a:pPr marL="342900" lvl="2" indent="-342900" algn="just">
              <a:lnSpc>
                <a:spcPct val="150000"/>
              </a:lnSpc>
              <a:spcBef>
                <a:spcPts val="1000"/>
              </a:spcBef>
              <a:buFont typeface="Wingdings" panose="05000000000000000000" pitchFamily="2" charset="2"/>
              <a:buChar char="Ø"/>
            </a:pPr>
            <a:r>
              <a:rPr lang="fr-FR" sz="2200" dirty="0">
                <a:latin typeface="Maiandra GD" panose="020E0502030308020204" pitchFamily="34" charset="0"/>
              </a:rPr>
              <a:t>Un (1) switch de niveau 3 </a:t>
            </a:r>
            <a:r>
              <a:rPr lang="fr-FR" sz="2200" dirty="0" smtClean="0">
                <a:latin typeface="Maiandra GD" panose="020E0502030308020204" pitchFamily="34" charset="0"/>
              </a:rPr>
              <a:t>avec 24 ports pour </a:t>
            </a:r>
            <a:r>
              <a:rPr lang="fr-FR" sz="2200" dirty="0">
                <a:latin typeface="Maiandra GD" panose="020E0502030308020204" pitchFamily="34" charset="0"/>
              </a:rPr>
              <a:t>la mise en place des Vlan</a:t>
            </a:r>
            <a:r>
              <a:rPr lang="fr-FR" sz="2200" dirty="0" smtClean="0">
                <a:latin typeface="Maiandra GD" panose="020E0502030308020204" pitchFamily="34" charset="0"/>
              </a:rPr>
              <a:t>;</a:t>
            </a:r>
          </a:p>
        </p:txBody>
      </p:sp>
      <p:sp>
        <p:nvSpPr>
          <p:cNvPr id="8" name="Rectangle 2"/>
          <p:cNvSpPr>
            <a:spLocks noGrp="1" noChangeArrowheads="1"/>
          </p:cNvSpPr>
          <p:nvPr>
            <p:ph type="title" idx="4294967295"/>
          </p:nvPr>
        </p:nvSpPr>
        <p:spPr>
          <a:xfrm>
            <a:off x="979984" y="1340123"/>
            <a:ext cx="8064896" cy="720725"/>
          </a:xfrm>
        </p:spPr>
        <p:txBody>
          <a:bodyPr>
            <a:noAutofit/>
          </a:bodyPr>
          <a:lstStyle/>
          <a:p>
            <a:pPr algn="ctr"/>
            <a:r>
              <a:rPr lang="fr-FR" sz="3200" b="1" dirty="0" smtClean="0">
                <a:solidFill>
                  <a:srgbClr val="C00000"/>
                </a:solidFill>
                <a:latin typeface="Britannic Bold" panose="020B0903060703020204" pitchFamily="34" charset="0"/>
              </a:rPr>
              <a:t>b) Moyen matériel</a:t>
            </a:r>
            <a:endParaRPr lang="fr-FR" sz="3200" b="1" dirty="0">
              <a:solidFill>
                <a:srgbClr val="C00000"/>
              </a:solidFill>
              <a:latin typeface="Britannic Bold" panose="020B0903060703020204" pitchFamily="34" charset="0"/>
            </a:endParaRPr>
          </a:p>
        </p:txBody>
      </p:sp>
      <p:sp>
        <p:nvSpPr>
          <p:cNvPr id="7" name="Rectangle 2"/>
          <p:cNvSpPr>
            <a:spLocks noGrp="1" noChangeArrowheads="1"/>
          </p:cNvSpPr>
          <p:nvPr>
            <p:ph type="title" idx="4294967295"/>
          </p:nvPr>
        </p:nvSpPr>
        <p:spPr>
          <a:xfrm>
            <a:off x="2159866" y="836712"/>
            <a:ext cx="5785375" cy="720725"/>
          </a:xfrm>
        </p:spPr>
        <p:txBody>
          <a:bodyPr>
            <a:noAutofit/>
          </a:bodyPr>
          <a:lstStyle/>
          <a:p>
            <a:r>
              <a:rPr lang="fr-FR" sz="3200" b="1" dirty="0" smtClean="0">
                <a:solidFill>
                  <a:srgbClr val="C00000"/>
                </a:solidFill>
                <a:effectLst>
                  <a:outerShdw blurRad="38100" dist="38100" dir="2700000" algn="tl">
                    <a:srgbClr val="000000">
                      <a:alpha val="43137"/>
                    </a:srgbClr>
                  </a:outerShdw>
                </a:effectLst>
                <a:latin typeface="Britannic Bold" panose="020B0903060703020204" pitchFamily="34" charset="0"/>
              </a:rPr>
              <a:t>III </a:t>
            </a:r>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 </a:t>
            </a:r>
            <a:r>
              <a:rPr lang="fr-FR" sz="3200" b="1" dirty="0" smtClean="0">
                <a:solidFill>
                  <a:srgbClr val="C00000"/>
                </a:solidFill>
                <a:latin typeface="Britannic Bold" panose="020B0903060703020204" pitchFamily="34" charset="0"/>
              </a:rPr>
              <a:t>MOYENS </a:t>
            </a:r>
            <a:r>
              <a:rPr lang="fr-FR" sz="3200" b="1" dirty="0">
                <a:solidFill>
                  <a:srgbClr val="C00000"/>
                </a:solidFill>
                <a:latin typeface="Britannic Bold" panose="020B0903060703020204" pitchFamily="34" charset="0"/>
              </a:rPr>
              <a:t>DU DEPARTEMENT </a:t>
            </a:r>
          </a:p>
        </p:txBody>
      </p:sp>
    </p:spTree>
    <p:extLst>
      <p:ext uri="{BB962C8B-B14F-4D97-AF65-F5344CB8AC3E}">
        <p14:creationId xmlns:p14="http://schemas.microsoft.com/office/powerpoint/2010/main" val="1361231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556792"/>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dirty="0"/>
          </a:p>
        </p:txBody>
      </p:sp>
      <p:sp>
        <p:nvSpPr>
          <p:cNvPr id="5" name="Espace réservé du contenu 2"/>
          <p:cNvSpPr txBox="1">
            <a:spLocks/>
          </p:cNvSpPr>
          <p:nvPr/>
        </p:nvSpPr>
        <p:spPr>
          <a:xfrm>
            <a:off x="979984" y="1988840"/>
            <a:ext cx="8064896" cy="40324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lvl="2" indent="-342900" algn="just">
              <a:lnSpc>
                <a:spcPct val="150000"/>
              </a:lnSpc>
              <a:spcBef>
                <a:spcPts val="1000"/>
              </a:spcBef>
              <a:buFont typeface="Wingdings" panose="05000000000000000000" pitchFamily="2" charset="2"/>
              <a:buChar char="Ø"/>
            </a:pPr>
            <a:r>
              <a:rPr lang="fr-FR" sz="2200" dirty="0" smtClean="0">
                <a:latin typeface="Maiandra GD" panose="020E0502030308020204" pitchFamily="34" charset="0"/>
              </a:rPr>
              <a:t>Achat de licence système :</a:t>
            </a:r>
          </a:p>
          <a:p>
            <a:pPr marL="800100" lvl="3" indent="-342900" algn="just">
              <a:lnSpc>
                <a:spcPct val="150000"/>
              </a:lnSpc>
              <a:spcBef>
                <a:spcPts val="1000"/>
              </a:spcBef>
              <a:buFont typeface="Wingdings" panose="05000000000000000000" pitchFamily="2" charset="2"/>
              <a:buChar char="q"/>
            </a:pPr>
            <a:r>
              <a:rPr lang="fr-FR" dirty="0" smtClean="0">
                <a:latin typeface="Maiandra GD" panose="020E0502030308020204" pitchFamily="34" charset="0"/>
              </a:rPr>
              <a:t>Windows serveur 2008 Entreprise ;</a:t>
            </a:r>
          </a:p>
          <a:p>
            <a:pPr marL="800100" lvl="3" indent="-342900" algn="just">
              <a:lnSpc>
                <a:spcPct val="150000"/>
              </a:lnSpc>
              <a:spcBef>
                <a:spcPts val="1000"/>
              </a:spcBef>
              <a:buFont typeface="Wingdings" panose="05000000000000000000" pitchFamily="2" charset="2"/>
              <a:buChar char="q"/>
            </a:pPr>
            <a:r>
              <a:rPr lang="fr-FR" dirty="0">
                <a:latin typeface="Maiandra GD" panose="020E0502030308020204" pitchFamily="34" charset="0"/>
              </a:rPr>
              <a:t>W</a:t>
            </a:r>
            <a:r>
              <a:rPr lang="fr-FR" dirty="0" smtClean="0">
                <a:latin typeface="Maiandra GD" panose="020E0502030308020204" pitchFamily="34" charset="0"/>
              </a:rPr>
              <a:t>indows Exchange Entreprise 2010 ;</a:t>
            </a:r>
          </a:p>
          <a:p>
            <a:pPr marL="800100" lvl="3" indent="-342900" algn="just">
              <a:lnSpc>
                <a:spcPct val="150000"/>
              </a:lnSpc>
              <a:spcBef>
                <a:spcPts val="1000"/>
              </a:spcBef>
              <a:buFont typeface="Wingdings" panose="05000000000000000000" pitchFamily="2" charset="2"/>
              <a:buChar char="q"/>
            </a:pPr>
            <a:r>
              <a:rPr lang="fr-FR" dirty="0" smtClean="0">
                <a:latin typeface="Maiandra GD" panose="020E0502030308020204" pitchFamily="34" charset="0"/>
              </a:rPr>
              <a:t>Windows </a:t>
            </a:r>
            <a:r>
              <a:rPr lang="fr-FR" dirty="0" err="1" smtClean="0">
                <a:latin typeface="Maiandra GD" panose="020E0502030308020204" pitchFamily="34" charset="0"/>
              </a:rPr>
              <a:t>Serven</a:t>
            </a:r>
            <a:r>
              <a:rPr lang="fr-FR" dirty="0" smtClean="0">
                <a:latin typeface="Maiandra GD" panose="020E0502030308020204" pitchFamily="34" charset="0"/>
              </a:rPr>
              <a:t> 7 Entreprise ;</a:t>
            </a:r>
          </a:p>
          <a:p>
            <a:pPr marL="800100" lvl="3" indent="-342900" algn="just">
              <a:lnSpc>
                <a:spcPct val="150000"/>
              </a:lnSpc>
              <a:spcBef>
                <a:spcPts val="1000"/>
              </a:spcBef>
              <a:buFont typeface="Wingdings" panose="05000000000000000000" pitchFamily="2" charset="2"/>
              <a:buChar char="q"/>
            </a:pPr>
            <a:r>
              <a:rPr lang="fr-FR" sz="2200" dirty="0" smtClean="0">
                <a:latin typeface="Maiandra GD" panose="020E0502030308020204" pitchFamily="34" charset="0"/>
              </a:rPr>
              <a:t>Windows Forefront (pare feue) ;</a:t>
            </a:r>
            <a:endParaRPr lang="fr-FR" sz="2200" dirty="0">
              <a:latin typeface="Maiandra GD" panose="020E0502030308020204" pitchFamily="34" charset="0"/>
            </a:endParaRPr>
          </a:p>
          <a:p>
            <a:pPr marL="342900" lvl="2" indent="-342900" algn="just">
              <a:lnSpc>
                <a:spcPct val="150000"/>
              </a:lnSpc>
              <a:spcBef>
                <a:spcPts val="1000"/>
              </a:spcBef>
              <a:buFont typeface="Wingdings" panose="05000000000000000000" pitchFamily="2" charset="2"/>
              <a:buChar char="Ø"/>
            </a:pPr>
            <a:r>
              <a:rPr lang="fr-FR" sz="2200" dirty="0">
                <a:latin typeface="Maiandra GD" panose="020E0502030308020204" pitchFamily="34" charset="0"/>
              </a:rPr>
              <a:t>Dotation de forfait mensuel </a:t>
            </a:r>
            <a:r>
              <a:rPr lang="fr-FR" sz="2200" dirty="0" smtClean="0">
                <a:latin typeface="Maiandra GD" panose="020E0502030308020204" pitchFamily="34" charset="0"/>
              </a:rPr>
              <a:t>(</a:t>
            </a:r>
            <a:r>
              <a:rPr lang="fr-FR" sz="2200" dirty="0" smtClean="0">
                <a:latin typeface="Maiandra GD" panose="020E0502030308020204" pitchFamily="34" charset="0"/>
              </a:rPr>
              <a:t>20</a:t>
            </a:r>
            <a:r>
              <a:rPr lang="fr-FR" sz="2200" dirty="0" smtClean="0">
                <a:latin typeface="Maiandra GD" panose="020E0502030308020204" pitchFamily="34" charset="0"/>
              </a:rPr>
              <a:t>.000);</a:t>
            </a:r>
            <a:endParaRPr lang="fr-FR" sz="2200" dirty="0">
              <a:latin typeface="Maiandra GD" panose="020E0502030308020204" pitchFamily="34" charset="0"/>
            </a:endParaRPr>
          </a:p>
        </p:txBody>
      </p:sp>
      <p:sp>
        <p:nvSpPr>
          <p:cNvPr id="8" name="Rectangle 2"/>
          <p:cNvSpPr>
            <a:spLocks noGrp="1" noChangeArrowheads="1"/>
          </p:cNvSpPr>
          <p:nvPr>
            <p:ph type="title" idx="4294967295"/>
          </p:nvPr>
        </p:nvSpPr>
        <p:spPr>
          <a:xfrm>
            <a:off x="979984" y="1340123"/>
            <a:ext cx="8064896" cy="720725"/>
          </a:xfrm>
        </p:spPr>
        <p:txBody>
          <a:bodyPr>
            <a:noAutofit/>
          </a:bodyPr>
          <a:lstStyle/>
          <a:p>
            <a:pPr algn="ctr"/>
            <a:r>
              <a:rPr lang="fr-FR" sz="3200" b="1" dirty="0" smtClean="0">
                <a:solidFill>
                  <a:srgbClr val="C00000"/>
                </a:solidFill>
                <a:latin typeface="Britannic Bold" panose="020B0903060703020204" pitchFamily="34" charset="0"/>
              </a:rPr>
              <a:t>b) Moyen matériel</a:t>
            </a:r>
            <a:endParaRPr lang="fr-FR" sz="3200" b="1" dirty="0">
              <a:solidFill>
                <a:srgbClr val="C00000"/>
              </a:solidFill>
              <a:latin typeface="Britannic Bold" panose="020B0903060703020204" pitchFamily="34" charset="0"/>
            </a:endParaRPr>
          </a:p>
        </p:txBody>
      </p:sp>
      <p:sp>
        <p:nvSpPr>
          <p:cNvPr id="7" name="Rectangle 2"/>
          <p:cNvSpPr>
            <a:spLocks noGrp="1" noChangeArrowheads="1"/>
          </p:cNvSpPr>
          <p:nvPr>
            <p:ph type="title" idx="4294967295"/>
          </p:nvPr>
        </p:nvSpPr>
        <p:spPr>
          <a:xfrm>
            <a:off x="2159866" y="836712"/>
            <a:ext cx="5785375" cy="720725"/>
          </a:xfrm>
        </p:spPr>
        <p:txBody>
          <a:bodyPr>
            <a:noAutofit/>
          </a:bodyPr>
          <a:lstStyle/>
          <a:p>
            <a:r>
              <a:rPr lang="fr-FR" sz="3200" b="1" dirty="0" smtClean="0">
                <a:solidFill>
                  <a:srgbClr val="C00000"/>
                </a:solidFill>
                <a:effectLst>
                  <a:outerShdw blurRad="38100" dist="38100" dir="2700000" algn="tl">
                    <a:srgbClr val="000000">
                      <a:alpha val="43137"/>
                    </a:srgbClr>
                  </a:outerShdw>
                </a:effectLst>
                <a:latin typeface="Britannic Bold" panose="020B0903060703020204" pitchFamily="34" charset="0"/>
              </a:rPr>
              <a:t>III </a:t>
            </a:r>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 </a:t>
            </a:r>
            <a:r>
              <a:rPr lang="fr-FR" sz="3200" b="1" dirty="0" smtClean="0">
                <a:solidFill>
                  <a:srgbClr val="C00000"/>
                </a:solidFill>
                <a:latin typeface="Britannic Bold" panose="020B0903060703020204" pitchFamily="34" charset="0"/>
              </a:rPr>
              <a:t>MOYENS </a:t>
            </a:r>
            <a:r>
              <a:rPr lang="fr-FR" sz="3200" b="1" dirty="0">
                <a:solidFill>
                  <a:srgbClr val="C00000"/>
                </a:solidFill>
                <a:latin typeface="Britannic Bold" panose="020B0903060703020204" pitchFamily="34" charset="0"/>
              </a:rPr>
              <a:t>DU DEPARTEMENT </a:t>
            </a:r>
          </a:p>
        </p:txBody>
      </p:sp>
    </p:spTree>
    <p:extLst>
      <p:ext uri="{BB962C8B-B14F-4D97-AF65-F5344CB8AC3E}">
        <p14:creationId xmlns:p14="http://schemas.microsoft.com/office/powerpoint/2010/main" val="2592107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idx="4294967295"/>
          </p:nvPr>
        </p:nvSpPr>
        <p:spPr>
          <a:xfrm>
            <a:off x="1403648" y="2060848"/>
            <a:ext cx="6624736" cy="2232248"/>
          </a:xfrm>
        </p:spPr>
        <p:txBody>
          <a:bodyPr>
            <a:noAutofit/>
          </a:bodyPr>
          <a:lstStyle/>
          <a:p>
            <a:pPr algn="ctr"/>
            <a:r>
              <a:rPr lang="fr-FR" sz="5400" b="1" dirty="0" smtClean="0">
                <a:solidFill>
                  <a:srgbClr val="C00000"/>
                </a:solidFill>
                <a:effectLst>
                  <a:outerShdw blurRad="38100" dist="38100" dir="2700000" algn="tl">
                    <a:srgbClr val="000000">
                      <a:alpha val="43137"/>
                    </a:srgbClr>
                  </a:outerShdw>
                </a:effectLst>
                <a:latin typeface="Maiandra GD" pitchFamily="34" charset="0"/>
              </a:rPr>
              <a:t>IV - ANNEXES</a:t>
            </a:r>
            <a:endParaRPr lang="fr-FR" sz="5400" b="1" dirty="0">
              <a:solidFill>
                <a:srgbClr val="C00000"/>
              </a:solidFill>
              <a:effectLst>
                <a:outerShdw blurRad="38100" dist="38100" dir="2700000" algn="tl">
                  <a:srgbClr val="000000">
                    <a:alpha val="43137"/>
                  </a:srgbClr>
                </a:outerShdw>
              </a:effectLst>
              <a:latin typeface="Maiandra GD" pitchFamily="34" charset="0"/>
            </a:endParaRPr>
          </a:p>
        </p:txBody>
      </p:sp>
    </p:spTree>
    <p:extLst>
      <p:ext uri="{BB962C8B-B14F-4D97-AF65-F5344CB8AC3E}">
        <p14:creationId xmlns:p14="http://schemas.microsoft.com/office/powerpoint/2010/main" val="10099380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e 2"/>
          <p:cNvGrpSpPr/>
          <p:nvPr/>
        </p:nvGrpSpPr>
        <p:grpSpPr>
          <a:xfrm>
            <a:off x="791714" y="1628800"/>
            <a:ext cx="8100766" cy="4320480"/>
            <a:chOff x="791714" y="1628800"/>
            <a:chExt cx="8100766" cy="4320480"/>
          </a:xfrm>
        </p:grpSpPr>
        <p:grpSp>
          <p:nvGrpSpPr>
            <p:cNvPr id="5" name="Groupe 4"/>
            <p:cNvGrpSpPr/>
            <p:nvPr/>
          </p:nvGrpSpPr>
          <p:grpSpPr>
            <a:xfrm>
              <a:off x="857178" y="1628800"/>
              <a:ext cx="7621643" cy="4320480"/>
              <a:chOff x="1331913" y="1160153"/>
              <a:chExt cx="7665144" cy="3781735"/>
            </a:xfrm>
          </p:grpSpPr>
          <p:sp>
            <p:nvSpPr>
              <p:cNvPr id="13"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
            <p:nvSpPr>
              <p:cNvPr id="14" name="Rectangle à coins arrondis 13"/>
              <p:cNvSpPr/>
              <p:nvPr/>
            </p:nvSpPr>
            <p:spPr>
              <a:xfrm>
                <a:off x="4073252" y="1160153"/>
                <a:ext cx="1872208" cy="792088"/>
              </a:xfrm>
              <a:prstGeom prst="roundRect">
                <a:avLst/>
              </a:prstGeom>
              <a:solidFill>
                <a:srgbClr val="FF0000"/>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b="1" dirty="0" smtClean="0">
                    <a:solidFill>
                      <a:schemeClr val="tx1"/>
                    </a:solidFill>
                    <a:latin typeface="Cambria" panose="02040503050406030204" pitchFamily="18" charset="0"/>
                  </a:rPr>
                  <a:t>CEO GROUP</a:t>
                </a:r>
                <a:endParaRPr lang="fr-FR" b="1" dirty="0">
                  <a:solidFill>
                    <a:schemeClr val="tx1"/>
                  </a:solidFill>
                  <a:latin typeface="Cambria" panose="02040503050406030204" pitchFamily="18" charset="0"/>
                </a:endParaRPr>
              </a:p>
            </p:txBody>
          </p:sp>
          <p:sp>
            <p:nvSpPr>
              <p:cNvPr id="15" name="Rectangle à coins arrondis 14"/>
              <p:cNvSpPr/>
              <p:nvPr/>
            </p:nvSpPr>
            <p:spPr>
              <a:xfrm>
                <a:off x="6733574" y="3334847"/>
                <a:ext cx="2263483" cy="681480"/>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rgbClr val="FF0000"/>
                    </a:solidFill>
                    <a:latin typeface="Cambria" panose="02040503050406030204" pitchFamily="18" charset="0"/>
                  </a:rPr>
                  <a:t>EQUIPE </a:t>
                </a:r>
                <a:r>
                  <a:rPr lang="fr-FR" sz="1200" b="1" dirty="0" smtClean="0">
                    <a:solidFill>
                      <a:srgbClr val="FF0000"/>
                    </a:solidFill>
                    <a:latin typeface="Cambria" panose="02040503050406030204" pitchFamily="18" charset="0"/>
                  </a:rPr>
                  <a:t>SYSTEMES, </a:t>
                </a:r>
                <a:r>
                  <a:rPr lang="fr-FR" sz="1200" b="1" dirty="0" smtClean="0">
                    <a:solidFill>
                      <a:srgbClr val="FF0000"/>
                    </a:solidFill>
                    <a:latin typeface="Cambria" panose="02040503050406030204" pitchFamily="18" charset="0"/>
                  </a:rPr>
                  <a:t>RESEAUX, ET MAINTENANCE </a:t>
                </a:r>
                <a:endParaRPr lang="fr-FR" sz="1200" b="1" dirty="0">
                  <a:solidFill>
                    <a:srgbClr val="FF0000"/>
                  </a:solidFill>
                  <a:latin typeface="Cambria" panose="02040503050406030204" pitchFamily="18" charset="0"/>
                </a:endParaRPr>
              </a:p>
            </p:txBody>
          </p:sp>
          <p:cxnSp>
            <p:nvCxnSpPr>
              <p:cNvPr id="16" name="Connecteur droit 15"/>
              <p:cNvCxnSpPr/>
              <p:nvPr/>
            </p:nvCxnSpPr>
            <p:spPr>
              <a:xfrm>
                <a:off x="4963294" y="1916584"/>
                <a:ext cx="5309" cy="32416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Connecteur droit 17"/>
              <p:cNvCxnSpPr/>
              <p:nvPr/>
            </p:nvCxnSpPr>
            <p:spPr>
              <a:xfrm>
                <a:off x="2843808" y="3190831"/>
                <a:ext cx="561662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Connecteur droit 18"/>
              <p:cNvCxnSpPr/>
              <p:nvPr/>
            </p:nvCxnSpPr>
            <p:spPr>
              <a:xfrm>
                <a:off x="2843808" y="3190831"/>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a:off x="8460432" y="3190831"/>
                <a:ext cx="0" cy="14401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à coins arrondis 20"/>
              <p:cNvSpPr/>
              <p:nvPr/>
            </p:nvSpPr>
            <p:spPr>
              <a:xfrm>
                <a:off x="2134158" y="3392109"/>
                <a:ext cx="2137171" cy="600931"/>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a:solidFill>
                    <a:srgbClr val="FF0000"/>
                  </a:solidFill>
                  <a:latin typeface="Cambria" panose="02040503050406030204" pitchFamily="18" charset="0"/>
                </a:endParaRPr>
              </a:p>
            </p:txBody>
          </p:sp>
        </p:grpSp>
        <p:sp>
          <p:nvSpPr>
            <p:cNvPr id="6" name="Rectangle 5"/>
            <p:cNvSpPr/>
            <p:nvPr/>
          </p:nvSpPr>
          <p:spPr>
            <a:xfrm>
              <a:off x="1654869" y="4120618"/>
              <a:ext cx="2053035" cy="646331"/>
            </a:xfrm>
            <a:prstGeom prst="rect">
              <a:avLst/>
            </a:prstGeom>
          </p:spPr>
          <p:txBody>
            <a:bodyPr wrap="square">
              <a:spAutoFit/>
            </a:bodyPr>
            <a:lstStyle/>
            <a:p>
              <a:pPr algn="ctr"/>
              <a:endParaRPr lang="fr-FR" sz="1200" b="1" dirty="0" smtClean="0">
                <a:solidFill>
                  <a:srgbClr val="FF0000"/>
                </a:solidFill>
                <a:latin typeface="Cambria" panose="02040503050406030204" pitchFamily="18" charset="0"/>
              </a:endParaRPr>
            </a:p>
            <a:p>
              <a:pPr algn="ctr"/>
              <a:r>
                <a:rPr lang="fr-FR" sz="1200" b="1" dirty="0" smtClean="0">
                  <a:solidFill>
                    <a:srgbClr val="FF0000"/>
                  </a:solidFill>
                  <a:latin typeface="Cambria" panose="02040503050406030204" pitchFamily="18" charset="0"/>
                </a:rPr>
                <a:t>EQUIPE </a:t>
              </a:r>
              <a:r>
                <a:rPr lang="fr-FR" sz="1200" b="1" dirty="0">
                  <a:solidFill>
                    <a:srgbClr val="FF0000"/>
                  </a:solidFill>
                  <a:latin typeface="Cambria" panose="02040503050406030204" pitchFamily="18" charset="0"/>
                </a:rPr>
                <a:t> </a:t>
              </a:r>
              <a:r>
                <a:rPr lang="fr-FR" sz="1200" b="1" dirty="0" smtClean="0">
                  <a:solidFill>
                    <a:srgbClr val="FF0000"/>
                  </a:solidFill>
                  <a:latin typeface="Cambria" panose="02040503050406030204" pitchFamily="18" charset="0"/>
                </a:rPr>
                <a:t>DEVELOPPEMENT ET GENIE LOGICIEL</a:t>
              </a:r>
              <a:endParaRPr lang="fr-FR" sz="1200" b="1" dirty="0">
                <a:solidFill>
                  <a:srgbClr val="FF0000"/>
                </a:solidFill>
                <a:latin typeface="Cambria" panose="02040503050406030204" pitchFamily="18" charset="0"/>
              </a:endParaRPr>
            </a:p>
          </p:txBody>
        </p:sp>
        <p:sp>
          <p:nvSpPr>
            <p:cNvPr id="7" name="Rectangle à coins arrondis 6"/>
            <p:cNvSpPr/>
            <p:nvPr/>
          </p:nvSpPr>
          <p:spPr>
            <a:xfrm>
              <a:off x="791714" y="5109319"/>
              <a:ext cx="1368152" cy="633844"/>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chemeClr val="tx1"/>
                  </a:solidFill>
                  <a:latin typeface="Cambria" panose="02040503050406030204" pitchFamily="18" charset="0"/>
                </a:rPr>
                <a:t>Développeur</a:t>
              </a:r>
              <a:endParaRPr lang="fr-FR" sz="1200" b="1" dirty="0">
                <a:solidFill>
                  <a:schemeClr val="tx1"/>
                </a:solidFill>
                <a:latin typeface="Cambria" panose="02040503050406030204" pitchFamily="18" charset="0"/>
              </a:endParaRPr>
            </a:p>
          </p:txBody>
        </p:sp>
        <p:sp>
          <p:nvSpPr>
            <p:cNvPr id="8" name="Rectangle à coins arrondis 7"/>
            <p:cNvSpPr/>
            <p:nvPr/>
          </p:nvSpPr>
          <p:spPr>
            <a:xfrm>
              <a:off x="5447274" y="5113490"/>
              <a:ext cx="1520305" cy="633844"/>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chemeClr val="tx1"/>
                  </a:solidFill>
                  <a:latin typeface="Cambria" panose="02040503050406030204" pitchFamily="18" charset="0"/>
                </a:rPr>
                <a:t>Ingénieur réseau &amp; maintenance</a:t>
              </a:r>
              <a:endParaRPr lang="fr-FR" sz="1200" b="1" dirty="0">
                <a:solidFill>
                  <a:schemeClr val="tx1"/>
                </a:solidFill>
                <a:latin typeface="Cambria" panose="02040503050406030204" pitchFamily="18" charset="0"/>
              </a:endParaRPr>
            </a:p>
          </p:txBody>
        </p:sp>
        <p:sp>
          <p:nvSpPr>
            <p:cNvPr id="9" name="Rectangle à coins arrondis 8"/>
            <p:cNvSpPr/>
            <p:nvPr/>
          </p:nvSpPr>
          <p:spPr>
            <a:xfrm>
              <a:off x="7380312" y="5113490"/>
              <a:ext cx="1512168" cy="633844"/>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a:solidFill>
                    <a:schemeClr val="tx1"/>
                  </a:solidFill>
                  <a:latin typeface="Cambria" panose="02040503050406030204" pitchFamily="18" charset="0"/>
                </a:rPr>
                <a:t>Ingénieur réseau &amp; maintenance</a:t>
              </a:r>
              <a:endParaRPr lang="fr-FR" sz="1200" b="1" dirty="0">
                <a:solidFill>
                  <a:schemeClr val="tx1"/>
                </a:solidFill>
                <a:latin typeface="Cambria" panose="02040503050406030204" pitchFamily="18" charset="0"/>
              </a:endParaRPr>
            </a:p>
          </p:txBody>
        </p:sp>
        <p:sp>
          <p:nvSpPr>
            <p:cNvPr id="10" name="Rectangle à coins arrondis 9"/>
            <p:cNvSpPr/>
            <p:nvPr/>
          </p:nvSpPr>
          <p:spPr>
            <a:xfrm>
              <a:off x="3140321" y="5090348"/>
              <a:ext cx="1368152" cy="633844"/>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chemeClr val="tx1"/>
                  </a:solidFill>
                  <a:latin typeface="Cambria" panose="02040503050406030204" pitchFamily="18" charset="0"/>
                </a:rPr>
                <a:t>développeur</a:t>
              </a:r>
              <a:endParaRPr lang="fr-FR" sz="1200" b="1" dirty="0">
                <a:solidFill>
                  <a:schemeClr val="tx1"/>
                </a:solidFill>
                <a:latin typeface="Cambria" panose="02040503050406030204" pitchFamily="18" charset="0"/>
              </a:endParaRPr>
            </a:p>
          </p:txBody>
        </p:sp>
        <p:sp>
          <p:nvSpPr>
            <p:cNvPr id="11" name="Rectangle 10"/>
            <p:cNvSpPr/>
            <p:nvPr/>
          </p:nvSpPr>
          <p:spPr>
            <a:xfrm>
              <a:off x="1763688" y="4893854"/>
              <a:ext cx="1964460" cy="19133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6371272" y="4926467"/>
              <a:ext cx="1964460" cy="19133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3" name="Rectangle à coins arrondis 22"/>
          <p:cNvSpPr/>
          <p:nvPr/>
        </p:nvSpPr>
        <p:spPr>
          <a:xfrm>
            <a:off x="3585536" y="2804057"/>
            <a:ext cx="1861583" cy="904929"/>
          </a:xfrm>
          <a:prstGeom prst="roundRect">
            <a:avLst/>
          </a:prstGeom>
          <a:solidFill>
            <a:schemeClr val="accent6">
              <a:lumMod val="40000"/>
              <a:lumOff val="60000"/>
            </a:schemeClr>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b="1" dirty="0" smtClean="0">
                <a:solidFill>
                  <a:schemeClr val="tx1"/>
                </a:solidFill>
                <a:latin typeface="Cambria" panose="02040503050406030204" pitchFamily="18" charset="0"/>
              </a:rPr>
              <a:t>Responsable de site</a:t>
            </a:r>
            <a:endParaRPr lang="fr-FR" b="1" dirty="0" smtClean="0">
              <a:solidFill>
                <a:schemeClr val="tx1"/>
              </a:solidFill>
              <a:latin typeface="Cambria" panose="02040503050406030204" pitchFamily="18" charset="0"/>
            </a:endParaRPr>
          </a:p>
        </p:txBody>
      </p:sp>
      <p:cxnSp>
        <p:nvCxnSpPr>
          <p:cNvPr id="24" name="Connecteur droit 23"/>
          <p:cNvCxnSpPr/>
          <p:nvPr/>
        </p:nvCxnSpPr>
        <p:spPr>
          <a:xfrm>
            <a:off x="4494714" y="3706732"/>
            <a:ext cx="13759" cy="22734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Rectangle 2"/>
          <p:cNvSpPr>
            <a:spLocks noGrp="1" noChangeArrowheads="1"/>
          </p:cNvSpPr>
          <p:nvPr>
            <p:ph type="title" idx="4294967295"/>
          </p:nvPr>
        </p:nvSpPr>
        <p:spPr>
          <a:xfrm>
            <a:off x="979984" y="836712"/>
            <a:ext cx="8064896" cy="491559"/>
          </a:xfrm>
        </p:spPr>
        <p:txBody>
          <a:bodyPr>
            <a:noAutofit/>
          </a:bodyPr>
          <a:lstStyle/>
          <a:p>
            <a:pPr algn="ctr"/>
            <a:r>
              <a:rPr lang="fr-FR" sz="3200" b="1" dirty="0" smtClean="0">
                <a:solidFill>
                  <a:srgbClr val="C00000"/>
                </a:solidFill>
                <a:latin typeface="Britannic Bold" panose="020B0903060703020204" pitchFamily="34" charset="0"/>
              </a:rPr>
              <a:t>Organigramme DSI filiale</a:t>
            </a:r>
            <a:endParaRPr lang="fr-FR" sz="3200" b="1" dirty="0">
              <a:solidFill>
                <a:srgbClr val="C00000"/>
              </a:solidFill>
              <a:latin typeface="Britannic Bold" panose="020B0903060703020204" pitchFamily="34" charset="0"/>
            </a:endParaRPr>
          </a:p>
        </p:txBody>
      </p:sp>
    </p:spTree>
    <p:extLst>
      <p:ext uri="{BB962C8B-B14F-4D97-AF65-F5344CB8AC3E}">
        <p14:creationId xmlns:p14="http://schemas.microsoft.com/office/powerpoint/2010/main" val="2539167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idx="4294967295"/>
          </p:nvPr>
        </p:nvSpPr>
        <p:spPr>
          <a:xfrm>
            <a:off x="1403648" y="2060848"/>
            <a:ext cx="6624736" cy="2232248"/>
          </a:xfrm>
        </p:spPr>
        <p:txBody>
          <a:bodyPr>
            <a:noAutofit/>
          </a:bodyPr>
          <a:lstStyle/>
          <a:p>
            <a:pPr algn="ctr"/>
            <a:endParaRPr lang="fr-FR" sz="5400" b="1" dirty="0">
              <a:solidFill>
                <a:srgbClr val="C00000"/>
              </a:solidFill>
              <a:effectLst>
                <a:outerShdw blurRad="38100" dist="38100" dir="2700000" algn="tl">
                  <a:srgbClr val="000000">
                    <a:alpha val="43137"/>
                  </a:srgbClr>
                </a:outerShdw>
              </a:effectLst>
              <a:latin typeface="Maiandra GD" pitchFamily="34" charset="0"/>
            </a:endParaRPr>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1340768"/>
            <a:ext cx="8136904" cy="4608512"/>
          </a:xfrm>
          <a:prstGeom prst="rect">
            <a:avLst/>
          </a:prstGeom>
        </p:spPr>
      </p:pic>
      <p:sp>
        <p:nvSpPr>
          <p:cNvPr id="5" name="Rectangle 2"/>
          <p:cNvSpPr>
            <a:spLocks noGrp="1" noChangeArrowheads="1"/>
          </p:cNvSpPr>
          <p:nvPr>
            <p:ph type="title" idx="4294967295"/>
          </p:nvPr>
        </p:nvSpPr>
        <p:spPr>
          <a:xfrm>
            <a:off x="979984" y="836712"/>
            <a:ext cx="8064896" cy="491559"/>
          </a:xfrm>
        </p:spPr>
        <p:txBody>
          <a:bodyPr>
            <a:noAutofit/>
          </a:bodyPr>
          <a:lstStyle/>
          <a:p>
            <a:pPr algn="ctr"/>
            <a:r>
              <a:rPr lang="fr-FR" sz="3200" b="1" dirty="0" smtClean="0">
                <a:solidFill>
                  <a:srgbClr val="C00000"/>
                </a:solidFill>
                <a:latin typeface="Britannic Bold" panose="020B0903060703020204" pitchFamily="34" charset="0"/>
              </a:rPr>
              <a:t>ARCHITECTURE RESEAU INTERNE</a:t>
            </a:r>
            <a:endParaRPr lang="fr-FR" sz="3200" b="1" dirty="0">
              <a:solidFill>
                <a:srgbClr val="C00000"/>
              </a:solidFill>
              <a:latin typeface="Britannic Bold" panose="020B0903060703020204" pitchFamily="34" charset="0"/>
            </a:endParaRPr>
          </a:p>
        </p:txBody>
      </p:sp>
    </p:spTree>
    <p:extLst>
      <p:ext uri="{BB962C8B-B14F-4D97-AF65-F5344CB8AC3E}">
        <p14:creationId xmlns:p14="http://schemas.microsoft.com/office/powerpoint/2010/main" val="7333657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noChangeArrowheads="1"/>
          </p:cNvSpPr>
          <p:nvPr>
            <p:ph type="title" idx="4294967295"/>
          </p:nvPr>
        </p:nvSpPr>
        <p:spPr>
          <a:xfrm>
            <a:off x="979984" y="836712"/>
            <a:ext cx="8064896" cy="491559"/>
          </a:xfrm>
        </p:spPr>
        <p:txBody>
          <a:bodyPr>
            <a:noAutofit/>
          </a:bodyPr>
          <a:lstStyle/>
          <a:p>
            <a:pPr algn="ctr"/>
            <a:r>
              <a:rPr lang="fr-FR" sz="3200" b="1" dirty="0" smtClean="0">
                <a:solidFill>
                  <a:srgbClr val="C00000"/>
                </a:solidFill>
                <a:latin typeface="Britannic Bold" panose="020B0903060703020204" pitchFamily="34" charset="0"/>
              </a:rPr>
              <a:t>ARCHITECTURE TELECOMS UNIFIEE</a:t>
            </a:r>
            <a:endParaRPr lang="fr-FR" sz="3200" b="1" dirty="0">
              <a:solidFill>
                <a:srgbClr val="C00000"/>
              </a:solidFill>
              <a:latin typeface="Britannic Bold" panose="020B0903060703020204" pitchFamily="34" charset="0"/>
            </a:endParaRPr>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9984" y="1328271"/>
            <a:ext cx="8064896" cy="4693017"/>
          </a:xfrm>
          <a:prstGeom prst="rect">
            <a:avLst/>
          </a:prstGeom>
        </p:spPr>
      </p:pic>
    </p:spTree>
    <p:extLst>
      <p:ext uri="{BB962C8B-B14F-4D97-AF65-F5344CB8AC3E}">
        <p14:creationId xmlns:p14="http://schemas.microsoft.com/office/powerpoint/2010/main" val="24297295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idx="4294967295"/>
          </p:nvPr>
        </p:nvSpPr>
        <p:spPr>
          <a:xfrm>
            <a:off x="323528" y="836712"/>
            <a:ext cx="8721352" cy="491559"/>
          </a:xfrm>
        </p:spPr>
        <p:txBody>
          <a:bodyPr>
            <a:noAutofit/>
          </a:bodyPr>
          <a:lstStyle/>
          <a:p>
            <a:pPr algn="ctr"/>
            <a:r>
              <a:rPr lang="fr-FR" sz="3200" b="1" dirty="0" smtClean="0">
                <a:solidFill>
                  <a:srgbClr val="C00000"/>
                </a:solidFill>
                <a:latin typeface="Britannic Bold" panose="020B0903060703020204" pitchFamily="34" charset="0"/>
              </a:rPr>
              <a:t>PLAN DE MOTIVATION DES COLLABORATEURS</a:t>
            </a:r>
            <a:endParaRPr lang="fr-FR" sz="3200" b="1" dirty="0">
              <a:solidFill>
                <a:srgbClr val="C00000"/>
              </a:solidFill>
              <a:latin typeface="Britannic Bold" panose="020B0903060703020204" pitchFamily="34" charset="0"/>
            </a:endParaRPr>
          </a:p>
        </p:txBody>
      </p:sp>
      <p:sp>
        <p:nvSpPr>
          <p:cNvPr id="4" name="Espace réservé du contenu 2"/>
          <p:cNvSpPr txBox="1">
            <a:spLocks/>
          </p:cNvSpPr>
          <p:nvPr/>
        </p:nvSpPr>
        <p:spPr>
          <a:xfrm>
            <a:off x="979984" y="1340768"/>
            <a:ext cx="8064896" cy="4464496"/>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lvl="2" indent="-342900" algn="just">
              <a:lnSpc>
                <a:spcPct val="150000"/>
              </a:lnSpc>
              <a:spcBef>
                <a:spcPts val="1000"/>
              </a:spcBef>
              <a:buFont typeface="Wingdings" panose="05000000000000000000" pitchFamily="2" charset="2"/>
              <a:buChar char="Ø"/>
            </a:pPr>
            <a:r>
              <a:rPr lang="fr-FR" sz="2200" dirty="0" smtClean="0">
                <a:latin typeface="Maiandra GD" panose="020E0502030308020204" pitchFamily="34" charset="0"/>
              </a:rPr>
              <a:t>Mettre en place de motivation pour les collaborateurs (vu le volume de travail qui ne cesse d’augmenter) prenant en compte:</a:t>
            </a:r>
          </a:p>
          <a:p>
            <a:pPr marL="800100" lvl="3" indent="-342900" algn="just">
              <a:lnSpc>
                <a:spcPct val="150000"/>
              </a:lnSpc>
              <a:spcBef>
                <a:spcPts val="1000"/>
              </a:spcBef>
              <a:buFont typeface="Wingdings" panose="05000000000000000000" pitchFamily="2" charset="2"/>
              <a:buChar char="Ø"/>
            </a:pPr>
            <a:r>
              <a:rPr lang="fr-FR" dirty="0" smtClean="0">
                <a:latin typeface="Maiandra GD" panose="020E0502030308020204" pitchFamily="34" charset="0"/>
              </a:rPr>
              <a:t>L’accompagnement des différents filiale du Groupe (25%) ;</a:t>
            </a:r>
          </a:p>
          <a:p>
            <a:pPr marL="800100" lvl="3" indent="-342900" algn="just">
              <a:lnSpc>
                <a:spcPct val="150000"/>
              </a:lnSpc>
              <a:spcBef>
                <a:spcPts val="1000"/>
              </a:spcBef>
              <a:buFont typeface="Wingdings" panose="05000000000000000000" pitchFamily="2" charset="2"/>
              <a:buChar char="Ø"/>
            </a:pPr>
            <a:r>
              <a:rPr lang="fr-FR" dirty="0" smtClean="0">
                <a:latin typeface="Maiandra GD" panose="020E0502030308020204" pitchFamily="34" charset="0"/>
              </a:rPr>
              <a:t>L’accompagnement a l’atteinte des objectifs des opérationnels (Benin) (40%);</a:t>
            </a:r>
          </a:p>
          <a:p>
            <a:pPr marL="800100" lvl="3" indent="-342900" algn="just">
              <a:lnSpc>
                <a:spcPct val="150000"/>
              </a:lnSpc>
              <a:spcBef>
                <a:spcPts val="1000"/>
              </a:spcBef>
              <a:buFont typeface="Wingdings" panose="05000000000000000000" pitchFamily="2" charset="2"/>
              <a:buChar char="Ø"/>
            </a:pPr>
            <a:r>
              <a:rPr lang="fr-FR" dirty="0" smtClean="0">
                <a:latin typeface="Maiandra GD" panose="020E0502030308020204" pitchFamily="34" charset="0"/>
              </a:rPr>
              <a:t>L’atteinte des objectifs du départements fixes en début du mois (en collaboration avec le département DAF et la Direction Générale (35%) ;</a:t>
            </a:r>
            <a:endParaRPr lang="fr-FR" dirty="0">
              <a:latin typeface="Maiandra GD" panose="020E0502030308020204" pitchFamily="34" charset="0"/>
            </a:endParaRPr>
          </a:p>
          <a:p>
            <a:pPr marL="457200" lvl="3" indent="0" algn="just">
              <a:lnSpc>
                <a:spcPct val="150000"/>
              </a:lnSpc>
              <a:spcBef>
                <a:spcPts val="1000"/>
              </a:spcBef>
              <a:buNone/>
            </a:pPr>
            <a:r>
              <a:rPr lang="fr-FR" dirty="0" smtClean="0">
                <a:latin typeface="Maiandra GD" panose="020E0502030308020204" pitchFamily="34" charset="0"/>
              </a:rPr>
              <a:t>Objectif</a:t>
            </a:r>
            <a:r>
              <a:rPr lang="fr-FR" dirty="0" smtClean="0">
                <a:latin typeface="Maiandra GD" panose="020E0502030308020204" pitchFamily="34" charset="0"/>
              </a:rPr>
              <a:t> Atteint = 25% + 40% + 35%</a:t>
            </a:r>
          </a:p>
          <a:p>
            <a:pPr marL="457200" lvl="3" indent="0" algn="just">
              <a:lnSpc>
                <a:spcPct val="150000"/>
              </a:lnSpc>
              <a:spcBef>
                <a:spcPts val="1000"/>
              </a:spcBef>
              <a:buNone/>
            </a:pPr>
            <a:r>
              <a:rPr lang="fr-FR" dirty="0" smtClean="0">
                <a:latin typeface="Maiandra GD" panose="020E0502030308020204" pitchFamily="34" charset="0"/>
              </a:rPr>
              <a:t>Ce qui donne :</a:t>
            </a:r>
          </a:p>
          <a:p>
            <a:pPr marL="1200150" lvl="4" indent="-285750" algn="just">
              <a:lnSpc>
                <a:spcPct val="150000"/>
              </a:lnSpc>
              <a:spcBef>
                <a:spcPts val="1000"/>
              </a:spcBef>
              <a:buFont typeface="Wingdings" panose="05000000000000000000" pitchFamily="2" charset="2"/>
              <a:buChar char="Ø"/>
            </a:pPr>
            <a:r>
              <a:rPr lang="fr-FR" dirty="0" smtClean="0">
                <a:latin typeface="Maiandra GD" panose="020E0502030308020204" pitchFamily="34" charset="0"/>
              </a:rPr>
              <a:t>Directeur Département = 50,000 FCFA</a:t>
            </a:r>
          </a:p>
          <a:p>
            <a:pPr marL="1200150" lvl="4" indent="-285750" algn="just">
              <a:lnSpc>
                <a:spcPct val="150000"/>
              </a:lnSpc>
              <a:spcBef>
                <a:spcPts val="1000"/>
              </a:spcBef>
              <a:buFont typeface="Wingdings" panose="05000000000000000000" pitchFamily="2" charset="2"/>
              <a:buChar char="Ø"/>
            </a:pPr>
            <a:r>
              <a:rPr lang="fr-FR" dirty="0" smtClean="0">
                <a:latin typeface="Maiandra GD" panose="020E0502030308020204" pitchFamily="34" charset="0"/>
              </a:rPr>
              <a:t>Collaborateu</a:t>
            </a:r>
            <a:r>
              <a:rPr lang="fr-FR" dirty="0" smtClean="0">
                <a:latin typeface="Maiandra GD" panose="020E0502030308020204" pitchFamily="34" charset="0"/>
              </a:rPr>
              <a:t>r = 25,000 FCFA / personne</a:t>
            </a:r>
            <a:endParaRPr lang="fr-FR" dirty="0" smtClean="0">
              <a:latin typeface="Maiandra GD" panose="020E0502030308020204" pitchFamily="34" charset="0"/>
            </a:endParaRPr>
          </a:p>
        </p:txBody>
      </p:sp>
    </p:spTree>
    <p:extLst>
      <p:ext uri="{BB962C8B-B14F-4D97-AF65-F5344CB8AC3E}">
        <p14:creationId xmlns:p14="http://schemas.microsoft.com/office/powerpoint/2010/main" val="3004894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3608" y="1196753"/>
            <a:ext cx="7471742" cy="4752528"/>
          </a:xfrm>
        </p:spPr>
        <p:txBody>
          <a:bodyPr/>
          <a:lstStyle/>
          <a:p>
            <a:pPr marL="457200" lvl="1" indent="0" algn="just">
              <a:lnSpc>
                <a:spcPct val="150000"/>
              </a:lnSpc>
              <a:buNone/>
            </a:pPr>
            <a:endParaRPr lang="fr-FR" sz="2000" b="1" dirty="0" smtClean="0">
              <a:solidFill>
                <a:srgbClr val="C00000"/>
              </a:solidFill>
              <a:latin typeface="Maiandra GD" panose="020E0502030308020204" pitchFamily="34" charset="0"/>
            </a:endParaRPr>
          </a:p>
          <a:p>
            <a:pPr marL="457200" lvl="1" indent="0">
              <a:lnSpc>
                <a:spcPct val="250000"/>
              </a:lnSpc>
              <a:buNone/>
            </a:pPr>
            <a:r>
              <a:rPr lang="fr-FR" sz="2000" b="1" dirty="0" smtClean="0">
                <a:solidFill>
                  <a:srgbClr val="C00000"/>
                </a:solidFill>
                <a:latin typeface="Maiandra GD" panose="020E0502030308020204" pitchFamily="34" charset="0"/>
              </a:rPr>
              <a:t>I </a:t>
            </a:r>
            <a:r>
              <a:rPr lang="fr-FR" sz="2000" b="1" dirty="0">
                <a:solidFill>
                  <a:srgbClr val="C00000"/>
                </a:solidFill>
                <a:latin typeface="Maiandra GD" panose="020E0502030308020204" pitchFamily="34" charset="0"/>
              </a:rPr>
              <a:t>- </a:t>
            </a:r>
            <a:r>
              <a:rPr lang="fr-FR" sz="2000" b="1" dirty="0" smtClean="0">
                <a:solidFill>
                  <a:srgbClr val="C00000"/>
                </a:solidFill>
                <a:latin typeface="Maiandra GD" panose="020E0502030308020204" pitchFamily="34" charset="0"/>
              </a:rPr>
              <a:t>MISSIONS  </a:t>
            </a:r>
            <a:r>
              <a:rPr lang="fr-FR" sz="2000" b="1" dirty="0" smtClean="0">
                <a:solidFill>
                  <a:srgbClr val="C00000"/>
                </a:solidFill>
                <a:latin typeface="Maiandra GD" panose="020E0502030308020204" pitchFamily="34" charset="0"/>
              </a:rPr>
              <a:t>DU </a:t>
            </a:r>
            <a:r>
              <a:rPr lang="fr-FR" sz="2000" b="1" dirty="0">
                <a:solidFill>
                  <a:srgbClr val="C00000"/>
                </a:solidFill>
                <a:latin typeface="Maiandra GD" panose="020E0502030308020204" pitchFamily="34" charset="0"/>
              </a:rPr>
              <a:t>DEPARTEMENT </a:t>
            </a:r>
            <a:r>
              <a:rPr lang="fr-FR" sz="1600" b="1" dirty="0">
                <a:solidFill>
                  <a:srgbClr val="C00000"/>
                </a:solidFill>
                <a:latin typeface="Maiandra GD" panose="020E0502030308020204" pitchFamily="34" charset="0"/>
              </a:rPr>
              <a:t>	</a:t>
            </a:r>
            <a:endParaRPr lang="fr-FR" sz="1600" b="1" dirty="0" smtClean="0">
              <a:solidFill>
                <a:srgbClr val="C00000"/>
              </a:solidFill>
              <a:latin typeface="Maiandra GD" panose="020E0502030308020204" pitchFamily="34" charset="0"/>
            </a:endParaRPr>
          </a:p>
          <a:p>
            <a:pPr marL="457200" lvl="1" indent="0">
              <a:lnSpc>
                <a:spcPct val="250000"/>
              </a:lnSpc>
              <a:buNone/>
            </a:pPr>
            <a:r>
              <a:rPr lang="fr-FR" sz="2000" b="1" dirty="0" smtClean="0">
                <a:solidFill>
                  <a:srgbClr val="C00000"/>
                </a:solidFill>
                <a:latin typeface="Maiandra GD" panose="020E0502030308020204" pitchFamily="34" charset="0"/>
              </a:rPr>
              <a:t>II- PERSPECTIVES</a:t>
            </a:r>
          </a:p>
          <a:p>
            <a:pPr marL="457200" lvl="1" indent="0">
              <a:lnSpc>
                <a:spcPct val="250000"/>
              </a:lnSpc>
              <a:buNone/>
            </a:pPr>
            <a:r>
              <a:rPr lang="fr-FR" sz="2000" b="1" dirty="0" smtClean="0">
                <a:solidFill>
                  <a:srgbClr val="C00000"/>
                </a:solidFill>
                <a:latin typeface="Maiandra GD" panose="020E0502030308020204" pitchFamily="34" charset="0"/>
              </a:rPr>
              <a:t>III- MOYENS </a:t>
            </a:r>
            <a:r>
              <a:rPr lang="fr-FR" sz="2000" b="1" dirty="0">
                <a:solidFill>
                  <a:srgbClr val="C00000"/>
                </a:solidFill>
                <a:latin typeface="Maiandra GD" panose="020E0502030308020204" pitchFamily="34" charset="0"/>
              </a:rPr>
              <a:t>DU DEPARTEMENT </a:t>
            </a:r>
            <a:endParaRPr lang="fr-FR" sz="2000" b="1" dirty="0">
              <a:solidFill>
                <a:srgbClr val="C00000"/>
              </a:solidFill>
              <a:latin typeface="Maiandra GD" panose="020E0502030308020204" pitchFamily="34" charset="0"/>
            </a:endParaRPr>
          </a:p>
          <a:p>
            <a:pPr marL="457200" lvl="1" indent="0">
              <a:lnSpc>
                <a:spcPct val="250000"/>
              </a:lnSpc>
              <a:buNone/>
            </a:pPr>
            <a:r>
              <a:rPr lang="fr-FR" sz="2000" b="1" dirty="0" smtClean="0">
                <a:solidFill>
                  <a:srgbClr val="C00000"/>
                </a:solidFill>
                <a:latin typeface="Maiandra GD" panose="020E0502030308020204" pitchFamily="34" charset="0"/>
              </a:rPr>
              <a:t>IV </a:t>
            </a:r>
            <a:r>
              <a:rPr lang="fr-FR" sz="2000" b="1" dirty="0" smtClean="0">
                <a:solidFill>
                  <a:srgbClr val="C00000"/>
                </a:solidFill>
                <a:latin typeface="Maiandra GD" panose="020E0502030308020204" pitchFamily="34" charset="0"/>
              </a:rPr>
              <a:t>- </a:t>
            </a:r>
            <a:r>
              <a:rPr lang="fr-FR" sz="2000" b="1" dirty="0">
                <a:solidFill>
                  <a:srgbClr val="C00000"/>
                </a:solidFill>
                <a:latin typeface="Maiandra GD" panose="020E0502030308020204" pitchFamily="34" charset="0"/>
              </a:rPr>
              <a:t>ANNEXES</a:t>
            </a:r>
          </a:p>
          <a:p>
            <a:pPr marL="457200" lvl="1" indent="0" algn="just">
              <a:lnSpc>
                <a:spcPct val="150000"/>
              </a:lnSpc>
              <a:buNone/>
            </a:pPr>
            <a:endParaRPr lang="fr-FR" sz="2000" b="1" dirty="0">
              <a:solidFill>
                <a:srgbClr val="C00000"/>
              </a:solidFill>
              <a:latin typeface="Maiandra GD" panose="020E0502030308020204" pitchFamily="34" charset="0"/>
            </a:endParaRPr>
          </a:p>
          <a:p>
            <a:pPr marL="0" indent="0">
              <a:buNone/>
            </a:pPr>
            <a:endParaRPr lang="fr-FR" dirty="0"/>
          </a:p>
        </p:txBody>
      </p:sp>
    </p:spTree>
    <p:extLst>
      <p:ext uri="{BB962C8B-B14F-4D97-AF65-F5344CB8AC3E}">
        <p14:creationId xmlns:p14="http://schemas.microsoft.com/office/powerpoint/2010/main" val="2679092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idx="4294967295"/>
          </p:nvPr>
        </p:nvSpPr>
        <p:spPr>
          <a:xfrm>
            <a:off x="1403648" y="2060848"/>
            <a:ext cx="6624736" cy="2232248"/>
          </a:xfrm>
        </p:spPr>
        <p:txBody>
          <a:bodyPr>
            <a:noAutofit/>
          </a:bodyPr>
          <a:lstStyle/>
          <a:p>
            <a:pPr algn="ctr"/>
            <a:r>
              <a:rPr lang="fr-FR" sz="5400" b="1" dirty="0">
                <a:solidFill>
                  <a:srgbClr val="C00000"/>
                </a:solidFill>
                <a:effectLst>
                  <a:outerShdw blurRad="38100" dist="38100" dir="2700000" algn="tl">
                    <a:srgbClr val="000000">
                      <a:alpha val="43137"/>
                    </a:srgbClr>
                  </a:outerShdw>
                </a:effectLst>
                <a:latin typeface="Maiandra GD" pitchFamily="34" charset="0"/>
              </a:rPr>
              <a:t>I - MISSIONS </a:t>
            </a:r>
            <a:r>
              <a:rPr lang="fr-FR" sz="5400" b="1" dirty="0" smtClean="0">
                <a:solidFill>
                  <a:srgbClr val="C00000"/>
                </a:solidFill>
                <a:effectLst>
                  <a:outerShdw blurRad="38100" dist="38100" dir="2700000" algn="tl">
                    <a:srgbClr val="000000">
                      <a:alpha val="43137"/>
                    </a:srgbClr>
                  </a:outerShdw>
                </a:effectLst>
                <a:latin typeface="Maiandra GD" pitchFamily="34" charset="0"/>
              </a:rPr>
              <a:t>DU </a:t>
            </a:r>
            <a:r>
              <a:rPr lang="fr-FR" sz="5400" b="1" dirty="0">
                <a:solidFill>
                  <a:srgbClr val="C00000"/>
                </a:solidFill>
                <a:effectLst>
                  <a:outerShdw blurRad="38100" dist="38100" dir="2700000" algn="tl">
                    <a:srgbClr val="000000">
                      <a:alpha val="43137"/>
                    </a:srgbClr>
                  </a:outerShdw>
                </a:effectLst>
                <a:latin typeface="Maiandra GD" pitchFamily="34" charset="0"/>
              </a:rPr>
              <a:t>DEPARTEMENT </a:t>
            </a:r>
          </a:p>
        </p:txBody>
      </p:sp>
    </p:spTree>
    <p:extLst>
      <p:ext uri="{BB962C8B-B14F-4D97-AF65-F5344CB8AC3E}">
        <p14:creationId xmlns:p14="http://schemas.microsoft.com/office/powerpoint/2010/main" val="3401560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5786" y="1357298"/>
            <a:ext cx="8064896" cy="4643470"/>
          </a:xfrm>
        </p:spPr>
        <p:txBody>
          <a:bodyPr>
            <a:noAutofit/>
          </a:bodyPr>
          <a:lstStyle/>
          <a:p>
            <a:pPr indent="20638" algn="just">
              <a:lnSpc>
                <a:spcPct val="150000"/>
              </a:lnSpc>
              <a:buNone/>
            </a:pPr>
            <a:r>
              <a:rPr lang="fr-FR" sz="1600" dirty="0" smtClean="0">
                <a:latin typeface="Cambria" panose="02040503050406030204" pitchFamily="18" charset="0"/>
              </a:rPr>
              <a:t>	</a:t>
            </a:r>
            <a:r>
              <a:rPr lang="fr-FR" sz="1600" dirty="0" smtClean="0">
                <a:latin typeface="Maiandra GD" panose="020E0502030308020204" pitchFamily="34" charset="0"/>
              </a:rPr>
              <a:t>Le département informatique de Media Contact Benin est ce service qui comme par les années précédentes  a pour mission de mettre à disposition des utilisateurs, des ressources informatiques et audiovisuelles communes afin de les accompagner dans l’atteinte des objectifs de l’entreprise. </a:t>
            </a:r>
          </a:p>
          <a:p>
            <a:pPr indent="20638" algn="just">
              <a:lnSpc>
                <a:spcPct val="170000"/>
              </a:lnSpc>
              <a:buNone/>
            </a:pPr>
            <a:r>
              <a:rPr lang="fr-FR" sz="1600" dirty="0" smtClean="0">
                <a:latin typeface="Maiandra GD" panose="020E0502030308020204" pitchFamily="34" charset="0"/>
              </a:rPr>
              <a:t>	L’année 2016 a été une année d’expansion du Groupe Media Contact a travers l’ouverture de nouvelles filiales et de sites distants .</a:t>
            </a:r>
          </a:p>
          <a:p>
            <a:pPr indent="20638" algn="just">
              <a:lnSpc>
                <a:spcPct val="170000"/>
              </a:lnSpc>
              <a:buNone/>
            </a:pPr>
            <a:r>
              <a:rPr lang="fr-FR" sz="1600" dirty="0" smtClean="0">
                <a:latin typeface="Maiandra GD" panose="020E0502030308020204" pitchFamily="34" charset="0"/>
              </a:rPr>
              <a:t> L’année 2017 sera consacré a 50 % au renforcement et l’unification des moyens de communication entre d’une part les nouvelles filiales et d’autre part les sites distants. Ceci permettra a tous les sites de communiquer plus aisément a moindre cout et surtout au siège (organe dirigeante) d’assister et d’accompagner les autres sites dans le passage des compétences,</a:t>
            </a:r>
          </a:p>
          <a:p>
            <a:pPr indent="20638" algn="just">
              <a:lnSpc>
                <a:spcPct val="150000"/>
              </a:lnSpc>
              <a:buNone/>
            </a:pPr>
            <a:r>
              <a:rPr lang="fr-FR" sz="1600" dirty="0">
                <a:latin typeface="Maiandra GD" panose="020E0502030308020204" pitchFamily="34" charset="0"/>
              </a:rPr>
              <a:t/>
            </a:r>
            <a:br>
              <a:rPr lang="fr-FR" sz="1600" dirty="0">
                <a:latin typeface="Maiandra GD" panose="020E0502030308020204" pitchFamily="34" charset="0"/>
              </a:rPr>
            </a:br>
            <a:endParaRPr lang="fr-FR" sz="1600" dirty="0" smtClean="0">
              <a:latin typeface="Maiandra GD" panose="020E0502030308020204" pitchFamily="34" charset="0"/>
            </a:endParaRPr>
          </a:p>
          <a:p>
            <a:endParaRPr lang="fr-FR" sz="1600" dirty="0"/>
          </a:p>
        </p:txBody>
      </p:sp>
      <p:sp>
        <p:nvSpPr>
          <p:cNvPr id="5" name="Rectangle 2"/>
          <p:cNvSpPr>
            <a:spLocks noGrp="1" noChangeArrowheads="1"/>
          </p:cNvSpPr>
          <p:nvPr>
            <p:ph type="title" idx="4294967295"/>
          </p:nvPr>
        </p:nvSpPr>
        <p:spPr>
          <a:xfrm>
            <a:off x="2159866" y="836712"/>
            <a:ext cx="5785375" cy="720725"/>
          </a:xfrm>
        </p:spPr>
        <p:txBody>
          <a:bodyPr>
            <a:noAutofit/>
          </a:bodyPr>
          <a:lstStyle/>
          <a:p>
            <a:r>
              <a:rPr lang="fr-FR" sz="3200" b="1" dirty="0" smtClean="0">
                <a:solidFill>
                  <a:srgbClr val="C00000"/>
                </a:solidFill>
                <a:effectLst>
                  <a:outerShdw blurRad="38100" dist="38100" dir="2700000" algn="tl">
                    <a:srgbClr val="000000">
                      <a:alpha val="43137"/>
                    </a:srgbClr>
                  </a:outerShdw>
                </a:effectLst>
                <a:latin typeface="Britannic Bold" panose="020B0903060703020204" pitchFamily="34" charset="0"/>
              </a:rPr>
              <a:t>I </a:t>
            </a:r>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 </a:t>
            </a:r>
            <a:r>
              <a:rPr lang="fr-FR" sz="3200" b="1" dirty="0" smtClean="0">
                <a:solidFill>
                  <a:srgbClr val="C00000"/>
                </a:solidFill>
                <a:latin typeface="Britannic Bold" panose="020B0903060703020204" pitchFamily="34" charset="0"/>
              </a:rPr>
              <a:t>MISSION </a:t>
            </a:r>
            <a:r>
              <a:rPr lang="fr-FR" sz="3200" b="1" dirty="0">
                <a:solidFill>
                  <a:srgbClr val="C00000"/>
                </a:solidFill>
                <a:latin typeface="Britannic Bold" panose="020B0903060703020204" pitchFamily="34" charset="0"/>
              </a:rPr>
              <a:t>DU DEPARTEMENT </a:t>
            </a:r>
          </a:p>
        </p:txBody>
      </p:sp>
    </p:spTree>
    <p:extLst>
      <p:ext uri="{BB962C8B-B14F-4D97-AF65-F5344CB8AC3E}">
        <p14:creationId xmlns:p14="http://schemas.microsoft.com/office/powerpoint/2010/main" val="3872469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1547664" y="1412776"/>
            <a:ext cx="7128792" cy="3600400"/>
          </a:xfrm>
        </p:spPr>
        <p:txBody>
          <a:bodyPr>
            <a:noAutofit/>
          </a:bodyPr>
          <a:lstStyle/>
          <a:p>
            <a:pPr lvl="1" algn="ctr">
              <a:lnSpc>
                <a:spcPct val="150000"/>
              </a:lnSpc>
            </a:pPr>
            <a:r>
              <a:rPr lang="fr-FR" sz="5400" b="1" dirty="0" smtClean="0">
                <a:solidFill>
                  <a:srgbClr val="C00000"/>
                </a:solidFill>
                <a:effectLst>
                  <a:outerShdw blurRad="38100" dist="38100" dir="2700000" algn="tl">
                    <a:srgbClr val="000000">
                      <a:alpha val="43137"/>
                    </a:srgbClr>
                  </a:outerShdw>
                </a:effectLst>
                <a:latin typeface="Maiandra GD" pitchFamily="34" charset="0"/>
              </a:rPr>
              <a:t>II- </a:t>
            </a:r>
            <a:r>
              <a:rPr lang="fr-FR" sz="5400" b="1" dirty="0">
                <a:solidFill>
                  <a:srgbClr val="C00000"/>
                </a:solidFill>
                <a:effectLst>
                  <a:outerShdw blurRad="38100" dist="38100" dir="2700000" algn="tl">
                    <a:srgbClr val="000000">
                      <a:alpha val="43137"/>
                    </a:srgbClr>
                  </a:outerShdw>
                </a:effectLst>
                <a:latin typeface="Maiandra GD" pitchFamily="34" charset="0"/>
              </a:rPr>
              <a:t>LES PERSPECTIVES POUR </a:t>
            </a:r>
            <a:r>
              <a:rPr lang="fr-FR" sz="5400" b="1" dirty="0" smtClean="0">
                <a:solidFill>
                  <a:srgbClr val="C00000"/>
                </a:solidFill>
                <a:effectLst>
                  <a:outerShdw blurRad="38100" dist="38100" dir="2700000" algn="tl">
                    <a:srgbClr val="000000">
                      <a:alpha val="43137"/>
                    </a:srgbClr>
                  </a:outerShdw>
                </a:effectLst>
                <a:latin typeface="Maiandra GD" pitchFamily="34" charset="0"/>
              </a:rPr>
              <a:t>2017</a:t>
            </a:r>
            <a:endParaRPr lang="fr-FR" sz="5400" b="1" dirty="0">
              <a:solidFill>
                <a:srgbClr val="C00000"/>
              </a:solidFill>
              <a:effectLst>
                <a:outerShdw blurRad="38100" dist="38100" dir="2700000" algn="tl">
                  <a:srgbClr val="000000">
                    <a:alpha val="43137"/>
                  </a:srgbClr>
                </a:outerShdw>
              </a:effectLst>
              <a:latin typeface="Maiandra GD" pitchFamily="34" charset="0"/>
            </a:endParaRPr>
          </a:p>
        </p:txBody>
      </p:sp>
    </p:spTree>
    <p:extLst>
      <p:ext uri="{BB962C8B-B14F-4D97-AF65-F5344CB8AC3E}">
        <p14:creationId xmlns:p14="http://schemas.microsoft.com/office/powerpoint/2010/main" val="690261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753617"/>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1547664" y="908720"/>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 LES PERSPECTIVES POUR 2017</a:t>
            </a:r>
            <a:endParaRPr lang="fr-FR" sz="3200" b="1" dirty="0">
              <a:solidFill>
                <a:srgbClr val="C00000"/>
              </a:solidFill>
              <a:latin typeface="Britannic Bold" panose="020B0903060703020204" pitchFamily="34" charset="0"/>
            </a:endParaRPr>
          </a:p>
        </p:txBody>
      </p:sp>
      <p:sp>
        <p:nvSpPr>
          <p:cNvPr id="7" name="Espace réservé du contenu 2"/>
          <p:cNvSpPr txBox="1">
            <a:spLocks/>
          </p:cNvSpPr>
          <p:nvPr/>
        </p:nvSpPr>
        <p:spPr>
          <a:xfrm>
            <a:off x="827584" y="1700808"/>
            <a:ext cx="8064896" cy="410445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60000"/>
              </a:lnSpc>
              <a:buNone/>
            </a:pPr>
            <a:r>
              <a:rPr lang="fr-FR" sz="1700" dirty="0" smtClean="0">
                <a:latin typeface="Maiandra GD" panose="020E0502030308020204" pitchFamily="34" charset="0"/>
              </a:rPr>
              <a:t>La révolution </a:t>
            </a:r>
            <a:r>
              <a:rPr lang="fr-FR" sz="1700" dirty="0">
                <a:latin typeface="Maiandra GD" panose="020E0502030308020204" pitchFamily="34" charset="0"/>
              </a:rPr>
              <a:t>digitale est une formidable opportunité de transformation pour les entreprises et en particulier pour leurs modes de travail. Mais non maîtrisée, cette révolution peut aussi constituer une menace. Accompagner les évolutions des modes de travail peut devenir un puissant levier de compétitivité pour l’entreprise du futur. </a:t>
            </a:r>
          </a:p>
          <a:p>
            <a:pPr marL="0" indent="0" algn="just">
              <a:lnSpc>
                <a:spcPct val="160000"/>
              </a:lnSpc>
              <a:buNone/>
            </a:pPr>
            <a:r>
              <a:rPr lang="fr-FR" sz="1700" dirty="0">
                <a:latin typeface="Maiandra GD" panose="020E0502030308020204" pitchFamily="34" charset="0"/>
              </a:rPr>
              <a:t>Le « digital » est arrivé à maturité. Du statut de simples « gadgets technologiques » il y a quelques années, les équipements digitaux se sont imposés au point de devenir de réelles sources de valeur pour l’entreprise. La capacité à accéder à l’information en temps réel, à être connecté sans contrainte de lieu, de temps ou d’équipement offre au salarié une liberté de mouvement inédite et des opportunités de collaboration toutes nouvelles. </a:t>
            </a:r>
          </a:p>
          <a:p>
            <a:pPr marL="0" indent="0" algn="just">
              <a:lnSpc>
                <a:spcPct val="160000"/>
              </a:lnSpc>
              <a:buNone/>
            </a:pPr>
            <a:r>
              <a:rPr lang="fr-FR" sz="1700" dirty="0">
                <a:latin typeface="Maiandra GD" panose="020E0502030308020204" pitchFamily="34" charset="0"/>
              </a:rPr>
              <a:t>Pour mener a bien notre mission de garant des technologies nouvelles, nous allons bâtir notre politique cette année autour de trois grands axes:</a:t>
            </a:r>
          </a:p>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Tree>
    <p:extLst>
      <p:ext uri="{BB962C8B-B14F-4D97-AF65-F5344CB8AC3E}">
        <p14:creationId xmlns:p14="http://schemas.microsoft.com/office/powerpoint/2010/main" val="2740390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algn="just">
              <a:lnSpc>
                <a:spcPct val="150000"/>
              </a:lnSpc>
              <a:buFont typeface="Wingdings" panose="05000000000000000000" pitchFamily="2" charset="2"/>
              <a:buChar char="Ø"/>
            </a:pPr>
            <a:r>
              <a:rPr lang="fr-FR" b="1" dirty="0" smtClean="0">
                <a:latin typeface="Maiandra GD" panose="020E0502030308020204" pitchFamily="34" charset="0"/>
              </a:rPr>
              <a:t> </a:t>
            </a:r>
            <a:r>
              <a:rPr lang="fr-FR" sz="2000" b="1" dirty="0" smtClean="0">
                <a:latin typeface="Maiandra GD" panose="020E0502030308020204" pitchFamily="34" charset="0"/>
              </a:rPr>
              <a:t>Renforcer la disponibilité des ressources informatique:</a:t>
            </a:r>
          </a:p>
          <a:p>
            <a:pPr lvl="1" algn="just">
              <a:lnSpc>
                <a:spcPct val="150000"/>
              </a:lnSpc>
              <a:buFont typeface="Wingdings" panose="05000000000000000000" pitchFamily="2" charset="2"/>
              <a:buChar char="Ø"/>
            </a:pPr>
            <a:r>
              <a:rPr lang="fr-FR" sz="1600" dirty="0">
                <a:latin typeface="Maiandra GD" panose="020E0502030308020204" pitchFamily="34" charset="0"/>
              </a:rPr>
              <a:t>Assurer la production</a:t>
            </a:r>
            <a:r>
              <a:rPr lang="fr-FR" sz="1600" dirty="0" smtClean="0">
                <a:latin typeface="Maiandra GD" panose="020E0502030308020204" pitchFamily="34" charset="0"/>
              </a:rPr>
              <a:t> (activité </a:t>
            </a:r>
            <a:r>
              <a:rPr lang="fr-FR" sz="1600" dirty="0">
                <a:latin typeface="Maiandra GD" panose="020E0502030308020204" pitchFamily="34" charset="0"/>
              </a:rPr>
              <a:t>principale de notre entreprise</a:t>
            </a:r>
            <a:r>
              <a:rPr lang="fr-FR" sz="1600" dirty="0" smtClean="0">
                <a:latin typeface="Maiandra GD" panose="020E0502030308020204" pitchFamily="34" charset="0"/>
              </a:rPr>
              <a:t>);</a:t>
            </a:r>
            <a:endParaRPr lang="fr-FR" sz="1600" dirty="0">
              <a:latin typeface="Maiandra GD" panose="020E0502030308020204" pitchFamily="34" charset="0"/>
            </a:endParaRPr>
          </a:p>
          <a:p>
            <a:pPr lvl="1" algn="just">
              <a:lnSpc>
                <a:spcPct val="150000"/>
              </a:lnSpc>
              <a:buFont typeface="Wingdings" panose="05000000000000000000" pitchFamily="2" charset="2"/>
              <a:buChar char="Ø"/>
            </a:pPr>
            <a:r>
              <a:rPr lang="fr-FR" sz="1600" dirty="0" smtClean="0">
                <a:latin typeface="Maiandra GD" panose="020E0502030308020204" pitchFamily="34" charset="0"/>
              </a:rPr>
              <a:t>Faire un </a:t>
            </a:r>
            <a:r>
              <a:rPr lang="fr-FR" sz="1600" dirty="0">
                <a:latin typeface="Maiandra GD" panose="020E0502030308020204" pitchFamily="34" charset="0"/>
              </a:rPr>
              <a:t>suivi rigoureux du parc informatique </a:t>
            </a:r>
            <a:r>
              <a:rPr lang="fr-FR" sz="1600" dirty="0" smtClean="0">
                <a:latin typeface="Maiandra GD" panose="020E0502030308020204" pitchFamily="34" charset="0"/>
              </a:rPr>
              <a:t>(maintenances </a:t>
            </a:r>
            <a:r>
              <a:rPr lang="fr-FR" sz="1600" dirty="0">
                <a:latin typeface="Maiandra GD" panose="020E0502030308020204" pitchFamily="34" charset="0"/>
              </a:rPr>
              <a:t>préventives et </a:t>
            </a:r>
            <a:r>
              <a:rPr lang="fr-FR" sz="1600" dirty="0" smtClean="0">
                <a:latin typeface="Maiandra GD" panose="020E0502030308020204" pitchFamily="34" charset="0"/>
              </a:rPr>
              <a:t>curatives);</a:t>
            </a:r>
            <a:endParaRPr lang="fr-FR" sz="1600" dirty="0">
              <a:latin typeface="Maiandra GD" panose="020E0502030308020204" pitchFamily="34" charset="0"/>
            </a:endParaRPr>
          </a:p>
          <a:p>
            <a:pPr lvl="1" algn="just">
              <a:lnSpc>
                <a:spcPct val="150000"/>
              </a:lnSpc>
              <a:buFont typeface="Wingdings" panose="05000000000000000000" pitchFamily="2" charset="2"/>
              <a:buChar char="Ø"/>
            </a:pPr>
            <a:r>
              <a:rPr lang="fr-FR" sz="1600" dirty="0">
                <a:latin typeface="Maiandra GD" panose="020E0502030308020204" pitchFamily="34" charset="0"/>
              </a:rPr>
              <a:t>Revoir et renforcer le rôle d’assistance </a:t>
            </a:r>
            <a:r>
              <a:rPr lang="fr-FR" sz="1600" dirty="0" smtClean="0">
                <a:latin typeface="Maiandra GD" panose="020E0502030308020204" pitchFamily="34" charset="0"/>
              </a:rPr>
              <a:t>(support) en </a:t>
            </a:r>
            <a:r>
              <a:rPr lang="fr-FR" sz="1600" dirty="0">
                <a:latin typeface="Maiandra GD" panose="020E0502030308020204" pitchFamily="34" charset="0"/>
              </a:rPr>
              <a:t>mettant l’accent sur la qualité et le délais de résolution des tickets déclarer par les utilisateurs</a:t>
            </a:r>
            <a:r>
              <a:rPr lang="fr-FR" sz="1600" dirty="0" smtClean="0">
                <a:latin typeface="Maiandra GD" panose="020E0502030308020204" pitchFamily="34" charset="0"/>
              </a:rPr>
              <a:t>,</a:t>
            </a:r>
          </a:p>
          <a:p>
            <a:pPr lvl="1" algn="just">
              <a:lnSpc>
                <a:spcPct val="150000"/>
              </a:lnSpc>
              <a:buFont typeface="Wingdings" panose="05000000000000000000" pitchFamily="2" charset="2"/>
              <a:buChar char="Ø"/>
            </a:pPr>
            <a:r>
              <a:rPr lang="fr-FR" sz="1600" dirty="0" smtClean="0">
                <a:latin typeface="Maiandra GD" panose="020E0502030308020204" pitchFamily="34" charset="0"/>
              </a:rPr>
              <a:t>Assurer l’interface avec utilisateurs (sur tout ce qui est aspect technique avec les clients) ;</a:t>
            </a:r>
          </a:p>
          <a:p>
            <a:pPr marL="0" indent="0">
              <a:buNone/>
            </a:pPr>
            <a:endParaRPr lang="fr-FR" sz="2000" dirty="0">
              <a:latin typeface="Maiandra GD" panose="020E0502030308020204" pitchFamily="34" charset="0"/>
            </a:endParaRPr>
          </a:p>
          <a:p>
            <a:pPr lvl="1">
              <a:buFont typeface="Wingdings" panose="05000000000000000000" pitchFamily="2" charset="2"/>
              <a:buChar char="Ø"/>
            </a:pPr>
            <a:endParaRPr lang="fr-FR" dirty="0" smtClean="0"/>
          </a:p>
          <a:p>
            <a:pPr lvl="1">
              <a:buFont typeface="Wingdings" panose="05000000000000000000" pitchFamily="2" charset="2"/>
              <a:buChar char="Ø"/>
            </a:pPr>
            <a:endParaRPr lang="fr-FR" dirty="0" smtClean="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2017</a:t>
            </a:r>
            <a:endParaRPr lang="fr-FR" sz="3200" b="1" dirty="0">
              <a:solidFill>
                <a:srgbClr val="C00000"/>
              </a:solidFill>
              <a:latin typeface="Britannic Bold" panose="020B0903060703020204" pitchFamily="34" charset="0"/>
            </a:endParaRPr>
          </a:p>
        </p:txBody>
      </p:sp>
      <p:sp>
        <p:nvSpPr>
          <p:cNvPr id="7" name="Espace réservé du contenu 2"/>
          <p:cNvSpPr txBox="1">
            <a:spLocks/>
          </p:cNvSpPr>
          <p:nvPr/>
        </p:nvSpPr>
        <p:spPr>
          <a:xfrm>
            <a:off x="827584" y="1700808"/>
            <a:ext cx="8064896" cy="41044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Tree>
    <p:extLst>
      <p:ext uri="{BB962C8B-B14F-4D97-AF65-F5344CB8AC3E}">
        <p14:creationId xmlns:p14="http://schemas.microsoft.com/office/powerpoint/2010/main" val="2975598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fontScale="85000" lnSpcReduction="10000"/>
          </a:bodyPr>
          <a:lstStyle/>
          <a:p>
            <a:pPr algn="just">
              <a:lnSpc>
                <a:spcPct val="160000"/>
              </a:lnSpc>
              <a:buFont typeface="Wingdings" panose="05000000000000000000" pitchFamily="2" charset="2"/>
              <a:buChar char="Ø"/>
            </a:pPr>
            <a:r>
              <a:rPr lang="fr-FR" b="1" dirty="0" smtClean="0">
                <a:latin typeface="Maiandra GD" panose="020E0502030308020204" pitchFamily="34" charset="0"/>
              </a:rPr>
              <a:t> </a:t>
            </a:r>
            <a:r>
              <a:rPr lang="fr-FR" sz="2000" b="1" dirty="0" smtClean="0">
                <a:latin typeface="Maiandra GD" panose="020E0502030308020204" pitchFamily="34" charset="0"/>
              </a:rPr>
              <a:t>Favoriser la mobilité et accélérer la collaboration des salaries du Group Media Contact:</a:t>
            </a:r>
          </a:p>
          <a:p>
            <a:pPr lvl="1" algn="just">
              <a:lnSpc>
                <a:spcPct val="160000"/>
              </a:lnSpc>
              <a:buFont typeface="Wingdings" panose="05000000000000000000" pitchFamily="2" charset="2"/>
              <a:buChar char="Ø"/>
            </a:pPr>
            <a:r>
              <a:rPr lang="fr-FR" sz="2000" dirty="0">
                <a:latin typeface="Maiandra GD" panose="020E0502030308020204" pitchFamily="34" charset="0"/>
              </a:rPr>
              <a:t>Optimiser </a:t>
            </a:r>
            <a:r>
              <a:rPr lang="fr-FR" sz="2000" dirty="0" smtClean="0">
                <a:latin typeface="Maiandra GD" panose="020E0502030308020204" pitchFamily="34" charset="0"/>
              </a:rPr>
              <a:t>les outils de collaborations  de façon a prendre en compte la mobilité des  collaborateurs du group MC;</a:t>
            </a:r>
          </a:p>
          <a:p>
            <a:pPr lvl="1" algn="just">
              <a:lnSpc>
                <a:spcPct val="160000"/>
              </a:lnSpc>
              <a:buFont typeface="Wingdings" panose="05000000000000000000" pitchFamily="2" charset="2"/>
              <a:buChar char="Ø"/>
            </a:pPr>
            <a:r>
              <a:rPr lang="fr-FR" sz="2000" dirty="0" smtClean="0">
                <a:latin typeface="Maiandra GD" panose="020E0502030308020204" pitchFamily="34" charset="0"/>
              </a:rPr>
              <a:t>Mettre </a:t>
            </a:r>
            <a:r>
              <a:rPr lang="fr-FR" sz="2000" dirty="0">
                <a:latin typeface="Maiandra GD" panose="020E0502030308020204" pitchFamily="34" charset="0"/>
              </a:rPr>
              <a:t>en place les interconnexions </a:t>
            </a:r>
            <a:r>
              <a:rPr lang="fr-FR" sz="2000" dirty="0" smtClean="0">
                <a:latin typeface="Maiandra GD" panose="020E0502030308020204" pitchFamily="34" charset="0"/>
              </a:rPr>
              <a:t>d’</a:t>
            </a:r>
            <a:r>
              <a:rPr lang="fr-FR" sz="2000" dirty="0">
                <a:latin typeface="Maiandra GD" panose="020E0502030308020204" pitchFamily="34" charset="0"/>
              </a:rPr>
              <a:t>é</a:t>
            </a:r>
            <a:r>
              <a:rPr lang="fr-FR" sz="2000" dirty="0" smtClean="0">
                <a:latin typeface="Maiandra GD" panose="020E0502030308020204" pitchFamily="34" charset="0"/>
              </a:rPr>
              <a:t>quipement télécoms entre </a:t>
            </a:r>
            <a:r>
              <a:rPr lang="fr-FR" sz="2000" dirty="0">
                <a:latin typeface="Maiandra GD" panose="020E0502030308020204" pitchFamily="34" charset="0"/>
              </a:rPr>
              <a:t>les différents </a:t>
            </a:r>
            <a:r>
              <a:rPr lang="fr-FR" sz="2000" dirty="0" smtClean="0">
                <a:latin typeface="Maiandra GD" panose="020E0502030308020204" pitchFamily="34" charset="0"/>
              </a:rPr>
              <a:t>sites afin de minimiser le cout des communications entre différents filiales;</a:t>
            </a:r>
          </a:p>
          <a:p>
            <a:pPr lvl="1" algn="just">
              <a:lnSpc>
                <a:spcPct val="160000"/>
              </a:lnSpc>
              <a:buFont typeface="Wingdings" panose="05000000000000000000" pitchFamily="2" charset="2"/>
              <a:buChar char="Ø"/>
            </a:pPr>
            <a:r>
              <a:rPr lang="fr-FR" sz="2000" dirty="0">
                <a:latin typeface="Maiandra GD" panose="020E0502030308020204" pitchFamily="34" charset="0"/>
              </a:rPr>
              <a:t>Assurer une </a:t>
            </a:r>
            <a:r>
              <a:rPr lang="fr-FR" sz="2000" dirty="0" smtClean="0">
                <a:latin typeface="Maiandra GD" panose="020E0502030308020204" pitchFamily="34" charset="0"/>
              </a:rPr>
              <a:t>veille </a:t>
            </a:r>
            <a:r>
              <a:rPr lang="fr-FR" sz="2000" dirty="0">
                <a:latin typeface="Maiandra GD" panose="020E0502030308020204" pitchFamily="34" charset="0"/>
              </a:rPr>
              <a:t>technologique afin </a:t>
            </a:r>
            <a:r>
              <a:rPr lang="fr-FR" sz="2000" dirty="0" smtClean="0">
                <a:latin typeface="Maiandra GD" panose="020E0502030308020204" pitchFamily="34" charset="0"/>
              </a:rPr>
              <a:t>d’</a:t>
            </a:r>
            <a:r>
              <a:rPr lang="fr-FR" sz="2000" dirty="0" err="1" smtClean="0">
                <a:latin typeface="Maiandra GD" panose="020E0502030308020204" pitchFamily="34" charset="0"/>
              </a:rPr>
              <a:t>etre</a:t>
            </a:r>
            <a:r>
              <a:rPr lang="fr-FR" sz="2000" dirty="0" smtClean="0">
                <a:latin typeface="Maiandra GD" panose="020E0502030308020204" pitchFamily="34" charset="0"/>
              </a:rPr>
              <a:t> </a:t>
            </a:r>
            <a:r>
              <a:rPr lang="fr-FR" sz="2000" dirty="0">
                <a:latin typeface="Maiandra GD" panose="020E0502030308020204" pitchFamily="34" charset="0"/>
              </a:rPr>
              <a:t>à jour des innovations technologiques et fournir des équipements de travail efficaces </a:t>
            </a:r>
            <a:r>
              <a:rPr lang="fr-FR" sz="2000" dirty="0" smtClean="0">
                <a:latin typeface="Maiandra GD" panose="020E0502030308020204" pitchFamily="34" charset="0"/>
              </a:rPr>
              <a:t>pour le Group</a:t>
            </a:r>
            <a:endParaRPr lang="fr-FR" sz="2000" dirty="0">
              <a:latin typeface="Maiandra GD" panose="020E0502030308020204" pitchFamily="34" charset="0"/>
            </a:endParaRPr>
          </a:p>
          <a:p>
            <a:pPr lvl="1">
              <a:lnSpc>
                <a:spcPct val="160000"/>
              </a:lnSpc>
              <a:buFont typeface="Wingdings" panose="05000000000000000000" pitchFamily="2" charset="2"/>
              <a:buChar char="Ø"/>
            </a:pPr>
            <a:endParaRPr lang="fr-FR" sz="2000" dirty="0">
              <a:latin typeface="Maiandra GD" panose="020E0502030308020204" pitchFamily="34" charset="0"/>
            </a:endParaRPr>
          </a:p>
          <a:p>
            <a:pPr lvl="1">
              <a:buFont typeface="Wingdings" panose="05000000000000000000" pitchFamily="2" charset="2"/>
              <a:buChar char="Ø"/>
            </a:pPr>
            <a:endParaRPr lang="fr-FR" dirty="0" smtClean="0"/>
          </a:p>
          <a:p>
            <a:pPr lvl="1">
              <a:buFont typeface="Wingdings" panose="05000000000000000000" pitchFamily="2" charset="2"/>
              <a:buChar char="Ø"/>
            </a:pPr>
            <a:endParaRPr lang="fr-FR" dirty="0" smtClean="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2017</a:t>
            </a:r>
            <a:endParaRPr lang="fr-FR" sz="3200" b="1" dirty="0">
              <a:solidFill>
                <a:srgbClr val="C00000"/>
              </a:solidFill>
              <a:latin typeface="Britannic Bold" panose="020B0903060703020204" pitchFamily="34" charset="0"/>
            </a:endParaRPr>
          </a:p>
        </p:txBody>
      </p:sp>
      <p:sp>
        <p:nvSpPr>
          <p:cNvPr id="7" name="Espace réservé du contenu 2"/>
          <p:cNvSpPr txBox="1">
            <a:spLocks/>
          </p:cNvSpPr>
          <p:nvPr/>
        </p:nvSpPr>
        <p:spPr>
          <a:xfrm>
            <a:off x="827584" y="1700808"/>
            <a:ext cx="8064896" cy="41044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Tree>
    <p:extLst>
      <p:ext uri="{BB962C8B-B14F-4D97-AF65-F5344CB8AC3E}">
        <p14:creationId xmlns:p14="http://schemas.microsoft.com/office/powerpoint/2010/main" val="1510298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628800"/>
            <a:ext cx="8064896" cy="4392488"/>
          </a:xfrm>
        </p:spPr>
        <p:txBody>
          <a:bodyPr>
            <a:noAutofit/>
          </a:bodyPr>
          <a:lstStyle/>
          <a:p>
            <a:pPr algn="just">
              <a:lnSpc>
                <a:spcPct val="150000"/>
              </a:lnSpc>
              <a:buFont typeface="Wingdings" panose="05000000000000000000" pitchFamily="2" charset="2"/>
              <a:buChar char="Ø"/>
            </a:pPr>
            <a:r>
              <a:rPr lang="fr-FR" sz="1600" b="1" dirty="0" smtClean="0"/>
              <a:t> </a:t>
            </a:r>
            <a:r>
              <a:rPr lang="fr-FR" sz="1600" b="1" dirty="0">
                <a:latin typeface="Maiandra GD" panose="020E0502030308020204" pitchFamily="34" charset="0"/>
              </a:rPr>
              <a:t>Renforcer le réseaux pour mieux garantir la sécurité et la performance des </a:t>
            </a:r>
            <a:r>
              <a:rPr lang="fr-FR" sz="1600" b="1" dirty="0" smtClean="0">
                <a:latin typeface="Maiandra GD" panose="020E0502030308020204" pitchFamily="34" charset="0"/>
              </a:rPr>
              <a:t>ressources : </a:t>
            </a:r>
            <a:endParaRPr lang="fr-FR" sz="1600" b="1" dirty="0">
              <a:latin typeface="Maiandra GD" panose="020E0502030308020204" pitchFamily="34" charset="0"/>
            </a:endParaRPr>
          </a:p>
          <a:p>
            <a:pPr lvl="1" algn="just">
              <a:lnSpc>
                <a:spcPct val="150000"/>
              </a:lnSpc>
              <a:buFont typeface="Wingdings" panose="05000000000000000000" pitchFamily="2" charset="2"/>
              <a:buChar char="Ø"/>
            </a:pPr>
            <a:r>
              <a:rPr lang="fr-FR" sz="1600" dirty="0">
                <a:latin typeface="Maiandra GD" panose="020E0502030308020204" pitchFamily="34" charset="0"/>
              </a:rPr>
              <a:t>Optimiser les performances du réseau en diminuant notamment le temps d’accès aux informations;</a:t>
            </a:r>
          </a:p>
          <a:p>
            <a:pPr lvl="1" algn="just">
              <a:lnSpc>
                <a:spcPct val="150000"/>
              </a:lnSpc>
              <a:buFont typeface="Wingdings" panose="05000000000000000000" pitchFamily="2" charset="2"/>
              <a:buChar char="Ø"/>
            </a:pPr>
            <a:r>
              <a:rPr lang="fr-FR" sz="1600" dirty="0">
                <a:latin typeface="Maiandra GD" panose="020E0502030308020204" pitchFamily="34" charset="0"/>
              </a:rPr>
              <a:t>Concevoir, proposer, évaluer et déployer des évolutions de l'infrastructure LAN/WAN </a:t>
            </a:r>
            <a:r>
              <a:rPr lang="fr-FR" sz="1600" dirty="0" smtClean="0">
                <a:latin typeface="Maiandra GD" panose="020E0502030308020204" pitchFamily="34" charset="0"/>
              </a:rPr>
              <a:t> des différents filiales du groupe MC;</a:t>
            </a:r>
            <a:endParaRPr lang="fr-FR" sz="1600" dirty="0">
              <a:latin typeface="Maiandra GD" panose="020E0502030308020204" pitchFamily="34" charset="0"/>
            </a:endParaRPr>
          </a:p>
          <a:p>
            <a:pPr lvl="1" algn="just">
              <a:lnSpc>
                <a:spcPct val="150000"/>
              </a:lnSpc>
              <a:buFont typeface="Wingdings" panose="05000000000000000000" pitchFamily="2" charset="2"/>
              <a:buChar char="Ø"/>
            </a:pPr>
            <a:r>
              <a:rPr lang="fr-FR" sz="1600" dirty="0">
                <a:latin typeface="Maiandra GD" panose="020E0502030308020204" pitchFamily="34" charset="0"/>
              </a:rPr>
              <a:t>Mettre en place les normes de sécurité, notamment celles liées aux conditions d’accès </a:t>
            </a:r>
            <a:r>
              <a:rPr lang="fr-FR" sz="1600" dirty="0" smtClean="0">
                <a:latin typeface="Maiandra GD" panose="020E0502030308020204" pitchFamily="34" charset="0"/>
              </a:rPr>
              <a:t>des ressources réseaux; </a:t>
            </a:r>
            <a:endParaRPr lang="fr-FR" sz="1600" dirty="0">
              <a:latin typeface="Maiandra GD" panose="020E0502030308020204" pitchFamily="34" charset="0"/>
            </a:endParaRPr>
          </a:p>
          <a:p>
            <a:pPr lvl="1" algn="just">
              <a:lnSpc>
                <a:spcPct val="150000"/>
              </a:lnSpc>
              <a:buFont typeface="Wingdings" panose="05000000000000000000" pitchFamily="2" charset="2"/>
              <a:buChar char="Ø"/>
            </a:pPr>
            <a:r>
              <a:rPr lang="fr-FR" sz="1600" dirty="0">
                <a:latin typeface="Maiandra GD" panose="020E0502030308020204" pitchFamily="34" charset="0"/>
              </a:rPr>
              <a:t>Assurer l’ensemble des sauvegardes nécessaires pour maintenir la sécurité des données circulant dans le réseau de l’entreprise </a:t>
            </a:r>
            <a:r>
              <a:rPr lang="fr-FR" sz="1600" dirty="0" smtClean="0">
                <a:latin typeface="Maiandra GD" panose="020E0502030308020204" pitchFamily="34" charset="0"/>
              </a:rPr>
              <a:t>;</a:t>
            </a:r>
          </a:p>
          <a:p>
            <a:pPr lvl="1" algn="just">
              <a:lnSpc>
                <a:spcPct val="150000"/>
              </a:lnSpc>
              <a:buFont typeface="Wingdings" panose="05000000000000000000" pitchFamily="2" charset="2"/>
              <a:buChar char="Ø"/>
            </a:pPr>
            <a:r>
              <a:rPr lang="fr-FR" sz="1600" dirty="0" smtClean="0">
                <a:latin typeface="Maiandra GD" panose="020E0502030308020204" pitchFamily="34" charset="0"/>
              </a:rPr>
              <a:t>Assurer </a:t>
            </a:r>
            <a:r>
              <a:rPr lang="fr-FR" sz="1600" dirty="0">
                <a:latin typeface="Maiandra GD" panose="020E0502030308020204" pitchFamily="34" charset="0"/>
              </a:rPr>
              <a:t>la bonne gestion des droits d’accès, pour les machines et pour les utilisateurs, dans le respect des règles de sécurité du référentiel DSI.</a:t>
            </a:r>
          </a:p>
          <a:p>
            <a:pPr lvl="1">
              <a:buFont typeface="Wingdings" panose="05000000000000000000" pitchFamily="2" charset="2"/>
              <a:buChar char="Ø"/>
            </a:pPr>
            <a:endParaRPr lang="fr-FR" sz="1600" dirty="0" smtClean="0"/>
          </a:p>
          <a:p>
            <a:pPr lvl="1">
              <a:buFont typeface="Wingdings" panose="05000000000000000000" pitchFamily="2" charset="2"/>
              <a:buChar char="Ø"/>
            </a:pPr>
            <a:endParaRPr lang="fr-FR" sz="1600" dirty="0" smtClean="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2017</a:t>
            </a:r>
            <a:endParaRPr lang="fr-FR" sz="3200" b="1" dirty="0">
              <a:solidFill>
                <a:srgbClr val="C00000"/>
              </a:solidFill>
              <a:latin typeface="Britannic Bold" panose="020B0903060703020204" pitchFamily="34" charset="0"/>
            </a:endParaRPr>
          </a:p>
        </p:txBody>
      </p:sp>
      <p:sp>
        <p:nvSpPr>
          <p:cNvPr id="7" name="Espace réservé du contenu 2"/>
          <p:cNvSpPr txBox="1">
            <a:spLocks/>
          </p:cNvSpPr>
          <p:nvPr/>
        </p:nvSpPr>
        <p:spPr>
          <a:xfrm>
            <a:off x="827584" y="1700808"/>
            <a:ext cx="8064896" cy="41044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Tree>
    <p:extLst>
      <p:ext uri="{BB962C8B-B14F-4D97-AF65-F5344CB8AC3E}">
        <p14:creationId xmlns:p14="http://schemas.microsoft.com/office/powerpoint/2010/main" val="2771272216"/>
      </p:ext>
    </p:extLst>
  </p:cSld>
  <p:clrMapOvr>
    <a:masterClrMapping/>
  </p:clrMapOvr>
</p:sld>
</file>

<file path=ppt/theme/theme1.xml><?xml version="1.0" encoding="utf-8"?>
<a:theme xmlns:a="http://schemas.openxmlformats.org/drawingml/2006/main" name="Thème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Thème1</Template>
  <TotalTime>2960</TotalTime>
  <Words>889</Words>
  <Application>Microsoft Office PowerPoint</Application>
  <PresentationFormat>Affichage à l'écran (4:3)</PresentationFormat>
  <Paragraphs>105</Paragraphs>
  <Slides>19</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19</vt:i4>
      </vt:variant>
    </vt:vector>
  </HeadingPairs>
  <TitlesOfParts>
    <vt:vector size="27" baseType="lpstr">
      <vt:lpstr>Arial</vt:lpstr>
      <vt:lpstr>Britannic Bold</vt:lpstr>
      <vt:lpstr>Calibri</vt:lpstr>
      <vt:lpstr>Calibri Light</vt:lpstr>
      <vt:lpstr>Cambria</vt:lpstr>
      <vt:lpstr>Maiandra GD</vt:lpstr>
      <vt:lpstr>Wingdings</vt:lpstr>
      <vt:lpstr>Thème1</vt:lpstr>
      <vt:lpstr>PLAN D’ACTIONS DIRECTION  DES SYSTEMES D’INFORMATION (DSI-2017) </vt:lpstr>
      <vt:lpstr>Présentation PowerPoint</vt:lpstr>
      <vt:lpstr>I - MISSIONS DU DEPARTEMENT </vt:lpstr>
      <vt:lpstr>I - MISSION DU DEPARTEMENT </vt:lpstr>
      <vt:lpstr>II- LES PERSPECTIVES POUR 2017</vt:lpstr>
      <vt:lpstr>II- LES PERSPECTIVES POUR 2017</vt:lpstr>
      <vt:lpstr>III- LES PERSPECTIVES POUR 2017</vt:lpstr>
      <vt:lpstr>III- LES PERSPECTIVES POUR 2017</vt:lpstr>
      <vt:lpstr>III- LES PERSPECTIVES POUR 2017</vt:lpstr>
      <vt:lpstr>III - MOYENS DU DEPARTEMENT </vt:lpstr>
      <vt:lpstr>III - MOYENS DU DEPARTEMENT </vt:lpstr>
      <vt:lpstr>Moyen Humain</vt:lpstr>
      <vt:lpstr>b) Moyen matériel</vt:lpstr>
      <vt:lpstr>b) Moyen matériel</vt:lpstr>
      <vt:lpstr>IV - ANNEXES</vt:lpstr>
      <vt:lpstr>Organigramme DSI filiale</vt:lpstr>
      <vt:lpstr>Présentation PowerPoint</vt:lpstr>
      <vt:lpstr>ARCHITECTURE TELECOMS UNIFIEE</vt:lpstr>
      <vt:lpstr>PLAN DE MOTIVATION DES COLLABORATEURS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leandre AGUIAH</dc:creator>
  <cp:lastModifiedBy>Léandre Aguiah</cp:lastModifiedBy>
  <cp:revision>106</cp:revision>
  <dcterms:created xsi:type="dcterms:W3CDTF">2015-12-30T16:59:44Z</dcterms:created>
  <dcterms:modified xsi:type="dcterms:W3CDTF">2017-01-12T00:19:46Z</dcterms:modified>
</cp:coreProperties>
</file>