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0" r:id="rId4"/>
    <p:sldId id="272" r:id="rId5"/>
    <p:sldId id="263" r:id="rId6"/>
    <p:sldId id="273" r:id="rId7"/>
    <p:sldId id="265" r:id="rId8"/>
    <p:sldId id="274" r:id="rId9"/>
    <p:sldId id="266" r:id="rId10"/>
    <p:sldId id="276" r:id="rId11"/>
    <p:sldId id="277" r:id="rId12"/>
    <p:sldId id="271" r:id="rId13"/>
    <p:sldId id="275" r:id="rId14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26/12/2016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9155421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26/12/2016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8092224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26/12/2016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9281799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26/12/2016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5580226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26/12/2016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0097671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26/12/2016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6452137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26/12/2016</a:t>
            </a:fld>
            <a:endParaRPr lang="fr-BE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8682028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26/12/2016</a:t>
            </a:fld>
            <a:endParaRPr lang="fr-BE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2689433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26/12/2016</a:t>
            </a:fld>
            <a:endParaRPr lang="fr-BE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6546871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26/12/2016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2533812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 smtClean="0"/>
              <a:t>Cliquez sur l'icône pour ajouter une image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26/12/2016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4678273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309A6D-C09C-4548-B29A-6CF363A7E532}" type="datetimeFigureOut">
              <a:rPr lang="fr-FR" smtClean="0"/>
              <a:pPr/>
              <a:t>26/12/2016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3096788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143000" y="1122362"/>
            <a:ext cx="6858000" cy="4682901"/>
          </a:xfrm>
        </p:spPr>
        <p:txBody>
          <a:bodyPr>
            <a:normAutofit fontScale="90000"/>
          </a:bodyPr>
          <a:lstStyle/>
          <a:p>
            <a:r>
              <a:rPr lang="fr-FR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itchFamily="34" charset="0"/>
              </a:rPr>
              <a:t>PLAN D’ACTIONS DIRECTION </a:t>
            </a:r>
            <a:br>
              <a:rPr lang="fr-FR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itchFamily="34" charset="0"/>
              </a:rPr>
            </a:br>
            <a:r>
              <a:rPr lang="fr-FR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itchFamily="34" charset="0"/>
              </a:rPr>
              <a:t>DES SYSTEMES D’INFORMATION</a:t>
            </a:r>
            <a:br>
              <a:rPr lang="fr-FR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itchFamily="34" charset="0"/>
              </a:rPr>
            </a:br>
            <a:r>
              <a:rPr lang="fr-FR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itchFamily="34" charset="0"/>
              </a:rPr>
              <a:t>(</a:t>
            </a:r>
            <a:r>
              <a:rPr lang="fr-FR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itchFamily="34" charset="0"/>
              </a:rPr>
              <a:t>DSI-2017)</a:t>
            </a:r>
            <a:r>
              <a:rPr lang="fr-FR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itchFamily="34" charset="0"/>
              </a:rPr>
              <a:t/>
            </a:r>
            <a:br>
              <a:rPr lang="fr-FR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itchFamily="34" charset="0"/>
              </a:rPr>
            </a:br>
            <a:endParaRPr lang="fr-FR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27584" y="1825625"/>
            <a:ext cx="8064896" cy="4051647"/>
          </a:xfrm>
        </p:spPr>
        <p:txBody>
          <a:bodyPr>
            <a:normAutofit fontScale="85000" lnSpcReduction="10000"/>
          </a:bodyPr>
          <a:lstStyle/>
          <a:p>
            <a:pPr algn="just">
              <a:lnSpc>
                <a:spcPct val="160000"/>
              </a:lnSpc>
              <a:buFont typeface="Wingdings" panose="05000000000000000000" pitchFamily="2" charset="2"/>
              <a:buChar char="Ø"/>
            </a:pPr>
            <a:r>
              <a:rPr lang="fr-FR" b="1" dirty="0" smtClean="0">
                <a:latin typeface="Maiandra GD" panose="020E0502030308020204" pitchFamily="34" charset="0"/>
              </a:rPr>
              <a:t> </a:t>
            </a:r>
            <a:r>
              <a:rPr lang="fr-FR" sz="2000" b="1" dirty="0" smtClean="0">
                <a:latin typeface="Maiandra GD" panose="020E0502030308020204" pitchFamily="34" charset="0"/>
              </a:rPr>
              <a:t>Favoriser la mobilité et accélérer la collaboration des salaries du Group Media Contact:</a:t>
            </a:r>
          </a:p>
          <a:p>
            <a:pPr lvl="1" algn="just">
              <a:lnSpc>
                <a:spcPct val="160000"/>
              </a:lnSpc>
              <a:buFont typeface="Wingdings" panose="05000000000000000000" pitchFamily="2" charset="2"/>
              <a:buChar char="Ø"/>
            </a:pPr>
            <a:r>
              <a:rPr lang="fr-FR" sz="2000" dirty="0">
                <a:latin typeface="Maiandra GD" panose="020E0502030308020204" pitchFamily="34" charset="0"/>
              </a:rPr>
              <a:t>Optimiser </a:t>
            </a:r>
            <a:r>
              <a:rPr lang="fr-FR" sz="2000" dirty="0" smtClean="0">
                <a:latin typeface="Maiandra GD" panose="020E0502030308020204" pitchFamily="34" charset="0"/>
              </a:rPr>
              <a:t>les outils de collaborations  de façon a prendre en compte la mobilité des  collaborateurs;</a:t>
            </a:r>
          </a:p>
          <a:p>
            <a:pPr lvl="1" algn="just">
              <a:lnSpc>
                <a:spcPct val="160000"/>
              </a:lnSpc>
              <a:buFont typeface="Wingdings" panose="05000000000000000000" pitchFamily="2" charset="2"/>
              <a:buChar char="Ø"/>
            </a:pPr>
            <a:r>
              <a:rPr lang="fr-FR" sz="2000" dirty="0" smtClean="0">
                <a:latin typeface="Maiandra GD" panose="020E0502030308020204" pitchFamily="34" charset="0"/>
              </a:rPr>
              <a:t>Mettre </a:t>
            </a:r>
            <a:r>
              <a:rPr lang="fr-FR" sz="2000" dirty="0">
                <a:latin typeface="Maiandra GD" panose="020E0502030308020204" pitchFamily="34" charset="0"/>
              </a:rPr>
              <a:t>en place les interconnexions </a:t>
            </a:r>
            <a:r>
              <a:rPr lang="fr-FR" sz="2000" dirty="0" smtClean="0">
                <a:latin typeface="Maiandra GD" panose="020E0502030308020204" pitchFamily="34" charset="0"/>
              </a:rPr>
              <a:t>d’</a:t>
            </a:r>
            <a:r>
              <a:rPr lang="fr-FR" sz="2000" dirty="0" err="1" smtClean="0">
                <a:latin typeface="Maiandra GD" panose="020E0502030308020204" pitchFamily="34" charset="0"/>
              </a:rPr>
              <a:t>equipement</a:t>
            </a:r>
            <a:r>
              <a:rPr lang="fr-FR" sz="2000" dirty="0" smtClean="0">
                <a:latin typeface="Maiandra GD" panose="020E0502030308020204" pitchFamily="34" charset="0"/>
              </a:rPr>
              <a:t> télécoms entre </a:t>
            </a:r>
            <a:r>
              <a:rPr lang="fr-FR" sz="2000" dirty="0">
                <a:latin typeface="Maiandra GD" panose="020E0502030308020204" pitchFamily="34" charset="0"/>
              </a:rPr>
              <a:t>les différents </a:t>
            </a:r>
            <a:r>
              <a:rPr lang="fr-FR" sz="2000" dirty="0" smtClean="0">
                <a:latin typeface="Maiandra GD" panose="020E0502030308020204" pitchFamily="34" charset="0"/>
              </a:rPr>
              <a:t>sites afin de minimiser (presque a 0 franc CFA) le cout des communications entre différents filiales;</a:t>
            </a:r>
          </a:p>
          <a:p>
            <a:pPr lvl="1" algn="just">
              <a:lnSpc>
                <a:spcPct val="160000"/>
              </a:lnSpc>
              <a:buFont typeface="Wingdings" panose="05000000000000000000" pitchFamily="2" charset="2"/>
              <a:buChar char="Ø"/>
            </a:pPr>
            <a:r>
              <a:rPr lang="fr-FR" sz="2000" dirty="0">
                <a:latin typeface="Maiandra GD" panose="020E0502030308020204" pitchFamily="34" charset="0"/>
              </a:rPr>
              <a:t>Assurer une veuille technologique afin </a:t>
            </a:r>
            <a:r>
              <a:rPr lang="fr-FR" sz="2000" dirty="0" smtClean="0">
                <a:latin typeface="Maiandra GD" panose="020E0502030308020204" pitchFamily="34" charset="0"/>
              </a:rPr>
              <a:t>d’</a:t>
            </a:r>
            <a:r>
              <a:rPr lang="fr-FR" sz="2000" dirty="0" err="1" smtClean="0">
                <a:latin typeface="Maiandra GD" panose="020E0502030308020204" pitchFamily="34" charset="0"/>
              </a:rPr>
              <a:t>etre</a:t>
            </a:r>
            <a:r>
              <a:rPr lang="fr-FR" sz="2000" dirty="0" smtClean="0">
                <a:latin typeface="Maiandra GD" panose="020E0502030308020204" pitchFamily="34" charset="0"/>
              </a:rPr>
              <a:t> </a:t>
            </a:r>
            <a:r>
              <a:rPr lang="fr-FR" sz="2000" dirty="0">
                <a:latin typeface="Maiandra GD" panose="020E0502030308020204" pitchFamily="34" charset="0"/>
              </a:rPr>
              <a:t>à jour des innovations technologiques et fournir des équipements de travail efficaces ;</a:t>
            </a:r>
          </a:p>
          <a:p>
            <a:pPr lvl="1">
              <a:lnSpc>
                <a:spcPct val="160000"/>
              </a:lnSpc>
              <a:buFont typeface="Wingdings" panose="05000000000000000000" pitchFamily="2" charset="2"/>
              <a:buChar char="Ø"/>
            </a:pPr>
            <a:endParaRPr lang="fr-FR" sz="2000" dirty="0">
              <a:latin typeface="Maiandra GD" panose="020E0502030308020204" pitchFamily="34" charset="0"/>
            </a:endParaRPr>
          </a:p>
          <a:p>
            <a:pPr lvl="1">
              <a:buFont typeface="Wingdings" panose="05000000000000000000" pitchFamily="2" charset="2"/>
              <a:buChar char="Ø"/>
            </a:pPr>
            <a:endParaRPr lang="fr-FR" dirty="0" smtClean="0"/>
          </a:p>
          <a:p>
            <a:pPr lvl="1">
              <a:buFont typeface="Wingdings" panose="05000000000000000000" pitchFamily="2" charset="2"/>
              <a:buChar char="Ø"/>
            </a:pPr>
            <a:endParaRPr lang="fr-FR" dirty="0" smtClean="0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2267744" y="980728"/>
            <a:ext cx="6624736" cy="720725"/>
          </a:xfrm>
        </p:spPr>
        <p:txBody>
          <a:bodyPr>
            <a:noAutofit/>
          </a:bodyPr>
          <a:lstStyle/>
          <a:p>
            <a:pPr lvl="1">
              <a:lnSpc>
                <a:spcPct val="150000"/>
              </a:lnSpc>
            </a:pPr>
            <a:r>
              <a:rPr lang="fr-FR" sz="3200" b="1" dirty="0" smtClean="0">
                <a:solidFill>
                  <a:srgbClr val="C00000"/>
                </a:solidFill>
                <a:latin typeface="Britannic Bold" panose="020B0903060703020204" pitchFamily="34" charset="0"/>
              </a:rPr>
              <a:t>III- LES PERSPECTIVES POUR 2017</a:t>
            </a:r>
            <a:endParaRPr lang="fr-FR" sz="3200" b="1" dirty="0">
              <a:solidFill>
                <a:srgbClr val="C00000"/>
              </a:solidFill>
              <a:latin typeface="Britannic Bold" panose="020B0903060703020204" pitchFamily="34" charset="0"/>
            </a:endParaRPr>
          </a:p>
        </p:txBody>
      </p:sp>
      <p:sp>
        <p:nvSpPr>
          <p:cNvPr id="7" name="Espace réservé du contenu 2"/>
          <p:cNvSpPr txBox="1">
            <a:spLocks/>
          </p:cNvSpPr>
          <p:nvPr/>
        </p:nvSpPr>
        <p:spPr>
          <a:xfrm>
            <a:off x="827584" y="1700808"/>
            <a:ext cx="8064896" cy="410445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algn="just">
              <a:lnSpc>
                <a:spcPct val="150000"/>
              </a:lnSpc>
              <a:buNone/>
            </a:pPr>
            <a:endParaRPr lang="fr-FR" sz="2000" dirty="0" smtClean="0">
              <a:latin typeface="Cambria" panose="02040503050406030204" pitchFamily="18" charset="0"/>
            </a:endParaRPr>
          </a:p>
          <a:p>
            <a:pPr marL="0" indent="0" algn="just">
              <a:lnSpc>
                <a:spcPct val="150000"/>
              </a:lnSpc>
              <a:buNone/>
            </a:pPr>
            <a:endParaRPr lang="fr-FR" sz="2400" dirty="0" smtClean="0">
              <a:latin typeface="Maiandra GD" panose="020E0502030308020204" pitchFamily="34" charset="0"/>
            </a:endParaRP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51029873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27584" y="1628800"/>
            <a:ext cx="8064896" cy="4392488"/>
          </a:xfrm>
        </p:spPr>
        <p:txBody>
          <a:bodyPr>
            <a:noAutofit/>
          </a:bodyPr>
          <a:lstStyle/>
          <a:p>
            <a:pPr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fr-FR" sz="1600" b="1" dirty="0" smtClean="0"/>
              <a:t> </a:t>
            </a:r>
            <a:r>
              <a:rPr lang="fr-FR" sz="1600" b="1" dirty="0">
                <a:latin typeface="Maiandra GD" panose="020E0502030308020204" pitchFamily="34" charset="0"/>
              </a:rPr>
              <a:t>Renforcer le réseaux pour mieux garantir la sécurité et la performance des </a:t>
            </a:r>
            <a:r>
              <a:rPr lang="fr-FR" sz="1600" b="1" dirty="0" smtClean="0">
                <a:latin typeface="Maiandra GD" panose="020E0502030308020204" pitchFamily="34" charset="0"/>
              </a:rPr>
              <a:t>ressources : </a:t>
            </a:r>
            <a:endParaRPr lang="fr-FR" sz="1600" b="1" dirty="0">
              <a:latin typeface="Maiandra GD" panose="020E0502030308020204" pitchFamily="34" charset="0"/>
            </a:endParaRPr>
          </a:p>
          <a:p>
            <a:pPr lvl="1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fr-FR" sz="1600" dirty="0">
                <a:latin typeface="Maiandra GD" panose="020E0502030308020204" pitchFamily="34" charset="0"/>
              </a:rPr>
              <a:t>Optimiser les performances du réseau en diminuant notamment le temps d’accès aux </a:t>
            </a:r>
            <a:r>
              <a:rPr lang="fr-FR" sz="1600" dirty="0">
                <a:latin typeface="Maiandra GD" panose="020E0502030308020204" pitchFamily="34" charset="0"/>
              </a:rPr>
              <a:t>informations;</a:t>
            </a:r>
          </a:p>
          <a:p>
            <a:pPr lvl="1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fr-FR" sz="1600" dirty="0">
                <a:latin typeface="Maiandra GD" panose="020E0502030308020204" pitchFamily="34" charset="0"/>
              </a:rPr>
              <a:t>Concevoir, proposer, évaluer et déployer des évolutions de l'infrastructure LAN/WAN </a:t>
            </a:r>
            <a:r>
              <a:rPr lang="fr-FR" sz="1600" dirty="0">
                <a:latin typeface="Maiandra GD" panose="020E0502030308020204" pitchFamily="34" charset="0"/>
              </a:rPr>
              <a:t>;</a:t>
            </a:r>
          </a:p>
          <a:p>
            <a:pPr lvl="1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fr-FR" sz="1600" dirty="0">
                <a:latin typeface="Maiandra GD" panose="020E0502030308020204" pitchFamily="34" charset="0"/>
              </a:rPr>
              <a:t>Mettre </a:t>
            </a:r>
            <a:r>
              <a:rPr lang="fr-FR" sz="1600" dirty="0">
                <a:latin typeface="Maiandra GD" panose="020E0502030308020204" pitchFamily="34" charset="0"/>
              </a:rPr>
              <a:t>en place les normes de sécurité, notamment celles liées aux conditions d’accès </a:t>
            </a:r>
            <a:r>
              <a:rPr lang="fr-FR" sz="1600" dirty="0">
                <a:latin typeface="Maiandra GD" panose="020E0502030308020204" pitchFamily="34" charset="0"/>
              </a:rPr>
              <a:t>;</a:t>
            </a:r>
            <a:endParaRPr lang="fr-FR" sz="1600" dirty="0">
              <a:latin typeface="Maiandra GD" panose="020E0502030308020204" pitchFamily="34" charset="0"/>
            </a:endParaRPr>
          </a:p>
          <a:p>
            <a:pPr lvl="1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fr-FR" sz="1600" dirty="0">
                <a:latin typeface="Maiandra GD" panose="020E0502030308020204" pitchFamily="34" charset="0"/>
              </a:rPr>
              <a:t>Assurer </a:t>
            </a:r>
            <a:r>
              <a:rPr lang="fr-FR" sz="1600" dirty="0">
                <a:latin typeface="Maiandra GD" panose="020E0502030308020204" pitchFamily="34" charset="0"/>
              </a:rPr>
              <a:t>l’ensemble des sauvegardes nécessaires pour maintenir la sécurité des données circulant dans le réseau de l’entreprise </a:t>
            </a:r>
            <a:r>
              <a:rPr lang="fr-FR" sz="1600" dirty="0">
                <a:latin typeface="Maiandra GD" panose="020E0502030308020204" pitchFamily="34" charset="0"/>
              </a:rPr>
              <a:t>;Assurer </a:t>
            </a:r>
            <a:r>
              <a:rPr lang="fr-FR" sz="1600" dirty="0">
                <a:latin typeface="Maiandra GD" panose="020E0502030308020204" pitchFamily="34" charset="0"/>
              </a:rPr>
              <a:t>la bonne gestion des droits d’accès, pour les machines et pour les utilisateurs, dans le respect des règles de sécurité </a:t>
            </a:r>
            <a:r>
              <a:rPr lang="fr-FR" sz="1600" dirty="0">
                <a:latin typeface="Maiandra GD" panose="020E0502030308020204" pitchFamily="34" charset="0"/>
              </a:rPr>
              <a:t>du référentiel DSI.</a:t>
            </a:r>
            <a:endParaRPr lang="fr-FR" sz="1600" dirty="0">
              <a:latin typeface="Maiandra GD" panose="020E0502030308020204" pitchFamily="34" charset="0"/>
            </a:endParaRPr>
          </a:p>
          <a:p>
            <a:pPr lvl="1">
              <a:buFont typeface="Wingdings" panose="05000000000000000000" pitchFamily="2" charset="2"/>
              <a:buChar char="Ø"/>
            </a:pPr>
            <a:endParaRPr lang="fr-FR" sz="1600" dirty="0" smtClean="0"/>
          </a:p>
          <a:p>
            <a:pPr lvl="1">
              <a:buFont typeface="Wingdings" panose="05000000000000000000" pitchFamily="2" charset="2"/>
              <a:buChar char="Ø"/>
            </a:pPr>
            <a:endParaRPr lang="fr-FR" sz="1600" dirty="0" smtClean="0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2267744" y="980728"/>
            <a:ext cx="6624736" cy="720725"/>
          </a:xfrm>
        </p:spPr>
        <p:txBody>
          <a:bodyPr>
            <a:noAutofit/>
          </a:bodyPr>
          <a:lstStyle/>
          <a:p>
            <a:pPr lvl="1">
              <a:lnSpc>
                <a:spcPct val="150000"/>
              </a:lnSpc>
            </a:pPr>
            <a:r>
              <a:rPr lang="fr-FR" sz="3200" b="1" dirty="0" smtClean="0">
                <a:solidFill>
                  <a:srgbClr val="C00000"/>
                </a:solidFill>
                <a:latin typeface="Britannic Bold" panose="020B0903060703020204" pitchFamily="34" charset="0"/>
              </a:rPr>
              <a:t>III- LES PERSPECTIVES POUR 2017</a:t>
            </a:r>
            <a:endParaRPr lang="fr-FR" sz="3200" b="1" dirty="0">
              <a:solidFill>
                <a:srgbClr val="C00000"/>
              </a:solidFill>
              <a:latin typeface="Britannic Bold" panose="020B0903060703020204" pitchFamily="34" charset="0"/>
            </a:endParaRPr>
          </a:p>
        </p:txBody>
      </p:sp>
      <p:sp>
        <p:nvSpPr>
          <p:cNvPr id="7" name="Espace réservé du contenu 2"/>
          <p:cNvSpPr txBox="1">
            <a:spLocks/>
          </p:cNvSpPr>
          <p:nvPr/>
        </p:nvSpPr>
        <p:spPr>
          <a:xfrm>
            <a:off x="827584" y="1700808"/>
            <a:ext cx="8064896" cy="410445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algn="just">
              <a:lnSpc>
                <a:spcPct val="150000"/>
              </a:lnSpc>
              <a:buNone/>
            </a:pPr>
            <a:endParaRPr lang="fr-FR" sz="2000" dirty="0" smtClean="0">
              <a:latin typeface="Cambria" panose="02040503050406030204" pitchFamily="18" charset="0"/>
            </a:endParaRPr>
          </a:p>
          <a:p>
            <a:pPr marL="0" indent="0" algn="just">
              <a:lnSpc>
                <a:spcPct val="150000"/>
              </a:lnSpc>
              <a:buNone/>
            </a:pPr>
            <a:endParaRPr lang="fr-FR" sz="2400" dirty="0" smtClean="0">
              <a:latin typeface="Maiandra GD" panose="020E0502030308020204" pitchFamily="34" charset="0"/>
            </a:endParaRP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77127221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27584" y="1825625"/>
            <a:ext cx="8064896" cy="4051647"/>
          </a:xfrm>
        </p:spPr>
        <p:txBody>
          <a:bodyPr>
            <a:normAutofit/>
          </a:bodyPr>
          <a:lstStyle/>
          <a:p>
            <a:pPr indent="20638" algn="just">
              <a:lnSpc>
                <a:spcPct val="150000"/>
              </a:lnSpc>
              <a:buNone/>
            </a:pPr>
            <a:r>
              <a:rPr lang="fr-FR" sz="1800" dirty="0" smtClean="0">
                <a:latin typeface="Cambria" panose="02040503050406030204" pitchFamily="18" charset="0"/>
              </a:rPr>
              <a:t>	</a:t>
            </a:r>
          </a:p>
          <a:p>
            <a:pPr marL="0" indent="0">
              <a:buNone/>
            </a:pPr>
            <a:endParaRPr lang="fr-FR" dirty="0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547664" y="2276872"/>
            <a:ext cx="6624736" cy="1656184"/>
          </a:xfrm>
        </p:spPr>
        <p:txBody>
          <a:bodyPr>
            <a:noAutofit/>
          </a:bodyPr>
          <a:lstStyle/>
          <a:p>
            <a:pPr lvl="1">
              <a:lnSpc>
                <a:spcPct val="150000"/>
              </a:lnSpc>
            </a:pPr>
            <a:r>
              <a:rPr lang="fr-FR" sz="9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itchFamily="34" charset="0"/>
              </a:rPr>
              <a:t>III-ANNEXE</a:t>
            </a:r>
            <a:endParaRPr lang="fr-FR" sz="3200" b="1" dirty="0">
              <a:solidFill>
                <a:srgbClr val="C00000"/>
              </a:solidFill>
              <a:latin typeface="Britannic Bold" panose="020B09030607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5587697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27584" y="1825625"/>
            <a:ext cx="8064896" cy="4051647"/>
          </a:xfrm>
        </p:spPr>
        <p:txBody>
          <a:bodyPr>
            <a:normAutofit/>
          </a:bodyPr>
          <a:lstStyle/>
          <a:p>
            <a:pPr indent="20638" algn="just">
              <a:lnSpc>
                <a:spcPct val="150000"/>
              </a:lnSpc>
              <a:buNone/>
            </a:pPr>
            <a:r>
              <a:rPr lang="fr-FR" sz="1800" dirty="0" smtClean="0">
                <a:latin typeface="Cambria" panose="02040503050406030204" pitchFamily="18" charset="0"/>
              </a:rPr>
              <a:t>	</a:t>
            </a:r>
          </a:p>
          <a:p>
            <a:pPr marL="0" indent="0">
              <a:buNone/>
            </a:pPr>
            <a:endParaRPr lang="fr-FR" dirty="0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2267744" y="980728"/>
            <a:ext cx="6624736" cy="720725"/>
          </a:xfrm>
        </p:spPr>
        <p:txBody>
          <a:bodyPr>
            <a:noAutofit/>
          </a:bodyPr>
          <a:lstStyle/>
          <a:p>
            <a:pPr lvl="1">
              <a:lnSpc>
                <a:spcPct val="150000"/>
              </a:lnSpc>
            </a:pPr>
            <a:r>
              <a:rPr lang="fr-FR" sz="3200" b="1" dirty="0" smtClean="0">
                <a:solidFill>
                  <a:srgbClr val="C00000"/>
                </a:solidFill>
                <a:latin typeface="Britannic Bold" panose="020B0903060703020204" pitchFamily="34" charset="0"/>
              </a:rPr>
              <a:t>IV- ANNEXES</a:t>
            </a:r>
            <a:endParaRPr lang="fr-FR" sz="3200" b="1" dirty="0">
              <a:solidFill>
                <a:srgbClr val="C00000"/>
              </a:solidFill>
              <a:latin typeface="Britannic Bold" panose="020B0903060703020204" pitchFamily="34" charset="0"/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2843808" y="2204864"/>
            <a:ext cx="388843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b="1" dirty="0" smtClean="0">
                <a:solidFill>
                  <a:srgbClr val="9966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Les filiales du Groupe </a:t>
            </a:r>
          </a:p>
          <a:p>
            <a:pPr algn="ctr"/>
            <a:r>
              <a:rPr lang="fr-FR" sz="2400" b="1" dirty="0" smtClean="0">
                <a:solidFill>
                  <a:srgbClr val="9966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Media Contact </a:t>
            </a:r>
            <a:endParaRPr lang="fr-FR" sz="2400" b="1" dirty="0" smtClean="0">
              <a:solidFill>
                <a:srgbClr val="99663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anose="02040503050406030204" pitchFamily="18" charset="0"/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3195464" y="3390091"/>
            <a:ext cx="411284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Tx/>
              <a:buChar char="-"/>
            </a:pPr>
            <a:r>
              <a:rPr lang="fr-FR" sz="2000" dirty="0" smtClean="0">
                <a:latin typeface="Cambria" panose="02040503050406030204" pitchFamily="18" charset="0"/>
              </a:rPr>
              <a:t>Media contact Benin</a:t>
            </a:r>
          </a:p>
          <a:p>
            <a:pPr marL="342900" indent="-342900">
              <a:buFontTx/>
              <a:buChar char="-"/>
            </a:pPr>
            <a:r>
              <a:rPr lang="fr-FR" sz="2000" dirty="0" smtClean="0">
                <a:latin typeface="Cambria" panose="02040503050406030204" pitchFamily="18" charset="0"/>
              </a:rPr>
              <a:t>Media Contact Cameroun</a:t>
            </a:r>
          </a:p>
          <a:p>
            <a:pPr marL="342900" indent="-342900">
              <a:buFontTx/>
              <a:buChar char="-"/>
            </a:pPr>
            <a:r>
              <a:rPr lang="fr-FR" sz="2000" dirty="0" smtClean="0">
                <a:latin typeface="Cambria" panose="02040503050406030204" pitchFamily="18" charset="0"/>
              </a:rPr>
              <a:t>Media Contact France</a:t>
            </a:r>
          </a:p>
          <a:p>
            <a:pPr marL="342900" indent="-342900">
              <a:buFontTx/>
              <a:buChar char="-"/>
            </a:pPr>
            <a:r>
              <a:rPr lang="fr-FR" sz="2000" dirty="0" smtClean="0">
                <a:latin typeface="Cambria" panose="02040503050406030204" pitchFamily="18" charset="0"/>
              </a:rPr>
              <a:t>Media Contact Cote d’Ivoire</a:t>
            </a:r>
          </a:p>
          <a:p>
            <a:pPr marL="342900" indent="-342900">
              <a:buFontTx/>
              <a:buChar char="-"/>
            </a:pPr>
            <a:r>
              <a:rPr lang="fr-FR" sz="2000" dirty="0" smtClean="0">
                <a:latin typeface="Cambria" panose="02040503050406030204" pitchFamily="18" charset="0"/>
              </a:rPr>
              <a:t>Media Contact Congo</a:t>
            </a:r>
            <a:endParaRPr lang="fr-FR" sz="2000" dirty="0" smtClean="0"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836942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043608" y="1196753"/>
            <a:ext cx="7471742" cy="4752528"/>
          </a:xfrm>
        </p:spPr>
        <p:txBody>
          <a:bodyPr/>
          <a:lstStyle/>
          <a:p>
            <a:pPr marL="457200" lvl="1" indent="0" algn="just">
              <a:lnSpc>
                <a:spcPct val="150000"/>
              </a:lnSpc>
              <a:buNone/>
            </a:pPr>
            <a:endParaRPr lang="fr-FR" sz="2000" b="1" dirty="0" smtClean="0">
              <a:solidFill>
                <a:srgbClr val="C00000"/>
              </a:solidFill>
              <a:latin typeface="Maiandra GD" panose="020E0502030308020204" pitchFamily="34" charset="0"/>
            </a:endParaRPr>
          </a:p>
          <a:p>
            <a:pPr marL="457200" lvl="1" indent="0">
              <a:lnSpc>
                <a:spcPct val="250000"/>
              </a:lnSpc>
              <a:buNone/>
            </a:pPr>
            <a:r>
              <a:rPr lang="fr-FR" sz="2000" b="1" dirty="0" smtClean="0">
                <a:solidFill>
                  <a:srgbClr val="C00000"/>
                </a:solidFill>
                <a:latin typeface="Maiandra GD" panose="020E0502030308020204" pitchFamily="34" charset="0"/>
              </a:rPr>
              <a:t>I </a:t>
            </a:r>
            <a:r>
              <a:rPr lang="fr-FR" sz="2000" b="1" dirty="0">
                <a:solidFill>
                  <a:srgbClr val="C00000"/>
                </a:solidFill>
                <a:latin typeface="Maiandra GD" panose="020E0502030308020204" pitchFamily="34" charset="0"/>
              </a:rPr>
              <a:t>- </a:t>
            </a:r>
            <a:r>
              <a:rPr lang="fr-FR" sz="2000" b="1" dirty="0" smtClean="0">
                <a:solidFill>
                  <a:srgbClr val="C00000"/>
                </a:solidFill>
                <a:latin typeface="Maiandra GD" panose="020E0502030308020204" pitchFamily="34" charset="0"/>
              </a:rPr>
              <a:t>MISSIONS  ET MOYENS DU </a:t>
            </a:r>
            <a:r>
              <a:rPr lang="fr-FR" sz="2000" b="1" dirty="0">
                <a:solidFill>
                  <a:srgbClr val="C00000"/>
                </a:solidFill>
                <a:latin typeface="Maiandra GD" panose="020E0502030308020204" pitchFamily="34" charset="0"/>
              </a:rPr>
              <a:t>DEPARTEMENT </a:t>
            </a:r>
            <a:endParaRPr lang="fr-FR" sz="2000" b="1" dirty="0" smtClean="0">
              <a:solidFill>
                <a:srgbClr val="C00000"/>
              </a:solidFill>
              <a:latin typeface="Maiandra GD" panose="020E0502030308020204" pitchFamily="34" charset="0"/>
            </a:endParaRPr>
          </a:p>
          <a:p>
            <a:pPr marL="457200" lvl="1" indent="0">
              <a:lnSpc>
                <a:spcPct val="250000"/>
              </a:lnSpc>
              <a:buNone/>
            </a:pPr>
            <a:r>
              <a:rPr lang="fr-FR" sz="2000" b="1" dirty="0" smtClean="0">
                <a:solidFill>
                  <a:srgbClr val="C00000"/>
                </a:solidFill>
                <a:latin typeface="Maiandra GD" panose="020E0502030308020204" pitchFamily="34" charset="0"/>
              </a:rPr>
              <a:t>II - </a:t>
            </a:r>
            <a:r>
              <a:rPr lang="fr-FR" sz="2000" b="1" dirty="0">
                <a:solidFill>
                  <a:srgbClr val="C00000"/>
                </a:solidFill>
                <a:latin typeface="Maiandra GD" panose="020E0502030308020204" pitchFamily="34" charset="0"/>
              </a:rPr>
              <a:t>PERSPECTIVES</a:t>
            </a:r>
          </a:p>
          <a:p>
            <a:pPr marL="457200" lvl="1" indent="0">
              <a:lnSpc>
                <a:spcPct val="250000"/>
              </a:lnSpc>
              <a:buNone/>
            </a:pPr>
            <a:r>
              <a:rPr lang="fr-FR" sz="2000" b="1" dirty="0" smtClean="0">
                <a:solidFill>
                  <a:srgbClr val="C00000"/>
                </a:solidFill>
                <a:latin typeface="Maiandra GD" panose="020E0502030308020204" pitchFamily="34" charset="0"/>
              </a:rPr>
              <a:t>III - </a:t>
            </a:r>
            <a:r>
              <a:rPr lang="fr-FR" sz="2000" b="1" dirty="0">
                <a:solidFill>
                  <a:srgbClr val="C00000"/>
                </a:solidFill>
                <a:latin typeface="Maiandra GD" panose="020E0502030308020204" pitchFamily="34" charset="0"/>
              </a:rPr>
              <a:t>ANNEXES</a:t>
            </a:r>
          </a:p>
          <a:p>
            <a:pPr marL="457200" lvl="1" indent="0" algn="just">
              <a:lnSpc>
                <a:spcPct val="150000"/>
              </a:lnSpc>
              <a:buNone/>
            </a:pPr>
            <a:endParaRPr lang="fr-FR" sz="2000" b="1" dirty="0">
              <a:solidFill>
                <a:srgbClr val="C00000"/>
              </a:solidFill>
              <a:latin typeface="Maiandra GD" panose="020E0502030308020204" pitchFamily="34" charset="0"/>
            </a:endParaRPr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6790920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403648" y="2060848"/>
            <a:ext cx="6624736" cy="2232248"/>
          </a:xfrm>
        </p:spPr>
        <p:txBody>
          <a:bodyPr>
            <a:noAutofit/>
          </a:bodyPr>
          <a:lstStyle/>
          <a:p>
            <a:pPr algn="ctr"/>
            <a:r>
              <a:rPr lang="fr-FR" sz="5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itchFamily="34" charset="0"/>
              </a:rPr>
              <a:t>I - </a:t>
            </a:r>
            <a:r>
              <a:rPr lang="fr-FR" sz="5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itchFamily="34" charset="0"/>
              </a:rPr>
              <a:t>MISSIONS  ET MOYENS DU DEPARTEMENT </a:t>
            </a:r>
          </a:p>
        </p:txBody>
      </p:sp>
    </p:spTree>
    <p:extLst>
      <p:ext uri="{BB962C8B-B14F-4D97-AF65-F5344CB8AC3E}">
        <p14:creationId xmlns:p14="http://schemas.microsoft.com/office/powerpoint/2010/main" val="3552056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27584" y="1484784"/>
            <a:ext cx="8064896" cy="4464496"/>
          </a:xfrm>
        </p:spPr>
        <p:txBody>
          <a:bodyPr>
            <a:noAutofit/>
          </a:bodyPr>
          <a:lstStyle/>
          <a:p>
            <a:pPr indent="20638" algn="just">
              <a:lnSpc>
                <a:spcPct val="150000"/>
              </a:lnSpc>
              <a:buNone/>
            </a:pPr>
            <a:r>
              <a:rPr lang="fr-FR" sz="1600" dirty="0" smtClean="0">
                <a:latin typeface="Cambria" panose="02040503050406030204" pitchFamily="18" charset="0"/>
              </a:rPr>
              <a:t>	</a:t>
            </a:r>
            <a:r>
              <a:rPr lang="fr-FR" sz="1600" dirty="0" smtClean="0">
                <a:latin typeface="Maiandra GD" panose="020E0502030308020204" pitchFamily="34" charset="0"/>
              </a:rPr>
              <a:t>Le département informatique de Media Contact Benin est ce service qui comme par les années précédentes  a pour mission de mettre à disposition des utilisateurs, des ressources informatiques et audiovisuelles communes afin de les accompagner dans l’atteinte des objectifs de l’entreprise. </a:t>
            </a:r>
          </a:p>
          <a:p>
            <a:pPr indent="20638" algn="just">
              <a:lnSpc>
                <a:spcPct val="170000"/>
              </a:lnSpc>
              <a:buNone/>
            </a:pPr>
            <a:r>
              <a:rPr lang="fr-FR" sz="1600" dirty="0" smtClean="0">
                <a:latin typeface="Maiandra GD" panose="020E0502030308020204" pitchFamily="34" charset="0"/>
              </a:rPr>
              <a:t>	L</a:t>
            </a:r>
            <a:r>
              <a:rPr lang="fr-FR" sz="1600" dirty="0" smtClean="0">
                <a:latin typeface="Maiandra GD" panose="020E0502030308020204" pitchFamily="34" charset="0"/>
              </a:rPr>
              <a:t>’</a:t>
            </a:r>
            <a:r>
              <a:rPr lang="fr-FR" sz="1600" dirty="0" err="1" smtClean="0">
                <a:latin typeface="Maiandra GD" panose="020E0502030308020204" pitchFamily="34" charset="0"/>
              </a:rPr>
              <a:t>annee</a:t>
            </a:r>
            <a:r>
              <a:rPr lang="fr-FR" sz="1600" dirty="0" smtClean="0">
                <a:latin typeface="Maiandra GD" panose="020E0502030308020204" pitchFamily="34" charset="0"/>
              </a:rPr>
              <a:t> 2016 étant une année expansion du Groupe Media Contact a travers l’ouverture d’une seconde filiale interne distance (site de production de Parakou, l’</a:t>
            </a:r>
            <a:r>
              <a:rPr lang="fr-FR" sz="1600" dirty="0" err="1" smtClean="0">
                <a:latin typeface="Maiandra GD" panose="020E0502030308020204" pitchFamily="34" charset="0"/>
              </a:rPr>
              <a:t>annee</a:t>
            </a:r>
            <a:r>
              <a:rPr lang="fr-FR" sz="1600" dirty="0" smtClean="0">
                <a:latin typeface="Maiandra GD" panose="020E0502030308020204" pitchFamily="34" charset="0"/>
              </a:rPr>
              <a:t> 2017 sera consacre a 50 % au renforcement et l’unification des moyens de communication entre les différents sites distants. Ceci permettra a tous les sites de communiquer plus aisément a moindre cout presque zéro franc CFA et surtout au siège (organe dirigeante) d’assister et d’accompagner les autres sites dans le passage des compétences,</a:t>
            </a:r>
          </a:p>
          <a:p>
            <a:pPr indent="20638" algn="just">
              <a:lnSpc>
                <a:spcPct val="150000"/>
              </a:lnSpc>
              <a:buNone/>
            </a:pPr>
            <a:r>
              <a:rPr lang="fr-FR" sz="1600" dirty="0">
                <a:latin typeface="Maiandra GD" panose="020E0502030308020204" pitchFamily="34" charset="0"/>
              </a:rPr>
              <a:t/>
            </a:r>
            <a:br>
              <a:rPr lang="fr-FR" sz="1600" dirty="0">
                <a:latin typeface="Maiandra GD" panose="020E0502030308020204" pitchFamily="34" charset="0"/>
              </a:rPr>
            </a:br>
            <a:endParaRPr lang="fr-FR" sz="1600" dirty="0" smtClean="0">
              <a:latin typeface="Maiandra GD" panose="020E0502030308020204" pitchFamily="34" charset="0"/>
            </a:endParaRPr>
          </a:p>
          <a:p>
            <a:endParaRPr lang="fr-FR" sz="1600" dirty="0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827584" y="836712"/>
            <a:ext cx="8064896" cy="720725"/>
          </a:xfrm>
        </p:spPr>
        <p:txBody>
          <a:bodyPr>
            <a:noAutofit/>
          </a:bodyPr>
          <a:lstStyle/>
          <a:p>
            <a:r>
              <a:rPr lang="fr-FR" sz="32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itannic Bold" panose="020B0903060703020204" pitchFamily="34" charset="0"/>
              </a:rPr>
              <a:t>I - </a:t>
            </a:r>
            <a:r>
              <a:rPr lang="fr-FR" sz="3200" b="1" dirty="0" smtClean="0">
                <a:solidFill>
                  <a:srgbClr val="C00000"/>
                </a:solidFill>
                <a:latin typeface="Britannic Bold" panose="020B0903060703020204" pitchFamily="34" charset="0"/>
              </a:rPr>
              <a:t>MISSIONS  </a:t>
            </a:r>
            <a:r>
              <a:rPr lang="fr-FR" sz="3200" b="1" dirty="0">
                <a:solidFill>
                  <a:srgbClr val="C00000"/>
                </a:solidFill>
                <a:latin typeface="Britannic Bold" panose="020B0903060703020204" pitchFamily="34" charset="0"/>
              </a:rPr>
              <a:t>ET MOYENS DU DEPARTEMENT</a:t>
            </a:r>
            <a:r>
              <a:rPr lang="fr-FR" sz="3200" b="1" dirty="0">
                <a:solidFill>
                  <a:srgbClr val="C00000"/>
                </a:solidFill>
                <a:latin typeface="Britannic Bold" panose="020B0903060703020204" pitchFamily="34" charset="0"/>
              </a:rPr>
              <a:t> </a:t>
            </a:r>
            <a:endParaRPr lang="fr-FR" sz="3200" b="1" dirty="0">
              <a:solidFill>
                <a:srgbClr val="C00000"/>
              </a:solidFill>
              <a:latin typeface="Britannic Bold" panose="020B09030607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724693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e 2"/>
          <p:cNvGrpSpPr/>
          <p:nvPr/>
        </p:nvGrpSpPr>
        <p:grpSpPr>
          <a:xfrm>
            <a:off x="857178" y="2040532"/>
            <a:ext cx="7621643" cy="3620716"/>
            <a:chOff x="857178" y="2040532"/>
            <a:chExt cx="7621643" cy="3620716"/>
          </a:xfrm>
        </p:grpSpPr>
        <p:grpSp>
          <p:nvGrpSpPr>
            <p:cNvPr id="51" name="Groupe 50"/>
            <p:cNvGrpSpPr/>
            <p:nvPr/>
          </p:nvGrpSpPr>
          <p:grpSpPr>
            <a:xfrm>
              <a:off x="857178" y="2040532"/>
              <a:ext cx="7621643" cy="3620716"/>
              <a:chOff x="1331913" y="1160153"/>
              <a:chExt cx="7665144" cy="3781735"/>
            </a:xfrm>
          </p:grpSpPr>
          <p:sp>
            <p:nvSpPr>
              <p:cNvPr id="77" name="Rectangle 2"/>
              <p:cNvSpPr txBox="1">
                <a:spLocks noChangeArrowheads="1"/>
              </p:cNvSpPr>
              <p:nvPr/>
            </p:nvSpPr>
            <p:spPr>
              <a:xfrm>
                <a:off x="1331913" y="1700213"/>
                <a:ext cx="7354887" cy="3241675"/>
              </a:xfrm>
              <a:prstGeom prst="rect">
                <a:avLst/>
              </a:prstGeom>
            </p:spPr>
            <p:txBody>
              <a:bodyPr anchor="ctr"/>
              <a:lstStyle>
                <a:lvl1pPr marL="342900" indent="-3429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3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–"/>
                  <a:defRPr sz="2800">
                    <a:solidFill>
                      <a:schemeClr val="tx1"/>
                    </a:solidFill>
                    <a:latin typeface="+mn-lt"/>
                  </a:defRPr>
                </a:lvl2pPr>
                <a:lvl3pPr marL="11430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400">
                    <a:solidFill>
                      <a:schemeClr val="tx1"/>
                    </a:solidFill>
                    <a:latin typeface="+mn-lt"/>
                  </a:defRPr>
                </a:lvl3pPr>
                <a:lvl4pPr marL="16002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–"/>
                  <a:defRPr sz="2000">
                    <a:solidFill>
                      <a:schemeClr val="tx1"/>
                    </a:solidFill>
                    <a:latin typeface="+mn-lt"/>
                  </a:defRPr>
                </a:lvl4pPr>
                <a:lvl5pPr marL="20574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+mn-lt"/>
                  </a:defRPr>
                </a:lvl5pPr>
                <a:lvl6pPr marL="2514600" indent="-228600" algn="l" rtl="0" fontAlgn="base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+mn-lt"/>
                  </a:defRPr>
                </a:lvl6pPr>
                <a:lvl7pPr marL="2971800" indent="-228600" algn="l" rtl="0" fontAlgn="base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+mn-lt"/>
                  </a:defRPr>
                </a:lvl7pPr>
                <a:lvl8pPr marL="3429000" indent="-228600" algn="l" rtl="0" fontAlgn="base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+mn-lt"/>
                  </a:defRPr>
                </a:lvl8pPr>
                <a:lvl9pPr marL="3886200" indent="-228600" algn="l" rtl="0" fontAlgn="base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+mn-lt"/>
                  </a:defRPr>
                </a:lvl9pPr>
              </a:lstStyle>
              <a:p>
                <a:pPr algn="ctr">
                  <a:buFontTx/>
                  <a:buNone/>
                </a:pPr>
                <a:endParaRPr lang="fr-FR" sz="6000" b="1" kern="0" dirty="0" smtClean="0">
                  <a:solidFill>
                    <a:srgbClr val="C00000"/>
                  </a:solidFill>
                  <a:latin typeface="Maiandra GD" pitchFamily="34" charset="0"/>
                </a:endParaRPr>
              </a:p>
            </p:txBody>
          </p:sp>
          <p:sp>
            <p:nvSpPr>
              <p:cNvPr id="78" name="Rectangle à coins arrondis 77"/>
              <p:cNvSpPr/>
              <p:nvPr/>
            </p:nvSpPr>
            <p:spPr>
              <a:xfrm>
                <a:off x="4073252" y="1160153"/>
                <a:ext cx="1872208" cy="792088"/>
              </a:xfrm>
              <a:prstGeom prst="roundRect">
                <a:avLst/>
              </a:prstGeom>
              <a:ln>
                <a:solidFill>
                  <a:srgbClr val="333333"/>
                </a:solidFill>
              </a:ln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fr-FR" b="1" dirty="0" smtClean="0">
                    <a:solidFill>
                      <a:schemeClr val="tx1"/>
                    </a:solidFill>
                    <a:latin typeface="Cambria" panose="02040503050406030204" pitchFamily="18" charset="0"/>
                  </a:rPr>
                  <a:t>DIRECTION </a:t>
                </a:r>
              </a:p>
              <a:p>
                <a:pPr algn="ctr"/>
                <a:r>
                  <a:rPr lang="fr-FR" b="1" dirty="0" smtClean="0">
                    <a:solidFill>
                      <a:schemeClr val="tx1"/>
                    </a:solidFill>
                    <a:latin typeface="Cambria" panose="02040503050406030204" pitchFamily="18" charset="0"/>
                  </a:rPr>
                  <a:t>GENERALE</a:t>
                </a:r>
                <a:endParaRPr lang="fr-FR" b="1" dirty="0">
                  <a:solidFill>
                    <a:schemeClr val="tx1"/>
                  </a:solidFill>
                  <a:latin typeface="Cambria" panose="02040503050406030204" pitchFamily="18" charset="0"/>
                </a:endParaRPr>
              </a:p>
            </p:txBody>
          </p:sp>
          <p:sp>
            <p:nvSpPr>
              <p:cNvPr id="79" name="Rectangle à coins arrondis 78"/>
              <p:cNvSpPr/>
              <p:nvPr/>
            </p:nvSpPr>
            <p:spPr>
              <a:xfrm>
                <a:off x="6733574" y="3501008"/>
                <a:ext cx="2263483" cy="1044639"/>
              </a:xfrm>
              <a:prstGeom prst="roundRect">
                <a:avLst/>
              </a:prstGeom>
              <a:ln>
                <a:solidFill>
                  <a:srgbClr val="333333"/>
                </a:solidFill>
              </a:ln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fr-FR" sz="1200" b="1" dirty="0" smtClean="0">
                    <a:solidFill>
                      <a:srgbClr val="FF0000"/>
                    </a:solidFill>
                    <a:latin typeface="Cambria" panose="02040503050406030204" pitchFamily="18" charset="0"/>
                  </a:rPr>
                  <a:t>EQUIPE SERVICE D’ASSISTANCE ET </a:t>
                </a:r>
                <a:endParaRPr lang="fr-FR" sz="1200" b="1" dirty="0">
                  <a:solidFill>
                    <a:srgbClr val="FF0000"/>
                  </a:solidFill>
                  <a:latin typeface="Cambria" panose="02040503050406030204" pitchFamily="18" charset="0"/>
                </a:endParaRPr>
              </a:p>
              <a:p>
                <a:pPr algn="ctr"/>
                <a:r>
                  <a:rPr lang="fr-FR" sz="1200" b="1" dirty="0">
                    <a:solidFill>
                      <a:srgbClr val="FF0000"/>
                    </a:solidFill>
                    <a:latin typeface="Cambria" panose="02040503050406030204" pitchFamily="18" charset="0"/>
                  </a:rPr>
                  <a:t>MAINTENANCE</a:t>
                </a:r>
              </a:p>
            </p:txBody>
          </p:sp>
          <p:cxnSp>
            <p:nvCxnSpPr>
              <p:cNvPr id="81" name="Connecteur droit 80"/>
              <p:cNvCxnSpPr>
                <a:endCxn id="93" idx="0"/>
              </p:cNvCxnSpPr>
              <p:nvPr/>
            </p:nvCxnSpPr>
            <p:spPr>
              <a:xfrm>
                <a:off x="4963294" y="1916584"/>
                <a:ext cx="5308" cy="32416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2" name="Connecteur droit 81"/>
              <p:cNvCxnSpPr/>
              <p:nvPr/>
            </p:nvCxnSpPr>
            <p:spPr>
              <a:xfrm>
                <a:off x="5004048" y="3032832"/>
                <a:ext cx="5308" cy="32416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3" name="Connecteur droit 82"/>
              <p:cNvCxnSpPr/>
              <p:nvPr/>
            </p:nvCxnSpPr>
            <p:spPr>
              <a:xfrm>
                <a:off x="2843808" y="3356992"/>
                <a:ext cx="5616624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4" name="Connecteur droit 83"/>
              <p:cNvCxnSpPr/>
              <p:nvPr/>
            </p:nvCxnSpPr>
            <p:spPr>
              <a:xfrm>
                <a:off x="2843808" y="3356992"/>
                <a:ext cx="0" cy="216024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6" name="Connecteur droit 85"/>
              <p:cNvCxnSpPr/>
              <p:nvPr/>
            </p:nvCxnSpPr>
            <p:spPr>
              <a:xfrm>
                <a:off x="8460432" y="3356992"/>
                <a:ext cx="0" cy="144016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92" name="Rectangle à coins arrondis 91"/>
              <p:cNvSpPr/>
              <p:nvPr/>
            </p:nvSpPr>
            <p:spPr>
              <a:xfrm>
                <a:off x="2134158" y="3558270"/>
                <a:ext cx="2137171" cy="987377"/>
              </a:xfrm>
              <a:prstGeom prst="roundRect">
                <a:avLst/>
              </a:prstGeom>
              <a:ln>
                <a:solidFill>
                  <a:srgbClr val="333333"/>
                </a:solidFill>
              </a:ln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 sz="1200" b="1" dirty="0">
                  <a:solidFill>
                    <a:srgbClr val="FF0000"/>
                  </a:solidFill>
                  <a:latin typeface="Cambria" panose="02040503050406030204" pitchFamily="18" charset="0"/>
                </a:endParaRPr>
              </a:p>
            </p:txBody>
          </p:sp>
          <p:sp>
            <p:nvSpPr>
              <p:cNvPr id="93" name="Rectangle à coins arrondis 92"/>
              <p:cNvSpPr/>
              <p:nvPr/>
            </p:nvSpPr>
            <p:spPr>
              <a:xfrm>
                <a:off x="4032498" y="2240744"/>
                <a:ext cx="1872208" cy="792088"/>
              </a:xfrm>
              <a:prstGeom prst="roundRect">
                <a:avLst/>
              </a:prstGeom>
              <a:ln>
                <a:solidFill>
                  <a:srgbClr val="333333"/>
                </a:solidFill>
              </a:ln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 sz="1200" b="1" dirty="0" smtClean="0">
                  <a:solidFill>
                    <a:srgbClr val="FF0000"/>
                  </a:solidFill>
                  <a:latin typeface="Cambria" panose="02040503050406030204" pitchFamily="18" charset="0"/>
                </a:endParaRPr>
              </a:p>
              <a:p>
                <a:pPr algn="ctr"/>
                <a:endParaRPr lang="fr-FR" sz="1200" b="1" dirty="0">
                  <a:solidFill>
                    <a:srgbClr val="FF0000"/>
                  </a:solidFill>
                  <a:latin typeface="Cambria" panose="02040503050406030204" pitchFamily="18" charset="0"/>
                </a:endParaRPr>
              </a:p>
              <a:p>
                <a:pPr algn="ctr"/>
                <a:r>
                  <a:rPr lang="fr-FR" sz="1200" b="1" dirty="0" smtClean="0">
                    <a:solidFill>
                      <a:srgbClr val="FF0000"/>
                    </a:solidFill>
                    <a:latin typeface="Cambria" panose="02040503050406030204" pitchFamily="18" charset="0"/>
                  </a:rPr>
                  <a:t>DIRECTEUR SYSTÈME  D ’INFORMATION</a:t>
                </a:r>
                <a:endParaRPr lang="fr-FR" sz="1200" b="1" dirty="0" smtClean="0">
                  <a:solidFill>
                    <a:srgbClr val="FF0000"/>
                  </a:solidFill>
                  <a:latin typeface="Cambria" panose="02040503050406030204" pitchFamily="18" charset="0"/>
                </a:endParaRPr>
              </a:p>
              <a:p>
                <a:pPr algn="ctr"/>
                <a:endParaRPr lang="fr-FR" sz="1200" b="1" dirty="0" smtClean="0">
                  <a:solidFill>
                    <a:srgbClr val="FF0000"/>
                  </a:solidFill>
                  <a:latin typeface="Cambria" panose="02040503050406030204" pitchFamily="18" charset="0"/>
                </a:endParaRPr>
              </a:p>
              <a:p>
                <a:pPr algn="ctr"/>
                <a:endParaRPr lang="fr-FR" sz="1200" b="1" dirty="0">
                  <a:solidFill>
                    <a:schemeClr val="tx1"/>
                  </a:solidFill>
                  <a:latin typeface="Cambria" panose="02040503050406030204" pitchFamily="18" charset="0"/>
                </a:endParaRPr>
              </a:p>
            </p:txBody>
          </p:sp>
        </p:grpSp>
        <p:sp>
          <p:nvSpPr>
            <p:cNvPr id="2" name="Rectangle 1"/>
            <p:cNvSpPr/>
            <p:nvPr/>
          </p:nvSpPr>
          <p:spPr>
            <a:xfrm>
              <a:off x="1654869" y="4407495"/>
              <a:ext cx="2053035" cy="64633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endParaRPr lang="fr-FR" sz="1200" b="1" dirty="0" smtClean="0">
                <a:solidFill>
                  <a:srgbClr val="FF0000"/>
                </a:solidFill>
                <a:latin typeface="Cambria" panose="02040503050406030204" pitchFamily="18" charset="0"/>
              </a:endParaRPr>
            </a:p>
            <a:p>
              <a:pPr algn="ctr"/>
              <a:r>
                <a:rPr lang="fr-FR" sz="1200" b="1" dirty="0" smtClean="0">
                  <a:solidFill>
                    <a:srgbClr val="FF0000"/>
                  </a:solidFill>
                  <a:latin typeface="Cambria" panose="02040503050406030204" pitchFamily="18" charset="0"/>
                </a:rPr>
                <a:t>EQUIPE SYSTÈME, </a:t>
              </a:r>
              <a:endParaRPr lang="fr-FR" sz="1200" b="1" dirty="0">
                <a:solidFill>
                  <a:srgbClr val="FF0000"/>
                </a:solidFill>
                <a:latin typeface="Cambria" panose="02040503050406030204" pitchFamily="18" charset="0"/>
              </a:endParaRPr>
            </a:p>
            <a:p>
              <a:pPr algn="ctr"/>
              <a:r>
                <a:rPr lang="fr-FR" sz="1200" b="1" dirty="0">
                  <a:solidFill>
                    <a:srgbClr val="FF0000"/>
                  </a:solidFill>
                  <a:latin typeface="Cambria" panose="02040503050406030204" pitchFamily="18" charset="0"/>
                </a:rPr>
                <a:t>RESEAUX &amp; TELCOMS</a:t>
              </a:r>
            </a:p>
          </p:txBody>
        </p:sp>
      </p:grpSp>
      <p:sp>
        <p:nvSpPr>
          <p:cNvPr id="4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827584" y="836712"/>
            <a:ext cx="8064896" cy="720725"/>
          </a:xfrm>
        </p:spPr>
        <p:txBody>
          <a:bodyPr>
            <a:noAutofit/>
          </a:bodyPr>
          <a:lstStyle/>
          <a:p>
            <a:r>
              <a:rPr lang="fr-FR" sz="32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itannic Bold" panose="020B0903060703020204" pitchFamily="34" charset="0"/>
              </a:rPr>
              <a:t>I - </a:t>
            </a:r>
            <a:r>
              <a:rPr lang="fr-FR" sz="3200" b="1" dirty="0" smtClean="0">
                <a:solidFill>
                  <a:srgbClr val="C00000"/>
                </a:solidFill>
                <a:latin typeface="Britannic Bold" panose="020B0903060703020204" pitchFamily="34" charset="0"/>
              </a:rPr>
              <a:t>MISSIONS  </a:t>
            </a:r>
            <a:r>
              <a:rPr lang="fr-FR" sz="3200" b="1" dirty="0">
                <a:solidFill>
                  <a:srgbClr val="C00000"/>
                </a:solidFill>
                <a:latin typeface="Britannic Bold" panose="020B0903060703020204" pitchFamily="34" charset="0"/>
              </a:rPr>
              <a:t>ET MOYENS DU DEPARTEMENT</a:t>
            </a:r>
            <a:r>
              <a:rPr lang="fr-FR" sz="3200" b="1" dirty="0">
                <a:solidFill>
                  <a:srgbClr val="C00000"/>
                </a:solidFill>
                <a:latin typeface="Britannic Bold" panose="020B0903060703020204" pitchFamily="34" charset="0"/>
              </a:rPr>
              <a:t> </a:t>
            </a:r>
            <a:endParaRPr lang="fr-FR" sz="3200" b="1" dirty="0">
              <a:solidFill>
                <a:srgbClr val="C00000"/>
              </a:solidFill>
              <a:latin typeface="Britannic Bold" panose="020B09030607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821661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27584" y="1556792"/>
            <a:ext cx="8064896" cy="4051647"/>
          </a:xfrm>
        </p:spPr>
        <p:txBody>
          <a:bodyPr>
            <a:normAutofit/>
          </a:bodyPr>
          <a:lstStyle/>
          <a:p>
            <a:pPr indent="20638" algn="just">
              <a:lnSpc>
                <a:spcPct val="150000"/>
              </a:lnSpc>
              <a:buNone/>
            </a:pPr>
            <a:r>
              <a:rPr lang="fr-FR" sz="1800" dirty="0" smtClean="0">
                <a:latin typeface="Cambria" panose="02040503050406030204" pitchFamily="18" charset="0"/>
              </a:rPr>
              <a:t>	</a:t>
            </a:r>
            <a:endParaRPr lang="fr-FR" dirty="0"/>
          </a:p>
        </p:txBody>
      </p:sp>
      <p:sp>
        <p:nvSpPr>
          <p:cNvPr id="5" name="Espace réservé du contenu 2"/>
          <p:cNvSpPr txBox="1">
            <a:spLocks/>
          </p:cNvSpPr>
          <p:nvPr/>
        </p:nvSpPr>
        <p:spPr>
          <a:xfrm>
            <a:off x="979984" y="1628800"/>
            <a:ext cx="8064896" cy="417646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indent="20638" algn="just">
              <a:lnSpc>
                <a:spcPct val="150000"/>
              </a:lnSpc>
              <a:buNone/>
            </a:pPr>
            <a:r>
              <a:rPr lang="fr-FR" sz="2000" dirty="0">
                <a:latin typeface="Maiandra GD" panose="020E0502030308020204" pitchFamily="34" charset="0"/>
              </a:rPr>
              <a:t>Compte </a:t>
            </a:r>
            <a:r>
              <a:rPr lang="fr-FR" sz="2000" dirty="0">
                <a:latin typeface="Maiandra GD" panose="020E0502030308020204" pitchFamily="34" charset="0"/>
              </a:rPr>
              <a:t>tenue des </a:t>
            </a:r>
            <a:r>
              <a:rPr lang="fr-FR" sz="2000" dirty="0">
                <a:latin typeface="Maiandra GD" panose="020E0502030308020204" pitchFamily="34" charset="0"/>
              </a:rPr>
              <a:t>tâches, </a:t>
            </a:r>
            <a:r>
              <a:rPr lang="fr-FR" sz="2000" dirty="0">
                <a:latin typeface="Maiandra GD" panose="020E0502030308020204" pitchFamily="34" charset="0"/>
              </a:rPr>
              <a:t>l’évolution du parc informatique (en termes de </a:t>
            </a:r>
            <a:r>
              <a:rPr lang="fr-FR" sz="2000" dirty="0">
                <a:latin typeface="Maiandra GD" panose="020E0502030308020204" pitchFamily="34" charset="0"/>
              </a:rPr>
              <a:t>sites </a:t>
            </a:r>
            <a:r>
              <a:rPr lang="fr-FR" sz="2000" dirty="0">
                <a:latin typeface="Maiandra GD" panose="020E0502030308020204" pitchFamily="34" charset="0"/>
              </a:rPr>
              <a:t>de production </a:t>
            </a:r>
            <a:r>
              <a:rPr lang="fr-FR" sz="2000" dirty="0">
                <a:latin typeface="Maiandra GD" panose="020E0502030308020204" pitchFamily="34" charset="0"/>
              </a:rPr>
              <a:t>distants et filiales) et la mission au cours de cette nouvelle année,  </a:t>
            </a:r>
            <a:r>
              <a:rPr lang="fr-FR" sz="2000" dirty="0">
                <a:latin typeface="Maiandra GD" panose="020E0502030308020204" pitchFamily="34" charset="0"/>
              </a:rPr>
              <a:t>un renforcement en ressources humaines </a:t>
            </a:r>
            <a:r>
              <a:rPr lang="fr-FR" sz="2000" dirty="0">
                <a:latin typeface="Maiandra GD" panose="020E0502030308020204" pitchFamily="34" charset="0"/>
              </a:rPr>
              <a:t>(Recrutement </a:t>
            </a:r>
            <a:r>
              <a:rPr lang="fr-FR" sz="2000" dirty="0">
                <a:latin typeface="Maiandra GD" panose="020E0502030308020204" pitchFamily="34" charset="0"/>
              </a:rPr>
              <a:t>externes </a:t>
            </a:r>
            <a:r>
              <a:rPr lang="fr-FR" sz="2000" dirty="0">
                <a:latin typeface="Maiandra GD" panose="020E0502030308020204" pitchFamily="34" charset="0"/>
              </a:rPr>
              <a:t>ou interne) </a:t>
            </a:r>
            <a:r>
              <a:rPr lang="fr-FR" sz="2000" dirty="0">
                <a:latin typeface="Maiandra GD" panose="020E0502030308020204" pitchFamily="34" charset="0"/>
              </a:rPr>
              <a:t>est prévu </a:t>
            </a:r>
            <a:r>
              <a:rPr lang="fr-FR" sz="2000" dirty="0">
                <a:latin typeface="Maiandra GD" panose="020E0502030308020204" pitchFamily="34" charset="0"/>
              </a:rPr>
              <a:t>selon  les besoins. </a:t>
            </a:r>
            <a:r>
              <a:rPr lang="fr-FR" sz="2000" dirty="0">
                <a:latin typeface="Maiandra GD" panose="020E0502030308020204" pitchFamily="34" charset="0"/>
              </a:rPr>
              <a:t>Ce qui nous permettra d’avoir </a:t>
            </a:r>
            <a:r>
              <a:rPr lang="fr-FR" sz="2000" dirty="0" smtClean="0">
                <a:latin typeface="Maiandra GD" panose="020E0502030308020204" pitchFamily="34" charset="0"/>
              </a:rPr>
              <a:t>:</a:t>
            </a:r>
            <a:endParaRPr lang="fr-FR" sz="2000" dirty="0">
              <a:latin typeface="Maiandra GD" panose="020E0502030308020204" pitchFamily="34" charset="0"/>
            </a:endParaRPr>
          </a:p>
          <a:p>
            <a:pPr marL="228600" lvl="2" algn="just">
              <a:spcBef>
                <a:spcPts val="1000"/>
              </a:spcBef>
              <a:buFont typeface="Wingdings" panose="05000000000000000000" pitchFamily="2" charset="2"/>
              <a:buChar char="q"/>
            </a:pPr>
            <a:r>
              <a:rPr lang="fr-FR" sz="2000" b="1" kern="0" dirty="0" smtClean="0">
                <a:latin typeface="Cambria" panose="02040503050406030204" pitchFamily="18" charset="0"/>
              </a:rPr>
              <a:t> </a:t>
            </a:r>
            <a:r>
              <a:rPr lang="fr-F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Service </a:t>
            </a:r>
            <a:r>
              <a:rPr lang="fr-F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Système, Réseaux </a:t>
            </a:r>
            <a:r>
              <a:rPr lang="fr-F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&amp; Télécoms </a:t>
            </a:r>
            <a:r>
              <a:rPr lang="fr-F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: </a:t>
            </a:r>
            <a:r>
              <a:rPr lang="fr-FR" sz="1800" dirty="0" smtClean="0">
                <a:latin typeface="Maiandra GD" panose="020E0502030308020204" pitchFamily="34" charset="0"/>
              </a:rPr>
              <a:t>une équipe de deux (</a:t>
            </a:r>
            <a:r>
              <a:rPr lang="fr-FR" sz="1800" dirty="0" smtClean="0">
                <a:latin typeface="Maiandra GD" panose="020E0502030308020204" pitchFamily="34" charset="0"/>
              </a:rPr>
              <a:t>2)</a:t>
            </a:r>
            <a:r>
              <a:rPr lang="fr-FR" sz="1800" dirty="0" smtClean="0">
                <a:latin typeface="Maiandra GD" panose="020E0502030308020204" pitchFamily="34" charset="0"/>
              </a:rPr>
              <a:t> personnes; </a:t>
            </a:r>
          </a:p>
          <a:p>
            <a:pPr marL="0" lvl="2" indent="0" algn="just">
              <a:spcBef>
                <a:spcPts val="1000"/>
              </a:spcBef>
              <a:buNone/>
            </a:pPr>
            <a:endParaRPr lang="fr-FR" sz="1800" dirty="0" smtClean="0">
              <a:latin typeface="Maiandra GD" panose="020E0502030308020204" pitchFamily="34" charset="0"/>
            </a:endParaRPr>
          </a:p>
          <a:p>
            <a:pPr marL="228600" lvl="2" algn="just">
              <a:spcBef>
                <a:spcPts val="1000"/>
              </a:spcBef>
              <a:buFont typeface="Wingdings" panose="05000000000000000000" pitchFamily="2" charset="2"/>
              <a:buChar char="q"/>
            </a:pPr>
            <a:r>
              <a:rPr lang="fr-F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Service  d’Assistance et Maintenance Informatique</a:t>
            </a:r>
            <a:r>
              <a:rPr lang="fr-F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 </a:t>
            </a:r>
            <a:r>
              <a:rPr lang="fr-F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: </a:t>
            </a:r>
            <a:r>
              <a:rPr lang="fr-FR" sz="1800" dirty="0" smtClean="0">
                <a:latin typeface="Maiandra GD" panose="020E0502030308020204" pitchFamily="34" charset="0"/>
              </a:rPr>
              <a:t>une équipe de trois (3) personnes,</a:t>
            </a:r>
            <a:endParaRPr lang="fr-FR" sz="1800" dirty="0">
              <a:latin typeface="Maiandra GD" panose="020E0502030308020204" pitchFamily="34" charset="0"/>
            </a:endParaRPr>
          </a:p>
          <a:p>
            <a:pPr marL="228600" lvl="2" algn="just">
              <a:spcBef>
                <a:spcPts val="1000"/>
              </a:spcBef>
              <a:buFont typeface="Wingdings" panose="05000000000000000000" pitchFamily="2" charset="2"/>
              <a:buChar char="q"/>
            </a:pPr>
            <a:endParaRPr lang="fr-FR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iandra GD" panose="020E0502030308020204" pitchFamily="34" charset="0"/>
            </a:endParaRPr>
          </a:p>
          <a:p>
            <a:endParaRPr lang="fr-FR" dirty="0"/>
          </a:p>
        </p:txBody>
      </p:sp>
      <p:sp>
        <p:nvSpPr>
          <p:cNvPr id="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827584" y="836712"/>
            <a:ext cx="8064896" cy="720725"/>
          </a:xfrm>
        </p:spPr>
        <p:txBody>
          <a:bodyPr>
            <a:noAutofit/>
          </a:bodyPr>
          <a:lstStyle/>
          <a:p>
            <a:r>
              <a:rPr lang="fr-FR" sz="32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itannic Bold" panose="020B0903060703020204" pitchFamily="34" charset="0"/>
              </a:rPr>
              <a:t>I - </a:t>
            </a:r>
            <a:r>
              <a:rPr lang="fr-FR" sz="3200" b="1" dirty="0" smtClean="0">
                <a:solidFill>
                  <a:srgbClr val="C00000"/>
                </a:solidFill>
                <a:latin typeface="Britannic Bold" panose="020B0903060703020204" pitchFamily="34" charset="0"/>
              </a:rPr>
              <a:t>MISSIONS  </a:t>
            </a:r>
            <a:r>
              <a:rPr lang="fr-FR" sz="3200" b="1" dirty="0">
                <a:solidFill>
                  <a:srgbClr val="C00000"/>
                </a:solidFill>
                <a:latin typeface="Britannic Bold" panose="020B0903060703020204" pitchFamily="34" charset="0"/>
              </a:rPr>
              <a:t>ET MOYENS DU DEPARTEMENT</a:t>
            </a:r>
            <a:r>
              <a:rPr lang="fr-FR" sz="3200" b="1" dirty="0">
                <a:solidFill>
                  <a:srgbClr val="C00000"/>
                </a:solidFill>
                <a:latin typeface="Britannic Bold" panose="020B0903060703020204" pitchFamily="34" charset="0"/>
              </a:rPr>
              <a:t> </a:t>
            </a:r>
            <a:endParaRPr lang="fr-FR" sz="3200" b="1" dirty="0">
              <a:solidFill>
                <a:srgbClr val="C00000"/>
              </a:solidFill>
              <a:latin typeface="Britannic Bold" panose="020B09030607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070968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27584" y="1825625"/>
            <a:ext cx="8064896" cy="4051647"/>
          </a:xfrm>
        </p:spPr>
        <p:txBody>
          <a:bodyPr>
            <a:normAutofit/>
          </a:bodyPr>
          <a:lstStyle/>
          <a:p>
            <a:pPr indent="20638" algn="just">
              <a:lnSpc>
                <a:spcPct val="150000"/>
              </a:lnSpc>
              <a:buNone/>
            </a:pPr>
            <a:r>
              <a:rPr lang="fr-FR" sz="1800" dirty="0" smtClean="0">
                <a:latin typeface="Cambria" panose="02040503050406030204" pitchFamily="18" charset="0"/>
              </a:rPr>
              <a:t>	</a:t>
            </a:r>
            <a:endParaRPr lang="fr-FR" sz="2400" dirty="0" smtClean="0">
              <a:latin typeface="Maiandra GD" panose="020E0502030308020204" pitchFamily="34" charset="0"/>
            </a:endParaRPr>
          </a:p>
          <a:p>
            <a:endParaRPr lang="fr-FR" dirty="0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547664" y="1412776"/>
            <a:ext cx="7128792" cy="3600400"/>
          </a:xfrm>
        </p:spPr>
        <p:txBody>
          <a:bodyPr>
            <a:noAutofit/>
          </a:bodyPr>
          <a:lstStyle/>
          <a:p>
            <a:pPr lvl="1" algn="ctr">
              <a:lnSpc>
                <a:spcPct val="150000"/>
              </a:lnSpc>
            </a:pPr>
            <a:r>
              <a:rPr lang="fr-FR" sz="5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itchFamily="34" charset="0"/>
              </a:rPr>
              <a:t>II- </a:t>
            </a:r>
            <a:r>
              <a:rPr lang="fr-FR" sz="5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itchFamily="34" charset="0"/>
              </a:rPr>
              <a:t>LES PERSPECTIVES POUR </a:t>
            </a:r>
            <a:r>
              <a:rPr lang="fr-FR" sz="5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itchFamily="34" charset="0"/>
              </a:rPr>
              <a:t>2017</a:t>
            </a:r>
            <a:endParaRPr lang="fr-FR" sz="54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iandra G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902619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27584" y="1753617"/>
            <a:ext cx="8064896" cy="4051647"/>
          </a:xfrm>
        </p:spPr>
        <p:txBody>
          <a:bodyPr>
            <a:normAutofit/>
          </a:bodyPr>
          <a:lstStyle/>
          <a:p>
            <a:pPr indent="20638" algn="just">
              <a:lnSpc>
                <a:spcPct val="150000"/>
              </a:lnSpc>
              <a:buNone/>
            </a:pPr>
            <a:r>
              <a:rPr lang="fr-FR" sz="1800" dirty="0" smtClean="0">
                <a:latin typeface="Cambria" panose="02040503050406030204" pitchFamily="18" charset="0"/>
              </a:rPr>
              <a:t>	</a:t>
            </a:r>
            <a:endParaRPr lang="fr-FR" sz="2400" dirty="0" smtClean="0">
              <a:latin typeface="Maiandra GD" panose="020E0502030308020204" pitchFamily="34" charset="0"/>
            </a:endParaRPr>
          </a:p>
          <a:p>
            <a:endParaRPr lang="fr-FR" dirty="0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547664" y="908720"/>
            <a:ext cx="6624736" cy="720725"/>
          </a:xfrm>
        </p:spPr>
        <p:txBody>
          <a:bodyPr>
            <a:noAutofit/>
          </a:bodyPr>
          <a:lstStyle/>
          <a:p>
            <a:pPr lvl="1">
              <a:lnSpc>
                <a:spcPct val="150000"/>
              </a:lnSpc>
            </a:pPr>
            <a:r>
              <a:rPr lang="fr-FR" sz="3200" b="1" dirty="0" smtClean="0">
                <a:solidFill>
                  <a:srgbClr val="C00000"/>
                </a:solidFill>
                <a:latin typeface="Britannic Bold" panose="020B0903060703020204" pitchFamily="34" charset="0"/>
              </a:rPr>
              <a:t>II- </a:t>
            </a:r>
            <a:r>
              <a:rPr lang="fr-FR" sz="3200" b="1" dirty="0" smtClean="0">
                <a:solidFill>
                  <a:srgbClr val="C00000"/>
                </a:solidFill>
                <a:latin typeface="Britannic Bold" panose="020B0903060703020204" pitchFamily="34" charset="0"/>
              </a:rPr>
              <a:t>LES PERSPECTIVES POUR 2017</a:t>
            </a:r>
            <a:endParaRPr lang="fr-FR" sz="3200" b="1" dirty="0">
              <a:solidFill>
                <a:srgbClr val="C00000"/>
              </a:solidFill>
              <a:latin typeface="Britannic Bold" panose="020B0903060703020204" pitchFamily="34" charset="0"/>
            </a:endParaRPr>
          </a:p>
        </p:txBody>
      </p:sp>
      <p:sp>
        <p:nvSpPr>
          <p:cNvPr id="7" name="Espace réservé du contenu 2"/>
          <p:cNvSpPr txBox="1">
            <a:spLocks/>
          </p:cNvSpPr>
          <p:nvPr/>
        </p:nvSpPr>
        <p:spPr>
          <a:xfrm>
            <a:off x="827584" y="1700808"/>
            <a:ext cx="8064896" cy="4104456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lnSpc>
                <a:spcPct val="160000"/>
              </a:lnSpc>
              <a:buNone/>
            </a:pPr>
            <a:r>
              <a:rPr lang="fr-FR" sz="1700" dirty="0" smtClean="0">
                <a:latin typeface="Maiandra GD" panose="020E0502030308020204" pitchFamily="34" charset="0"/>
              </a:rPr>
              <a:t>La révolution </a:t>
            </a:r>
            <a:r>
              <a:rPr lang="fr-FR" sz="1700" dirty="0">
                <a:latin typeface="Maiandra GD" panose="020E0502030308020204" pitchFamily="34" charset="0"/>
              </a:rPr>
              <a:t>digitale est une formidable opportunité de transformation pour les entreprises et en particulier pour leurs modes de travail. </a:t>
            </a:r>
            <a:r>
              <a:rPr lang="fr-FR" sz="1700" dirty="0">
                <a:latin typeface="Maiandra GD" panose="020E0502030308020204" pitchFamily="34" charset="0"/>
              </a:rPr>
              <a:t>Mais non maîtrisée, cette révolution peut aussi constituer une menace. Accompagner les évolutions des modes de travail peut devenir un puissant levier de compétitivité pour l’entreprise du </a:t>
            </a:r>
            <a:r>
              <a:rPr lang="fr-FR" sz="1700" dirty="0">
                <a:latin typeface="Maiandra GD" panose="020E0502030308020204" pitchFamily="34" charset="0"/>
              </a:rPr>
              <a:t>futur</a:t>
            </a:r>
            <a:r>
              <a:rPr lang="fr-FR" sz="1700" dirty="0">
                <a:latin typeface="Maiandra GD" panose="020E0502030308020204" pitchFamily="34" charset="0"/>
              </a:rPr>
              <a:t>. </a:t>
            </a:r>
            <a:endParaRPr lang="fr-FR" sz="1700" dirty="0">
              <a:latin typeface="Maiandra GD" panose="020E0502030308020204" pitchFamily="34" charset="0"/>
            </a:endParaRPr>
          </a:p>
          <a:p>
            <a:pPr marL="0" indent="0" algn="just">
              <a:lnSpc>
                <a:spcPct val="160000"/>
              </a:lnSpc>
              <a:buNone/>
            </a:pPr>
            <a:r>
              <a:rPr lang="fr-FR" sz="1700" dirty="0">
                <a:latin typeface="Maiandra GD" panose="020E0502030308020204" pitchFamily="34" charset="0"/>
              </a:rPr>
              <a:t>Le </a:t>
            </a:r>
            <a:r>
              <a:rPr lang="fr-FR" sz="1700" dirty="0">
                <a:latin typeface="Maiandra GD" panose="020E0502030308020204" pitchFamily="34" charset="0"/>
              </a:rPr>
              <a:t>« digital » est arrivé à maturité. Du statut de simples « gadgets technologiques » il y a quelques années, les équipements digitaux se sont imposés au point de devenir de réelles sources de valeur pour l’entreprise. La capacité à accéder à l’information en temps réel, à être connecté sans contrainte de lieu, de temps ou d’équipement </a:t>
            </a:r>
            <a:r>
              <a:rPr lang="fr-FR" sz="1700" dirty="0">
                <a:latin typeface="Maiandra GD" panose="020E0502030308020204" pitchFamily="34" charset="0"/>
              </a:rPr>
              <a:t>offre </a:t>
            </a:r>
            <a:r>
              <a:rPr lang="fr-FR" sz="1700" dirty="0">
                <a:latin typeface="Maiandra GD" panose="020E0502030308020204" pitchFamily="34" charset="0"/>
              </a:rPr>
              <a:t>au salarié une liberté de mouvement inédite et des opportunités de collaboration toutes nouvelles. </a:t>
            </a:r>
            <a:endParaRPr lang="fr-FR" sz="1700" dirty="0">
              <a:latin typeface="Maiandra GD" panose="020E0502030308020204" pitchFamily="34" charset="0"/>
            </a:endParaRPr>
          </a:p>
          <a:p>
            <a:pPr marL="0" indent="0" algn="just">
              <a:lnSpc>
                <a:spcPct val="160000"/>
              </a:lnSpc>
              <a:buNone/>
            </a:pPr>
            <a:r>
              <a:rPr lang="fr-FR" sz="1700" dirty="0">
                <a:latin typeface="Maiandra GD" panose="020E0502030308020204" pitchFamily="34" charset="0"/>
              </a:rPr>
              <a:t>Pour mener a bien notre mission de garant des technologies nouvelles, nous allons bâtir notre politique cette année autour de trois grands axes:</a:t>
            </a:r>
          </a:p>
          <a:p>
            <a:pPr marL="0" lvl="0" indent="0" algn="just">
              <a:lnSpc>
                <a:spcPct val="150000"/>
              </a:lnSpc>
              <a:buNone/>
            </a:pPr>
            <a:endParaRPr lang="fr-FR" sz="2000" dirty="0" smtClean="0">
              <a:latin typeface="Cambria" panose="02040503050406030204" pitchFamily="18" charset="0"/>
            </a:endParaRPr>
          </a:p>
          <a:p>
            <a:pPr marL="0" indent="0" algn="just">
              <a:lnSpc>
                <a:spcPct val="150000"/>
              </a:lnSpc>
              <a:buNone/>
            </a:pPr>
            <a:endParaRPr lang="fr-FR" sz="2400" dirty="0" smtClean="0">
              <a:latin typeface="Maiandra GD" panose="020E0502030308020204" pitchFamily="34" charset="0"/>
            </a:endParaRP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74039018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27584" y="1825625"/>
            <a:ext cx="8064896" cy="4051647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fr-FR" b="1" dirty="0" smtClean="0">
                <a:latin typeface="Maiandra GD" panose="020E0502030308020204" pitchFamily="34" charset="0"/>
              </a:rPr>
              <a:t> </a:t>
            </a:r>
            <a:r>
              <a:rPr lang="fr-FR" sz="2000" b="1" dirty="0" smtClean="0">
                <a:latin typeface="Maiandra GD" panose="020E0502030308020204" pitchFamily="34" charset="0"/>
              </a:rPr>
              <a:t>Renforcer la disponibilité des ressources informatique:</a:t>
            </a:r>
          </a:p>
          <a:p>
            <a:pPr lvl="1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fr-FR" sz="1600" dirty="0">
                <a:latin typeface="Maiandra GD" panose="020E0502030308020204" pitchFamily="34" charset="0"/>
              </a:rPr>
              <a:t>Assurer la production</a:t>
            </a:r>
            <a:r>
              <a:rPr lang="fr-FR" sz="1600" dirty="0" smtClean="0">
                <a:latin typeface="Maiandra GD" panose="020E0502030308020204" pitchFamily="34" charset="0"/>
              </a:rPr>
              <a:t> (activité </a:t>
            </a:r>
            <a:r>
              <a:rPr lang="fr-FR" sz="1600" dirty="0">
                <a:latin typeface="Maiandra GD" panose="020E0502030308020204" pitchFamily="34" charset="0"/>
              </a:rPr>
              <a:t>principale de notre entreprise</a:t>
            </a:r>
            <a:r>
              <a:rPr lang="fr-FR" sz="1600" dirty="0" smtClean="0">
                <a:latin typeface="Maiandra GD" panose="020E0502030308020204" pitchFamily="34" charset="0"/>
              </a:rPr>
              <a:t>);</a:t>
            </a:r>
            <a:endParaRPr lang="fr-FR" sz="1600" dirty="0">
              <a:latin typeface="Maiandra GD" panose="020E0502030308020204" pitchFamily="34" charset="0"/>
            </a:endParaRPr>
          </a:p>
          <a:p>
            <a:pPr lvl="1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fr-FR" sz="1600" dirty="0" smtClean="0">
                <a:latin typeface="Maiandra GD" panose="020E0502030308020204" pitchFamily="34" charset="0"/>
              </a:rPr>
              <a:t>Faire un </a:t>
            </a:r>
            <a:r>
              <a:rPr lang="fr-FR" sz="1600" dirty="0">
                <a:latin typeface="Maiandra GD" panose="020E0502030308020204" pitchFamily="34" charset="0"/>
              </a:rPr>
              <a:t>suivi rigoureux du parc informatique </a:t>
            </a:r>
            <a:r>
              <a:rPr lang="fr-FR" sz="1600" dirty="0" smtClean="0">
                <a:latin typeface="Maiandra GD" panose="020E0502030308020204" pitchFamily="34" charset="0"/>
              </a:rPr>
              <a:t>(maintenances </a:t>
            </a:r>
            <a:r>
              <a:rPr lang="fr-FR" sz="1600" dirty="0">
                <a:latin typeface="Maiandra GD" panose="020E0502030308020204" pitchFamily="34" charset="0"/>
              </a:rPr>
              <a:t>préventives et </a:t>
            </a:r>
            <a:r>
              <a:rPr lang="fr-FR" sz="1600" dirty="0" smtClean="0">
                <a:latin typeface="Maiandra GD" panose="020E0502030308020204" pitchFamily="34" charset="0"/>
              </a:rPr>
              <a:t>curatives);</a:t>
            </a:r>
            <a:endParaRPr lang="fr-FR" sz="1600" dirty="0">
              <a:latin typeface="Maiandra GD" panose="020E0502030308020204" pitchFamily="34" charset="0"/>
            </a:endParaRPr>
          </a:p>
          <a:p>
            <a:pPr lvl="1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fr-FR" sz="1600" dirty="0">
                <a:latin typeface="Maiandra GD" panose="020E0502030308020204" pitchFamily="34" charset="0"/>
              </a:rPr>
              <a:t>Revoir et renforcer le rôle d’assistance en mettant l’accent sur la qualité et le délais de résolution des tickets déclarer par les utilisateurs</a:t>
            </a:r>
            <a:r>
              <a:rPr lang="fr-FR" sz="1600" dirty="0" smtClean="0">
                <a:latin typeface="Maiandra GD" panose="020E0502030308020204" pitchFamily="34" charset="0"/>
              </a:rPr>
              <a:t>,</a:t>
            </a:r>
          </a:p>
          <a:p>
            <a:pPr lvl="1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fr-FR" sz="1600" dirty="0" smtClean="0">
                <a:latin typeface="Maiandra GD" panose="020E0502030308020204" pitchFamily="34" charset="0"/>
              </a:rPr>
              <a:t>Assurer l’interface avec utilisateurs (sur tout ce qui est aspect technique avec les clients) ;</a:t>
            </a:r>
          </a:p>
          <a:p>
            <a:pPr marL="0" indent="0">
              <a:buNone/>
            </a:pPr>
            <a:endParaRPr lang="fr-FR" sz="2000" dirty="0">
              <a:latin typeface="Maiandra GD" panose="020E0502030308020204" pitchFamily="34" charset="0"/>
            </a:endParaRPr>
          </a:p>
          <a:p>
            <a:pPr lvl="1">
              <a:buFont typeface="Wingdings" panose="05000000000000000000" pitchFamily="2" charset="2"/>
              <a:buChar char="Ø"/>
            </a:pPr>
            <a:endParaRPr lang="fr-FR" dirty="0" smtClean="0"/>
          </a:p>
          <a:p>
            <a:pPr lvl="1">
              <a:buFont typeface="Wingdings" panose="05000000000000000000" pitchFamily="2" charset="2"/>
              <a:buChar char="Ø"/>
            </a:pPr>
            <a:endParaRPr lang="fr-FR" dirty="0" smtClean="0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2267744" y="980728"/>
            <a:ext cx="6624736" cy="720725"/>
          </a:xfrm>
        </p:spPr>
        <p:txBody>
          <a:bodyPr>
            <a:noAutofit/>
          </a:bodyPr>
          <a:lstStyle/>
          <a:p>
            <a:pPr lvl="1">
              <a:lnSpc>
                <a:spcPct val="150000"/>
              </a:lnSpc>
            </a:pPr>
            <a:r>
              <a:rPr lang="fr-FR" sz="3200" b="1" dirty="0" smtClean="0">
                <a:solidFill>
                  <a:srgbClr val="C00000"/>
                </a:solidFill>
                <a:latin typeface="Britannic Bold" panose="020B0903060703020204" pitchFamily="34" charset="0"/>
              </a:rPr>
              <a:t>III- LES PERSPECTIVES POUR 2017</a:t>
            </a:r>
            <a:endParaRPr lang="fr-FR" sz="3200" b="1" dirty="0">
              <a:solidFill>
                <a:srgbClr val="C00000"/>
              </a:solidFill>
              <a:latin typeface="Britannic Bold" panose="020B0903060703020204" pitchFamily="34" charset="0"/>
            </a:endParaRPr>
          </a:p>
        </p:txBody>
      </p:sp>
      <p:sp>
        <p:nvSpPr>
          <p:cNvPr id="7" name="Espace réservé du contenu 2"/>
          <p:cNvSpPr txBox="1">
            <a:spLocks/>
          </p:cNvSpPr>
          <p:nvPr/>
        </p:nvSpPr>
        <p:spPr>
          <a:xfrm>
            <a:off x="827584" y="1700808"/>
            <a:ext cx="8064896" cy="410445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algn="just">
              <a:lnSpc>
                <a:spcPct val="150000"/>
              </a:lnSpc>
              <a:buNone/>
            </a:pPr>
            <a:endParaRPr lang="fr-FR" sz="2000" dirty="0" smtClean="0">
              <a:latin typeface="Cambria" panose="02040503050406030204" pitchFamily="18" charset="0"/>
            </a:endParaRPr>
          </a:p>
          <a:p>
            <a:pPr marL="0" indent="0" algn="just">
              <a:lnSpc>
                <a:spcPct val="150000"/>
              </a:lnSpc>
              <a:buNone/>
            </a:pPr>
            <a:endParaRPr lang="fr-FR" sz="2400" dirty="0" smtClean="0">
              <a:latin typeface="Maiandra GD" panose="020E0502030308020204" pitchFamily="34" charset="0"/>
            </a:endParaRP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975598447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1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Thème1</Template>
  <TotalTime>2589</TotalTime>
  <Words>604</Words>
  <Application>Microsoft Office PowerPoint</Application>
  <PresentationFormat>Affichage à l'écran (4:3)</PresentationFormat>
  <Paragraphs>68</Paragraphs>
  <Slides>13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7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13</vt:i4>
      </vt:variant>
    </vt:vector>
  </HeadingPairs>
  <TitlesOfParts>
    <vt:vector size="21" baseType="lpstr">
      <vt:lpstr>Arial</vt:lpstr>
      <vt:lpstr>Britannic Bold</vt:lpstr>
      <vt:lpstr>Calibri</vt:lpstr>
      <vt:lpstr>Calibri Light</vt:lpstr>
      <vt:lpstr>Cambria</vt:lpstr>
      <vt:lpstr>Maiandra GD</vt:lpstr>
      <vt:lpstr>Wingdings</vt:lpstr>
      <vt:lpstr>Thème1</vt:lpstr>
      <vt:lpstr>PLAN D’ACTIONS DIRECTION  DES SYSTEMES D’INFORMATION (DSI-2017) </vt:lpstr>
      <vt:lpstr>Présentation PowerPoint</vt:lpstr>
      <vt:lpstr>I - MISSIONS  ET MOYENS DU DEPARTEMENT </vt:lpstr>
      <vt:lpstr>I - MISSIONS  ET MOYENS DU DEPARTEMENT </vt:lpstr>
      <vt:lpstr>I - MISSIONS  ET MOYENS DU DEPARTEMENT </vt:lpstr>
      <vt:lpstr>I - MISSIONS  ET MOYENS DU DEPARTEMENT </vt:lpstr>
      <vt:lpstr>II- LES PERSPECTIVES POUR 2017</vt:lpstr>
      <vt:lpstr>II- LES PERSPECTIVES POUR 2017</vt:lpstr>
      <vt:lpstr>III- LES PERSPECTIVES POUR 2017</vt:lpstr>
      <vt:lpstr>III- LES PERSPECTIVES POUR 2017</vt:lpstr>
      <vt:lpstr>III- LES PERSPECTIVES POUR 2017</vt:lpstr>
      <vt:lpstr>III-ANNEXE</vt:lpstr>
      <vt:lpstr>IV- ANNEXES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leandre AGUIAH</dc:creator>
  <cp:lastModifiedBy>Léandre Aguiah</cp:lastModifiedBy>
  <cp:revision>71</cp:revision>
  <dcterms:created xsi:type="dcterms:W3CDTF">2015-12-30T16:59:44Z</dcterms:created>
  <dcterms:modified xsi:type="dcterms:W3CDTF">2016-12-27T18:11:26Z</dcterms:modified>
</cp:coreProperties>
</file>