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72" r:id="rId5"/>
    <p:sldId id="261" r:id="rId6"/>
    <p:sldId id="263" r:id="rId7"/>
    <p:sldId id="262" r:id="rId8"/>
    <p:sldId id="273" r:id="rId9"/>
    <p:sldId id="264" r:id="rId10"/>
    <p:sldId id="265" r:id="rId11"/>
    <p:sldId id="274" r:id="rId12"/>
    <p:sldId id="266" r:id="rId13"/>
    <p:sldId id="267" r:id="rId14"/>
    <p:sldId id="268" r:id="rId15"/>
    <p:sldId id="269" r:id="rId16"/>
    <p:sldId id="270" r:id="rId17"/>
    <p:sldId id="271" r:id="rId18"/>
    <p:sldId id="275"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8" d="100"/>
          <a:sy n="88" d="100"/>
        </p:scale>
        <p:origin x="-654"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Cliquez pour modifier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1554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0922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92817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5802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6000"/>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00976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4521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Cliquez pour modifier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6820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6894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5468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338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05/01/2016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6782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05/01/2016</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309678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2"/>
            <a:ext cx="6858000" cy="4682901"/>
          </a:xfrm>
        </p:spPr>
        <p:txBody>
          <a:bodyPr>
            <a:normAutofit fontScale="90000"/>
          </a:bodyPr>
          <a:lstStyle/>
          <a:p>
            <a:r>
              <a:rPr lang="fr-FR" b="1" dirty="0">
                <a:solidFill>
                  <a:srgbClr val="C00000"/>
                </a:solidFill>
                <a:effectLst>
                  <a:outerShdw blurRad="38100" dist="38100" dir="2700000" algn="tl">
                    <a:srgbClr val="000000">
                      <a:alpha val="43137"/>
                    </a:srgbClr>
                  </a:outerShdw>
                </a:effectLst>
                <a:latin typeface="Maiandra GD" pitchFamily="34" charset="0"/>
              </a:rPr>
              <a:t>PLAN D’ACTIONS DIRECTION </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DES SYSTEMES D’INFORMATION</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(DSI-2016)</a:t>
            </a:r>
            <a:br>
              <a:rPr lang="fr-FR" b="1" dirty="0">
                <a:solidFill>
                  <a:srgbClr val="C00000"/>
                </a:solidFill>
                <a:effectLst>
                  <a:outerShdw blurRad="38100" dist="38100" dir="2700000" algn="tl">
                    <a:srgbClr val="000000">
                      <a:alpha val="43137"/>
                    </a:srgbClr>
                  </a:outerShdw>
                </a:effectLst>
                <a:latin typeface="Maiandra GD" pitchFamily="34" charset="0"/>
              </a:rPr>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1412776"/>
            <a:ext cx="7128792" cy="3600400"/>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III- LES PERSPECTIVES POUR 2016</a:t>
            </a:r>
          </a:p>
        </p:txBody>
      </p:sp>
    </p:spTree>
    <p:extLst>
      <p:ext uri="{BB962C8B-B14F-4D97-AF65-F5344CB8AC3E}">
        <p14:creationId xmlns:p14="http://schemas.microsoft.com/office/powerpoint/2010/main" val="69026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q"/>
            </a:pPr>
            <a:endParaRPr lang="fr-FR" sz="1800" dirty="0" smtClean="0">
              <a:latin typeface="Cambria" panose="02040503050406030204" pitchFamily="18" charset="0"/>
            </a:endParaRPr>
          </a:p>
          <a:p>
            <a:pPr lvl="0" algn="just">
              <a:lnSpc>
                <a:spcPct val="150000"/>
              </a:lnSpc>
              <a:buFont typeface="Wingdings" panose="05000000000000000000" pitchFamily="2" charset="2"/>
              <a:buChar char="q"/>
            </a:pPr>
            <a:r>
              <a:rPr lang="fr-FR" sz="8000" dirty="0">
                <a:latin typeface="Cambria" panose="02040503050406030204" pitchFamily="18" charset="0"/>
              </a:rPr>
              <a:t>Gestion de  la présence</a:t>
            </a:r>
          </a:p>
          <a:p>
            <a:pPr lvl="0" algn="just">
              <a:lnSpc>
                <a:spcPct val="150000"/>
              </a:lnSpc>
              <a:buFont typeface="Wingdings" panose="05000000000000000000" pitchFamily="2" charset="2"/>
              <a:buChar char="q"/>
            </a:pPr>
            <a:r>
              <a:rPr lang="fr-FR" sz="8000" dirty="0" smtClean="0">
                <a:latin typeface="Cambria" panose="02040503050406030204" pitchFamily="18" charset="0"/>
              </a:rPr>
              <a:t>Centralisation des éléments de </a:t>
            </a:r>
            <a:r>
              <a:rPr lang="fr-FR" sz="8000" dirty="0">
                <a:latin typeface="Cambria" panose="02040503050406030204" pitchFamily="18" charset="0"/>
              </a:rPr>
              <a:t>la paye</a:t>
            </a:r>
          </a:p>
          <a:p>
            <a:pPr lvl="0" algn="just">
              <a:lnSpc>
                <a:spcPct val="150000"/>
              </a:lnSpc>
              <a:buFont typeface="Wingdings" panose="05000000000000000000" pitchFamily="2" charset="2"/>
              <a:buChar char="q"/>
            </a:pPr>
            <a:r>
              <a:rPr lang="fr-FR" sz="8000" dirty="0" smtClean="0">
                <a:latin typeface="Cambria" panose="02040503050406030204" pitchFamily="18" charset="0"/>
              </a:rPr>
              <a:t>Mise à jour des applications existantes </a:t>
            </a:r>
          </a:p>
          <a:p>
            <a:pPr lvl="1" algn="just">
              <a:lnSpc>
                <a:spcPct val="150000"/>
              </a:lnSpc>
              <a:buFont typeface="Wingdings" panose="05000000000000000000" pitchFamily="2" charset="2"/>
              <a:buChar char="q"/>
            </a:pPr>
            <a:r>
              <a:rPr lang="fr-FR" sz="8000" dirty="0" smtClean="0">
                <a:latin typeface="Cambria" panose="02040503050406030204" pitchFamily="18" charset="0"/>
              </a:rPr>
              <a:t>SYGETI </a:t>
            </a:r>
          </a:p>
          <a:p>
            <a:pPr lvl="1" algn="just">
              <a:lnSpc>
                <a:spcPct val="150000"/>
              </a:lnSpc>
              <a:buFont typeface="Wingdings" panose="05000000000000000000" pitchFamily="2" charset="2"/>
              <a:buChar char="q"/>
            </a:pPr>
            <a:r>
              <a:rPr lang="fr-FR" sz="8000" dirty="0" smtClean="0">
                <a:latin typeface="Cambria" panose="02040503050406030204" pitchFamily="18" charset="0"/>
              </a:rPr>
              <a:t>SIRA (135, PAC)</a:t>
            </a:r>
          </a:p>
          <a:p>
            <a:pPr lvl="1" algn="just">
              <a:lnSpc>
                <a:spcPct val="150000"/>
              </a:lnSpc>
              <a:buFont typeface="Wingdings" panose="05000000000000000000" pitchFamily="2" charset="2"/>
              <a:buChar char="q"/>
            </a:pPr>
            <a:r>
              <a:rPr lang="fr-FR" sz="8000" dirty="0" smtClean="0">
                <a:latin typeface="Cambria" panose="02040503050406030204" pitchFamily="18" charset="0"/>
              </a:rPr>
              <a:t>OGTI</a:t>
            </a:r>
          </a:p>
          <a:p>
            <a:pPr lvl="1" algn="just">
              <a:lnSpc>
                <a:spcPct val="150000"/>
              </a:lnSpc>
              <a:buFont typeface="Wingdings" panose="05000000000000000000" pitchFamily="2" charset="2"/>
              <a:buChar char="q"/>
            </a:pPr>
            <a:r>
              <a:rPr lang="fr-FR" sz="8000" dirty="0" smtClean="0">
                <a:latin typeface="Cambria" panose="02040503050406030204" pitchFamily="18" charset="0"/>
              </a:rPr>
              <a:t>Social media</a:t>
            </a:r>
          </a:p>
          <a:p>
            <a:pPr>
              <a:lnSpc>
                <a:spcPct val="150000"/>
              </a:lnSpc>
              <a:buFont typeface="Wingdings" panose="05000000000000000000" pitchFamily="2" charset="2"/>
              <a:buChar char="q"/>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smtClean="0">
                <a:solidFill>
                  <a:srgbClr val="996633"/>
                </a:solidFill>
                <a:effectLst>
                  <a:outerShdw blurRad="38100" dist="38100" dir="2700000" algn="tl">
                    <a:srgbClr val="000000">
                      <a:alpha val="43137"/>
                    </a:srgbClr>
                  </a:outerShdw>
                </a:effectLst>
                <a:latin typeface="Cambria" panose="02040503050406030204" pitchFamily="18" charset="0"/>
              </a:rPr>
              <a:t>SERVICE ANALYSE ET DEVELOPPEMENT</a:t>
            </a:r>
            <a:endParaRPr lang="fr-FR" sz="2400" b="1" dirty="0">
              <a:solidFill>
                <a:srgbClr val="996633"/>
              </a:solidFill>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2740390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just">
              <a:lnSpc>
                <a:spcPct val="150000"/>
              </a:lnSpc>
              <a:buFont typeface="Wingdings" panose="05000000000000000000" pitchFamily="2" charset="2"/>
              <a:buChar char="q"/>
            </a:pPr>
            <a:r>
              <a:rPr lang="fr-FR" sz="2000" dirty="0" smtClean="0">
                <a:latin typeface="Cambria" panose="02040503050406030204" pitchFamily="18" charset="0"/>
              </a:rPr>
              <a:t>Développement </a:t>
            </a:r>
            <a:r>
              <a:rPr lang="fr-FR" sz="2000" dirty="0">
                <a:latin typeface="Cambria" panose="02040503050406030204" pitchFamily="18" charset="0"/>
              </a:rPr>
              <a:t>d’applications </a:t>
            </a:r>
            <a:r>
              <a:rPr lang="fr-FR" sz="2000" dirty="0" smtClean="0">
                <a:latin typeface="Cambria" panose="02040503050406030204" pitchFamily="18" charset="0"/>
              </a:rPr>
              <a:t>spontanées;</a:t>
            </a:r>
            <a:endParaRPr lang="fr-FR" sz="2000" dirty="0">
              <a:latin typeface="Cambria" panose="02040503050406030204" pitchFamily="18" charset="0"/>
            </a:endParaRPr>
          </a:p>
          <a:p>
            <a:pPr>
              <a:lnSpc>
                <a:spcPct val="150000"/>
              </a:lnSpc>
              <a:buFont typeface="Wingdings" panose="05000000000000000000" pitchFamily="2" charset="2"/>
              <a:buChar char="q"/>
            </a:pPr>
            <a:r>
              <a:rPr lang="fr-FR" sz="2000" dirty="0">
                <a:latin typeface="Cambria" panose="02040503050406030204" pitchFamily="18" charset="0"/>
              </a:rPr>
              <a:t> Assurer la veille technologique </a:t>
            </a:r>
            <a:r>
              <a:rPr lang="fr-FR" sz="2000" dirty="0" smtClean="0">
                <a:latin typeface="Cambria" panose="02040503050406030204" pitchFamily="18" charset="0"/>
              </a:rPr>
              <a:t>;</a:t>
            </a:r>
            <a:endParaRPr lang="fr-FR" sz="2000" dirty="0">
              <a:latin typeface="Cambria" panose="02040503050406030204" pitchFamily="18" charset="0"/>
            </a:endParaRPr>
          </a:p>
          <a:p>
            <a:pPr algn="just">
              <a:lnSpc>
                <a:spcPct val="150000"/>
              </a:lnSpc>
              <a:buFont typeface="Wingdings" panose="05000000000000000000" pitchFamily="2" charset="2"/>
              <a:buChar char="q"/>
            </a:pPr>
            <a:r>
              <a:rPr lang="fr-FR" sz="2000" dirty="0" smtClean="0">
                <a:latin typeface="Cambria" panose="02040503050406030204" pitchFamily="18" charset="0"/>
              </a:rPr>
              <a:t> Gestion Electronique des Documents (GED);</a:t>
            </a:r>
          </a:p>
          <a:p>
            <a:pPr algn="just">
              <a:lnSpc>
                <a:spcPct val="150000"/>
              </a:lnSpc>
              <a:buFont typeface="Wingdings" panose="05000000000000000000" pitchFamily="2" charset="2"/>
              <a:buChar char="q"/>
            </a:pPr>
            <a:r>
              <a:rPr lang="fr-FR" sz="2000" dirty="0" smtClean="0">
                <a:latin typeface="Cambria" panose="02040503050406030204" pitchFamily="18" charset="0"/>
              </a:rPr>
              <a:t>Gérer le développement de certains modules spécifiques dans le SVI;</a:t>
            </a:r>
            <a:endParaRPr lang="fr-FR" sz="2000" dirty="0">
              <a:latin typeface="Cambria" panose="02040503050406030204" pitchFamily="18" charset="0"/>
            </a:endParaRPr>
          </a:p>
          <a:p>
            <a:pPr algn="just">
              <a:lnSpc>
                <a:spcPct val="150000"/>
              </a:lnSpc>
              <a:buFont typeface="Wingdings" panose="05000000000000000000" pitchFamily="2" charset="2"/>
              <a:buChar char="q"/>
            </a:pPr>
            <a:r>
              <a:rPr lang="fr-FR" sz="2000" dirty="0">
                <a:latin typeface="Cambria" panose="02040503050406030204" pitchFamily="18" charset="0"/>
              </a:rPr>
              <a:t> Assurer la veille technologique des </a:t>
            </a:r>
            <a:r>
              <a:rPr lang="fr-FR" sz="2000" dirty="0" smtClean="0">
                <a:latin typeface="Cambria" panose="02040503050406030204" pitchFamily="18" charset="0"/>
              </a:rPr>
              <a:t>applications (Mise a jour et sécurité des applications, proposition des applications innovantes, </a:t>
            </a:r>
            <a:r>
              <a:rPr lang="fr-FR" sz="2000" dirty="0" err="1" smtClean="0">
                <a:latin typeface="Cambria" panose="02040503050406030204" pitchFamily="18" charset="0"/>
              </a:rPr>
              <a:t>etc</a:t>
            </a:r>
            <a:r>
              <a:rPr lang="fr-FR" sz="2000" dirty="0" smtClean="0">
                <a:latin typeface="Cambria" panose="02040503050406030204" pitchFamily="18" charset="0"/>
              </a:rPr>
              <a:t>,,)</a:t>
            </a:r>
            <a:endParaRPr lang="fr-FR" sz="20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smtClean="0">
                <a:solidFill>
                  <a:srgbClr val="996633"/>
                </a:solidFill>
                <a:effectLst>
                  <a:outerShdw blurRad="38100" dist="38100" dir="2700000" algn="tl">
                    <a:srgbClr val="000000">
                      <a:alpha val="43137"/>
                    </a:srgbClr>
                  </a:outerShdw>
                </a:effectLst>
                <a:latin typeface="Cambria" panose="02040503050406030204" pitchFamily="18" charset="0"/>
              </a:rPr>
              <a:t>SERVICE ANALYSE ET DEVELOPPEMENT</a:t>
            </a:r>
            <a:endParaRPr lang="fr-FR" sz="2400" b="1" dirty="0">
              <a:solidFill>
                <a:srgbClr val="996633"/>
              </a:solidFill>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2975598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50000"/>
              </a:lnSpc>
              <a:buFont typeface="Wingdings" panose="05000000000000000000" pitchFamily="2" charset="2"/>
              <a:buChar char="q"/>
            </a:pPr>
            <a:r>
              <a:rPr lang="fr-FR" sz="2000" dirty="0" smtClean="0">
                <a:latin typeface="Cambria" panose="02040503050406030204" pitchFamily="18" charset="0"/>
              </a:rPr>
              <a:t> </a:t>
            </a:r>
            <a:r>
              <a:rPr lang="fr-FR" sz="2000" dirty="0">
                <a:latin typeface="Cambria" panose="02040503050406030204" pitchFamily="18" charset="0"/>
              </a:rPr>
              <a:t>Garantir à 90% de disponibilité des postes de travail des téléconseillers </a:t>
            </a:r>
            <a:r>
              <a:rPr lang="fr-FR" sz="2000" dirty="0" smtClean="0">
                <a:latin typeface="Cambria" panose="02040503050406030204" pitchFamily="18" charset="0"/>
              </a:rPr>
              <a:t>sur les différents sites;</a:t>
            </a:r>
            <a:endParaRPr lang="fr-FR" sz="2000" dirty="0">
              <a:latin typeface="Cambria" panose="02040503050406030204" pitchFamily="18" charset="0"/>
            </a:endParaRPr>
          </a:p>
          <a:p>
            <a:pPr lvl="1">
              <a:lnSpc>
                <a:spcPct val="150000"/>
              </a:lnSpc>
              <a:buFont typeface="Wingdings" panose="05000000000000000000" pitchFamily="2" charset="2"/>
              <a:buChar char="q"/>
            </a:pPr>
            <a:r>
              <a:rPr lang="fr-FR" sz="2000" dirty="0" smtClean="0">
                <a:latin typeface="Cambria" panose="02040503050406030204" pitchFamily="18" charset="0"/>
              </a:rPr>
              <a:t>Maintenance </a:t>
            </a:r>
            <a:r>
              <a:rPr lang="fr-FR" sz="2000" dirty="0">
                <a:latin typeface="Cambria" panose="02040503050406030204" pitchFamily="18" charset="0"/>
              </a:rPr>
              <a:t>préventif</a:t>
            </a:r>
          </a:p>
          <a:p>
            <a:pPr lvl="1">
              <a:lnSpc>
                <a:spcPct val="150000"/>
              </a:lnSpc>
              <a:buFont typeface="Wingdings" panose="05000000000000000000" pitchFamily="2" charset="2"/>
              <a:buChar char="q"/>
            </a:pPr>
            <a:r>
              <a:rPr lang="fr-FR" sz="2000" dirty="0">
                <a:latin typeface="Cambria" panose="02040503050406030204" pitchFamily="18" charset="0"/>
              </a:rPr>
              <a:t>Maintenance curative</a:t>
            </a:r>
          </a:p>
          <a:p>
            <a:pPr lvl="0">
              <a:lnSpc>
                <a:spcPct val="150000"/>
              </a:lnSpc>
              <a:buFont typeface="Wingdings" panose="05000000000000000000" pitchFamily="2" charset="2"/>
              <a:buChar char="q"/>
            </a:pPr>
            <a:r>
              <a:rPr lang="fr-FR" sz="2000" dirty="0">
                <a:latin typeface="Cambria" panose="02040503050406030204" pitchFamily="18" charset="0"/>
              </a:rPr>
              <a:t>Garantir à 90% de disponibilité des postes de l’administration ;</a:t>
            </a:r>
          </a:p>
          <a:p>
            <a:pPr lvl="1">
              <a:lnSpc>
                <a:spcPct val="150000"/>
              </a:lnSpc>
              <a:buFont typeface="Wingdings" panose="05000000000000000000" pitchFamily="2" charset="2"/>
              <a:buChar char="q"/>
            </a:pPr>
            <a:r>
              <a:rPr lang="fr-FR" sz="2000" dirty="0" smtClean="0">
                <a:latin typeface="Cambria" panose="02040503050406030204" pitchFamily="18" charset="0"/>
              </a:rPr>
              <a:t>Maintenance </a:t>
            </a:r>
            <a:r>
              <a:rPr lang="fr-FR" sz="2000" dirty="0">
                <a:latin typeface="Cambria" panose="02040503050406030204" pitchFamily="18" charset="0"/>
              </a:rPr>
              <a:t>préventif</a:t>
            </a:r>
          </a:p>
          <a:p>
            <a:pPr lvl="1">
              <a:lnSpc>
                <a:spcPct val="150000"/>
              </a:lnSpc>
              <a:buFont typeface="Wingdings" panose="05000000000000000000" pitchFamily="2" charset="2"/>
              <a:buChar char="q"/>
            </a:pPr>
            <a:r>
              <a:rPr lang="fr-FR" sz="2000" dirty="0">
                <a:latin typeface="Cambria" panose="02040503050406030204" pitchFamily="18" charset="0"/>
              </a:rPr>
              <a:t>Maintenance curative</a:t>
            </a: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RESEAUX ET MAINTENANCE</a:t>
            </a:r>
          </a:p>
        </p:txBody>
      </p:sp>
    </p:spTree>
    <p:extLst>
      <p:ext uri="{BB962C8B-B14F-4D97-AF65-F5344CB8AC3E}">
        <p14:creationId xmlns:p14="http://schemas.microsoft.com/office/powerpoint/2010/main" val="4153622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50000"/>
              </a:lnSpc>
              <a:buFont typeface="Wingdings" panose="05000000000000000000" pitchFamily="2" charset="2"/>
              <a:buChar char="q"/>
            </a:pPr>
            <a:r>
              <a:rPr lang="fr-FR" sz="2200" dirty="0" smtClean="0">
                <a:latin typeface="Cambria" panose="02040503050406030204" pitchFamily="18" charset="0"/>
              </a:rPr>
              <a:t> </a:t>
            </a:r>
            <a:r>
              <a:rPr lang="fr-FR" sz="2200" dirty="0">
                <a:latin typeface="Cambria" panose="02040503050406030204" pitchFamily="18" charset="0"/>
              </a:rPr>
              <a:t>Garantir à 90% de disponibilité des serveurs de </a:t>
            </a:r>
            <a:r>
              <a:rPr lang="fr-FR" sz="2200" dirty="0" smtClean="0">
                <a:latin typeface="Cambria" panose="02040503050406030204" pitchFamily="18" charset="0"/>
              </a:rPr>
              <a:t>production centraliser sur le HQ et délocalisé aussi;</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Garantir à 90% de disponibilité des serveurs secondaires ;</a:t>
            </a:r>
          </a:p>
          <a:p>
            <a:pPr lvl="0">
              <a:lnSpc>
                <a:spcPct val="150000"/>
              </a:lnSpc>
              <a:buFont typeface="Wingdings" panose="05000000000000000000" pitchFamily="2" charset="2"/>
              <a:buChar char="q"/>
            </a:pPr>
            <a:r>
              <a:rPr lang="fr-FR" sz="2200" dirty="0">
                <a:latin typeface="Cambria" panose="02040503050406030204" pitchFamily="18" charset="0"/>
              </a:rPr>
              <a:t>  Suivi  du parc informatique télémaintenance (</a:t>
            </a:r>
            <a:r>
              <a:rPr lang="fr-FR" sz="2200" dirty="0" err="1">
                <a:latin typeface="Cambria" panose="02040503050406030204" pitchFamily="18" charset="0"/>
              </a:rPr>
              <a:t>Zabbix</a:t>
            </a:r>
            <a:r>
              <a:rPr lang="fr-FR" sz="2200" dirty="0" smtClean="0">
                <a:latin typeface="Cambria" panose="02040503050406030204" pitchFamily="18" charset="0"/>
              </a:rPr>
              <a:t>);</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  Support aux utilisateurs </a:t>
            </a:r>
            <a:r>
              <a:rPr lang="fr-FR" sz="2200" dirty="0" smtClean="0">
                <a:latin typeface="Cambria" panose="02040503050406030204" pitchFamily="18" charset="0"/>
              </a:rPr>
              <a:t>;</a:t>
            </a:r>
            <a:endParaRPr lang="fr-FR" sz="2200" dirty="0">
              <a:latin typeface="Cambria" panose="02040503050406030204" pitchFamily="18" charset="0"/>
            </a:endParaRPr>
          </a:p>
          <a:p>
            <a:pPr lvl="0">
              <a:lnSpc>
                <a:spcPct val="150000"/>
              </a:lnSpc>
              <a:buFont typeface="Wingdings" panose="05000000000000000000" pitchFamily="2" charset="2"/>
              <a:buChar char="q"/>
            </a:pPr>
            <a:r>
              <a:rPr lang="fr-FR" sz="2200" dirty="0">
                <a:latin typeface="Cambria" panose="02040503050406030204" pitchFamily="18" charset="0"/>
              </a:rPr>
              <a:t>  Formations périodiques des </a:t>
            </a:r>
            <a:r>
              <a:rPr lang="fr-FR" sz="2200" dirty="0" err="1">
                <a:latin typeface="Cambria" panose="02040503050406030204" pitchFamily="18" charset="0"/>
              </a:rPr>
              <a:t>TeamLeaders</a:t>
            </a:r>
            <a:r>
              <a:rPr lang="fr-FR" sz="2200" dirty="0">
                <a:latin typeface="Cambria" panose="02040503050406030204" pitchFamily="18" charset="0"/>
              </a:rPr>
              <a:t> sur la maintenance de premier niveau, utilisation des suites bureautiques et </a:t>
            </a:r>
            <a:r>
              <a:rPr lang="fr-FR" sz="2200" dirty="0" err="1">
                <a:latin typeface="Cambria" panose="02040503050406030204" pitchFamily="18" charset="0"/>
              </a:rPr>
              <a:t>Hermes</a:t>
            </a:r>
            <a:r>
              <a:rPr lang="fr-FR" sz="2200" dirty="0">
                <a:latin typeface="Cambria" panose="02040503050406030204" pitchFamily="18" charset="0"/>
              </a:rPr>
              <a:t>. </a:t>
            </a:r>
            <a:r>
              <a:rPr lang="fr-FR" sz="2200" dirty="0" smtClean="0">
                <a:latin typeface="Cambria" panose="02040503050406030204" pitchFamily="18" charset="0"/>
              </a:rPr>
              <a:t>Net; </a:t>
            </a:r>
          </a:p>
          <a:p>
            <a:pPr marL="0" lvl="0" indent="0">
              <a:lnSpc>
                <a:spcPct val="150000"/>
              </a:lnSpc>
              <a:buNone/>
            </a:pPr>
            <a:endParaRPr lang="fr-FR" sz="22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RESEAUX ET MAINTENANCE</a:t>
            </a:r>
          </a:p>
        </p:txBody>
      </p:sp>
    </p:spTree>
    <p:extLst>
      <p:ext uri="{BB962C8B-B14F-4D97-AF65-F5344CB8AC3E}">
        <p14:creationId xmlns:p14="http://schemas.microsoft.com/office/powerpoint/2010/main" val="2759927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lvl="0" indent="-285750">
              <a:lnSpc>
                <a:spcPct val="150000"/>
              </a:lnSpc>
              <a:buFont typeface="Wingdings" panose="05000000000000000000" pitchFamily="2" charset="2"/>
              <a:buChar char="q"/>
            </a:pPr>
            <a:r>
              <a:rPr lang="fr-FR" sz="2900" dirty="0" smtClean="0">
                <a:latin typeface="Cambria" panose="02040503050406030204" pitchFamily="18" charset="0"/>
              </a:rPr>
              <a:t>Conception d’une architecture </a:t>
            </a:r>
            <a:r>
              <a:rPr lang="fr-FR" sz="2900" dirty="0">
                <a:latin typeface="Cambria" panose="02040503050406030204" pitchFamily="18" charset="0"/>
              </a:rPr>
              <a:t>réseau </a:t>
            </a:r>
            <a:r>
              <a:rPr lang="fr-FR" sz="2900" dirty="0" smtClean="0">
                <a:latin typeface="Cambria" panose="02040503050406030204" pitchFamily="18" charset="0"/>
              </a:rPr>
              <a:t>Globale (Cartographie et plan d’adressage Générale des filiales du Benin)</a:t>
            </a:r>
            <a:endParaRPr lang="fr-FR" sz="2900" dirty="0">
              <a:latin typeface="Cambria" panose="02040503050406030204" pitchFamily="18" charset="0"/>
            </a:endParaRPr>
          </a:p>
          <a:p>
            <a:pPr marL="285750" indent="-285750">
              <a:lnSpc>
                <a:spcPct val="150000"/>
              </a:lnSpc>
              <a:buFont typeface="Wingdings" panose="05000000000000000000" pitchFamily="2" charset="2"/>
              <a:buChar char="q"/>
            </a:pPr>
            <a:r>
              <a:rPr lang="fr-FR" sz="2900" dirty="0">
                <a:latin typeface="Cambria" panose="02040503050406030204" pitchFamily="18" charset="0"/>
              </a:rPr>
              <a:t>Refonte </a:t>
            </a:r>
            <a:r>
              <a:rPr lang="fr-FR" sz="2900" dirty="0" smtClean="0">
                <a:latin typeface="Cambria" panose="02040503050406030204" pitchFamily="18" charset="0"/>
              </a:rPr>
              <a:t>de </a:t>
            </a:r>
            <a:r>
              <a:rPr lang="fr-FR" sz="2900" dirty="0">
                <a:latin typeface="Cambria" panose="02040503050406030204" pitchFamily="18" charset="0"/>
              </a:rPr>
              <a:t>la stratégie de sécurité réseau </a:t>
            </a:r>
            <a:r>
              <a:rPr lang="fr-FR" sz="2900" dirty="0" smtClean="0">
                <a:latin typeface="Cambria" panose="02040503050406030204" pitchFamily="18" charset="0"/>
              </a:rPr>
              <a:t>(Gestion </a:t>
            </a:r>
            <a:r>
              <a:rPr lang="fr-FR" sz="2900" dirty="0">
                <a:latin typeface="Cambria" panose="02040503050406030204" pitchFamily="18" charset="0"/>
              </a:rPr>
              <a:t>des accès des différentes filiales au site principale HQ </a:t>
            </a:r>
            <a:r>
              <a:rPr lang="fr-FR" sz="2900" dirty="0" smtClean="0">
                <a:latin typeface="Cambria" panose="02040503050406030204" pitchFamily="18" charset="0"/>
              </a:rPr>
              <a:t>« Head Quarter »)</a:t>
            </a:r>
          </a:p>
          <a:p>
            <a:pPr marL="285750" indent="-285750" algn="just">
              <a:lnSpc>
                <a:spcPct val="150000"/>
              </a:lnSpc>
              <a:buFont typeface="Wingdings" panose="05000000000000000000" pitchFamily="2" charset="2"/>
              <a:buChar char="q"/>
            </a:pPr>
            <a:r>
              <a:rPr lang="fr-FR" sz="2900" dirty="0" smtClean="0">
                <a:latin typeface="Cambria" panose="02040503050406030204" pitchFamily="18" charset="0"/>
              </a:rPr>
              <a:t>Suivi des politiques </a:t>
            </a:r>
            <a:r>
              <a:rPr lang="fr-FR" sz="2900" dirty="0">
                <a:latin typeface="Cambria" panose="02040503050406030204" pitchFamily="18" charset="0"/>
              </a:rPr>
              <a:t>de sauvegarde des données </a:t>
            </a:r>
            <a:r>
              <a:rPr lang="fr-FR" sz="2900" dirty="0" smtClean="0">
                <a:latin typeface="Cambria" panose="02040503050406030204" pitchFamily="18" charset="0"/>
              </a:rPr>
              <a:t>et renforcer sa sécurité sur HQ</a:t>
            </a:r>
            <a:endParaRPr lang="fr-FR" sz="2900" dirty="0">
              <a:latin typeface="Cambria" panose="02040503050406030204" pitchFamily="18" charset="0"/>
            </a:endParaRPr>
          </a:p>
          <a:p>
            <a:pPr marL="285750" indent="-285750" algn="just">
              <a:lnSpc>
                <a:spcPct val="150000"/>
              </a:lnSpc>
              <a:buFont typeface="Wingdings" panose="05000000000000000000" pitchFamily="2" charset="2"/>
              <a:buChar char="q"/>
            </a:pPr>
            <a:r>
              <a:rPr lang="fr-FR" sz="2900" dirty="0" smtClean="0">
                <a:latin typeface="Cambria" panose="02040503050406030204" pitchFamily="18" charset="0"/>
              </a:rPr>
              <a:t>Renforcer la politique </a:t>
            </a:r>
            <a:r>
              <a:rPr lang="fr-FR" sz="2900" dirty="0">
                <a:latin typeface="Cambria" panose="02040503050406030204" pitchFamily="18" charset="0"/>
              </a:rPr>
              <a:t>de redondance des </a:t>
            </a:r>
            <a:r>
              <a:rPr lang="fr-FR" sz="2900" dirty="0" smtClean="0">
                <a:latin typeface="Cambria" panose="02040503050406030204" pitchFamily="18" charset="0"/>
              </a:rPr>
              <a:t>serveurs (contrôleur </a:t>
            </a:r>
            <a:r>
              <a:rPr lang="fr-FR" sz="2900" dirty="0">
                <a:latin typeface="Cambria" panose="02040503050406030204" pitchFamily="18" charset="0"/>
              </a:rPr>
              <a:t>de domaine, serveur de messagerie, serveurs de production) afin de garantir une continuité de service tolérable</a:t>
            </a:r>
          </a:p>
          <a:p>
            <a:pPr marL="285750" indent="-285750">
              <a:lnSpc>
                <a:spcPct val="150000"/>
              </a:lnSpc>
              <a:buFont typeface="Wingdings" panose="05000000000000000000" pitchFamily="2" charset="2"/>
              <a:buChar char="q"/>
            </a:pPr>
            <a:endParaRPr lang="fr-FR" sz="24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SYSTÈME ET SECURITE</a:t>
            </a:r>
          </a:p>
        </p:txBody>
      </p:sp>
    </p:spTree>
    <p:extLst>
      <p:ext uri="{BB962C8B-B14F-4D97-AF65-F5344CB8AC3E}">
        <p14:creationId xmlns:p14="http://schemas.microsoft.com/office/powerpoint/2010/main" val="1506436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2016</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2162473"/>
            <a:ext cx="8064896" cy="37147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Suivi de la politique </a:t>
            </a:r>
            <a:r>
              <a:rPr lang="fr-FR" sz="2000" dirty="0">
                <a:latin typeface="Cambria" panose="02040503050406030204" pitchFamily="18" charset="0"/>
              </a:rPr>
              <a:t>de gestion des </a:t>
            </a:r>
            <a:r>
              <a:rPr lang="fr-FR" sz="2000" dirty="0" smtClean="0">
                <a:latin typeface="Cambria" panose="02040503050406030204" pitchFamily="18" charset="0"/>
              </a:rPr>
              <a:t>espaces de stockage et renforcement de la politique d’accès aux lecteurs réseaux sur les différents site du BENIN;</a:t>
            </a: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Suivi de l’actualisation du manuel et </a:t>
            </a:r>
            <a:r>
              <a:rPr lang="fr-FR" sz="2000" dirty="0">
                <a:latin typeface="Cambria" panose="02040503050406030204" pitchFamily="18" charset="0"/>
              </a:rPr>
              <a:t>procédure </a:t>
            </a:r>
            <a:r>
              <a:rPr lang="fr-FR" sz="2000" dirty="0" smtClean="0">
                <a:latin typeface="Cambria" panose="02040503050406030204" pitchFamily="18" charset="0"/>
              </a:rPr>
              <a:t>de la DSI;</a:t>
            </a:r>
          </a:p>
          <a:p>
            <a:pPr marL="285750" indent="-285750" algn="just">
              <a:lnSpc>
                <a:spcPct val="150000"/>
              </a:lnSpc>
              <a:buFont typeface="Wingdings" panose="05000000000000000000" pitchFamily="2" charset="2"/>
              <a:buChar char="q"/>
            </a:pPr>
            <a:r>
              <a:rPr lang="fr-FR" sz="2000" dirty="0" smtClean="0">
                <a:latin typeface="Cambria" panose="02040503050406030204" pitchFamily="18" charset="0"/>
              </a:rPr>
              <a:t>Veille Technologique :</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Supervision </a:t>
            </a:r>
            <a:r>
              <a:rPr lang="fr-FR" sz="1600" dirty="0">
                <a:latin typeface="Cambria" panose="02040503050406030204" pitchFamily="18" charset="0"/>
              </a:rPr>
              <a:t>du réseau  et détection </a:t>
            </a:r>
            <a:r>
              <a:rPr lang="fr-FR" sz="1600" dirty="0" smtClean="0">
                <a:latin typeface="Cambria" panose="02040503050406030204" pitchFamily="18" charset="0"/>
              </a:rPr>
              <a:t>d’intrusion;</a:t>
            </a:r>
          </a:p>
          <a:p>
            <a:pPr marL="742950" lvl="1" indent="-285750" algn="just">
              <a:lnSpc>
                <a:spcPct val="150000"/>
              </a:lnSpc>
              <a:buFont typeface="Wingdings" panose="05000000000000000000" pitchFamily="2" charset="2"/>
              <a:buChar char="q"/>
            </a:pPr>
            <a:r>
              <a:rPr lang="fr-FR" sz="1600" dirty="0" smtClean="0">
                <a:latin typeface="Cambria" panose="02040503050406030204" pitchFamily="18" charset="0"/>
              </a:rPr>
              <a:t>Assurer la mise à jour systèmes des matériels et des bases virales;</a:t>
            </a:r>
          </a:p>
          <a:p>
            <a:pPr marL="742950" lvl="1" indent="-285750" algn="just">
              <a:lnSpc>
                <a:spcPct val="150000"/>
              </a:lnSpc>
              <a:buFont typeface="Wingdings" panose="05000000000000000000" pitchFamily="2" charset="2"/>
              <a:buChar char="q"/>
            </a:pPr>
            <a:r>
              <a:rPr lang="fr-FR" sz="1600" dirty="0" err="1" smtClean="0">
                <a:latin typeface="Cambria" panose="02040503050406030204" pitchFamily="18" charset="0"/>
              </a:rPr>
              <a:t>Etc</a:t>
            </a:r>
            <a:r>
              <a:rPr lang="fr-FR" sz="1600" dirty="0" smtClean="0">
                <a:latin typeface="Cambria" panose="02040503050406030204" pitchFamily="18" charset="0"/>
              </a:rPr>
              <a:t> …</a:t>
            </a:r>
          </a:p>
          <a:p>
            <a:pPr marL="742950" lvl="1" indent="-285750" algn="just">
              <a:lnSpc>
                <a:spcPct val="150000"/>
              </a:lnSpc>
              <a:buFont typeface="Wingdings" panose="05000000000000000000" pitchFamily="2" charset="2"/>
              <a:buChar char="q"/>
            </a:pPr>
            <a:endParaRPr lang="fr-FR" sz="1600" dirty="0">
              <a:latin typeface="Cambria" panose="02040503050406030204" pitchFamily="18" charset="0"/>
            </a:endParaRPr>
          </a:p>
          <a:p>
            <a:pPr marL="285750" indent="-285750" algn="just">
              <a:lnSpc>
                <a:spcPct val="150000"/>
              </a:lnSpc>
              <a:buFont typeface="Wingdings" panose="05000000000000000000" pitchFamily="2" charset="2"/>
              <a:buChar char="q"/>
            </a:pPr>
            <a:endParaRPr lang="fr-FR" sz="2000" dirty="0">
              <a:latin typeface="Cambria" panose="02040503050406030204" pitchFamily="18" charset="0"/>
            </a:endParaRPr>
          </a:p>
          <a:p>
            <a:pPr marL="0" lvl="0" indent="0">
              <a:lnSpc>
                <a:spcPct val="150000"/>
              </a:lnSpc>
              <a:buNone/>
            </a:pPr>
            <a:endParaRPr lang="fr-FR" sz="2000" dirty="0">
              <a:latin typeface="Cambria" panose="02040503050406030204" pitchFamily="18" charset="0"/>
            </a:endParaRPr>
          </a:p>
          <a:p>
            <a:pPr marL="0" lvl="0" indent="0" algn="just">
              <a:lnSpc>
                <a:spcPct val="150000"/>
              </a:lnSpc>
              <a:buNone/>
            </a:pPr>
            <a:endParaRPr lang="fr-FR" sz="2000" dirty="0" smtClean="0">
              <a:latin typeface="Cambria" panose="02040503050406030204" pitchFamily="18" charset="0"/>
            </a:endParaRPr>
          </a:p>
          <a:p>
            <a:pPr marL="0" indent="0" algn="just">
              <a:lnSpc>
                <a:spcPct val="150000"/>
              </a:lnSpc>
              <a:buNone/>
            </a:pPr>
            <a:endParaRPr lang="fr-FR" sz="2400" dirty="0" smtClean="0">
              <a:latin typeface="Maiandra GD" panose="020E0502030308020204" pitchFamily="34" charset="0"/>
            </a:endParaRPr>
          </a:p>
          <a:p>
            <a:endParaRPr lang="fr-FR" dirty="0"/>
          </a:p>
        </p:txBody>
      </p:sp>
      <p:sp>
        <p:nvSpPr>
          <p:cNvPr id="6" name="ZoneTexte 5"/>
          <p:cNvSpPr txBox="1"/>
          <p:nvPr/>
        </p:nvSpPr>
        <p:spPr>
          <a:xfrm>
            <a:off x="1547664" y="1700808"/>
            <a:ext cx="5987008" cy="461665"/>
          </a:xfrm>
          <a:prstGeom prst="rect">
            <a:avLst/>
          </a:prstGeom>
          <a:noFill/>
        </p:spPr>
        <p:txBody>
          <a:bodyPr wrap="square" rtlCol="0">
            <a:spAutoFit/>
          </a:bodyPr>
          <a:lstStyle/>
          <a:p>
            <a:r>
              <a:rPr lang="fr-FR" sz="2400" b="1" dirty="0">
                <a:solidFill>
                  <a:srgbClr val="996633"/>
                </a:solidFill>
                <a:effectLst>
                  <a:outerShdw blurRad="38100" dist="38100" dir="2700000" algn="tl">
                    <a:srgbClr val="000000">
                      <a:alpha val="43137"/>
                    </a:srgbClr>
                  </a:outerShdw>
                </a:effectLst>
                <a:latin typeface="Cambria" panose="02040503050406030204" pitchFamily="18" charset="0"/>
              </a:rPr>
              <a:t>SERVICE SYSTÈME ET SECURITE</a:t>
            </a:r>
          </a:p>
        </p:txBody>
      </p:sp>
    </p:spTree>
    <p:extLst>
      <p:ext uri="{BB962C8B-B14F-4D97-AF65-F5344CB8AC3E}">
        <p14:creationId xmlns:p14="http://schemas.microsoft.com/office/powerpoint/2010/main" val="2517247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1547664" y="2276872"/>
            <a:ext cx="6624736" cy="1656184"/>
          </a:xfrm>
        </p:spPr>
        <p:txBody>
          <a:bodyPr>
            <a:noAutofit/>
          </a:bodyPr>
          <a:lstStyle/>
          <a:p>
            <a:pPr lvl="1">
              <a:lnSpc>
                <a:spcPct val="150000"/>
              </a:lnSpc>
            </a:pPr>
            <a:r>
              <a:rPr lang="fr-FR" sz="9600" b="1" dirty="0" smtClean="0">
                <a:solidFill>
                  <a:srgbClr val="C00000"/>
                </a:solidFill>
                <a:effectLst>
                  <a:outerShdw blurRad="38100" dist="38100" dir="2700000" algn="tl">
                    <a:srgbClr val="000000">
                      <a:alpha val="43137"/>
                    </a:srgbClr>
                  </a:outerShdw>
                </a:effectLst>
                <a:latin typeface="Maiandra GD" pitchFamily="34" charset="0"/>
              </a:rPr>
              <a:t>IV-ANNEXE</a:t>
            </a:r>
            <a:endParaRPr lang="fr-FR" sz="3200" b="1" dirty="0">
              <a:solidFill>
                <a:srgbClr val="C00000"/>
              </a:solidFill>
              <a:latin typeface="Britannic Bold" panose="020B0903060703020204" pitchFamily="34" charset="0"/>
            </a:endParaRPr>
          </a:p>
        </p:txBody>
      </p:sp>
    </p:spTree>
    <p:extLst>
      <p:ext uri="{BB962C8B-B14F-4D97-AF65-F5344CB8AC3E}">
        <p14:creationId xmlns:p14="http://schemas.microsoft.com/office/powerpoint/2010/main" val="1455876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marL="0" indent="0">
              <a:buNone/>
            </a:pPr>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IV- ANNEXES</a:t>
            </a:r>
            <a:endParaRPr lang="fr-FR" sz="3200" b="1" dirty="0">
              <a:solidFill>
                <a:srgbClr val="C00000"/>
              </a:solidFill>
              <a:latin typeface="Britannic Bold" panose="020B0903060703020204" pitchFamily="34" charset="0"/>
            </a:endParaRPr>
          </a:p>
        </p:txBody>
      </p:sp>
      <p:sp>
        <p:nvSpPr>
          <p:cNvPr id="6" name="ZoneTexte 5"/>
          <p:cNvSpPr txBox="1"/>
          <p:nvPr/>
        </p:nvSpPr>
        <p:spPr>
          <a:xfrm>
            <a:off x="937596" y="2829129"/>
            <a:ext cx="3274364" cy="1200329"/>
          </a:xfrm>
          <a:prstGeom prst="rect">
            <a:avLst/>
          </a:prstGeom>
          <a:noFill/>
        </p:spPr>
        <p:txBody>
          <a:bodyPr wrap="square" rtlCol="0">
            <a:spAutoFit/>
          </a:bodyPr>
          <a:lstStyle/>
          <a:p>
            <a:pPr algn="ctr"/>
            <a:r>
              <a:rPr lang="fr-FR" sz="2400" b="1" dirty="0" smtClean="0">
                <a:solidFill>
                  <a:srgbClr val="996633"/>
                </a:solidFill>
                <a:effectLst>
                  <a:outerShdw blurRad="38100" dist="38100" dir="2700000" algn="tl">
                    <a:srgbClr val="000000">
                      <a:alpha val="43137"/>
                    </a:srgbClr>
                  </a:outerShdw>
                </a:effectLst>
                <a:latin typeface="Cambria" panose="02040503050406030204" pitchFamily="18" charset="0"/>
              </a:rPr>
              <a:t>Les filiales du Groupe </a:t>
            </a:r>
          </a:p>
          <a:p>
            <a:pPr algn="ctr"/>
            <a:r>
              <a:rPr lang="fr-FR" sz="2400" b="1" dirty="0" smtClean="0">
                <a:solidFill>
                  <a:srgbClr val="996633"/>
                </a:solidFill>
                <a:effectLst>
                  <a:outerShdw blurRad="38100" dist="38100" dir="2700000" algn="tl">
                    <a:srgbClr val="000000">
                      <a:alpha val="43137"/>
                    </a:srgbClr>
                  </a:outerShdw>
                </a:effectLst>
                <a:latin typeface="Cambria" panose="02040503050406030204" pitchFamily="18" charset="0"/>
              </a:rPr>
              <a:t>Media Contact au Benin</a:t>
            </a:r>
            <a:endParaRPr lang="fr-FR" sz="2400" b="1" dirty="0">
              <a:solidFill>
                <a:srgbClr val="996633"/>
              </a:solidFill>
              <a:effectLst>
                <a:outerShdw blurRad="38100" dist="38100" dir="2700000" algn="tl">
                  <a:srgbClr val="000000">
                    <a:alpha val="43137"/>
                  </a:srgbClr>
                </a:outerShdw>
              </a:effectLst>
              <a:latin typeface="Cambria" panose="020405030504060302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1772816"/>
            <a:ext cx="4693691"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3694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196753"/>
            <a:ext cx="7471742" cy="4752528"/>
          </a:xfrm>
        </p:spPr>
        <p:txBody>
          <a:bodyPr/>
          <a:lstStyle/>
          <a:p>
            <a:pPr marL="457200" lvl="1" indent="0" algn="just">
              <a:lnSpc>
                <a:spcPct val="150000"/>
              </a:lnSpc>
              <a:buNone/>
            </a:pP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 </a:t>
            </a:r>
            <a:r>
              <a:rPr lang="fr-FR" sz="2000" b="1" dirty="0">
                <a:solidFill>
                  <a:srgbClr val="C00000"/>
                </a:solidFill>
                <a:latin typeface="Maiandra GD" panose="020E0502030308020204" pitchFamily="34" charset="0"/>
              </a:rPr>
              <a:t>- PRESENTATION  ET MISSIONS DU DEPARTEMENT </a:t>
            </a: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II – LES MOYENS</a:t>
            </a:r>
          </a:p>
          <a:p>
            <a:pPr marL="457200" lvl="1" indent="0" algn="just">
              <a:lnSpc>
                <a:spcPct val="150000"/>
              </a:lnSpc>
              <a:buNone/>
            </a:pPr>
            <a:r>
              <a:rPr lang="fr-FR" sz="2000" b="1" dirty="0" smtClean="0">
                <a:solidFill>
                  <a:srgbClr val="C00000"/>
                </a:solidFill>
                <a:latin typeface="Maiandra GD" panose="020E0502030308020204" pitchFamily="34" charset="0"/>
              </a:rPr>
              <a:t>III- </a:t>
            </a:r>
            <a:r>
              <a:rPr lang="fr-FR" sz="2000" b="1" dirty="0">
                <a:solidFill>
                  <a:srgbClr val="C00000"/>
                </a:solidFill>
                <a:latin typeface="Maiandra GD" panose="020E0502030308020204" pitchFamily="34" charset="0"/>
              </a:rPr>
              <a:t>PERSPECTIVES</a:t>
            </a:r>
          </a:p>
          <a:p>
            <a:pPr marL="457200" lvl="1" indent="0" algn="just">
              <a:lnSpc>
                <a:spcPct val="150000"/>
              </a:lnSpc>
              <a:buNone/>
            </a:pPr>
            <a:r>
              <a:rPr lang="fr-FR" sz="2000" b="1" dirty="0" smtClean="0">
                <a:latin typeface="Maiandra GD" panose="020E0502030308020204" pitchFamily="34" charset="0"/>
              </a:rPr>
              <a:t>	a- </a:t>
            </a:r>
            <a:r>
              <a:rPr lang="fr-FR" sz="2000" b="1" dirty="0">
                <a:latin typeface="Maiandra GD" panose="020E0502030308020204" pitchFamily="34" charset="0"/>
              </a:rPr>
              <a:t>Service Analyse et Développement</a:t>
            </a:r>
          </a:p>
          <a:p>
            <a:pPr marL="457200" lvl="1" indent="0" algn="just">
              <a:lnSpc>
                <a:spcPct val="150000"/>
              </a:lnSpc>
              <a:buNone/>
            </a:pPr>
            <a:r>
              <a:rPr lang="fr-FR" sz="2000" b="1" dirty="0" smtClean="0">
                <a:latin typeface="Maiandra GD" panose="020E0502030308020204" pitchFamily="34" charset="0"/>
              </a:rPr>
              <a:t>	b- </a:t>
            </a:r>
            <a:r>
              <a:rPr lang="fr-FR" sz="2000" b="1" dirty="0">
                <a:latin typeface="Maiandra GD" panose="020E0502030308020204" pitchFamily="34" charset="0"/>
              </a:rPr>
              <a:t>Service Réseaux et Maintenance</a:t>
            </a:r>
          </a:p>
          <a:p>
            <a:pPr marL="457200" lvl="1" indent="0" algn="just">
              <a:lnSpc>
                <a:spcPct val="150000"/>
              </a:lnSpc>
              <a:buNone/>
            </a:pPr>
            <a:r>
              <a:rPr lang="fr-FR" sz="2000" b="1" dirty="0" smtClean="0">
                <a:latin typeface="Maiandra GD" panose="020E0502030308020204" pitchFamily="34" charset="0"/>
              </a:rPr>
              <a:t>	c- </a:t>
            </a:r>
            <a:r>
              <a:rPr lang="fr-FR" sz="2000" b="1" dirty="0">
                <a:latin typeface="Maiandra GD" panose="020E0502030308020204" pitchFamily="34" charset="0"/>
              </a:rPr>
              <a:t>Service Système et </a:t>
            </a:r>
            <a:r>
              <a:rPr lang="fr-FR" sz="2000" b="1" dirty="0" smtClean="0">
                <a:latin typeface="Maiandra GD" panose="020E0502030308020204" pitchFamily="34" charset="0"/>
              </a:rPr>
              <a:t>Sécurité</a:t>
            </a:r>
          </a:p>
          <a:p>
            <a:pPr marL="457200" lvl="1" indent="0" algn="just">
              <a:lnSpc>
                <a:spcPct val="150000"/>
              </a:lnSpc>
              <a:buNone/>
            </a:pPr>
            <a:r>
              <a:rPr lang="fr-FR" sz="2000" b="1" dirty="0">
                <a:solidFill>
                  <a:srgbClr val="C00000"/>
                </a:solidFill>
                <a:latin typeface="Maiandra GD" panose="020E0502030308020204" pitchFamily="34" charset="0"/>
              </a:rPr>
              <a:t>IV- ANNEXES</a:t>
            </a:r>
          </a:p>
          <a:p>
            <a:pPr marL="457200" lvl="1" indent="0" algn="just">
              <a:lnSpc>
                <a:spcPct val="150000"/>
              </a:lnSpc>
              <a:buNone/>
            </a:pPr>
            <a:endParaRPr lang="fr-FR" sz="2000" b="1" dirty="0">
              <a:solidFill>
                <a:srgbClr val="C00000"/>
              </a:solidFill>
              <a:latin typeface="Maiandra GD" panose="020E0502030308020204" pitchFamily="34" charset="0"/>
            </a:endParaRPr>
          </a:p>
          <a:p>
            <a:pPr marL="0" indent="0">
              <a:buNone/>
            </a:pPr>
            <a:endParaRPr lang="fr-FR" dirty="0"/>
          </a:p>
        </p:txBody>
      </p:sp>
    </p:spTree>
    <p:extLst>
      <p:ext uri="{BB962C8B-B14F-4D97-AF65-F5344CB8AC3E}">
        <p14:creationId xmlns:p14="http://schemas.microsoft.com/office/powerpoint/2010/main" val="267909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a:solidFill>
                  <a:srgbClr val="C00000"/>
                </a:solidFill>
                <a:effectLst>
                  <a:outerShdw blurRad="38100" dist="38100" dir="2700000" algn="tl">
                    <a:srgbClr val="000000">
                      <a:alpha val="43137"/>
                    </a:srgbClr>
                  </a:outerShdw>
                </a:effectLst>
                <a:latin typeface="Maiandra GD" pitchFamily="34" charset="0"/>
              </a:rPr>
              <a:t>I - PRESENTATION  ET MISSIONS DU      DEPARTEMENT </a:t>
            </a:r>
          </a:p>
        </p:txBody>
      </p:sp>
    </p:spTree>
    <p:extLst>
      <p:ext uri="{BB962C8B-B14F-4D97-AF65-F5344CB8AC3E}">
        <p14:creationId xmlns:p14="http://schemas.microsoft.com/office/powerpoint/2010/main" val="35520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195663"/>
          </a:xfrm>
        </p:spPr>
        <p:txBody>
          <a:bodyPr>
            <a:normAutofit fontScale="92500" lnSpcReduction="20000"/>
          </a:bodyPr>
          <a:lstStyle/>
          <a:p>
            <a:pPr indent="20638" algn="just">
              <a:lnSpc>
                <a:spcPct val="150000"/>
              </a:lnSpc>
              <a:buNone/>
            </a:pPr>
            <a:r>
              <a:rPr lang="fr-FR" sz="1800" dirty="0" smtClean="0">
                <a:latin typeface="Cambria" panose="02040503050406030204" pitchFamily="18" charset="0"/>
              </a:rPr>
              <a:t>	</a:t>
            </a:r>
          </a:p>
          <a:p>
            <a:pPr indent="20638" algn="just">
              <a:lnSpc>
                <a:spcPct val="150000"/>
              </a:lnSpc>
              <a:buNone/>
            </a:pPr>
            <a:r>
              <a:rPr lang="fr-FR" sz="1800" dirty="0">
                <a:latin typeface="Cambria" panose="02040503050406030204" pitchFamily="18" charset="0"/>
              </a:rPr>
              <a:t>	</a:t>
            </a:r>
            <a:r>
              <a:rPr lang="fr-FR" sz="2200" dirty="0" smtClean="0">
                <a:latin typeface="Maiandra GD" panose="020E0502030308020204" pitchFamily="34" charset="0"/>
              </a:rPr>
              <a:t>Les </a:t>
            </a:r>
            <a:r>
              <a:rPr lang="fr-FR" sz="2200" dirty="0">
                <a:latin typeface="Maiandra GD" panose="020E0502030308020204" pitchFamily="34" charset="0"/>
              </a:rPr>
              <a:t>besoins très importants et de plus en plus croissants dans l'usage de l'informatique ont conduit à la création d'un Service Informatique, chargé de mettre à disposition des utilisateurs, des ressources informatiques et audiovisuelles communes. Il offre une assistance personnalisée aux usagers et garantit la sécurité du système d'information de l'établissement</a:t>
            </a:r>
            <a:r>
              <a:rPr lang="fr-FR" sz="2200" dirty="0" smtClean="0">
                <a:latin typeface="Maiandra GD" panose="020E0502030308020204" pitchFamily="34" charset="0"/>
              </a:rPr>
              <a:t>.</a:t>
            </a:r>
          </a:p>
          <a:p>
            <a:pPr indent="20638" algn="just">
              <a:lnSpc>
                <a:spcPct val="150000"/>
              </a:lnSpc>
              <a:buNone/>
            </a:pPr>
            <a:r>
              <a:rPr lang="fr-FR" sz="2400" dirty="0">
                <a:latin typeface="Maiandra GD" panose="020E0502030308020204" pitchFamily="34" charset="0"/>
              </a:rPr>
              <a:t/>
            </a:r>
            <a:br>
              <a:rPr lang="fr-FR" sz="2400" dirty="0">
                <a:latin typeface="Maiandra GD" panose="020E0502030308020204" pitchFamily="34" charset="0"/>
              </a:rPr>
            </a:b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spTree>
    <p:extLst>
      <p:ext uri="{BB962C8B-B14F-4D97-AF65-F5344CB8AC3E}">
        <p14:creationId xmlns:p14="http://schemas.microsoft.com/office/powerpoint/2010/main" val="387246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p>
          <a:p>
            <a:pPr indent="20638" algn="just">
              <a:lnSpc>
                <a:spcPct val="150000"/>
              </a:lnSpc>
              <a:buNone/>
            </a:pPr>
            <a:r>
              <a:rPr lang="fr-FR" sz="2000" dirty="0" smtClean="0">
                <a:latin typeface="Maiandra GD" panose="020E0502030308020204" pitchFamily="34" charset="0"/>
              </a:rPr>
              <a:t>Ce département comporte trois sous services à savoir</a:t>
            </a:r>
            <a:r>
              <a:rPr lang="fr-FR" sz="2000" dirty="0" smtClean="0">
                <a:latin typeface="Maiandra GD" panose="020E0502030308020204" pitchFamily="34" charset="0"/>
              </a:rPr>
              <a:t>: </a:t>
            </a:r>
            <a:endParaRPr lang="fr-FR" sz="2000" dirty="0" smtClean="0">
              <a:latin typeface="Maiandra GD" panose="020E0502030308020204" pitchFamily="34" charset="0"/>
            </a:endParaRPr>
          </a:p>
          <a:p>
            <a:pPr lvl="2" algn="just">
              <a:lnSpc>
                <a:spcPct val="150000"/>
              </a:lnSpc>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Réseaux &amp; Maintenance (</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SRM</a:t>
            </a:r>
            <a:r>
              <a:rPr lang="fr-FR" dirty="0" smtClean="0">
                <a:effectLst>
                  <a:outerShdw blurRad="38100" dist="38100" dir="2700000" algn="tl">
                    <a:srgbClr val="000000">
                      <a:alpha val="43137"/>
                    </a:srgbClr>
                  </a:outerShdw>
                </a:effectLst>
                <a:latin typeface="Maiandra GD" panose="020E0502030308020204" pitchFamily="34" charset="0"/>
              </a:rPr>
              <a:t>);</a:t>
            </a:r>
          </a:p>
          <a:p>
            <a:pPr lvl="2" algn="just">
              <a:lnSpc>
                <a:spcPct val="150000"/>
              </a:lnSpc>
              <a:buFont typeface="Wingdings" panose="05000000000000000000" pitchFamily="2" charset="2"/>
              <a:buChar char="q"/>
            </a:pPr>
            <a:r>
              <a:rPr lang="fr-FR" dirty="0" smtClean="0">
                <a:effectLst>
                  <a:outerShdw blurRad="38100" dist="38100" dir="2700000" algn="tl">
                    <a:srgbClr val="000000">
                      <a:alpha val="43137"/>
                    </a:srgbClr>
                  </a:outerShdw>
                </a:effectLst>
                <a:latin typeface="Maiandra GD" panose="020E0502030308020204" pitchFamily="34" charset="0"/>
              </a:rPr>
              <a:t>Service </a:t>
            </a:r>
            <a:r>
              <a:rPr lang="fr-FR" dirty="0">
                <a:effectLst>
                  <a:outerShdw blurRad="38100" dist="38100" dir="2700000" algn="tl">
                    <a:srgbClr val="000000">
                      <a:alpha val="43137"/>
                    </a:srgbClr>
                  </a:outerShdw>
                </a:effectLst>
                <a:latin typeface="Maiandra GD" panose="020E0502030308020204" pitchFamily="34" charset="0"/>
              </a:rPr>
              <a:t>Système &amp; Sécurité </a:t>
            </a:r>
            <a:r>
              <a:rPr lang="fr-FR" dirty="0" smtClean="0">
                <a:effectLst>
                  <a:outerShdw blurRad="38100" dist="38100" dir="2700000" algn="tl">
                    <a:srgbClr val="000000">
                      <a:alpha val="43137"/>
                    </a:srgbClr>
                  </a:outerShdw>
                </a:effectLst>
                <a:latin typeface="Maiandra GD" panose="020E0502030308020204" pitchFamily="34" charset="0"/>
              </a:rPr>
              <a:t>(</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SSS</a:t>
            </a:r>
            <a:r>
              <a:rPr lang="fr-FR" dirty="0" smtClean="0">
                <a:effectLst>
                  <a:outerShdw blurRad="38100" dist="38100" dir="2700000" algn="tl">
                    <a:srgbClr val="000000">
                      <a:alpha val="43137"/>
                    </a:srgbClr>
                  </a:outerShdw>
                </a:effectLst>
                <a:latin typeface="Maiandra GD" panose="020E0502030308020204" pitchFamily="34" charset="0"/>
              </a:rPr>
              <a:t>);</a:t>
            </a:r>
            <a:endParaRPr lang="fr-FR" dirty="0">
              <a:effectLst>
                <a:outerShdw blurRad="38100" dist="38100" dir="2700000" algn="tl">
                  <a:srgbClr val="000000">
                    <a:alpha val="43137"/>
                  </a:srgbClr>
                </a:outerShdw>
              </a:effectLst>
              <a:latin typeface="Maiandra GD" panose="020E0502030308020204" pitchFamily="34" charset="0"/>
            </a:endParaRPr>
          </a:p>
          <a:p>
            <a:pPr lvl="2" algn="just">
              <a:lnSpc>
                <a:spcPct val="150000"/>
              </a:lnSpc>
              <a:buFont typeface="Wingdings" panose="05000000000000000000" pitchFamily="2" charset="2"/>
              <a:buChar char="q"/>
            </a:pPr>
            <a:r>
              <a:rPr lang="fr-FR" dirty="0">
                <a:effectLst>
                  <a:outerShdw blurRad="38100" dist="38100" dir="2700000" algn="tl">
                    <a:srgbClr val="000000">
                      <a:alpha val="43137"/>
                    </a:srgbClr>
                  </a:outerShdw>
                </a:effectLst>
                <a:latin typeface="Maiandra GD" panose="020E0502030308020204" pitchFamily="34" charset="0"/>
              </a:rPr>
              <a:t>Service Développement  &amp; Base de Données </a:t>
            </a:r>
            <a:r>
              <a:rPr lang="fr-FR" dirty="0" smtClean="0">
                <a:effectLst>
                  <a:outerShdw blurRad="38100" dist="38100" dir="2700000" algn="tl">
                    <a:srgbClr val="000000">
                      <a:alpha val="43137"/>
                    </a:srgbClr>
                  </a:outerShdw>
                </a:effectLst>
                <a:latin typeface="Maiandra GD" panose="020E0502030308020204" pitchFamily="34" charset="0"/>
              </a:rPr>
              <a:t>/(</a:t>
            </a:r>
            <a:r>
              <a:rPr lang="fr-FR" b="1" dirty="0" smtClean="0">
                <a:solidFill>
                  <a:schemeClr val="bg1"/>
                </a:solidFill>
                <a:effectLst>
                  <a:outerShdw blurRad="38100" dist="38100" dir="2700000" algn="tl">
                    <a:srgbClr val="000000">
                      <a:alpha val="43137"/>
                    </a:srgbClr>
                  </a:outerShdw>
                </a:effectLst>
                <a:latin typeface="Maiandra GD" panose="020E0502030308020204" pitchFamily="34" charset="0"/>
              </a:rPr>
              <a:t>SDB</a:t>
            </a:r>
            <a:r>
              <a:rPr lang="fr-FR" dirty="0" smtClean="0">
                <a:effectLst>
                  <a:outerShdw blurRad="38100" dist="38100" dir="2700000" algn="tl">
                    <a:srgbClr val="000000">
                      <a:alpha val="43137"/>
                    </a:srgbClr>
                  </a:outerShdw>
                </a:effectLst>
                <a:latin typeface="Maiandra GD" panose="020E0502030308020204" pitchFamily="34" charset="0"/>
              </a:rPr>
              <a:t>);</a:t>
            </a:r>
            <a:endParaRPr lang="fr-FR" dirty="0">
              <a:effectLst>
                <a:outerShdw blurRad="38100" dist="38100" dir="2700000" algn="tl">
                  <a:srgbClr val="000000">
                    <a:alpha val="43137"/>
                  </a:srgbClr>
                </a:outerShdw>
              </a:effectLst>
              <a:latin typeface="Maiandra GD" panose="020E0502030308020204" pitchFamily="34" charset="0"/>
            </a:endParaRPr>
          </a:p>
          <a:p>
            <a:pPr indent="20638" algn="just">
              <a:lnSpc>
                <a:spcPct val="150000"/>
              </a:lnSpc>
              <a:buNone/>
            </a:pP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spTree>
    <p:extLst>
      <p:ext uri="{BB962C8B-B14F-4D97-AF65-F5344CB8AC3E}">
        <p14:creationId xmlns:p14="http://schemas.microsoft.com/office/powerpoint/2010/main" val="81573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grpSp>
        <p:nvGrpSpPr>
          <p:cNvPr id="50" name="Groupe 49"/>
          <p:cNvGrpSpPr/>
          <p:nvPr/>
        </p:nvGrpSpPr>
        <p:grpSpPr>
          <a:xfrm>
            <a:off x="770837" y="1772816"/>
            <a:ext cx="8121643" cy="4341653"/>
            <a:chOff x="1239280" y="1160153"/>
            <a:chExt cx="8167998" cy="5149166"/>
          </a:xfrm>
        </p:grpSpPr>
        <p:grpSp>
          <p:nvGrpSpPr>
            <p:cNvPr id="51" name="Groupe 50"/>
            <p:cNvGrpSpPr/>
            <p:nvPr/>
          </p:nvGrpSpPr>
          <p:grpSpPr>
            <a:xfrm>
              <a:off x="1326114" y="1160153"/>
              <a:ext cx="7665144" cy="3961035"/>
              <a:chOff x="1331913" y="1160153"/>
              <a:chExt cx="7665144" cy="3961035"/>
            </a:xfrm>
          </p:grpSpPr>
          <p:sp>
            <p:nvSpPr>
              <p:cNvPr id="77"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78" name="Rectangle à coins arrondis 77"/>
              <p:cNvSpPr/>
              <p:nvPr/>
            </p:nvSpPr>
            <p:spPr>
              <a:xfrm>
                <a:off x="4073252" y="1160153"/>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DIRECTION </a:t>
                </a:r>
              </a:p>
              <a:p>
                <a:pPr algn="ctr"/>
                <a:r>
                  <a:rPr lang="fr-FR" b="1" dirty="0" smtClean="0">
                    <a:solidFill>
                      <a:schemeClr val="tx1"/>
                    </a:solidFill>
                    <a:latin typeface="Cambria" panose="02040503050406030204" pitchFamily="18" charset="0"/>
                  </a:rPr>
                  <a:t>GENERALE</a:t>
                </a:r>
                <a:endParaRPr lang="fr-FR" b="1" dirty="0">
                  <a:solidFill>
                    <a:schemeClr val="tx1"/>
                  </a:solidFill>
                  <a:latin typeface="Cambria" panose="02040503050406030204" pitchFamily="18" charset="0"/>
                </a:endParaRPr>
              </a:p>
            </p:txBody>
          </p:sp>
          <p:sp>
            <p:nvSpPr>
              <p:cNvPr id="79" name="Rectangle à coins arrondis 78"/>
              <p:cNvSpPr/>
              <p:nvPr/>
            </p:nvSpPr>
            <p:spPr>
              <a:xfrm>
                <a:off x="7392567" y="3501008"/>
                <a:ext cx="1604490"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SERVICE </a:t>
                </a:r>
              </a:p>
              <a:p>
                <a:pPr algn="ctr"/>
                <a:r>
                  <a:rPr lang="fr-FR" sz="1200" b="1" dirty="0" smtClean="0">
                    <a:solidFill>
                      <a:srgbClr val="FF0000"/>
                    </a:solidFill>
                    <a:latin typeface="Cambria" panose="02040503050406030204" pitchFamily="18" charset="0"/>
                  </a:rPr>
                  <a:t>RESEAUX ET MAINTENANCE</a:t>
                </a:r>
                <a:endParaRPr lang="fr-FR" sz="1200" b="1" dirty="0">
                  <a:solidFill>
                    <a:srgbClr val="FF0000"/>
                  </a:solidFill>
                  <a:latin typeface="Cambria" panose="02040503050406030204" pitchFamily="18" charset="0"/>
                </a:endParaRPr>
              </a:p>
            </p:txBody>
          </p:sp>
          <p:sp>
            <p:nvSpPr>
              <p:cNvPr id="80" name="Rectangle à coins arrondis 79"/>
              <p:cNvSpPr/>
              <p:nvPr/>
            </p:nvSpPr>
            <p:spPr>
              <a:xfrm>
                <a:off x="2411760" y="4509120"/>
                <a:ext cx="1152128" cy="43276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RESP. services</a:t>
                </a:r>
                <a:endParaRPr lang="fr-FR" sz="1200" b="1" dirty="0">
                  <a:solidFill>
                    <a:schemeClr val="tx1"/>
                  </a:solidFill>
                  <a:latin typeface="Cambria" panose="02040503050406030204" pitchFamily="18" charset="0"/>
                </a:endParaRPr>
              </a:p>
            </p:txBody>
          </p:sp>
          <p:cxnSp>
            <p:nvCxnSpPr>
              <p:cNvPr id="81" name="Connecteur droit 80"/>
              <p:cNvCxnSpPr>
                <a:endCxn id="93" idx="0"/>
              </p:cNvCxnSpPr>
              <p:nvPr/>
            </p:nvCxnSpPr>
            <p:spPr>
              <a:xfrm>
                <a:off x="4963294" y="1916584"/>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5004048" y="3032832"/>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a:off x="2843808" y="3356992"/>
                <a:ext cx="56166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2843808" y="3356992"/>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a:off x="5580112" y="3356992"/>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a:off x="8460432" y="3356992"/>
                <a:ext cx="0" cy="14401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a:off x="5812850" y="4342847"/>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a:off x="3023850" y="4941044"/>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Connecteur droit 88"/>
              <p:cNvCxnSpPr/>
              <p:nvPr/>
            </p:nvCxnSpPr>
            <p:spPr>
              <a:xfrm flipH="1">
                <a:off x="1852199" y="5121188"/>
                <a:ext cx="194421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Connecteur droit 89"/>
              <p:cNvCxnSpPr/>
              <p:nvPr/>
            </p:nvCxnSpPr>
            <p:spPr>
              <a:xfrm>
                <a:off x="2987824" y="4328976"/>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Rectangle à coins arrondis 90"/>
              <p:cNvSpPr/>
              <p:nvPr/>
            </p:nvSpPr>
            <p:spPr>
              <a:xfrm>
                <a:off x="4895027" y="3545013"/>
                <a:ext cx="1856743"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SERVICE </a:t>
                </a:r>
              </a:p>
              <a:p>
                <a:pPr algn="ctr"/>
                <a:r>
                  <a:rPr lang="fr-FR" sz="1200" b="1" dirty="0" smtClean="0">
                    <a:solidFill>
                      <a:srgbClr val="FF0000"/>
                    </a:solidFill>
                    <a:latin typeface="Cambria" panose="02040503050406030204" pitchFamily="18" charset="0"/>
                  </a:rPr>
                  <a:t>SYSTÈME ET SECURITE DES INFORMATIONS</a:t>
                </a:r>
                <a:endParaRPr lang="fr-FR" sz="1200" b="1" dirty="0">
                  <a:solidFill>
                    <a:srgbClr val="FF0000"/>
                  </a:solidFill>
                  <a:latin typeface="Cambria" panose="02040503050406030204" pitchFamily="18" charset="0"/>
                </a:endParaRPr>
              </a:p>
            </p:txBody>
          </p:sp>
          <p:sp>
            <p:nvSpPr>
              <p:cNvPr id="92" name="Rectangle à coins arrondis 91"/>
              <p:cNvSpPr/>
              <p:nvPr/>
            </p:nvSpPr>
            <p:spPr>
              <a:xfrm>
                <a:off x="2134158" y="3558270"/>
                <a:ext cx="1738076"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SERVICE DEVELOPPEMENT </a:t>
                </a:r>
                <a:r>
                  <a:rPr lang="fr-FR" sz="1200" b="1" dirty="0">
                    <a:solidFill>
                      <a:srgbClr val="FF0000"/>
                    </a:solidFill>
                    <a:latin typeface="Cambria" panose="02040503050406030204" pitchFamily="18" charset="0"/>
                  </a:rPr>
                  <a:t>ET BASE DE DONNEES </a:t>
                </a:r>
              </a:p>
            </p:txBody>
          </p:sp>
          <p:sp>
            <p:nvSpPr>
              <p:cNvPr id="93" name="Rectangle à coins arrondis 92"/>
              <p:cNvSpPr/>
              <p:nvPr/>
            </p:nvSpPr>
            <p:spPr>
              <a:xfrm>
                <a:off x="4032498" y="2240744"/>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a:p>
                <a:pPr algn="ctr"/>
                <a:r>
                  <a:rPr lang="fr-FR" sz="1200" b="1" dirty="0" smtClean="0">
                    <a:solidFill>
                      <a:srgbClr val="FF0000"/>
                    </a:solidFill>
                    <a:latin typeface="Cambria" panose="02040503050406030204" pitchFamily="18" charset="0"/>
                  </a:rPr>
                  <a:t>DIRECTEUR</a:t>
                </a:r>
              </a:p>
              <a:p>
                <a:pPr algn="ctr"/>
                <a:endParaRPr lang="fr-FR" sz="1200" b="1" dirty="0" smtClean="0">
                  <a:solidFill>
                    <a:srgbClr val="FF0000"/>
                  </a:solidFill>
                  <a:latin typeface="Cambria" panose="02040503050406030204" pitchFamily="18" charset="0"/>
                </a:endParaRPr>
              </a:p>
              <a:p>
                <a:pPr algn="ctr"/>
                <a:endParaRPr lang="fr-FR" sz="1200" b="1" dirty="0">
                  <a:solidFill>
                    <a:schemeClr val="tx1"/>
                  </a:solidFill>
                  <a:latin typeface="Cambria" panose="02040503050406030204" pitchFamily="18" charset="0"/>
                </a:endParaRPr>
              </a:p>
            </p:txBody>
          </p:sp>
        </p:grpSp>
        <p:cxnSp>
          <p:nvCxnSpPr>
            <p:cNvPr id="52" name="Connecteur droit 51"/>
            <p:cNvCxnSpPr/>
            <p:nvPr/>
          </p:nvCxnSpPr>
          <p:spPr>
            <a:xfrm flipH="1">
              <a:off x="4969390" y="5038397"/>
              <a:ext cx="194421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a:off x="1854437" y="5121111"/>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Rectangle à coins arrondis 53"/>
            <p:cNvSpPr/>
            <p:nvPr/>
          </p:nvSpPr>
          <p:spPr>
            <a:xfrm>
              <a:off x="1239280" y="5301332"/>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Cotonou</a:t>
              </a:r>
            </a:p>
            <a:p>
              <a:pPr algn="ctr"/>
              <a:endParaRPr lang="fr-FR" sz="1200" b="1" dirty="0">
                <a:solidFill>
                  <a:srgbClr val="FF0000"/>
                </a:solidFill>
                <a:latin typeface="Cambria" panose="02040503050406030204" pitchFamily="18" charset="0"/>
              </a:endParaRPr>
            </a:p>
          </p:txBody>
        </p:sp>
        <p:cxnSp>
          <p:nvCxnSpPr>
            <p:cNvPr id="55" name="Connecteur droit 54"/>
            <p:cNvCxnSpPr/>
            <p:nvPr/>
          </p:nvCxnSpPr>
          <p:spPr>
            <a:xfrm>
              <a:off x="3784848" y="5093444"/>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Rectangle à coins arrondis 55"/>
            <p:cNvSpPr/>
            <p:nvPr/>
          </p:nvSpPr>
          <p:spPr>
            <a:xfrm>
              <a:off x="3180874" y="5296676"/>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Bohicon</a:t>
              </a:r>
            </a:p>
            <a:p>
              <a:pPr algn="ctr"/>
              <a:endParaRPr lang="fr-FR" sz="1200" b="1" dirty="0">
                <a:solidFill>
                  <a:srgbClr val="FF0000"/>
                </a:solidFill>
                <a:latin typeface="Cambria" panose="02040503050406030204" pitchFamily="18" charset="0"/>
              </a:endParaRPr>
            </a:p>
          </p:txBody>
        </p:sp>
        <p:sp>
          <p:nvSpPr>
            <p:cNvPr id="57" name="Rectangle à coins arrondis 56"/>
            <p:cNvSpPr/>
            <p:nvPr/>
          </p:nvSpPr>
          <p:spPr>
            <a:xfrm>
              <a:off x="2224418" y="5271829"/>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Parakou</a:t>
              </a:r>
            </a:p>
            <a:p>
              <a:pPr algn="ctr"/>
              <a:endParaRPr lang="fr-FR" sz="1200" b="1" dirty="0">
                <a:solidFill>
                  <a:srgbClr val="FF0000"/>
                </a:solidFill>
                <a:latin typeface="Cambria" panose="02040503050406030204" pitchFamily="18" charset="0"/>
              </a:endParaRPr>
            </a:p>
          </p:txBody>
        </p:sp>
        <p:cxnSp>
          <p:nvCxnSpPr>
            <p:cNvPr id="58" name="Connecteur droit 57"/>
            <p:cNvCxnSpPr/>
            <p:nvPr/>
          </p:nvCxnSpPr>
          <p:spPr>
            <a:xfrm>
              <a:off x="3028008" y="5093444"/>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a:off x="4969390" y="5066064"/>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Rectangle à coins arrondis 59"/>
            <p:cNvSpPr/>
            <p:nvPr/>
          </p:nvSpPr>
          <p:spPr>
            <a:xfrm>
              <a:off x="4354233" y="5246285"/>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Cotonou</a:t>
              </a:r>
            </a:p>
            <a:p>
              <a:pPr algn="ctr"/>
              <a:endParaRPr lang="fr-FR" sz="1200" b="1" dirty="0">
                <a:solidFill>
                  <a:srgbClr val="FF0000"/>
                </a:solidFill>
                <a:latin typeface="Cambria" panose="02040503050406030204" pitchFamily="18" charset="0"/>
              </a:endParaRPr>
            </a:p>
          </p:txBody>
        </p:sp>
        <p:cxnSp>
          <p:nvCxnSpPr>
            <p:cNvPr id="61" name="Connecteur droit 60"/>
            <p:cNvCxnSpPr/>
            <p:nvPr/>
          </p:nvCxnSpPr>
          <p:spPr>
            <a:xfrm>
              <a:off x="6899801" y="5038397"/>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Rectangle à coins arrondis 61"/>
            <p:cNvSpPr/>
            <p:nvPr/>
          </p:nvSpPr>
          <p:spPr>
            <a:xfrm>
              <a:off x="6295827" y="5241629"/>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Bohicon</a:t>
              </a:r>
            </a:p>
            <a:p>
              <a:pPr algn="ctr"/>
              <a:endParaRPr lang="fr-FR" sz="1200" b="1" dirty="0">
                <a:solidFill>
                  <a:srgbClr val="FF0000"/>
                </a:solidFill>
                <a:latin typeface="Cambria" panose="02040503050406030204" pitchFamily="18" charset="0"/>
              </a:endParaRPr>
            </a:p>
          </p:txBody>
        </p:sp>
        <p:sp>
          <p:nvSpPr>
            <p:cNvPr id="63" name="Rectangle à coins arrondis 62"/>
            <p:cNvSpPr/>
            <p:nvPr/>
          </p:nvSpPr>
          <p:spPr>
            <a:xfrm>
              <a:off x="5339371" y="5216782"/>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Parakou</a:t>
              </a:r>
            </a:p>
            <a:p>
              <a:pPr algn="ctr"/>
              <a:endParaRPr lang="fr-FR" sz="1200" b="1" dirty="0">
                <a:solidFill>
                  <a:srgbClr val="FF0000"/>
                </a:solidFill>
                <a:latin typeface="Cambria" panose="02040503050406030204" pitchFamily="18" charset="0"/>
              </a:endParaRPr>
            </a:p>
          </p:txBody>
        </p:sp>
        <p:cxnSp>
          <p:nvCxnSpPr>
            <p:cNvPr id="64" name="Connecteur droit 63"/>
            <p:cNvCxnSpPr/>
            <p:nvPr/>
          </p:nvCxnSpPr>
          <p:spPr>
            <a:xfrm>
              <a:off x="6142961" y="5038397"/>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Rectangle à coins arrondis 64"/>
            <p:cNvSpPr/>
            <p:nvPr/>
          </p:nvSpPr>
          <p:spPr>
            <a:xfrm>
              <a:off x="5233641" y="4432919"/>
              <a:ext cx="1152128" cy="43276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RESP. services</a:t>
              </a:r>
              <a:endParaRPr lang="fr-FR" sz="1200" b="1" dirty="0">
                <a:solidFill>
                  <a:schemeClr val="tx1"/>
                </a:solidFill>
                <a:latin typeface="Cambria" panose="02040503050406030204" pitchFamily="18" charset="0"/>
              </a:endParaRPr>
            </a:p>
          </p:txBody>
        </p:sp>
        <p:cxnSp>
          <p:nvCxnSpPr>
            <p:cNvPr id="66" name="Connecteur droit 65"/>
            <p:cNvCxnSpPr/>
            <p:nvPr/>
          </p:nvCxnSpPr>
          <p:spPr>
            <a:xfrm>
              <a:off x="5845731" y="4864843"/>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e 66"/>
            <p:cNvGrpSpPr/>
            <p:nvPr/>
          </p:nvGrpSpPr>
          <p:grpSpPr>
            <a:xfrm>
              <a:off x="7386768" y="4451570"/>
              <a:ext cx="2020510" cy="1857749"/>
              <a:chOff x="7437008" y="4460631"/>
              <a:chExt cx="2898050" cy="1604846"/>
            </a:xfrm>
          </p:grpSpPr>
          <p:cxnSp>
            <p:nvCxnSpPr>
              <p:cNvPr id="68" name="Connecteur droit 67"/>
              <p:cNvCxnSpPr/>
              <p:nvPr/>
            </p:nvCxnSpPr>
            <p:spPr>
              <a:xfrm flipH="1">
                <a:off x="8052165" y="5066109"/>
                <a:ext cx="194421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Connecteur droit 68"/>
              <p:cNvCxnSpPr/>
              <p:nvPr/>
            </p:nvCxnSpPr>
            <p:spPr>
              <a:xfrm>
                <a:off x="8052165" y="5093776"/>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Rectangle à coins arrondis 69"/>
              <p:cNvSpPr/>
              <p:nvPr/>
            </p:nvSpPr>
            <p:spPr>
              <a:xfrm>
                <a:off x="7437008" y="5273997"/>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Cotonou</a:t>
                </a:r>
              </a:p>
              <a:p>
                <a:pPr algn="ctr"/>
                <a:endParaRPr lang="fr-FR" sz="1200" b="1" dirty="0">
                  <a:solidFill>
                    <a:srgbClr val="FF0000"/>
                  </a:solidFill>
                  <a:latin typeface="Cambria" panose="02040503050406030204" pitchFamily="18" charset="0"/>
                </a:endParaRPr>
              </a:p>
            </p:txBody>
          </p:sp>
          <p:cxnSp>
            <p:nvCxnSpPr>
              <p:cNvPr id="71" name="Connecteur droit 70"/>
              <p:cNvCxnSpPr/>
              <p:nvPr/>
            </p:nvCxnSpPr>
            <p:spPr>
              <a:xfrm>
                <a:off x="9982576" y="5066109"/>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Rectangle à coins arrondis 71"/>
              <p:cNvSpPr/>
              <p:nvPr/>
            </p:nvSpPr>
            <p:spPr>
              <a:xfrm>
                <a:off x="9378602" y="5269341"/>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Bohicon</a:t>
                </a:r>
              </a:p>
              <a:p>
                <a:pPr algn="ctr"/>
                <a:endParaRPr lang="fr-FR" sz="1200" b="1" dirty="0">
                  <a:solidFill>
                    <a:srgbClr val="FF0000"/>
                  </a:solidFill>
                  <a:latin typeface="Cambria" panose="02040503050406030204" pitchFamily="18" charset="0"/>
                </a:endParaRPr>
              </a:p>
            </p:txBody>
          </p:sp>
          <p:sp>
            <p:nvSpPr>
              <p:cNvPr id="73" name="Rectangle à coins arrondis 72"/>
              <p:cNvSpPr/>
              <p:nvPr/>
            </p:nvSpPr>
            <p:spPr>
              <a:xfrm>
                <a:off x="8422146" y="5244494"/>
                <a:ext cx="956456"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a:t>
                </a:r>
                <a:r>
                  <a:rPr lang="fr-FR" sz="1000" b="1" dirty="0" err="1" smtClean="0">
                    <a:solidFill>
                      <a:srgbClr val="FF0000"/>
                    </a:solidFill>
                    <a:latin typeface="Cambria" panose="02040503050406030204" pitchFamily="18" charset="0"/>
                  </a:rPr>
                  <a:t>dévelop-peurs</a:t>
                </a:r>
                <a:r>
                  <a:rPr lang="fr-FR" sz="1000" b="1" dirty="0" smtClean="0">
                    <a:solidFill>
                      <a:srgbClr val="FF0000"/>
                    </a:solidFill>
                    <a:latin typeface="Cambria" panose="02040503050406030204" pitchFamily="18" charset="0"/>
                  </a:rPr>
                  <a:t> Parakou</a:t>
                </a:r>
              </a:p>
              <a:p>
                <a:pPr algn="ctr"/>
                <a:endParaRPr lang="fr-FR" sz="1200" b="1" dirty="0">
                  <a:solidFill>
                    <a:srgbClr val="FF0000"/>
                  </a:solidFill>
                  <a:latin typeface="Cambria" panose="02040503050406030204" pitchFamily="18" charset="0"/>
                </a:endParaRPr>
              </a:p>
            </p:txBody>
          </p:sp>
          <p:cxnSp>
            <p:nvCxnSpPr>
              <p:cNvPr id="74" name="Connecteur droit 73"/>
              <p:cNvCxnSpPr/>
              <p:nvPr/>
            </p:nvCxnSpPr>
            <p:spPr>
              <a:xfrm>
                <a:off x="9225736" y="5066109"/>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Rectangle à coins arrondis 74"/>
              <p:cNvSpPr/>
              <p:nvPr/>
            </p:nvSpPr>
            <p:spPr>
              <a:xfrm>
                <a:off x="8316416" y="4460631"/>
                <a:ext cx="1152128" cy="43276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chemeClr val="tx1"/>
                    </a:solidFill>
                    <a:latin typeface="Cambria" panose="02040503050406030204" pitchFamily="18" charset="0"/>
                  </a:rPr>
                  <a:t>RESP. services</a:t>
                </a:r>
                <a:endParaRPr lang="fr-FR" sz="1200" b="1" dirty="0">
                  <a:solidFill>
                    <a:schemeClr val="tx1"/>
                  </a:solidFill>
                  <a:latin typeface="Cambria" panose="02040503050406030204" pitchFamily="18" charset="0"/>
                </a:endParaRPr>
              </a:p>
            </p:txBody>
          </p:sp>
          <p:cxnSp>
            <p:nvCxnSpPr>
              <p:cNvPr id="76" name="Connecteur droit 75"/>
              <p:cNvCxnSpPr/>
              <p:nvPr/>
            </p:nvCxnSpPr>
            <p:spPr>
              <a:xfrm>
                <a:off x="8928506" y="4892555"/>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782166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403648" y="2564904"/>
            <a:ext cx="6624736" cy="1296144"/>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 – LES MOYENS</a:t>
            </a:r>
          </a:p>
        </p:txBody>
      </p:sp>
    </p:spTree>
    <p:extLst>
      <p:ext uri="{BB962C8B-B14F-4D97-AF65-F5344CB8AC3E}">
        <p14:creationId xmlns:p14="http://schemas.microsoft.com/office/powerpoint/2010/main" val="119232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1978025"/>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fr-FR" sz="1800" dirty="0" smtClean="0">
                <a:latin typeface="Cambria" panose="02040503050406030204" pitchFamily="18" charset="0"/>
              </a:rPr>
              <a:t>	</a:t>
            </a:r>
            <a:r>
              <a:rPr lang="fr-FR" sz="2000" dirty="0">
                <a:latin typeface="Cambria" panose="02040503050406030204" pitchFamily="18" charset="0"/>
              </a:rPr>
              <a:t>Compte tenue des tâches et de l’évolution du parc informatique (en termes de site de production distant) et des exigences en terme de développement des applications, un renforcement en ressources humaines (Stagiaires externes et JCMS) est prévu sur tous les sites avant la fin le 31 Janvier 2016. Ce qui nous permettra d’avoir :</a:t>
            </a:r>
          </a:p>
          <a:p>
            <a:pPr marL="0" indent="0" algn="just">
              <a:buNone/>
            </a:pPr>
            <a:endParaRPr lang="fr-FR" sz="2000" dirty="0">
              <a:latin typeface="Cambria" panose="02040503050406030204" pitchFamily="18" charset="0"/>
            </a:endParaRPr>
          </a:p>
          <a:p>
            <a:pPr algn="just">
              <a:buFont typeface="Wingdings" panose="05000000000000000000" pitchFamily="2" charset="2"/>
              <a:buChar char="q"/>
            </a:pPr>
            <a:r>
              <a:rPr lang="fr-FR" sz="2000" b="1" kern="0" dirty="0">
                <a:latin typeface="Cambria" panose="02040503050406030204" pitchFamily="18" charset="0"/>
              </a:rPr>
              <a:t> Service Analyse et Développement:</a:t>
            </a:r>
          </a:p>
          <a:p>
            <a:pPr lvl="2" algn="just">
              <a:buClr>
                <a:srgbClr val="C00000"/>
              </a:buClr>
              <a:buFont typeface="Courier New" panose="02070309020205020404" pitchFamily="49" charset="0"/>
              <a:buChar char="o"/>
            </a:pPr>
            <a:r>
              <a:rPr lang="fr-FR" b="1" kern="0" dirty="0">
                <a:latin typeface="Cambria" panose="02040503050406030204" pitchFamily="18" charset="0"/>
              </a:rPr>
              <a:t> 01 </a:t>
            </a:r>
            <a:r>
              <a:rPr lang="fr-FR" kern="0" dirty="0">
                <a:latin typeface="Cambria" panose="02040503050406030204" pitchFamily="18" charset="0"/>
              </a:rPr>
              <a:t>Responsable de Service de Développement</a:t>
            </a:r>
          </a:p>
          <a:p>
            <a:pPr lvl="2" algn="just">
              <a:buClr>
                <a:srgbClr val="C00000"/>
              </a:buClr>
              <a:buFont typeface="Courier New" panose="02070309020205020404" pitchFamily="49" charset="0"/>
              <a:buChar char="o"/>
            </a:pPr>
            <a:r>
              <a:rPr lang="fr-FR" b="1" kern="0" dirty="0">
                <a:latin typeface="Cambria" panose="02040503050406030204" pitchFamily="18" charset="0"/>
              </a:rPr>
              <a:t> 02 </a:t>
            </a:r>
            <a:r>
              <a:rPr lang="fr-FR" kern="0" dirty="0">
                <a:latin typeface="Cambria" panose="02040503050406030204" pitchFamily="18" charset="0"/>
              </a:rPr>
              <a:t>Analystes Programmeur</a:t>
            </a:r>
          </a:p>
          <a:p>
            <a:pPr indent="20638" algn="just">
              <a:lnSpc>
                <a:spcPct val="150000"/>
              </a:lnSpc>
              <a:buFont typeface="Arial" panose="020B0604020202020204" pitchFamily="34" charset="0"/>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207096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79984" y="1978025"/>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q"/>
            </a:pPr>
            <a:endParaRPr lang="fr-FR" sz="1800" dirty="0" smtClean="0">
              <a:latin typeface="Cambria" panose="02040503050406030204" pitchFamily="18" charset="0"/>
            </a:endParaRPr>
          </a:p>
          <a:p>
            <a:pPr algn="just">
              <a:buFont typeface="Wingdings" panose="05000000000000000000" pitchFamily="2" charset="2"/>
              <a:buChar char="q"/>
            </a:pPr>
            <a:r>
              <a:rPr lang="fr-FR" sz="2000" b="1" kern="0" dirty="0" smtClean="0">
                <a:latin typeface="Cambria" panose="02040503050406030204" pitchFamily="18" charset="0"/>
              </a:rPr>
              <a:t>Service </a:t>
            </a:r>
            <a:r>
              <a:rPr lang="fr-FR" sz="2000" b="1" kern="0" dirty="0">
                <a:latin typeface="Cambria" panose="02040503050406030204" pitchFamily="18" charset="0"/>
              </a:rPr>
              <a:t>Réseau et Maintenance</a:t>
            </a:r>
          </a:p>
          <a:p>
            <a:pPr marL="1257300" lvl="4" indent="-342900" algn="just">
              <a:buClr>
                <a:srgbClr val="C00000"/>
              </a:buClr>
              <a:buFont typeface="Courier New" panose="02070309020205020404" pitchFamily="49" charset="0"/>
              <a:buChar char="o"/>
            </a:pPr>
            <a:r>
              <a:rPr lang="fr-FR" sz="2000" b="1" kern="0" dirty="0">
                <a:latin typeface="Cambria" panose="02040503050406030204" pitchFamily="18" charset="0"/>
              </a:rPr>
              <a:t>01</a:t>
            </a:r>
            <a:r>
              <a:rPr lang="fr-FR" sz="2000" kern="0" dirty="0">
                <a:latin typeface="Cambria" panose="02040503050406030204" pitchFamily="18" charset="0"/>
              </a:rPr>
              <a:t> Technicien en Réseau et Maintenance</a:t>
            </a:r>
          </a:p>
          <a:p>
            <a:pPr marL="1257300" lvl="4" indent="-342900" algn="just">
              <a:buClr>
                <a:srgbClr val="C00000"/>
              </a:buClr>
              <a:buFont typeface="Courier New" panose="02070309020205020404" pitchFamily="49" charset="0"/>
              <a:buChar char="o"/>
            </a:pPr>
            <a:r>
              <a:rPr lang="fr-FR" sz="2000" b="1" kern="0" dirty="0">
                <a:latin typeface="Cambria" panose="02040503050406030204" pitchFamily="18" charset="0"/>
              </a:rPr>
              <a:t>15</a:t>
            </a:r>
            <a:r>
              <a:rPr lang="fr-FR" sz="2000" kern="0" dirty="0">
                <a:latin typeface="Cambria" panose="02040503050406030204" pitchFamily="18" charset="0"/>
              </a:rPr>
              <a:t> Stagiaires en Réseau et Maintenance</a:t>
            </a:r>
          </a:p>
          <a:p>
            <a:pPr algn="just">
              <a:buFont typeface="Wingdings" panose="05000000000000000000" pitchFamily="2" charset="2"/>
              <a:buChar char="q"/>
            </a:pPr>
            <a:r>
              <a:rPr lang="fr-FR" sz="2000" b="1" kern="0" dirty="0">
                <a:latin typeface="Cambria" panose="02040503050406030204" pitchFamily="18" charset="0"/>
              </a:rPr>
              <a:t>Service Système et Sécurité </a:t>
            </a:r>
          </a:p>
          <a:p>
            <a:pPr marL="1257300" lvl="4" indent="-342900" algn="just">
              <a:buClr>
                <a:srgbClr val="C00000"/>
              </a:buClr>
              <a:buFont typeface="Courier New" panose="02070309020205020404" pitchFamily="49" charset="0"/>
              <a:buChar char="o"/>
            </a:pPr>
            <a:r>
              <a:rPr lang="fr-FR" sz="2000" b="1" kern="0" dirty="0">
                <a:latin typeface="Cambria" panose="02040503050406030204" pitchFamily="18" charset="0"/>
              </a:rPr>
              <a:t>01</a:t>
            </a:r>
            <a:r>
              <a:rPr lang="fr-FR" sz="2000" kern="0" dirty="0">
                <a:latin typeface="Cambria" panose="02040503050406030204" pitchFamily="18" charset="0"/>
              </a:rPr>
              <a:t> Stagiaire</a:t>
            </a:r>
          </a:p>
          <a:p>
            <a:pPr marL="0" indent="0" algn="just">
              <a:lnSpc>
                <a:spcPct val="150000"/>
              </a:lnSpc>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099334147"/>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Thème1</Template>
  <TotalTime>300</TotalTime>
  <Words>419</Words>
  <Application>Microsoft Office PowerPoint</Application>
  <PresentationFormat>Affichage à l'écran (4:3)</PresentationFormat>
  <Paragraphs>139</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Thème1</vt:lpstr>
      <vt:lpstr>PLAN D’ACTIONS DIRECTION  DES SYSTEMES D’INFORMATION (DSI-2016) </vt:lpstr>
      <vt:lpstr>Présentation PowerPoint</vt:lpstr>
      <vt:lpstr>I - PRESENTATION  ET MISSIONS DU      DEPARTEMENT </vt:lpstr>
      <vt:lpstr>I - PRESENTATION  ET MISSIONS DU      DEPARTEMENT </vt:lpstr>
      <vt:lpstr>I - PRESENTATION  ET MISSIONS DU      DEPARTEMENT </vt:lpstr>
      <vt:lpstr>I - PRESENTATION  ET MISSIONS DU      DEPARTEMENT </vt:lpstr>
      <vt:lpstr>II – LES MOYENS</vt:lpstr>
      <vt:lpstr>II – LES MOYENS</vt:lpstr>
      <vt:lpstr>II – LES MOYENS</vt:lpstr>
      <vt:lpstr>III- LES PERSPECTIVES POUR 2016</vt:lpstr>
      <vt:lpstr>III- LES PERSPECTIVES POUR 2016</vt:lpstr>
      <vt:lpstr>III- LES PERSPECTIVES POUR 2016</vt:lpstr>
      <vt:lpstr>III- LES PERSPECTIVES POUR 2016</vt:lpstr>
      <vt:lpstr>III- LES PERSPECTIVES POUR 2016</vt:lpstr>
      <vt:lpstr>III- LES PERSPECTIVES POUR 2016</vt:lpstr>
      <vt:lpstr>III- LES PERSPECTIVES POUR 2016</vt:lpstr>
      <vt:lpstr>IV-ANNEXE</vt:lpstr>
      <vt:lpstr>IV- ANNEXES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Michèle DEGBOE</dc:creator>
  <cp:lastModifiedBy>Léandre AGUIAH</cp:lastModifiedBy>
  <cp:revision>25</cp:revision>
  <dcterms:created xsi:type="dcterms:W3CDTF">2015-12-30T16:59:44Z</dcterms:created>
  <dcterms:modified xsi:type="dcterms:W3CDTF">2016-01-05T16:26:09Z</dcterms:modified>
</cp:coreProperties>
</file>