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968" r:id="rId2"/>
    <p:sldId id="969" r:id="rId3"/>
    <p:sldId id="1097" r:id="rId4"/>
    <p:sldId id="1098" r:id="rId5"/>
    <p:sldId id="1099" r:id="rId6"/>
    <p:sldId id="1100" r:id="rId7"/>
    <p:sldId id="1101" r:id="rId8"/>
    <p:sldId id="1102" r:id="rId9"/>
    <p:sldId id="1103" r:id="rId10"/>
    <p:sldId id="1104" r:id="rId11"/>
    <p:sldId id="1105" r:id="rId12"/>
    <p:sldId id="1156" r:id="rId13"/>
    <p:sldId id="1106" r:id="rId14"/>
    <p:sldId id="1151" r:id="rId15"/>
    <p:sldId id="1152" r:id="rId16"/>
    <p:sldId id="1153" r:id="rId17"/>
    <p:sldId id="1154" r:id="rId18"/>
    <p:sldId id="1155"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1FAA"/>
    <a:srgbClr val="EDCCCB"/>
    <a:srgbClr val="C05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1" autoAdjust="0"/>
    <p:restoredTop sz="94621" autoAdjust="0"/>
  </p:normalViewPr>
  <p:slideViewPr>
    <p:cSldViewPr>
      <p:cViewPr>
        <p:scale>
          <a:sx n="100" d="100"/>
          <a:sy n="100" d="100"/>
        </p:scale>
        <p:origin x="-4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2032EF-A6DF-4B68-8628-9E70903B2ECD}" type="datetimeFigureOut">
              <a:rPr lang="fr-FR" smtClean="0"/>
              <a:pPr/>
              <a:t>21/01/2016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D8D358-7EDE-448F-A71C-19B1DE430641}" type="slidenum">
              <a:rPr lang="fr-FR" smtClean="0"/>
              <a:pPr/>
              <a:t>‹N°›</a:t>
            </a:fld>
            <a:endParaRPr lang="fr-FR"/>
          </a:p>
        </p:txBody>
      </p:sp>
    </p:spTree>
    <p:extLst>
      <p:ext uri="{BB962C8B-B14F-4D97-AF65-F5344CB8AC3E}">
        <p14:creationId xmlns:p14="http://schemas.microsoft.com/office/powerpoint/2010/main" val="352520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Cliquez pour modifier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915542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80922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92817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55802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6000"/>
            </a:lvl1pPr>
          </a:lstStyle>
          <a:p>
            <a:r>
              <a:rPr lang="fr-FR" smtClean="0"/>
              <a:t>Cliquez pour modifier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00976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45213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Cliquez pour modifier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86820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6894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5468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5338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46782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21/01/2016</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309678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7300" y="1916832"/>
            <a:ext cx="7886700" cy="3024336"/>
          </a:xfrm>
        </p:spPr>
        <p:txBody>
          <a:bodyPr>
            <a:noAutofit/>
          </a:bodyPr>
          <a:lstStyle/>
          <a:p>
            <a:pPr algn="ctr"/>
            <a:r>
              <a:rPr lang="fr-FR" sz="6000" dirty="0" smtClean="0">
                <a:solidFill>
                  <a:srgbClr val="C00000"/>
                </a:solidFill>
                <a:latin typeface="Britannic Bold" pitchFamily="34" charset="0"/>
              </a:rPr>
              <a:t>DEPARTEMENT DES SYSTÈMES D’INFORMATION</a:t>
            </a:r>
            <a:endParaRPr lang="fr-FR" sz="6000" dirty="0">
              <a:solidFill>
                <a:srgbClr val="C00000"/>
              </a:solidFill>
              <a:latin typeface="Britannic Bol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 LES MOYENS</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1978025"/>
            <a:ext cx="8064896" cy="3899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fr-FR" sz="1800" dirty="0" smtClean="0">
                <a:latin typeface="Cambria" panose="02040503050406030204" pitchFamily="18" charset="0"/>
              </a:rPr>
              <a:t>	</a:t>
            </a:r>
            <a:r>
              <a:rPr lang="fr-FR" sz="2000" dirty="0">
                <a:latin typeface="Cambria" panose="02040503050406030204" pitchFamily="18" charset="0"/>
              </a:rPr>
              <a:t>Compte tenue des tâches et de l’évolution du parc informatique (en termes de site de production distant) et des exigences en terme de développement des applications, un renforcement en ressources humaines (Stagiaires externes et JCMS) est prévu sur tous les sites avant la fin le 31 Janvier 2016. Ce qui nous permettra d’avoir </a:t>
            </a:r>
            <a:r>
              <a:rPr lang="fr-FR" sz="2000" dirty="0" smtClean="0">
                <a:latin typeface="Cambria" panose="02040503050406030204" pitchFamily="18" charset="0"/>
              </a:rPr>
              <a:t>:</a:t>
            </a:r>
            <a:endParaRPr lang="fr-FR" sz="2000" dirty="0">
              <a:latin typeface="Cambria" panose="02040503050406030204" pitchFamily="18" charset="0"/>
            </a:endParaRPr>
          </a:p>
          <a:p>
            <a:pPr algn="just">
              <a:buFont typeface="Wingdings" panose="05000000000000000000" pitchFamily="2" charset="2"/>
              <a:buChar char="q"/>
            </a:pPr>
            <a:r>
              <a:rPr lang="fr-FR" sz="2000" b="1" kern="0" dirty="0">
                <a:latin typeface="Cambria" panose="02040503050406030204" pitchFamily="18" charset="0"/>
              </a:rPr>
              <a:t>Service Système et Sécurité </a:t>
            </a:r>
          </a:p>
          <a:p>
            <a:pPr marL="1257300" lvl="4" indent="-342900" algn="just">
              <a:buClr>
                <a:srgbClr val="C00000"/>
              </a:buClr>
              <a:buFont typeface="Courier New" panose="02070309020205020404" pitchFamily="49" charset="0"/>
              <a:buChar char="o"/>
            </a:pPr>
            <a:r>
              <a:rPr lang="fr-FR" sz="2000" b="1" kern="0" dirty="0" smtClean="0">
                <a:latin typeface="Cambria" panose="02040503050406030204" pitchFamily="18" charset="0"/>
              </a:rPr>
              <a:t>02 </a:t>
            </a:r>
            <a:r>
              <a:rPr lang="fr-FR" sz="2000" kern="0" dirty="0" smtClean="0">
                <a:latin typeface="Cambria" panose="02040503050406030204" pitchFamily="18" charset="0"/>
              </a:rPr>
              <a:t>Ingénieurs stagiaires</a:t>
            </a:r>
            <a:endParaRPr lang="fr-FR" dirty="0"/>
          </a:p>
        </p:txBody>
      </p:sp>
    </p:spTree>
    <p:extLst>
      <p:ext uri="{BB962C8B-B14F-4D97-AF65-F5344CB8AC3E}">
        <p14:creationId xmlns:p14="http://schemas.microsoft.com/office/powerpoint/2010/main" val="1207096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 LES MOYENS</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1978025"/>
            <a:ext cx="8064896" cy="3899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q"/>
            </a:pPr>
            <a:endParaRPr lang="fr-FR" sz="1800" dirty="0" smtClean="0">
              <a:latin typeface="Cambria" panose="02040503050406030204" pitchFamily="18" charset="0"/>
            </a:endParaRPr>
          </a:p>
          <a:p>
            <a:pPr algn="just">
              <a:buFont typeface="Wingdings" panose="05000000000000000000" pitchFamily="2" charset="2"/>
              <a:buChar char="q"/>
            </a:pPr>
            <a:r>
              <a:rPr lang="fr-FR" sz="2000" b="1" kern="0" dirty="0" smtClean="0">
                <a:latin typeface="Cambria" panose="02040503050406030204" pitchFamily="18" charset="0"/>
              </a:rPr>
              <a:t>Service </a:t>
            </a:r>
            <a:r>
              <a:rPr lang="fr-FR" sz="2000" b="1" kern="0" dirty="0">
                <a:latin typeface="Cambria" panose="02040503050406030204" pitchFamily="18" charset="0"/>
              </a:rPr>
              <a:t>Réseau et Maintenance</a:t>
            </a:r>
          </a:p>
          <a:p>
            <a:pPr marL="1257300" lvl="4" indent="-342900" algn="just">
              <a:buClr>
                <a:srgbClr val="C00000"/>
              </a:buClr>
              <a:buFont typeface="Courier New" panose="02070309020205020404" pitchFamily="49" charset="0"/>
              <a:buChar char="o"/>
            </a:pPr>
            <a:r>
              <a:rPr lang="fr-FR" sz="2000" b="1" kern="0" dirty="0">
                <a:latin typeface="Cambria" panose="02040503050406030204" pitchFamily="18" charset="0"/>
              </a:rPr>
              <a:t>01</a:t>
            </a:r>
            <a:r>
              <a:rPr lang="fr-FR" sz="2000" kern="0" dirty="0">
                <a:latin typeface="Cambria" panose="02040503050406030204" pitchFamily="18" charset="0"/>
              </a:rPr>
              <a:t> </a:t>
            </a:r>
            <a:r>
              <a:rPr lang="fr-FR" sz="2000" kern="0" dirty="0" smtClean="0">
                <a:latin typeface="Cambria" panose="02040503050406030204" pitchFamily="18" charset="0"/>
              </a:rPr>
              <a:t>Superviseurs : qui coordonnera le fonctionnement et suivi de tous les autres services en collaboration avec le Directeur de département</a:t>
            </a:r>
            <a:endParaRPr lang="fr-FR" sz="2000" kern="0" dirty="0">
              <a:latin typeface="Cambria" panose="02040503050406030204" pitchFamily="18" charset="0"/>
            </a:endParaRPr>
          </a:p>
          <a:p>
            <a:pPr marL="1257300" lvl="4" indent="-342900" algn="just">
              <a:buClr>
                <a:srgbClr val="C00000"/>
              </a:buClr>
              <a:buFont typeface="Courier New" panose="02070309020205020404" pitchFamily="49" charset="0"/>
              <a:buChar char="o"/>
            </a:pPr>
            <a:r>
              <a:rPr lang="fr-FR" sz="2000" b="1" kern="0" dirty="0" smtClean="0">
                <a:latin typeface="Cambria" panose="02040503050406030204" pitchFamily="18" charset="0"/>
              </a:rPr>
              <a:t>30</a:t>
            </a:r>
            <a:r>
              <a:rPr lang="fr-FR" sz="2000" kern="0" dirty="0" smtClean="0">
                <a:latin typeface="Cambria" panose="02040503050406030204" pitchFamily="18" charset="0"/>
              </a:rPr>
              <a:t> </a:t>
            </a:r>
            <a:r>
              <a:rPr lang="fr-FR" sz="2000" kern="0" dirty="0">
                <a:latin typeface="Cambria" panose="02040503050406030204" pitchFamily="18" charset="0"/>
              </a:rPr>
              <a:t>Stagiaires en Réseau et </a:t>
            </a:r>
            <a:r>
              <a:rPr lang="fr-FR" sz="2000" kern="0" dirty="0" smtClean="0">
                <a:latin typeface="Cambria" panose="02040503050406030204" pitchFamily="18" charset="0"/>
              </a:rPr>
              <a:t>Maintenance (en raison de 5 par site de production)</a:t>
            </a:r>
            <a:endParaRPr lang="fr-FR" sz="2000" kern="0" dirty="0">
              <a:latin typeface="Cambria" panose="02040503050406030204" pitchFamily="18" charset="0"/>
            </a:endParaRPr>
          </a:p>
          <a:p>
            <a:pPr algn="just">
              <a:buFont typeface="Wingdings" panose="05000000000000000000" pitchFamily="2" charset="2"/>
              <a:buChar char="q"/>
            </a:pPr>
            <a:r>
              <a:rPr lang="fr-FR" sz="2000" b="1" kern="0" dirty="0">
                <a:latin typeface="Cambria" panose="02040503050406030204" pitchFamily="18" charset="0"/>
              </a:rPr>
              <a:t>Service </a:t>
            </a:r>
            <a:r>
              <a:rPr lang="fr-FR" sz="2000" b="1" kern="0" dirty="0" smtClean="0">
                <a:latin typeface="Cambria" panose="02040503050406030204" pitchFamily="18" charset="0"/>
              </a:rPr>
              <a:t>Télécoms</a:t>
            </a:r>
            <a:endParaRPr lang="fr-FR" sz="2000" b="1" kern="0" dirty="0">
              <a:latin typeface="Cambria" panose="02040503050406030204" pitchFamily="18" charset="0"/>
            </a:endParaRPr>
          </a:p>
          <a:p>
            <a:pPr marL="1257300" lvl="4" indent="-342900" algn="just">
              <a:buClr>
                <a:srgbClr val="C00000"/>
              </a:buClr>
              <a:buFont typeface="Courier New" panose="02070309020205020404" pitchFamily="49" charset="0"/>
              <a:buChar char="o"/>
            </a:pPr>
            <a:r>
              <a:rPr lang="fr-FR" sz="2000" b="1" kern="0" dirty="0">
                <a:latin typeface="Cambria" panose="02040503050406030204" pitchFamily="18" charset="0"/>
              </a:rPr>
              <a:t>01</a:t>
            </a:r>
            <a:r>
              <a:rPr lang="fr-FR" sz="2000" kern="0" dirty="0">
                <a:latin typeface="Cambria" panose="02040503050406030204" pitchFamily="18" charset="0"/>
              </a:rPr>
              <a:t> Stagiaire</a:t>
            </a: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1099334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En dehors des ressources Humaines pour mener a bien notre politique, nous</a:t>
            </a:r>
          </a:p>
          <a:p>
            <a:pPr indent="20638" algn="just">
              <a:lnSpc>
                <a:spcPct val="150000"/>
              </a:lnSpc>
              <a:buNone/>
            </a:pPr>
            <a:r>
              <a:rPr lang="fr-FR" sz="1800" dirty="0" smtClean="0">
                <a:latin typeface="Cambria" panose="02040503050406030204" pitchFamily="18" charset="0"/>
              </a:rPr>
              <a:t>avions aussi besoin des moyens matériels et logistiques sur chaque de productions. Ci-dessous une liste exhaustive:</a:t>
            </a:r>
          </a:p>
          <a:p>
            <a:pPr lvl="1"/>
            <a:r>
              <a:rPr lang="fr-FR" sz="1800" dirty="0" smtClean="0">
                <a:latin typeface="Cambria" panose="02040503050406030204" pitchFamily="18" charset="0"/>
              </a:rPr>
              <a:t>Pinces </a:t>
            </a:r>
            <a:r>
              <a:rPr lang="fr-FR" sz="1800" dirty="0">
                <a:latin typeface="Cambria" panose="02040503050406030204" pitchFamily="18" charset="0"/>
              </a:rPr>
              <a:t>à sertir </a:t>
            </a:r>
            <a:endParaRPr lang="fr-FR" sz="1800" dirty="0" smtClean="0">
              <a:latin typeface="Cambria" panose="02040503050406030204" pitchFamily="18" charset="0"/>
            </a:endParaRPr>
          </a:p>
          <a:p>
            <a:pPr lvl="1"/>
            <a:r>
              <a:rPr lang="fr-FR" sz="1800" dirty="0" smtClean="0">
                <a:latin typeface="Cambria" panose="02040503050406030204" pitchFamily="18" charset="0"/>
              </a:rPr>
              <a:t>Connecteurs </a:t>
            </a:r>
            <a:r>
              <a:rPr lang="fr-FR" sz="1800" dirty="0">
                <a:latin typeface="Cambria" panose="02040503050406030204" pitchFamily="18" charset="0"/>
              </a:rPr>
              <a:t>RJ45 </a:t>
            </a:r>
            <a:endParaRPr lang="fr-FR" sz="1800" dirty="0" smtClean="0">
              <a:latin typeface="Cambria" panose="02040503050406030204" pitchFamily="18" charset="0"/>
            </a:endParaRPr>
          </a:p>
          <a:p>
            <a:pPr lvl="1"/>
            <a:r>
              <a:rPr lang="fr-FR" sz="1800" dirty="0" smtClean="0">
                <a:latin typeface="Cambria" panose="02040503050406030204" pitchFamily="18" charset="0"/>
              </a:rPr>
              <a:t>Souffleurs</a:t>
            </a:r>
          </a:p>
          <a:p>
            <a:pPr lvl="1"/>
            <a:r>
              <a:rPr lang="fr-FR" sz="1800" dirty="0" smtClean="0">
                <a:latin typeface="Cambria" panose="02040503050406030204" pitchFamily="18" charset="0"/>
              </a:rPr>
              <a:t>Jet </a:t>
            </a:r>
            <a:r>
              <a:rPr lang="fr-FR" sz="1800" dirty="0">
                <a:latin typeface="Cambria" panose="02040503050406030204" pitchFamily="18" charset="0"/>
              </a:rPr>
              <a:t>de tournevis </a:t>
            </a:r>
            <a:endParaRPr lang="fr-FR" sz="1800" dirty="0" smtClean="0">
              <a:latin typeface="Cambria" panose="02040503050406030204" pitchFamily="18" charset="0"/>
            </a:endParaRPr>
          </a:p>
          <a:p>
            <a:pPr lvl="1"/>
            <a:r>
              <a:rPr lang="fr-FR" sz="1800" dirty="0" smtClean="0">
                <a:latin typeface="Cambria" panose="02040503050406030204" pitchFamily="18" charset="0"/>
              </a:rPr>
              <a:t>Pinceaux </a:t>
            </a:r>
          </a:p>
          <a:p>
            <a:pPr lvl="1"/>
            <a:r>
              <a:rPr lang="fr-FR" sz="1800" dirty="0" smtClean="0">
                <a:latin typeface="Cambria" panose="02040503050406030204" pitchFamily="18" charset="0"/>
              </a:rPr>
              <a:t>Testeur </a:t>
            </a:r>
            <a:r>
              <a:rPr lang="fr-FR" sz="1800" dirty="0">
                <a:latin typeface="Cambria" panose="02040503050406030204" pitchFamily="18" charset="0"/>
              </a:rPr>
              <a:t>de câble réseau </a:t>
            </a:r>
          </a:p>
          <a:p>
            <a:pPr lvl="1"/>
            <a:r>
              <a:rPr lang="fr-FR" sz="1800" dirty="0" smtClean="0">
                <a:latin typeface="Cambria" panose="02040503050406030204" pitchFamily="18" charset="0"/>
              </a:rPr>
              <a:t>Attaches </a:t>
            </a:r>
            <a:r>
              <a:rPr lang="fr-FR" sz="1800" dirty="0">
                <a:latin typeface="Cambria" panose="02040503050406030204" pitchFamily="18" charset="0"/>
              </a:rPr>
              <a:t>Pack de DVD vierges </a:t>
            </a:r>
          </a:p>
          <a:p>
            <a:pPr lvl="1"/>
            <a:r>
              <a:rPr lang="fr-FR" sz="1800" dirty="0" smtClean="0">
                <a:latin typeface="Cambria" panose="02040503050406030204" pitchFamily="18" charset="0"/>
              </a:rPr>
              <a:t>Lecteur </a:t>
            </a:r>
            <a:r>
              <a:rPr lang="fr-FR" sz="1800" dirty="0">
                <a:latin typeface="Cambria" panose="02040503050406030204" pitchFamily="18" charset="0"/>
              </a:rPr>
              <a:t>USB DVD </a:t>
            </a:r>
            <a:r>
              <a:rPr lang="fr-FR" sz="1800" dirty="0" smtClean="0">
                <a:latin typeface="Cambria" panose="02040503050406030204" pitchFamily="18" charset="0"/>
              </a:rPr>
              <a:t>externes, etc….</a:t>
            </a:r>
            <a:endParaRPr lang="en-US" sz="1800" dirty="0">
              <a:latin typeface="Cambria" panose="02040503050406030204" pitchFamily="18" charset="0"/>
            </a:endParaRPr>
          </a:p>
          <a:p>
            <a:pPr indent="20638" algn="just">
              <a:lnSpc>
                <a:spcPct val="150000"/>
              </a:lnSpc>
              <a:buNone/>
            </a:pP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 LES MOYENS</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1978025"/>
            <a:ext cx="8064896" cy="3899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endParaRPr lang="fr-FR" sz="1800" dirty="0" smtClean="0">
              <a:latin typeface="Cambria" panose="02040503050406030204" pitchFamily="18" charset="0"/>
            </a:endParaRPr>
          </a:p>
        </p:txBody>
      </p:sp>
    </p:spTree>
    <p:extLst>
      <p:ext uri="{BB962C8B-B14F-4D97-AF65-F5344CB8AC3E}">
        <p14:creationId xmlns:p14="http://schemas.microsoft.com/office/powerpoint/2010/main" val="3359868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547664" y="1412776"/>
            <a:ext cx="7128792" cy="3600400"/>
          </a:xfrm>
        </p:spPr>
        <p:txBody>
          <a:bodyPr>
            <a:noAutofit/>
          </a:bodyPr>
          <a:lstStyle/>
          <a:p>
            <a:pPr lvl="1" algn="ctr">
              <a:lnSpc>
                <a:spcPct val="150000"/>
              </a:lnSpc>
            </a:pPr>
            <a:r>
              <a:rPr lang="fr-FR" sz="5400" b="1" dirty="0">
                <a:solidFill>
                  <a:srgbClr val="C00000"/>
                </a:solidFill>
                <a:effectLst>
                  <a:outerShdw blurRad="38100" dist="38100" dir="2700000" algn="tl">
                    <a:srgbClr val="000000">
                      <a:alpha val="43137"/>
                    </a:srgbClr>
                  </a:outerShdw>
                </a:effectLst>
                <a:latin typeface="Maiandra GD" pitchFamily="34" charset="0"/>
              </a:rPr>
              <a:t>III- LES PERSPECTIVES POUR 2016</a:t>
            </a:r>
          </a:p>
        </p:txBody>
      </p:sp>
    </p:spTree>
    <p:extLst>
      <p:ext uri="{BB962C8B-B14F-4D97-AF65-F5344CB8AC3E}">
        <p14:creationId xmlns:p14="http://schemas.microsoft.com/office/powerpoint/2010/main" val="690261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50000"/>
              </a:lnSpc>
              <a:buFont typeface="Wingdings" panose="05000000000000000000" pitchFamily="2" charset="2"/>
              <a:buChar char="q"/>
            </a:pPr>
            <a:r>
              <a:rPr lang="fr-FR" sz="2000" dirty="0" smtClean="0">
                <a:latin typeface="Cambria" panose="02040503050406030204" pitchFamily="18" charset="0"/>
              </a:rPr>
              <a:t> </a:t>
            </a:r>
            <a:r>
              <a:rPr lang="fr-FR" sz="2000" dirty="0">
                <a:latin typeface="Cambria" panose="02040503050406030204" pitchFamily="18" charset="0"/>
              </a:rPr>
              <a:t>Garantir à </a:t>
            </a:r>
            <a:r>
              <a:rPr lang="fr-FR" sz="2000" dirty="0" smtClean="0">
                <a:latin typeface="Cambria" panose="02040503050406030204" pitchFamily="18" charset="0"/>
              </a:rPr>
              <a:t>95% </a:t>
            </a:r>
            <a:r>
              <a:rPr lang="fr-FR" sz="2000" dirty="0">
                <a:latin typeface="Cambria" panose="02040503050406030204" pitchFamily="18" charset="0"/>
              </a:rPr>
              <a:t>de disponibilité des postes de travail des téléconseillers </a:t>
            </a:r>
            <a:r>
              <a:rPr lang="fr-FR" sz="2000" dirty="0" smtClean="0">
                <a:latin typeface="Cambria" panose="02040503050406030204" pitchFamily="18" charset="0"/>
              </a:rPr>
              <a:t>sur les différents sites;</a:t>
            </a:r>
            <a:endParaRPr lang="fr-FR" sz="2000" dirty="0">
              <a:latin typeface="Cambria" panose="02040503050406030204" pitchFamily="18" charset="0"/>
            </a:endParaRPr>
          </a:p>
          <a:p>
            <a:pPr lvl="1">
              <a:lnSpc>
                <a:spcPct val="150000"/>
              </a:lnSpc>
              <a:buFont typeface="Wingdings" panose="05000000000000000000" pitchFamily="2" charset="2"/>
              <a:buChar char="q"/>
            </a:pPr>
            <a:r>
              <a:rPr lang="fr-FR" sz="2000" dirty="0" smtClean="0">
                <a:latin typeface="Cambria" panose="02040503050406030204" pitchFamily="18" charset="0"/>
              </a:rPr>
              <a:t>Maintenance </a:t>
            </a:r>
            <a:r>
              <a:rPr lang="fr-FR" sz="2000" dirty="0">
                <a:latin typeface="Cambria" panose="02040503050406030204" pitchFamily="18" charset="0"/>
              </a:rPr>
              <a:t>préventif</a:t>
            </a:r>
          </a:p>
          <a:p>
            <a:pPr lvl="1">
              <a:lnSpc>
                <a:spcPct val="150000"/>
              </a:lnSpc>
              <a:buFont typeface="Wingdings" panose="05000000000000000000" pitchFamily="2" charset="2"/>
              <a:buChar char="q"/>
            </a:pPr>
            <a:r>
              <a:rPr lang="fr-FR" sz="2000" dirty="0">
                <a:latin typeface="Cambria" panose="02040503050406030204" pitchFamily="18" charset="0"/>
              </a:rPr>
              <a:t>Maintenance curative</a:t>
            </a:r>
          </a:p>
          <a:p>
            <a:pPr lvl="0">
              <a:lnSpc>
                <a:spcPct val="150000"/>
              </a:lnSpc>
              <a:buFont typeface="Wingdings" panose="05000000000000000000" pitchFamily="2" charset="2"/>
              <a:buChar char="q"/>
            </a:pPr>
            <a:r>
              <a:rPr lang="fr-FR" sz="2000" dirty="0">
                <a:latin typeface="Cambria" panose="02040503050406030204" pitchFamily="18" charset="0"/>
              </a:rPr>
              <a:t>Garantir à </a:t>
            </a:r>
            <a:r>
              <a:rPr lang="fr-FR" sz="2000" dirty="0" smtClean="0">
                <a:latin typeface="Cambria" panose="02040503050406030204" pitchFamily="18" charset="0"/>
              </a:rPr>
              <a:t>95% </a:t>
            </a:r>
            <a:r>
              <a:rPr lang="fr-FR" sz="2000" dirty="0">
                <a:latin typeface="Cambria" panose="02040503050406030204" pitchFamily="18" charset="0"/>
              </a:rPr>
              <a:t>de disponibilité des postes de l’administration ;</a:t>
            </a:r>
          </a:p>
          <a:p>
            <a:pPr lvl="1">
              <a:lnSpc>
                <a:spcPct val="150000"/>
              </a:lnSpc>
              <a:buFont typeface="Wingdings" panose="05000000000000000000" pitchFamily="2" charset="2"/>
              <a:buChar char="q"/>
            </a:pPr>
            <a:r>
              <a:rPr lang="fr-FR" sz="2000" dirty="0" smtClean="0">
                <a:latin typeface="Cambria" panose="02040503050406030204" pitchFamily="18" charset="0"/>
              </a:rPr>
              <a:t>Maintenance </a:t>
            </a:r>
            <a:r>
              <a:rPr lang="fr-FR" sz="2000" dirty="0">
                <a:latin typeface="Cambria" panose="02040503050406030204" pitchFamily="18" charset="0"/>
              </a:rPr>
              <a:t>préventif</a:t>
            </a:r>
          </a:p>
          <a:p>
            <a:pPr lvl="1">
              <a:lnSpc>
                <a:spcPct val="150000"/>
              </a:lnSpc>
              <a:buFont typeface="Wingdings" panose="05000000000000000000" pitchFamily="2" charset="2"/>
              <a:buChar char="q"/>
            </a:pPr>
            <a:r>
              <a:rPr lang="fr-FR" sz="2000" dirty="0">
                <a:latin typeface="Cambria" panose="02040503050406030204" pitchFamily="18" charset="0"/>
              </a:rPr>
              <a:t>Maintenance curative</a:t>
            </a: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RESEAUX ET MAINTENANCE</a:t>
            </a:r>
          </a:p>
        </p:txBody>
      </p:sp>
    </p:spTree>
    <p:extLst>
      <p:ext uri="{BB962C8B-B14F-4D97-AF65-F5344CB8AC3E}">
        <p14:creationId xmlns:p14="http://schemas.microsoft.com/office/powerpoint/2010/main" val="1496593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50000"/>
              </a:lnSpc>
              <a:buFont typeface="Wingdings" panose="05000000000000000000" pitchFamily="2" charset="2"/>
              <a:buChar char="q"/>
            </a:pPr>
            <a:r>
              <a:rPr lang="fr-FR" sz="2200" dirty="0" smtClean="0">
                <a:latin typeface="Cambria" panose="02040503050406030204" pitchFamily="18" charset="0"/>
              </a:rPr>
              <a:t> </a:t>
            </a:r>
            <a:r>
              <a:rPr lang="fr-FR" sz="2200" dirty="0">
                <a:latin typeface="Cambria" panose="02040503050406030204" pitchFamily="18" charset="0"/>
              </a:rPr>
              <a:t>Garantir à </a:t>
            </a:r>
            <a:r>
              <a:rPr lang="fr-FR" sz="2200" dirty="0" smtClean="0">
                <a:latin typeface="Cambria" panose="02040503050406030204" pitchFamily="18" charset="0"/>
              </a:rPr>
              <a:t>95% </a:t>
            </a:r>
            <a:r>
              <a:rPr lang="fr-FR" sz="2200" dirty="0">
                <a:latin typeface="Cambria" panose="02040503050406030204" pitchFamily="18" charset="0"/>
              </a:rPr>
              <a:t>de disponibilité des serveurs de </a:t>
            </a:r>
            <a:r>
              <a:rPr lang="fr-FR" sz="2200" dirty="0" smtClean="0">
                <a:latin typeface="Cambria" panose="02040503050406030204" pitchFamily="18" charset="0"/>
              </a:rPr>
              <a:t>production centraliser sur le HQ et délocalisé aussi;</a:t>
            </a:r>
            <a:endParaRPr lang="fr-FR" sz="2200" dirty="0">
              <a:latin typeface="Cambria" panose="02040503050406030204" pitchFamily="18" charset="0"/>
            </a:endParaRPr>
          </a:p>
          <a:p>
            <a:pPr lvl="0">
              <a:lnSpc>
                <a:spcPct val="150000"/>
              </a:lnSpc>
              <a:buFont typeface="Wingdings" panose="05000000000000000000" pitchFamily="2" charset="2"/>
              <a:buChar char="q"/>
            </a:pPr>
            <a:r>
              <a:rPr lang="fr-FR" sz="2200" dirty="0">
                <a:latin typeface="Cambria" panose="02040503050406030204" pitchFamily="18" charset="0"/>
              </a:rPr>
              <a:t>Garantir à </a:t>
            </a:r>
            <a:r>
              <a:rPr lang="fr-FR" sz="2200" dirty="0" smtClean="0">
                <a:latin typeface="Cambria" panose="02040503050406030204" pitchFamily="18" charset="0"/>
              </a:rPr>
              <a:t>95% </a:t>
            </a:r>
            <a:r>
              <a:rPr lang="fr-FR" sz="2200" dirty="0">
                <a:latin typeface="Cambria" panose="02040503050406030204" pitchFamily="18" charset="0"/>
              </a:rPr>
              <a:t>de disponibilité des serveurs secondaires ;</a:t>
            </a:r>
          </a:p>
          <a:p>
            <a:pPr lvl="0">
              <a:lnSpc>
                <a:spcPct val="150000"/>
              </a:lnSpc>
              <a:buFont typeface="Wingdings" panose="05000000000000000000" pitchFamily="2" charset="2"/>
              <a:buChar char="q"/>
            </a:pPr>
            <a:r>
              <a:rPr lang="fr-FR" sz="2200" dirty="0">
                <a:latin typeface="Cambria" panose="02040503050406030204" pitchFamily="18" charset="0"/>
              </a:rPr>
              <a:t>  Suivi  du parc informatique télémaintenance (</a:t>
            </a:r>
            <a:r>
              <a:rPr lang="fr-FR" sz="2200" dirty="0" err="1">
                <a:latin typeface="Cambria" panose="02040503050406030204" pitchFamily="18" charset="0"/>
              </a:rPr>
              <a:t>Zabbix</a:t>
            </a:r>
            <a:r>
              <a:rPr lang="fr-FR" sz="2200" dirty="0" smtClean="0">
                <a:latin typeface="Cambria" panose="02040503050406030204" pitchFamily="18" charset="0"/>
              </a:rPr>
              <a:t>);</a:t>
            </a:r>
            <a:endParaRPr lang="fr-FR" sz="2200" dirty="0">
              <a:latin typeface="Cambria" panose="02040503050406030204" pitchFamily="18" charset="0"/>
            </a:endParaRPr>
          </a:p>
          <a:p>
            <a:pPr lvl="0">
              <a:lnSpc>
                <a:spcPct val="150000"/>
              </a:lnSpc>
              <a:buFont typeface="Wingdings" panose="05000000000000000000" pitchFamily="2" charset="2"/>
              <a:buChar char="q"/>
            </a:pPr>
            <a:r>
              <a:rPr lang="fr-FR" sz="2200" dirty="0">
                <a:latin typeface="Cambria" panose="02040503050406030204" pitchFamily="18" charset="0"/>
              </a:rPr>
              <a:t>  Support aux utilisateurs </a:t>
            </a:r>
            <a:r>
              <a:rPr lang="fr-FR" sz="2200" dirty="0" smtClean="0">
                <a:latin typeface="Cambria" panose="02040503050406030204" pitchFamily="18" charset="0"/>
              </a:rPr>
              <a:t>;</a:t>
            </a:r>
            <a:endParaRPr lang="fr-FR" sz="2200" dirty="0">
              <a:latin typeface="Cambria" panose="02040503050406030204" pitchFamily="18" charset="0"/>
            </a:endParaRPr>
          </a:p>
          <a:p>
            <a:pPr lvl="0">
              <a:lnSpc>
                <a:spcPct val="150000"/>
              </a:lnSpc>
              <a:buFont typeface="Wingdings" panose="05000000000000000000" pitchFamily="2" charset="2"/>
              <a:buChar char="q"/>
            </a:pPr>
            <a:r>
              <a:rPr lang="fr-FR" sz="2200" dirty="0">
                <a:latin typeface="Cambria" panose="02040503050406030204" pitchFamily="18" charset="0"/>
              </a:rPr>
              <a:t>  Formations périodiques des </a:t>
            </a:r>
            <a:r>
              <a:rPr lang="fr-FR" sz="2200" dirty="0" err="1">
                <a:latin typeface="Cambria" panose="02040503050406030204" pitchFamily="18" charset="0"/>
              </a:rPr>
              <a:t>TeamLeaders</a:t>
            </a:r>
            <a:r>
              <a:rPr lang="fr-FR" sz="2200" dirty="0">
                <a:latin typeface="Cambria" panose="02040503050406030204" pitchFamily="18" charset="0"/>
              </a:rPr>
              <a:t> sur la maintenance de premier niveau, utilisation des suites bureautiques et </a:t>
            </a:r>
            <a:r>
              <a:rPr lang="fr-FR" sz="2200" dirty="0" err="1">
                <a:latin typeface="Cambria" panose="02040503050406030204" pitchFamily="18" charset="0"/>
              </a:rPr>
              <a:t>Hermes</a:t>
            </a:r>
            <a:r>
              <a:rPr lang="fr-FR" sz="2200" dirty="0">
                <a:latin typeface="Cambria" panose="02040503050406030204" pitchFamily="18" charset="0"/>
              </a:rPr>
              <a:t>. </a:t>
            </a:r>
            <a:r>
              <a:rPr lang="fr-FR" sz="2200" dirty="0" smtClean="0">
                <a:latin typeface="Cambria" panose="02040503050406030204" pitchFamily="18" charset="0"/>
              </a:rPr>
              <a:t>Net; </a:t>
            </a:r>
          </a:p>
          <a:p>
            <a:pPr marL="0" lvl="0" indent="0">
              <a:lnSpc>
                <a:spcPct val="150000"/>
              </a:lnSpc>
              <a:buNone/>
            </a:pPr>
            <a:endParaRPr lang="fr-FR" sz="22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RESEAUX ET MAINTENANCE</a:t>
            </a:r>
          </a:p>
        </p:txBody>
      </p:sp>
    </p:spTree>
    <p:extLst>
      <p:ext uri="{BB962C8B-B14F-4D97-AF65-F5344CB8AC3E}">
        <p14:creationId xmlns:p14="http://schemas.microsoft.com/office/powerpoint/2010/main" val="2359558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0" indent="-285750">
              <a:lnSpc>
                <a:spcPct val="150000"/>
              </a:lnSpc>
              <a:buFont typeface="Wingdings" panose="05000000000000000000" pitchFamily="2" charset="2"/>
              <a:buChar char="q"/>
            </a:pPr>
            <a:r>
              <a:rPr lang="fr-FR" sz="2900" dirty="0" smtClean="0">
                <a:latin typeface="Cambria" panose="02040503050406030204" pitchFamily="18" charset="0"/>
              </a:rPr>
              <a:t>Conception d’une architecture </a:t>
            </a:r>
            <a:r>
              <a:rPr lang="fr-FR" sz="2900" dirty="0">
                <a:latin typeface="Cambria" panose="02040503050406030204" pitchFamily="18" charset="0"/>
              </a:rPr>
              <a:t>réseau </a:t>
            </a:r>
            <a:r>
              <a:rPr lang="fr-FR" sz="2900" dirty="0" smtClean="0">
                <a:latin typeface="Cambria" panose="02040503050406030204" pitchFamily="18" charset="0"/>
              </a:rPr>
              <a:t>Globale (Cartographie et plan d’adressage Générale des filiales du Benin)</a:t>
            </a:r>
            <a:endParaRPr lang="fr-FR" sz="2900" dirty="0">
              <a:latin typeface="Cambria" panose="02040503050406030204" pitchFamily="18" charset="0"/>
            </a:endParaRPr>
          </a:p>
          <a:p>
            <a:pPr marL="285750" indent="-285750">
              <a:lnSpc>
                <a:spcPct val="150000"/>
              </a:lnSpc>
              <a:buFont typeface="Wingdings" panose="05000000000000000000" pitchFamily="2" charset="2"/>
              <a:buChar char="q"/>
            </a:pPr>
            <a:r>
              <a:rPr lang="fr-FR" sz="2900" dirty="0">
                <a:latin typeface="Cambria" panose="02040503050406030204" pitchFamily="18" charset="0"/>
              </a:rPr>
              <a:t>Refonte </a:t>
            </a:r>
            <a:r>
              <a:rPr lang="fr-FR" sz="2900" dirty="0" smtClean="0">
                <a:latin typeface="Cambria" panose="02040503050406030204" pitchFamily="18" charset="0"/>
              </a:rPr>
              <a:t>de </a:t>
            </a:r>
            <a:r>
              <a:rPr lang="fr-FR" sz="2900" dirty="0">
                <a:latin typeface="Cambria" panose="02040503050406030204" pitchFamily="18" charset="0"/>
              </a:rPr>
              <a:t>la stratégie de sécurité réseau </a:t>
            </a:r>
            <a:r>
              <a:rPr lang="fr-FR" sz="2900" dirty="0" smtClean="0">
                <a:latin typeface="Cambria" panose="02040503050406030204" pitchFamily="18" charset="0"/>
              </a:rPr>
              <a:t>(Gestion </a:t>
            </a:r>
            <a:r>
              <a:rPr lang="fr-FR" sz="2900" dirty="0">
                <a:latin typeface="Cambria" panose="02040503050406030204" pitchFamily="18" charset="0"/>
              </a:rPr>
              <a:t>des accès des différentes filiales au site principale HQ </a:t>
            </a:r>
            <a:r>
              <a:rPr lang="fr-FR" sz="2900" dirty="0" smtClean="0">
                <a:latin typeface="Cambria" panose="02040503050406030204" pitchFamily="18" charset="0"/>
              </a:rPr>
              <a:t>« Head Quarter »)</a:t>
            </a:r>
          </a:p>
          <a:p>
            <a:pPr marL="285750" indent="-285750" algn="just">
              <a:lnSpc>
                <a:spcPct val="150000"/>
              </a:lnSpc>
              <a:buFont typeface="Wingdings" panose="05000000000000000000" pitchFamily="2" charset="2"/>
              <a:buChar char="q"/>
            </a:pPr>
            <a:r>
              <a:rPr lang="fr-FR" sz="2900" dirty="0" smtClean="0">
                <a:latin typeface="Cambria" panose="02040503050406030204" pitchFamily="18" charset="0"/>
              </a:rPr>
              <a:t>Suivi des politiques </a:t>
            </a:r>
            <a:r>
              <a:rPr lang="fr-FR" sz="2900" dirty="0">
                <a:latin typeface="Cambria" panose="02040503050406030204" pitchFamily="18" charset="0"/>
              </a:rPr>
              <a:t>de sauvegarde des données </a:t>
            </a:r>
            <a:r>
              <a:rPr lang="fr-FR" sz="2900" dirty="0" smtClean="0">
                <a:latin typeface="Cambria" panose="02040503050406030204" pitchFamily="18" charset="0"/>
              </a:rPr>
              <a:t>et renforcer sa sécurité sur HQ</a:t>
            </a:r>
            <a:endParaRPr lang="fr-FR" sz="2900" dirty="0">
              <a:latin typeface="Cambria" panose="02040503050406030204" pitchFamily="18" charset="0"/>
            </a:endParaRPr>
          </a:p>
          <a:p>
            <a:pPr marL="285750" indent="-285750" algn="just">
              <a:lnSpc>
                <a:spcPct val="150000"/>
              </a:lnSpc>
              <a:buFont typeface="Wingdings" panose="05000000000000000000" pitchFamily="2" charset="2"/>
              <a:buChar char="q"/>
            </a:pPr>
            <a:r>
              <a:rPr lang="fr-FR" sz="2900" dirty="0" smtClean="0">
                <a:latin typeface="Cambria" panose="02040503050406030204" pitchFamily="18" charset="0"/>
              </a:rPr>
              <a:t>Renforcer la politique </a:t>
            </a:r>
            <a:r>
              <a:rPr lang="fr-FR" sz="2900" dirty="0">
                <a:latin typeface="Cambria" panose="02040503050406030204" pitchFamily="18" charset="0"/>
              </a:rPr>
              <a:t>de redondance des </a:t>
            </a:r>
            <a:r>
              <a:rPr lang="fr-FR" sz="2900" dirty="0" smtClean="0">
                <a:latin typeface="Cambria" panose="02040503050406030204" pitchFamily="18" charset="0"/>
              </a:rPr>
              <a:t>serveurs (contrôleur </a:t>
            </a:r>
            <a:r>
              <a:rPr lang="fr-FR" sz="2900" dirty="0">
                <a:latin typeface="Cambria" panose="02040503050406030204" pitchFamily="18" charset="0"/>
              </a:rPr>
              <a:t>de domaine, serveur de messagerie, serveurs de production) afin de garantir une continuité de service tolérable</a:t>
            </a:r>
          </a:p>
          <a:p>
            <a:pPr marL="285750" indent="-285750">
              <a:lnSpc>
                <a:spcPct val="150000"/>
              </a:lnSpc>
              <a:buFont typeface="Wingdings" panose="05000000000000000000" pitchFamily="2" charset="2"/>
              <a:buChar char="q"/>
            </a:pPr>
            <a:endParaRPr lang="fr-FR" sz="24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SYSTÈME ET SECURITE</a:t>
            </a:r>
          </a:p>
        </p:txBody>
      </p:sp>
    </p:spTree>
    <p:extLst>
      <p:ext uri="{BB962C8B-B14F-4D97-AF65-F5344CB8AC3E}">
        <p14:creationId xmlns:p14="http://schemas.microsoft.com/office/powerpoint/2010/main" val="3444057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Suivi de la politique </a:t>
            </a:r>
            <a:r>
              <a:rPr lang="fr-FR" sz="2000" dirty="0">
                <a:latin typeface="Cambria" panose="02040503050406030204" pitchFamily="18" charset="0"/>
              </a:rPr>
              <a:t>de gestion des </a:t>
            </a:r>
            <a:r>
              <a:rPr lang="fr-FR" sz="2000" dirty="0" smtClean="0">
                <a:latin typeface="Cambria" panose="02040503050406030204" pitchFamily="18" charset="0"/>
              </a:rPr>
              <a:t>espaces de stockage et renforcement de la politique d’accès aux lecteurs réseaux sur les différents site du BENIN;</a:t>
            </a:r>
          </a:p>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Suivi de l’actualisation du manuel et </a:t>
            </a:r>
            <a:r>
              <a:rPr lang="fr-FR" sz="2000" dirty="0">
                <a:latin typeface="Cambria" panose="02040503050406030204" pitchFamily="18" charset="0"/>
              </a:rPr>
              <a:t>procédure </a:t>
            </a:r>
            <a:r>
              <a:rPr lang="fr-FR" sz="2000" dirty="0" smtClean="0">
                <a:latin typeface="Cambria" panose="02040503050406030204" pitchFamily="18" charset="0"/>
              </a:rPr>
              <a:t>de la DSI;</a:t>
            </a:r>
          </a:p>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Veille Technologique :</a:t>
            </a:r>
          </a:p>
          <a:p>
            <a:pPr marL="742950" lvl="1" indent="-285750" algn="just">
              <a:lnSpc>
                <a:spcPct val="150000"/>
              </a:lnSpc>
              <a:buFont typeface="Wingdings" panose="05000000000000000000" pitchFamily="2" charset="2"/>
              <a:buChar char="q"/>
            </a:pPr>
            <a:r>
              <a:rPr lang="fr-FR" sz="1600" dirty="0" smtClean="0">
                <a:latin typeface="Cambria" panose="02040503050406030204" pitchFamily="18" charset="0"/>
              </a:rPr>
              <a:t>Supervision </a:t>
            </a:r>
            <a:r>
              <a:rPr lang="fr-FR" sz="1600" dirty="0">
                <a:latin typeface="Cambria" panose="02040503050406030204" pitchFamily="18" charset="0"/>
              </a:rPr>
              <a:t>du réseau  et détection </a:t>
            </a:r>
            <a:r>
              <a:rPr lang="fr-FR" sz="1600" dirty="0" smtClean="0">
                <a:latin typeface="Cambria" panose="02040503050406030204" pitchFamily="18" charset="0"/>
              </a:rPr>
              <a:t>d’intrusion;</a:t>
            </a:r>
          </a:p>
          <a:p>
            <a:pPr marL="742950" lvl="1" indent="-285750" algn="just">
              <a:lnSpc>
                <a:spcPct val="150000"/>
              </a:lnSpc>
              <a:buFont typeface="Wingdings" panose="05000000000000000000" pitchFamily="2" charset="2"/>
              <a:buChar char="q"/>
            </a:pPr>
            <a:r>
              <a:rPr lang="fr-FR" sz="1600" dirty="0" smtClean="0">
                <a:latin typeface="Cambria" panose="02040503050406030204" pitchFamily="18" charset="0"/>
              </a:rPr>
              <a:t>Assurer la mise à jour systèmes des matériels et des bases virales;</a:t>
            </a:r>
          </a:p>
          <a:p>
            <a:pPr marL="742950" lvl="1" indent="-285750" algn="just">
              <a:lnSpc>
                <a:spcPct val="150000"/>
              </a:lnSpc>
              <a:buFont typeface="Wingdings" panose="05000000000000000000" pitchFamily="2" charset="2"/>
              <a:buChar char="q"/>
            </a:pPr>
            <a:r>
              <a:rPr lang="fr-FR" sz="1600" dirty="0" err="1" smtClean="0">
                <a:latin typeface="Cambria" panose="02040503050406030204" pitchFamily="18" charset="0"/>
              </a:rPr>
              <a:t>Etc</a:t>
            </a:r>
            <a:r>
              <a:rPr lang="fr-FR" sz="1600" dirty="0" smtClean="0">
                <a:latin typeface="Cambria" panose="02040503050406030204" pitchFamily="18" charset="0"/>
              </a:rPr>
              <a:t> …</a:t>
            </a:r>
          </a:p>
          <a:p>
            <a:pPr marL="742950" lvl="1" indent="-285750" algn="just">
              <a:lnSpc>
                <a:spcPct val="150000"/>
              </a:lnSpc>
              <a:buFont typeface="Wingdings" panose="05000000000000000000" pitchFamily="2" charset="2"/>
              <a:buChar char="q"/>
            </a:pPr>
            <a:endParaRPr lang="fr-FR" sz="1600" dirty="0">
              <a:latin typeface="Cambria" panose="02040503050406030204" pitchFamily="18" charset="0"/>
            </a:endParaRPr>
          </a:p>
          <a:p>
            <a:pPr marL="285750" indent="-285750" algn="just">
              <a:lnSpc>
                <a:spcPct val="150000"/>
              </a:lnSpc>
              <a:buFont typeface="Wingdings" panose="05000000000000000000" pitchFamily="2" charset="2"/>
              <a:buChar char="q"/>
            </a:pPr>
            <a:endParaRPr lang="fr-FR" sz="2000" dirty="0">
              <a:latin typeface="Cambria" panose="02040503050406030204" pitchFamily="18" charset="0"/>
            </a:endParaRPr>
          </a:p>
          <a:p>
            <a:pPr marL="0" lvl="0" indent="0">
              <a:lnSpc>
                <a:spcPct val="150000"/>
              </a:lnSpc>
              <a:buNone/>
            </a:pPr>
            <a:endParaRPr lang="fr-FR" sz="20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SYSTÈME ET SECURITE</a:t>
            </a:r>
          </a:p>
        </p:txBody>
      </p:sp>
    </p:spTree>
    <p:extLst>
      <p:ext uri="{BB962C8B-B14F-4D97-AF65-F5344CB8AC3E}">
        <p14:creationId xmlns:p14="http://schemas.microsoft.com/office/powerpoint/2010/main" val="1969313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IV- PLAN DE MOTIVAITION</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just">
              <a:lnSpc>
                <a:spcPct val="150000"/>
              </a:lnSpc>
              <a:buNone/>
            </a:pPr>
            <a:r>
              <a:rPr lang="fr-FR" sz="1600" dirty="0" smtClean="0">
                <a:latin typeface="Cambria" panose="02040503050406030204" pitchFamily="18" charset="0"/>
              </a:rPr>
              <a:t>Le plan de motivation concerne les  ressources en contrat (CDD et CDI)</a:t>
            </a:r>
            <a:endParaRPr lang="fr-FR" sz="1600" dirty="0">
              <a:latin typeface="Cambria" panose="02040503050406030204" pitchFamily="18" charset="0"/>
            </a:endParaRPr>
          </a:p>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30.000 FCFA (pour les assistants directs) </a:t>
            </a:r>
          </a:p>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Et 50.000 FCFA pour le responsable.</a:t>
            </a:r>
          </a:p>
          <a:p>
            <a:pPr marL="742950" lvl="1" indent="-285750" algn="just">
              <a:lnSpc>
                <a:spcPct val="150000"/>
              </a:lnSpc>
              <a:buFont typeface="Wingdings" panose="05000000000000000000" pitchFamily="2" charset="2"/>
              <a:buChar char="q"/>
            </a:pPr>
            <a:r>
              <a:rPr lang="fr-FR" sz="1600" dirty="0" smtClean="0">
                <a:latin typeface="Cambria" panose="02040503050406030204" pitchFamily="18" charset="0"/>
              </a:rPr>
              <a:t>Lorsque la maintenance du parc est bien suivi, garantir a 95 % les postes de production. Les 95 % sont a calculer en fonction du nombre de poste signale en  panne par les teams. (40 % de la pondération)</a:t>
            </a:r>
          </a:p>
          <a:p>
            <a:pPr marL="742950" lvl="1" indent="-285750" algn="just">
              <a:lnSpc>
                <a:spcPct val="150000"/>
              </a:lnSpc>
              <a:buFont typeface="Wingdings" panose="05000000000000000000" pitchFamily="2" charset="2"/>
              <a:buChar char="q"/>
            </a:pPr>
            <a:r>
              <a:rPr lang="fr-FR" sz="1600" dirty="0" smtClean="0">
                <a:latin typeface="Cambria" panose="02040503050406030204" pitchFamily="18" charset="0"/>
              </a:rPr>
              <a:t>Garantir 95 % de continuité de production des </a:t>
            </a:r>
            <a:r>
              <a:rPr lang="fr-FR" sz="1600" dirty="0">
                <a:latin typeface="Cambria" panose="02040503050406030204" pitchFamily="18" charset="0"/>
              </a:rPr>
              <a:t>serveurs (40 % de la pondération</a:t>
            </a:r>
            <a:r>
              <a:rPr lang="fr-FR" sz="1600" dirty="0" smtClean="0">
                <a:latin typeface="Cambria" panose="02040503050406030204" pitchFamily="18" charset="0"/>
              </a:rPr>
              <a:t>)</a:t>
            </a:r>
          </a:p>
          <a:p>
            <a:pPr marL="742950" lvl="1" indent="-285750" algn="just">
              <a:lnSpc>
                <a:spcPct val="150000"/>
              </a:lnSpc>
              <a:buFont typeface="Wingdings" panose="05000000000000000000" pitchFamily="2" charset="2"/>
              <a:buChar char="q"/>
            </a:pPr>
            <a:r>
              <a:rPr lang="fr-FR" sz="1600" dirty="0" smtClean="0">
                <a:latin typeface="Cambria" panose="02040503050406030204" pitchFamily="18" charset="0"/>
              </a:rPr>
              <a:t>Suivie et accompagnement de la production dans l’atteinte des objectifs.</a:t>
            </a:r>
            <a:r>
              <a:rPr lang="fr-FR" sz="1600" dirty="0">
                <a:latin typeface="Cambria" panose="02040503050406030204" pitchFamily="18" charset="0"/>
              </a:rPr>
              <a:t> </a:t>
            </a:r>
            <a:r>
              <a:rPr lang="fr-FR" sz="1600" smtClean="0">
                <a:latin typeface="Cambria" panose="02040503050406030204" pitchFamily="18" charset="0"/>
              </a:rPr>
              <a:t>(20 </a:t>
            </a:r>
            <a:r>
              <a:rPr lang="fr-FR" sz="1600">
                <a:latin typeface="Cambria" panose="02040503050406030204" pitchFamily="18" charset="0"/>
              </a:rPr>
              <a:t>% de la pondération</a:t>
            </a:r>
            <a:r>
              <a:rPr lang="fr-FR" sz="1600" smtClean="0">
                <a:latin typeface="Cambria" panose="02040503050406030204" pitchFamily="18" charset="0"/>
              </a:rPr>
              <a:t>).</a:t>
            </a:r>
            <a:endParaRPr lang="fr-FR" sz="1600">
              <a:latin typeface="Cambria" panose="02040503050406030204" pitchFamily="18" charset="0"/>
            </a:endParaRPr>
          </a:p>
          <a:p>
            <a:pPr marL="742950" lvl="1" indent="-285750" algn="just">
              <a:lnSpc>
                <a:spcPct val="150000"/>
              </a:lnSpc>
              <a:buFont typeface="Wingdings" panose="05000000000000000000" pitchFamily="2" charset="2"/>
              <a:buChar char="q"/>
            </a:pPr>
            <a:endParaRPr lang="fr-FR" sz="1600" dirty="0" smtClean="0">
              <a:latin typeface="Cambria" panose="02040503050406030204" pitchFamily="18" charset="0"/>
            </a:endParaRPr>
          </a:p>
          <a:p>
            <a:pPr marL="742950" lvl="1" indent="-285750" algn="just">
              <a:lnSpc>
                <a:spcPct val="150000"/>
              </a:lnSpc>
              <a:buFont typeface="Wingdings" panose="05000000000000000000" pitchFamily="2" charset="2"/>
              <a:buChar char="q"/>
            </a:pPr>
            <a:endParaRPr lang="fr-FR" sz="16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SYSTÈME ET SECURITE</a:t>
            </a:r>
          </a:p>
        </p:txBody>
      </p:sp>
    </p:spTree>
    <p:extLst>
      <p:ext uri="{BB962C8B-B14F-4D97-AF65-F5344CB8AC3E}">
        <p14:creationId xmlns:p14="http://schemas.microsoft.com/office/powerpoint/2010/main" val="1381953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1449381"/>
          </a:xfrm>
        </p:spPr>
        <p:txBody>
          <a:bodyPr>
            <a:normAutofit fontScale="90000"/>
          </a:bodyPr>
          <a:lstStyle/>
          <a:p>
            <a:r>
              <a:rPr lang="fr-FR" sz="3200" b="1" dirty="0" smtClean="0">
                <a:latin typeface="Britannic Bold" pitchFamily="34" charset="0"/>
              </a:rPr>
              <a:t/>
            </a:r>
            <a:br>
              <a:rPr lang="fr-FR" sz="3200" b="1" dirty="0" smtClean="0">
                <a:latin typeface="Britannic Bold" pitchFamily="34" charset="0"/>
              </a:rPr>
            </a:br>
            <a:r>
              <a:rPr lang="fr-FR" sz="3200" b="1" dirty="0" smtClean="0">
                <a:latin typeface="Britannic Bold" pitchFamily="34" charset="0"/>
              </a:rPr>
              <a:t/>
            </a:r>
            <a:br>
              <a:rPr lang="fr-FR" sz="3200" b="1" dirty="0" smtClean="0">
                <a:latin typeface="Britannic Bold" pitchFamily="34" charset="0"/>
              </a:rPr>
            </a:br>
            <a:r>
              <a:rPr lang="fr-FR" sz="3600" b="1" dirty="0" smtClean="0">
                <a:solidFill>
                  <a:srgbClr val="C00000"/>
                </a:solidFill>
                <a:latin typeface="Britannic Bold" pitchFamily="34" charset="0"/>
              </a:rPr>
              <a:t>PLAN D’ACTION</a:t>
            </a:r>
            <a:br>
              <a:rPr lang="fr-FR" sz="3600" b="1" dirty="0" smtClean="0">
                <a:solidFill>
                  <a:srgbClr val="C00000"/>
                </a:solidFill>
                <a:latin typeface="Britannic Bold" pitchFamily="34" charset="0"/>
              </a:rPr>
            </a:br>
            <a:r>
              <a:rPr lang="fr-FR" sz="3600" b="1" dirty="0" smtClean="0">
                <a:solidFill>
                  <a:srgbClr val="C00000"/>
                </a:solidFill>
                <a:latin typeface="Britannic Bold" pitchFamily="34" charset="0"/>
              </a:rPr>
              <a:t>DEPARTEMENT SYSTÈME D’INFORMATIONS</a:t>
            </a:r>
            <a:endParaRPr lang="fr-FR" sz="2000" dirty="0">
              <a:solidFill>
                <a:srgbClr val="C00000"/>
              </a:solidFill>
            </a:endParaRPr>
          </a:p>
        </p:txBody>
      </p:sp>
      <p:sp>
        <p:nvSpPr>
          <p:cNvPr id="3" name="Sous-titre 2"/>
          <p:cNvSpPr>
            <a:spLocks noGrp="1"/>
          </p:cNvSpPr>
          <p:nvPr>
            <p:ph type="subTitle" idx="1"/>
          </p:nvPr>
        </p:nvSpPr>
        <p:spPr>
          <a:xfrm>
            <a:off x="1143000" y="2714620"/>
            <a:ext cx="7643842" cy="2543180"/>
          </a:xfrm>
        </p:spPr>
        <p:txBody>
          <a:bodyPr>
            <a:normAutofit fontScale="92500" lnSpcReduction="20000"/>
          </a:bodyPr>
          <a:lstStyle/>
          <a:p>
            <a:r>
              <a:rPr lang="fr-FR" sz="3200" b="1" dirty="0" smtClean="0">
                <a:solidFill>
                  <a:schemeClr val="bg2">
                    <a:lumMod val="75000"/>
                  </a:schemeClr>
                </a:solidFill>
                <a:latin typeface="Britannic Bold" pitchFamily="34" charset="0"/>
              </a:rPr>
              <a:t>ANNEE 2016</a:t>
            </a:r>
            <a:endParaRPr lang="fr-FR" b="1" dirty="0" smtClean="0"/>
          </a:p>
          <a:p>
            <a:endParaRPr lang="fr-FR" dirty="0" smtClean="0"/>
          </a:p>
          <a:p>
            <a:pPr lvl="0"/>
            <a:endParaRPr lang="fr-FR" sz="3200" b="1" dirty="0" smtClean="0">
              <a:solidFill>
                <a:schemeClr val="accent3">
                  <a:lumMod val="75000"/>
                </a:schemeClr>
              </a:solidFill>
              <a:latin typeface="Britannic Bold" pitchFamily="34" charset="0"/>
            </a:endParaRPr>
          </a:p>
          <a:p>
            <a:pPr lvl="0"/>
            <a:endParaRPr lang="fr-FR" sz="3200" b="1" dirty="0" smtClean="0">
              <a:solidFill>
                <a:schemeClr val="accent3">
                  <a:lumMod val="75000"/>
                </a:schemeClr>
              </a:solidFill>
              <a:latin typeface="Britannic Bold" pitchFamily="34" charset="0"/>
            </a:endParaRPr>
          </a:p>
          <a:p>
            <a:pPr lvl="0"/>
            <a:r>
              <a:rPr lang="fr-FR" sz="3200" b="1" dirty="0" smtClean="0">
                <a:solidFill>
                  <a:schemeClr val="accent3">
                    <a:lumMod val="75000"/>
                  </a:schemeClr>
                </a:solidFill>
                <a:latin typeface="Britannic Bold" pitchFamily="34" charset="0"/>
              </a:rPr>
              <a:t>   </a:t>
            </a:r>
            <a:r>
              <a:rPr lang="fr-FR" sz="3200" b="1" dirty="0" err="1" smtClean="0">
                <a:solidFill>
                  <a:schemeClr val="accent3">
                    <a:lumMod val="75000"/>
                  </a:schemeClr>
                </a:solidFill>
                <a:latin typeface="Britannic Bold" pitchFamily="34" charset="0"/>
              </a:rPr>
              <a:t>léandre</a:t>
            </a:r>
            <a:r>
              <a:rPr lang="fr-FR" sz="3200" b="1" dirty="0" smtClean="0">
                <a:solidFill>
                  <a:schemeClr val="accent3">
                    <a:lumMod val="75000"/>
                  </a:schemeClr>
                </a:solidFill>
                <a:latin typeface="Britannic Bold" pitchFamily="34" charset="0"/>
              </a:rPr>
              <a:t> AGUIAH, </a:t>
            </a:r>
            <a:r>
              <a:rPr lang="fr-FR" sz="3200" dirty="0" smtClean="0">
                <a:solidFill>
                  <a:schemeClr val="accent3">
                    <a:lumMod val="75000"/>
                  </a:schemeClr>
                </a:solidFill>
                <a:latin typeface="Britannic Bold" pitchFamily="34" charset="0"/>
              </a:rPr>
              <a:t>Responsable Système d’Informations</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2"/>
            <a:ext cx="6858000" cy="4682901"/>
          </a:xfrm>
        </p:spPr>
        <p:txBody>
          <a:bodyPr>
            <a:normAutofit fontScale="90000"/>
          </a:bodyPr>
          <a:lstStyle/>
          <a:p>
            <a:r>
              <a:rPr lang="fr-FR" b="1" dirty="0">
                <a:solidFill>
                  <a:srgbClr val="C00000"/>
                </a:solidFill>
                <a:effectLst>
                  <a:outerShdw blurRad="38100" dist="38100" dir="2700000" algn="tl">
                    <a:srgbClr val="000000">
                      <a:alpha val="43137"/>
                    </a:srgbClr>
                  </a:outerShdw>
                </a:effectLst>
                <a:latin typeface="Maiandra GD" pitchFamily="34" charset="0"/>
              </a:rPr>
              <a:t>PLAN D’ACTIONS DIRECTION </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DES SYSTEMES D’INFORMATION</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(DSI-2016)</a:t>
            </a:r>
            <a:br>
              <a:rPr lang="fr-FR" b="1" dirty="0">
                <a:solidFill>
                  <a:srgbClr val="C00000"/>
                </a:solidFill>
                <a:effectLst>
                  <a:outerShdw blurRad="38100" dist="38100" dir="2700000" algn="tl">
                    <a:srgbClr val="000000">
                      <a:alpha val="43137"/>
                    </a:srgbClr>
                  </a:outerShdw>
                </a:effectLst>
                <a:latin typeface="Maiandra GD" pitchFamily="34" charset="0"/>
              </a:rPr>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1196753"/>
            <a:ext cx="7471742" cy="4752528"/>
          </a:xfrm>
        </p:spPr>
        <p:txBody>
          <a:bodyPr/>
          <a:lstStyle/>
          <a:p>
            <a:pPr marL="457200" lvl="1" indent="0" algn="just">
              <a:lnSpc>
                <a:spcPct val="150000"/>
              </a:lnSpc>
              <a:buNone/>
            </a:pPr>
            <a:endParaRPr lang="fr-FR" sz="2000" b="1" dirty="0" smtClean="0">
              <a:solidFill>
                <a:srgbClr val="C00000"/>
              </a:solidFill>
              <a:latin typeface="Maiandra GD" panose="020E0502030308020204" pitchFamily="34" charset="0"/>
            </a:endParaRPr>
          </a:p>
          <a:p>
            <a:pPr marL="457200" lvl="1" indent="0" algn="just">
              <a:lnSpc>
                <a:spcPct val="150000"/>
              </a:lnSpc>
              <a:buNone/>
            </a:pPr>
            <a:r>
              <a:rPr lang="fr-FR" sz="2000" b="1" dirty="0" smtClean="0">
                <a:solidFill>
                  <a:srgbClr val="C00000"/>
                </a:solidFill>
                <a:latin typeface="Maiandra GD" panose="020E0502030308020204" pitchFamily="34" charset="0"/>
              </a:rPr>
              <a:t>I </a:t>
            </a:r>
            <a:r>
              <a:rPr lang="fr-FR" sz="2000" b="1" dirty="0">
                <a:solidFill>
                  <a:srgbClr val="C00000"/>
                </a:solidFill>
                <a:latin typeface="Maiandra GD" panose="020E0502030308020204" pitchFamily="34" charset="0"/>
              </a:rPr>
              <a:t>- PRESENTATION  ET MISSIONS DU DEPARTEMENT </a:t>
            </a:r>
            <a:endParaRPr lang="fr-FR" sz="2000" b="1" dirty="0" smtClean="0">
              <a:solidFill>
                <a:srgbClr val="C00000"/>
              </a:solidFill>
              <a:latin typeface="Maiandra GD" panose="020E0502030308020204" pitchFamily="34" charset="0"/>
            </a:endParaRPr>
          </a:p>
          <a:p>
            <a:pPr marL="457200" lvl="1" indent="0" algn="just">
              <a:lnSpc>
                <a:spcPct val="150000"/>
              </a:lnSpc>
              <a:buNone/>
            </a:pPr>
            <a:r>
              <a:rPr lang="fr-FR" sz="2000" b="1" dirty="0" smtClean="0">
                <a:solidFill>
                  <a:srgbClr val="C00000"/>
                </a:solidFill>
                <a:latin typeface="Maiandra GD" panose="020E0502030308020204" pitchFamily="34" charset="0"/>
              </a:rPr>
              <a:t>II – LES MOYENS</a:t>
            </a:r>
          </a:p>
          <a:p>
            <a:pPr marL="457200" lvl="1" indent="0" algn="just">
              <a:lnSpc>
                <a:spcPct val="150000"/>
              </a:lnSpc>
              <a:buNone/>
            </a:pPr>
            <a:r>
              <a:rPr lang="fr-FR" sz="2000" b="1" dirty="0" smtClean="0">
                <a:solidFill>
                  <a:srgbClr val="C00000"/>
                </a:solidFill>
                <a:latin typeface="Maiandra GD" panose="020E0502030308020204" pitchFamily="34" charset="0"/>
              </a:rPr>
              <a:t>III- </a:t>
            </a:r>
            <a:r>
              <a:rPr lang="fr-FR" sz="2000" b="1" dirty="0">
                <a:solidFill>
                  <a:srgbClr val="C00000"/>
                </a:solidFill>
                <a:latin typeface="Maiandra GD" panose="020E0502030308020204" pitchFamily="34" charset="0"/>
              </a:rPr>
              <a:t>PERSPECTIVES</a:t>
            </a:r>
          </a:p>
          <a:p>
            <a:pPr marL="457200" lvl="1" indent="0" algn="just">
              <a:lnSpc>
                <a:spcPct val="150000"/>
              </a:lnSpc>
              <a:buNone/>
            </a:pPr>
            <a:r>
              <a:rPr lang="fr-FR" sz="2000" b="1" dirty="0" smtClean="0">
                <a:latin typeface="Maiandra GD" panose="020E0502030308020204" pitchFamily="34" charset="0"/>
              </a:rPr>
              <a:t>	a- </a:t>
            </a:r>
            <a:r>
              <a:rPr lang="fr-FR" sz="2000" b="1" dirty="0">
                <a:latin typeface="Maiandra GD" panose="020E0502030308020204" pitchFamily="34" charset="0"/>
              </a:rPr>
              <a:t>Service Réseaux et Maintenance</a:t>
            </a:r>
          </a:p>
          <a:p>
            <a:pPr marL="457200" lvl="1" indent="0" algn="just">
              <a:lnSpc>
                <a:spcPct val="150000"/>
              </a:lnSpc>
              <a:buNone/>
            </a:pPr>
            <a:r>
              <a:rPr lang="fr-FR" sz="2000" b="1" dirty="0" smtClean="0">
                <a:latin typeface="Maiandra GD" panose="020E0502030308020204" pitchFamily="34" charset="0"/>
              </a:rPr>
              <a:t>	b- </a:t>
            </a:r>
            <a:r>
              <a:rPr lang="fr-FR" sz="2000" b="1" dirty="0">
                <a:latin typeface="Maiandra GD" panose="020E0502030308020204" pitchFamily="34" charset="0"/>
              </a:rPr>
              <a:t>Service Système et </a:t>
            </a:r>
            <a:r>
              <a:rPr lang="fr-FR" sz="2000" b="1" dirty="0" smtClean="0">
                <a:latin typeface="Maiandra GD" panose="020E0502030308020204" pitchFamily="34" charset="0"/>
              </a:rPr>
              <a:t>Sécurité</a:t>
            </a:r>
          </a:p>
          <a:p>
            <a:pPr marL="457200" lvl="1" indent="0" algn="just">
              <a:lnSpc>
                <a:spcPct val="150000"/>
              </a:lnSpc>
              <a:buNone/>
            </a:pPr>
            <a:r>
              <a:rPr lang="fr-FR" sz="2000" b="1" dirty="0">
                <a:solidFill>
                  <a:srgbClr val="C00000"/>
                </a:solidFill>
                <a:latin typeface="Maiandra GD" panose="020E0502030308020204" pitchFamily="34" charset="0"/>
              </a:rPr>
              <a:t>IV- </a:t>
            </a:r>
            <a:r>
              <a:rPr lang="fr-FR" sz="2000" b="1" dirty="0" smtClean="0">
                <a:solidFill>
                  <a:srgbClr val="C00000"/>
                </a:solidFill>
                <a:latin typeface="Maiandra GD" panose="020E0502030308020204" pitchFamily="34" charset="0"/>
              </a:rPr>
              <a:t>PLAN DE MOTIVATION</a:t>
            </a:r>
          </a:p>
          <a:p>
            <a:pPr marL="457200" lvl="1" indent="0" algn="just">
              <a:lnSpc>
                <a:spcPct val="150000"/>
              </a:lnSpc>
              <a:buNone/>
            </a:pPr>
            <a:r>
              <a:rPr lang="fr-FR" sz="2000" b="1" dirty="0" smtClean="0">
                <a:solidFill>
                  <a:srgbClr val="C00000"/>
                </a:solidFill>
                <a:latin typeface="Maiandra GD" panose="020E0502030308020204" pitchFamily="34" charset="0"/>
              </a:rPr>
              <a:t>V- ANNEXES</a:t>
            </a:r>
            <a:endParaRPr lang="fr-FR" sz="2000" b="1" dirty="0">
              <a:solidFill>
                <a:srgbClr val="C00000"/>
              </a:solidFill>
              <a:latin typeface="Maiandra GD" panose="020E0502030308020204" pitchFamily="34" charset="0"/>
            </a:endParaRPr>
          </a:p>
          <a:p>
            <a:pPr marL="457200" lvl="1" indent="0" algn="just">
              <a:lnSpc>
                <a:spcPct val="150000"/>
              </a:lnSpc>
              <a:buNone/>
            </a:pPr>
            <a:endParaRPr lang="fr-FR" sz="2000" b="1" dirty="0">
              <a:solidFill>
                <a:srgbClr val="C00000"/>
              </a:solidFill>
              <a:latin typeface="Maiandra GD" panose="020E0502030308020204" pitchFamily="34" charset="0"/>
            </a:endParaRPr>
          </a:p>
          <a:p>
            <a:pPr marL="0" indent="0">
              <a:buNone/>
            </a:pPr>
            <a:endParaRPr lang="fr-FR" dirty="0"/>
          </a:p>
        </p:txBody>
      </p:sp>
    </p:spTree>
    <p:extLst>
      <p:ext uri="{BB962C8B-B14F-4D97-AF65-F5344CB8AC3E}">
        <p14:creationId xmlns:p14="http://schemas.microsoft.com/office/powerpoint/2010/main" val="2679092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r>
              <a:rPr lang="fr-FR" sz="5400" b="1" dirty="0">
                <a:solidFill>
                  <a:srgbClr val="C00000"/>
                </a:solidFill>
                <a:effectLst>
                  <a:outerShdw blurRad="38100" dist="38100" dir="2700000" algn="tl">
                    <a:srgbClr val="000000">
                      <a:alpha val="43137"/>
                    </a:srgbClr>
                  </a:outerShdw>
                </a:effectLst>
                <a:latin typeface="Maiandra GD" pitchFamily="34" charset="0"/>
              </a:rPr>
              <a:t>I - PRESENTATION  ET MISSIONS DU      DEPARTEMENT </a:t>
            </a:r>
          </a:p>
        </p:txBody>
      </p:sp>
    </p:spTree>
    <p:extLst>
      <p:ext uri="{BB962C8B-B14F-4D97-AF65-F5344CB8AC3E}">
        <p14:creationId xmlns:p14="http://schemas.microsoft.com/office/powerpoint/2010/main" val="355205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195663"/>
          </a:xfrm>
        </p:spPr>
        <p:txBody>
          <a:bodyPr>
            <a:normAutofit/>
          </a:bodyPr>
          <a:lstStyle/>
          <a:p>
            <a:pPr indent="20638" algn="just">
              <a:lnSpc>
                <a:spcPct val="150000"/>
              </a:lnSpc>
              <a:buNone/>
            </a:pPr>
            <a:r>
              <a:rPr lang="fr-FR" sz="1800" dirty="0" smtClean="0">
                <a:latin typeface="Cambria" panose="02040503050406030204" pitchFamily="18" charset="0"/>
              </a:rPr>
              <a:t>	</a:t>
            </a:r>
          </a:p>
          <a:p>
            <a:pPr indent="20638" algn="just">
              <a:lnSpc>
                <a:spcPct val="150000"/>
              </a:lnSpc>
              <a:buNone/>
            </a:pPr>
            <a:r>
              <a:rPr lang="fr-FR" sz="1800" dirty="0">
                <a:latin typeface="Cambria" panose="02040503050406030204" pitchFamily="18" charset="0"/>
              </a:rPr>
              <a:t>	</a:t>
            </a:r>
            <a:r>
              <a:rPr lang="fr-FR" sz="2200" dirty="0" smtClean="0">
                <a:latin typeface="Maiandra GD" panose="020E0502030308020204" pitchFamily="34" charset="0"/>
              </a:rPr>
              <a:t>Les </a:t>
            </a:r>
            <a:r>
              <a:rPr lang="fr-FR" sz="2200" dirty="0">
                <a:latin typeface="Maiandra GD" panose="020E0502030308020204" pitchFamily="34" charset="0"/>
              </a:rPr>
              <a:t>besoins très importants et de plus en plus croissants dans l'usage de l'informatique ont conduit à la création d'un Service Informatique, chargé de mettre à disposition des utilisateurs, des ressources informatiques et audiovisuelles communes. Il offre une assistance personnalisée aux usagers et garantit la sécurité du système d'information de l'établissement</a:t>
            </a:r>
            <a:r>
              <a:rPr lang="fr-FR" sz="2200" dirty="0" smtClean="0">
                <a:latin typeface="Maiandra GD" panose="020E0502030308020204" pitchFamily="34" charset="0"/>
              </a:rPr>
              <a:t>. </a:t>
            </a:r>
          </a:p>
          <a:p>
            <a:pPr indent="20638" algn="just">
              <a:lnSpc>
                <a:spcPct val="150000"/>
              </a:lnSpc>
              <a:buNone/>
            </a:pP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a:solidFill>
                  <a:srgbClr val="C00000"/>
                </a:solidFill>
                <a:latin typeface="Britannic Bold" panose="020B0903060703020204" pitchFamily="34" charset="0"/>
              </a:rPr>
              <a:t>PRESENTATION  ET MISSIONS DU </a:t>
            </a:r>
            <a:r>
              <a:rPr lang="fr-FR" sz="3200" b="1" dirty="0" smtClean="0">
                <a:solidFill>
                  <a:srgbClr val="C00000"/>
                </a:solidFill>
                <a:latin typeface="Britannic Bold" panose="020B0903060703020204" pitchFamily="34" charset="0"/>
              </a:rPr>
              <a:t>     DEPARTEMENT </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spTree>
    <p:extLst>
      <p:ext uri="{BB962C8B-B14F-4D97-AF65-F5344CB8AC3E}">
        <p14:creationId xmlns:p14="http://schemas.microsoft.com/office/powerpoint/2010/main" val="3872469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indent="20638" algn="just">
              <a:lnSpc>
                <a:spcPct val="150000"/>
              </a:lnSpc>
              <a:buNone/>
            </a:pPr>
            <a:r>
              <a:rPr lang="fr-FR" sz="2000" dirty="0" smtClean="0">
                <a:latin typeface="Maiandra GD" panose="020E0502030308020204" pitchFamily="34" charset="0"/>
              </a:rPr>
              <a:t>Ce département comporte trois sous services à savoir: </a:t>
            </a:r>
          </a:p>
          <a:p>
            <a:pPr lvl="2" algn="just">
              <a:lnSpc>
                <a:spcPct val="150000"/>
              </a:lnSpc>
              <a:buFont typeface="Wingdings" panose="05000000000000000000" pitchFamily="2" charset="2"/>
              <a:buChar char="q"/>
            </a:pPr>
            <a:r>
              <a:rPr lang="fr-FR" dirty="0" smtClean="0">
                <a:effectLst>
                  <a:outerShdw blurRad="38100" dist="38100" dir="2700000" algn="tl">
                    <a:srgbClr val="000000">
                      <a:alpha val="43137"/>
                    </a:srgbClr>
                  </a:outerShdw>
                </a:effectLst>
                <a:latin typeface="Maiandra GD" panose="020E0502030308020204" pitchFamily="34" charset="0"/>
              </a:rPr>
              <a:t>Service Réseaux &amp; Maintenance (</a:t>
            </a:r>
            <a:r>
              <a:rPr lang="fr-FR" b="1" dirty="0" smtClean="0">
                <a:solidFill>
                  <a:schemeClr val="bg1"/>
                </a:solidFill>
                <a:effectLst>
                  <a:outerShdw blurRad="38100" dist="38100" dir="2700000" algn="tl">
                    <a:srgbClr val="000000">
                      <a:alpha val="43137"/>
                    </a:srgbClr>
                  </a:outerShdw>
                </a:effectLst>
                <a:latin typeface="Maiandra GD" panose="020E0502030308020204" pitchFamily="34" charset="0"/>
              </a:rPr>
              <a:t>SRM</a:t>
            </a:r>
            <a:r>
              <a:rPr lang="fr-FR" dirty="0" smtClean="0">
                <a:effectLst>
                  <a:outerShdw blurRad="38100" dist="38100" dir="2700000" algn="tl">
                    <a:srgbClr val="000000">
                      <a:alpha val="43137"/>
                    </a:srgbClr>
                  </a:outerShdw>
                </a:effectLst>
                <a:latin typeface="Maiandra GD" panose="020E0502030308020204" pitchFamily="34" charset="0"/>
              </a:rPr>
              <a:t>);</a:t>
            </a:r>
          </a:p>
          <a:p>
            <a:pPr lvl="2" algn="just">
              <a:lnSpc>
                <a:spcPct val="150000"/>
              </a:lnSpc>
              <a:buFont typeface="Wingdings" panose="05000000000000000000" pitchFamily="2" charset="2"/>
              <a:buChar char="q"/>
            </a:pPr>
            <a:r>
              <a:rPr lang="fr-FR" dirty="0" smtClean="0">
                <a:effectLst>
                  <a:outerShdw blurRad="38100" dist="38100" dir="2700000" algn="tl">
                    <a:srgbClr val="000000">
                      <a:alpha val="43137"/>
                    </a:srgbClr>
                  </a:outerShdw>
                </a:effectLst>
                <a:latin typeface="Maiandra GD" panose="020E0502030308020204" pitchFamily="34" charset="0"/>
              </a:rPr>
              <a:t>Service </a:t>
            </a:r>
            <a:r>
              <a:rPr lang="fr-FR" dirty="0">
                <a:effectLst>
                  <a:outerShdw blurRad="38100" dist="38100" dir="2700000" algn="tl">
                    <a:srgbClr val="000000">
                      <a:alpha val="43137"/>
                    </a:srgbClr>
                  </a:outerShdw>
                </a:effectLst>
                <a:latin typeface="Maiandra GD" panose="020E0502030308020204" pitchFamily="34" charset="0"/>
              </a:rPr>
              <a:t>Système &amp; Sécurité </a:t>
            </a:r>
            <a:r>
              <a:rPr lang="fr-FR" dirty="0" smtClean="0">
                <a:effectLst>
                  <a:outerShdw blurRad="38100" dist="38100" dir="2700000" algn="tl">
                    <a:srgbClr val="000000">
                      <a:alpha val="43137"/>
                    </a:srgbClr>
                  </a:outerShdw>
                </a:effectLst>
                <a:latin typeface="Maiandra GD" panose="020E0502030308020204" pitchFamily="34" charset="0"/>
              </a:rPr>
              <a:t>(</a:t>
            </a:r>
            <a:r>
              <a:rPr lang="fr-FR" b="1" dirty="0" smtClean="0">
                <a:solidFill>
                  <a:schemeClr val="bg1"/>
                </a:solidFill>
                <a:effectLst>
                  <a:outerShdw blurRad="38100" dist="38100" dir="2700000" algn="tl">
                    <a:srgbClr val="000000">
                      <a:alpha val="43137"/>
                    </a:srgbClr>
                  </a:outerShdw>
                </a:effectLst>
                <a:latin typeface="Maiandra GD" panose="020E0502030308020204" pitchFamily="34" charset="0"/>
              </a:rPr>
              <a:t>SSS</a:t>
            </a:r>
            <a:r>
              <a:rPr lang="fr-FR" dirty="0" smtClean="0">
                <a:effectLst>
                  <a:outerShdw blurRad="38100" dist="38100" dir="2700000" algn="tl">
                    <a:srgbClr val="000000">
                      <a:alpha val="43137"/>
                    </a:srgbClr>
                  </a:outerShdw>
                </a:effectLst>
                <a:latin typeface="Maiandra GD" panose="020E0502030308020204" pitchFamily="34" charset="0"/>
              </a:rPr>
              <a:t>);</a:t>
            </a:r>
            <a:endParaRPr lang="fr-FR" dirty="0">
              <a:effectLst>
                <a:outerShdw blurRad="38100" dist="38100" dir="2700000" algn="tl">
                  <a:srgbClr val="000000">
                    <a:alpha val="43137"/>
                  </a:srgbClr>
                </a:outerShdw>
              </a:effectLst>
              <a:latin typeface="Maiandra GD" panose="020E0502030308020204" pitchFamily="34" charset="0"/>
            </a:endParaRPr>
          </a:p>
          <a:p>
            <a:pPr lvl="2" algn="just">
              <a:lnSpc>
                <a:spcPct val="150000"/>
              </a:lnSpc>
              <a:buFont typeface="Wingdings" panose="05000000000000000000" pitchFamily="2" charset="2"/>
              <a:buChar char="q"/>
            </a:pPr>
            <a:r>
              <a:rPr lang="fr-FR" dirty="0">
                <a:effectLst>
                  <a:outerShdw blurRad="38100" dist="38100" dir="2700000" algn="tl">
                    <a:srgbClr val="000000">
                      <a:alpha val="43137"/>
                    </a:srgbClr>
                  </a:outerShdw>
                </a:effectLst>
                <a:latin typeface="Maiandra GD" panose="020E0502030308020204" pitchFamily="34" charset="0"/>
              </a:rPr>
              <a:t>Service </a:t>
            </a:r>
            <a:r>
              <a:rPr lang="fr-FR" dirty="0" smtClean="0">
                <a:effectLst>
                  <a:outerShdw blurRad="38100" dist="38100" dir="2700000" algn="tl">
                    <a:srgbClr val="000000">
                      <a:alpha val="43137"/>
                    </a:srgbClr>
                  </a:outerShdw>
                </a:effectLst>
                <a:latin typeface="Maiandra GD" panose="020E0502030308020204" pitchFamily="34" charset="0"/>
              </a:rPr>
              <a:t>Télécoms  (</a:t>
            </a:r>
            <a:r>
              <a:rPr lang="fr-FR" b="1" dirty="0" smtClean="0">
                <a:solidFill>
                  <a:schemeClr val="bg1"/>
                </a:solidFill>
                <a:effectLst>
                  <a:outerShdw blurRad="38100" dist="38100" dir="2700000" algn="tl">
                    <a:srgbClr val="000000">
                      <a:alpha val="43137"/>
                    </a:srgbClr>
                  </a:outerShdw>
                </a:effectLst>
                <a:latin typeface="Maiandra GD" panose="020E0502030308020204" pitchFamily="34" charset="0"/>
              </a:rPr>
              <a:t>STEL</a:t>
            </a:r>
            <a:r>
              <a:rPr lang="fr-FR" dirty="0" smtClean="0">
                <a:effectLst>
                  <a:outerShdw blurRad="38100" dist="38100" dir="2700000" algn="tl">
                    <a:srgbClr val="000000">
                      <a:alpha val="43137"/>
                    </a:srgbClr>
                  </a:outerShdw>
                </a:effectLst>
                <a:latin typeface="Maiandra GD" panose="020E0502030308020204" pitchFamily="34" charset="0"/>
              </a:rPr>
              <a:t>);</a:t>
            </a:r>
            <a:endParaRPr lang="fr-FR" dirty="0">
              <a:effectLst>
                <a:outerShdw blurRad="38100" dist="38100" dir="2700000" algn="tl">
                  <a:srgbClr val="000000">
                    <a:alpha val="43137"/>
                  </a:srgbClr>
                </a:outerShdw>
              </a:effectLst>
              <a:latin typeface="Maiandra GD" panose="020E0502030308020204" pitchFamily="34" charset="0"/>
            </a:endParaRPr>
          </a:p>
          <a:p>
            <a:pPr indent="20638" algn="just">
              <a:lnSpc>
                <a:spcPct val="150000"/>
              </a:lnSpc>
              <a:buNone/>
            </a:pP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a:solidFill>
                  <a:srgbClr val="C00000"/>
                </a:solidFill>
                <a:latin typeface="Britannic Bold" panose="020B0903060703020204" pitchFamily="34" charset="0"/>
              </a:rPr>
              <a:t>PRESENTATION  ET MISSIONS DU </a:t>
            </a:r>
            <a:r>
              <a:rPr lang="fr-FR" sz="3200" b="1" dirty="0" smtClean="0">
                <a:solidFill>
                  <a:srgbClr val="C00000"/>
                </a:solidFill>
                <a:latin typeface="Britannic Bold" panose="020B0903060703020204" pitchFamily="34" charset="0"/>
              </a:rPr>
              <a:t>     DEPARTEMENT </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spTree>
    <p:extLst>
      <p:ext uri="{BB962C8B-B14F-4D97-AF65-F5344CB8AC3E}">
        <p14:creationId xmlns:p14="http://schemas.microsoft.com/office/powerpoint/2010/main" val="815733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2267744" y="980728"/>
            <a:ext cx="662473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a:t>
            </a:r>
            <a:r>
              <a:rPr lang="fr-FR" sz="3200" b="1" dirty="0" smtClean="0">
                <a:solidFill>
                  <a:srgbClr val="C00000"/>
                </a:solidFill>
                <a:effectLst>
                  <a:outerShdw blurRad="38100" dist="38100" dir="2700000" algn="tl">
                    <a:srgbClr val="000000">
                      <a:alpha val="43137"/>
                    </a:srgbClr>
                  </a:outerShdw>
                </a:effectLst>
                <a:latin typeface="Britannic Bold" panose="020B0903060703020204" pitchFamily="34" charset="0"/>
              </a:rPr>
              <a:t>– </a:t>
            </a:r>
            <a:r>
              <a:rPr lang="fr-FR" sz="3200" b="1" dirty="0" smtClean="0">
                <a:solidFill>
                  <a:srgbClr val="C00000"/>
                </a:solidFill>
                <a:latin typeface="Britannic Bold" panose="020B0903060703020204" pitchFamily="34" charset="0"/>
              </a:rPr>
              <a:t>ORGANIGRAMME DE LA DSI</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grpSp>
        <p:nvGrpSpPr>
          <p:cNvPr id="3" name="Groupe 50"/>
          <p:cNvGrpSpPr/>
          <p:nvPr/>
        </p:nvGrpSpPr>
        <p:grpSpPr>
          <a:xfrm>
            <a:off x="813144" y="1748564"/>
            <a:ext cx="7621642" cy="3149818"/>
            <a:chOff x="1331913" y="1160153"/>
            <a:chExt cx="7665144" cy="3781735"/>
          </a:xfrm>
        </p:grpSpPr>
        <p:sp>
          <p:nvSpPr>
            <p:cNvPr id="77"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78" name="Rectangle à coins arrondis 77"/>
            <p:cNvSpPr/>
            <p:nvPr/>
          </p:nvSpPr>
          <p:spPr>
            <a:xfrm>
              <a:off x="4073252" y="1160153"/>
              <a:ext cx="1872208"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b="1" dirty="0" smtClean="0">
                  <a:solidFill>
                    <a:schemeClr val="tx1"/>
                  </a:solidFill>
                  <a:latin typeface="Cambria" panose="02040503050406030204" pitchFamily="18" charset="0"/>
                </a:rPr>
                <a:t>DIRECTION </a:t>
              </a:r>
            </a:p>
            <a:p>
              <a:pPr algn="ctr"/>
              <a:r>
                <a:rPr lang="fr-FR" b="1" dirty="0" smtClean="0">
                  <a:solidFill>
                    <a:schemeClr val="tx1"/>
                  </a:solidFill>
                  <a:latin typeface="Cambria" panose="02040503050406030204" pitchFamily="18" charset="0"/>
                </a:rPr>
                <a:t>GENERALE</a:t>
              </a:r>
              <a:endParaRPr lang="fr-FR" b="1" dirty="0">
                <a:solidFill>
                  <a:schemeClr val="tx1"/>
                </a:solidFill>
                <a:latin typeface="Cambria" panose="02040503050406030204" pitchFamily="18" charset="0"/>
              </a:endParaRPr>
            </a:p>
          </p:txBody>
        </p:sp>
        <p:sp>
          <p:nvSpPr>
            <p:cNvPr id="79" name="Rectangle à coins arrondis 78"/>
            <p:cNvSpPr/>
            <p:nvPr/>
          </p:nvSpPr>
          <p:spPr>
            <a:xfrm>
              <a:off x="6569079" y="3501008"/>
              <a:ext cx="2427978"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000" b="1" dirty="0" smtClean="0">
                <a:solidFill>
                  <a:schemeClr val="tx1"/>
                </a:solidFill>
                <a:latin typeface="Cambria" panose="02040503050406030204" pitchFamily="18" charset="0"/>
              </a:endParaRPr>
            </a:p>
            <a:p>
              <a:pPr algn="ctr"/>
              <a:r>
                <a:rPr lang="fr-FR" sz="1000" b="1" dirty="0" smtClean="0">
                  <a:solidFill>
                    <a:schemeClr val="tx1"/>
                  </a:solidFill>
                  <a:latin typeface="Cambria" panose="02040503050406030204" pitchFamily="18" charset="0"/>
                </a:rPr>
                <a:t>SUPERVISUER</a:t>
              </a:r>
              <a:r>
                <a:rPr lang="fr-FR" sz="1000" b="1" dirty="0" smtClean="0">
                  <a:solidFill>
                    <a:srgbClr val="FF0000"/>
                  </a:solidFill>
                  <a:latin typeface="Cambria" panose="02040503050406030204" pitchFamily="18" charset="0"/>
                </a:rPr>
                <a:t> </a:t>
              </a:r>
            </a:p>
            <a:p>
              <a:pPr algn="ctr"/>
              <a:r>
                <a:rPr lang="fr-FR" sz="1000" b="1" dirty="0" smtClean="0">
                  <a:solidFill>
                    <a:srgbClr val="FF0000"/>
                  </a:solidFill>
                  <a:latin typeface="Cambria" panose="02040503050406030204" pitchFamily="18" charset="0"/>
                </a:rPr>
                <a:t>SERVICE RESEAUX </a:t>
              </a:r>
              <a:r>
                <a:rPr lang="fr-FR" sz="1000" b="1" dirty="0">
                  <a:solidFill>
                    <a:srgbClr val="FF0000"/>
                  </a:solidFill>
                  <a:latin typeface="Cambria" panose="02040503050406030204" pitchFamily="18" charset="0"/>
                </a:rPr>
                <a:t>ET </a:t>
              </a:r>
              <a:r>
                <a:rPr lang="fr-FR" sz="1000" b="1" dirty="0" smtClean="0">
                  <a:solidFill>
                    <a:srgbClr val="FF0000"/>
                  </a:solidFill>
                  <a:latin typeface="Cambria" panose="02040503050406030204" pitchFamily="18" charset="0"/>
                </a:rPr>
                <a:t>MAINTENANCE</a:t>
              </a:r>
            </a:p>
            <a:p>
              <a:pPr algn="ctr"/>
              <a:r>
                <a:rPr lang="fr-FR" sz="1000" b="1" dirty="0">
                  <a:solidFill>
                    <a:schemeClr val="tx1"/>
                  </a:solidFill>
                  <a:latin typeface="Cambria" panose="02040503050406030204" pitchFamily="18" charset="0"/>
                </a:rPr>
                <a:t>LOBE Jean-François</a:t>
              </a:r>
            </a:p>
            <a:p>
              <a:pPr algn="ctr"/>
              <a:endParaRPr lang="fr-FR" sz="1000" b="1" dirty="0">
                <a:solidFill>
                  <a:srgbClr val="FF0000"/>
                </a:solidFill>
                <a:latin typeface="Cambria" panose="02040503050406030204" pitchFamily="18" charset="0"/>
              </a:endParaRPr>
            </a:p>
          </p:txBody>
        </p:sp>
        <p:cxnSp>
          <p:nvCxnSpPr>
            <p:cNvPr id="81" name="Connecteur droit 80"/>
            <p:cNvCxnSpPr>
              <a:endCxn id="93" idx="0"/>
            </p:cNvCxnSpPr>
            <p:nvPr/>
          </p:nvCxnSpPr>
          <p:spPr>
            <a:xfrm>
              <a:off x="4963294" y="1916584"/>
              <a:ext cx="5308"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a:off x="2843808" y="3356992"/>
              <a:ext cx="56166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2843808" y="3356992"/>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a:off x="8460432" y="3356992"/>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Rectangle à coins arrondis 90"/>
            <p:cNvSpPr/>
            <p:nvPr/>
          </p:nvSpPr>
          <p:spPr>
            <a:xfrm>
              <a:off x="2082492" y="3545013"/>
              <a:ext cx="1856743"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000" b="1" dirty="0">
                  <a:solidFill>
                    <a:schemeClr val="tx1"/>
                  </a:solidFill>
                  <a:latin typeface="Cambria" panose="02040503050406030204" pitchFamily="18" charset="0"/>
                </a:rPr>
                <a:t>SUPERVISUER </a:t>
              </a:r>
            </a:p>
            <a:p>
              <a:pPr algn="ctr"/>
              <a:r>
                <a:rPr lang="fr-FR" sz="1000" b="1" dirty="0" smtClean="0">
                  <a:solidFill>
                    <a:srgbClr val="FF0000"/>
                  </a:solidFill>
                  <a:latin typeface="Cambria" panose="02040503050406030204" pitchFamily="18" charset="0"/>
                </a:rPr>
                <a:t>SERVICE SYSTÈME ET SECURITE DES INFORMATIONS </a:t>
              </a:r>
              <a:r>
                <a:rPr lang="fr-FR" sz="1000" b="1" dirty="0" smtClean="0">
                  <a:solidFill>
                    <a:schemeClr val="tx1"/>
                  </a:solidFill>
                  <a:latin typeface="Cambria" panose="02040503050406030204" pitchFamily="18" charset="0"/>
                </a:rPr>
                <a:t>????</a:t>
              </a:r>
            </a:p>
          </p:txBody>
        </p:sp>
        <p:sp>
          <p:nvSpPr>
            <p:cNvPr id="93" name="Rectangle à coins arrondis 92"/>
            <p:cNvSpPr/>
            <p:nvPr/>
          </p:nvSpPr>
          <p:spPr>
            <a:xfrm>
              <a:off x="4032498" y="2240744"/>
              <a:ext cx="1872208"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100" b="1" dirty="0" smtClean="0">
                  <a:solidFill>
                    <a:srgbClr val="FF0000"/>
                  </a:solidFill>
                  <a:latin typeface="Cambria" panose="02040503050406030204" pitchFamily="18" charset="0"/>
                </a:rPr>
                <a:t>DIRECTEUR DE DEPARTEMENT</a:t>
              </a:r>
              <a:endParaRPr lang="fr-FR" sz="1100" b="1" dirty="0">
                <a:solidFill>
                  <a:srgbClr val="FF0000"/>
                </a:solidFill>
                <a:latin typeface="Cambria" panose="02040503050406030204" pitchFamily="18" charset="0"/>
              </a:endParaRPr>
            </a:p>
            <a:p>
              <a:pPr algn="ctr"/>
              <a:r>
                <a:rPr lang="fr-FR" sz="1200" b="1" dirty="0" smtClean="0">
                  <a:solidFill>
                    <a:schemeClr val="tx1"/>
                  </a:solidFill>
                  <a:latin typeface="Cambria" panose="02040503050406030204" pitchFamily="18" charset="0"/>
                </a:rPr>
                <a:t>Leandre AGUIAH W.</a:t>
              </a:r>
            </a:p>
            <a:p>
              <a:pPr algn="ctr"/>
              <a:endParaRPr lang="fr-FR" sz="1200" b="1" dirty="0">
                <a:solidFill>
                  <a:schemeClr val="tx1"/>
                </a:solidFill>
                <a:latin typeface="Cambria" panose="02040503050406030204" pitchFamily="18" charset="0"/>
              </a:endParaRPr>
            </a:p>
          </p:txBody>
        </p:sp>
      </p:grpSp>
      <p:sp>
        <p:nvSpPr>
          <p:cNvPr id="60" name="Rectangle à coins arrondis 59"/>
          <p:cNvSpPr/>
          <p:nvPr/>
        </p:nvSpPr>
        <p:spPr>
          <a:xfrm>
            <a:off x="1763688" y="4729045"/>
            <a:ext cx="953821" cy="81073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000" b="1" dirty="0" smtClean="0">
                <a:solidFill>
                  <a:srgbClr val="FF0000"/>
                </a:solidFill>
                <a:latin typeface="Cambria" panose="02040503050406030204" pitchFamily="18" charset="0"/>
              </a:rPr>
              <a:t>2 </a:t>
            </a:r>
            <a:r>
              <a:rPr lang="fr-FR" sz="1000" b="1" dirty="0" smtClean="0">
                <a:solidFill>
                  <a:schemeClr val="tx1"/>
                </a:solidFill>
                <a:latin typeface="Cambria" panose="02040503050406030204" pitchFamily="18" charset="0"/>
              </a:rPr>
              <a:t>Ingénieurs en sécurité </a:t>
            </a:r>
            <a:endParaRPr lang="fr-FR" sz="1200" b="1" dirty="0">
              <a:solidFill>
                <a:srgbClr val="FF0000"/>
              </a:solidFill>
              <a:latin typeface="Cambria" panose="02040503050406030204" pitchFamily="18" charset="0"/>
            </a:endParaRPr>
          </a:p>
        </p:txBody>
      </p:sp>
      <p:sp>
        <p:nvSpPr>
          <p:cNvPr id="38" name="Rectangle à coins arrondis 37"/>
          <p:cNvSpPr/>
          <p:nvPr/>
        </p:nvSpPr>
        <p:spPr>
          <a:xfrm>
            <a:off x="3578013" y="3765943"/>
            <a:ext cx="1846206" cy="63121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000" b="1" dirty="0">
                <a:solidFill>
                  <a:schemeClr val="tx1"/>
                </a:solidFill>
                <a:latin typeface="Cambria" panose="02040503050406030204" pitchFamily="18" charset="0"/>
              </a:rPr>
              <a:t>SUPERVISUER </a:t>
            </a:r>
            <a:endParaRPr lang="fr-FR" sz="1000" b="1" dirty="0" smtClean="0">
              <a:solidFill>
                <a:schemeClr val="tx1"/>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SERVICE TELECOMS</a:t>
            </a:r>
          </a:p>
          <a:p>
            <a:pPr algn="ctr"/>
            <a:r>
              <a:rPr lang="fr-FR" sz="1000" b="1" dirty="0" smtClean="0">
                <a:solidFill>
                  <a:schemeClr val="tx1"/>
                </a:solidFill>
                <a:latin typeface="Cambria" panose="02040503050406030204" pitchFamily="18" charset="0"/>
              </a:rPr>
              <a:t>??????</a:t>
            </a:r>
            <a:endParaRPr lang="fr-FR" sz="1000" b="1" dirty="0">
              <a:solidFill>
                <a:schemeClr val="tx1"/>
              </a:solidFill>
              <a:latin typeface="Cambria" panose="02040503050406030204" pitchFamily="18" charset="0"/>
            </a:endParaRPr>
          </a:p>
        </p:txBody>
      </p:sp>
      <p:cxnSp>
        <p:nvCxnSpPr>
          <p:cNvPr id="101" name="Connecteur droit 100"/>
          <p:cNvCxnSpPr/>
          <p:nvPr/>
        </p:nvCxnSpPr>
        <p:spPr>
          <a:xfrm>
            <a:off x="4440024" y="4405102"/>
            <a:ext cx="5278" cy="3234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Rectangle à coins arrondis 102"/>
          <p:cNvSpPr/>
          <p:nvPr/>
        </p:nvSpPr>
        <p:spPr>
          <a:xfrm>
            <a:off x="3851920" y="4729045"/>
            <a:ext cx="1030541" cy="81073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000" b="1" dirty="0" smtClean="0">
                <a:solidFill>
                  <a:srgbClr val="FF0000"/>
                </a:solidFill>
                <a:latin typeface="Cambria" panose="02040503050406030204" pitchFamily="18" charset="0"/>
              </a:rPr>
              <a:t>2</a:t>
            </a:r>
          </a:p>
          <a:p>
            <a:pPr algn="ctr"/>
            <a:r>
              <a:rPr lang="fr-FR" sz="1000" b="1" dirty="0" smtClean="0">
                <a:solidFill>
                  <a:srgbClr val="FF0000"/>
                </a:solidFill>
                <a:latin typeface="Cambria" panose="02040503050406030204" pitchFamily="18" charset="0"/>
              </a:rPr>
              <a:t> </a:t>
            </a:r>
            <a:r>
              <a:rPr lang="fr-FR" sz="1000" b="1" dirty="0" smtClean="0">
                <a:solidFill>
                  <a:schemeClr val="tx1"/>
                </a:solidFill>
                <a:latin typeface="Cambria" panose="02040503050406030204" pitchFamily="18" charset="0"/>
              </a:rPr>
              <a:t>Ingénieurs en Télécoms</a:t>
            </a:r>
            <a:endParaRPr lang="fr-FR" sz="1200" b="1" dirty="0">
              <a:solidFill>
                <a:srgbClr val="FF0000"/>
              </a:solidFill>
              <a:latin typeface="Cambria" panose="02040503050406030204" pitchFamily="18" charset="0"/>
            </a:endParaRPr>
          </a:p>
        </p:txBody>
      </p:sp>
      <p:sp>
        <p:nvSpPr>
          <p:cNvPr id="104" name="Rectangle à coins arrondis 103"/>
          <p:cNvSpPr/>
          <p:nvPr/>
        </p:nvSpPr>
        <p:spPr>
          <a:xfrm>
            <a:off x="6764630" y="4729045"/>
            <a:ext cx="762690" cy="81073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endParaRPr lang="fr-FR" sz="10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5 </a:t>
            </a:r>
            <a:r>
              <a:rPr lang="fr-FR" sz="1000" b="1" dirty="0">
                <a:solidFill>
                  <a:schemeClr val="tx1"/>
                </a:solidFill>
                <a:latin typeface="Cambria" panose="02040503050406030204" pitchFamily="18" charset="0"/>
              </a:rPr>
              <a:t>Stagiaires en Maintenances </a:t>
            </a:r>
            <a:r>
              <a:rPr lang="fr-FR" sz="1000" b="1" dirty="0" smtClean="0">
                <a:solidFill>
                  <a:srgbClr val="FF0000"/>
                </a:solidFill>
                <a:latin typeface="Cambria" panose="02040503050406030204" pitchFamily="18" charset="0"/>
              </a:rPr>
              <a:t>Bohicon</a:t>
            </a:r>
            <a:endParaRPr lang="fr-FR" sz="1000" b="1" dirty="0">
              <a:solidFill>
                <a:srgbClr val="FF0000"/>
              </a:solidFill>
              <a:latin typeface="Cambria" panose="02040503050406030204" pitchFamily="18" charset="0"/>
            </a:endParaRPr>
          </a:p>
          <a:p>
            <a:pPr algn="ctr"/>
            <a:endParaRPr lang="fr-FR" sz="1200" b="1" dirty="0">
              <a:solidFill>
                <a:srgbClr val="FF0000"/>
              </a:solidFill>
              <a:latin typeface="Cambria" panose="02040503050406030204" pitchFamily="18" charset="0"/>
            </a:endParaRPr>
          </a:p>
        </p:txBody>
      </p:sp>
      <p:cxnSp>
        <p:nvCxnSpPr>
          <p:cNvPr id="107" name="Connecteur droit 106"/>
          <p:cNvCxnSpPr/>
          <p:nvPr/>
        </p:nvCxnSpPr>
        <p:spPr>
          <a:xfrm>
            <a:off x="5585837" y="4555574"/>
            <a:ext cx="5278" cy="1500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a:off x="8667526" y="4539700"/>
            <a:ext cx="5278" cy="1500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Connecteur droit 108"/>
          <p:cNvCxnSpPr/>
          <p:nvPr/>
        </p:nvCxnSpPr>
        <p:spPr>
          <a:xfrm>
            <a:off x="7738372" y="4534855"/>
            <a:ext cx="5278" cy="1500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Rectangle à coins arrondis 109"/>
          <p:cNvSpPr/>
          <p:nvPr/>
        </p:nvSpPr>
        <p:spPr>
          <a:xfrm>
            <a:off x="7519862" y="4705616"/>
            <a:ext cx="762690" cy="81073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endParaRPr lang="fr-FR" sz="10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5 </a:t>
            </a:r>
            <a:r>
              <a:rPr lang="fr-FR" sz="1000" b="1" dirty="0">
                <a:solidFill>
                  <a:schemeClr val="tx1"/>
                </a:solidFill>
                <a:latin typeface="Cambria" panose="02040503050406030204" pitchFamily="18" charset="0"/>
              </a:rPr>
              <a:t>Stagiaires en Maintenances </a:t>
            </a:r>
            <a:r>
              <a:rPr lang="fr-FR" sz="1000" b="1" dirty="0" smtClean="0">
                <a:solidFill>
                  <a:srgbClr val="FF0000"/>
                </a:solidFill>
                <a:latin typeface="Cambria" panose="02040503050406030204" pitchFamily="18" charset="0"/>
              </a:rPr>
              <a:t>Lokossa</a:t>
            </a:r>
            <a:endParaRPr lang="fr-FR" sz="1000" b="1" dirty="0">
              <a:solidFill>
                <a:srgbClr val="FF0000"/>
              </a:solidFill>
              <a:latin typeface="Cambria" panose="02040503050406030204" pitchFamily="18" charset="0"/>
            </a:endParaRPr>
          </a:p>
          <a:p>
            <a:pPr algn="ctr"/>
            <a:endParaRPr lang="fr-FR" sz="1200" b="1" dirty="0">
              <a:solidFill>
                <a:srgbClr val="FF0000"/>
              </a:solidFill>
              <a:latin typeface="Cambria" panose="02040503050406030204" pitchFamily="18" charset="0"/>
            </a:endParaRPr>
          </a:p>
        </p:txBody>
      </p:sp>
      <p:sp>
        <p:nvSpPr>
          <p:cNvPr id="111" name="Rectangle à coins arrondis 110"/>
          <p:cNvSpPr/>
          <p:nvPr/>
        </p:nvSpPr>
        <p:spPr>
          <a:xfrm>
            <a:off x="8291459" y="4715342"/>
            <a:ext cx="762690" cy="81073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endParaRPr lang="fr-FR" sz="10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5 </a:t>
            </a:r>
            <a:r>
              <a:rPr lang="fr-FR" sz="1000" b="1" dirty="0">
                <a:solidFill>
                  <a:schemeClr val="tx1"/>
                </a:solidFill>
                <a:latin typeface="Cambria" panose="02040503050406030204" pitchFamily="18" charset="0"/>
              </a:rPr>
              <a:t>Stagiaires en Maintenances </a:t>
            </a:r>
            <a:r>
              <a:rPr lang="fr-FR" sz="1000" b="1" dirty="0" smtClean="0">
                <a:solidFill>
                  <a:srgbClr val="FF0000"/>
                </a:solidFill>
                <a:latin typeface="Cambria" panose="02040503050406030204" pitchFamily="18" charset="0"/>
              </a:rPr>
              <a:t>Porto-N</a:t>
            </a:r>
            <a:endParaRPr lang="fr-FR" sz="1000" b="1" dirty="0">
              <a:solidFill>
                <a:srgbClr val="FF0000"/>
              </a:solidFill>
              <a:latin typeface="Cambria" panose="02040503050406030204" pitchFamily="18" charset="0"/>
            </a:endParaRPr>
          </a:p>
          <a:p>
            <a:pPr algn="ctr"/>
            <a:endParaRPr lang="fr-FR" sz="1200" b="1" dirty="0">
              <a:solidFill>
                <a:srgbClr val="FF0000"/>
              </a:solidFill>
              <a:latin typeface="Cambria" panose="02040503050406030204" pitchFamily="18" charset="0"/>
            </a:endParaRPr>
          </a:p>
        </p:txBody>
      </p:sp>
      <p:cxnSp>
        <p:nvCxnSpPr>
          <p:cNvPr id="112" name="Connecteur droit 111"/>
          <p:cNvCxnSpPr/>
          <p:nvPr/>
        </p:nvCxnSpPr>
        <p:spPr>
          <a:xfrm flipH="1">
            <a:off x="5580112" y="4562778"/>
            <a:ext cx="308147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a:off x="4355976" y="3308323"/>
            <a:ext cx="0" cy="42659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a:off x="2298782" y="4377962"/>
            <a:ext cx="5278" cy="3234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Rectangle à coins arrondis 114"/>
          <p:cNvSpPr/>
          <p:nvPr/>
        </p:nvSpPr>
        <p:spPr>
          <a:xfrm>
            <a:off x="6020588" y="4747393"/>
            <a:ext cx="762690" cy="81073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endParaRPr lang="fr-FR" sz="10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5 </a:t>
            </a:r>
            <a:r>
              <a:rPr lang="fr-FR" sz="1000" b="1" dirty="0">
                <a:solidFill>
                  <a:schemeClr val="tx1"/>
                </a:solidFill>
                <a:latin typeface="Cambria" panose="02040503050406030204" pitchFamily="18" charset="0"/>
              </a:rPr>
              <a:t>Stagiaires en Maintenances </a:t>
            </a:r>
            <a:r>
              <a:rPr lang="fr-FR" sz="1000" b="1" dirty="0" smtClean="0">
                <a:solidFill>
                  <a:srgbClr val="FF0000"/>
                </a:solidFill>
                <a:latin typeface="Cambria" panose="02040503050406030204" pitchFamily="18" charset="0"/>
              </a:rPr>
              <a:t>Parakou</a:t>
            </a:r>
            <a:endParaRPr lang="fr-FR" sz="1000" b="1" dirty="0">
              <a:solidFill>
                <a:srgbClr val="FF0000"/>
              </a:solidFill>
              <a:latin typeface="Cambria" panose="02040503050406030204" pitchFamily="18" charset="0"/>
            </a:endParaRPr>
          </a:p>
          <a:p>
            <a:pPr algn="ctr"/>
            <a:endParaRPr lang="fr-FR" sz="1200" b="1" dirty="0">
              <a:solidFill>
                <a:srgbClr val="FF0000"/>
              </a:solidFill>
              <a:latin typeface="Cambria" panose="02040503050406030204" pitchFamily="18" charset="0"/>
            </a:endParaRPr>
          </a:p>
        </p:txBody>
      </p:sp>
      <p:sp>
        <p:nvSpPr>
          <p:cNvPr id="116" name="Rectangle à coins arrondis 115"/>
          <p:cNvSpPr/>
          <p:nvPr/>
        </p:nvSpPr>
        <p:spPr>
          <a:xfrm>
            <a:off x="5257898" y="4747393"/>
            <a:ext cx="762690" cy="81073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endParaRPr lang="fr-FR" sz="10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5 </a:t>
            </a:r>
            <a:r>
              <a:rPr lang="fr-FR" sz="1000" b="1" dirty="0" smtClean="0">
                <a:solidFill>
                  <a:schemeClr val="tx1"/>
                </a:solidFill>
                <a:latin typeface="Cambria" panose="02040503050406030204" pitchFamily="18" charset="0"/>
              </a:rPr>
              <a:t>Stagiaires en Maintenances </a:t>
            </a:r>
            <a:r>
              <a:rPr lang="fr-FR" sz="1000" b="1" dirty="0" smtClean="0">
                <a:solidFill>
                  <a:srgbClr val="FF0000"/>
                </a:solidFill>
                <a:latin typeface="Cambria" panose="02040503050406030204" pitchFamily="18" charset="0"/>
              </a:rPr>
              <a:t>Cotonou</a:t>
            </a:r>
            <a:endParaRPr lang="fr-FR" sz="1000" b="1" dirty="0" smtClean="0">
              <a:solidFill>
                <a:srgbClr val="FF0000"/>
              </a:solidFill>
              <a:latin typeface="Cambria" panose="02040503050406030204" pitchFamily="18" charset="0"/>
            </a:endParaRPr>
          </a:p>
        </p:txBody>
      </p:sp>
      <p:cxnSp>
        <p:nvCxnSpPr>
          <p:cNvPr id="117" name="Connecteur droit 116"/>
          <p:cNvCxnSpPr/>
          <p:nvPr/>
        </p:nvCxnSpPr>
        <p:spPr>
          <a:xfrm>
            <a:off x="6363773" y="4573748"/>
            <a:ext cx="5278" cy="1500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a:off x="7145975" y="4573748"/>
            <a:ext cx="5278" cy="15004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4723352" y="5589240"/>
            <a:ext cx="2147896" cy="507831"/>
          </a:xfrm>
          <a:prstGeom prst="rect">
            <a:avLst/>
          </a:prstGeom>
        </p:spPr>
        <p:txBody>
          <a:bodyPr wrap="none">
            <a:spAutoFit/>
          </a:bodyPr>
          <a:lstStyle/>
          <a:p>
            <a:pPr indent="20638" algn="just">
              <a:lnSpc>
                <a:spcPct val="150000"/>
              </a:lnSpc>
              <a:buNone/>
            </a:pPr>
            <a:r>
              <a:rPr lang="fr-FR" dirty="0">
                <a:latin typeface="Maiandra GD" panose="020E0502030308020204" pitchFamily="34" charset="0"/>
              </a:rPr>
              <a:t>Dont </a:t>
            </a:r>
            <a:r>
              <a:rPr lang="fr-FR" dirty="0" err="1">
                <a:latin typeface="Maiandra GD" panose="020E0502030308020204" pitchFamily="34" charset="0"/>
              </a:rPr>
              <a:t>Bicas</a:t>
            </a:r>
            <a:r>
              <a:rPr lang="fr-FR" dirty="0">
                <a:latin typeface="Maiandra GD" panose="020E0502030308020204" pitchFamily="34" charset="0"/>
              </a:rPr>
              <a:t> </a:t>
            </a:r>
            <a:r>
              <a:rPr lang="fr-FR" dirty="0" smtClean="0">
                <a:latin typeface="Maiandra GD" panose="020E0502030308020204" pitchFamily="34" charset="0"/>
              </a:rPr>
              <a:t>KODJIA</a:t>
            </a:r>
            <a:endParaRPr lang="fr-FR" dirty="0">
              <a:latin typeface="Maiandra GD" panose="020E0502030308020204" pitchFamily="34" charset="0"/>
            </a:endParaRPr>
          </a:p>
        </p:txBody>
      </p:sp>
    </p:spTree>
    <p:extLst>
      <p:ext uri="{BB962C8B-B14F-4D97-AF65-F5344CB8AC3E}">
        <p14:creationId xmlns:p14="http://schemas.microsoft.com/office/powerpoint/2010/main" val="782166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403648" y="2564904"/>
            <a:ext cx="6624736" cy="1296144"/>
          </a:xfrm>
        </p:spPr>
        <p:txBody>
          <a:bodyPr>
            <a:noAutofit/>
          </a:bodyPr>
          <a:lstStyle/>
          <a:p>
            <a:pPr lvl="1" algn="ctr">
              <a:lnSpc>
                <a:spcPct val="150000"/>
              </a:lnSpc>
            </a:pPr>
            <a:r>
              <a:rPr lang="fr-FR" sz="5400" b="1" dirty="0">
                <a:solidFill>
                  <a:srgbClr val="C00000"/>
                </a:solidFill>
                <a:effectLst>
                  <a:outerShdw blurRad="38100" dist="38100" dir="2700000" algn="tl">
                    <a:srgbClr val="000000">
                      <a:alpha val="43137"/>
                    </a:srgbClr>
                  </a:outerShdw>
                </a:effectLst>
                <a:latin typeface="Maiandra GD" pitchFamily="34" charset="0"/>
              </a:rPr>
              <a:t>II – LES MOYENS</a:t>
            </a:r>
          </a:p>
        </p:txBody>
      </p:sp>
    </p:spTree>
    <p:extLst>
      <p:ext uri="{BB962C8B-B14F-4D97-AF65-F5344CB8AC3E}">
        <p14:creationId xmlns:p14="http://schemas.microsoft.com/office/powerpoint/2010/main" val="1192326174"/>
      </p:ext>
    </p:extLst>
  </p:cSld>
  <p:clrMapOvr>
    <a:masterClrMapping/>
  </p:clrMapOvr>
</p:sld>
</file>

<file path=ppt/theme/theme1.xml><?xml version="1.0" encoding="utf-8"?>
<a:theme xmlns:a="http://schemas.openxmlformats.org/drawingml/2006/main" name="Thè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Thème1</Template>
  <TotalTime>1742</TotalTime>
  <Words>533</Words>
  <Application>Microsoft Office PowerPoint</Application>
  <PresentationFormat>Affichage à l'écran (4:3)</PresentationFormat>
  <Paragraphs>142</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Thème1</vt:lpstr>
      <vt:lpstr>DEPARTEMENT DES SYSTÈMES D’INFORMATION</vt:lpstr>
      <vt:lpstr>  PLAN D’ACTION DEPARTEMENT SYSTÈME D’INFORMATIONS</vt:lpstr>
      <vt:lpstr>PLAN D’ACTIONS DIRECTION  DES SYSTEMES D’INFORMATION (DSI-2016) </vt:lpstr>
      <vt:lpstr>Présentation PowerPoint</vt:lpstr>
      <vt:lpstr>I - PRESENTATION  ET MISSIONS DU      DEPARTEMENT </vt:lpstr>
      <vt:lpstr>I - PRESENTATION  ET MISSIONS DU      DEPARTEMENT </vt:lpstr>
      <vt:lpstr>I - PRESENTATION  ET MISSIONS DU      DEPARTEMENT </vt:lpstr>
      <vt:lpstr>I – ORGANIGRAMME DE LA DSI</vt:lpstr>
      <vt:lpstr>II – LES MOYENS</vt:lpstr>
      <vt:lpstr>II – LES MOYENS</vt:lpstr>
      <vt:lpstr>II – LES MOYENS</vt:lpstr>
      <vt:lpstr>II – LES MOYENS</vt:lpstr>
      <vt:lpstr>III- LES PERSPECTIVES POUR 2016</vt:lpstr>
      <vt:lpstr>III- LES PERSPECTIVES POUR 2016</vt:lpstr>
      <vt:lpstr>III- LES PERSPECTIVES POUR 2016</vt:lpstr>
      <vt:lpstr>III- LES PERSPECTIVES POUR 2016</vt:lpstr>
      <vt:lpstr>III- LES PERSPECTIVES POUR 2016</vt:lpstr>
      <vt:lpstr>IV- PLAN DE MOTIVAITION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Michèle DEGBOE</dc:creator>
  <cp:lastModifiedBy>Leandre AGUIAH</cp:lastModifiedBy>
  <cp:revision>129</cp:revision>
  <dcterms:created xsi:type="dcterms:W3CDTF">2015-12-30T16:59:44Z</dcterms:created>
  <dcterms:modified xsi:type="dcterms:W3CDTF">2016-01-21T14:19:22Z</dcterms:modified>
</cp:coreProperties>
</file>