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72" r:id="rId5"/>
    <p:sldId id="263" r:id="rId6"/>
    <p:sldId id="262" r:id="rId7"/>
    <p:sldId id="273" r:id="rId8"/>
    <p:sldId id="277" r:id="rId9"/>
    <p:sldId id="264" r:id="rId10"/>
    <p:sldId id="265" r:id="rId11"/>
    <p:sldId id="274" r:id="rId12"/>
    <p:sldId id="276"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3"/>
            <a:ext cx="6858000" cy="2387600"/>
          </a:xfrm>
        </p:spPr>
        <p:txBody>
          <a:bodyPr anchor="b"/>
          <a:lstStyle>
            <a:lvl1pPr algn="ctr">
              <a:defRPr sz="6000"/>
            </a:lvl1pPr>
          </a:lstStyle>
          <a:p>
            <a:r>
              <a:rPr lang="fr-FR" smtClean="0"/>
              <a:t>Cliquez pour modifier le style du titre</a:t>
            </a:r>
            <a:endParaRPr lang="fr-FR"/>
          </a:p>
        </p:txBody>
      </p:sp>
      <p:sp>
        <p:nvSpPr>
          <p:cNvPr id="3" name="Sous-titr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915542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809222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43675" y="365125"/>
            <a:ext cx="1971675" cy="5811838"/>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628650" y="365125"/>
            <a:ext cx="5800725" cy="58118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92817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5580226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23888" y="1709739"/>
            <a:ext cx="7886700" cy="2852737"/>
          </a:xfrm>
        </p:spPr>
        <p:txBody>
          <a:bodyPr anchor="b"/>
          <a:lstStyle>
            <a:lvl1pPr>
              <a:defRPr sz="6000"/>
            </a:lvl1pPr>
          </a:lstStyle>
          <a:p>
            <a:r>
              <a:rPr lang="fr-FR" smtClean="0"/>
              <a:t>Cliquez pour modifier le style du titre</a:t>
            </a:r>
            <a:endParaRPr lang="fr-FR"/>
          </a:p>
        </p:txBody>
      </p:sp>
      <p:sp>
        <p:nvSpPr>
          <p:cNvPr id="3" name="Espace réservé du texte 2"/>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009767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6286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29150" y="1825625"/>
            <a:ext cx="3886200" cy="435133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45213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29841" y="365126"/>
            <a:ext cx="7886700" cy="1325563"/>
          </a:xfrm>
        </p:spPr>
        <p:txBody>
          <a:bodyPr/>
          <a:lstStyle/>
          <a:p>
            <a:r>
              <a:rPr lang="fr-FR" smtClean="0"/>
              <a:t>Cliquez pour modifier le style du titre</a:t>
            </a:r>
            <a:endParaRPr lang="fr-FR"/>
          </a:p>
        </p:txBody>
      </p:sp>
      <p:sp>
        <p:nvSpPr>
          <p:cNvPr id="3" name="Espace réservé du texte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629842" y="2505075"/>
            <a:ext cx="3868340"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29150" y="2505075"/>
            <a:ext cx="3887391" cy="36845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868202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68943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3654687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du contenu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22533812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29841" y="457200"/>
            <a:ext cx="2949178" cy="1600200"/>
          </a:xfrm>
        </p:spPr>
        <p:txBody>
          <a:bodyPr anchor="b"/>
          <a:lstStyle>
            <a:lvl1pPr>
              <a:defRPr sz="3200"/>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27/12/2016</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extLst>
      <p:ext uri="{BB962C8B-B14F-4D97-AF65-F5344CB8AC3E}">
        <p14:creationId xmlns:p14="http://schemas.microsoft.com/office/powerpoint/2010/main" val="1467827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27/12/2016</a:t>
            </a:fld>
            <a:endParaRPr lang="fr-BE"/>
          </a:p>
        </p:txBody>
      </p:sp>
      <p:sp>
        <p:nvSpPr>
          <p:cNvPr id="5" name="Espace réservé du pied de page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a:p>
        </p:txBody>
      </p:sp>
    </p:spTree>
    <p:extLst>
      <p:ext uri="{BB962C8B-B14F-4D97-AF65-F5344CB8AC3E}">
        <p14:creationId xmlns:p14="http://schemas.microsoft.com/office/powerpoint/2010/main" val="23096788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43000" y="1122362"/>
            <a:ext cx="6858000" cy="4682901"/>
          </a:xfrm>
        </p:spPr>
        <p:txBody>
          <a:bodyPr>
            <a:normAutofit fontScale="90000"/>
          </a:bodyPr>
          <a:lstStyle/>
          <a:p>
            <a:r>
              <a:rPr lang="fr-FR" b="1" dirty="0">
                <a:solidFill>
                  <a:srgbClr val="C00000"/>
                </a:solidFill>
                <a:effectLst>
                  <a:outerShdw blurRad="38100" dist="38100" dir="2700000" algn="tl">
                    <a:srgbClr val="000000">
                      <a:alpha val="43137"/>
                    </a:srgbClr>
                  </a:outerShdw>
                </a:effectLst>
                <a:latin typeface="Maiandra GD" pitchFamily="34" charset="0"/>
              </a:rPr>
              <a:t>PLAN D’ACTIONS </a:t>
            </a:r>
            <a:r>
              <a:rPr lang="fr-FR" b="1" dirty="0" smtClean="0">
                <a:solidFill>
                  <a:srgbClr val="C00000"/>
                </a:solidFill>
                <a:effectLst>
                  <a:outerShdw blurRad="38100" dist="38100" dir="2700000" algn="tl">
                    <a:srgbClr val="000000">
                      <a:alpha val="43137"/>
                    </a:srgbClr>
                  </a:outerShdw>
                </a:effectLst>
                <a:latin typeface="Maiandra GD" pitchFamily="34" charset="0"/>
              </a:rPr>
              <a:t>SERVICE INNOVATION ET RECHERCHE</a:t>
            </a:r>
            <a:r>
              <a:rPr lang="fr-FR" b="1" dirty="0">
                <a:solidFill>
                  <a:srgbClr val="C00000"/>
                </a:solidFill>
                <a:effectLst>
                  <a:outerShdw blurRad="38100" dist="38100" dir="2700000" algn="tl">
                    <a:srgbClr val="000000">
                      <a:alpha val="43137"/>
                    </a:srgbClr>
                  </a:outerShdw>
                </a:effectLst>
                <a:latin typeface="Maiandra GD" pitchFamily="34" charset="0"/>
              </a:rPr>
              <a:t/>
            </a:r>
            <a:br>
              <a:rPr lang="fr-FR" b="1" dirty="0">
                <a:solidFill>
                  <a:srgbClr val="C00000"/>
                </a:solidFill>
                <a:effectLst>
                  <a:outerShdw blurRad="38100" dist="38100" dir="2700000" algn="tl">
                    <a:srgbClr val="000000">
                      <a:alpha val="43137"/>
                    </a:srgbClr>
                  </a:outerShdw>
                </a:effectLst>
                <a:latin typeface="Maiandra GD" pitchFamily="34" charset="0"/>
              </a:rPr>
            </a:br>
            <a:r>
              <a:rPr lang="fr-FR" b="1" dirty="0">
                <a:solidFill>
                  <a:srgbClr val="C00000"/>
                </a:solidFill>
                <a:effectLst>
                  <a:outerShdw blurRad="38100" dist="38100" dir="2700000" algn="tl">
                    <a:srgbClr val="000000">
                      <a:alpha val="43137"/>
                    </a:srgbClr>
                  </a:outerShdw>
                </a:effectLst>
                <a:latin typeface="Maiandra GD" pitchFamily="34" charset="0"/>
              </a:rPr>
              <a:t>(</a:t>
            </a:r>
            <a:r>
              <a:rPr lang="fr-FR" b="1" dirty="0" smtClean="0">
                <a:solidFill>
                  <a:srgbClr val="C00000"/>
                </a:solidFill>
                <a:effectLst>
                  <a:outerShdw blurRad="38100" dist="38100" dir="2700000" algn="tl">
                    <a:srgbClr val="000000">
                      <a:alpha val="43137"/>
                    </a:srgbClr>
                  </a:outerShdw>
                </a:effectLst>
                <a:latin typeface="Maiandra GD" pitchFamily="34" charset="0"/>
              </a:rPr>
              <a:t>DSI-2017)</a:t>
            </a:r>
            <a:r>
              <a:rPr lang="fr-FR" b="1" dirty="0">
                <a:solidFill>
                  <a:srgbClr val="C00000"/>
                </a:solidFill>
                <a:effectLst>
                  <a:outerShdw blurRad="38100" dist="38100" dir="2700000" algn="tl">
                    <a:srgbClr val="000000">
                      <a:alpha val="43137"/>
                    </a:srgbClr>
                  </a:outerShdw>
                </a:effectLst>
                <a:latin typeface="Maiandra GD" pitchFamily="34" charset="0"/>
              </a:rPr>
              <a:t/>
            </a:r>
            <a:br>
              <a:rPr lang="fr-FR" b="1" dirty="0">
                <a:solidFill>
                  <a:srgbClr val="C00000"/>
                </a:solidFill>
                <a:effectLst>
                  <a:outerShdw blurRad="38100" dist="38100" dir="2700000" algn="tl">
                    <a:srgbClr val="000000">
                      <a:alpha val="43137"/>
                    </a:srgbClr>
                  </a:outerShdw>
                </a:effectLst>
                <a:latin typeface="Maiandra GD" pitchFamily="34" charset="0"/>
              </a:rPr>
            </a:br>
            <a:endParaRPr lang="fr-F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547664" y="1412776"/>
            <a:ext cx="7128792" cy="3600400"/>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III- LES PERSPECTIVES POUR </a:t>
            </a:r>
            <a:r>
              <a:rPr lang="fr-FR" sz="5400" b="1" dirty="0" smtClean="0">
                <a:solidFill>
                  <a:srgbClr val="C00000"/>
                </a:solidFill>
                <a:effectLst>
                  <a:outerShdw blurRad="38100" dist="38100" dir="2700000" algn="tl">
                    <a:srgbClr val="000000">
                      <a:alpha val="43137"/>
                    </a:srgbClr>
                  </a:outerShdw>
                </a:effectLst>
                <a:latin typeface="Maiandra GD" pitchFamily="34" charset="0"/>
              </a:rPr>
              <a:t>2017</a:t>
            </a:r>
            <a:endParaRPr lang="fr-FR" sz="5400" b="1" dirty="0">
              <a:solidFill>
                <a:srgbClr val="C00000"/>
              </a:solidFill>
              <a:effectLst>
                <a:outerShdw blurRad="38100" dist="38100" dir="2700000" algn="tl">
                  <a:srgbClr val="000000">
                    <a:alpha val="43137"/>
                  </a:srgbClr>
                </a:outerShdw>
              </a:effectLst>
              <a:latin typeface="Maiandra GD" pitchFamily="34" charset="0"/>
            </a:endParaRPr>
          </a:p>
        </p:txBody>
      </p:sp>
    </p:spTree>
    <p:extLst>
      <p:ext uri="{BB962C8B-B14F-4D97-AF65-F5344CB8AC3E}">
        <p14:creationId xmlns:p14="http://schemas.microsoft.com/office/powerpoint/2010/main" val="6902619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III- LES PERSPECTIVES POUR 2017</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714348" y="1428736"/>
            <a:ext cx="8064896" cy="4071966"/>
          </a:xfrm>
          <a:prstGeom prst="rect">
            <a:avLst/>
          </a:prstGeom>
        </p:spPr>
        <p:txBody>
          <a:bodyPr vert="horz" lIns="91440" tIns="45720" rIns="91440" bIns="4572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buFont typeface="Wingdings" panose="05000000000000000000" pitchFamily="2" charset="2"/>
              <a:buChar char="q"/>
            </a:pPr>
            <a:endParaRPr lang="fr-FR" sz="1800" dirty="0" smtClean="0">
              <a:latin typeface="Maiandra GD" pitchFamily="34" charset="0"/>
            </a:endParaRPr>
          </a:p>
          <a:p>
            <a:pPr lvl="0" algn="just">
              <a:lnSpc>
                <a:spcPct val="150000"/>
              </a:lnSpc>
              <a:buNone/>
            </a:pPr>
            <a:r>
              <a:rPr lang="fr-FR" sz="6400" dirty="0" smtClean="0">
                <a:latin typeface="Maiandra GD" pitchFamily="34" charset="0"/>
              </a:rPr>
              <a:t>Mise à niveau de toutes les applications en cours actuellement lors du premier trimestre. Il s’agit de :</a:t>
            </a:r>
          </a:p>
          <a:p>
            <a:pPr lvl="1" algn="just">
              <a:lnSpc>
                <a:spcPct val="150000"/>
              </a:lnSpc>
            </a:pPr>
            <a:r>
              <a:rPr lang="fr-FR" sz="6400" dirty="0" smtClean="0">
                <a:latin typeface="Maiandra GD" pitchFamily="34" charset="0"/>
              </a:rPr>
              <a:t>Centralisation des éléments de la paye</a:t>
            </a:r>
          </a:p>
          <a:p>
            <a:pPr lvl="1" algn="just">
              <a:lnSpc>
                <a:spcPct val="150000"/>
              </a:lnSpc>
            </a:pPr>
            <a:r>
              <a:rPr lang="fr-FR" sz="6400" dirty="0" smtClean="0">
                <a:latin typeface="Maiandra GD" pitchFamily="34" charset="0"/>
              </a:rPr>
              <a:t>Gestion des absences et congés</a:t>
            </a:r>
          </a:p>
          <a:p>
            <a:pPr lvl="1" algn="just">
              <a:lnSpc>
                <a:spcPct val="150000"/>
              </a:lnSpc>
            </a:pPr>
            <a:r>
              <a:rPr lang="fr-FR" sz="6400" dirty="0" smtClean="0">
                <a:latin typeface="Maiandra GD" pitchFamily="34" charset="0"/>
              </a:rPr>
              <a:t>Amélioration des grilles écoute qualité</a:t>
            </a:r>
          </a:p>
          <a:p>
            <a:pPr lvl="1" algn="just">
              <a:lnSpc>
                <a:spcPct val="150000"/>
              </a:lnSpc>
            </a:pPr>
            <a:r>
              <a:rPr lang="fr-FR" sz="6400" dirty="0" smtClean="0">
                <a:latin typeface="Maiandra GD" pitchFamily="34" charset="0"/>
              </a:rPr>
              <a:t>Amélioration des écoutes effectuées au niveau du département QUALITE</a:t>
            </a:r>
          </a:p>
          <a:p>
            <a:pPr>
              <a:lnSpc>
                <a:spcPct val="150000"/>
              </a:lnSpc>
              <a:buNone/>
            </a:pPr>
            <a:endParaRPr lang="fr-FR" sz="2400" dirty="0" smtClean="0">
              <a:latin typeface="Maiandra GD" pitchFamily="34" charset="0"/>
            </a:endParaRPr>
          </a:p>
          <a:p>
            <a:pPr>
              <a:buNone/>
            </a:pPr>
            <a:endParaRPr lang="fr-FR" dirty="0">
              <a:latin typeface="Maiandra GD" pitchFamily="34" charset="0"/>
            </a:endParaRPr>
          </a:p>
        </p:txBody>
      </p:sp>
    </p:spTree>
    <p:extLst>
      <p:ext uri="{BB962C8B-B14F-4D97-AF65-F5344CB8AC3E}">
        <p14:creationId xmlns:p14="http://schemas.microsoft.com/office/powerpoint/2010/main" val="2740390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785786" y="1214422"/>
            <a:ext cx="7886700" cy="4351338"/>
          </a:xfrm>
        </p:spPr>
        <p:txBody>
          <a:bodyPr/>
          <a:lstStyle/>
          <a:p>
            <a:pPr lvl="1">
              <a:lnSpc>
                <a:spcPct val="150000"/>
              </a:lnSpc>
            </a:pPr>
            <a:r>
              <a:rPr lang="fr-FR" sz="2100" dirty="0" smtClean="0">
                <a:latin typeface="Maiandra GD" pitchFamily="34" charset="0"/>
              </a:rPr>
              <a:t>Mise en place package application filiale</a:t>
            </a:r>
          </a:p>
          <a:p>
            <a:pPr lvl="1">
              <a:lnSpc>
                <a:spcPct val="150000"/>
              </a:lnSpc>
              <a:buFont typeface="Wingdings" pitchFamily="2" charset="2"/>
              <a:buChar char="§"/>
            </a:pPr>
            <a:r>
              <a:rPr lang="fr-FR" sz="2100" dirty="0" smtClean="0">
                <a:latin typeface="Maiandra GD" pitchFamily="34" charset="0"/>
              </a:rPr>
              <a:t>Développement d’application Mobile</a:t>
            </a:r>
          </a:p>
          <a:p>
            <a:pPr lvl="1">
              <a:lnSpc>
                <a:spcPct val="150000"/>
              </a:lnSpc>
              <a:buFont typeface="Wingdings" pitchFamily="2" charset="2"/>
              <a:buChar char="§"/>
            </a:pPr>
            <a:r>
              <a:rPr lang="fr-FR" sz="2100" dirty="0" smtClean="0">
                <a:latin typeface="Maiandra GD" pitchFamily="34" charset="0"/>
              </a:rPr>
              <a:t>Recherche et mise en place de solutions innovantes</a:t>
            </a:r>
          </a:p>
          <a:p>
            <a:pPr lvl="1">
              <a:lnSpc>
                <a:spcPct val="150000"/>
              </a:lnSpc>
              <a:buFont typeface="Wingdings" pitchFamily="2" charset="2"/>
              <a:buChar char="§"/>
            </a:pPr>
            <a:r>
              <a:rPr lang="fr-FR" sz="2100" dirty="0" smtClean="0">
                <a:latin typeface="Maiandra GD" pitchFamily="34" charset="0"/>
              </a:rPr>
              <a:t>Applications spontanées</a:t>
            </a:r>
          </a:p>
          <a:p>
            <a:pPr lvl="1">
              <a:lnSpc>
                <a:spcPct val="150000"/>
              </a:lnSpc>
              <a:buFont typeface="Wingdings" pitchFamily="2" charset="2"/>
              <a:buChar char="§"/>
            </a:pPr>
            <a:r>
              <a:rPr lang="fr-FR" sz="2100" smtClean="0">
                <a:latin typeface="Maiandra GD" pitchFamily="34" charset="0"/>
              </a:rPr>
              <a:t>MCB CRM</a:t>
            </a:r>
            <a:endParaRPr lang="fr-FR" sz="2100" dirty="0" smtClean="0">
              <a:latin typeface="Maiandra GD" pitchFamily="34" charset="0"/>
            </a:endParaRPr>
          </a:p>
          <a:p>
            <a:pPr lvl="1">
              <a:lnSpc>
                <a:spcPct val="150000"/>
              </a:lnSpc>
              <a:buFont typeface="Wingdings" pitchFamily="2" charset="2"/>
              <a:buChar char="§"/>
            </a:pPr>
            <a:endParaRPr lang="fr-FR" sz="1600" dirty="0" smtClean="0">
              <a:latin typeface="Maiandra GD" pitchFamily="34" charset="0"/>
            </a:endParaRPr>
          </a:p>
          <a:p>
            <a:pPr lvl="1">
              <a:lnSpc>
                <a:spcPct val="150000"/>
              </a:lnSpc>
            </a:pPr>
            <a:endParaRPr lang="fr-FR" sz="1600" dirty="0" smtClean="0">
              <a:latin typeface="Maiandra GD" pitchFamily="34" charset="0"/>
            </a:endParaRPr>
          </a:p>
          <a:p>
            <a:pPr>
              <a:buNone/>
            </a:pPr>
            <a:endParaRPr lang="fr-FR" dirty="0">
              <a:latin typeface="Maiandra GD"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43608" y="1196753"/>
            <a:ext cx="7471742" cy="4752528"/>
          </a:xfrm>
        </p:spPr>
        <p:txBody>
          <a:bodyPr/>
          <a:lstStyle/>
          <a:p>
            <a:pPr marL="457200" lvl="1" indent="0" algn="just">
              <a:lnSpc>
                <a:spcPct val="150000"/>
              </a:lnSpc>
              <a:buNone/>
            </a:pP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 </a:t>
            </a:r>
            <a:r>
              <a:rPr lang="fr-FR" sz="2000" b="1" dirty="0">
                <a:solidFill>
                  <a:srgbClr val="C00000"/>
                </a:solidFill>
                <a:latin typeface="Maiandra GD" panose="020E0502030308020204" pitchFamily="34" charset="0"/>
              </a:rPr>
              <a:t>- PRESENTATION  ET MISSIONS DU DEPARTEMENT </a:t>
            </a:r>
            <a:endParaRPr lang="fr-FR" sz="2000" b="1" dirty="0" smtClean="0">
              <a:solidFill>
                <a:srgbClr val="C00000"/>
              </a:solidFill>
              <a:latin typeface="Maiandra GD" panose="020E0502030308020204" pitchFamily="34" charset="0"/>
            </a:endParaRPr>
          </a:p>
          <a:p>
            <a:pPr marL="457200" lvl="1" indent="0" algn="just">
              <a:lnSpc>
                <a:spcPct val="150000"/>
              </a:lnSpc>
              <a:buNone/>
            </a:pPr>
            <a:r>
              <a:rPr lang="fr-FR" sz="2000" b="1" dirty="0" smtClean="0">
                <a:solidFill>
                  <a:srgbClr val="C00000"/>
                </a:solidFill>
                <a:latin typeface="Maiandra GD" panose="020E0502030308020204" pitchFamily="34" charset="0"/>
              </a:rPr>
              <a:t>II – LES MOYENS</a:t>
            </a:r>
          </a:p>
          <a:p>
            <a:pPr marL="457200" lvl="1" indent="0" algn="just">
              <a:lnSpc>
                <a:spcPct val="150000"/>
              </a:lnSpc>
              <a:buNone/>
            </a:pPr>
            <a:r>
              <a:rPr lang="fr-FR" sz="2000" b="1" dirty="0" smtClean="0">
                <a:solidFill>
                  <a:srgbClr val="C00000"/>
                </a:solidFill>
                <a:latin typeface="Maiandra GD" panose="020E0502030308020204" pitchFamily="34" charset="0"/>
              </a:rPr>
              <a:t>III- </a:t>
            </a:r>
            <a:r>
              <a:rPr lang="fr-FR" sz="2000" b="1" dirty="0">
                <a:solidFill>
                  <a:srgbClr val="C00000"/>
                </a:solidFill>
                <a:latin typeface="Maiandra GD" panose="020E0502030308020204" pitchFamily="34" charset="0"/>
              </a:rPr>
              <a:t>PERSPECTIVES</a:t>
            </a:r>
          </a:p>
          <a:p>
            <a:pPr marL="457200" lvl="1" indent="0" algn="just">
              <a:lnSpc>
                <a:spcPct val="150000"/>
              </a:lnSpc>
              <a:buNone/>
            </a:pPr>
            <a:endParaRPr lang="fr-FR" sz="2000" b="1" dirty="0">
              <a:solidFill>
                <a:srgbClr val="C00000"/>
              </a:solidFill>
              <a:latin typeface="Maiandra GD" panose="020E0502030308020204" pitchFamily="34" charset="0"/>
            </a:endParaRPr>
          </a:p>
          <a:p>
            <a:pPr marL="0" indent="0">
              <a:buNone/>
            </a:pPr>
            <a:endParaRPr lang="fr-FR" dirty="0"/>
          </a:p>
        </p:txBody>
      </p:sp>
    </p:spTree>
    <p:extLst>
      <p:ext uri="{BB962C8B-B14F-4D97-AF65-F5344CB8AC3E}">
        <p14:creationId xmlns:p14="http://schemas.microsoft.com/office/powerpoint/2010/main" val="2679092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403648" y="2060848"/>
            <a:ext cx="6624736" cy="2232248"/>
          </a:xfrm>
        </p:spPr>
        <p:txBody>
          <a:bodyPr>
            <a:noAutofit/>
          </a:bodyPr>
          <a:lstStyle/>
          <a:p>
            <a:pPr algn="ctr"/>
            <a:r>
              <a:rPr lang="fr-FR" sz="5400" b="1" dirty="0">
                <a:solidFill>
                  <a:srgbClr val="C00000"/>
                </a:solidFill>
                <a:effectLst>
                  <a:outerShdw blurRad="38100" dist="38100" dir="2700000" algn="tl">
                    <a:srgbClr val="000000">
                      <a:alpha val="43137"/>
                    </a:srgbClr>
                  </a:outerShdw>
                </a:effectLst>
                <a:latin typeface="Maiandra GD" pitchFamily="34" charset="0"/>
              </a:rPr>
              <a:t>I - PRESENTATION  ET MISSIONS DU      DEPARTEMENT </a:t>
            </a:r>
          </a:p>
        </p:txBody>
      </p:sp>
    </p:spTree>
    <p:extLst>
      <p:ext uri="{BB962C8B-B14F-4D97-AF65-F5344CB8AC3E}">
        <p14:creationId xmlns:p14="http://schemas.microsoft.com/office/powerpoint/2010/main" val="3552056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195663"/>
          </a:xfrm>
        </p:spPr>
        <p:txBody>
          <a:bodyPr>
            <a:normAutofit lnSpcReduction="10000"/>
          </a:bodyPr>
          <a:lstStyle/>
          <a:p>
            <a:pPr indent="20638" algn="just">
              <a:lnSpc>
                <a:spcPct val="150000"/>
              </a:lnSpc>
              <a:buNone/>
            </a:pPr>
            <a:r>
              <a:rPr lang="fr-FR" sz="1800" dirty="0" smtClean="0">
                <a:latin typeface="Cambria" panose="02040503050406030204" pitchFamily="18" charset="0"/>
              </a:rPr>
              <a:t>	</a:t>
            </a:r>
          </a:p>
          <a:p>
            <a:pPr indent="20638" algn="just">
              <a:lnSpc>
                <a:spcPct val="150000"/>
              </a:lnSpc>
              <a:buNone/>
            </a:pPr>
            <a:r>
              <a:rPr lang="fr-FR" sz="1800" dirty="0">
                <a:latin typeface="Cambria" panose="02040503050406030204" pitchFamily="18" charset="0"/>
              </a:rPr>
              <a:t>	</a:t>
            </a:r>
            <a:r>
              <a:rPr lang="fr-FR" sz="2200" dirty="0" smtClean="0">
                <a:latin typeface="Maiandra GD" panose="020E0502030308020204" pitchFamily="34" charset="0"/>
              </a:rPr>
              <a:t>Les </a:t>
            </a:r>
            <a:r>
              <a:rPr lang="fr-FR" sz="2200" dirty="0">
                <a:latin typeface="Maiandra GD" panose="020E0502030308020204" pitchFamily="34" charset="0"/>
              </a:rPr>
              <a:t>besoins très importants et de plus en plus </a:t>
            </a:r>
            <a:r>
              <a:rPr lang="fr-FR" sz="2200" dirty="0" smtClean="0">
                <a:latin typeface="Maiandra GD" panose="020E0502030308020204" pitchFamily="34" charset="0"/>
              </a:rPr>
              <a:t>croissants de notre entreprise dans le cadre de son extension ont </a:t>
            </a:r>
            <a:r>
              <a:rPr lang="fr-FR" sz="2200" dirty="0">
                <a:latin typeface="Maiandra GD" panose="020E0502030308020204" pitchFamily="34" charset="0"/>
              </a:rPr>
              <a:t>conduit à la création d'un Service </a:t>
            </a:r>
            <a:r>
              <a:rPr lang="fr-FR" sz="2200" dirty="0" smtClean="0">
                <a:latin typeface="Maiandra GD" panose="020E0502030308020204" pitchFamily="34" charset="0"/>
              </a:rPr>
              <a:t>Innovation et Recherche, </a:t>
            </a:r>
            <a:r>
              <a:rPr lang="fr-FR" sz="2200" dirty="0">
                <a:latin typeface="Maiandra GD" panose="020E0502030308020204" pitchFamily="34" charset="0"/>
              </a:rPr>
              <a:t>chargé </a:t>
            </a:r>
            <a:r>
              <a:rPr lang="fr-FR" sz="2200" dirty="0" smtClean="0">
                <a:latin typeface="Maiandra GD" panose="020E0502030308020204" pitchFamily="34" charset="0"/>
              </a:rPr>
              <a:t>d’apporter de nouvelles solutions innovantes en termes de développement d’applications .</a:t>
            </a:r>
          </a:p>
          <a:p>
            <a:pPr indent="20638" algn="just">
              <a:lnSpc>
                <a:spcPct val="150000"/>
              </a:lnSpc>
              <a:buNone/>
            </a:pPr>
            <a:r>
              <a:rPr lang="fr-FR" sz="2400" dirty="0">
                <a:latin typeface="Maiandra GD" panose="020E0502030308020204" pitchFamily="34" charset="0"/>
              </a:rPr>
              <a:t/>
            </a:r>
            <a:br>
              <a:rPr lang="fr-FR" sz="2400" dirty="0">
                <a:latin typeface="Maiandra GD" panose="020E0502030308020204" pitchFamily="34" charset="0"/>
              </a:rPr>
            </a:b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spTree>
    <p:extLst>
      <p:ext uri="{BB962C8B-B14F-4D97-AF65-F5344CB8AC3E}">
        <p14:creationId xmlns:p14="http://schemas.microsoft.com/office/powerpoint/2010/main" val="3872469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idx="4294967295"/>
          </p:nvPr>
        </p:nvSpPr>
        <p:spPr>
          <a:xfrm>
            <a:off x="1571604" y="980728"/>
            <a:ext cx="7320876" cy="720725"/>
          </a:xfrm>
        </p:spPr>
        <p:txBody>
          <a:bodyPr>
            <a:noAutofit/>
          </a:bodyPr>
          <a:lstStyle/>
          <a:p>
            <a:r>
              <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rPr>
              <a:t>I - </a:t>
            </a:r>
            <a:r>
              <a:rPr lang="fr-FR" sz="3200" b="1" dirty="0">
                <a:solidFill>
                  <a:srgbClr val="C00000"/>
                </a:solidFill>
                <a:latin typeface="Britannic Bold" panose="020B0903060703020204" pitchFamily="34" charset="0"/>
              </a:rPr>
              <a:t>PRESENTATION  ET MISSIONS DU </a:t>
            </a:r>
            <a:r>
              <a:rPr lang="fr-FR" sz="3200" b="1" dirty="0" smtClean="0">
                <a:solidFill>
                  <a:srgbClr val="C00000"/>
                </a:solidFill>
                <a:latin typeface="Britannic Bold" panose="020B0903060703020204" pitchFamily="34" charset="0"/>
              </a:rPr>
              <a:t>     DEPARTEMENT (SITE DE GBEGAMEY)</a:t>
            </a:r>
            <a:endParaRPr lang="fr-FR" sz="3200" b="1" dirty="0">
              <a:solidFill>
                <a:srgbClr val="C00000"/>
              </a:solidFill>
              <a:effectLst>
                <a:outerShdw blurRad="38100" dist="38100" dir="2700000" algn="tl">
                  <a:srgbClr val="000000">
                    <a:alpha val="43137"/>
                  </a:srgbClr>
                </a:outerShdw>
              </a:effectLst>
              <a:latin typeface="Britannic Bold" panose="020B0903060703020204" pitchFamily="34" charset="0"/>
            </a:endParaRPr>
          </a:p>
        </p:txBody>
      </p:sp>
      <p:grpSp>
        <p:nvGrpSpPr>
          <p:cNvPr id="50" name="Groupe 49"/>
          <p:cNvGrpSpPr/>
          <p:nvPr/>
        </p:nvGrpSpPr>
        <p:grpSpPr>
          <a:xfrm>
            <a:off x="785786" y="1772816"/>
            <a:ext cx="8001056" cy="3500279"/>
            <a:chOff x="1254314" y="1160153"/>
            <a:chExt cx="8046723" cy="4151304"/>
          </a:xfrm>
        </p:grpSpPr>
        <p:grpSp>
          <p:nvGrpSpPr>
            <p:cNvPr id="51" name="Groupe 50"/>
            <p:cNvGrpSpPr/>
            <p:nvPr/>
          </p:nvGrpSpPr>
          <p:grpSpPr>
            <a:xfrm>
              <a:off x="1326114" y="1160153"/>
              <a:ext cx="7354887" cy="3781735"/>
              <a:chOff x="1331913" y="1160153"/>
              <a:chExt cx="7354887" cy="3781735"/>
            </a:xfrm>
          </p:grpSpPr>
          <p:sp>
            <p:nvSpPr>
              <p:cNvPr id="77" name="Rectangle 2"/>
              <p:cNvSpPr txBox="1">
                <a:spLocks noChangeArrowheads="1"/>
              </p:cNvSpPr>
              <p:nvPr/>
            </p:nvSpPr>
            <p:spPr>
              <a:xfrm>
                <a:off x="1331913" y="1700213"/>
                <a:ext cx="7354887" cy="3241675"/>
              </a:xfrm>
              <a:prstGeom prst="rect">
                <a:avLst/>
              </a:prstGeom>
            </p:spPr>
            <p:txBody>
              <a:bodyPr anchor="ct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algn="ctr">
                  <a:buFontTx/>
                  <a:buNone/>
                </a:pPr>
                <a:endParaRPr lang="fr-FR" sz="6000" b="1" kern="0" dirty="0" smtClean="0">
                  <a:solidFill>
                    <a:srgbClr val="C00000"/>
                  </a:solidFill>
                  <a:latin typeface="Maiandra GD" pitchFamily="34" charset="0"/>
                </a:endParaRPr>
              </a:p>
            </p:txBody>
          </p:sp>
          <p:sp>
            <p:nvSpPr>
              <p:cNvPr id="78" name="Rectangle à coins arrondis 77"/>
              <p:cNvSpPr/>
              <p:nvPr/>
            </p:nvSpPr>
            <p:spPr>
              <a:xfrm>
                <a:off x="4073252" y="1160153"/>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b="1" dirty="0" smtClean="0">
                    <a:solidFill>
                      <a:schemeClr val="tx1"/>
                    </a:solidFill>
                    <a:latin typeface="Cambria" panose="02040503050406030204" pitchFamily="18" charset="0"/>
                  </a:rPr>
                  <a:t>DIRECTION </a:t>
                </a:r>
              </a:p>
              <a:p>
                <a:pPr algn="ctr"/>
                <a:r>
                  <a:rPr lang="fr-FR" b="1" dirty="0" smtClean="0">
                    <a:solidFill>
                      <a:schemeClr val="tx1"/>
                    </a:solidFill>
                    <a:latin typeface="Cambria" panose="02040503050406030204" pitchFamily="18" charset="0"/>
                  </a:rPr>
                  <a:t>GENERALE</a:t>
                </a:r>
                <a:endParaRPr lang="fr-FR" b="1" dirty="0">
                  <a:solidFill>
                    <a:schemeClr val="tx1"/>
                  </a:solidFill>
                  <a:latin typeface="Cambria" panose="02040503050406030204" pitchFamily="18" charset="0"/>
                </a:endParaRPr>
              </a:p>
            </p:txBody>
          </p:sp>
          <p:cxnSp>
            <p:nvCxnSpPr>
              <p:cNvPr id="81" name="Connecteur droit 80"/>
              <p:cNvCxnSpPr>
                <a:endCxn id="93" idx="0"/>
              </p:cNvCxnSpPr>
              <p:nvPr/>
            </p:nvCxnSpPr>
            <p:spPr>
              <a:xfrm>
                <a:off x="4963294" y="1916584"/>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Connecteur droit 81"/>
              <p:cNvCxnSpPr/>
              <p:nvPr/>
            </p:nvCxnSpPr>
            <p:spPr>
              <a:xfrm>
                <a:off x="5004048" y="3032832"/>
                <a:ext cx="5308" cy="32416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Connecteur droit 86"/>
              <p:cNvCxnSpPr/>
              <p:nvPr/>
            </p:nvCxnSpPr>
            <p:spPr>
              <a:xfrm rot="5400000">
                <a:off x="4912237" y="4141144"/>
                <a:ext cx="168508" cy="799"/>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Connecteur droit 87"/>
              <p:cNvCxnSpPr/>
              <p:nvPr/>
            </p:nvCxnSpPr>
            <p:spPr>
              <a:xfrm>
                <a:off x="1763034" y="4215103"/>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92" name="Rectangle à coins arrondis 91"/>
              <p:cNvSpPr/>
              <p:nvPr/>
            </p:nvSpPr>
            <p:spPr>
              <a:xfrm>
                <a:off x="4120165" y="3293824"/>
                <a:ext cx="1738076"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RESPONSABLE DU SERVICE</a:t>
                </a:r>
                <a:endParaRPr lang="fr-FR" sz="1200" b="1" dirty="0">
                  <a:solidFill>
                    <a:srgbClr val="FF0000"/>
                  </a:solidFill>
                  <a:latin typeface="Cambria" panose="02040503050406030204" pitchFamily="18" charset="0"/>
                </a:endParaRPr>
              </a:p>
            </p:txBody>
          </p:sp>
          <p:sp>
            <p:nvSpPr>
              <p:cNvPr id="93" name="Rectangle à coins arrondis 92"/>
              <p:cNvSpPr/>
              <p:nvPr/>
            </p:nvSpPr>
            <p:spPr>
              <a:xfrm>
                <a:off x="4032498" y="2240744"/>
                <a:ext cx="1872208" cy="792088"/>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a:p>
                <a:pPr algn="ctr"/>
                <a:r>
                  <a:rPr lang="fr-FR" sz="1200" b="1" dirty="0" smtClean="0">
                    <a:solidFill>
                      <a:srgbClr val="FF0000"/>
                    </a:solidFill>
                    <a:latin typeface="Cambria" panose="02040503050406030204" pitchFamily="18" charset="0"/>
                  </a:rPr>
                  <a:t>DIRECTEUR</a:t>
                </a:r>
              </a:p>
              <a:p>
                <a:pPr algn="ctr"/>
                <a:endParaRPr lang="fr-FR" sz="1200" b="1" dirty="0" smtClean="0">
                  <a:solidFill>
                    <a:srgbClr val="FF0000"/>
                  </a:solidFill>
                  <a:latin typeface="Cambria" panose="02040503050406030204" pitchFamily="18" charset="0"/>
                </a:endParaRPr>
              </a:p>
              <a:p>
                <a:pPr algn="ctr"/>
                <a:endParaRPr lang="fr-FR" sz="1200" b="1" dirty="0">
                  <a:solidFill>
                    <a:schemeClr val="tx1"/>
                  </a:solidFill>
                  <a:latin typeface="Cambria" panose="02040503050406030204" pitchFamily="18" charset="0"/>
                </a:endParaRPr>
              </a:p>
            </p:txBody>
          </p:sp>
        </p:grpSp>
        <p:cxnSp>
          <p:nvCxnSpPr>
            <p:cNvPr id="52" name="Connecteur droit 51"/>
            <p:cNvCxnSpPr/>
            <p:nvPr/>
          </p:nvCxnSpPr>
          <p:spPr>
            <a:xfrm rot="10800000">
              <a:off x="1757234" y="4225798"/>
              <a:ext cx="6897191" cy="1883"/>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4" name="Rectangle à coins arrondis 53"/>
            <p:cNvSpPr/>
            <p:nvPr/>
          </p:nvSpPr>
          <p:spPr>
            <a:xfrm>
              <a:off x="1254314" y="4395248"/>
              <a:ext cx="1652452"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r>
                <a:rPr lang="fr-FR" sz="1200" b="1" dirty="0" smtClean="0">
                  <a:solidFill>
                    <a:srgbClr val="FF0000"/>
                  </a:solidFill>
                  <a:latin typeface="Cambria" panose="02040503050406030204" pitchFamily="18" charset="0"/>
                </a:rPr>
                <a:t>02 Web Designer</a:t>
              </a:r>
              <a:endParaRPr lang="fr-FR" sz="1000" b="1" dirty="0" smtClean="0">
                <a:solidFill>
                  <a:srgbClr val="FF0000"/>
                </a:solidFill>
                <a:latin typeface="Cambria" panose="02040503050406030204" pitchFamily="18" charset="0"/>
              </a:endParaRPr>
            </a:p>
            <a:p>
              <a:pPr algn="ctr"/>
              <a:endParaRPr lang="fr-FR" sz="1200" b="1" dirty="0">
                <a:solidFill>
                  <a:srgbClr val="FF0000"/>
                </a:solidFill>
                <a:latin typeface="Cambria" panose="02040503050406030204" pitchFamily="18" charset="0"/>
              </a:endParaRPr>
            </a:p>
          </p:txBody>
        </p:sp>
        <p:sp>
          <p:nvSpPr>
            <p:cNvPr id="57" name="Rectangle à coins arrondis 56"/>
            <p:cNvSpPr/>
            <p:nvPr/>
          </p:nvSpPr>
          <p:spPr>
            <a:xfrm>
              <a:off x="3122303" y="4395248"/>
              <a:ext cx="1796144"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03 Analystes Programmeurs</a:t>
              </a:r>
            </a:p>
            <a:p>
              <a:pPr algn="ctr"/>
              <a:endParaRPr lang="fr-FR" sz="1200" b="1" dirty="0">
                <a:solidFill>
                  <a:srgbClr val="FF0000"/>
                </a:solidFill>
                <a:latin typeface="Cambria" panose="02040503050406030204" pitchFamily="18" charset="0"/>
              </a:endParaRPr>
            </a:p>
          </p:txBody>
        </p:sp>
        <p:cxnSp>
          <p:nvCxnSpPr>
            <p:cNvPr id="58" name="Connecteur droit 57"/>
            <p:cNvCxnSpPr/>
            <p:nvPr/>
          </p:nvCxnSpPr>
          <p:spPr>
            <a:xfrm>
              <a:off x="3912606" y="4225798"/>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Connecteur droit 58"/>
            <p:cNvCxnSpPr/>
            <p:nvPr/>
          </p:nvCxnSpPr>
          <p:spPr>
            <a:xfrm>
              <a:off x="5996133" y="4225798"/>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67" name="Groupe 66"/>
            <p:cNvGrpSpPr/>
            <p:nvPr/>
          </p:nvGrpSpPr>
          <p:grpSpPr>
            <a:xfrm>
              <a:off x="5062138" y="4225801"/>
              <a:ext cx="4238899" cy="1085656"/>
              <a:chOff x="4102754" y="4265596"/>
              <a:chExt cx="6079921" cy="937861"/>
            </a:xfrm>
          </p:grpSpPr>
          <p:sp>
            <p:nvSpPr>
              <p:cNvPr id="70" name="Rectangle à coins arrondis 69"/>
              <p:cNvSpPr/>
              <p:nvPr/>
            </p:nvSpPr>
            <p:spPr>
              <a:xfrm>
                <a:off x="4102754" y="4352405"/>
                <a:ext cx="3091485"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01 Architecte  logiciel</a:t>
                </a:r>
              </a:p>
              <a:p>
                <a:pPr algn="ctr"/>
                <a:endParaRPr lang="fr-FR" sz="1200" b="1" dirty="0">
                  <a:solidFill>
                    <a:srgbClr val="FF0000"/>
                  </a:solidFill>
                  <a:latin typeface="Cambria" panose="02040503050406030204" pitchFamily="18" charset="0"/>
                </a:endParaRPr>
              </a:p>
            </p:txBody>
          </p:sp>
          <p:sp>
            <p:nvSpPr>
              <p:cNvPr id="73" name="Rectangle à coins arrondis 72"/>
              <p:cNvSpPr/>
              <p:nvPr/>
            </p:nvSpPr>
            <p:spPr>
              <a:xfrm>
                <a:off x="7915586" y="4411977"/>
                <a:ext cx="2267089" cy="791480"/>
              </a:xfrm>
              <a:prstGeom prst="roundRect">
                <a:avLst/>
              </a:prstGeom>
              <a:ln>
                <a:solidFill>
                  <a:srgbClr val="333333"/>
                </a:solidFill>
              </a:ln>
            </p:spPr>
            <p:style>
              <a:lnRef idx="0">
                <a:schemeClr val="accent3"/>
              </a:lnRef>
              <a:fillRef idx="3">
                <a:schemeClr val="accent3"/>
              </a:fillRef>
              <a:effectRef idx="3">
                <a:schemeClr val="accent3"/>
              </a:effectRef>
              <a:fontRef idx="minor">
                <a:schemeClr val="lt1"/>
              </a:fontRef>
            </p:style>
            <p:txBody>
              <a:bodyPr rtlCol="0" anchor="ctr"/>
              <a:lstStyle/>
              <a:p>
                <a:pPr algn="ctr"/>
                <a:endParaRPr lang="fr-FR" sz="1200" b="1" dirty="0" smtClean="0">
                  <a:solidFill>
                    <a:srgbClr val="FF0000"/>
                  </a:solidFill>
                  <a:latin typeface="Cambria" panose="02040503050406030204" pitchFamily="18" charset="0"/>
                </a:endParaRPr>
              </a:p>
              <a:p>
                <a:pPr algn="ctr"/>
                <a:r>
                  <a:rPr lang="fr-FR" sz="1000" b="1" dirty="0" smtClean="0">
                    <a:solidFill>
                      <a:srgbClr val="FF0000"/>
                    </a:solidFill>
                    <a:latin typeface="Cambria" panose="02040503050406030204" pitchFamily="18" charset="0"/>
                  </a:rPr>
                  <a:t>Pool de Beta Testeur</a:t>
                </a:r>
              </a:p>
              <a:p>
                <a:pPr algn="ctr"/>
                <a:endParaRPr lang="fr-FR" sz="1200" b="1" dirty="0">
                  <a:solidFill>
                    <a:srgbClr val="FF0000"/>
                  </a:solidFill>
                  <a:latin typeface="Cambria" panose="02040503050406030204" pitchFamily="18" charset="0"/>
                </a:endParaRPr>
              </a:p>
            </p:txBody>
          </p:sp>
          <p:cxnSp>
            <p:nvCxnSpPr>
              <p:cNvPr id="74" name="Connecteur droit 73"/>
              <p:cNvCxnSpPr/>
              <p:nvPr/>
            </p:nvCxnSpPr>
            <p:spPr>
              <a:xfrm>
                <a:off x="9255229" y="4265596"/>
                <a:ext cx="5308" cy="1801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782166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1403648" y="2564904"/>
            <a:ext cx="6624736" cy="1296144"/>
          </a:xfrm>
        </p:spPr>
        <p:txBody>
          <a:bodyPr>
            <a:noAutofit/>
          </a:bodyPr>
          <a:lstStyle/>
          <a:p>
            <a:pPr lvl="1" algn="ctr">
              <a:lnSpc>
                <a:spcPct val="150000"/>
              </a:lnSpc>
            </a:pPr>
            <a:r>
              <a:rPr lang="fr-FR" sz="5400" b="1" dirty="0">
                <a:solidFill>
                  <a:srgbClr val="C00000"/>
                </a:solidFill>
                <a:effectLst>
                  <a:outerShdw blurRad="38100" dist="38100" dir="2700000" algn="tl">
                    <a:srgbClr val="000000">
                      <a:alpha val="43137"/>
                    </a:srgbClr>
                  </a:outerShdw>
                </a:effectLst>
                <a:latin typeface="Maiandra GD" pitchFamily="34" charset="0"/>
              </a:rPr>
              <a:t>II – LES MOYENS</a:t>
            </a:r>
          </a:p>
        </p:txBody>
      </p:sp>
    </p:spTree>
    <p:extLst>
      <p:ext uri="{BB962C8B-B14F-4D97-AF65-F5344CB8AC3E}">
        <p14:creationId xmlns:p14="http://schemas.microsoft.com/office/powerpoint/2010/main" val="1192326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928662" y="1714488"/>
            <a:ext cx="8064896" cy="389924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fr-FR" sz="1800" dirty="0" smtClean="0">
                <a:latin typeface="Cambria" panose="02040503050406030204" pitchFamily="18" charset="0"/>
              </a:rPr>
              <a:t>	</a:t>
            </a:r>
            <a:r>
              <a:rPr lang="fr-FR" sz="2000" dirty="0">
                <a:latin typeface="Maiandra GD" pitchFamily="34" charset="0"/>
              </a:rPr>
              <a:t>Compte </a:t>
            </a:r>
            <a:r>
              <a:rPr lang="fr-FR" sz="2000" dirty="0" smtClean="0">
                <a:latin typeface="Maiandra GD" pitchFamily="34" charset="0"/>
              </a:rPr>
              <a:t>tenue des différents objectifs à atteindre et de nombreux défis à relever, un renforcement des ressources humaines est prévu. Ceci nous permettra d’avoir un pool de développeur dont les compétences sont bien spécifiées et diversifiées. Ainsi donc, nous aurons:  </a:t>
            </a:r>
            <a:endParaRPr lang="fr-FR" kern="0" dirty="0">
              <a:latin typeface="Maiandra GD" pitchFamily="34" charset="0"/>
            </a:endParaRPr>
          </a:p>
          <a:p>
            <a:pPr lvl="2" algn="just">
              <a:buClr>
                <a:srgbClr val="C00000"/>
              </a:buClr>
              <a:buFont typeface="Courier New" panose="02070309020205020404" pitchFamily="49" charset="0"/>
              <a:buChar char="o"/>
            </a:pPr>
            <a:r>
              <a:rPr lang="fr-FR" b="1" kern="0" dirty="0">
                <a:latin typeface="Maiandra GD" pitchFamily="34" charset="0"/>
              </a:rPr>
              <a:t> 02 </a:t>
            </a:r>
            <a:r>
              <a:rPr lang="fr-FR" kern="0" dirty="0">
                <a:latin typeface="Maiandra GD" pitchFamily="34" charset="0"/>
              </a:rPr>
              <a:t>Analystes </a:t>
            </a:r>
            <a:r>
              <a:rPr lang="fr-FR" kern="0" dirty="0" smtClean="0">
                <a:latin typeface="Maiandra GD" pitchFamily="34" charset="0"/>
              </a:rPr>
              <a:t>Programmeurs</a:t>
            </a:r>
          </a:p>
          <a:p>
            <a:pPr lvl="2" algn="just">
              <a:buClr>
                <a:srgbClr val="C00000"/>
              </a:buClr>
              <a:buFont typeface="Courier New" panose="02070309020205020404" pitchFamily="49" charset="0"/>
              <a:buChar char="o"/>
            </a:pPr>
            <a:r>
              <a:rPr lang="fr-FR" b="1" kern="0" dirty="0" smtClean="0">
                <a:latin typeface="Maiandra GD" pitchFamily="34" charset="0"/>
              </a:rPr>
              <a:t> 02</a:t>
            </a:r>
            <a:r>
              <a:rPr lang="fr-FR" kern="0" dirty="0" smtClean="0">
                <a:latin typeface="Maiandra GD" pitchFamily="34" charset="0"/>
              </a:rPr>
              <a:t> Web Designer</a:t>
            </a:r>
          </a:p>
          <a:p>
            <a:pPr lvl="2" algn="just">
              <a:buClr>
                <a:srgbClr val="C00000"/>
              </a:buClr>
              <a:buFont typeface="Courier New" panose="02070309020205020404" pitchFamily="49" charset="0"/>
              <a:buChar char="o"/>
            </a:pPr>
            <a:r>
              <a:rPr lang="fr-FR" b="1" kern="0" dirty="0" smtClean="0">
                <a:latin typeface="Maiandra GD" pitchFamily="34" charset="0"/>
              </a:rPr>
              <a:t> 01</a:t>
            </a:r>
            <a:r>
              <a:rPr lang="fr-FR" kern="0" dirty="0" smtClean="0">
                <a:latin typeface="Maiandra GD" pitchFamily="34" charset="0"/>
              </a:rPr>
              <a:t> Architecte logiciel</a:t>
            </a:r>
          </a:p>
          <a:p>
            <a:pPr lvl="2" algn="just">
              <a:buClr>
                <a:srgbClr val="C00000"/>
              </a:buClr>
              <a:buFont typeface="Courier New" panose="02070309020205020404" pitchFamily="49" charset="0"/>
              <a:buChar char="o"/>
            </a:pPr>
            <a:r>
              <a:rPr lang="fr-FR" b="1" kern="0" dirty="0" smtClean="0">
                <a:latin typeface="Maiandra GD" pitchFamily="34" charset="0"/>
              </a:rPr>
              <a:t> 01</a:t>
            </a:r>
            <a:r>
              <a:rPr lang="fr-FR" kern="0" dirty="0" smtClean="0">
                <a:latin typeface="Maiandra GD" pitchFamily="34" charset="0"/>
              </a:rPr>
              <a:t> pool de Beta Testeur</a:t>
            </a:r>
            <a:endParaRPr lang="fr-FR" kern="0" dirty="0">
              <a:latin typeface="Maiandra GD" pitchFamily="34" charset="0"/>
            </a:endParaRPr>
          </a:p>
          <a:p>
            <a:pPr indent="20638" algn="just">
              <a:lnSpc>
                <a:spcPct val="150000"/>
              </a:lnSpc>
              <a:buFont typeface="Arial" panose="020B0604020202020204" pitchFamily="34" charset="0"/>
              <a:buNone/>
            </a:pPr>
            <a:endParaRPr lang="fr-FR" sz="2400" dirty="0" smtClean="0">
              <a:latin typeface="Maiandra GD" panose="020E0502030308020204" pitchFamily="34" charset="0"/>
            </a:endParaRPr>
          </a:p>
          <a:p>
            <a:endParaRPr lang="fr-FR" dirty="0"/>
          </a:p>
        </p:txBody>
      </p:sp>
    </p:spTree>
    <p:extLst>
      <p:ext uri="{BB962C8B-B14F-4D97-AF65-F5344CB8AC3E}">
        <p14:creationId xmlns:p14="http://schemas.microsoft.com/office/powerpoint/2010/main" val="12070968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928662" y="1000108"/>
            <a:ext cx="7886700" cy="4351338"/>
          </a:xfrm>
        </p:spPr>
        <p:txBody>
          <a:bodyPr>
            <a:normAutofit/>
          </a:bodyPr>
          <a:lstStyle/>
          <a:p>
            <a:pPr algn="just">
              <a:lnSpc>
                <a:spcPct val="150000"/>
              </a:lnSpc>
              <a:buNone/>
            </a:pPr>
            <a:r>
              <a:rPr lang="fr-FR" sz="1900" dirty="0" smtClean="0">
                <a:latin typeface="Maiandra GD" panose="020E0502030308020204" pitchFamily="34" charset="0"/>
              </a:rPr>
              <a:t>Le pool de beta testeurs ne fera pas partie intégrante du service, mais sera un groupe d’utilisateurs finaux choisis au préalable pour tester et reporter les BUGS des applications développées avant une mise en service.</a:t>
            </a:r>
          </a:p>
          <a:p>
            <a:pPr algn="just">
              <a:lnSpc>
                <a:spcPct val="150000"/>
              </a:lnSpc>
              <a:buNone/>
            </a:pPr>
            <a:endParaRPr lang="fr-FR" dirty="0">
              <a:latin typeface="Maiandra GD"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27584" y="1825625"/>
            <a:ext cx="8064896" cy="4051647"/>
          </a:xfrm>
        </p:spPr>
        <p:txBody>
          <a:bodyPr>
            <a:normAutofit/>
          </a:bodyPr>
          <a:lstStyle/>
          <a:p>
            <a:pPr indent="20638" algn="just">
              <a:lnSpc>
                <a:spcPct val="150000"/>
              </a:lnSpc>
              <a:buNone/>
            </a:pPr>
            <a:r>
              <a:rPr lang="fr-FR" sz="1800" dirty="0" smtClean="0">
                <a:latin typeface="Cambria" panose="02040503050406030204" pitchFamily="18" charset="0"/>
              </a:rPr>
              <a:t>	</a:t>
            </a:r>
            <a:endParaRPr lang="fr-FR" sz="2400" dirty="0" smtClean="0">
              <a:latin typeface="Maiandra GD" panose="020E0502030308020204" pitchFamily="34" charset="0"/>
            </a:endParaRPr>
          </a:p>
          <a:p>
            <a:endParaRPr lang="fr-FR" dirty="0"/>
          </a:p>
        </p:txBody>
      </p:sp>
      <p:sp>
        <p:nvSpPr>
          <p:cNvPr id="4" name="Rectangle 2"/>
          <p:cNvSpPr>
            <a:spLocks noGrp="1" noChangeArrowheads="1"/>
          </p:cNvSpPr>
          <p:nvPr>
            <p:ph type="title" idx="4294967295"/>
          </p:nvPr>
        </p:nvSpPr>
        <p:spPr>
          <a:xfrm>
            <a:off x="2267744" y="980728"/>
            <a:ext cx="6624736" cy="720725"/>
          </a:xfrm>
        </p:spPr>
        <p:txBody>
          <a:bodyPr>
            <a:noAutofit/>
          </a:bodyPr>
          <a:lstStyle/>
          <a:p>
            <a:pPr lvl="1">
              <a:lnSpc>
                <a:spcPct val="150000"/>
              </a:lnSpc>
            </a:pPr>
            <a:r>
              <a:rPr lang="fr-FR" sz="3200" b="1" dirty="0" smtClean="0">
                <a:solidFill>
                  <a:srgbClr val="C00000"/>
                </a:solidFill>
                <a:latin typeface="Britannic Bold" panose="020B0903060703020204" pitchFamily="34" charset="0"/>
              </a:rPr>
              <a:t>II – LES MOYENS</a:t>
            </a:r>
            <a:endParaRPr lang="fr-FR" sz="3200" b="1" dirty="0">
              <a:solidFill>
                <a:srgbClr val="C00000"/>
              </a:solidFill>
              <a:latin typeface="Britannic Bold" panose="020B0903060703020204" pitchFamily="34" charset="0"/>
            </a:endParaRPr>
          </a:p>
        </p:txBody>
      </p:sp>
      <p:sp>
        <p:nvSpPr>
          <p:cNvPr id="5" name="Espace réservé du contenu 2"/>
          <p:cNvSpPr txBox="1">
            <a:spLocks/>
          </p:cNvSpPr>
          <p:nvPr/>
        </p:nvSpPr>
        <p:spPr>
          <a:xfrm>
            <a:off x="857224" y="1714488"/>
            <a:ext cx="8064896" cy="3899247"/>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50000"/>
              </a:lnSpc>
              <a:buNone/>
            </a:pPr>
            <a:r>
              <a:rPr lang="fr-FR" sz="2400" dirty="0" smtClean="0">
                <a:latin typeface="Maiandra GD" panose="020E0502030308020204" pitchFamily="34" charset="0"/>
              </a:rPr>
              <a:t>En termes de logistique, ce service aura besoin de:</a:t>
            </a:r>
          </a:p>
          <a:p>
            <a:pPr marL="457200" lvl="1" indent="0" algn="just">
              <a:lnSpc>
                <a:spcPct val="150000"/>
              </a:lnSpc>
              <a:buFont typeface="Wingdings" pitchFamily="2" charset="2"/>
              <a:buChar char="v"/>
            </a:pPr>
            <a:r>
              <a:rPr lang="fr-FR" sz="2000" dirty="0" smtClean="0">
                <a:latin typeface="Maiandra GD" panose="020E0502030308020204" pitchFamily="34" charset="0"/>
              </a:rPr>
              <a:t> 01 salle </a:t>
            </a:r>
          </a:p>
          <a:p>
            <a:pPr marL="457200" lvl="1" indent="0" algn="just">
              <a:lnSpc>
                <a:spcPct val="150000"/>
              </a:lnSpc>
              <a:buFont typeface="Wingdings" pitchFamily="2" charset="2"/>
              <a:buChar char="v"/>
            </a:pPr>
            <a:r>
              <a:rPr lang="fr-FR" sz="2000" dirty="0" smtClean="0">
                <a:latin typeface="Maiandra GD" panose="020E0502030308020204" pitchFamily="34" charset="0"/>
              </a:rPr>
              <a:t>01 tableau</a:t>
            </a:r>
          </a:p>
          <a:p>
            <a:pPr marL="457200" lvl="1" indent="0" algn="just">
              <a:lnSpc>
                <a:spcPct val="150000"/>
              </a:lnSpc>
              <a:buFont typeface="Wingdings" pitchFamily="2" charset="2"/>
              <a:buChar char="v"/>
            </a:pPr>
            <a:r>
              <a:rPr lang="fr-FR" sz="2000" dirty="0" smtClean="0">
                <a:latin typeface="Maiandra GD" panose="020E0502030308020204" pitchFamily="34" charset="0"/>
              </a:rPr>
              <a:t>05 ordinateurs Desktop</a:t>
            </a:r>
          </a:p>
          <a:p>
            <a:pPr marL="457200" lvl="1" indent="0" algn="just">
              <a:lnSpc>
                <a:spcPct val="150000"/>
              </a:lnSpc>
              <a:buFont typeface="Wingdings" pitchFamily="2" charset="2"/>
              <a:buChar char="v"/>
            </a:pPr>
            <a:r>
              <a:rPr lang="fr-FR" sz="2000" dirty="0" smtClean="0">
                <a:latin typeface="Maiandra GD" panose="020E0502030308020204" pitchFamily="34" charset="0"/>
              </a:rPr>
              <a:t>Les mobiliers adéquats</a:t>
            </a:r>
          </a:p>
          <a:p>
            <a:pPr marL="457200" lvl="1" indent="0" algn="just">
              <a:lnSpc>
                <a:spcPct val="150000"/>
              </a:lnSpc>
              <a:buFont typeface="Wingdings" pitchFamily="2" charset="2"/>
              <a:buChar char="v"/>
            </a:pPr>
            <a:r>
              <a:rPr lang="fr-FR" sz="2000" dirty="0" smtClean="0">
                <a:latin typeface="Maiandra GD" panose="020E0502030308020204" pitchFamily="34" charset="0"/>
              </a:rPr>
              <a:t>01 serveur de développement</a:t>
            </a:r>
          </a:p>
          <a:p>
            <a:pPr marL="457200" lvl="1" indent="0" algn="just">
              <a:lnSpc>
                <a:spcPct val="150000"/>
              </a:lnSpc>
              <a:buNone/>
            </a:pPr>
            <a:r>
              <a:rPr lang="fr-FR" sz="1700" b="1" dirty="0" smtClean="0">
                <a:latin typeface="Maiandra GD" panose="020E0502030308020204" pitchFamily="34" charset="0"/>
              </a:rPr>
              <a:t>NB: Ce point est impératif pour de meilleurs conditions de travail des développeurs</a:t>
            </a:r>
          </a:p>
        </p:txBody>
      </p:sp>
    </p:spTree>
    <p:extLst>
      <p:ext uri="{BB962C8B-B14F-4D97-AF65-F5344CB8AC3E}">
        <p14:creationId xmlns:p14="http://schemas.microsoft.com/office/powerpoint/2010/main" val="1099334147"/>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Thème1</Template>
  <TotalTime>647</TotalTime>
  <Words>228</Words>
  <Application>Microsoft Office PowerPoint</Application>
  <PresentationFormat>Affichage à l'écran (4:3)</PresentationFormat>
  <Paragraphs>58</Paragraphs>
  <Slides>12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12</vt:i4>
      </vt:variant>
    </vt:vector>
  </HeadingPairs>
  <TitlesOfParts>
    <vt:vector size="21" baseType="lpstr">
      <vt:lpstr>Arial</vt:lpstr>
      <vt:lpstr>Britannic Bold</vt:lpstr>
      <vt:lpstr>Calibri</vt:lpstr>
      <vt:lpstr>Calibri Light</vt:lpstr>
      <vt:lpstr>Cambria</vt:lpstr>
      <vt:lpstr>Courier New</vt:lpstr>
      <vt:lpstr>Maiandra GD</vt:lpstr>
      <vt:lpstr>Wingdings</vt:lpstr>
      <vt:lpstr>Thème1</vt:lpstr>
      <vt:lpstr>PLAN D’ACTIONS SERVICE INNOVATION ET RECHERCHE (DSI-2017) </vt:lpstr>
      <vt:lpstr>Présentation PowerPoint</vt:lpstr>
      <vt:lpstr>I - PRESENTATION  ET MISSIONS DU      DEPARTEMENT </vt:lpstr>
      <vt:lpstr>I - PRESENTATION  ET MISSIONS DU      DEPARTEMENT </vt:lpstr>
      <vt:lpstr>I - PRESENTATION  ET MISSIONS DU      DEPARTEMENT (SITE DE GBEGAMEY)</vt:lpstr>
      <vt:lpstr>II – LES MOYENS</vt:lpstr>
      <vt:lpstr>II – LES MOYENS</vt:lpstr>
      <vt:lpstr>Présentation PowerPoint</vt:lpstr>
      <vt:lpstr>II – LES MOYENS</vt:lpstr>
      <vt:lpstr>III- LES PERSPECTIVES POUR 2017</vt:lpstr>
      <vt:lpstr>III- LES PERSPECTIVES POUR 2017</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Michèle DEGBOE</dc:creator>
  <cp:lastModifiedBy>Fabrice TOHIONON</cp:lastModifiedBy>
  <cp:revision>34</cp:revision>
  <dcterms:created xsi:type="dcterms:W3CDTF">2015-12-30T16:59:44Z</dcterms:created>
  <dcterms:modified xsi:type="dcterms:W3CDTF">2016-12-27T16:29:40Z</dcterms:modified>
</cp:coreProperties>
</file>