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72" r:id="rId5"/>
    <p:sldId id="274" r:id="rId6"/>
    <p:sldId id="277" r:id="rId7"/>
    <p:sldId id="278" r:id="rId8"/>
    <p:sldId id="279" r:id="rId9"/>
    <p:sldId id="281" r:id="rId10"/>
    <p:sldId id="282" r:id="rId11"/>
    <p:sldId id="280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7" autoAdjust="0"/>
    <p:restoredTop sz="94660"/>
  </p:normalViewPr>
  <p:slideViewPr>
    <p:cSldViewPr>
      <p:cViewPr>
        <p:scale>
          <a:sx n="88" d="100"/>
          <a:sy n="88" d="100"/>
        </p:scale>
        <p:origin x="-228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9155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8092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92817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5580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00976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64521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8682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26894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65468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25338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46782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19/12/2016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3096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2976" y="1285860"/>
            <a:ext cx="6858000" cy="3888431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BILAN RECHERCHE ET INNOVATION</a:t>
            </a: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/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(</a:t>
            </a:r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DSI-2016)</a:t>
            </a:r>
            <a:endParaRPr lang="fr-F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16947790"/>
              </p:ext>
            </p:extLst>
          </p:nvPr>
        </p:nvGraphicFramePr>
        <p:xfrm>
          <a:off x="1259632" y="1844824"/>
          <a:ext cx="7200800" cy="1279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 lvl="0" algn="just"/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Sauvegarde des bases de</a:t>
                      </a:r>
                      <a:r>
                        <a:rPr lang="fr-FR" sz="17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données métiers</a:t>
                      </a:r>
                      <a:endParaRPr lang="fr-FR" sz="17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b="1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Sauvegarde incrémentielle effectuée en début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de chaque mois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aux utilisateurs  </a:t>
                      </a:r>
                      <a:endParaRPr lang="fr-FR" sz="17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b="1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76872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844824"/>
            <a:ext cx="8064896" cy="3960439"/>
          </a:xfrm>
        </p:spPr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de ressources humaines qualifiées;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de formation périodique pour le personnel;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de partie variable;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DIFFICULTÉS</a:t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356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608" y="1196753"/>
            <a:ext cx="7471742" cy="4752528"/>
          </a:xfrm>
        </p:spPr>
        <p:txBody>
          <a:bodyPr/>
          <a:lstStyle/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MISSIONS ET MOYENS DU DEPARTEMENT EN 2015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 </a:t>
            </a:r>
          </a:p>
          <a:p>
            <a:pPr marL="457200" lvl="1" indent="0" algn="just"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II- RÉALISATION AU COURS DE L’ANNÉE 2015</a:t>
            </a:r>
          </a:p>
          <a:p>
            <a:pPr marL="457200" lvl="1" indent="0" algn="just">
              <a:buNone/>
            </a:pPr>
            <a:endParaRPr lang="fr-FR" b="1" dirty="0" smtClean="0">
              <a:latin typeface="Maiandra GD" panose="020E0502030308020204" pitchFamily="34" charset="0"/>
            </a:endParaRPr>
          </a:p>
          <a:p>
            <a:pPr marL="457200" lvl="1" indent="0" algn="just">
              <a:buNone/>
            </a:pPr>
            <a:r>
              <a:rPr lang="fr-FR" sz="2000" b="1" dirty="0">
                <a:solidFill>
                  <a:srgbClr val="C00000"/>
                </a:solidFill>
                <a:latin typeface="Maiandra GD" panose="020E0502030308020204" pitchFamily="34" charset="0"/>
              </a:rPr>
              <a:t>III-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DIFFICULTÉS 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67909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648" y="1628800"/>
            <a:ext cx="6624736" cy="3168352"/>
          </a:xfrm>
        </p:spPr>
        <p:txBody>
          <a:bodyPr>
            <a:noAutofit/>
          </a:bodyPr>
          <a:lstStyle/>
          <a:p>
            <a:pPr algn="ctr"/>
            <a:r>
              <a:rPr lang="fr-FR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I - </a:t>
            </a:r>
            <a:r>
              <a:rPr lang="fr-FR" sz="5400" b="1" dirty="0">
                <a:solidFill>
                  <a:srgbClr val="C00000"/>
                </a:solidFill>
                <a:latin typeface="Maiandra GD" panose="020E0502030308020204" pitchFamily="34" charset="0"/>
              </a:rPr>
              <a:t>MISSIONS ET MOYENS DU DEPARTEMENT </a:t>
            </a:r>
            <a: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/>
            </a:r>
            <a:b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</a:br>
            <a: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EN 2016 </a:t>
            </a:r>
            <a:endParaRPr lang="fr-FR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20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195663"/>
          </a:xfrm>
        </p:spPr>
        <p:txBody>
          <a:bodyPr>
            <a:normAutofit lnSpcReduction="10000"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1800" dirty="0">
                <a:latin typeface="Cambria" panose="02040503050406030204" pitchFamily="18" charset="0"/>
              </a:rPr>
              <a:t>	</a:t>
            </a:r>
            <a:r>
              <a:rPr lang="fr-FR" sz="2200" dirty="0" smtClean="0">
                <a:latin typeface="Maiandra GD" panose="020E0502030308020204" pitchFamily="34" charset="0"/>
              </a:rPr>
              <a:t>Les </a:t>
            </a:r>
            <a:r>
              <a:rPr lang="fr-FR" sz="2200" dirty="0">
                <a:latin typeface="Maiandra GD" panose="020E0502030308020204" pitchFamily="34" charset="0"/>
              </a:rPr>
              <a:t>besoins très importants </a:t>
            </a:r>
            <a:r>
              <a:rPr lang="fr-FR" sz="2200" dirty="0" smtClean="0">
                <a:latin typeface="Maiandra GD" panose="020E0502030308020204" pitchFamily="34" charset="0"/>
              </a:rPr>
              <a:t>de l’entreprise en termes de développement d’applications et d’innovation ont </a:t>
            </a:r>
            <a:r>
              <a:rPr lang="fr-FR" sz="2200" dirty="0">
                <a:latin typeface="Maiandra GD" panose="020E0502030308020204" pitchFamily="34" charset="0"/>
              </a:rPr>
              <a:t>conduit à la création </a:t>
            </a:r>
            <a:r>
              <a:rPr lang="fr-FR" sz="2200" dirty="0" smtClean="0">
                <a:latin typeface="Maiandra GD" panose="020E0502030308020204" pitchFamily="34" charset="0"/>
              </a:rPr>
              <a:t>du Département Recherche et Innovation, </a:t>
            </a:r>
            <a:r>
              <a:rPr lang="fr-FR" sz="2200" dirty="0">
                <a:latin typeface="Maiandra GD" panose="020E0502030308020204" pitchFamily="34" charset="0"/>
              </a:rPr>
              <a:t>chargé de mettre à disposition des </a:t>
            </a:r>
            <a:r>
              <a:rPr lang="fr-FR" sz="2200" dirty="0" smtClean="0">
                <a:latin typeface="Maiandra GD" panose="020E0502030308020204" pitchFamily="34" charset="0"/>
              </a:rPr>
              <a:t>utilisateurs finaux, des applications et technologies innovantes.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246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700808"/>
            <a:ext cx="8064896" cy="4104456"/>
          </a:xfrm>
        </p:spPr>
        <p:txBody>
          <a:bodyPr>
            <a:normAutofit fontScale="32500" lnSpcReduction="20000"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8000" b="1" dirty="0">
                <a:solidFill>
                  <a:srgbClr val="C00000"/>
                </a:solidFill>
                <a:latin typeface="Maiandra GD" panose="020E0502030308020204" pitchFamily="34" charset="0"/>
              </a:rPr>
              <a:t>Effectif </a:t>
            </a:r>
            <a:r>
              <a:rPr lang="fr-FR" sz="8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de 2016</a:t>
            </a:r>
            <a:endParaRPr lang="fr-FR" sz="80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8000" dirty="0">
              <a:latin typeface="Maiandra GD" panose="020E0502030308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8000" dirty="0">
                <a:latin typeface="Maiandra GD" panose="020E0502030308020204" pitchFamily="34" charset="0"/>
              </a:rPr>
              <a:t> </a:t>
            </a:r>
            <a:r>
              <a:rPr lang="fr-FR" sz="8000" dirty="0" smtClean="0">
                <a:latin typeface="Maiandra GD" panose="020E0502030308020204" pitchFamily="34" charset="0"/>
              </a:rPr>
              <a:t>Département Recherche et Innovation:</a:t>
            </a:r>
            <a:endParaRPr lang="fr-FR" sz="8000" dirty="0"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2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11100" dirty="0" smtClean="0">
                <a:latin typeface="Maiandra GD" panose="020E0502030308020204" pitchFamily="34" charset="0"/>
              </a:rPr>
              <a:t> 02 Analystes Programmeurs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0990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053756" y="2012792"/>
            <a:ext cx="7354887" cy="2554396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endParaRPr lang="fr-FR" sz="6000" b="1" kern="0" dirty="0" smtClean="0">
              <a:solidFill>
                <a:srgbClr val="C00000"/>
              </a:solidFill>
              <a:latin typeface="Maiandra GD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4000496" y="4572008"/>
            <a:ext cx="1604490" cy="624155"/>
          </a:xfrm>
          <a:prstGeom prst="roundRect">
            <a:avLst/>
          </a:prstGeom>
          <a:ln>
            <a:solidFill>
              <a:srgbClr val="33333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TOHIONON Fabrice</a:t>
            </a:r>
            <a:endParaRPr lang="fr-FR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14" name="Connecteur droit 13"/>
          <p:cNvCxnSpPr/>
          <p:nvPr/>
        </p:nvCxnSpPr>
        <p:spPr>
          <a:xfrm rot="5400000">
            <a:off x="4071934" y="2857496"/>
            <a:ext cx="142876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4786314" y="2928934"/>
            <a:ext cx="50006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5400000">
            <a:off x="4465637" y="4250537"/>
            <a:ext cx="642148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à coins arrondis 33"/>
          <p:cNvSpPr/>
          <p:nvPr/>
        </p:nvSpPr>
        <p:spPr>
          <a:xfrm>
            <a:off x="5214942" y="2571744"/>
            <a:ext cx="1872208" cy="624155"/>
          </a:xfrm>
          <a:prstGeom prst="roundRect">
            <a:avLst/>
          </a:prstGeom>
          <a:ln>
            <a:solidFill>
              <a:srgbClr val="33333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RESPONSABLE DSI</a:t>
            </a:r>
          </a:p>
          <a:p>
            <a:pPr algn="ctr"/>
            <a:endParaRPr lang="fr-FR" sz="12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AGUIAH Léandre</a:t>
            </a:r>
            <a:endParaRPr lang="fr-FR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3071802" y="3500438"/>
            <a:ext cx="3357586" cy="571504"/>
          </a:xfrm>
          <a:prstGeom prst="roundRect">
            <a:avLst/>
          </a:prstGeom>
          <a:ln>
            <a:solidFill>
              <a:srgbClr val="33333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algn="ctr"/>
            <a:r>
              <a: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RESPONSABLE Recherche et Innovation</a:t>
            </a:r>
          </a:p>
          <a:p>
            <a:pPr algn="ctr"/>
            <a:r>
              <a:rPr lang="fr-FR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HEDIHON Derrick</a:t>
            </a:r>
            <a:endParaRPr lang="fr-FR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786182" y="1643050"/>
            <a:ext cx="1872208" cy="624155"/>
          </a:xfrm>
          <a:prstGeom prst="roundRect">
            <a:avLst/>
          </a:prstGeom>
          <a:ln>
            <a:solidFill>
              <a:srgbClr val="33333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DIRECTION </a:t>
            </a:r>
          </a:p>
          <a:p>
            <a:pPr algn="ctr"/>
            <a:r>
              <a:rPr lang="fr-FR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GENERALE</a:t>
            </a:r>
            <a:endParaRPr lang="fr-FR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235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10692766"/>
              </p:ext>
            </p:extLst>
          </p:nvPr>
        </p:nvGraphicFramePr>
        <p:xfrm>
          <a:off x="1259632" y="1844824"/>
          <a:ext cx="7200800" cy="38224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9360"/>
                <a:gridCol w="2630913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Objectifs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STATUTS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Commentaires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Application  </a:t>
                      </a:r>
                      <a:r>
                        <a:rPr lang="fr-FR" sz="1400" baseline="0" dirty="0" smtClean="0">
                          <a:effectLst/>
                          <a:latin typeface="Maiandra GD" panose="020E0502030308020204" pitchFamily="34" charset="0"/>
                        </a:rPr>
                        <a:t>ELECT 2016 et </a:t>
                      </a: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Carte Electeur</a:t>
                      </a:r>
                      <a:endParaRPr lang="fr-FR" sz="14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b="1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- Suivi des résultats en temps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réel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 de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l’élection présidentielle 2016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- Informations aux usagers concernant le lieu de retrait de leur carte d’électeur  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ENQUETE DE  SATISFACTION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Intégration d’une nouvelle solution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complète qui intègre tous les besoins de l’entreprise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GESTION</a:t>
                      </a:r>
                      <a:r>
                        <a:rPr lang="fr-FR" sz="14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DES EQUIPES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b="1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Interface permettant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de faire la composition des différentes équipes (managers, </a:t>
                      </a:r>
                      <a:r>
                        <a:rPr lang="fr-FR" sz="1200" baseline="0" dirty="0" err="1" smtClean="0">
                          <a:effectLst/>
                          <a:latin typeface="Maiandra GD" panose="020E0502030308020204" pitchFamily="34" charset="0"/>
                        </a:rPr>
                        <a:t>TLs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, agents, MRC et écoute)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4224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EVAL MANAGER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Mise à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jour effectuée et intégration de nouvelles options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4316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EVAL JCMS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Interface permettant l’évaluation des rapports des JCMS et l’évaluation face à face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2617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8392680"/>
              </p:ext>
            </p:extLst>
          </p:nvPr>
        </p:nvGraphicFramePr>
        <p:xfrm>
          <a:off x="1285852" y="1935048"/>
          <a:ext cx="7200800" cy="38836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MCB OUTBOUND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Suivi des en temps réel des ventes Mobile Money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MOOV VERIFICATION  et MTN PIN RESET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Recensement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des tickets d’incidents des abonnés et suivi du traitement des tickets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MTN ACTIVATION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Permettre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aux agents de pouvoir obtenir les numéros MTN à activer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MTN BUSINESS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Permettre aux agents de prendre des RDV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pour des commerciaux 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MTN WHATSAPP</a:t>
                      </a:r>
                      <a:endParaRPr lang="fr-FR" sz="14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Permettre aux agents de pouvoir traité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les requêtes Whatsapp des clients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MISE</a:t>
                      </a:r>
                      <a:r>
                        <a:rPr lang="fr-FR" sz="14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EN PLACE D’UNE NEWSLETTER DIGITALE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La newsletter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se consulte en ligne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38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43022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98834010"/>
              </p:ext>
            </p:extLst>
          </p:nvPr>
        </p:nvGraphicFramePr>
        <p:xfrm>
          <a:off x="1259632" y="1844824"/>
          <a:ext cx="7200800" cy="37511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effectLst/>
                          <a:latin typeface="Maiandra GD" panose="020E0502030308020204" pitchFamily="34" charset="0"/>
                        </a:rPr>
                        <a:t>MCB HELPDESK </a:t>
                      </a:r>
                      <a:endParaRPr lang="fr-FR" sz="1600" b="1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b="1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Mise à jour OGTI et intégration de nouvelles options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AUTOMATISATION GRILLE</a:t>
                      </a:r>
                      <a:r>
                        <a:rPr lang="fr-FR" sz="1400" b="1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ECOUTE QUALITE</a:t>
                      </a:r>
                      <a:endParaRPr lang="fr-FR" sz="1400" b="1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Permet aux QA d’évaluer via une application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et aux agents de disposer des infos au niveau du portail</a:t>
                      </a:r>
                      <a:endParaRPr lang="fr-FR" sz="12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effectLst/>
                          <a:latin typeface="Maiandra GD" panose="020E0502030308020204" pitchFamily="34" charset="0"/>
                        </a:rPr>
                        <a:t>PLANNING</a:t>
                      </a:r>
                      <a:endParaRPr lang="fr-FR" sz="1400" b="1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effectLst/>
                          <a:latin typeface="Maiandra GD" panose="020E0502030308020204" pitchFamily="34" charset="0"/>
                        </a:rPr>
                        <a:t>Non Effectué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Plusieurs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difficultés on été rencontrées </a:t>
                      </a:r>
                      <a:endParaRPr lang="fr-FR" sz="12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RECRUTEL</a:t>
                      </a:r>
                      <a:endParaRPr lang="fr-FR" sz="1400" b="1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effectLst/>
                          <a:latin typeface="Maiandra GD" panose="020E0502030308020204" pitchFamily="34" charset="0"/>
                        </a:rPr>
                        <a:t>Non Effectué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Mise à jour en cours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lvl="0" algn="just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CENTRALISATION</a:t>
                      </a:r>
                      <a:r>
                        <a:rPr lang="fr-FR" sz="16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 ELEME NTS DE PAIE</a:t>
                      </a:r>
                      <a:endParaRPr lang="fr-FR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effectLst/>
                          <a:latin typeface="Maiandra GD" panose="020E0502030308020204" pitchFamily="34" charset="0"/>
                        </a:rPr>
                        <a:t>Non Effectué</a:t>
                      </a:r>
                      <a:endParaRPr lang="fr-FR" sz="1600" b="1" dirty="0" smtClean="0">
                        <a:solidFill>
                          <a:srgbClr val="FF000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En cours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de réalisation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lvl="0" algn="just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campagne FACEBOOK Hermès, écoute en live</a:t>
                      </a:r>
                      <a:endParaRPr lang="fr-FR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b="1" dirty="0" smtClean="0">
                        <a:solidFill>
                          <a:srgbClr val="FF000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606426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640</TotalTime>
  <Words>330</Words>
  <Application>Microsoft Office PowerPoint</Application>
  <PresentationFormat>Affichage à l'écran (4:3)</PresentationFormat>
  <Paragraphs>128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Thème1</vt:lpstr>
      <vt:lpstr>BILAN RECHERCHE ET INNOVATION (DSI-2016)</vt:lpstr>
      <vt:lpstr>Diapositive 2</vt:lpstr>
      <vt:lpstr>I - MISSIONS ET MOYENS DU DEPARTEMENT  EN 2016 </vt:lpstr>
      <vt:lpstr> I – MISSIONS ET MOYENS DU DEPARTEMENT </vt:lpstr>
      <vt:lpstr> I – MISSIONS ET MOYENS DU DEPARTEMENT </vt:lpstr>
      <vt:lpstr> I – MISSIONS ET MOYENS DU DEPARTEMENT </vt:lpstr>
      <vt:lpstr>II- RÉALISATION AU COURS  DE L’ANNÉE 2016</vt:lpstr>
      <vt:lpstr>II- RÉALISATION AU COURS  DE L’ANNÉE 2016</vt:lpstr>
      <vt:lpstr>II- RÉALISATION AU COURS  DE L’ANNÉE 2016</vt:lpstr>
      <vt:lpstr>II- RÉALISATION AU COURS  DE L’ANNÉE 2016</vt:lpstr>
      <vt:lpstr> I – DIFFICULTÉS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Michèle DEGBOE</dc:creator>
  <cp:lastModifiedBy>HP User</cp:lastModifiedBy>
  <cp:revision>55</cp:revision>
  <dcterms:created xsi:type="dcterms:W3CDTF">2015-12-30T16:59:44Z</dcterms:created>
  <dcterms:modified xsi:type="dcterms:W3CDTF">2016-12-19T12:00:45Z</dcterms:modified>
</cp:coreProperties>
</file>