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72" r:id="rId5"/>
    <p:sldId id="273" r:id="rId6"/>
    <p:sldId id="276" r:id="rId7"/>
    <p:sldId id="277" r:id="rId8"/>
    <p:sldId id="286" r:id="rId9"/>
    <p:sldId id="281" r:id="rId10"/>
    <p:sldId id="282" r:id="rId11"/>
    <p:sldId id="283" r:id="rId12"/>
    <p:sldId id="284" r:id="rId13"/>
    <p:sldId id="285" r:id="rId14"/>
    <p:sldId id="287" r:id="rId15"/>
    <p:sldId id="280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 varScale="1">
        <p:scale>
          <a:sx n="70" d="100"/>
          <a:sy n="70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15542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092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817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58022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976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45213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6820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6894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54687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53381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7827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09678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15616" y="1484784"/>
            <a:ext cx="6858000" cy="3888431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BILAN DIRECTION </a:t>
            </a:r>
            <a: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/>
            </a:r>
            <a:b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</a:br>
            <a: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DES SYSTEMES D’INFORMATION</a:t>
            </a:r>
            <a:b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</a:br>
            <a: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(</a:t>
            </a:r>
            <a:r>
              <a:rPr lang="fr-F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DSI-2016)</a:t>
            </a:r>
            <a:endParaRPr lang="fr-F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286979"/>
              </p:ext>
            </p:extLst>
          </p:nvPr>
        </p:nvGraphicFramePr>
        <p:xfrm>
          <a:off x="827582" y="1393170"/>
          <a:ext cx="8208914" cy="4721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2290"/>
                <a:gridCol w="1511834"/>
                <a:gridCol w="1440494"/>
                <a:gridCol w="2664296"/>
              </a:tblGrid>
              <a:tr h="8161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Raisons lié a la non atteinte des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Difficultés rencontrées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050566">
                <a:tc>
                  <a:txBody>
                    <a:bodyPr/>
                    <a:lstStyle/>
                    <a:p>
                      <a:pPr lvl="0" algn="just"/>
                      <a:r>
                        <a:rPr lang="fr-FR" sz="17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Configuration des serveurs Mise en place de nouvelles campagnes</a:t>
                      </a:r>
                      <a:r>
                        <a:rPr lang="fr-FR" sz="17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(Emission &amp; Réception)</a:t>
                      </a:r>
                      <a:endParaRPr lang="fr-FR" sz="17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- CRM propriétaire (connaissance limitée pour certaines maintenance)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0081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7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Support aux utilisateurs  et  suivi des indicateurs  avec la production</a:t>
                      </a: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- Connaissance insuffisante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des utilisateurs ( ce qui contribue a une utilisation non maitrisé des ressources informatiques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427706">
                <a:tc>
                  <a:txBody>
                    <a:bodyPr/>
                    <a:lstStyle/>
                    <a:p>
                      <a:pPr lvl="0" algn="just"/>
                      <a:r>
                        <a:rPr lang="fr-FR" sz="17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Formations périodiques des TEAMLEADER sur la maintenance de premier niveau, utilisation et </a:t>
                      </a:r>
                      <a:r>
                        <a:rPr lang="fr-FR" sz="17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Hermes</a:t>
                      </a:r>
                      <a:r>
                        <a:rPr lang="fr-FR" sz="17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Net </a:t>
                      </a:r>
                      <a:endParaRPr lang="fr-FR" sz="17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692696"/>
            <a:ext cx="8856984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T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ableau synoptique des réalisations 2016 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872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370872"/>
              </p:ext>
            </p:extLst>
          </p:nvPr>
        </p:nvGraphicFramePr>
        <p:xfrm>
          <a:off x="971601" y="1332747"/>
          <a:ext cx="8064895" cy="46749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2065"/>
                <a:gridCol w="1290056"/>
                <a:gridCol w="1728518"/>
                <a:gridCol w="2304256"/>
              </a:tblGrid>
              <a:tr h="7670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Raisons lié a la non atteinte des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Difficultés rencontrées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130690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à jour des quotas des lecteurs en fonction de</a:t>
                      </a:r>
                      <a:r>
                        <a:rPr lang="fr-F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demande des département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Manque d’espace de stockage;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Utilisation non professionnel du</a:t>
                      </a:r>
                      <a:r>
                        <a:rPr lang="fr-FR" sz="14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peu d’espace disponible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509810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place d’une nouvelle architecture réseau (création de VLAN) afin de garantir la sécurité des différents serveurs</a:t>
                      </a: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(non mise en production)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</a:rPr>
                        <a:t>Mais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</a:rPr>
                        <a:t> manque de matériels adéquat pour sa mise en production</a:t>
                      </a:r>
                      <a:endParaRPr lang="fr-FR" sz="1600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1384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Migration de Exchange 2003 vers exchange 2010</a:t>
                      </a:r>
                      <a:endParaRPr lang="fr-F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Manque de licence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pour effectué certaines mises a jour critique et de sécurité</a:t>
                      </a:r>
                      <a:endParaRPr lang="fr-FR" sz="1200" dirty="0" smtClean="0">
                        <a:latin typeface="Maiandra GD" panose="020E0502030308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692696"/>
            <a:ext cx="8856984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T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ableau synoptique des réalisations 2016 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266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34892"/>
              </p:ext>
            </p:extLst>
          </p:nvPr>
        </p:nvGraphicFramePr>
        <p:xfrm>
          <a:off x="899592" y="1408562"/>
          <a:ext cx="8136903" cy="44967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22440"/>
                <a:gridCol w="1545681"/>
                <a:gridCol w="1836535"/>
                <a:gridCol w="2232247"/>
              </a:tblGrid>
              <a:tr h="7745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Raisons lié a la non atteinte des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Difficultés rencontrées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201288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Refonte du plan d’adressage vue l’augmentation du parc informatique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080120">
                <a:tc>
                  <a:txBody>
                    <a:bodyPr/>
                    <a:lstStyle/>
                    <a:p>
                      <a:pPr lvl="0"/>
                      <a:r>
                        <a:rPr lang="fr-FR" sz="18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Rendre</a:t>
                      </a:r>
                      <a:r>
                        <a:rPr lang="fr-FR" sz="18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fonctionnel les écoutes </a:t>
                      </a:r>
                      <a:r>
                        <a:rPr lang="fr-FR" sz="18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en </a:t>
                      </a:r>
                      <a:r>
                        <a:rPr lang="fr-FR" sz="18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live via les stations </a:t>
                      </a:r>
                      <a:r>
                        <a:rPr lang="fr-FR" sz="1800" dirty="0" err="1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sip</a:t>
                      </a:r>
                      <a:r>
                        <a:rPr lang="fr-FR" sz="18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</a:t>
                      </a:r>
                      <a:endParaRPr lang="fr-FR" sz="18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396146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place d’une politique de redondance des serveurs </a:t>
                      </a: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critiques (serveurs de production)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692696"/>
            <a:ext cx="8856984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T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ableau synoptique des réalisations 2016 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754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946314"/>
              </p:ext>
            </p:extLst>
          </p:nvPr>
        </p:nvGraphicFramePr>
        <p:xfrm>
          <a:off x="971600" y="1628800"/>
          <a:ext cx="7776864" cy="40324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4256"/>
                <a:gridCol w="1583860"/>
                <a:gridCol w="1944374"/>
                <a:gridCol w="1944374"/>
              </a:tblGrid>
              <a:tr h="946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Raisons lié a la non atteinte des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Difficultés rencontrées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543028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Actualisation périodique</a:t>
                      </a:r>
                      <a:r>
                        <a:rPr lang="fr-F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la sauvegarde des Information critique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Manque d’espace de stockage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543028">
                <a:tc>
                  <a:txBody>
                    <a:bodyPr/>
                    <a:lstStyle/>
                    <a:p>
                      <a:pPr lvl="0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et supports sur le site  distant du</a:t>
                      </a:r>
                      <a:r>
                        <a:rPr lang="fr-F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Groupe Media Contact</a:t>
                      </a:r>
                      <a:endParaRPr lang="fr-F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Stabilité de la connexion Internet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764704"/>
            <a:ext cx="8856984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T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ableau synoptique des réalisations 2016 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373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648" y="1628800"/>
            <a:ext cx="6912768" cy="3456384"/>
          </a:xfrm>
        </p:spPr>
        <p:txBody>
          <a:bodyPr>
            <a:noAutofit/>
          </a:bodyPr>
          <a:lstStyle/>
          <a:p>
            <a:pPr marL="457200" lvl="1" indent="0" algn="ctr">
              <a:lnSpc>
                <a:spcPct val="160000"/>
              </a:lnSpc>
              <a:buNone/>
            </a:pPr>
            <a:r>
              <a:rPr lang="fr-FR" sz="5400" b="1" kern="1200" dirty="0" smtClean="0">
                <a:solidFill>
                  <a:srgbClr val="C00000"/>
                </a:solidFill>
                <a:latin typeface="Maiandra GD" panose="020E0502030308020204" pitchFamily="34" charset="0"/>
                <a:ea typeface="+mj-ea"/>
                <a:cs typeface="+mj-cs"/>
              </a:rPr>
              <a:t>III- AUTRES DIFFICULTÉS</a:t>
            </a:r>
            <a:endParaRPr lang="fr-FR" sz="5400" b="1" kern="1200" dirty="0">
              <a:solidFill>
                <a:srgbClr val="C00000"/>
              </a:solidFill>
              <a:latin typeface="Maiandra GD" panose="020E0502030308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867455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844824"/>
            <a:ext cx="8064896" cy="3960439"/>
          </a:xfrm>
        </p:spPr>
        <p:txBody>
          <a:bodyPr>
            <a:normAutofit/>
          </a:bodyPr>
          <a:lstStyle/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Maiandra GD" panose="020E0502030308020204" pitchFamily="34" charset="0"/>
              </a:rPr>
              <a:t> Manque </a:t>
            </a:r>
            <a:r>
              <a:rPr lang="fr-FR" sz="2000" dirty="0" smtClean="0">
                <a:latin typeface="Maiandra GD" panose="020E0502030308020204" pitchFamily="34" charset="0"/>
              </a:rPr>
              <a:t>de ressources humaines qualifiées;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Maiandra GD" panose="020E0502030308020204" pitchFamily="34" charset="0"/>
              </a:rPr>
              <a:t> Manque </a:t>
            </a:r>
            <a:r>
              <a:rPr lang="fr-FR" sz="2000" dirty="0" smtClean="0">
                <a:latin typeface="Maiandra GD" panose="020E0502030308020204" pitchFamily="34" charset="0"/>
              </a:rPr>
              <a:t>de formation périodique pour le personnel</a:t>
            </a:r>
            <a:r>
              <a:rPr lang="fr-FR" sz="2000" dirty="0" smtClean="0">
                <a:latin typeface="Maiandra GD" panose="020E0502030308020204" pitchFamily="34" charset="0"/>
              </a:rPr>
              <a:t>;</a:t>
            </a:r>
          </a:p>
          <a:p>
            <a:pPr marL="457200" lvl="1" indent="0" algn="just">
              <a:buNone/>
            </a:pPr>
            <a:endParaRPr lang="fr-FR" sz="2000" dirty="0" smtClean="0">
              <a:latin typeface="Maiandra GD" panose="020E0502030308020204" pitchFamily="34" charset="0"/>
            </a:endParaRPr>
          </a:p>
          <a:p>
            <a:pPr indent="20638" algn="just">
              <a:lnSpc>
                <a:spcPct val="150000"/>
              </a:lnSpc>
              <a:buNone/>
            </a:pPr>
            <a:r>
              <a:rPr lang="fr-FR" sz="2400" dirty="0">
                <a:latin typeface="Maiandra GD" panose="020E0502030308020204" pitchFamily="34" charset="0"/>
              </a:rPr>
              <a:t/>
            </a:r>
            <a:br>
              <a:rPr lang="fr-FR" sz="2400" dirty="0">
                <a:latin typeface="Maiandra GD" panose="020E0502030308020204" pitchFamily="34" charset="0"/>
              </a:rPr>
            </a:b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68575" y="980728"/>
            <a:ext cx="7920880" cy="720080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 III –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AUTRES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DIFFICULTÉS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562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608" y="1196753"/>
            <a:ext cx="7471742" cy="4752528"/>
          </a:xfrm>
        </p:spPr>
        <p:txBody>
          <a:bodyPr>
            <a:normAutofit/>
          </a:bodyPr>
          <a:lstStyle/>
          <a:p>
            <a:pPr marL="457200" lvl="1" indent="0" algn="just">
              <a:lnSpc>
                <a:spcPct val="150000"/>
              </a:lnSpc>
              <a:buNone/>
            </a:pPr>
            <a:endParaRPr lang="fr-FR" sz="20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457200" lvl="1" indent="0" algn="just">
              <a:lnSpc>
                <a:spcPct val="150000"/>
              </a:lnSpc>
              <a:buNone/>
            </a:pPr>
            <a:endParaRPr lang="fr-FR" sz="20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457200" lvl="1" indent="0" algn="just">
              <a:lnSpc>
                <a:spcPct val="160000"/>
              </a:lnSpc>
              <a:buNone/>
            </a:pP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MISSIONS ET MOYENS DU DEPARTEMENT EN 2016 </a:t>
            </a:r>
          </a:p>
          <a:p>
            <a:pPr marL="457200" lvl="1" indent="0" algn="just">
              <a:lnSpc>
                <a:spcPct val="160000"/>
              </a:lnSpc>
              <a:buNone/>
            </a:pPr>
            <a:endParaRPr lang="fr-FR" sz="20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457200" lvl="1" indent="0" algn="just">
              <a:lnSpc>
                <a:spcPct val="160000"/>
              </a:lnSpc>
              <a:buNone/>
            </a:pPr>
            <a:r>
              <a:rPr lang="fr-FR" sz="2000" b="1" dirty="0">
                <a:solidFill>
                  <a:srgbClr val="C00000"/>
                </a:solidFill>
                <a:latin typeface="Maiandra GD" panose="020E0502030308020204" pitchFamily="34" charset="0"/>
              </a:rPr>
              <a:t>II-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TABLEAU SYNOPTIQUE DES OBJECTIFS 2016 </a:t>
            </a:r>
          </a:p>
          <a:p>
            <a:pPr marL="457200" lvl="1" indent="0" algn="just">
              <a:lnSpc>
                <a:spcPct val="160000"/>
              </a:lnSpc>
              <a:buNone/>
            </a:pPr>
            <a:endParaRPr lang="fr-FR" sz="20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457200" lvl="1" indent="0" algn="just">
              <a:lnSpc>
                <a:spcPct val="160000"/>
              </a:lnSpc>
              <a:buNone/>
            </a:pP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III- TABLEAU SYNOPTIQUE DES OBJECTIFS 2016 </a:t>
            </a:r>
          </a:p>
          <a:p>
            <a:pPr marL="457200" lvl="1" indent="0" algn="just">
              <a:lnSpc>
                <a:spcPct val="150000"/>
              </a:lnSpc>
              <a:buNone/>
            </a:pPr>
            <a:endParaRPr lang="fr-FR" sz="20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9092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648" y="1628800"/>
            <a:ext cx="6624736" cy="3168352"/>
          </a:xfrm>
        </p:spPr>
        <p:txBody>
          <a:bodyPr>
            <a:noAutofit/>
          </a:bodyPr>
          <a:lstStyle/>
          <a:p>
            <a:pPr algn="ctr"/>
            <a:r>
              <a:rPr lang="fr-FR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I - </a:t>
            </a:r>
            <a:r>
              <a:rPr lang="fr-FR" sz="5400" b="1" dirty="0">
                <a:solidFill>
                  <a:srgbClr val="C00000"/>
                </a:solidFill>
                <a:latin typeface="Maiandra GD" panose="020E0502030308020204" pitchFamily="34" charset="0"/>
              </a:rPr>
              <a:t>MISSIONS ET MOYENS DU DEPARTEMENT </a:t>
            </a:r>
            <a:r>
              <a:rPr lang="fr-FR" sz="54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/>
            </a:r>
            <a:br>
              <a:rPr lang="fr-FR" sz="54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</a:br>
            <a:r>
              <a:rPr lang="fr-FR" sz="54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EN 2016 </a:t>
            </a:r>
            <a:endParaRPr lang="fr-FR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05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825625"/>
            <a:ext cx="8064896" cy="4195663"/>
          </a:xfrm>
        </p:spPr>
        <p:txBody>
          <a:bodyPr>
            <a:normAutofit fontScale="85000" lnSpcReduction="20000"/>
          </a:bodyPr>
          <a:lstStyle/>
          <a:p>
            <a:pPr indent="20638" algn="just">
              <a:lnSpc>
                <a:spcPct val="150000"/>
              </a:lnSpc>
              <a:buNone/>
            </a:pPr>
            <a:r>
              <a:rPr lang="fr-FR" sz="1800" dirty="0" smtClean="0">
                <a:latin typeface="Cambria" panose="02040503050406030204" pitchFamily="18" charset="0"/>
              </a:rPr>
              <a:t>	</a:t>
            </a:r>
          </a:p>
          <a:p>
            <a:pPr indent="20638" algn="just">
              <a:lnSpc>
                <a:spcPct val="170000"/>
              </a:lnSpc>
              <a:buNone/>
            </a:pPr>
            <a:r>
              <a:rPr lang="fr-FR" sz="1800" dirty="0">
                <a:latin typeface="Cambria" panose="02040503050406030204" pitchFamily="18" charset="0"/>
              </a:rPr>
              <a:t>	</a:t>
            </a:r>
            <a:r>
              <a:rPr lang="fr-FR" sz="2200" dirty="0" smtClean="0">
                <a:latin typeface="Maiandra GD" panose="020E0502030308020204" pitchFamily="34" charset="0"/>
              </a:rPr>
              <a:t>EN 2016 comme par les années précédente la DSI de Media Contact a pour mission </a:t>
            </a:r>
            <a:r>
              <a:rPr lang="fr-FR" sz="2200" dirty="0">
                <a:latin typeface="Maiandra GD" panose="020E0502030308020204" pitchFamily="34" charset="0"/>
              </a:rPr>
              <a:t>de mettre à disposition des utilisateurs, des ressources informatiques et audiovisuelles </a:t>
            </a:r>
            <a:r>
              <a:rPr lang="fr-FR" sz="2200" dirty="0" smtClean="0">
                <a:latin typeface="Maiandra GD" panose="020E0502030308020204" pitchFamily="34" charset="0"/>
              </a:rPr>
              <a:t>communes afin de les accompagner dans l’atteinte des objectifs de l’entreprise. il </a:t>
            </a:r>
            <a:r>
              <a:rPr lang="fr-FR" sz="2200" dirty="0">
                <a:latin typeface="Maiandra GD" panose="020E0502030308020204" pitchFamily="34" charset="0"/>
              </a:rPr>
              <a:t>offre une assistance personnalisée aux usagers et garantit la sécurité du système d'information de l'établissement</a:t>
            </a:r>
            <a:r>
              <a:rPr lang="fr-FR" sz="2200" dirty="0" smtClean="0">
                <a:latin typeface="Maiandra GD" panose="020E0502030308020204" pitchFamily="34" charset="0"/>
              </a:rPr>
              <a:t>.</a:t>
            </a:r>
          </a:p>
          <a:p>
            <a:pPr indent="20638" algn="just">
              <a:lnSpc>
                <a:spcPct val="150000"/>
              </a:lnSpc>
              <a:buNone/>
            </a:pPr>
            <a:r>
              <a:rPr lang="fr-FR" sz="2400" dirty="0">
                <a:latin typeface="Maiandra GD" panose="020E0502030308020204" pitchFamily="34" charset="0"/>
              </a:rPr>
              <a:t/>
            </a:r>
            <a:br>
              <a:rPr lang="fr-FR" sz="2400" dirty="0">
                <a:latin typeface="Maiandra GD" panose="020E0502030308020204" pitchFamily="34" charset="0"/>
              </a:rPr>
            </a:b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MISSIONS ET MOYENS DU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469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825625"/>
            <a:ext cx="8064896" cy="4195663"/>
          </a:xfrm>
        </p:spPr>
        <p:txBody>
          <a:bodyPr>
            <a:normAutofit/>
          </a:bodyPr>
          <a:lstStyle/>
          <a:p>
            <a:pPr indent="20638" algn="just">
              <a:lnSpc>
                <a:spcPct val="150000"/>
              </a:lnSpc>
              <a:buNone/>
            </a:pPr>
            <a:r>
              <a:rPr lang="fr-FR" sz="1800" dirty="0" smtClean="0">
                <a:latin typeface="Cambria" panose="02040503050406030204" pitchFamily="18" charset="0"/>
              </a:rPr>
              <a:t>	</a:t>
            </a:r>
          </a:p>
          <a:p>
            <a:pPr indent="20638" algn="just">
              <a:lnSpc>
                <a:spcPct val="150000"/>
              </a:lnSpc>
              <a:buNone/>
            </a:pPr>
            <a:r>
              <a:rPr lang="fr-FR" sz="2000" dirty="0" smtClean="0">
                <a:latin typeface="Maiandra GD" panose="020E0502030308020204" pitchFamily="34" charset="0"/>
              </a:rPr>
              <a:t>Ce </a:t>
            </a:r>
            <a:r>
              <a:rPr lang="fr-FR" sz="2000" dirty="0">
                <a:latin typeface="Maiandra GD" panose="020E0502030308020204" pitchFamily="34" charset="0"/>
              </a:rPr>
              <a:t>département comporte trois sous services à savoir: 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Service Réseaux &amp;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Télécoms ;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Service Système &amp;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Sécurité ;</a:t>
            </a:r>
          </a:p>
          <a:p>
            <a:pPr lvl="2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Service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Réseaux &amp;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Maintenance ;</a:t>
            </a:r>
          </a:p>
          <a:p>
            <a:pPr marL="914400" lvl="2" indent="0" algn="just">
              <a:lnSpc>
                <a:spcPct val="150000"/>
              </a:lnSpc>
              <a:buNone/>
            </a:pPr>
            <a:r>
              <a:rPr lang="fr-FR" sz="2400" dirty="0">
                <a:latin typeface="Maiandra GD" panose="020E0502030308020204" pitchFamily="34" charset="0"/>
              </a:rPr>
              <a:t/>
            </a:r>
            <a:br>
              <a:rPr lang="fr-FR" sz="2400" dirty="0">
                <a:latin typeface="Maiandra GD" panose="020E0502030308020204" pitchFamily="34" charset="0"/>
              </a:rPr>
            </a:b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MISSIONS ET MOYENS DU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011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484784"/>
            <a:ext cx="8064896" cy="4536504"/>
          </a:xfrm>
        </p:spPr>
        <p:txBody>
          <a:bodyPr>
            <a:normAutofit fontScale="25000" lnSpcReduction="20000"/>
          </a:bodyPr>
          <a:lstStyle/>
          <a:p>
            <a:pPr lvl="1" algn="just">
              <a:buFont typeface="Wingdings" panose="05000000000000000000" pitchFamily="2" charset="2"/>
              <a:buChar char="Ø"/>
            </a:pPr>
            <a:r>
              <a:rPr lang="fr-FR" sz="8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Effectif DSI 2016</a:t>
            </a:r>
            <a:endParaRPr lang="fr-FR" sz="80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fr-FR" sz="8000" dirty="0" smtClean="0">
                <a:latin typeface="Maiandra GD" panose="020E0502030308020204" pitchFamily="34" charset="0"/>
              </a:rPr>
              <a:t>Le </a:t>
            </a:r>
            <a:r>
              <a:rPr lang="fr-FR" sz="8000" dirty="0">
                <a:latin typeface="Maiandra GD" panose="020E0502030308020204" pitchFamily="34" charset="0"/>
              </a:rPr>
              <a:t>département est composé de </a:t>
            </a:r>
            <a:r>
              <a:rPr lang="fr-FR" sz="8000" dirty="0" smtClean="0">
                <a:latin typeface="Maiandra GD" panose="020E0502030308020204" pitchFamily="34" charset="0"/>
              </a:rPr>
              <a:t>: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en-US" sz="8000" dirty="0" smtClean="0">
                <a:latin typeface="Maiandra GD" panose="020E0502030308020204" pitchFamily="34" charset="0"/>
              </a:rPr>
              <a:t>Un (01) </a:t>
            </a:r>
            <a:r>
              <a:rPr lang="fr-FR" sz="8000" dirty="0" smtClean="0">
                <a:latin typeface="Maiandra GD" panose="020E0502030308020204" pitchFamily="34" charset="0"/>
              </a:rPr>
              <a:t>responsable</a:t>
            </a:r>
            <a:r>
              <a:rPr lang="en-US" sz="8000" dirty="0" smtClean="0">
                <a:latin typeface="Maiandra GD" panose="020E0502030308020204" pitchFamily="34" charset="0"/>
              </a:rPr>
              <a:t> du department;</a:t>
            </a:r>
            <a:endParaRPr lang="fr-FR" sz="8000" dirty="0" smtClean="0">
              <a:latin typeface="Maiandra GD" panose="020E0502030308020204" pitchFamily="34" charset="0"/>
            </a:endParaRP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fr-FR" sz="8000" dirty="0">
                <a:latin typeface="Maiandra GD" panose="020E0502030308020204" pitchFamily="34" charset="0"/>
              </a:rPr>
              <a:t>Service </a:t>
            </a:r>
            <a:r>
              <a:rPr lang="fr-FR" sz="8000" dirty="0" smtClean="0">
                <a:latin typeface="Maiandra GD" panose="020E0502030308020204" pitchFamily="34" charset="0"/>
              </a:rPr>
              <a:t>Maintenance Informatique</a:t>
            </a:r>
            <a:endParaRPr lang="fr-FR" sz="8000" dirty="0">
              <a:latin typeface="Maiandra GD" panose="020E0502030308020204" pitchFamily="34" charset="0"/>
            </a:endParaRPr>
          </a:p>
          <a:p>
            <a:pPr marL="1257300" lvl="4" indent="-342900" algn="just">
              <a:lnSpc>
                <a:spcPct val="170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fr-FR" sz="8000" dirty="0">
                <a:latin typeface="Maiandra GD" panose="020E0502030308020204" pitchFamily="34" charset="0"/>
              </a:rPr>
              <a:t>01 Technicien en Réseau et Maintenance</a:t>
            </a:r>
          </a:p>
          <a:p>
            <a:pPr marL="1257300" lvl="4" indent="-342900" algn="just">
              <a:lnSpc>
                <a:spcPct val="170000"/>
              </a:lnSpc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fr-FR" sz="8000" dirty="0">
                <a:latin typeface="Maiandra GD" panose="020E0502030308020204" pitchFamily="34" charset="0"/>
              </a:rPr>
              <a:t>01 Stagiaire en Réseau et </a:t>
            </a:r>
            <a:r>
              <a:rPr lang="fr-FR" sz="8000" dirty="0" smtClean="0">
                <a:latin typeface="Maiandra GD" panose="020E0502030308020204" pitchFamily="34" charset="0"/>
              </a:rPr>
              <a:t>Maintenance</a:t>
            </a:r>
            <a:endParaRPr lang="fr-FR" sz="8000" dirty="0">
              <a:latin typeface="Maiandra GD" panose="020E0502030308020204" pitchFamily="34" charset="0"/>
            </a:endParaRP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en-US" sz="8000" dirty="0" smtClean="0">
                <a:latin typeface="Maiandra GD" panose="020E0502030308020204" pitchFamily="34" charset="0"/>
              </a:rPr>
              <a:t>Les taches des </a:t>
            </a:r>
            <a:r>
              <a:rPr lang="fr-FR" sz="8000" dirty="0" smtClean="0">
                <a:latin typeface="Maiandra GD" panose="020E0502030308020204" pitchFamily="34" charset="0"/>
              </a:rPr>
              <a:t>autres</a:t>
            </a:r>
            <a:r>
              <a:rPr lang="en-US" sz="8000" dirty="0" smtClean="0">
                <a:latin typeface="Maiandra GD" panose="020E0502030308020204" pitchFamily="34" charset="0"/>
              </a:rPr>
              <a:t> services (</a:t>
            </a:r>
            <a:r>
              <a:rPr lang="fr-FR" sz="8000" dirty="0" smtClean="0">
                <a:latin typeface="Maiandra GD" panose="020E0502030308020204" pitchFamily="34" charset="0"/>
              </a:rPr>
              <a:t>réseau</a:t>
            </a:r>
            <a:r>
              <a:rPr lang="en-US" sz="8000" dirty="0" smtClean="0">
                <a:latin typeface="Maiandra GD" panose="020E0502030308020204" pitchFamily="34" charset="0"/>
              </a:rPr>
              <a:t> &amp; Telecoms et </a:t>
            </a:r>
            <a:r>
              <a:rPr lang="fr-FR" sz="8000" dirty="0" smtClean="0">
                <a:latin typeface="Maiandra GD" panose="020E0502030308020204" pitchFamily="34" charset="0"/>
              </a:rPr>
              <a:t>systèmes</a:t>
            </a:r>
            <a:r>
              <a:rPr lang="en-US" sz="8000" dirty="0" smtClean="0">
                <a:latin typeface="Maiandra GD" panose="020E0502030308020204" pitchFamily="34" charset="0"/>
              </a:rPr>
              <a:t> et </a:t>
            </a:r>
            <a:r>
              <a:rPr lang="fr-FR" sz="8000" dirty="0" smtClean="0">
                <a:latin typeface="Maiandra GD" panose="020E0502030308020204" pitchFamily="34" charset="0"/>
              </a:rPr>
              <a:t>sécurité</a:t>
            </a:r>
            <a:r>
              <a:rPr lang="en-US" sz="8000" dirty="0" smtClean="0">
                <a:latin typeface="Maiandra GD" panose="020E0502030308020204" pitchFamily="34" charset="0"/>
              </a:rPr>
              <a:t>) </a:t>
            </a:r>
            <a:r>
              <a:rPr lang="fr-FR" sz="8000" dirty="0" smtClean="0">
                <a:latin typeface="Maiandra GD" panose="020E0502030308020204" pitchFamily="34" charset="0"/>
              </a:rPr>
              <a:t>sont</a:t>
            </a:r>
            <a:r>
              <a:rPr lang="en-US" sz="8000" dirty="0" smtClean="0">
                <a:latin typeface="Maiandra GD" panose="020E0502030308020204" pitchFamily="34" charset="0"/>
              </a:rPr>
              <a:t> assures par le </a:t>
            </a:r>
            <a:r>
              <a:rPr lang="fr-FR" sz="8000" dirty="0" smtClean="0">
                <a:latin typeface="Maiandra GD" panose="020E0502030308020204" pitchFamily="34" charset="0"/>
              </a:rPr>
              <a:t>responsable</a:t>
            </a:r>
            <a:r>
              <a:rPr lang="en-US" sz="8000" dirty="0" smtClean="0">
                <a:latin typeface="Maiandra GD" panose="020E0502030308020204" pitchFamily="34" charset="0"/>
              </a:rPr>
              <a:t> </a:t>
            </a:r>
            <a:r>
              <a:rPr lang="fr-FR" sz="8000" dirty="0" smtClean="0">
                <a:latin typeface="Maiandra GD" panose="020E0502030308020204" pitchFamily="34" charset="0"/>
              </a:rPr>
              <a:t>en</a:t>
            </a:r>
            <a:r>
              <a:rPr lang="en-US" sz="8000" dirty="0" smtClean="0">
                <a:latin typeface="Maiandra GD" panose="020E0502030308020204" pitchFamily="34" charset="0"/>
              </a:rPr>
              <a:t> collaboration avec les </a:t>
            </a:r>
            <a:r>
              <a:rPr lang="fr-FR" sz="8000" dirty="0" smtClean="0">
                <a:latin typeface="Maiandra GD" panose="020E0502030308020204" pitchFamily="34" charset="0"/>
              </a:rPr>
              <a:t>deux</a:t>
            </a:r>
            <a:r>
              <a:rPr lang="en-US" sz="8000" dirty="0" smtClean="0">
                <a:latin typeface="Maiandra GD" panose="020E0502030308020204" pitchFamily="34" charset="0"/>
              </a:rPr>
              <a:t> </a:t>
            </a:r>
            <a:r>
              <a:rPr lang="fr-FR" sz="8000" dirty="0" smtClean="0">
                <a:latin typeface="Maiandra GD" panose="020E0502030308020204" pitchFamily="34" charset="0"/>
              </a:rPr>
              <a:t>collègues</a:t>
            </a:r>
            <a:r>
              <a:rPr lang="en-US" sz="8000" dirty="0" smtClean="0">
                <a:latin typeface="Maiandra GD" panose="020E0502030308020204" pitchFamily="34" charset="0"/>
              </a:rPr>
              <a:t> du service </a:t>
            </a:r>
            <a:r>
              <a:rPr lang="fr-FR" sz="8000" dirty="0" smtClean="0">
                <a:latin typeface="Maiandra GD" panose="020E0502030308020204" pitchFamily="34" charset="0"/>
              </a:rPr>
              <a:t>réseau</a:t>
            </a:r>
          </a:p>
          <a:p>
            <a:pPr marL="0" lvl="2" indent="0" algn="just">
              <a:buClr>
                <a:srgbClr val="C00000"/>
              </a:buClr>
              <a:buNone/>
            </a:pPr>
            <a:endParaRPr lang="fr-FR" sz="8200" dirty="0">
              <a:latin typeface="Maiandra GD" panose="020E0502030308020204" pitchFamily="34" charset="0"/>
            </a:endParaRPr>
          </a:p>
          <a:p>
            <a:pPr marL="0" indent="0" algn="just">
              <a:buNone/>
            </a:pPr>
            <a:endParaRPr lang="fr-FR" sz="2000" dirty="0" smtClean="0">
              <a:latin typeface="Maiandra GD" panose="020E0502030308020204" pitchFamily="34" charset="0"/>
            </a:endParaRPr>
          </a:p>
          <a:p>
            <a:pPr indent="20638" algn="just">
              <a:lnSpc>
                <a:spcPct val="150000"/>
              </a:lnSpc>
              <a:buNone/>
            </a:pPr>
            <a:r>
              <a:rPr lang="fr-FR" sz="2400" dirty="0">
                <a:latin typeface="Maiandra GD" panose="020E0502030308020204" pitchFamily="34" charset="0"/>
              </a:rPr>
              <a:t/>
            </a:r>
            <a:br>
              <a:rPr lang="fr-FR" sz="2400" dirty="0">
                <a:latin typeface="Maiandra GD" panose="020E0502030308020204" pitchFamily="34" charset="0"/>
              </a:rPr>
            </a:b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MISSIONS ET MOYENS DU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973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MISSIONS ET MOYENS DU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pSp>
        <p:nvGrpSpPr>
          <p:cNvPr id="35" name="Groupe 34"/>
          <p:cNvGrpSpPr/>
          <p:nvPr/>
        </p:nvGrpSpPr>
        <p:grpSpPr>
          <a:xfrm>
            <a:off x="971600" y="1587232"/>
            <a:ext cx="7665144" cy="4198947"/>
            <a:chOff x="1059555" y="1587232"/>
            <a:chExt cx="7665144" cy="4198947"/>
          </a:xfrm>
        </p:grpSpPr>
        <p:sp>
          <p:nvSpPr>
            <p:cNvPr id="6" name="Rectangle 2"/>
            <p:cNvSpPr txBox="1">
              <a:spLocks noChangeArrowheads="1"/>
            </p:cNvSpPr>
            <p:nvPr/>
          </p:nvSpPr>
          <p:spPr>
            <a:xfrm>
              <a:off x="1059555" y="2012792"/>
              <a:ext cx="7354887" cy="2554396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algn="ctr">
                <a:buFontTx/>
                <a:buNone/>
              </a:pPr>
              <a:endParaRPr lang="fr-FR" sz="6000" b="1" kern="0" dirty="0" smtClean="0">
                <a:solidFill>
                  <a:srgbClr val="C00000"/>
                </a:solidFill>
                <a:latin typeface="Maiandra GD" pitchFamily="34" charset="0"/>
              </a:endParaRPr>
            </a:p>
          </p:txBody>
        </p:sp>
        <p:sp>
          <p:nvSpPr>
            <p:cNvPr id="7" name="Rectangle à coins arrondis 6"/>
            <p:cNvSpPr/>
            <p:nvPr/>
          </p:nvSpPr>
          <p:spPr>
            <a:xfrm>
              <a:off x="6954063" y="3431794"/>
              <a:ext cx="1770636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SERVICE </a:t>
              </a:r>
            </a:p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MAINTENANCE</a:t>
              </a:r>
              <a:endParaRPr lang="fr-FR" sz="1200" b="1" dirty="0">
                <a:solidFill>
                  <a:srgbClr val="FF0000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9" name="Rectangle à coins arrondis 8"/>
            <p:cNvSpPr/>
            <p:nvPr/>
          </p:nvSpPr>
          <p:spPr>
            <a:xfrm>
              <a:off x="4011883" y="4396397"/>
              <a:ext cx="2098398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LOBE Jean-François</a:t>
              </a:r>
              <a:endParaRPr lang="fr-FR" sz="12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10" name="Rectangle à coins arrondis 9"/>
            <p:cNvSpPr/>
            <p:nvPr/>
          </p:nvSpPr>
          <p:spPr>
            <a:xfrm>
              <a:off x="4011883" y="5162024"/>
              <a:ext cx="2104197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b="1" dirty="0" smtClean="0">
                <a:solidFill>
                  <a:srgbClr val="FF0000"/>
                </a:solidFill>
                <a:latin typeface="Cambria" panose="02040503050406030204" pitchFamily="18" charset="0"/>
              </a:endParaRPr>
            </a:p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STAGIAIRE</a:t>
              </a:r>
            </a:p>
            <a:p>
              <a:pPr algn="ctr"/>
              <a:r>
                <a:rPr lang="fr-FR" sz="1200" b="1" dirty="0" err="1" smtClean="0">
                  <a:solidFill>
                    <a:srgbClr val="333333"/>
                  </a:solidFill>
                  <a:latin typeface="Cambria" panose="02040503050406030204" pitchFamily="18" charset="0"/>
                </a:rPr>
                <a:t>Codjia</a:t>
              </a:r>
              <a:r>
                <a:rPr lang="fr-FR" sz="1200" b="1" dirty="0" smtClean="0">
                  <a:solidFill>
                    <a:srgbClr val="333333"/>
                  </a:solidFill>
                  <a:latin typeface="Cambria" panose="02040503050406030204" pitchFamily="18" charset="0"/>
                </a:rPr>
                <a:t> Bicas </a:t>
              </a:r>
              <a:endParaRPr lang="fr-FR" sz="1200" b="1" dirty="0">
                <a:solidFill>
                  <a:srgbClr val="333333"/>
                </a:solidFill>
                <a:latin typeface="Cambria" panose="02040503050406030204" pitchFamily="18" charset="0"/>
              </a:endParaRPr>
            </a:p>
            <a:p>
              <a:pPr algn="ctr"/>
              <a:endParaRPr lang="fr-FR" sz="1200" b="1" dirty="0">
                <a:solidFill>
                  <a:srgbClr val="FF0000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11" name="Rectangle à coins arrondis 10"/>
            <p:cNvSpPr/>
            <p:nvPr/>
          </p:nvSpPr>
          <p:spPr>
            <a:xfrm>
              <a:off x="3800894" y="1587232"/>
              <a:ext cx="1872208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DIRECTION </a:t>
              </a:r>
            </a:p>
            <a:p>
              <a:pPr algn="ctr"/>
              <a:r>
                <a:rPr lang="fr-FR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GENERALE</a:t>
              </a:r>
              <a:endParaRPr lang="fr-FR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cxnSp>
          <p:nvCxnSpPr>
            <p:cNvPr id="14" name="Connecteur droit 13"/>
            <p:cNvCxnSpPr>
              <a:endCxn id="34" idx="0"/>
            </p:cNvCxnSpPr>
            <p:nvPr/>
          </p:nvCxnSpPr>
          <p:spPr>
            <a:xfrm>
              <a:off x="4690936" y="2183289"/>
              <a:ext cx="5308" cy="25543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>
              <a:off x="4731690" y="3062878"/>
              <a:ext cx="5308" cy="25543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>
              <a:off x="2571450" y="3318312"/>
              <a:ext cx="561662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/>
            <p:cNvCxnSpPr/>
            <p:nvPr/>
          </p:nvCxnSpPr>
          <p:spPr>
            <a:xfrm>
              <a:off x="2561575" y="3318312"/>
              <a:ext cx="0" cy="1702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/>
            <p:cNvCxnSpPr/>
            <p:nvPr/>
          </p:nvCxnSpPr>
          <p:spPr>
            <a:xfrm>
              <a:off x="8188074" y="3318312"/>
              <a:ext cx="0" cy="11348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à coins arrondis 31"/>
            <p:cNvSpPr/>
            <p:nvPr/>
          </p:nvSpPr>
          <p:spPr>
            <a:xfrm>
              <a:off x="1913503" y="3466470"/>
              <a:ext cx="1856743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SERVICE </a:t>
              </a:r>
            </a:p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RESEAUX &amp; TELCOMS</a:t>
              </a:r>
              <a:endParaRPr lang="fr-FR" sz="1200" b="1" dirty="0">
                <a:solidFill>
                  <a:srgbClr val="FF0000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4" name="Rectangle à coins arrondis 33"/>
            <p:cNvSpPr/>
            <p:nvPr/>
          </p:nvSpPr>
          <p:spPr>
            <a:xfrm>
              <a:off x="3760140" y="2438723"/>
              <a:ext cx="1872208" cy="624155"/>
            </a:xfrm>
            <a:prstGeom prst="roundRect">
              <a:avLst/>
            </a:prstGeom>
            <a:ln>
              <a:solidFill>
                <a:srgbClr val="333333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RESPONSABLE</a:t>
              </a:r>
            </a:p>
            <a:p>
              <a:pPr algn="ctr"/>
              <a:endParaRPr lang="fr-FR" sz="1200" b="1" dirty="0" smtClean="0">
                <a:solidFill>
                  <a:srgbClr val="FF0000"/>
                </a:solidFill>
                <a:latin typeface="Cambria" panose="02040503050406030204" pitchFamily="18" charset="0"/>
              </a:endParaRPr>
            </a:p>
            <a:p>
              <a:pPr algn="ctr"/>
              <a:r>
                <a:rPr lang="fr-FR" sz="1200" b="1" dirty="0" smtClean="0">
                  <a:solidFill>
                    <a:schemeClr val="tx1"/>
                  </a:solidFill>
                  <a:latin typeface="Cambria" panose="02040503050406030204" pitchFamily="18" charset="0"/>
                </a:rPr>
                <a:t>AGUIAH Léandre</a:t>
              </a:r>
              <a:endParaRPr lang="fr-FR" sz="12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</p:grpSp>
      <p:cxnSp>
        <p:nvCxnSpPr>
          <p:cNvPr id="27" name="Connecteur droit 26"/>
          <p:cNvCxnSpPr/>
          <p:nvPr/>
        </p:nvCxnSpPr>
        <p:spPr>
          <a:xfrm>
            <a:off x="5091521" y="3284984"/>
            <a:ext cx="0" cy="170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à coins arrondis 27"/>
          <p:cNvSpPr/>
          <p:nvPr/>
        </p:nvSpPr>
        <p:spPr>
          <a:xfrm>
            <a:off x="4443449" y="3433142"/>
            <a:ext cx="1856743" cy="624155"/>
          </a:xfrm>
          <a:prstGeom prst="roundRect">
            <a:avLst/>
          </a:prstGeom>
          <a:ln>
            <a:solidFill>
              <a:srgbClr val="333333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SERVICE </a:t>
            </a:r>
          </a:p>
          <a:p>
            <a:pPr algn="ctr"/>
            <a:r>
              <a:rPr lang="fr-FR" sz="1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SYSTÈME ET SECURITE DES INFORMATIONS</a:t>
            </a:r>
            <a:endParaRPr lang="fr-FR" sz="12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cxnSp>
        <p:nvCxnSpPr>
          <p:cNvPr id="30" name="Connecteur droit 29"/>
          <p:cNvCxnSpPr/>
          <p:nvPr/>
        </p:nvCxnSpPr>
        <p:spPr>
          <a:xfrm>
            <a:off x="2555776" y="4077072"/>
            <a:ext cx="0" cy="170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5292080" y="4050864"/>
            <a:ext cx="0" cy="170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>
            <a:off x="7884368" y="4050864"/>
            <a:ext cx="0" cy="170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/>
          <p:cNvCxnSpPr/>
          <p:nvPr/>
        </p:nvCxnSpPr>
        <p:spPr>
          <a:xfrm>
            <a:off x="2555776" y="4221088"/>
            <a:ext cx="53285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>
            <a:off x="4860032" y="4203264"/>
            <a:ext cx="0" cy="170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>
            <a:off x="4860032" y="4986968"/>
            <a:ext cx="0" cy="170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235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648" y="1628800"/>
            <a:ext cx="6912768" cy="3456384"/>
          </a:xfrm>
        </p:spPr>
        <p:txBody>
          <a:bodyPr>
            <a:noAutofit/>
          </a:bodyPr>
          <a:lstStyle/>
          <a:p>
            <a:pPr marL="457200" lvl="1" indent="0" algn="ctr">
              <a:lnSpc>
                <a:spcPct val="160000"/>
              </a:lnSpc>
              <a:buNone/>
            </a:pPr>
            <a:r>
              <a:rPr lang="fr-FR" sz="5400" b="1" kern="1200" dirty="0" smtClean="0">
                <a:solidFill>
                  <a:srgbClr val="C00000"/>
                </a:solidFill>
                <a:latin typeface="Maiandra GD" panose="020E0502030308020204" pitchFamily="34" charset="0"/>
                <a:ea typeface="+mj-ea"/>
                <a:cs typeface="+mj-cs"/>
              </a:rPr>
              <a:t>II- TABLEAU SYNOPTIQUE DES RÉALISATIONS 2016</a:t>
            </a:r>
            <a:endParaRPr lang="fr-FR" sz="5400" b="1" kern="1200" dirty="0">
              <a:solidFill>
                <a:srgbClr val="C00000"/>
              </a:solidFill>
              <a:latin typeface="Maiandra GD" panose="020E0502030308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3856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692696"/>
            <a:ext cx="8856984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T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ableau synoptique des réalisations 2016 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841746"/>
              </p:ext>
            </p:extLst>
          </p:nvPr>
        </p:nvGraphicFramePr>
        <p:xfrm>
          <a:off x="899592" y="1291351"/>
          <a:ext cx="8136904" cy="46117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3730"/>
                <a:gridCol w="1383770"/>
                <a:gridCol w="1627381"/>
                <a:gridCol w="3092023"/>
              </a:tblGrid>
              <a:tr h="3729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Raisons lié a la non atteinte des</a:t>
                      </a:r>
                      <a:r>
                        <a:rPr lang="fr-FR" sz="16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Difficultés rencontrées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142138">
                <a:tc>
                  <a:txBody>
                    <a:bodyPr/>
                    <a:lstStyle/>
                    <a:p>
                      <a:pPr lvl="0" algn="just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Garantir à 95% de disponibilité des serveurs de production</a:t>
                      </a:r>
                      <a:r>
                        <a:rPr lang="fr-F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(en continue)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1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 rowSpan="2"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fr-FR" sz="1200" dirty="0" smtClean="0">
                        <a:effectLst/>
                        <a:latin typeface="Maiandra GD" panose="020E0502030308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fr-FR" sz="1200" dirty="0" smtClean="0">
                        <a:effectLst/>
                        <a:latin typeface="Maiandra GD" panose="020E0502030308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fr-FR" sz="1200" dirty="0" smtClean="0">
                        <a:effectLst/>
                        <a:latin typeface="Maiandra GD" panose="020E0502030308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fr-FR" sz="1200" dirty="0" smtClean="0">
                        <a:effectLst/>
                        <a:latin typeface="Maiandra GD" panose="020E0502030308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  <a:ea typeface="+mn-ea"/>
                          <a:cs typeface="+mn-cs"/>
                        </a:rPr>
                        <a:t>Coupure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  <a:ea typeface="+mn-ea"/>
                          <a:cs typeface="+mn-cs"/>
                        </a:rPr>
                        <a:t> de courant très fréquente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  <a:ea typeface="+mn-ea"/>
                          <a:cs typeface="+mn-cs"/>
                        </a:rPr>
                        <a:t>Instabilité de groupe électrogène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  <a:ea typeface="+mn-ea"/>
                          <a:cs typeface="+mn-cs"/>
                        </a:rPr>
                        <a:t>Manque d’autonomie suffisante pour les onduleurs</a:t>
                      </a:r>
                      <a:endParaRPr lang="fr-FR" sz="1200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2586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Garantir à 95% de disponibilité des serveurs secondaires </a:t>
                      </a: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(en continue)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100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36644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Garantir à 90% de disponibilité des postes de la production </a:t>
                      </a: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(en continue)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171450" marR="0" lvl="1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Manque d’outils de maintenance 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  <a:cs typeface="Times New Roman"/>
                        </a:rPr>
                        <a:t>Vétusté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  <a:cs typeface="Times New Roman"/>
                        </a:rPr>
                        <a:t> de certains matériels informatique;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  <a:cs typeface="Times New Roman"/>
                        </a:rPr>
                        <a:t>Insuffisance de périphérique informatique en stock (souris, claviers, casque)</a:t>
                      </a:r>
                      <a:endParaRPr lang="fr-FR" sz="1200" dirty="0" smtClean="0">
                        <a:latin typeface="Maiandra GD" panose="020E0502030308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06426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Thème1</Template>
  <TotalTime>1455</TotalTime>
  <Words>568</Words>
  <Application>Microsoft Office PowerPoint</Application>
  <PresentationFormat>Affichage à l'écran (4:3)</PresentationFormat>
  <Paragraphs>151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5" baseType="lpstr">
      <vt:lpstr>Arial</vt:lpstr>
      <vt:lpstr>Britannic Bold</vt:lpstr>
      <vt:lpstr>Calibri</vt:lpstr>
      <vt:lpstr>Calibri Light</vt:lpstr>
      <vt:lpstr>Cambria</vt:lpstr>
      <vt:lpstr>Courier New</vt:lpstr>
      <vt:lpstr>Maiandra GD</vt:lpstr>
      <vt:lpstr>Times New Roman</vt:lpstr>
      <vt:lpstr>Wingdings</vt:lpstr>
      <vt:lpstr>Thème1</vt:lpstr>
      <vt:lpstr>BILAN DIRECTION  DES SYSTEMES D’INFORMATION (DSI-2016)</vt:lpstr>
      <vt:lpstr>Présentation PowerPoint</vt:lpstr>
      <vt:lpstr>I - MISSIONS ET MOYENS DU DEPARTEMENT  EN 2016 </vt:lpstr>
      <vt:lpstr> I – MISSIONS ET MOYENS DU DEPARTEMENT </vt:lpstr>
      <vt:lpstr> I – MISSIONS ET MOYENS DU DEPARTEMENT </vt:lpstr>
      <vt:lpstr> I – MISSIONS ET MOYENS DU DEPARTEMENT </vt:lpstr>
      <vt:lpstr> I – MISSIONS ET MOYENS DU DEPARTEMENT </vt:lpstr>
      <vt:lpstr>II- TABLEAU SYNOPTIQUE DES RÉALISATIONS 2016</vt:lpstr>
      <vt:lpstr>II- Tableau synoptique des réalisations 2016 </vt:lpstr>
      <vt:lpstr>II- Tableau synoptique des réalisations 2016 </vt:lpstr>
      <vt:lpstr>II- Tableau synoptique des réalisations 2016 </vt:lpstr>
      <vt:lpstr>II- Tableau synoptique des réalisations 2016 </vt:lpstr>
      <vt:lpstr>II- Tableau synoptique des réalisations 2016 </vt:lpstr>
      <vt:lpstr>III- AUTRES DIFFICULTÉS</vt:lpstr>
      <vt:lpstr> III – AUTRES DIFFICULTÉS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leandre AGUIAH</dc:creator>
  <cp:lastModifiedBy>Léandre Aguiah</cp:lastModifiedBy>
  <cp:revision>101</cp:revision>
  <dcterms:created xsi:type="dcterms:W3CDTF">2015-12-30T16:59:44Z</dcterms:created>
  <dcterms:modified xsi:type="dcterms:W3CDTF">2016-12-26T18:37:29Z</dcterms:modified>
</cp:coreProperties>
</file>