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72" r:id="rId5"/>
    <p:sldId id="273" r:id="rId6"/>
    <p:sldId id="275" r:id="rId7"/>
    <p:sldId id="274" r:id="rId8"/>
    <p:sldId id="276" r:id="rId9"/>
    <p:sldId id="277" r:id="rId10"/>
    <p:sldId id="278" r:id="rId11"/>
    <p:sldId id="279" r:id="rId12"/>
    <p:sldId id="281" r:id="rId13"/>
    <p:sldId id="282" r:id="rId14"/>
    <p:sldId id="283" r:id="rId15"/>
    <p:sldId id="284" r:id="rId16"/>
    <p:sldId id="285" r:id="rId17"/>
    <p:sldId id="280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60"/>
  </p:normalViewPr>
  <p:slideViewPr>
    <p:cSldViewPr>
      <p:cViewPr>
        <p:scale>
          <a:sx n="88" d="100"/>
          <a:sy n="88" d="100"/>
        </p:scale>
        <p:origin x="-630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15542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0922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8179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58022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976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05/01/2016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45213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05/01/2016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68202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05/01/2016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6894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05/01/2016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54687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05/01/2016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53381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05/01/2016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7827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05/01/2016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09678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15616" y="1484784"/>
            <a:ext cx="6858000" cy="3888431"/>
          </a:xfrm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BILAN DIRECTION </a:t>
            </a:r>
            <a: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/>
            </a:r>
            <a:b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</a:br>
            <a: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DES SYSTEMES D’INFORMATION</a:t>
            </a:r>
            <a:b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</a:br>
            <a: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(</a:t>
            </a:r>
            <a:r>
              <a:rPr lang="fr-F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DSI-2015)</a:t>
            </a:r>
            <a:endParaRPr lang="fr-FR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marL="457200" lvl="1" indent="0" algn="ctr"/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II-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RÉALISATION AU COURS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L’ANNÉE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2015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(SDB)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0692766"/>
              </p:ext>
            </p:extLst>
          </p:nvPr>
        </p:nvGraphicFramePr>
        <p:xfrm>
          <a:off x="1259632" y="1844824"/>
          <a:ext cx="7200800" cy="40126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9746"/>
                <a:gridCol w="2400527"/>
                <a:gridCol w="2400527"/>
              </a:tblGrid>
              <a:tr h="1381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Objectifs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STATUTS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Commentaires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56603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Maiandra GD" panose="020E0502030308020204" pitchFamily="34" charset="0"/>
                        </a:rPr>
                        <a:t>Convergence de toutes les applications vers </a:t>
                      </a:r>
                      <a:r>
                        <a:rPr lang="fr-FR" sz="1400" dirty="0" smtClean="0">
                          <a:effectLst/>
                          <a:latin typeface="Maiandra GD" panose="020E0502030308020204" pitchFamily="34" charset="0"/>
                        </a:rPr>
                        <a:t>une </a:t>
                      </a:r>
                      <a:r>
                        <a:rPr lang="fr-FR" sz="1400" dirty="0">
                          <a:effectLst/>
                          <a:latin typeface="Maiandra GD" panose="020E0502030308020204" pitchFamily="34" charset="0"/>
                        </a:rPr>
                        <a:t>interface unique d’authentification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000" b="1" dirty="0" smtClean="0">
                        <a:solidFill>
                          <a:srgbClr val="00B05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 smtClean="0">
                          <a:solidFill>
                            <a:srgbClr val="00B050"/>
                          </a:solidFill>
                          <a:effectLst/>
                        </a:rPr>
                        <a:t>Effectué</a:t>
                      </a:r>
                      <a:endParaRPr lang="fr-FR" sz="20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787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Maiandra GD" panose="020E0502030308020204" pitchFamily="34" charset="0"/>
                        </a:rPr>
                        <a:t>RECRUTEL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00B050"/>
                          </a:solidFill>
                          <a:effectLst/>
                        </a:rPr>
                        <a:t>Effectué</a:t>
                      </a:r>
                      <a:endParaRPr lang="fr-FR" sz="20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Maiandra GD" panose="020E0502030308020204" pitchFamily="34" charset="0"/>
                        </a:rPr>
                        <a:t>De nouvelles mises à jour sont en attente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56603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>
                          <a:effectLst/>
                          <a:latin typeface="Maiandra GD" panose="020E0502030308020204" pitchFamily="34" charset="0"/>
                        </a:rPr>
                        <a:t>GED.mcb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000" b="1" dirty="0" smtClean="0">
                        <a:solidFill>
                          <a:srgbClr val="00B05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 smtClean="0">
                          <a:solidFill>
                            <a:srgbClr val="C00000"/>
                          </a:solidFill>
                          <a:effectLst/>
                        </a:rPr>
                        <a:t>Non </a:t>
                      </a:r>
                      <a:r>
                        <a:rPr lang="fr-FR" sz="2000" b="1" dirty="0">
                          <a:solidFill>
                            <a:srgbClr val="C00000"/>
                          </a:solidFill>
                          <a:effectLst/>
                        </a:rPr>
                        <a:t>Effectué</a:t>
                      </a:r>
                      <a:endParaRPr lang="fr-FR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Maiandra GD" panose="020E0502030308020204" pitchFamily="34" charset="0"/>
                        </a:rPr>
                        <a:t>Délai prévisionnel de mise en service non respecté car d’autres applications urgentes ont été développé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4224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>
                          <a:effectLst/>
                          <a:latin typeface="Maiandra GD" panose="020E0502030308020204" pitchFamily="34" charset="0"/>
                        </a:rPr>
                        <a:t>Planning_MCB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00B050"/>
                          </a:solidFill>
                          <a:effectLst/>
                        </a:rPr>
                        <a:t>Effectué</a:t>
                      </a:r>
                      <a:endParaRPr lang="fr-FR" sz="20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Maiandra GD" panose="020E0502030308020204" pitchFamily="34" charset="0"/>
                        </a:rPr>
                        <a:t> Des modifications restent à être apportées pour une utilisation plus optimale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4316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Maiandra GD" panose="020E0502030308020204" pitchFamily="34" charset="0"/>
                        </a:rPr>
                        <a:t>Migration du portail applicatif vers un INTRANET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000" b="1" dirty="0" smtClean="0">
                        <a:solidFill>
                          <a:srgbClr val="00B05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 smtClean="0">
                          <a:solidFill>
                            <a:srgbClr val="C00000"/>
                          </a:solidFill>
                          <a:effectLst/>
                        </a:rPr>
                        <a:t>Non </a:t>
                      </a:r>
                      <a:r>
                        <a:rPr lang="fr-FR" sz="2000" b="1" dirty="0">
                          <a:solidFill>
                            <a:srgbClr val="C00000"/>
                          </a:solidFill>
                          <a:effectLst/>
                        </a:rPr>
                        <a:t>Effectué</a:t>
                      </a:r>
                      <a:endParaRPr lang="fr-FR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 smtClean="0">
                        <a:effectLst/>
                        <a:latin typeface="Maiandra GD" panose="020E0502030308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</a:rPr>
                        <a:t>En </a:t>
                      </a:r>
                      <a:r>
                        <a:rPr lang="fr-FR" sz="1200" dirty="0">
                          <a:effectLst/>
                          <a:latin typeface="Maiandra GD" panose="020E0502030308020204" pitchFamily="34" charset="0"/>
                        </a:rPr>
                        <a:t>cours d’être effectué. 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2617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marL="457200" lvl="1" indent="0" algn="ctr"/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II-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RÉALISATION AU COURS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L’ANNÉE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2015 (SDB)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392680"/>
              </p:ext>
            </p:extLst>
          </p:nvPr>
        </p:nvGraphicFramePr>
        <p:xfrm>
          <a:off x="1259632" y="1844824"/>
          <a:ext cx="7200800" cy="40393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9746"/>
                <a:gridCol w="2400527"/>
                <a:gridCol w="2400527"/>
              </a:tblGrid>
              <a:tr h="1381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Objectifs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STATUTS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Commentaires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29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Automatisation de certaines tâches 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787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</a:rPr>
                        <a:t>Autres développement d’applications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SIRA ASP, SIRA PAC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787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Maiandra GD" panose="020E0502030308020204" pitchFamily="34" charset="0"/>
                        </a:rPr>
                        <a:t>Application de collecte d’informations</a:t>
                      </a:r>
                      <a:endParaRPr lang="fr-FR" sz="160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5660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Mise en place d’une politique d’archivage et de restauration des bases de données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Une politique de sauvegarde des bases a été mise en place pour toutes les applications développées en interne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381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Optimisation de l’IVR MTN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381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</a:rPr>
                        <a:t> </a:t>
                      </a:r>
                      <a:endParaRPr lang="fr-F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</a:rPr>
                        <a:t> </a:t>
                      </a:r>
                      <a:endParaRPr lang="fr-F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  <a:endParaRPr lang="fr-F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3022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marL="457200" lvl="1" indent="0" algn="ctr"/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II-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RÉALISATION AU COURS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L’ANNÉE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2015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(SRM)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8834010"/>
              </p:ext>
            </p:extLst>
          </p:nvPr>
        </p:nvGraphicFramePr>
        <p:xfrm>
          <a:off x="1259632" y="1844824"/>
          <a:ext cx="7200800" cy="41155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9746"/>
                <a:gridCol w="2400527"/>
                <a:gridCol w="2400527"/>
              </a:tblGrid>
              <a:tr h="1381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Objectifs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STATUTS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Commentaires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29552">
                <a:tc>
                  <a:txBody>
                    <a:bodyPr/>
                    <a:lstStyle/>
                    <a:p>
                      <a:pPr lvl="0" algn="just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Garantir à 90% de disponibilité des serveurs de production</a:t>
                      </a:r>
                      <a:endParaRPr lang="fr-F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r>
                        <a:rPr lang="fr-FR" sz="1100" dirty="0" smtClean="0">
                          <a:effectLst/>
                          <a:latin typeface="Maiandra GD" panose="020E0502030308020204" pitchFamily="34" charset="0"/>
                        </a:rPr>
                        <a:t>Nous avions rencontré quelque difficulté lié</a:t>
                      </a:r>
                      <a:r>
                        <a:rPr lang="fr-FR" sz="1100" baseline="0" dirty="0" smtClean="0">
                          <a:effectLst/>
                          <a:latin typeface="Maiandra GD" panose="020E0502030308020204" pitchFamily="34" charset="0"/>
                        </a:rPr>
                        <a:t> aux coupures de courant et a la stabilité du groupe électrogène </a:t>
                      </a:r>
                      <a:r>
                        <a:rPr lang="fr-FR" sz="1100" baseline="0" dirty="0" err="1" smtClean="0">
                          <a:effectLst/>
                          <a:latin typeface="Maiandra GD" panose="020E0502030308020204" pitchFamily="34" charset="0"/>
                        </a:rPr>
                        <a:t>devrant</a:t>
                      </a:r>
                      <a:r>
                        <a:rPr lang="fr-FR" sz="1100" baseline="0" dirty="0" smtClean="0">
                          <a:effectLst/>
                          <a:latin typeface="Maiandra GD" panose="020E0502030308020204" pitchFamily="34" charset="0"/>
                        </a:rPr>
                        <a:t> prendre le relais.</a:t>
                      </a:r>
                      <a:endParaRPr lang="fr-FR" sz="11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787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Garantir à 90% de disponibilité des serveurs secondaires 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r>
                        <a:rPr lang="fr-FR" sz="1100" dirty="0" smtClean="0">
                          <a:effectLst/>
                          <a:latin typeface="Maiandra GD" panose="020E0502030308020204" pitchFamily="34" charset="0"/>
                        </a:rPr>
                        <a:t>Nous avions rencontré quelque difficulté lié</a:t>
                      </a:r>
                      <a:r>
                        <a:rPr lang="fr-FR" sz="1100" baseline="0" dirty="0" smtClean="0">
                          <a:effectLst/>
                          <a:latin typeface="Maiandra GD" panose="020E0502030308020204" pitchFamily="34" charset="0"/>
                        </a:rPr>
                        <a:t> aux coupures de courant et a la stabilité du groupe électrogène </a:t>
                      </a:r>
                      <a:r>
                        <a:rPr lang="fr-FR" sz="1100" baseline="0" dirty="0" err="1" smtClean="0">
                          <a:effectLst/>
                          <a:latin typeface="Maiandra GD" panose="020E0502030308020204" pitchFamily="34" charset="0"/>
                        </a:rPr>
                        <a:t>devrant</a:t>
                      </a:r>
                      <a:r>
                        <a:rPr lang="fr-FR" sz="1100" baseline="0" dirty="0" smtClean="0">
                          <a:effectLst/>
                          <a:latin typeface="Maiandra GD" panose="020E0502030308020204" pitchFamily="34" charset="0"/>
                        </a:rPr>
                        <a:t> prendre le relais.</a:t>
                      </a:r>
                      <a:endParaRPr lang="fr-FR" sz="1100" dirty="0" smtClean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787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place d’une stratégie de télémaintenance (</a:t>
                      </a:r>
                      <a:r>
                        <a:rPr lang="fr-FR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Zabbix</a:t>
                      </a:r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566033">
                <a:tc>
                  <a:txBody>
                    <a:bodyPr/>
                    <a:lstStyle/>
                    <a:p>
                      <a:pPr lvl="0" algn="just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place d’une plateforme SMS (test avec </a:t>
                      </a:r>
                      <a:r>
                        <a:rPr lang="fr-FR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kannel</a:t>
                      </a:r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fr-F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Manque</a:t>
                      </a:r>
                      <a:r>
                        <a:rPr lang="fr-FR" sz="16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de modem GSM pour mettre cela en utilisation,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06426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marL="457200" lvl="1" indent="0" algn="ctr"/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II-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RÉALISATION AU COURS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L’ANNÉE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2015 (SRM)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6947790"/>
              </p:ext>
            </p:extLst>
          </p:nvPr>
        </p:nvGraphicFramePr>
        <p:xfrm>
          <a:off x="1259632" y="1844824"/>
          <a:ext cx="7200800" cy="39707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9746"/>
                <a:gridCol w="2400527"/>
                <a:gridCol w="2400527"/>
              </a:tblGrid>
              <a:tr h="1381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Objectifs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STATUTS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Commentaires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29552">
                <a:tc>
                  <a:txBody>
                    <a:bodyPr/>
                    <a:lstStyle/>
                    <a:p>
                      <a:pPr lvl="0" algn="just"/>
                      <a:r>
                        <a:rPr lang="fr-FR" sz="17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Augmentation du parc informatique au troisième niveau</a:t>
                      </a:r>
                      <a:endParaRPr lang="fr-FR" sz="17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</a:rPr>
                        <a:t>Changement des positions</a:t>
                      </a:r>
                      <a:r>
                        <a:rPr lang="fr-FR" sz="1600" baseline="0" dirty="0" smtClean="0">
                          <a:effectLst/>
                          <a:latin typeface="Maiandra GD" panose="020E0502030308020204" pitchFamily="34" charset="0"/>
                        </a:rPr>
                        <a:t> en cours actuellement,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787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7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Support aux utilisateurs  </a:t>
                      </a:r>
                      <a:endParaRPr lang="fr-FR" sz="17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78796">
                <a:tc>
                  <a:txBody>
                    <a:bodyPr/>
                    <a:lstStyle/>
                    <a:p>
                      <a:pPr lvl="0" algn="just"/>
                      <a:r>
                        <a:rPr lang="fr-FR" sz="17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Formations périodiques des </a:t>
                      </a:r>
                      <a:r>
                        <a:rPr lang="fr-FR" sz="17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TeamLeaders</a:t>
                      </a:r>
                      <a:r>
                        <a:rPr lang="fr-FR" sz="17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sur la maintenance de premier niveau, utilisation des suites bureautiques et </a:t>
                      </a:r>
                      <a:r>
                        <a:rPr lang="fr-FR" sz="17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Hermes</a:t>
                      </a:r>
                      <a:r>
                        <a:rPr lang="fr-FR" sz="17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Net </a:t>
                      </a:r>
                      <a:endParaRPr lang="fr-FR" sz="17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566033">
                <a:tc>
                  <a:txBody>
                    <a:bodyPr/>
                    <a:lstStyle/>
                    <a:p>
                      <a:pPr lvl="0" algn="just"/>
                      <a:r>
                        <a:rPr lang="fr-FR" sz="17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Migration de tous les postes du parc informatique vers Windows 7</a:t>
                      </a:r>
                      <a:endParaRPr lang="fr-FR" sz="17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6872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marL="457200" lvl="1" indent="0" algn="ctr"/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II-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RÉALISATION AU COURS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L’ANNÉE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2015 (SSS)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871800"/>
              </p:ext>
            </p:extLst>
          </p:nvPr>
        </p:nvGraphicFramePr>
        <p:xfrm>
          <a:off x="1259632" y="1844824"/>
          <a:ext cx="7200800" cy="41565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9746"/>
                <a:gridCol w="2400527"/>
                <a:gridCol w="2400527"/>
              </a:tblGrid>
              <a:tr h="1381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Objectifs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STATUTS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Commentaires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29552">
                <a:tc>
                  <a:txBody>
                    <a:bodyPr/>
                    <a:lstStyle/>
                    <a:p>
                      <a:pPr lvl="0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à jour des lecteurs</a:t>
                      </a:r>
                      <a:endParaRPr lang="fr-F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78796">
                <a:tc>
                  <a:txBody>
                    <a:bodyPr/>
                    <a:lstStyle/>
                    <a:p>
                      <a:pPr lvl="0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place d’une nouvelle architecture réseau (création de VLAN) afin de garantir la sécurité des différents serveurs</a:t>
                      </a: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</a:rPr>
                        <a:t>Mais</a:t>
                      </a:r>
                      <a:r>
                        <a:rPr lang="fr-FR" sz="1600" baseline="0" dirty="0" smtClean="0">
                          <a:effectLst/>
                          <a:latin typeface="Maiandra GD" panose="020E0502030308020204" pitchFamily="34" charset="0"/>
                        </a:rPr>
                        <a:t> manque de matériels adéquat pour sa mise en production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78796">
                <a:tc>
                  <a:txBody>
                    <a:bodyPr/>
                    <a:lstStyle/>
                    <a:p>
                      <a:pPr lvl="0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Supervision du réseau  et détection d’intrusion </a:t>
                      </a:r>
                      <a:endParaRPr lang="fr-F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</a:rPr>
                        <a:t> Mise en place de </a:t>
                      </a:r>
                      <a:r>
                        <a:rPr lang="fr-FR" sz="1600" dirty="0" err="1" smtClean="0">
                          <a:effectLst/>
                          <a:latin typeface="Maiandra GD" panose="020E0502030308020204" pitchFamily="34" charset="0"/>
                        </a:rPr>
                        <a:t>Zabbix</a:t>
                      </a:r>
                      <a:r>
                        <a:rPr lang="fr-FR" sz="1600" baseline="0" dirty="0" smtClean="0">
                          <a:effectLst/>
                          <a:latin typeface="Maiandra GD" panose="020E0502030308020204" pitchFamily="34" charset="0"/>
                        </a:rPr>
                        <a:t> par le service SRM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5660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Migration des serveurs Windows Server 2008</a:t>
                      </a: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566033">
                <a:tc>
                  <a:txBody>
                    <a:bodyPr/>
                    <a:lstStyle/>
                    <a:p>
                      <a:pPr lvl="0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Politique d’accès au réseau ( Mise en place d’un portail captif )</a:t>
                      </a:r>
                      <a:endParaRPr lang="fr-F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62666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marL="457200" lvl="1" indent="0" algn="ctr"/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II-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RÉALISATION AU COURS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L’ANNÉE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2015 (SSS)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7063059"/>
              </p:ext>
            </p:extLst>
          </p:nvPr>
        </p:nvGraphicFramePr>
        <p:xfrm>
          <a:off x="1259632" y="1844824"/>
          <a:ext cx="7200800" cy="38793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9746"/>
                <a:gridCol w="2400527"/>
                <a:gridCol w="2400527"/>
              </a:tblGrid>
              <a:tr h="1381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Objectifs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STATUTS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Commentaires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29552">
                <a:tc>
                  <a:txBody>
                    <a:bodyPr/>
                    <a:lstStyle/>
                    <a:p>
                      <a:pPr lvl="0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Refonte du plan d’adressage vue l’augmentation du parc informatique</a:t>
                      </a:r>
                      <a:endParaRPr lang="fr-F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78796">
                <a:tc>
                  <a:txBody>
                    <a:bodyPr/>
                    <a:lstStyle/>
                    <a:p>
                      <a:pPr lvl="0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place d’une politique de sauvegarde des données critiques </a:t>
                      </a:r>
                      <a:endParaRPr lang="fr-F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</a:rPr>
                        <a:t>Mais</a:t>
                      </a:r>
                      <a:r>
                        <a:rPr lang="fr-FR" sz="1600" baseline="0" dirty="0" smtClean="0">
                          <a:effectLst/>
                          <a:latin typeface="Maiandra GD" panose="020E0502030308020204" pitchFamily="34" charset="0"/>
                        </a:rPr>
                        <a:t> manque de matériels adéquat pour sa mise en production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78796">
                <a:tc>
                  <a:txBody>
                    <a:bodyPr/>
                    <a:lstStyle/>
                    <a:p>
                      <a:pPr lvl="0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Supervision du réseau  et détection d’intrusion </a:t>
                      </a:r>
                      <a:endParaRPr lang="fr-F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</a:rPr>
                        <a:t> Mise en place de </a:t>
                      </a:r>
                      <a:r>
                        <a:rPr lang="fr-FR" sz="1600" dirty="0" err="1" smtClean="0">
                          <a:effectLst/>
                          <a:latin typeface="Maiandra GD" panose="020E0502030308020204" pitchFamily="34" charset="0"/>
                        </a:rPr>
                        <a:t>Zabbix</a:t>
                      </a:r>
                      <a:r>
                        <a:rPr lang="fr-FR" sz="1600" baseline="0" dirty="0" smtClean="0">
                          <a:effectLst/>
                          <a:latin typeface="Maiandra GD" panose="020E0502030308020204" pitchFamily="34" charset="0"/>
                        </a:rPr>
                        <a:t> par le service SRM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566033">
                <a:tc>
                  <a:txBody>
                    <a:bodyPr/>
                    <a:lstStyle/>
                    <a:p>
                      <a:pPr lvl="0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place d’une politique de redondance des serveurs critiques</a:t>
                      </a:r>
                      <a:endParaRPr lang="fr-F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Sauf le Serveur de messagerie, contrainte </a:t>
                      </a:r>
                      <a:r>
                        <a:rPr lang="fr-FR" sz="1600" dirty="0" err="1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materielle</a:t>
                      </a: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et logicielle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67549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marL="457200" lvl="1" indent="0" algn="ctr"/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II-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RÉALISATION AU COURS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L’ANNÉE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2015 (SSS)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0023984"/>
              </p:ext>
            </p:extLst>
          </p:nvPr>
        </p:nvGraphicFramePr>
        <p:xfrm>
          <a:off x="1259632" y="1844824"/>
          <a:ext cx="7200800" cy="38587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9746"/>
                <a:gridCol w="2400527"/>
                <a:gridCol w="2400527"/>
              </a:tblGrid>
              <a:tr h="1381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Objectifs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STATUTS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Commentaires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29552">
                <a:tc>
                  <a:txBody>
                    <a:bodyPr/>
                    <a:lstStyle/>
                    <a:p>
                      <a:pPr lvl="0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Refonte du plan d’adressage vue l’augmentation du parc informatique</a:t>
                      </a:r>
                      <a:endParaRPr lang="fr-F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78796">
                <a:tc>
                  <a:txBody>
                    <a:bodyPr/>
                    <a:lstStyle/>
                    <a:p>
                      <a:pPr lvl="0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place d’une politique de sauvegarde des données critiques </a:t>
                      </a:r>
                      <a:endParaRPr lang="fr-F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Sauvegarde</a:t>
                      </a:r>
                      <a:r>
                        <a:rPr lang="fr-FR" sz="16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régulière des images et fichiers de configuration nécessaires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78796">
                <a:tc>
                  <a:txBody>
                    <a:bodyPr/>
                    <a:lstStyle/>
                    <a:p>
                      <a:pPr lvl="0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Supervision du réseau  et détection d’intrusion </a:t>
                      </a:r>
                      <a:endParaRPr lang="fr-F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</a:rPr>
                        <a:t> Mise en place de </a:t>
                      </a:r>
                      <a:r>
                        <a:rPr lang="fr-FR" sz="1600" dirty="0" err="1" smtClean="0">
                          <a:effectLst/>
                          <a:latin typeface="Maiandra GD" panose="020E0502030308020204" pitchFamily="34" charset="0"/>
                        </a:rPr>
                        <a:t>Zabbix</a:t>
                      </a:r>
                      <a:r>
                        <a:rPr lang="fr-FR" sz="1600" baseline="0" dirty="0" smtClean="0">
                          <a:effectLst/>
                          <a:latin typeface="Maiandra GD" panose="020E0502030308020204" pitchFamily="34" charset="0"/>
                        </a:rPr>
                        <a:t> par le service SRM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566033">
                <a:tc>
                  <a:txBody>
                    <a:bodyPr/>
                    <a:lstStyle/>
                    <a:p>
                      <a:pPr lvl="0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place d’une politique de redondance des serveurs critiques</a:t>
                      </a:r>
                      <a:endParaRPr lang="fr-F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pour le AD,</a:t>
                      </a:r>
                      <a:r>
                        <a:rPr lang="fr-FR" sz="16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serveurs de Production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63739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1844824"/>
            <a:ext cx="8064896" cy="3960439"/>
          </a:xfrm>
        </p:spPr>
        <p:txBody>
          <a:bodyPr>
            <a:normAutofit/>
          </a:bodyPr>
          <a:lstStyle/>
          <a:p>
            <a:pPr lvl="1" algn="just">
              <a:buFont typeface="Wingdings" panose="05000000000000000000" pitchFamily="2" charset="2"/>
              <a:buChar char="Ø"/>
            </a:pPr>
            <a:r>
              <a:rPr lang="fr-FR" sz="2000" dirty="0" smtClean="0">
                <a:latin typeface="Maiandra GD" panose="020E0502030308020204" pitchFamily="34" charset="0"/>
              </a:rPr>
              <a:t>Manque de matériels pour la maintenance;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FR" sz="2000" dirty="0" smtClean="0">
                <a:latin typeface="Maiandra GD" panose="020E0502030308020204" pitchFamily="34" charset="0"/>
              </a:rPr>
              <a:t>Manque de ressources </a:t>
            </a:r>
            <a:r>
              <a:rPr lang="fr-FR" sz="2000" smtClean="0">
                <a:latin typeface="Maiandra GD" panose="020E0502030308020204" pitchFamily="34" charset="0"/>
              </a:rPr>
              <a:t>humaines qualifiées;</a:t>
            </a:r>
            <a:endParaRPr lang="fr-FR" sz="2000" dirty="0" smtClean="0"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FR" sz="2000" dirty="0" smtClean="0">
                <a:latin typeface="Maiandra GD" panose="020E0502030308020204" pitchFamily="34" charset="0"/>
              </a:rPr>
              <a:t>Manque de ressources logicielles (logiciels avec licence pour permettre certaines mis a jour sécuritaires,)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FR" sz="2000" dirty="0" smtClean="0">
                <a:latin typeface="Maiandra GD" panose="020E0502030308020204" pitchFamily="34" charset="0"/>
              </a:rPr>
              <a:t>Manque de formation périodique pour le personnel;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FR" sz="2000" dirty="0" smtClean="0">
                <a:latin typeface="Maiandra GD" panose="020E0502030308020204" pitchFamily="34" charset="0"/>
              </a:rPr>
              <a:t>Manque de partie variable;</a:t>
            </a:r>
          </a:p>
          <a:p>
            <a:pPr indent="20638" algn="just">
              <a:lnSpc>
                <a:spcPct val="150000"/>
              </a:lnSpc>
              <a:buNone/>
            </a:pPr>
            <a:r>
              <a:rPr lang="fr-FR" sz="2400" dirty="0">
                <a:latin typeface="Maiandra GD" panose="020E0502030308020204" pitchFamily="34" charset="0"/>
              </a:rPr>
              <a:t/>
            </a:r>
            <a:br>
              <a:rPr lang="fr-FR" sz="2400" dirty="0">
                <a:latin typeface="Maiandra GD" panose="020E0502030308020204" pitchFamily="34" charset="0"/>
              </a:rPr>
            </a:br>
            <a:endParaRPr lang="fr-FR" sz="2400" dirty="0" smtClean="0">
              <a:latin typeface="Maiandra GD" panose="020E0502030308020204" pitchFamily="34" charset="0"/>
            </a:endParaRPr>
          </a:p>
          <a:p>
            <a:endParaRPr lang="fr-F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DIFFICULTÉS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562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3608" y="1196753"/>
            <a:ext cx="7471742" cy="4752528"/>
          </a:xfrm>
        </p:spPr>
        <p:txBody>
          <a:bodyPr/>
          <a:lstStyle/>
          <a:p>
            <a:pPr marL="457200" lvl="1" indent="0" algn="just">
              <a:lnSpc>
                <a:spcPct val="150000"/>
              </a:lnSpc>
              <a:buNone/>
            </a:pPr>
            <a:endParaRPr lang="fr-FR" sz="20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marL="457200" lvl="1" indent="0" algn="just">
              <a:lnSpc>
                <a:spcPct val="150000"/>
              </a:lnSpc>
              <a:buNone/>
            </a:pP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MISSIONS ET MOYENS DU DEPARTEMENT EN 2015 </a:t>
            </a:r>
          </a:p>
          <a:p>
            <a:pPr marL="457200" lvl="1" indent="0" algn="just">
              <a:lnSpc>
                <a:spcPct val="150000"/>
              </a:lnSpc>
              <a:buNone/>
            </a:pPr>
            <a:endParaRPr lang="fr-FR" sz="20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marL="457200" lvl="1" indent="0" algn="just">
              <a:buNone/>
            </a:pP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II- RÉALISATION AU COURS DE L’ANNÉE 2015</a:t>
            </a:r>
          </a:p>
          <a:p>
            <a:pPr marL="1371600" lvl="2" indent="-457200" algn="just">
              <a:buFont typeface="+mj-lt"/>
              <a:buAutoNum type="alphaLcParenR"/>
            </a:pPr>
            <a:r>
              <a:rPr lang="fr-FR" b="1" dirty="0" smtClean="0">
                <a:latin typeface="Maiandra GD" panose="020E0502030308020204" pitchFamily="34" charset="0"/>
              </a:rPr>
              <a:t>Service </a:t>
            </a:r>
            <a:r>
              <a:rPr lang="fr-FR" b="1" dirty="0">
                <a:latin typeface="Maiandra GD" panose="020E0502030308020204" pitchFamily="34" charset="0"/>
              </a:rPr>
              <a:t>Développement et Base de Données</a:t>
            </a:r>
          </a:p>
          <a:p>
            <a:pPr marL="1371600" lvl="2" indent="-457200" algn="just">
              <a:buFont typeface="+mj-lt"/>
              <a:buAutoNum type="alphaLcParenR"/>
            </a:pPr>
            <a:r>
              <a:rPr lang="fr-FR" b="1" dirty="0">
                <a:latin typeface="Maiandra GD" panose="020E0502030308020204" pitchFamily="34" charset="0"/>
              </a:rPr>
              <a:t>Service Réseaux et </a:t>
            </a:r>
            <a:r>
              <a:rPr lang="fr-FR" b="1" dirty="0" smtClean="0">
                <a:latin typeface="Maiandra GD" panose="020E0502030308020204" pitchFamily="34" charset="0"/>
              </a:rPr>
              <a:t>Maintenance</a:t>
            </a:r>
          </a:p>
          <a:p>
            <a:pPr marL="914400" lvl="2" indent="0" algn="just">
              <a:buNone/>
            </a:pPr>
            <a:endParaRPr lang="fr-FR" b="1" dirty="0" smtClean="0">
              <a:latin typeface="Maiandra GD" panose="020E0502030308020204" pitchFamily="34" charset="0"/>
            </a:endParaRPr>
          </a:p>
          <a:p>
            <a:pPr marL="457200" lvl="1" indent="0" algn="just">
              <a:buNone/>
            </a:pPr>
            <a:r>
              <a:rPr lang="fr-FR" sz="2000" b="1" dirty="0">
                <a:solidFill>
                  <a:srgbClr val="C00000"/>
                </a:solidFill>
                <a:latin typeface="Maiandra GD" panose="020E0502030308020204" pitchFamily="34" charset="0"/>
              </a:rPr>
              <a:t>III-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DIFFICULTÉS </a:t>
            </a:r>
          </a:p>
          <a:p>
            <a:pPr marL="457200" lvl="1" indent="0" algn="just">
              <a:lnSpc>
                <a:spcPct val="150000"/>
              </a:lnSpc>
              <a:buNone/>
            </a:pPr>
            <a:endParaRPr lang="fr-FR" sz="20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9092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03648" y="1628800"/>
            <a:ext cx="6624736" cy="3168352"/>
          </a:xfrm>
        </p:spPr>
        <p:txBody>
          <a:bodyPr>
            <a:noAutofit/>
          </a:bodyPr>
          <a:lstStyle/>
          <a:p>
            <a:pPr algn="ctr"/>
            <a:r>
              <a:rPr lang="fr-FR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I - </a:t>
            </a:r>
            <a:r>
              <a:rPr lang="fr-FR" sz="5400" b="1" dirty="0">
                <a:solidFill>
                  <a:srgbClr val="C00000"/>
                </a:solidFill>
                <a:latin typeface="Maiandra GD" panose="020E0502030308020204" pitchFamily="34" charset="0"/>
              </a:rPr>
              <a:t>MISSIONS ET MOYENS DU DEPARTEMENT </a:t>
            </a:r>
            <a:r>
              <a:rPr lang="fr-FR" sz="54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/>
            </a:r>
            <a:br>
              <a:rPr lang="fr-FR" sz="54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</a:br>
            <a:r>
              <a:rPr lang="fr-FR" sz="54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EN </a:t>
            </a:r>
            <a:r>
              <a:rPr lang="fr-FR" sz="5400" b="1" dirty="0">
                <a:solidFill>
                  <a:srgbClr val="C00000"/>
                </a:solidFill>
                <a:latin typeface="Maiandra GD" panose="020E0502030308020204" pitchFamily="34" charset="0"/>
              </a:rPr>
              <a:t>2015 </a:t>
            </a:r>
            <a:endParaRPr lang="fr-FR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05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825625"/>
            <a:ext cx="8064896" cy="4195663"/>
          </a:xfrm>
        </p:spPr>
        <p:txBody>
          <a:bodyPr>
            <a:normAutofit fontScale="92500" lnSpcReduction="20000"/>
          </a:bodyPr>
          <a:lstStyle/>
          <a:p>
            <a:pPr indent="20638" algn="just">
              <a:lnSpc>
                <a:spcPct val="150000"/>
              </a:lnSpc>
              <a:buNone/>
            </a:pPr>
            <a:r>
              <a:rPr lang="fr-FR" sz="1800" dirty="0" smtClean="0">
                <a:latin typeface="Cambria" panose="02040503050406030204" pitchFamily="18" charset="0"/>
              </a:rPr>
              <a:t>	</a:t>
            </a:r>
          </a:p>
          <a:p>
            <a:pPr indent="20638" algn="just">
              <a:lnSpc>
                <a:spcPct val="150000"/>
              </a:lnSpc>
              <a:buNone/>
            </a:pPr>
            <a:r>
              <a:rPr lang="fr-FR" sz="1800" dirty="0">
                <a:latin typeface="Cambria" panose="02040503050406030204" pitchFamily="18" charset="0"/>
              </a:rPr>
              <a:t>	</a:t>
            </a:r>
            <a:r>
              <a:rPr lang="fr-FR" sz="2200" dirty="0" smtClean="0">
                <a:latin typeface="Maiandra GD" panose="020E0502030308020204" pitchFamily="34" charset="0"/>
              </a:rPr>
              <a:t>Les </a:t>
            </a:r>
            <a:r>
              <a:rPr lang="fr-FR" sz="2200" dirty="0">
                <a:latin typeface="Maiandra GD" panose="020E0502030308020204" pitchFamily="34" charset="0"/>
              </a:rPr>
              <a:t>besoins très importants et de plus en plus croissants dans l'usage de l'informatique ont conduit à la création d'un Service Informatique, chargé de mettre à disposition des utilisateurs, des ressources informatiques et audiovisuelles communes. Il offre une assistance personnalisée aux usagers et garantit la sécurité du système d'information de l'établissement</a:t>
            </a:r>
            <a:r>
              <a:rPr lang="fr-FR" sz="2200" dirty="0" smtClean="0">
                <a:latin typeface="Maiandra GD" panose="020E0502030308020204" pitchFamily="34" charset="0"/>
              </a:rPr>
              <a:t>.</a:t>
            </a:r>
          </a:p>
          <a:p>
            <a:pPr indent="20638" algn="just">
              <a:lnSpc>
                <a:spcPct val="150000"/>
              </a:lnSpc>
              <a:buNone/>
            </a:pPr>
            <a:r>
              <a:rPr lang="fr-FR" sz="2400" dirty="0">
                <a:latin typeface="Maiandra GD" panose="020E0502030308020204" pitchFamily="34" charset="0"/>
              </a:rPr>
              <a:t/>
            </a:r>
            <a:br>
              <a:rPr lang="fr-FR" sz="2400" dirty="0">
                <a:latin typeface="Maiandra GD" panose="020E0502030308020204" pitchFamily="34" charset="0"/>
              </a:rPr>
            </a:br>
            <a:endParaRPr lang="fr-FR" sz="2400" dirty="0" smtClean="0">
              <a:latin typeface="Maiandra GD" panose="020E0502030308020204" pitchFamily="34" charset="0"/>
            </a:endParaRPr>
          </a:p>
          <a:p>
            <a:endParaRPr lang="fr-F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MISSIONS ET MOYENS DU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DEPARTEMENT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469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825625"/>
            <a:ext cx="8064896" cy="4195663"/>
          </a:xfrm>
        </p:spPr>
        <p:txBody>
          <a:bodyPr>
            <a:normAutofit/>
          </a:bodyPr>
          <a:lstStyle/>
          <a:p>
            <a:pPr indent="20638" algn="just">
              <a:lnSpc>
                <a:spcPct val="150000"/>
              </a:lnSpc>
              <a:buNone/>
            </a:pPr>
            <a:r>
              <a:rPr lang="fr-FR" sz="1800" dirty="0" smtClean="0">
                <a:latin typeface="Cambria" panose="02040503050406030204" pitchFamily="18" charset="0"/>
              </a:rPr>
              <a:t>	</a:t>
            </a:r>
          </a:p>
          <a:p>
            <a:pPr indent="20638" algn="just">
              <a:lnSpc>
                <a:spcPct val="150000"/>
              </a:lnSpc>
              <a:buNone/>
            </a:pPr>
            <a:r>
              <a:rPr lang="fr-FR" sz="2000" dirty="0" smtClean="0">
                <a:latin typeface="Maiandra GD" panose="020E0502030308020204" pitchFamily="34" charset="0"/>
              </a:rPr>
              <a:t>Ce </a:t>
            </a:r>
            <a:r>
              <a:rPr lang="fr-FR" sz="2000" dirty="0">
                <a:latin typeface="Maiandra GD" panose="020E0502030308020204" pitchFamily="34" charset="0"/>
              </a:rPr>
              <a:t>département comporte trois sous services à savoir: </a:t>
            </a:r>
          </a:p>
          <a:p>
            <a:pPr lvl="2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Service Réseaux &amp; Maintenance (</a:t>
            </a:r>
            <a:r>
              <a:rPr lang="fr-F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SRM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);</a:t>
            </a:r>
          </a:p>
          <a:p>
            <a:pPr lvl="2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Service Système &amp; Sécurité (</a:t>
            </a:r>
            <a:r>
              <a:rPr lang="fr-F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SSS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);</a:t>
            </a:r>
          </a:p>
          <a:p>
            <a:pPr lvl="2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Service Développement  &amp; Base de Données /(</a:t>
            </a:r>
            <a:r>
              <a:rPr lang="fr-F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SDB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);</a:t>
            </a:r>
          </a:p>
          <a:p>
            <a:pPr indent="20638" algn="just">
              <a:lnSpc>
                <a:spcPct val="150000"/>
              </a:lnSpc>
              <a:buNone/>
            </a:pPr>
            <a:r>
              <a:rPr lang="fr-FR" sz="2400" dirty="0">
                <a:latin typeface="Maiandra GD" panose="020E0502030308020204" pitchFamily="34" charset="0"/>
              </a:rPr>
              <a:t/>
            </a:r>
            <a:br>
              <a:rPr lang="fr-FR" sz="2400" dirty="0">
                <a:latin typeface="Maiandra GD" panose="020E0502030308020204" pitchFamily="34" charset="0"/>
              </a:rPr>
            </a:br>
            <a:endParaRPr lang="fr-FR" sz="2400" dirty="0" smtClean="0">
              <a:latin typeface="Maiandra GD" panose="020E0502030308020204" pitchFamily="34" charset="0"/>
            </a:endParaRPr>
          </a:p>
          <a:p>
            <a:endParaRPr lang="fr-F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MISSIONS ET MOYENS DU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DEPARTEMENT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011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700807"/>
            <a:ext cx="8064896" cy="4320481"/>
          </a:xfrm>
        </p:spPr>
        <p:txBody>
          <a:bodyPr>
            <a:normAutofit fontScale="92500" lnSpcReduction="20000"/>
          </a:bodyPr>
          <a:lstStyle/>
          <a:p>
            <a:pPr lvl="1" algn="just">
              <a:buFont typeface="Wingdings" panose="05000000000000000000" pitchFamily="2" charset="2"/>
              <a:buChar char="Ø"/>
            </a:pPr>
            <a:r>
              <a:rPr lang="fr-FR" sz="21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Effectif </a:t>
            </a:r>
            <a:r>
              <a:rPr lang="fr-FR" sz="2100" b="1" dirty="0">
                <a:solidFill>
                  <a:srgbClr val="C00000"/>
                </a:solidFill>
                <a:latin typeface="Maiandra GD" panose="020E0502030308020204" pitchFamily="34" charset="0"/>
              </a:rPr>
              <a:t>prévisionnel pour </a:t>
            </a:r>
            <a:r>
              <a:rPr lang="fr-FR" sz="21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2015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marL="457200" lvl="1" indent="0" algn="just">
              <a:buNone/>
            </a:pPr>
            <a:endParaRPr lang="fr-FR" sz="21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marL="457200" lvl="1" indent="0" algn="just">
              <a:buNone/>
            </a:pPr>
            <a:endParaRPr lang="fr-FR" sz="21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indent="20638" algn="just">
              <a:lnSpc>
                <a:spcPct val="150000"/>
              </a:lnSpc>
              <a:buNone/>
            </a:pPr>
            <a:r>
              <a:rPr lang="fr-FR" sz="2400" dirty="0">
                <a:latin typeface="Maiandra GD" panose="020E0502030308020204" pitchFamily="34" charset="0"/>
              </a:rPr>
              <a:t/>
            </a:r>
            <a:br>
              <a:rPr lang="fr-FR" sz="2400" dirty="0">
                <a:latin typeface="Maiandra GD" panose="020E0502030308020204" pitchFamily="34" charset="0"/>
              </a:rPr>
            </a:br>
            <a:endParaRPr lang="fr-FR" sz="2400" dirty="0" smtClean="0">
              <a:latin typeface="Maiandra GD" panose="020E0502030308020204" pitchFamily="34" charset="0"/>
            </a:endParaRPr>
          </a:p>
          <a:p>
            <a:endParaRPr lang="fr-F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MISSIONS ET MOYENS DU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DEPARTEMENT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1331913" y="1952241"/>
            <a:ext cx="7670943" cy="3938637"/>
            <a:chOff x="1331913" y="1160153"/>
            <a:chExt cx="7670943" cy="5444306"/>
          </a:xfrm>
        </p:grpSpPr>
        <p:sp>
          <p:nvSpPr>
            <p:cNvPr id="6" name="Rectangle 2"/>
            <p:cNvSpPr txBox="1">
              <a:spLocks noChangeArrowheads="1"/>
            </p:cNvSpPr>
            <p:nvPr/>
          </p:nvSpPr>
          <p:spPr>
            <a:xfrm>
              <a:off x="1331913" y="1700213"/>
              <a:ext cx="7354887" cy="3241675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algn="ctr">
                <a:buFontTx/>
                <a:buNone/>
              </a:pPr>
              <a:endParaRPr lang="fr-FR" sz="6000" b="1" kern="0" dirty="0" smtClean="0">
                <a:solidFill>
                  <a:srgbClr val="C00000"/>
                </a:solidFill>
                <a:latin typeface="Maiandra GD" pitchFamily="34" charset="0"/>
              </a:endParaRPr>
            </a:p>
          </p:txBody>
        </p:sp>
        <p:sp>
          <p:nvSpPr>
            <p:cNvPr id="7" name="Rectangle à coins arrondis 6"/>
            <p:cNvSpPr/>
            <p:nvPr/>
          </p:nvSpPr>
          <p:spPr>
            <a:xfrm>
              <a:off x="7392567" y="3501008"/>
              <a:ext cx="1604490" cy="792088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SERVICE </a:t>
              </a:r>
            </a:p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RESEAUX ET MAINTENANCE</a:t>
              </a:r>
              <a:endParaRPr lang="fr-FR" sz="1200" b="1" dirty="0">
                <a:solidFill>
                  <a:srgbClr val="FF0000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8" name="Rectangle à coins arrondis 7"/>
            <p:cNvSpPr/>
            <p:nvPr/>
          </p:nvSpPr>
          <p:spPr>
            <a:xfrm>
              <a:off x="1331913" y="4725144"/>
              <a:ext cx="1604490" cy="792088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1"/>
                  </a:solidFill>
                  <a:latin typeface="Cambria" panose="02040503050406030204" pitchFamily="18" charset="0"/>
                </a:rPr>
                <a:t>HEDIHON Derrick</a:t>
              </a:r>
              <a:endParaRPr lang="fr-FR" sz="12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9" name="Rectangle à coins arrondis 8"/>
            <p:cNvSpPr/>
            <p:nvPr/>
          </p:nvSpPr>
          <p:spPr>
            <a:xfrm>
              <a:off x="7392567" y="4725144"/>
              <a:ext cx="1604490" cy="792088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1"/>
                  </a:solidFill>
                  <a:latin typeface="Cambria" panose="02040503050406030204" pitchFamily="18" charset="0"/>
                </a:rPr>
                <a:t>LOBE Jean-François</a:t>
              </a:r>
              <a:endParaRPr lang="fr-FR" sz="12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10" name="Rectangle à coins arrondis 9"/>
            <p:cNvSpPr/>
            <p:nvPr/>
          </p:nvSpPr>
          <p:spPr>
            <a:xfrm>
              <a:off x="7398366" y="5696768"/>
              <a:ext cx="1604490" cy="792088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b="1" dirty="0" smtClean="0">
                <a:solidFill>
                  <a:srgbClr val="FF0000"/>
                </a:solidFill>
                <a:latin typeface="Cambria" panose="02040503050406030204" pitchFamily="18" charset="0"/>
              </a:endParaRPr>
            </a:p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STAGIAIRE</a:t>
              </a:r>
            </a:p>
            <a:p>
              <a:pPr algn="ctr"/>
              <a:r>
                <a:rPr lang="fr-FR" sz="1200" b="1" dirty="0">
                  <a:solidFill>
                    <a:srgbClr val="333333"/>
                  </a:solidFill>
                  <a:latin typeface="Cambria" panose="02040503050406030204" pitchFamily="18" charset="0"/>
                </a:rPr>
                <a:t>A recruter avant 28/02/2015</a:t>
              </a:r>
            </a:p>
            <a:p>
              <a:pPr algn="ctr"/>
              <a:endParaRPr lang="fr-FR" sz="1200" b="1" dirty="0">
                <a:solidFill>
                  <a:srgbClr val="FF0000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11" name="Rectangle à coins arrondis 10"/>
            <p:cNvSpPr/>
            <p:nvPr/>
          </p:nvSpPr>
          <p:spPr>
            <a:xfrm>
              <a:off x="4073252" y="1160153"/>
              <a:ext cx="1872208" cy="792088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solidFill>
                    <a:schemeClr val="tx1"/>
                  </a:solidFill>
                  <a:latin typeface="Cambria" panose="02040503050406030204" pitchFamily="18" charset="0"/>
                </a:rPr>
                <a:t>DIRECTION </a:t>
              </a:r>
            </a:p>
            <a:p>
              <a:pPr algn="ctr"/>
              <a:r>
                <a:rPr lang="fr-FR" b="1" dirty="0" smtClean="0">
                  <a:solidFill>
                    <a:schemeClr val="tx1"/>
                  </a:solidFill>
                  <a:latin typeface="Cambria" panose="02040503050406030204" pitchFamily="18" charset="0"/>
                </a:rPr>
                <a:t>GENERALE</a:t>
              </a:r>
              <a:endParaRPr lang="fr-FR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12" name="Rectangle à coins arrondis 11"/>
            <p:cNvSpPr/>
            <p:nvPr/>
          </p:nvSpPr>
          <p:spPr>
            <a:xfrm>
              <a:off x="3093689" y="4707959"/>
              <a:ext cx="1604490" cy="792088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1"/>
                  </a:solidFill>
                  <a:latin typeface="Cambria" panose="02040503050406030204" pitchFamily="18" charset="0"/>
                </a:rPr>
                <a:t>TOHIONON Fabrice</a:t>
              </a:r>
              <a:endParaRPr lang="fr-FR" sz="12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13" name="Rectangle à coins arrondis 12"/>
            <p:cNvSpPr/>
            <p:nvPr/>
          </p:nvSpPr>
          <p:spPr>
            <a:xfrm>
              <a:off x="2267744" y="5812371"/>
              <a:ext cx="1604490" cy="792088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STAGIAIRE</a:t>
              </a:r>
            </a:p>
            <a:p>
              <a:pPr algn="ctr"/>
              <a:r>
                <a:rPr lang="fr-FR" sz="1200" b="1" dirty="0">
                  <a:solidFill>
                    <a:srgbClr val="333333"/>
                  </a:solidFill>
                  <a:latin typeface="Cambria" panose="02040503050406030204" pitchFamily="18" charset="0"/>
                </a:rPr>
                <a:t>A</a:t>
              </a:r>
              <a:r>
                <a:rPr lang="fr-FR" sz="1200" b="1" dirty="0" smtClean="0">
                  <a:solidFill>
                    <a:srgbClr val="333333"/>
                  </a:solidFill>
                  <a:latin typeface="Cambria" panose="02040503050406030204" pitchFamily="18" charset="0"/>
                </a:rPr>
                <a:t> recruter avant 28/02/2015</a:t>
              </a:r>
              <a:endParaRPr lang="fr-FR" sz="1200" b="1" dirty="0">
                <a:solidFill>
                  <a:srgbClr val="333333"/>
                </a:solidFill>
                <a:latin typeface="Cambria" panose="02040503050406030204" pitchFamily="18" charset="0"/>
              </a:endParaRPr>
            </a:p>
          </p:txBody>
        </p:sp>
        <p:cxnSp>
          <p:nvCxnSpPr>
            <p:cNvPr id="14" name="Connecteur droit 13"/>
            <p:cNvCxnSpPr>
              <a:endCxn id="34" idx="0"/>
            </p:cNvCxnSpPr>
            <p:nvPr/>
          </p:nvCxnSpPr>
          <p:spPr>
            <a:xfrm>
              <a:off x="4963294" y="1916584"/>
              <a:ext cx="5308" cy="32416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/>
            <p:cNvCxnSpPr/>
            <p:nvPr/>
          </p:nvCxnSpPr>
          <p:spPr>
            <a:xfrm>
              <a:off x="5004048" y="3032832"/>
              <a:ext cx="5308" cy="32416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>
              <a:off x="2843808" y="3356992"/>
              <a:ext cx="561662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>
              <a:off x="2843808" y="3356992"/>
              <a:ext cx="0" cy="21602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17"/>
            <p:cNvCxnSpPr/>
            <p:nvPr/>
          </p:nvCxnSpPr>
          <p:spPr>
            <a:xfrm>
              <a:off x="5580112" y="3356992"/>
              <a:ext cx="0" cy="21602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18"/>
            <p:cNvCxnSpPr/>
            <p:nvPr/>
          </p:nvCxnSpPr>
          <p:spPr>
            <a:xfrm>
              <a:off x="8460432" y="3356992"/>
              <a:ext cx="0" cy="14401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>
              <a:off x="5796136" y="4328976"/>
              <a:ext cx="0" cy="14762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>
              <a:endCxn id="9" idx="0"/>
            </p:cNvCxnSpPr>
            <p:nvPr/>
          </p:nvCxnSpPr>
          <p:spPr>
            <a:xfrm>
              <a:off x="8172400" y="4293096"/>
              <a:ext cx="22412" cy="4320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/>
            <p:cNvCxnSpPr/>
            <p:nvPr/>
          </p:nvCxnSpPr>
          <p:spPr>
            <a:xfrm>
              <a:off x="3923928" y="4509120"/>
              <a:ext cx="5308" cy="18014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droit 22"/>
            <p:cNvCxnSpPr/>
            <p:nvPr/>
          </p:nvCxnSpPr>
          <p:spPr>
            <a:xfrm>
              <a:off x="8172400" y="5517232"/>
              <a:ext cx="5308" cy="18014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23"/>
            <p:cNvCxnSpPr/>
            <p:nvPr/>
          </p:nvCxnSpPr>
          <p:spPr>
            <a:xfrm>
              <a:off x="1979712" y="4509120"/>
              <a:ext cx="5308" cy="18014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cteur droit 24"/>
            <p:cNvCxnSpPr/>
            <p:nvPr/>
          </p:nvCxnSpPr>
          <p:spPr>
            <a:xfrm flipH="1">
              <a:off x="1979712" y="4509120"/>
              <a:ext cx="194421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25"/>
            <p:cNvCxnSpPr/>
            <p:nvPr/>
          </p:nvCxnSpPr>
          <p:spPr>
            <a:xfrm>
              <a:off x="2987824" y="4328976"/>
              <a:ext cx="5308" cy="18014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cteur droit 26"/>
            <p:cNvCxnSpPr/>
            <p:nvPr/>
          </p:nvCxnSpPr>
          <p:spPr>
            <a:xfrm>
              <a:off x="3059832" y="5661248"/>
              <a:ext cx="5308" cy="1081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droit 27"/>
            <p:cNvCxnSpPr/>
            <p:nvPr/>
          </p:nvCxnSpPr>
          <p:spPr>
            <a:xfrm flipH="1">
              <a:off x="2051720" y="5661248"/>
              <a:ext cx="194421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necteur droit 28"/>
            <p:cNvCxnSpPr/>
            <p:nvPr/>
          </p:nvCxnSpPr>
          <p:spPr>
            <a:xfrm>
              <a:off x="3990628" y="5553112"/>
              <a:ext cx="5308" cy="1081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necteur droit 29"/>
            <p:cNvCxnSpPr/>
            <p:nvPr/>
          </p:nvCxnSpPr>
          <p:spPr>
            <a:xfrm>
              <a:off x="2051720" y="5553112"/>
              <a:ext cx="5308" cy="1081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à coins arrondis 30"/>
            <p:cNvSpPr/>
            <p:nvPr/>
          </p:nvSpPr>
          <p:spPr>
            <a:xfrm>
              <a:off x="5004048" y="5661248"/>
              <a:ext cx="1604490" cy="792088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STAGIAIRE</a:t>
              </a:r>
            </a:p>
            <a:p>
              <a:pPr algn="ctr"/>
              <a:r>
                <a:rPr lang="fr-FR" sz="1200" b="1" dirty="0" smtClean="0">
                  <a:solidFill>
                    <a:schemeClr val="tx1"/>
                  </a:solidFill>
                  <a:latin typeface="Cambria" panose="02040503050406030204" pitchFamily="18" charset="0"/>
                </a:rPr>
                <a:t>AGBOTON Kilian</a:t>
              </a:r>
              <a:endParaRPr lang="fr-FR" sz="12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32" name="Rectangle à coins arrondis 31"/>
            <p:cNvSpPr/>
            <p:nvPr/>
          </p:nvSpPr>
          <p:spPr>
            <a:xfrm>
              <a:off x="4895027" y="3545013"/>
              <a:ext cx="1856743" cy="792088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SERVICE </a:t>
              </a:r>
            </a:p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SYSTÈME ET SECURITE DES INFORMATIONS</a:t>
              </a:r>
              <a:endParaRPr lang="fr-FR" sz="1200" b="1" dirty="0">
                <a:solidFill>
                  <a:srgbClr val="FF0000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33" name="Rectangle à coins arrondis 32"/>
            <p:cNvSpPr/>
            <p:nvPr/>
          </p:nvSpPr>
          <p:spPr>
            <a:xfrm>
              <a:off x="2134158" y="3558270"/>
              <a:ext cx="1738076" cy="792088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SERVICE DEVELOPPEMENT </a:t>
              </a:r>
              <a:r>
                <a:rPr lang="fr-FR" sz="1200" b="1" dirty="0">
                  <a:solidFill>
                    <a:srgbClr val="FF0000"/>
                  </a:solidFill>
                  <a:latin typeface="Cambria" panose="02040503050406030204" pitchFamily="18" charset="0"/>
                </a:rPr>
                <a:t>ET BASE DE DONNEES </a:t>
              </a:r>
            </a:p>
          </p:txBody>
        </p:sp>
        <p:sp>
          <p:nvSpPr>
            <p:cNvPr id="34" name="Rectangle à coins arrondis 33"/>
            <p:cNvSpPr/>
            <p:nvPr/>
          </p:nvSpPr>
          <p:spPr>
            <a:xfrm>
              <a:off x="4032498" y="2240744"/>
              <a:ext cx="1872208" cy="792088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RESPONSABLE</a:t>
              </a:r>
            </a:p>
            <a:p>
              <a:pPr algn="ctr"/>
              <a:endParaRPr lang="fr-FR" sz="1200" b="1" dirty="0" smtClean="0">
                <a:solidFill>
                  <a:srgbClr val="FF0000"/>
                </a:solidFill>
                <a:latin typeface="Cambria" panose="02040503050406030204" pitchFamily="18" charset="0"/>
              </a:endParaRPr>
            </a:p>
            <a:p>
              <a:pPr algn="ctr"/>
              <a:r>
                <a:rPr lang="fr-FR" sz="1200" b="1" dirty="0" smtClean="0">
                  <a:solidFill>
                    <a:schemeClr val="tx1"/>
                  </a:solidFill>
                  <a:latin typeface="Cambria" panose="02040503050406030204" pitchFamily="18" charset="0"/>
                </a:rPr>
                <a:t>AGUIAH Léandre</a:t>
              </a:r>
              <a:endParaRPr lang="fr-FR" sz="12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05845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700808"/>
            <a:ext cx="8064896" cy="4104456"/>
          </a:xfrm>
        </p:spPr>
        <p:txBody>
          <a:bodyPr>
            <a:normAutofit fontScale="25000" lnSpcReduction="20000"/>
          </a:bodyPr>
          <a:lstStyle/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FR" sz="8000" b="1" dirty="0">
                <a:solidFill>
                  <a:srgbClr val="C00000"/>
                </a:solidFill>
                <a:latin typeface="Maiandra GD" panose="020E0502030308020204" pitchFamily="34" charset="0"/>
              </a:rPr>
              <a:t>Effectif prévisionnel pour 2015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8000" dirty="0">
              <a:latin typeface="Maiandra GD" panose="020E050203030802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8000" dirty="0">
                <a:latin typeface="Maiandra GD" panose="020E0502030308020204" pitchFamily="34" charset="0"/>
              </a:rPr>
              <a:t> Service Analyse et Développement</a:t>
            </a:r>
            <a:r>
              <a:rPr lang="fr-FR" sz="8000" dirty="0" smtClean="0">
                <a:latin typeface="Maiandra GD" panose="020E0502030308020204" pitchFamily="34" charset="0"/>
              </a:rPr>
              <a:t>:</a:t>
            </a:r>
            <a:endParaRPr lang="fr-FR" sz="8000" dirty="0">
              <a:latin typeface="Maiandra GD" panose="020E0502030308020204" pitchFamily="34" charset="0"/>
            </a:endParaRPr>
          </a:p>
          <a:p>
            <a:pPr lvl="2" algn="just"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fr-FR" sz="8000" dirty="0">
                <a:latin typeface="Maiandra GD" panose="020E0502030308020204" pitchFamily="34" charset="0"/>
              </a:rPr>
              <a:t> 02 Analystes </a:t>
            </a:r>
            <a:r>
              <a:rPr lang="fr-FR" sz="8000" dirty="0" smtClean="0">
                <a:latin typeface="Maiandra GD" panose="020E0502030308020204" pitchFamily="34" charset="0"/>
              </a:rPr>
              <a:t>Programmeur</a:t>
            </a:r>
          </a:p>
          <a:p>
            <a:pPr lvl="2" algn="just"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fr-FR" sz="8000" dirty="0" smtClean="0">
                <a:latin typeface="Maiandra GD" panose="020E0502030308020204" pitchFamily="34" charset="0"/>
              </a:rPr>
              <a:t> 01 stagiaire</a:t>
            </a:r>
            <a:endParaRPr lang="fr-FR" sz="8000" dirty="0">
              <a:latin typeface="Maiandra GD" panose="020E050203030802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8000" dirty="0">
                <a:latin typeface="Maiandra GD" panose="020E0502030308020204" pitchFamily="34" charset="0"/>
              </a:rPr>
              <a:t>Service Réseau et Maintenance</a:t>
            </a:r>
          </a:p>
          <a:p>
            <a:pPr marL="1257300" lvl="4" indent="-342900" algn="just"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fr-FR" sz="8000" dirty="0">
                <a:latin typeface="Maiandra GD" panose="020E0502030308020204" pitchFamily="34" charset="0"/>
              </a:rPr>
              <a:t>01 Technicien en Réseau et Maintenance</a:t>
            </a:r>
          </a:p>
          <a:p>
            <a:pPr marL="1257300" lvl="4" indent="-342900" algn="just"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fr-FR" sz="8000" dirty="0">
                <a:latin typeface="Maiandra GD" panose="020E0502030308020204" pitchFamily="34" charset="0"/>
              </a:rPr>
              <a:t>01 Stagiaire en Réseau et Maintenance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8000" dirty="0">
                <a:latin typeface="Maiandra GD" panose="020E0502030308020204" pitchFamily="34" charset="0"/>
              </a:rPr>
              <a:t>Service Système et Sécurité </a:t>
            </a:r>
          </a:p>
          <a:p>
            <a:pPr marL="1257300" lvl="4" indent="-342900" algn="just"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fr-FR" sz="8000" dirty="0">
                <a:latin typeface="Maiandra GD" panose="020E0502030308020204" pitchFamily="34" charset="0"/>
              </a:rPr>
              <a:t>01 Stagiaire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indent="20638" algn="just">
              <a:lnSpc>
                <a:spcPct val="150000"/>
              </a:lnSpc>
              <a:buNone/>
            </a:pPr>
            <a:r>
              <a:rPr lang="fr-FR" sz="2400" dirty="0">
                <a:latin typeface="Maiandra GD" panose="020E0502030308020204" pitchFamily="34" charset="0"/>
              </a:rPr>
              <a:t/>
            </a:r>
            <a:br>
              <a:rPr lang="fr-FR" sz="2400" dirty="0">
                <a:latin typeface="Maiandra GD" panose="020E0502030308020204" pitchFamily="34" charset="0"/>
              </a:rPr>
            </a:br>
            <a:endParaRPr lang="fr-FR" sz="2400" dirty="0" smtClean="0">
              <a:latin typeface="Maiandra GD" panose="020E0502030308020204" pitchFamily="34" charset="0"/>
            </a:endParaRPr>
          </a:p>
          <a:p>
            <a:endParaRPr lang="fr-F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MISSIONS ET MOYENS DU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DEPARTEMENT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990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1844824"/>
            <a:ext cx="8064896" cy="3960439"/>
          </a:xfrm>
        </p:spPr>
        <p:txBody>
          <a:bodyPr>
            <a:normAutofit fontScale="25000" lnSpcReduction="20000"/>
          </a:bodyPr>
          <a:lstStyle/>
          <a:p>
            <a:pPr lvl="1" algn="just">
              <a:buFont typeface="Wingdings" panose="05000000000000000000" pitchFamily="2" charset="2"/>
              <a:buChar char="Ø"/>
            </a:pPr>
            <a:r>
              <a:rPr lang="fr-FR" sz="8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Effectif </a:t>
            </a:r>
            <a:r>
              <a:rPr lang="fr-FR" sz="8000" b="1" dirty="0">
                <a:solidFill>
                  <a:srgbClr val="C00000"/>
                </a:solidFill>
                <a:latin typeface="Maiandra GD" panose="020E0502030308020204" pitchFamily="34" charset="0"/>
              </a:rPr>
              <a:t>prévisionnel pour 2015</a:t>
            </a:r>
          </a:p>
          <a:p>
            <a:pPr marL="0" indent="0" algn="just">
              <a:buNone/>
            </a:pPr>
            <a:r>
              <a:rPr lang="fr-FR" sz="8000" dirty="0" smtClean="0">
                <a:latin typeface="Maiandra GD" panose="020E0502030308020204" pitchFamily="34" charset="0"/>
              </a:rPr>
              <a:t>Le </a:t>
            </a:r>
            <a:r>
              <a:rPr lang="fr-FR" sz="8000" dirty="0">
                <a:latin typeface="Maiandra GD" panose="020E0502030308020204" pitchFamily="34" charset="0"/>
              </a:rPr>
              <a:t>département est composé de </a:t>
            </a:r>
            <a:r>
              <a:rPr lang="fr-FR" sz="8000" dirty="0" smtClean="0">
                <a:latin typeface="Maiandra GD" panose="020E0502030308020204" pitchFamily="34" charset="0"/>
              </a:rPr>
              <a:t>:</a:t>
            </a:r>
          </a:p>
          <a:p>
            <a:pPr marL="0" indent="0" algn="just">
              <a:buNone/>
            </a:pPr>
            <a:endParaRPr lang="fr-FR" sz="8000" dirty="0" smtClean="0">
              <a:latin typeface="Maiandra GD" panose="020E050203030802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8000" dirty="0" smtClean="0">
                <a:latin typeface="Maiandra GD" panose="020E0502030308020204" pitchFamily="34" charset="0"/>
              </a:rPr>
              <a:t>Service Développement &amp; Base de Données:</a:t>
            </a:r>
            <a:endParaRPr lang="fr-FR" sz="8000" dirty="0">
              <a:latin typeface="Maiandra GD" panose="020E0502030308020204" pitchFamily="34" charset="0"/>
            </a:endParaRPr>
          </a:p>
          <a:p>
            <a:pPr lvl="2" algn="just"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fr-FR" sz="8000" dirty="0">
                <a:latin typeface="Maiandra GD" panose="020E0502030308020204" pitchFamily="34" charset="0"/>
              </a:rPr>
              <a:t> 02 Analystes Programmeur</a:t>
            </a:r>
          </a:p>
          <a:p>
            <a:pPr lvl="2" algn="just"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fr-FR" sz="8000" dirty="0">
                <a:latin typeface="Maiandra GD" panose="020E0502030308020204" pitchFamily="34" charset="0"/>
              </a:rPr>
              <a:t> </a:t>
            </a:r>
            <a:r>
              <a:rPr lang="fr-FR" sz="8000" dirty="0" smtClean="0">
                <a:latin typeface="Maiandra GD" panose="020E0502030308020204" pitchFamily="34" charset="0"/>
              </a:rPr>
              <a:t>pas </a:t>
            </a:r>
            <a:r>
              <a:rPr lang="fr-FR" sz="8000" dirty="0">
                <a:latin typeface="Maiandra GD" panose="020E0502030308020204" pitchFamily="34" charset="0"/>
              </a:rPr>
              <a:t>stagiaire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8000" dirty="0">
                <a:latin typeface="Maiandra GD" panose="020E0502030308020204" pitchFamily="34" charset="0"/>
              </a:rPr>
              <a:t>Service Réseau et Maintenance</a:t>
            </a:r>
          </a:p>
          <a:p>
            <a:pPr marL="1257300" lvl="4" indent="-342900" algn="just"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fr-FR" sz="8000" dirty="0">
                <a:latin typeface="Maiandra GD" panose="020E0502030308020204" pitchFamily="34" charset="0"/>
              </a:rPr>
              <a:t>01 Technicien en Réseau et Maintenance</a:t>
            </a:r>
          </a:p>
          <a:p>
            <a:pPr marL="1257300" lvl="4" indent="-342900" algn="just"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fr-FR" sz="8000" dirty="0">
                <a:latin typeface="Maiandra GD" panose="020E0502030308020204" pitchFamily="34" charset="0"/>
              </a:rPr>
              <a:t>01 Stagiaire en Réseau et Maintenance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8000" dirty="0">
                <a:latin typeface="Maiandra GD" panose="020E0502030308020204" pitchFamily="34" charset="0"/>
              </a:rPr>
              <a:t>Service Système et Sécurité </a:t>
            </a:r>
          </a:p>
          <a:p>
            <a:pPr marL="1257300" lvl="4" indent="-342900" algn="just"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fr-FR" sz="8000" dirty="0" smtClean="0">
                <a:latin typeface="Maiandra GD" panose="020E0502030308020204" pitchFamily="34" charset="0"/>
              </a:rPr>
              <a:t>plus Stagiaire depuis juillet 2015</a:t>
            </a:r>
          </a:p>
          <a:p>
            <a:pPr marL="0" indent="0" algn="just">
              <a:buNone/>
            </a:pPr>
            <a:endParaRPr lang="fr-FR" sz="2000" dirty="0" smtClean="0">
              <a:latin typeface="Maiandra GD" panose="020E0502030308020204" pitchFamily="34" charset="0"/>
            </a:endParaRPr>
          </a:p>
          <a:p>
            <a:pPr indent="20638" algn="just">
              <a:lnSpc>
                <a:spcPct val="150000"/>
              </a:lnSpc>
              <a:buNone/>
            </a:pPr>
            <a:r>
              <a:rPr lang="fr-FR" sz="2400" dirty="0">
                <a:latin typeface="Maiandra GD" panose="020E0502030308020204" pitchFamily="34" charset="0"/>
              </a:rPr>
              <a:t/>
            </a:r>
            <a:br>
              <a:rPr lang="fr-FR" sz="2400" dirty="0">
                <a:latin typeface="Maiandra GD" panose="020E0502030308020204" pitchFamily="34" charset="0"/>
              </a:rPr>
            </a:br>
            <a:endParaRPr lang="fr-FR" sz="2400" dirty="0" smtClean="0">
              <a:latin typeface="Maiandra GD" panose="020E0502030308020204" pitchFamily="34" charset="0"/>
            </a:endParaRPr>
          </a:p>
          <a:p>
            <a:endParaRPr lang="fr-F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MISSIONS ET MOYENS DU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DEPARTEMENT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973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MISSIONS ET MOYENS DU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DEPARTEMENT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grpSp>
        <p:nvGrpSpPr>
          <p:cNvPr id="35" name="Groupe 34"/>
          <p:cNvGrpSpPr/>
          <p:nvPr/>
        </p:nvGrpSpPr>
        <p:grpSpPr>
          <a:xfrm>
            <a:off x="1053756" y="1587232"/>
            <a:ext cx="7670943" cy="4198947"/>
            <a:chOff x="1059555" y="1587232"/>
            <a:chExt cx="7670943" cy="4198947"/>
          </a:xfrm>
        </p:grpSpPr>
        <p:sp>
          <p:nvSpPr>
            <p:cNvPr id="6" name="Rectangle 2"/>
            <p:cNvSpPr txBox="1">
              <a:spLocks noChangeArrowheads="1"/>
            </p:cNvSpPr>
            <p:nvPr/>
          </p:nvSpPr>
          <p:spPr>
            <a:xfrm>
              <a:off x="1059555" y="2012792"/>
              <a:ext cx="7354887" cy="2554396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algn="ctr">
                <a:buFontTx/>
                <a:buNone/>
              </a:pPr>
              <a:endParaRPr lang="fr-FR" sz="6000" b="1" kern="0" dirty="0" smtClean="0">
                <a:solidFill>
                  <a:srgbClr val="C00000"/>
                </a:solidFill>
                <a:latin typeface="Maiandra GD" pitchFamily="34" charset="0"/>
              </a:endParaRPr>
            </a:p>
          </p:txBody>
        </p:sp>
        <p:sp>
          <p:nvSpPr>
            <p:cNvPr id="7" name="Rectangle à coins arrondis 6"/>
            <p:cNvSpPr/>
            <p:nvPr/>
          </p:nvSpPr>
          <p:spPr>
            <a:xfrm>
              <a:off x="7120209" y="3431794"/>
              <a:ext cx="1604490" cy="624155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SERVICE </a:t>
              </a:r>
            </a:p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RESEAUX ET MAINTENANCE</a:t>
              </a:r>
              <a:endParaRPr lang="fr-FR" sz="1200" b="1" dirty="0">
                <a:solidFill>
                  <a:srgbClr val="FF0000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8" name="Rectangle à coins arrondis 7"/>
            <p:cNvSpPr/>
            <p:nvPr/>
          </p:nvSpPr>
          <p:spPr>
            <a:xfrm>
              <a:off x="1059555" y="4396397"/>
              <a:ext cx="1604490" cy="624155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1"/>
                  </a:solidFill>
                  <a:latin typeface="Cambria" panose="02040503050406030204" pitchFamily="18" charset="0"/>
                </a:rPr>
                <a:t>HEDIHON Derrick</a:t>
              </a:r>
              <a:endParaRPr lang="fr-FR" sz="12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9" name="Rectangle à coins arrondis 8"/>
            <p:cNvSpPr/>
            <p:nvPr/>
          </p:nvSpPr>
          <p:spPr>
            <a:xfrm>
              <a:off x="7120209" y="4396397"/>
              <a:ext cx="1604490" cy="624155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1"/>
                  </a:solidFill>
                  <a:latin typeface="Cambria" panose="02040503050406030204" pitchFamily="18" charset="0"/>
                </a:rPr>
                <a:t>LOBE Jean-François</a:t>
              </a:r>
              <a:endParaRPr lang="fr-FR" sz="12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10" name="Rectangle à coins arrondis 9"/>
            <p:cNvSpPr/>
            <p:nvPr/>
          </p:nvSpPr>
          <p:spPr>
            <a:xfrm>
              <a:off x="7126008" y="5162024"/>
              <a:ext cx="1604490" cy="624155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b="1" dirty="0" smtClean="0">
                <a:solidFill>
                  <a:srgbClr val="FF0000"/>
                </a:solidFill>
                <a:latin typeface="Cambria" panose="02040503050406030204" pitchFamily="18" charset="0"/>
              </a:endParaRPr>
            </a:p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STAGIAIRE</a:t>
              </a:r>
            </a:p>
            <a:p>
              <a:pPr algn="ctr"/>
              <a:r>
                <a:rPr lang="fr-FR" sz="1200" b="1" dirty="0" err="1" smtClean="0">
                  <a:solidFill>
                    <a:srgbClr val="333333"/>
                  </a:solidFill>
                  <a:latin typeface="Cambria" panose="02040503050406030204" pitchFamily="18" charset="0"/>
                </a:rPr>
                <a:t>Codjia</a:t>
              </a:r>
              <a:r>
                <a:rPr lang="fr-FR" sz="1200" b="1" dirty="0" smtClean="0">
                  <a:solidFill>
                    <a:srgbClr val="333333"/>
                  </a:solidFill>
                  <a:latin typeface="Cambria" panose="02040503050406030204" pitchFamily="18" charset="0"/>
                </a:rPr>
                <a:t> Bicas </a:t>
              </a:r>
              <a:endParaRPr lang="fr-FR" sz="1200" b="1" dirty="0">
                <a:solidFill>
                  <a:srgbClr val="333333"/>
                </a:solidFill>
                <a:latin typeface="Cambria" panose="02040503050406030204" pitchFamily="18" charset="0"/>
              </a:endParaRPr>
            </a:p>
            <a:p>
              <a:pPr algn="ctr"/>
              <a:endParaRPr lang="fr-FR" sz="1200" b="1" dirty="0">
                <a:solidFill>
                  <a:srgbClr val="FF0000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11" name="Rectangle à coins arrondis 10"/>
            <p:cNvSpPr/>
            <p:nvPr/>
          </p:nvSpPr>
          <p:spPr>
            <a:xfrm>
              <a:off x="3800894" y="1587232"/>
              <a:ext cx="1872208" cy="624155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solidFill>
                    <a:schemeClr val="tx1"/>
                  </a:solidFill>
                  <a:latin typeface="Cambria" panose="02040503050406030204" pitchFamily="18" charset="0"/>
                </a:rPr>
                <a:t>DIRECTION </a:t>
              </a:r>
            </a:p>
            <a:p>
              <a:pPr algn="ctr"/>
              <a:r>
                <a:rPr lang="fr-FR" b="1" dirty="0" smtClean="0">
                  <a:solidFill>
                    <a:schemeClr val="tx1"/>
                  </a:solidFill>
                  <a:latin typeface="Cambria" panose="02040503050406030204" pitchFamily="18" charset="0"/>
                </a:rPr>
                <a:t>GENERALE</a:t>
              </a:r>
              <a:endParaRPr lang="fr-FR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12" name="Rectangle à coins arrondis 11"/>
            <p:cNvSpPr/>
            <p:nvPr/>
          </p:nvSpPr>
          <p:spPr>
            <a:xfrm>
              <a:off x="2821331" y="4382855"/>
              <a:ext cx="1604490" cy="624155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1"/>
                  </a:solidFill>
                  <a:latin typeface="Cambria" panose="02040503050406030204" pitchFamily="18" charset="0"/>
                </a:rPr>
                <a:t>TOHIONON Fabrice</a:t>
              </a:r>
              <a:endParaRPr lang="fr-FR" sz="12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cxnSp>
          <p:nvCxnSpPr>
            <p:cNvPr id="14" name="Connecteur droit 13"/>
            <p:cNvCxnSpPr>
              <a:endCxn id="34" idx="0"/>
            </p:cNvCxnSpPr>
            <p:nvPr/>
          </p:nvCxnSpPr>
          <p:spPr>
            <a:xfrm>
              <a:off x="4690936" y="2183289"/>
              <a:ext cx="5308" cy="25543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/>
            <p:cNvCxnSpPr/>
            <p:nvPr/>
          </p:nvCxnSpPr>
          <p:spPr>
            <a:xfrm>
              <a:off x="4731690" y="3062878"/>
              <a:ext cx="5308" cy="25543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>
              <a:off x="2571450" y="3318312"/>
              <a:ext cx="561662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>
              <a:off x="2571450" y="3318312"/>
              <a:ext cx="0" cy="17022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17"/>
            <p:cNvCxnSpPr/>
            <p:nvPr/>
          </p:nvCxnSpPr>
          <p:spPr>
            <a:xfrm>
              <a:off x="5307754" y="3318312"/>
              <a:ext cx="0" cy="17022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18"/>
            <p:cNvCxnSpPr/>
            <p:nvPr/>
          </p:nvCxnSpPr>
          <p:spPr>
            <a:xfrm>
              <a:off x="8188074" y="3318312"/>
              <a:ext cx="0" cy="11348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>
              <a:endCxn id="9" idx="0"/>
            </p:cNvCxnSpPr>
            <p:nvPr/>
          </p:nvCxnSpPr>
          <p:spPr>
            <a:xfrm>
              <a:off x="7900042" y="4055949"/>
              <a:ext cx="22412" cy="3404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/>
            <p:cNvCxnSpPr/>
            <p:nvPr/>
          </p:nvCxnSpPr>
          <p:spPr>
            <a:xfrm>
              <a:off x="3651570" y="4226173"/>
              <a:ext cx="5308" cy="14195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droit 22"/>
            <p:cNvCxnSpPr/>
            <p:nvPr/>
          </p:nvCxnSpPr>
          <p:spPr>
            <a:xfrm>
              <a:off x="7900042" y="5020552"/>
              <a:ext cx="5308" cy="14195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23"/>
            <p:cNvCxnSpPr/>
            <p:nvPr/>
          </p:nvCxnSpPr>
          <p:spPr>
            <a:xfrm>
              <a:off x="1707354" y="4226173"/>
              <a:ext cx="5308" cy="14195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cteur droit 24"/>
            <p:cNvCxnSpPr/>
            <p:nvPr/>
          </p:nvCxnSpPr>
          <p:spPr>
            <a:xfrm flipH="1">
              <a:off x="1707354" y="4226173"/>
              <a:ext cx="194421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25"/>
            <p:cNvCxnSpPr/>
            <p:nvPr/>
          </p:nvCxnSpPr>
          <p:spPr>
            <a:xfrm>
              <a:off x="2715466" y="4084222"/>
              <a:ext cx="5308" cy="14195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à coins arrondis 31"/>
            <p:cNvSpPr/>
            <p:nvPr/>
          </p:nvSpPr>
          <p:spPr>
            <a:xfrm>
              <a:off x="4622669" y="3466470"/>
              <a:ext cx="1856743" cy="624155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SERVICE </a:t>
              </a:r>
            </a:p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SYSTÈME ET SECURITE DES INFORMATIONS</a:t>
              </a:r>
              <a:endParaRPr lang="fr-FR" sz="1200" b="1" dirty="0">
                <a:solidFill>
                  <a:srgbClr val="FF0000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33" name="Rectangle à coins arrondis 32"/>
            <p:cNvSpPr/>
            <p:nvPr/>
          </p:nvSpPr>
          <p:spPr>
            <a:xfrm>
              <a:off x="1861800" y="3476916"/>
              <a:ext cx="1738076" cy="624155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SERVICE DEVELOPPEMENT </a:t>
              </a:r>
              <a:r>
                <a:rPr lang="fr-FR" sz="1200" b="1" dirty="0">
                  <a:solidFill>
                    <a:srgbClr val="FF0000"/>
                  </a:solidFill>
                  <a:latin typeface="Cambria" panose="02040503050406030204" pitchFamily="18" charset="0"/>
                </a:rPr>
                <a:t>ET BASE DE DONNEES </a:t>
              </a:r>
            </a:p>
          </p:txBody>
        </p:sp>
        <p:sp>
          <p:nvSpPr>
            <p:cNvPr id="34" name="Rectangle à coins arrondis 33"/>
            <p:cNvSpPr/>
            <p:nvPr/>
          </p:nvSpPr>
          <p:spPr>
            <a:xfrm>
              <a:off x="3760140" y="2438723"/>
              <a:ext cx="1872208" cy="624155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RESPONSABLE</a:t>
              </a:r>
            </a:p>
            <a:p>
              <a:pPr algn="ctr"/>
              <a:endParaRPr lang="fr-FR" sz="1200" b="1" dirty="0" smtClean="0">
                <a:solidFill>
                  <a:srgbClr val="FF0000"/>
                </a:solidFill>
                <a:latin typeface="Cambria" panose="02040503050406030204" pitchFamily="18" charset="0"/>
              </a:endParaRPr>
            </a:p>
            <a:p>
              <a:pPr algn="ctr"/>
              <a:r>
                <a:rPr lang="fr-FR" sz="1200" b="1" dirty="0" smtClean="0">
                  <a:solidFill>
                    <a:schemeClr val="tx1"/>
                  </a:solidFill>
                  <a:latin typeface="Cambria" panose="02040503050406030204" pitchFamily="18" charset="0"/>
                </a:rPr>
                <a:t>AGUIAH Léandre</a:t>
              </a:r>
              <a:endParaRPr lang="fr-FR" sz="12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32359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Thème1</Template>
  <TotalTime>522</TotalTime>
  <Words>739</Words>
  <Application>Microsoft Office PowerPoint</Application>
  <PresentationFormat>Affichage à l'écran (4:3)</PresentationFormat>
  <Paragraphs>266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Thème1</vt:lpstr>
      <vt:lpstr>BILAN DIRECTION  DES SYSTEMES D’INFORMATION (DSI-2015)</vt:lpstr>
      <vt:lpstr>Présentation PowerPoint</vt:lpstr>
      <vt:lpstr>I - MISSIONS ET MOYENS DU DEPARTEMENT  EN 2015 </vt:lpstr>
      <vt:lpstr> I – MISSIONS ET MOYENS DU DEPARTEMENT </vt:lpstr>
      <vt:lpstr> I – MISSIONS ET MOYENS DU DEPARTEMENT </vt:lpstr>
      <vt:lpstr> I – MISSIONS ET MOYENS DU DEPARTEMENT </vt:lpstr>
      <vt:lpstr> I – MISSIONS ET MOYENS DU DEPARTEMENT </vt:lpstr>
      <vt:lpstr> I – MISSIONS ET MOYENS DU DEPARTEMENT </vt:lpstr>
      <vt:lpstr> I – MISSIONS ET MOYENS DU DEPARTEMENT </vt:lpstr>
      <vt:lpstr>II- RÉALISATION AU COURS  DE L’ANNÉE 2015 (SDB)</vt:lpstr>
      <vt:lpstr>II- RÉALISATION AU COURS  DE L’ANNÉE 2015 (SDB)</vt:lpstr>
      <vt:lpstr>II- RÉALISATION AU COURS  DE L’ANNÉE 2015 (SRM)</vt:lpstr>
      <vt:lpstr>II- RÉALISATION AU COURS  DE L’ANNÉE 2015 (SRM)</vt:lpstr>
      <vt:lpstr>II- RÉALISATION AU COURS  DE L’ANNÉE 2015 (SSS)</vt:lpstr>
      <vt:lpstr>II- RÉALISATION AU COURS  DE L’ANNÉE 2015 (SSS)</vt:lpstr>
      <vt:lpstr>II- RÉALISATION AU COURS  DE L’ANNÉE 2015 (SSS)</vt:lpstr>
      <vt:lpstr> I – DIFFICULTÉS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Michèle DEGBOE</dc:creator>
  <cp:lastModifiedBy>Léandre AGUIAH</cp:lastModifiedBy>
  <cp:revision>40</cp:revision>
  <dcterms:created xsi:type="dcterms:W3CDTF">2015-12-30T16:59:44Z</dcterms:created>
  <dcterms:modified xsi:type="dcterms:W3CDTF">2016-01-05T19:35:53Z</dcterms:modified>
</cp:coreProperties>
</file>