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1" r:id="rId3"/>
    <p:sldId id="261" r:id="rId4"/>
    <p:sldId id="294" r:id="rId5"/>
    <p:sldId id="327" r:id="rId6"/>
    <p:sldId id="325" r:id="rId7"/>
    <p:sldId id="331" r:id="rId8"/>
    <p:sldId id="339" r:id="rId9"/>
    <p:sldId id="334" r:id="rId10"/>
    <p:sldId id="335" r:id="rId11"/>
    <p:sldId id="342" r:id="rId12"/>
    <p:sldId id="336" r:id="rId13"/>
    <p:sldId id="338" r:id="rId14"/>
    <p:sldId id="337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333333"/>
    <a:srgbClr val="FF5050"/>
    <a:srgbClr val="FF0000"/>
    <a:srgbClr val="B5726B"/>
    <a:srgbClr val="FF0066"/>
    <a:srgbClr val="9A8F8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3575" autoAdjust="0"/>
  </p:normalViewPr>
  <p:slideViewPr>
    <p:cSldViewPr>
      <p:cViewPr>
        <p:scale>
          <a:sx n="106" d="100"/>
          <a:sy n="106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BC4F032-94F7-4741-BFF5-020A0037E0FB}" type="datetimeFigureOut">
              <a:rPr lang="fr-FR"/>
              <a:pPr>
                <a:defRPr/>
              </a:pPr>
              <a:t>13/01/2015</a:t>
            </a:fld>
            <a:endParaRPr lang="fr-FR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0A7CFB5-6D0D-481C-8295-5006949100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947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2576CEE-653B-4744-8F8E-6D6EC44B8346}" type="datetimeFigureOut">
              <a:rPr lang="fr-FR"/>
              <a:pPr>
                <a:defRPr/>
              </a:pPr>
              <a:t>13/01/2015</a:t>
            </a:fld>
            <a:endParaRPr lang="fr-F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BA53E0F-E439-4C30-B9F2-07B4281053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265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0136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0067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033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0595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4618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1263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1434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8626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C8BF9-DCA0-45AB-94EA-84DC80A930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595A-4B37-40B2-A69D-BB7659C891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988B8-B235-4E38-9A25-47BF64A305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CBF27-6867-423A-B1FB-BC64F253FD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4A26D-81BB-43C8-B7C4-D3A9DD212E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50AEF-16A3-4AA4-9363-2C44CAF4BB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E9F3-D041-4DDE-A64A-C023506A20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5919B-988A-4210-86EE-1898130CCA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04E5-52C8-41E0-B76C-D9C73D02EB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3A76E-BC8E-423E-91A7-FEFA80045B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F08B-E2F5-4D47-9717-81B83D4532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BCE9-EFA3-4DA4-AA09-073EC56E25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352DD-A1A5-4B47-9EE8-0851B95022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1ED16F01-9757-49B3-A8CA-69E3FBAC52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4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 rot="10800000" flipV="1">
            <a:off x="614678" y="6019825"/>
            <a:ext cx="2952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Rédacteur</a:t>
            </a:r>
            <a:r>
              <a:rPr lang="fr-FR" sz="1800" u="sng" dirty="0" smtClean="0"/>
              <a:t>: </a:t>
            </a:r>
          </a:p>
          <a:p>
            <a:pPr algn="ctr"/>
            <a:r>
              <a:rPr lang="fr-F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Léandre AGUIAH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 rot="10800000" flipV="1">
            <a:off x="6012160" y="5877272"/>
            <a:ext cx="2952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  <a:r>
              <a:rPr lang="fr-FR" sz="1800" u="sng" dirty="0" smtClean="0"/>
              <a:t>: </a:t>
            </a:r>
          </a:p>
          <a:p>
            <a:pPr algn="ctr"/>
            <a:r>
              <a:rPr lang="fr-F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Décembre 2013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1530280"/>
            <a:ext cx="7344816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ambria" panose="02040503050406030204" pitchFamily="18" charset="0"/>
              </a:rPr>
              <a:t>Mise à jour des lecteurs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Mise en place d’une nouvelle architecture réseau (création de VLAN) afin de garantir la sécurité des différents </a:t>
            </a:r>
            <a:r>
              <a:rPr lang="fr-FR" dirty="0" smtClean="0">
                <a:latin typeface="Cambria" panose="02040503050406030204" pitchFamily="18" charset="0"/>
              </a:rPr>
              <a:t>serveurs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Refonte de la stratégie de sécurité réseau </a:t>
            </a:r>
            <a:endParaRPr lang="fr-FR" dirty="0" smtClean="0"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ambria" panose="02040503050406030204" pitchFamily="18" charset="0"/>
              </a:rPr>
              <a:t>Politique d’accès au réseau ( Mise en place d’un portail captif 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ambria" panose="02040503050406030204" pitchFamily="18" charset="0"/>
              </a:rPr>
              <a:t>Supervision du réseau  et détection d’intrusion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ambria" panose="02040503050406030204" pitchFamily="18" charset="0"/>
              </a:rPr>
              <a:t>Refonte du plan d’adressage vue l’augmentation du parc </a:t>
            </a:r>
            <a:r>
              <a:rPr lang="fr-FR" dirty="0" smtClean="0">
                <a:latin typeface="Cambria" panose="02040503050406030204" pitchFamily="18" charset="0"/>
              </a:rPr>
              <a:t>informatique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 smtClean="0">
                <a:latin typeface="Cambria" panose="02040503050406030204" pitchFamily="18" charset="0"/>
              </a:rPr>
              <a:t>Rédaction des manuels et procédure du service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Mise en place d’une politique de sauvegarde des données critiques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Mise en place d’une politique de redondance des serveurs critiques (contrôleur de domaine, serveur de messagerie, serveurs de production) afin de garantir une continuité de service </a:t>
            </a:r>
            <a:r>
              <a:rPr lang="fr-FR" dirty="0" smtClean="0">
                <a:latin typeface="Cambria" panose="02040503050406030204" pitchFamily="18" charset="0"/>
              </a:rPr>
              <a:t>tolérable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Migration des serveurs sous Windows Server 2003 vers Windows Server 2008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Mise en place d’une place d’une politique de gestion des quotas sur les lecteurs afin de permettre une meilleur gestion des espaces alloués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800" dirty="0" smtClean="0">
              <a:latin typeface="Cambria" panose="020405030504060302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800" dirty="0"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800" dirty="0">
              <a:latin typeface="Cambria" panose="020405030504060302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91880" y="309563"/>
            <a:ext cx="565212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– </a:t>
            </a:r>
            <a:r>
              <a:rPr lang="fr-F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07704" y="1030288"/>
            <a:ext cx="598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SYSTÈME ET SECURITE</a:t>
            </a:r>
            <a:endParaRPr lang="fr-FR" sz="24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54095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1700808"/>
            <a:ext cx="65344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fr-FR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IV-ANNEXE</a:t>
            </a:r>
            <a:endParaRPr lang="fr-FR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4567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6932359" cy="492718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15816" y="836712"/>
            <a:ext cx="3595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RESEAUX DU TROISIEME ETAGE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579915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642456"/>
              </p:ext>
            </p:extLst>
          </p:nvPr>
        </p:nvGraphicFramePr>
        <p:xfrm>
          <a:off x="1403648" y="764707"/>
          <a:ext cx="7632849" cy="6109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7198"/>
                <a:gridCol w="3623442"/>
                <a:gridCol w="1872209"/>
              </a:tblGrid>
              <a:tr h="3600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APPLICATIONS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DEVELOPPEMENT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 smtClean="0">
                          <a:effectLst/>
                        </a:rPr>
                        <a:t>DELAI PREVISIONNEL DE MISE EN PRODUCTION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0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b="1" u="none" strike="noStrike" dirty="0">
                          <a:effectLst/>
                        </a:rPr>
                        <a:t>HERMES MCB 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u="none" strike="noStrike" dirty="0">
                          <a:effectLst/>
                        </a:rPr>
                        <a:t>Affichage des indicateurs nécessaire au pilotage des campagnes ;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 jours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77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u="none" strike="noStrike" dirty="0">
                          <a:effectLst/>
                        </a:rPr>
                        <a:t>Affichage des indicateurs de performance des conseillers clientèles ;                                                                                           Génération d’états et de rapports relatifs à la paie et à l’assiduité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38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RECRUTEL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application de recrutement du personnel à MCB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30 jours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043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SYGETI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application de gestion des tickets d’incident pour les opérationnels 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15 jours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>
                          <a:effectLst/>
                        </a:rPr>
                        <a:t>QUIZZ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Application de gestion et suivi des quizz en ligne.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15 jours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73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LIVRET-PERF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(livret de performance) : application pour retracer les performances des agents sur toutes les campagnes.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30 jours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91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u="none" strike="noStrike" dirty="0">
                          <a:effectLst/>
                        </a:rPr>
                        <a:t>PLANNING.MCB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u="none" strike="noStrike" dirty="0">
                          <a:effectLst/>
                        </a:rPr>
                        <a:t>application de gestion du planning hebdomadaire des agents suivant les contraintes liées aux différentes campagnes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30 jours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55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EVAL.FORMATEUR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application d’évaluation des formateurs ;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20 jours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0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u="none" strike="noStrike" dirty="0">
                          <a:effectLst/>
                        </a:rPr>
                        <a:t>MIGRATION PORTAIL VERS INTRANET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 migration progressive du portail d'application vers un INTRANET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Indéfini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029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GED.MCB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Etude et mise en place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 jours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MISE A JOUR SITE WEB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mise à jour régulière du site web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indéfini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858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ESPACE RO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Permettant aux RO d'avoir les </a:t>
                      </a:r>
                      <a:r>
                        <a:rPr lang="fr-FR" sz="1050" b="0" u="none" strike="noStrike" dirty="0" err="1">
                          <a:effectLst/>
                        </a:rPr>
                        <a:t>stats</a:t>
                      </a:r>
                      <a:r>
                        <a:rPr lang="fr-FR" sz="1050" b="0" u="none" strike="noStrike" dirty="0">
                          <a:effectLst/>
                        </a:rPr>
                        <a:t> de </a:t>
                      </a:r>
                      <a:r>
                        <a:rPr lang="fr-FR" sz="1050" b="0" u="none" strike="noStrike" dirty="0" err="1">
                          <a:effectLst/>
                        </a:rPr>
                        <a:t>prod</a:t>
                      </a:r>
                      <a:r>
                        <a:rPr lang="fr-FR" sz="1050" b="0" u="none" strike="noStrike" dirty="0">
                          <a:effectLst/>
                        </a:rPr>
                        <a:t> en tps </a:t>
                      </a:r>
                      <a:r>
                        <a:rPr lang="fr-FR" sz="1050" b="0" u="none" strike="noStrike" dirty="0" err="1">
                          <a:effectLst/>
                        </a:rPr>
                        <a:t>réél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 jours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736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ESPACE RH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permettant aux RH d'avoir les heures des agents et le nombre d'appels traités par agents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 jours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6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u="none" strike="noStrike" dirty="0">
                          <a:effectLst/>
                        </a:rPr>
                        <a:t>ESPACE QUALITE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u="none" strike="noStrike" dirty="0">
                          <a:effectLst/>
                        </a:rPr>
                        <a:t>espace dédiée aux agents du service qualité intégré aux portail leurs permettant de suivre les indicateurs des agents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31 janvier</a:t>
                      </a:r>
                      <a:r>
                        <a:rPr lang="fr-FR" sz="1050" b="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2015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0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u="none" strike="noStrike" dirty="0">
                          <a:effectLst/>
                        </a:rPr>
                        <a:t>EVAL.MCB 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application d’évaluation des managers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45 jours</a:t>
                      </a:r>
                      <a:endParaRPr lang="fr-FR" sz="105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091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50" b="0" u="none" strike="noStrike" dirty="0">
                          <a:effectLst/>
                        </a:rPr>
                        <a:t>Toutes autres applications validées de commun accord par les parties intervenantes.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9510">
                <a:tc gridSpan="3"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607" marR="6607" marT="66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086426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7672" r="2958" b="8657"/>
          <a:stretch/>
        </p:blipFill>
        <p:spPr>
          <a:xfrm>
            <a:off x="1403648" y="1556792"/>
            <a:ext cx="7290921" cy="353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3131840" y="98072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D’ACCUEIL DU SITE 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332897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1913" y="1700213"/>
            <a:ext cx="7354887" cy="3241675"/>
          </a:xfrm>
        </p:spPr>
        <p:txBody>
          <a:bodyPr anchor="ctr"/>
          <a:lstStyle/>
          <a:p>
            <a:pPr algn="ctr">
              <a:buFontTx/>
              <a:buNone/>
            </a:pPr>
            <a:r>
              <a:rPr lang="fr-F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PLAN D’ACTIONS DIRECTION </a:t>
            </a:r>
          </a:p>
          <a:p>
            <a:pPr algn="ctr">
              <a:buFontTx/>
              <a:buNone/>
            </a:pPr>
            <a:r>
              <a:rPr lang="fr-F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DES SYSTEMES D’INFORMATION</a:t>
            </a:r>
          </a:p>
          <a:p>
            <a:pPr algn="ctr">
              <a:buFontTx/>
              <a:buNone/>
            </a:pPr>
            <a:r>
              <a:rPr lang="fr-F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(DSI-2015)</a:t>
            </a:r>
          </a:p>
        </p:txBody>
      </p:sp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 rot="10800000" flipV="1">
            <a:off x="5652120" y="502123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1115616" y="1340768"/>
            <a:ext cx="777716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fr-FR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I - PRESENTATION </a:t>
            </a:r>
            <a:r>
              <a:rPr lang="fr-FR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ET MISSIONS DU </a:t>
            </a:r>
            <a:r>
              <a:rPr lang="fr-FR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DEPARTEMENT </a:t>
            </a:r>
            <a:endParaRPr lang="fr-FR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fr-FR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	</a:t>
            </a:r>
          </a:p>
          <a:p>
            <a:pPr lvl="1" algn="just">
              <a:lnSpc>
                <a:spcPct val="150000"/>
              </a:lnSpc>
            </a:pPr>
            <a:r>
              <a:rPr lang="fr-FR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II </a:t>
            </a:r>
            <a:r>
              <a:rPr lang="fr-FR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– RESSOURCES HUMAINES</a:t>
            </a:r>
          </a:p>
          <a:p>
            <a:pPr lvl="1" algn="ctr">
              <a:lnSpc>
                <a:spcPct val="150000"/>
              </a:lnSpc>
            </a:pPr>
            <a:endParaRPr lang="fr-FR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fr-FR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III- </a:t>
            </a:r>
            <a:r>
              <a:rPr lang="fr-FR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PERSPECTIVES</a:t>
            </a:r>
          </a:p>
          <a:p>
            <a:pPr lvl="1" algn="just">
              <a:lnSpc>
                <a:spcPct val="150000"/>
              </a:lnSpc>
            </a:pPr>
            <a:r>
              <a:rPr lang="fr-FR" sz="1800" b="1" dirty="0" smtClean="0">
                <a:latin typeface="Cambria" panose="02040503050406030204" pitchFamily="18" charset="0"/>
              </a:rPr>
              <a:t>	a- Service Analyse et Développement</a:t>
            </a:r>
          </a:p>
          <a:p>
            <a:pPr lvl="1" algn="just">
              <a:lnSpc>
                <a:spcPct val="150000"/>
              </a:lnSpc>
            </a:pPr>
            <a:r>
              <a:rPr lang="fr-FR" sz="1800" b="1" dirty="0" smtClean="0">
                <a:latin typeface="Cambria" panose="02040503050406030204" pitchFamily="18" charset="0"/>
              </a:rPr>
              <a:t>	b- Service Réseaux et Maintenance</a:t>
            </a:r>
          </a:p>
          <a:p>
            <a:pPr lvl="1" algn="just">
              <a:lnSpc>
                <a:spcPct val="150000"/>
              </a:lnSpc>
            </a:pPr>
            <a:r>
              <a:rPr lang="fr-FR" sz="1800" b="1" dirty="0">
                <a:latin typeface="Cambria" panose="02040503050406030204" pitchFamily="18" charset="0"/>
              </a:rPr>
              <a:t>	</a:t>
            </a:r>
            <a:r>
              <a:rPr lang="fr-FR" sz="1800" b="1" dirty="0" smtClean="0">
                <a:latin typeface="Cambria" panose="02040503050406030204" pitchFamily="18" charset="0"/>
              </a:rPr>
              <a:t>c- Service Système et </a:t>
            </a:r>
            <a:r>
              <a:rPr lang="fr-FR" sz="1800" b="1" dirty="0" smtClean="0">
                <a:latin typeface="Cambria" panose="02040503050406030204" pitchFamily="18" charset="0"/>
              </a:rPr>
              <a:t>Sécurité</a:t>
            </a:r>
          </a:p>
          <a:p>
            <a:pPr lvl="1" algn="just">
              <a:lnSpc>
                <a:spcPct val="150000"/>
              </a:lnSpc>
            </a:pPr>
            <a:r>
              <a:rPr lang="fr-FR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IV- ANNEXE</a:t>
            </a:r>
          </a:p>
        </p:txBody>
      </p:sp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71888" y="309563"/>
            <a:ext cx="5472112" cy="720725"/>
          </a:xfrm>
        </p:spPr>
        <p:txBody>
          <a:bodyPr/>
          <a:lstStyle/>
          <a:p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 </a:t>
            </a:r>
            <a:r>
              <a:rPr lang="fr-FR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PRESENTATION  ET MISSIONS DU DEPARTEMENT 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196752"/>
            <a:ext cx="8064896" cy="5113114"/>
          </a:xfrm>
        </p:spPr>
        <p:txBody>
          <a:bodyPr anchor="ctr"/>
          <a:lstStyle/>
          <a:p>
            <a:pPr algn="just">
              <a:buNone/>
            </a:pPr>
            <a:r>
              <a:rPr lang="fr-FR" sz="1800" dirty="0" smtClean="0">
                <a:latin typeface="Cambria" panose="02040503050406030204" pitchFamily="18" charset="0"/>
              </a:rPr>
              <a:t>	</a:t>
            </a:r>
          </a:p>
          <a:p>
            <a:pPr algn="just">
              <a:buNone/>
            </a:pPr>
            <a:endParaRPr lang="fr-FR" sz="1800" dirty="0">
              <a:latin typeface="Cambria" panose="02040503050406030204" pitchFamily="18" charset="0"/>
            </a:endParaRPr>
          </a:p>
          <a:p>
            <a:pPr algn="just">
              <a:buNone/>
            </a:pPr>
            <a:endParaRPr lang="fr-FR" sz="1800" dirty="0" smtClean="0">
              <a:latin typeface="Cambria" panose="02040503050406030204" pitchFamily="18" charset="0"/>
            </a:endParaRPr>
          </a:p>
          <a:p>
            <a:pPr indent="20638" algn="just">
              <a:lnSpc>
                <a:spcPct val="150000"/>
              </a:lnSpc>
              <a:buNone/>
            </a:pPr>
            <a:r>
              <a:rPr lang="fr-FR" sz="1800" dirty="0" smtClean="0">
                <a:latin typeface="Cambria" panose="02040503050406030204" pitchFamily="18" charset="0"/>
              </a:rPr>
              <a:t>	Les </a:t>
            </a:r>
            <a:r>
              <a:rPr lang="fr-FR" sz="1800" dirty="0">
                <a:latin typeface="Cambria" panose="02040503050406030204" pitchFamily="18" charset="0"/>
              </a:rPr>
              <a:t>besoins très importants et de plus en plus croissants </a:t>
            </a:r>
            <a:r>
              <a:rPr lang="fr-FR" sz="1800" dirty="0" smtClean="0">
                <a:latin typeface="Cambria" panose="02040503050406030204" pitchFamily="18" charset="0"/>
              </a:rPr>
              <a:t>dans l'usage </a:t>
            </a:r>
            <a:r>
              <a:rPr lang="fr-FR" sz="1800" dirty="0">
                <a:latin typeface="Cambria" panose="02040503050406030204" pitchFamily="18" charset="0"/>
              </a:rPr>
              <a:t>de l'informatique ont conduit à la création d'un Service Informatique, chargé de mettre à disposition des utilisateurs, des ressources informatiques et </a:t>
            </a:r>
            <a:r>
              <a:rPr lang="fr-FR" sz="1800" dirty="0" smtClean="0">
                <a:latin typeface="Cambria" panose="02040503050406030204" pitchFamily="18" charset="0"/>
              </a:rPr>
              <a:t>audiovisuelles communes.</a:t>
            </a:r>
            <a:r>
              <a:rPr lang="fr-FR" sz="1800" dirty="0">
                <a:latin typeface="Cambria" panose="02040503050406030204" pitchFamily="18" charset="0"/>
              </a:rPr>
              <a:t> </a:t>
            </a:r>
            <a:r>
              <a:rPr lang="fr-FR" sz="1800" dirty="0" smtClean="0">
                <a:latin typeface="Cambria" panose="02040503050406030204" pitchFamily="18" charset="0"/>
              </a:rPr>
              <a:t>Il </a:t>
            </a:r>
            <a:r>
              <a:rPr lang="fr-FR" sz="1800" dirty="0">
                <a:latin typeface="Cambria" panose="02040503050406030204" pitchFamily="18" charset="0"/>
              </a:rPr>
              <a:t>offre une assistance personnalisée aux usagers et garantit la sécurité du </a:t>
            </a:r>
            <a:r>
              <a:rPr lang="fr-FR" sz="1800" dirty="0" smtClean="0">
                <a:latin typeface="Cambria" panose="02040503050406030204" pitchFamily="18" charset="0"/>
              </a:rPr>
              <a:t>système d'information </a:t>
            </a:r>
            <a:r>
              <a:rPr lang="fr-FR" sz="1800" dirty="0">
                <a:latin typeface="Cambria" panose="02040503050406030204" pitchFamily="18" charset="0"/>
              </a:rPr>
              <a:t>de l'établissement</a:t>
            </a:r>
            <a:r>
              <a:rPr lang="fr-FR" sz="1800" dirty="0" smtClean="0">
                <a:latin typeface="Cambria" panose="02040503050406030204" pitchFamily="18" charset="0"/>
              </a:rPr>
              <a:t>.</a:t>
            </a:r>
            <a:r>
              <a:rPr lang="fr-FR" sz="1800" dirty="0">
                <a:latin typeface="Cambria" panose="02040503050406030204" pitchFamily="18" charset="0"/>
              </a:rPr>
              <a:t/>
            </a:r>
            <a:br>
              <a:rPr lang="fr-FR" sz="1800" dirty="0">
                <a:latin typeface="Cambria" panose="02040503050406030204" pitchFamily="18" charset="0"/>
              </a:rPr>
            </a:br>
            <a:endParaRPr lang="fr-FR" sz="1800" dirty="0" smtClean="0">
              <a:latin typeface="Cambria" panose="02040503050406030204" pitchFamily="18" charset="0"/>
            </a:endParaRPr>
          </a:p>
          <a:p>
            <a:pPr indent="20638" algn="just">
              <a:lnSpc>
                <a:spcPct val="150000"/>
              </a:lnSpc>
              <a:buNone/>
            </a:pPr>
            <a:r>
              <a:rPr lang="fr-FR" sz="1800" dirty="0" smtClean="0">
                <a:latin typeface="Cambria" panose="02040503050406030204" pitchFamily="18" charset="0"/>
              </a:rPr>
              <a:t>Quatre sous services ont été créés par la </a:t>
            </a:r>
            <a:r>
              <a:rPr lang="fr-FR" sz="1800" b="1" dirty="0" smtClean="0">
                <a:latin typeface="Cambria" panose="02040503050406030204" pitchFamily="18" charset="0"/>
              </a:rPr>
              <a:t>DIRECTION GENERALE</a:t>
            </a:r>
            <a:r>
              <a:rPr lang="fr-FR" sz="1800" dirty="0" smtClean="0">
                <a:latin typeface="Cambria" panose="02040503050406030204" pitchFamily="18" charset="0"/>
              </a:rPr>
              <a:t>: 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Réseaux et Maintenance (</a:t>
            </a:r>
            <a:r>
              <a:rPr lang="fr-F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SRM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);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Système 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et 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Sécurité (</a:t>
            </a:r>
            <a:r>
              <a:rPr lang="fr-F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SSS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);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d’Analyse et Développement /(</a:t>
            </a:r>
            <a:r>
              <a:rPr lang="fr-F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SAD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);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Base de Données et d’Archivage (</a:t>
            </a:r>
            <a:r>
              <a:rPr lang="fr-F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SBDA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);</a:t>
            </a:r>
          </a:p>
          <a:p>
            <a:pPr algn="just">
              <a:buNone/>
            </a:pPr>
            <a:endParaRPr lang="fr-FR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buNone/>
            </a:pPr>
            <a:endParaRPr lang="fr-FR" sz="18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913" y="1700213"/>
            <a:ext cx="7354887" cy="3241675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fr-FR" sz="6000" b="1" kern="0" dirty="0" smtClean="0">
              <a:solidFill>
                <a:srgbClr val="C000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71888" y="309563"/>
            <a:ext cx="5472112" cy="720725"/>
          </a:xfrm>
        </p:spPr>
        <p:txBody>
          <a:bodyPr/>
          <a:lstStyle/>
          <a:p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 PRESENTATION DU 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DEPARTEMENT DSI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913" y="1700213"/>
            <a:ext cx="7354887" cy="3241675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fr-FR" sz="6000" b="1" kern="0" dirty="0" smtClean="0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4073252" y="1160153"/>
            <a:ext cx="1872208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DIRECTEUR DES SYSTEMES D’INFORMATIONS</a:t>
            </a:r>
            <a:endParaRPr lang="fr-FR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073252" y="2258932"/>
            <a:ext cx="1872208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RESPONSABLE DES SYSTEMES D’INFORMATIONS</a:t>
            </a:r>
            <a:endParaRPr lang="fr-FR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134158" y="3558270"/>
            <a:ext cx="1738076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SERVICE DEVELOPPEMENT </a:t>
            </a:r>
            <a:r>
              <a:rPr lang="fr-FR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ET BASE DE DONNEES </a:t>
            </a:r>
            <a:endParaRPr lang="fr-FR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895027" y="3545013"/>
            <a:ext cx="1856743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SERVICE 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SYSTÈME </a:t>
            </a:r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ET SECURITE DES DONNEES</a:t>
            </a:r>
            <a:endParaRPr lang="fr-FR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392567" y="3501008"/>
            <a:ext cx="1604490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SERVICE 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RESEAUX </a:t>
            </a:r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ET MAINTENANCE</a:t>
            </a:r>
            <a:endParaRPr lang="fr-FR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331913" y="4725144"/>
            <a:ext cx="1604490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TECHNICIEN ANALYSTE DEVELOPPEUR</a:t>
            </a:r>
            <a:endParaRPr lang="fr-FR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093689" y="4707959"/>
            <a:ext cx="1604490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TECHNICIEN ANALYSTE DEVELOPPEUR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7392567" y="4725144"/>
            <a:ext cx="1604490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TECHNICIEN RESEAUX ET MAINTENANCE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2267744" y="5812371"/>
            <a:ext cx="1604490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STAGIAIRE</a:t>
            </a:r>
            <a:endParaRPr lang="fr-FR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398366" y="5697847"/>
            <a:ext cx="1604490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STAGIAIRE</a:t>
            </a:r>
            <a:endParaRPr lang="fr-FR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143215" y="5785013"/>
            <a:ext cx="1604490" cy="792088"/>
          </a:xfrm>
          <a:prstGeom prst="roundRect">
            <a:avLst/>
          </a:prstGeom>
          <a:ln>
            <a:solidFill>
              <a:srgbClr val="3333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STAGIAIRE</a:t>
            </a:r>
            <a:endParaRPr lang="fr-FR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765"/>
      </p:ext>
    </p:extLst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71888" y="309563"/>
            <a:ext cx="5472112" cy="720725"/>
          </a:xfrm>
        </p:spPr>
        <p:txBody>
          <a:bodyPr/>
          <a:lstStyle/>
          <a:p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– MOYENS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913" y="1700213"/>
            <a:ext cx="7354887" cy="3241675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fr-FR" sz="6000" b="1" kern="0" dirty="0" smtClean="0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31913" y="908720"/>
            <a:ext cx="7812087" cy="514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fr-FR" sz="1800" b="1" kern="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914400" lvl="2" indent="0" algn="just"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800" dirty="0" smtClean="0">
                <a:latin typeface="Cambria" panose="02040503050406030204" pitchFamily="18" charset="0"/>
              </a:rPr>
              <a:t>	Compte tenue des </a:t>
            </a:r>
            <a:r>
              <a:rPr lang="fr-FR" sz="1800" dirty="0">
                <a:latin typeface="Cambria" panose="02040503050406030204" pitchFamily="18" charset="0"/>
              </a:rPr>
              <a:t>tâches et de l’évolution </a:t>
            </a:r>
            <a:r>
              <a:rPr lang="fr-FR" sz="1800" dirty="0" smtClean="0">
                <a:latin typeface="Cambria" panose="02040503050406030204" pitchFamily="18" charset="0"/>
              </a:rPr>
              <a:t>du parc informatique et des exigences en terme de développement des applications, un </a:t>
            </a:r>
            <a:r>
              <a:rPr lang="fr-FR" sz="1800" dirty="0">
                <a:latin typeface="Cambria" panose="02040503050406030204" pitchFamily="18" charset="0"/>
              </a:rPr>
              <a:t>renforcement en ressources </a:t>
            </a:r>
            <a:r>
              <a:rPr lang="fr-FR" sz="1800" dirty="0" smtClean="0">
                <a:latin typeface="Cambria" panose="02040503050406030204" pitchFamily="18" charset="0"/>
              </a:rPr>
              <a:t>humaines (Stagiaires) est prévu avant la fin du 1</a:t>
            </a:r>
            <a:r>
              <a:rPr lang="fr-FR" sz="1800" baseline="30000" dirty="0" smtClean="0">
                <a:latin typeface="Cambria" panose="02040503050406030204" pitchFamily="18" charset="0"/>
              </a:rPr>
              <a:t>er</a:t>
            </a:r>
            <a:r>
              <a:rPr lang="fr-FR" sz="1800" dirty="0" smtClean="0">
                <a:latin typeface="Cambria" panose="02040503050406030204" pitchFamily="18" charset="0"/>
              </a:rPr>
              <a:t> trimestre 2015. Ce qui nous permettra d’avoir :</a:t>
            </a:r>
          </a:p>
          <a:p>
            <a:pPr marL="0" indent="0" algn="just">
              <a:buNone/>
            </a:pPr>
            <a:endParaRPr lang="fr-FR" sz="1800" dirty="0" smtClean="0"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800" b="1" kern="0" dirty="0" smtClean="0">
                <a:latin typeface="Cambria" panose="02040503050406030204" pitchFamily="18" charset="0"/>
              </a:rPr>
              <a:t> Service Analyse et Développement:</a:t>
            </a:r>
          </a:p>
          <a:p>
            <a:pPr lvl="2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b="1" kern="0" dirty="0" smtClean="0">
                <a:latin typeface="Cambria" panose="02040503050406030204" pitchFamily="18" charset="0"/>
              </a:rPr>
              <a:t> 01 </a:t>
            </a:r>
            <a:r>
              <a:rPr lang="fr-FR" sz="1800" kern="0" dirty="0">
                <a:latin typeface="Cambria" panose="02040503050406030204" pitchFamily="18" charset="0"/>
              </a:rPr>
              <a:t>Responsable de Service de Développement</a:t>
            </a:r>
          </a:p>
          <a:p>
            <a:pPr lvl="2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b="1" kern="0" dirty="0" smtClean="0">
                <a:latin typeface="Cambria" panose="02040503050406030204" pitchFamily="18" charset="0"/>
              </a:rPr>
              <a:t> 02 </a:t>
            </a:r>
            <a:r>
              <a:rPr lang="fr-FR" sz="1800" kern="0" dirty="0" smtClean="0">
                <a:latin typeface="Cambria" panose="02040503050406030204" pitchFamily="18" charset="0"/>
              </a:rPr>
              <a:t>Analystes Programmeur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800" b="1" kern="0" dirty="0" smtClean="0">
                <a:latin typeface="Cambria" panose="02040503050406030204" pitchFamily="18" charset="0"/>
              </a:rPr>
              <a:t>Service Réseau et Maintenance</a:t>
            </a:r>
          </a:p>
          <a:p>
            <a:pPr marL="1257300" lvl="4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b="1" kern="0" dirty="0" smtClean="0">
                <a:latin typeface="Cambria" panose="02040503050406030204" pitchFamily="18" charset="0"/>
              </a:rPr>
              <a:t>01</a:t>
            </a:r>
            <a:r>
              <a:rPr lang="fr-FR" sz="1800" kern="0" dirty="0" smtClean="0">
                <a:latin typeface="Cambria" panose="02040503050406030204" pitchFamily="18" charset="0"/>
              </a:rPr>
              <a:t> Technicien </a:t>
            </a:r>
            <a:r>
              <a:rPr lang="fr-FR" sz="1800" kern="0" dirty="0">
                <a:latin typeface="Cambria" panose="02040503050406030204" pitchFamily="18" charset="0"/>
              </a:rPr>
              <a:t>en Réseau et </a:t>
            </a:r>
            <a:r>
              <a:rPr lang="fr-FR" sz="1800" kern="0" dirty="0" smtClean="0">
                <a:latin typeface="Cambria" panose="02040503050406030204" pitchFamily="18" charset="0"/>
              </a:rPr>
              <a:t>Maintenance</a:t>
            </a:r>
          </a:p>
          <a:p>
            <a:pPr marL="1257300" lvl="4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b="1" kern="0" dirty="0" smtClean="0">
                <a:latin typeface="Cambria" panose="02040503050406030204" pitchFamily="18" charset="0"/>
              </a:rPr>
              <a:t>01</a:t>
            </a:r>
            <a:r>
              <a:rPr lang="fr-FR" sz="1800" kern="0" dirty="0" smtClean="0">
                <a:latin typeface="Cambria" panose="02040503050406030204" pitchFamily="18" charset="0"/>
              </a:rPr>
              <a:t> Stagiaire en Réseau et Maintenance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800" b="1" kern="0" dirty="0">
                <a:latin typeface="Cambria" panose="02040503050406030204" pitchFamily="18" charset="0"/>
              </a:rPr>
              <a:t>Service </a:t>
            </a:r>
            <a:r>
              <a:rPr lang="fr-FR" sz="1800" b="1" kern="0" dirty="0" smtClean="0">
                <a:latin typeface="Cambria" panose="02040503050406030204" pitchFamily="18" charset="0"/>
              </a:rPr>
              <a:t>Système et Sécurité </a:t>
            </a:r>
            <a:endParaRPr lang="fr-FR" sz="1800" b="1" kern="0" dirty="0">
              <a:latin typeface="Cambria" panose="02040503050406030204" pitchFamily="18" charset="0"/>
            </a:endParaRPr>
          </a:p>
          <a:p>
            <a:pPr marL="1257300" lvl="4" indent="-34290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800" b="1" kern="0" dirty="0" smtClean="0">
                <a:latin typeface="Cambria" panose="02040503050406030204" pitchFamily="18" charset="0"/>
              </a:rPr>
              <a:t>01</a:t>
            </a:r>
            <a:r>
              <a:rPr lang="fr-FR" sz="1800" kern="0" dirty="0" smtClean="0">
                <a:latin typeface="Cambria" panose="02040503050406030204" pitchFamily="18" charset="0"/>
              </a:rPr>
              <a:t> Stagiaire</a:t>
            </a:r>
          </a:p>
          <a:p>
            <a:pPr lvl="2" algn="just">
              <a:buFont typeface="Wingdings" panose="05000000000000000000" pitchFamily="2" charset="2"/>
              <a:buChar char="v"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marL="457200" lvl="1" indent="0" algn="just">
              <a:buNone/>
            </a:pPr>
            <a:endParaRPr lang="fr-FR" sz="1800" kern="0" dirty="0">
              <a:latin typeface="Cambria" panose="02040503050406030204" pitchFamily="18" charset="0"/>
            </a:endParaRPr>
          </a:p>
          <a:p>
            <a:pPr algn="just">
              <a:buFont typeface="+mj-lt"/>
              <a:buAutoNum type="alphaLcPeriod"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fr-FR" sz="1800" b="1" kern="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kern="0" dirty="0" smtClean="0">
              <a:latin typeface="Cambria" panose="02040503050406030204" pitchFamily="18" charset="0"/>
            </a:endParaRPr>
          </a:p>
          <a:p>
            <a:pPr algn="just">
              <a:buFontTx/>
              <a:buNone/>
            </a:pPr>
            <a:endParaRPr lang="fr-FR" sz="1800" b="1" kern="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02038"/>
      </p:ext>
    </p:extLst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1880" y="309563"/>
            <a:ext cx="5652120" cy="720725"/>
          </a:xfrm>
        </p:spPr>
        <p:txBody>
          <a:bodyPr/>
          <a:lstStyle/>
          <a:p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FONCTIONNEMENT, INDICATEURS DE PERFORMANCE ET MOTIVATION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913" y="1700213"/>
            <a:ext cx="7354887" cy="3241675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fr-FR" sz="6000" b="1" kern="0" dirty="0" smtClean="0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78741" y="1568564"/>
            <a:ext cx="7061229" cy="532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sz="1800" dirty="0" smtClean="0">
              <a:latin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300" dirty="0" smtClean="0">
              <a:latin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300" dirty="0">
              <a:latin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300" dirty="0" smtClean="0">
              <a:latin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300" dirty="0">
              <a:latin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300" dirty="0" smtClean="0">
              <a:latin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Cambria" panose="02040503050406030204" pitchFamily="18" charset="0"/>
              </a:rPr>
              <a:t>Convergence </a:t>
            </a:r>
            <a:r>
              <a:rPr lang="fr-FR" sz="1400" dirty="0">
                <a:latin typeface="Cambria" panose="02040503050406030204" pitchFamily="18" charset="0"/>
              </a:rPr>
              <a:t>de toutes les applications vers une interface unique d’authentification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>
                <a:latin typeface="Cambria" panose="02040503050406030204" pitchFamily="18" charset="0"/>
              </a:rPr>
              <a:t>Développement des applications pour les autres départements :</a:t>
            </a:r>
          </a:p>
          <a:p>
            <a:pPr lvl="1" algn="just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400" b="1" dirty="0">
                <a:latin typeface="Cambria" panose="02040503050406030204" pitchFamily="18" charset="0"/>
              </a:rPr>
              <a:t>RECRUTEL</a:t>
            </a:r>
            <a:r>
              <a:rPr lang="fr-FR" sz="1400" dirty="0">
                <a:latin typeface="Cambria" panose="02040503050406030204" pitchFamily="18" charset="0"/>
              </a:rPr>
              <a:t> </a:t>
            </a:r>
            <a:r>
              <a:rPr lang="fr-FR" sz="1400" dirty="0" smtClean="0">
                <a:latin typeface="Cambria" panose="02040503050406030204" pitchFamily="18" charset="0"/>
              </a:rPr>
              <a:t>;</a:t>
            </a:r>
          </a:p>
          <a:p>
            <a:pPr lvl="1" algn="just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400" b="1" dirty="0" smtClean="0">
                <a:latin typeface="Cambria" panose="02040503050406030204" pitchFamily="18" charset="0"/>
              </a:rPr>
              <a:t>GED.mcb</a:t>
            </a:r>
            <a:r>
              <a:rPr lang="fr-FR" sz="1400" b="1" dirty="0">
                <a:latin typeface="Cambria" panose="02040503050406030204" pitchFamily="18" charset="0"/>
              </a:rPr>
              <a:t>;</a:t>
            </a:r>
            <a:endParaRPr lang="fr-FR" sz="1400" dirty="0" smtClean="0">
              <a:latin typeface="Cambria" panose="02040503050406030204" pitchFamily="18" charset="0"/>
            </a:endParaRPr>
          </a:p>
          <a:p>
            <a:pPr lvl="1" algn="just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400" b="1" dirty="0">
                <a:latin typeface="Cambria" panose="02040503050406030204" pitchFamily="18" charset="0"/>
              </a:rPr>
              <a:t>Planning_MCB</a:t>
            </a:r>
            <a:r>
              <a:rPr lang="fr-FR" sz="1400" dirty="0">
                <a:latin typeface="Cambria" panose="02040503050406030204" pitchFamily="18" charset="0"/>
              </a:rPr>
              <a:t>: optimisation et intégration de nouvelle fonctionnalités de la version en cours </a:t>
            </a:r>
            <a:r>
              <a:rPr lang="fr-FR" sz="1400" dirty="0" smtClean="0">
                <a:latin typeface="Cambria" panose="02040503050406030204" pitchFamily="18" charset="0"/>
              </a:rPr>
              <a:t>d’utilisation</a:t>
            </a:r>
            <a:endParaRPr lang="fr-FR" sz="1400" dirty="0">
              <a:latin typeface="Cambria" panose="02040503050406030204" pitchFamily="18" charset="0"/>
            </a:endParaRPr>
          </a:p>
          <a:p>
            <a:pPr lvl="1" algn="just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400" dirty="0" smtClean="0">
                <a:latin typeface="Cambria" panose="02040503050406030204" pitchFamily="18" charset="0"/>
              </a:rPr>
              <a:t>Migration du portail applicatif vers un INTRANET</a:t>
            </a:r>
          </a:p>
          <a:p>
            <a:pPr lvl="1" algn="just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fr-FR" sz="1400" dirty="0" smtClean="0">
                <a:latin typeface="Cambria" panose="02040503050406030204" pitchFamily="18" charset="0"/>
              </a:rPr>
              <a:t>Automatisation de certaines tâches </a:t>
            </a:r>
            <a:endParaRPr lang="fr-FR" sz="1400" dirty="0" smtClean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>
                <a:latin typeface="Cambria" panose="02040503050406030204" pitchFamily="18" charset="0"/>
              </a:rPr>
              <a:t> Mise à jour des applications existantes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>
                <a:latin typeface="Cambria" panose="02040503050406030204" pitchFamily="18" charset="0"/>
              </a:rPr>
              <a:t> Développement d’applications spontanées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>
                <a:latin typeface="Cambria" panose="02040503050406030204" pitchFamily="18" charset="0"/>
              </a:rPr>
              <a:t> Assurer la veille technologique </a:t>
            </a:r>
          </a:p>
          <a:p>
            <a:pPr lvl="1" algn="just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300" dirty="0">
              <a:latin typeface="Cambria" panose="02040503050406030204" pitchFamily="18" charset="0"/>
            </a:endParaRPr>
          </a:p>
          <a:p>
            <a:pPr lvl="1" algn="just">
              <a:lnSpc>
                <a:spcPct val="150000"/>
              </a:lnSpc>
            </a:pPr>
            <a:endParaRPr lang="fr-FR" sz="1800" b="1" dirty="0" smtClean="0">
              <a:latin typeface="Cambria" panose="02040503050406030204" pitchFamily="18" charset="0"/>
            </a:endParaRPr>
          </a:p>
          <a:p>
            <a:pPr lvl="1" algn="just">
              <a:lnSpc>
                <a:spcPct val="150000"/>
              </a:lnSpc>
            </a:pPr>
            <a:endParaRPr lang="fr-FR" sz="1800" b="1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800" b="1" dirty="0">
              <a:latin typeface="Cambria" panose="020405030504060302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fr-FR" sz="18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800" b="1" kern="0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800" dirty="0" smtClean="0">
                <a:latin typeface="Cambria" panose="02040503050406030204" pitchFamily="18" charset="0"/>
              </a:rPr>
              <a:t>	</a:t>
            </a:r>
            <a:endParaRPr lang="fr-FR" sz="1800" b="1" kern="0" dirty="0" smtClean="0">
              <a:latin typeface="Cambria" panose="020405030504060302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20307" y="980728"/>
            <a:ext cx="598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ANALYSE ET DEVELOPPEMENT</a:t>
            </a:r>
            <a:endParaRPr lang="fr-FR" sz="24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14748"/>
      </p:ext>
    </p:extLst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700808"/>
            <a:ext cx="7560840" cy="19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 smtClean="0">
                <a:latin typeface="Cambria" panose="02040503050406030204" pitchFamily="18" charset="0"/>
              </a:rPr>
              <a:t> </a:t>
            </a:r>
            <a:r>
              <a:rPr lang="fr-FR" dirty="0">
                <a:latin typeface="Cambria" panose="02040503050406030204" pitchFamily="18" charset="0"/>
              </a:rPr>
              <a:t> Mise en place d’une politique d’archivage et de restauration des bases de données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 Etre le garant de l’image de </a:t>
            </a:r>
            <a:r>
              <a:rPr lang="fr-FR" b="1" dirty="0">
                <a:latin typeface="Cambria" panose="02040503050406030204" pitchFamily="18" charset="0"/>
              </a:rPr>
              <a:t>MEDIA CONTACT </a:t>
            </a:r>
            <a:r>
              <a:rPr lang="fr-FR" dirty="0">
                <a:latin typeface="Cambria" panose="02040503050406030204" pitchFamily="18" charset="0"/>
              </a:rPr>
              <a:t>sur la toile (Site Web, Réseaux Sociaux, etc.)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latin typeface="Cambria" panose="02040503050406030204" pitchFamily="18" charset="0"/>
              </a:rPr>
              <a:t> Optimisation de </a:t>
            </a:r>
            <a:r>
              <a:rPr lang="fr-FR" b="1" dirty="0">
                <a:latin typeface="Cambria" panose="02040503050406030204" pitchFamily="18" charset="0"/>
              </a:rPr>
              <a:t>l’IVR MTN</a:t>
            </a:r>
          </a:p>
          <a:p>
            <a:pPr lvl="1">
              <a:lnSpc>
                <a:spcPct val="150000"/>
              </a:lnSpc>
            </a:pPr>
            <a:r>
              <a:rPr lang="fr-FR" b="1" dirty="0">
                <a:latin typeface="Cambria" panose="02040503050406030204" pitchFamily="18" charset="0"/>
              </a:rPr>
              <a:t>G</a:t>
            </a:r>
            <a:r>
              <a:rPr lang="fr-FR" dirty="0">
                <a:latin typeface="Cambria" panose="02040503050406030204" pitchFamily="18" charset="0"/>
              </a:rPr>
              <a:t>arantir un taux d’accessibilité de 95%</a:t>
            </a:r>
          </a:p>
          <a:p>
            <a:pPr lvl="1">
              <a:lnSpc>
                <a:spcPct val="150000"/>
              </a:lnSpc>
            </a:pPr>
            <a:r>
              <a:rPr lang="fr-FR" b="1" dirty="0">
                <a:latin typeface="Cambria" panose="02040503050406030204" pitchFamily="18" charset="0"/>
              </a:rPr>
              <a:t>M</a:t>
            </a:r>
            <a:r>
              <a:rPr lang="fr-FR" dirty="0">
                <a:latin typeface="Cambria" panose="02040503050406030204" pitchFamily="18" charset="0"/>
              </a:rPr>
              <a:t>ettre en place le système de facturation et déblocage de compte</a:t>
            </a:r>
          </a:p>
          <a:p>
            <a:pPr lvl="1">
              <a:lnSpc>
                <a:spcPct val="150000"/>
              </a:lnSpc>
            </a:pPr>
            <a:r>
              <a:rPr lang="fr-FR" b="1" dirty="0">
                <a:latin typeface="Cambria" panose="02040503050406030204" pitchFamily="18" charset="0"/>
              </a:rPr>
              <a:t>M</a:t>
            </a:r>
            <a:r>
              <a:rPr lang="fr-FR" dirty="0">
                <a:latin typeface="Cambria" panose="02040503050406030204" pitchFamily="18" charset="0"/>
              </a:rPr>
              <a:t>ise à jour régulière des informations afin de satisfaire l’abonné dans le SVI</a:t>
            </a:r>
            <a:endParaRPr lang="fr-FR" dirty="0">
              <a:latin typeface="Cambria" panose="020405030504060302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73424" y="1023119"/>
            <a:ext cx="598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ANALYSE ET DEVELOPPEMENT</a:t>
            </a:r>
            <a:endParaRPr lang="fr-FR" sz="24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91880" y="309563"/>
            <a:ext cx="565212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fr-F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FONCTIONNEMENT, INDICATEURS DE PERFORMANCE ET MOTIVATION</a:t>
            </a:r>
            <a:endParaRPr lang="fr-F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224653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1880" y="309563"/>
            <a:ext cx="5652120" cy="720725"/>
          </a:xfrm>
        </p:spPr>
        <p:txBody>
          <a:bodyPr/>
          <a:lstStyle/>
          <a:p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FONCTIONNEMENT, INDICATEURS DE PERFORMANCE ET MOTIVATION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913" y="1700213"/>
            <a:ext cx="7354887" cy="3241675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fr-FR" sz="6000" b="1" kern="0" dirty="0" smtClean="0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60058" y="1481222"/>
            <a:ext cx="7413739" cy="52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sz="1400" dirty="0" smtClean="0">
              <a:latin typeface="Cambria" panose="020405030504060302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 smtClean="0">
                <a:latin typeface="Cambria" panose="02040503050406030204" pitchFamily="18" charset="0"/>
              </a:rPr>
              <a:t>Garantir </a:t>
            </a:r>
            <a:r>
              <a:rPr lang="fr-FR" sz="1300" dirty="0" smtClean="0">
                <a:latin typeface="Cambria" panose="02040503050406030204" pitchFamily="18" charset="0"/>
              </a:rPr>
              <a:t>à 90</a:t>
            </a:r>
            <a:r>
              <a:rPr lang="fr-FR" sz="1300" dirty="0">
                <a:latin typeface="Cambria" panose="02040503050406030204" pitchFamily="18" charset="0"/>
              </a:rPr>
              <a:t>% de disponibilité des postes de travail des </a:t>
            </a:r>
            <a:r>
              <a:rPr lang="fr-FR" sz="1300" dirty="0" smtClean="0">
                <a:latin typeface="Cambria" panose="02040503050406030204" pitchFamily="18" charset="0"/>
              </a:rPr>
              <a:t>téléconseillers</a:t>
            </a:r>
            <a:r>
              <a:rPr lang="fr-FR" sz="1300" dirty="0">
                <a:latin typeface="Cambria" panose="02040503050406030204" pitchFamily="18" charset="0"/>
              </a:rPr>
              <a:t> 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Planning de maintenance préventif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Maintenance curative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Garantir </a:t>
            </a:r>
            <a:r>
              <a:rPr lang="fr-FR" sz="1300" dirty="0" smtClean="0">
                <a:latin typeface="Cambria" panose="02040503050406030204" pitchFamily="18" charset="0"/>
              </a:rPr>
              <a:t>à 90</a:t>
            </a:r>
            <a:r>
              <a:rPr lang="fr-FR" sz="1300" dirty="0">
                <a:latin typeface="Cambria" panose="02040503050406030204" pitchFamily="18" charset="0"/>
              </a:rPr>
              <a:t>% de disponibilité des postes de l’administration 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Planning de maintenance préventif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Maintenance curative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Garantir </a:t>
            </a:r>
            <a:r>
              <a:rPr lang="fr-FR" sz="1300" dirty="0" smtClean="0">
                <a:latin typeface="Cambria" panose="02040503050406030204" pitchFamily="18" charset="0"/>
              </a:rPr>
              <a:t>à 90</a:t>
            </a:r>
            <a:r>
              <a:rPr lang="fr-FR" sz="1300" dirty="0">
                <a:latin typeface="Cambria" panose="02040503050406030204" pitchFamily="18" charset="0"/>
              </a:rPr>
              <a:t>% de disponibilité des serveurs de </a:t>
            </a:r>
            <a:r>
              <a:rPr lang="fr-FR" sz="1300" dirty="0" smtClean="0">
                <a:latin typeface="Cambria" panose="02040503050406030204" pitchFamily="18" charset="0"/>
              </a:rPr>
              <a:t>production</a:t>
            </a:r>
            <a:r>
              <a:rPr lang="fr-FR" sz="1300" dirty="0" smtClean="0">
                <a:latin typeface="Cambria" panose="02040503050406030204" pitchFamily="18" charset="0"/>
              </a:rPr>
              <a:t>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Garantir à 90% de disponibilité des serveurs secondaires 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  Mise en place d’une stratégie de télémaintenance (</a:t>
            </a:r>
            <a:r>
              <a:rPr lang="fr-FR" sz="1300" dirty="0" err="1">
                <a:latin typeface="Cambria" panose="02040503050406030204" pitchFamily="18" charset="0"/>
              </a:rPr>
              <a:t>Zabbix</a:t>
            </a:r>
            <a:r>
              <a:rPr lang="fr-FR" sz="1300" dirty="0">
                <a:latin typeface="Cambria" panose="02040503050406030204" pitchFamily="18" charset="0"/>
              </a:rPr>
              <a:t>)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  Mise en place d’une plateforme SMS (test avec </a:t>
            </a:r>
            <a:r>
              <a:rPr lang="fr-FR" sz="1300" dirty="0" err="1">
                <a:latin typeface="Cambria" panose="02040503050406030204" pitchFamily="18" charset="0"/>
              </a:rPr>
              <a:t>kannel</a:t>
            </a:r>
            <a:r>
              <a:rPr lang="fr-FR" sz="1300" dirty="0">
                <a:latin typeface="Cambria" panose="02040503050406030204" pitchFamily="18" charset="0"/>
              </a:rPr>
              <a:t>)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  Augmentation du parc informatique au troisième niveau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  Support aux utilisateurs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  Formations périodiques des </a:t>
            </a:r>
            <a:r>
              <a:rPr lang="fr-FR" sz="1300" dirty="0" err="1">
                <a:latin typeface="Cambria" panose="02040503050406030204" pitchFamily="18" charset="0"/>
              </a:rPr>
              <a:t>TeamLeaders</a:t>
            </a:r>
            <a:r>
              <a:rPr lang="fr-FR" sz="1300" dirty="0">
                <a:latin typeface="Cambria" panose="02040503050406030204" pitchFamily="18" charset="0"/>
              </a:rPr>
              <a:t> sur la maintenance de premier niveau, utilisation des suites bureautiques et </a:t>
            </a:r>
            <a:r>
              <a:rPr lang="fr-FR" sz="1300" dirty="0" err="1">
                <a:latin typeface="Cambria" panose="02040503050406030204" pitchFamily="18" charset="0"/>
              </a:rPr>
              <a:t>Hermes</a:t>
            </a:r>
            <a:r>
              <a:rPr lang="fr-FR" sz="1300" dirty="0">
                <a:latin typeface="Cambria" panose="02040503050406030204" pitchFamily="18" charset="0"/>
              </a:rPr>
              <a:t>. Net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300" dirty="0">
                <a:latin typeface="Cambria" panose="02040503050406030204" pitchFamily="18" charset="0"/>
              </a:rPr>
              <a:t>  Migration de tous les postes du parc informatique vers Windows 7</a:t>
            </a:r>
          </a:p>
          <a:p>
            <a:pPr marL="0" lvl="0" indent="0">
              <a:lnSpc>
                <a:spcPct val="150000"/>
              </a:lnSpc>
              <a:buNone/>
            </a:pPr>
            <a:endParaRPr lang="fr-FR" sz="1800" dirty="0">
              <a:latin typeface="Cambria" panose="020405030504060302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73424" y="1023119"/>
            <a:ext cx="598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SERVICE RESEAUX ET MAINTENANCE</a:t>
            </a:r>
            <a:endParaRPr lang="fr-FR" sz="24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1524"/>
      </p:ext>
    </p:extLst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10349</TotalTime>
  <Words>599</Words>
  <Application>Microsoft Office PowerPoint</Application>
  <PresentationFormat>Affichage à l'écran (4:3)</PresentationFormat>
  <Paragraphs>203</Paragraphs>
  <Slides>14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Modèle par défaut</vt:lpstr>
      <vt:lpstr>Présentation PowerPoint</vt:lpstr>
      <vt:lpstr>Présentation PowerPoint</vt:lpstr>
      <vt:lpstr>Présentation PowerPoint</vt:lpstr>
      <vt:lpstr>I - PRESENTATION  ET MISSIONS DU DEPARTEMENT </vt:lpstr>
      <vt:lpstr>I - PRESENTATION DU DEPARTEMENT DSI</vt:lpstr>
      <vt:lpstr>III – MOYENS</vt:lpstr>
      <vt:lpstr>III – FONCTIONNEMENT, INDICATEURS DE PERFORMANCE ET MOTIVATION</vt:lpstr>
      <vt:lpstr>Présentation PowerPoint</vt:lpstr>
      <vt:lpstr>III – FONCTIONNEMENT, INDICATEURS DE PERFORMANCE ET MOTIVATION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Unicornis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Léandre AGUIAH</cp:lastModifiedBy>
  <cp:revision>972</cp:revision>
  <dcterms:created xsi:type="dcterms:W3CDTF">2008-02-08T16:56:11Z</dcterms:created>
  <dcterms:modified xsi:type="dcterms:W3CDTF">2015-01-13T13:55:46Z</dcterms:modified>
</cp:coreProperties>
</file>