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1" r:id="rId3"/>
    <p:sldId id="261" r:id="rId4"/>
    <p:sldId id="294" r:id="rId5"/>
    <p:sldId id="327" r:id="rId6"/>
    <p:sldId id="325" r:id="rId7"/>
    <p:sldId id="331" r:id="rId8"/>
    <p:sldId id="339" r:id="rId9"/>
    <p:sldId id="334" r:id="rId10"/>
    <p:sldId id="335" r:id="rId11"/>
    <p:sldId id="342" r:id="rId12"/>
    <p:sldId id="336" r:id="rId13"/>
    <p:sldId id="338" r:id="rId14"/>
    <p:sldId id="343" r:id="rId15"/>
    <p:sldId id="337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996633"/>
    <a:srgbClr val="FF5050"/>
    <a:srgbClr val="FF0000"/>
    <a:srgbClr val="B5726B"/>
    <a:srgbClr val="FF0066"/>
    <a:srgbClr val="9A8F8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3575" autoAdjust="0"/>
  </p:normalViewPr>
  <p:slideViewPr>
    <p:cSldViewPr>
      <p:cViewPr>
        <p:scale>
          <a:sx n="100" d="100"/>
          <a:sy n="100" d="100"/>
        </p:scale>
        <p:origin x="-25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BC4F032-94F7-4741-BFF5-020A0037E0FB}" type="datetimeFigureOut">
              <a:rPr lang="fr-FR"/>
              <a:pPr>
                <a:defRPr/>
              </a:pPr>
              <a:t>18/01/2015</a:t>
            </a:fld>
            <a:endParaRPr lang="fr-FR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A7CFB5-6D0D-481C-8295-5006949100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94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2576CEE-653B-4744-8F8E-6D6EC44B8346}" type="datetimeFigureOut">
              <a:rPr lang="fr-FR"/>
              <a:pPr>
                <a:defRPr/>
              </a:pPr>
              <a:t>18/01/2015</a:t>
            </a:fld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A53E0F-E439-4C30-B9F2-07B4281053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26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0136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0067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033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0595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4618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263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1434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8626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C8BF9-DCA0-45AB-94EA-84DC80A930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595A-4B37-40B2-A69D-BB7659C891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988B8-B235-4E38-9A25-47BF64A305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CBF27-6867-423A-B1FB-BC64F253FD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A26D-81BB-43C8-B7C4-D3A9DD212E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0AEF-16A3-4AA4-9363-2C44CAF4BB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E9F3-D041-4DDE-A64A-C023506A20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919B-988A-4210-86EE-1898130CCA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04E5-52C8-41E0-B76C-D9C73D02EB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3A76E-BC8E-423E-91A7-FEFA80045B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F08B-E2F5-4D47-9717-81B83D4532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BCE9-EFA3-4DA4-AA09-073EC56E25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352DD-A1A5-4B47-9EE8-0851B95022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1ED16F01-9757-49B3-A8CA-69E3FBAC52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4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 rot="10800000" flipV="1">
            <a:off x="614678" y="6019825"/>
            <a:ext cx="2952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Rédacteur</a:t>
            </a:r>
            <a:r>
              <a:rPr lang="fr-FR" sz="1800" u="sng" dirty="0" smtClean="0"/>
              <a:t>: </a:t>
            </a:r>
          </a:p>
          <a:p>
            <a:pPr algn="ctr"/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Léandre AGUIAH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 rot="10800000" flipV="1">
            <a:off x="6012160" y="5877272"/>
            <a:ext cx="2952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  <a:r>
              <a:rPr lang="fr-FR" sz="1800" u="sng" dirty="0" smtClean="0"/>
              <a:t>: </a:t>
            </a:r>
          </a:p>
          <a:p>
            <a:pPr algn="ctr"/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Décembre 2014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1530280"/>
            <a:ext cx="7344816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ambria" panose="02040503050406030204" pitchFamily="18" charset="0"/>
              </a:rPr>
              <a:t>Mise à jour des lecteurs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Mise en place d’une nouvelle architecture réseau (création de VLAN) afin de garantir la sécurité des différents </a:t>
            </a:r>
            <a:r>
              <a:rPr lang="fr-FR" dirty="0" smtClean="0">
                <a:latin typeface="Cambria" panose="02040503050406030204" pitchFamily="18" charset="0"/>
              </a:rPr>
              <a:t>serveurs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Refonte de la stratégie de sécurité réseau </a:t>
            </a:r>
            <a:endParaRPr lang="fr-FR" dirty="0" smtClean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ambria" panose="02040503050406030204" pitchFamily="18" charset="0"/>
              </a:rPr>
              <a:t>Politique d’accès au réseau ( Mise en place d’un portail captif 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ambria" panose="02040503050406030204" pitchFamily="18" charset="0"/>
              </a:rPr>
              <a:t>Supervision du réseau  et détection d’intrusion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ambria" panose="02040503050406030204" pitchFamily="18" charset="0"/>
              </a:rPr>
              <a:t>Refonte du plan d’adressage vue l’augmentation du parc informatique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ambria" panose="02040503050406030204" pitchFamily="18" charset="0"/>
              </a:rPr>
              <a:t>Rédaction des manuels et procédure du service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Mise en place d’une politique de sauvegarde des données critiques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Mise en place d’une politique de redondance des serveurs critiques (contrôleur de domaine, serveur de messagerie, serveurs de production) afin de garantir une continuité de service </a:t>
            </a:r>
            <a:r>
              <a:rPr lang="fr-FR" dirty="0" smtClean="0">
                <a:latin typeface="Cambria" panose="02040503050406030204" pitchFamily="18" charset="0"/>
              </a:rPr>
              <a:t>tolérable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Migration des serveurs sous Windows Server 2003 vers Windows Server 2008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Mise en place d’une place d’une politique de gestion des quotas sur les lecteurs afin de permettre une meilleur gestion des espaces alloués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800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800" dirty="0">
              <a:latin typeface="Cambria" panose="020405030504060302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91880" y="309563"/>
            <a:ext cx="565212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– </a:t>
            </a:r>
            <a:r>
              <a:rPr lang="fr-F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07704" y="1030288"/>
            <a:ext cx="598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SYSTÈME ET SECURITE</a:t>
            </a:r>
            <a:endParaRPr lang="fr-FR" sz="24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54095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1700808"/>
            <a:ext cx="65344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fr-FR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IV-ANNEXE</a:t>
            </a:r>
            <a:endParaRPr lang="fr-FR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4567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6932359" cy="49271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15816" y="836712"/>
            <a:ext cx="3595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RESEAUX DU TROISIEME ETAGE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579915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42456"/>
              </p:ext>
            </p:extLst>
          </p:nvPr>
        </p:nvGraphicFramePr>
        <p:xfrm>
          <a:off x="1403648" y="764707"/>
          <a:ext cx="7632849" cy="4435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198"/>
                <a:gridCol w="3623442"/>
                <a:gridCol w="1872209"/>
              </a:tblGrid>
              <a:tr h="3600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APPLICATIONS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DEVELOPPEMENT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 smtClean="0">
                          <a:effectLst/>
                        </a:rPr>
                        <a:t>DELAI PREVISIONNEL DE MISE EN PRODUCTION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u="none" strike="noStrike" dirty="0">
                          <a:effectLst/>
                        </a:rPr>
                        <a:t>ESPACE QUALITE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u="none" strike="noStrike" dirty="0">
                          <a:effectLst/>
                        </a:rPr>
                        <a:t>espace dédiée aux agents du service qualité intégré aux portail leurs permettant de suivre les indicateurs des agents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31 janvier</a:t>
                      </a:r>
                      <a:r>
                        <a:rPr lang="fr-FR" sz="1050" b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ESPACE RO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Permettant aux RO d'avoir les </a:t>
                      </a:r>
                      <a:r>
                        <a:rPr lang="fr-FR" sz="1050" b="0" u="none" strike="noStrike" dirty="0" err="1">
                          <a:effectLst/>
                        </a:rPr>
                        <a:t>stats</a:t>
                      </a:r>
                      <a:r>
                        <a:rPr lang="fr-FR" sz="1050" b="0" u="none" strike="noStrike" dirty="0">
                          <a:effectLst/>
                        </a:rPr>
                        <a:t> de </a:t>
                      </a:r>
                      <a:r>
                        <a:rPr lang="fr-FR" sz="1050" b="0" u="none" strike="noStrike" dirty="0" err="1">
                          <a:effectLst/>
                        </a:rPr>
                        <a:t>prod</a:t>
                      </a:r>
                      <a:r>
                        <a:rPr lang="fr-FR" sz="1050" b="0" u="none" strike="noStrike" dirty="0">
                          <a:effectLst/>
                        </a:rPr>
                        <a:t> en </a:t>
                      </a:r>
                      <a:r>
                        <a:rPr lang="fr-FR" sz="1050" b="0" u="none" strike="noStrike" dirty="0" smtClean="0">
                          <a:effectLst/>
                        </a:rPr>
                        <a:t>temps réel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 </a:t>
                      </a:r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février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ESPACE RH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permettant aux RH d'avoir les heures des agents et le nombre d'appels traités par agents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15 mars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 smtClean="0">
                          <a:effectLst/>
                        </a:rPr>
                        <a:t>RECRUTEL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 smtClean="0">
                          <a:effectLst/>
                        </a:rPr>
                        <a:t>permettant au Département</a:t>
                      </a:r>
                      <a:r>
                        <a:rPr lang="fr-FR" sz="1050" b="0" u="none" strike="noStrike" baseline="0" dirty="0" smtClean="0">
                          <a:effectLst/>
                        </a:rPr>
                        <a:t> Recrutement de pouvoir automatiser le recrutement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31mars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7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u="none" strike="noStrike" dirty="0">
                          <a:effectLst/>
                        </a:rPr>
                        <a:t>MIGRATION PORTAIL VERS INTRANET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 </a:t>
                      </a:r>
                      <a:r>
                        <a:rPr lang="fr-FR" sz="1050" b="0" u="none" strike="noStrike" dirty="0" smtClean="0">
                          <a:effectLst/>
                        </a:rPr>
                        <a:t>Migration </a:t>
                      </a:r>
                      <a:r>
                        <a:rPr lang="fr-FR" sz="1050" b="0" u="none" strike="noStrike" dirty="0">
                          <a:effectLst/>
                        </a:rPr>
                        <a:t>progressive du portail d'application vers un INTRANET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Indéfini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LIVRET-PERF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(livret de performance) : application pour retracer les performances des agents sur toutes les campagnes.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31 juin 2015  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91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u="none" strike="noStrike" dirty="0">
                          <a:effectLst/>
                        </a:rPr>
                        <a:t>PLANNING.MCB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u="none" strike="noStrike" dirty="0">
                          <a:effectLst/>
                        </a:rPr>
                        <a:t>application de gestion du planning hebdomadaire des agents suivant les contraintes liées aux différentes campagnes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Mise à jour progressive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EVAL.FORMATEUR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application d’évaluation des formateurs ;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31 mars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GED.MCB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Etude et mise en place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31 octobre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MISE A JOUR SITE WEB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mise à jour régulière du site web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iMise</a:t>
                      </a:r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à jour progressive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510">
                <a:tc gridSpan="3"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086426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42456"/>
              </p:ext>
            </p:extLst>
          </p:nvPr>
        </p:nvGraphicFramePr>
        <p:xfrm>
          <a:off x="1907704" y="1124744"/>
          <a:ext cx="6192688" cy="1724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  <a:gridCol w="1944216"/>
              </a:tblGrid>
              <a:tr h="2675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smtClean="0">
                          <a:effectLst/>
                        </a:rPr>
                        <a:t>TACHES SERVICE  MAINTENANCE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 smtClean="0">
                          <a:effectLst/>
                        </a:rPr>
                        <a:t>DELAI PREVISIONNEL DE MISE EN PRODUCTION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6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 Mise en place d’une stratégie de supervision réseaux (</a:t>
                      </a:r>
                      <a:r>
                        <a:rPr lang="fr-FR" sz="1050" dirty="0" err="1" smtClean="0">
                          <a:latin typeface="Cambria" panose="02040503050406030204" pitchFamily="18" charset="0"/>
                        </a:rPr>
                        <a:t>Zabbix</a:t>
                      </a:r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)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31 janvier</a:t>
                      </a:r>
                      <a:r>
                        <a:rPr lang="fr-FR" sz="1050" b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76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 Mise en place d’une plateforme SMS (test avec </a:t>
                      </a:r>
                      <a:r>
                        <a:rPr lang="fr-FR" sz="1050" dirty="0" err="1" smtClean="0">
                          <a:latin typeface="Cambria" panose="02040503050406030204" pitchFamily="18" charset="0"/>
                        </a:rPr>
                        <a:t>kannel</a:t>
                      </a:r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)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 </a:t>
                      </a:r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février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76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 Migration de tous les postes du parc informatique vers Windows 7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15 mars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76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Support  aux utilisateurs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fr-FR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permanence</a:t>
                      </a:r>
                      <a:endParaRPr lang="fr-FR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76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Maintenance du parc informatique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fr-FR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permanence</a:t>
                      </a:r>
                      <a:endParaRPr lang="fr-FR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42456"/>
              </p:ext>
            </p:extLst>
          </p:nvPr>
        </p:nvGraphicFramePr>
        <p:xfrm>
          <a:off x="1907704" y="3068960"/>
          <a:ext cx="6192688" cy="271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  <a:gridCol w="1944216"/>
              </a:tblGrid>
              <a:tr h="2675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smtClean="0">
                          <a:effectLst/>
                        </a:rPr>
                        <a:t>TACHES SERVICE</a:t>
                      </a:r>
                      <a:r>
                        <a:rPr lang="fr-FR" sz="1050" b="1" u="none" strike="noStrike" baseline="0" dirty="0" smtClean="0">
                          <a:effectLst/>
                        </a:rPr>
                        <a:t> RESEAUX ET SECURITE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 smtClean="0">
                          <a:effectLst/>
                        </a:rPr>
                        <a:t>DELAI PREVISIONNEL DE MISE EN PRODUCTION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66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 Mise à jour des lecteurs</a:t>
                      </a: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31 janvier</a:t>
                      </a:r>
                      <a:r>
                        <a:rPr lang="fr-FR" sz="1050" b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76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Mise en place d’une nouvelle architecture réseau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31 janvier</a:t>
                      </a:r>
                      <a:r>
                        <a:rPr lang="fr-FR" sz="1050" b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76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Refonte de la stratégie de sécurité réseau 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10 février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76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Supervision du réseau  et détection d’intrusion 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fr-FR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permanence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76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Refonte du plan d’adressage vue l’augmentation du parc informatique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10 février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76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Mise en place d’une politique de sauvegarde des données critiques 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20 février 2015</a:t>
                      </a:r>
                      <a:endParaRPr lang="fr-FR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76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Migration des serveurs sous Windows Server 2003 vers Windows Server 2008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31 mars 2015</a:t>
                      </a:r>
                      <a:endParaRPr lang="fr-FR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76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50" dirty="0" smtClean="0">
                          <a:latin typeface="Cambria" panose="02040503050406030204" pitchFamily="18" charset="0"/>
                        </a:rPr>
                        <a:t>Rédaction des manuels et procédure du service</a:t>
                      </a: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fr-FR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permanence</a:t>
                      </a:r>
                      <a:endParaRPr lang="fr-FR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b"/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4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/>
          <a:srcRect t="7672" r="2958" b="8657"/>
          <a:stretch/>
        </p:blipFill>
        <p:spPr>
          <a:xfrm>
            <a:off x="1403648" y="1556792"/>
            <a:ext cx="7290921" cy="353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3131840" y="98072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D’ACCUEIL DU SITE 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332897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913" y="1700213"/>
            <a:ext cx="7354887" cy="3241675"/>
          </a:xfrm>
        </p:spPr>
        <p:txBody>
          <a:bodyPr anchor="ctr"/>
          <a:lstStyle/>
          <a:p>
            <a:pPr algn="ctr">
              <a:buFontTx/>
              <a:buNone/>
            </a:pPr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PLAN D’ACTIONS DIRECTION </a:t>
            </a:r>
          </a:p>
          <a:p>
            <a:pPr algn="ctr">
              <a:buFontTx/>
              <a:buNone/>
            </a:pPr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DES SYSTEMES D’INFORMATION</a:t>
            </a:r>
          </a:p>
          <a:p>
            <a:pPr algn="ctr">
              <a:buFontTx/>
              <a:buNone/>
            </a:pPr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(DSI-2015)</a:t>
            </a:r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 rot="10800000" flipV="1">
            <a:off x="5652120" y="50212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1115616" y="1340768"/>
            <a:ext cx="777716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fr-FR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I - PRESENTATION </a:t>
            </a:r>
            <a:r>
              <a:rPr lang="fr-FR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ET MISSIONS DU DEPARTEMENT </a:t>
            </a:r>
            <a:endParaRPr lang="fr-FR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fr-FR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	</a:t>
            </a:r>
          </a:p>
          <a:p>
            <a:pPr lvl="1" algn="just">
              <a:lnSpc>
                <a:spcPct val="150000"/>
              </a:lnSpc>
            </a:pPr>
            <a:r>
              <a:rPr lang="fr-FR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II – RESSOURCES HUMAINES</a:t>
            </a:r>
          </a:p>
          <a:p>
            <a:pPr lvl="1" algn="ctr">
              <a:lnSpc>
                <a:spcPct val="150000"/>
              </a:lnSpc>
            </a:pPr>
            <a:endParaRPr lang="fr-FR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fr-FR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III- PERSPECTIVES</a:t>
            </a:r>
          </a:p>
          <a:p>
            <a:pPr lvl="1" algn="just">
              <a:lnSpc>
                <a:spcPct val="150000"/>
              </a:lnSpc>
            </a:pPr>
            <a:r>
              <a:rPr lang="fr-FR" sz="1800" b="1" dirty="0" smtClean="0">
                <a:latin typeface="Cambria" panose="02040503050406030204" pitchFamily="18" charset="0"/>
              </a:rPr>
              <a:t>	a- Service Analyse et Développement</a:t>
            </a:r>
          </a:p>
          <a:p>
            <a:pPr lvl="1" algn="just">
              <a:lnSpc>
                <a:spcPct val="150000"/>
              </a:lnSpc>
            </a:pPr>
            <a:r>
              <a:rPr lang="fr-FR" sz="1800" b="1" dirty="0" smtClean="0">
                <a:latin typeface="Cambria" panose="02040503050406030204" pitchFamily="18" charset="0"/>
              </a:rPr>
              <a:t>	b- Service Réseaux et Maintenance</a:t>
            </a:r>
          </a:p>
          <a:p>
            <a:pPr lvl="1" algn="just">
              <a:lnSpc>
                <a:spcPct val="150000"/>
              </a:lnSpc>
            </a:pPr>
            <a:r>
              <a:rPr lang="fr-FR" sz="1800" b="1" dirty="0">
                <a:latin typeface="Cambria" panose="02040503050406030204" pitchFamily="18" charset="0"/>
              </a:rPr>
              <a:t>	</a:t>
            </a:r>
            <a:r>
              <a:rPr lang="fr-FR" sz="1800" b="1" dirty="0" smtClean="0">
                <a:latin typeface="Cambria" panose="02040503050406030204" pitchFamily="18" charset="0"/>
              </a:rPr>
              <a:t>c- Service Système et Sécurité</a:t>
            </a:r>
          </a:p>
          <a:p>
            <a:pPr lvl="1" algn="just">
              <a:lnSpc>
                <a:spcPct val="150000"/>
              </a:lnSpc>
            </a:pPr>
            <a:r>
              <a:rPr lang="fr-FR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IV- ANNEXE</a:t>
            </a:r>
          </a:p>
        </p:txBody>
      </p:sp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71888" y="309563"/>
            <a:ext cx="5472112" cy="720725"/>
          </a:xfrm>
        </p:spPr>
        <p:txBody>
          <a:bodyPr/>
          <a:lstStyle/>
          <a:p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</a:t>
            </a:r>
            <a:r>
              <a:rPr lang="fr-F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PRESENTATION  ET MISSIONS DU DEPARTEMENT 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196752"/>
            <a:ext cx="8064896" cy="5113114"/>
          </a:xfrm>
        </p:spPr>
        <p:txBody>
          <a:bodyPr anchor="ctr"/>
          <a:lstStyle/>
          <a:p>
            <a:pPr algn="just"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	</a:t>
            </a:r>
          </a:p>
          <a:p>
            <a:pPr algn="just">
              <a:buNone/>
            </a:pPr>
            <a:endParaRPr lang="fr-FR" sz="1800" dirty="0">
              <a:latin typeface="Cambria" panose="02040503050406030204" pitchFamily="18" charset="0"/>
            </a:endParaRPr>
          </a:p>
          <a:p>
            <a:pPr algn="just">
              <a:buNone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indent="20638" algn="just">
              <a:lnSpc>
                <a:spcPct val="150000"/>
              </a:lnSpc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	Les </a:t>
            </a:r>
            <a:r>
              <a:rPr lang="fr-FR" sz="1800" dirty="0">
                <a:latin typeface="Cambria" panose="02040503050406030204" pitchFamily="18" charset="0"/>
              </a:rPr>
              <a:t>besoins très importants et de plus en plus croissants </a:t>
            </a:r>
            <a:r>
              <a:rPr lang="fr-FR" sz="1800" dirty="0" smtClean="0">
                <a:latin typeface="Cambria" panose="02040503050406030204" pitchFamily="18" charset="0"/>
              </a:rPr>
              <a:t>dans l'usage </a:t>
            </a:r>
            <a:r>
              <a:rPr lang="fr-FR" sz="1800" dirty="0">
                <a:latin typeface="Cambria" panose="02040503050406030204" pitchFamily="18" charset="0"/>
              </a:rPr>
              <a:t>de l'informatique ont conduit à la création d'un Service Informatique, chargé de mettre à disposition des utilisateurs, des ressources informatiques et </a:t>
            </a:r>
            <a:r>
              <a:rPr lang="fr-FR" sz="1800" dirty="0" smtClean="0">
                <a:latin typeface="Cambria" panose="02040503050406030204" pitchFamily="18" charset="0"/>
              </a:rPr>
              <a:t>audiovisuelles communes.</a:t>
            </a:r>
            <a:r>
              <a:rPr lang="fr-FR" sz="1800" dirty="0">
                <a:latin typeface="Cambria" panose="02040503050406030204" pitchFamily="18" charset="0"/>
              </a:rPr>
              <a:t> </a:t>
            </a:r>
            <a:r>
              <a:rPr lang="fr-FR" sz="1800" dirty="0" smtClean="0">
                <a:latin typeface="Cambria" panose="02040503050406030204" pitchFamily="18" charset="0"/>
              </a:rPr>
              <a:t>Il </a:t>
            </a:r>
            <a:r>
              <a:rPr lang="fr-FR" sz="1800" dirty="0">
                <a:latin typeface="Cambria" panose="02040503050406030204" pitchFamily="18" charset="0"/>
              </a:rPr>
              <a:t>offre une assistance personnalisée aux usagers et garantit la sécurité du </a:t>
            </a:r>
            <a:r>
              <a:rPr lang="fr-FR" sz="1800" dirty="0" smtClean="0">
                <a:latin typeface="Cambria" panose="02040503050406030204" pitchFamily="18" charset="0"/>
              </a:rPr>
              <a:t>système d'information </a:t>
            </a:r>
            <a:r>
              <a:rPr lang="fr-FR" sz="1800" dirty="0">
                <a:latin typeface="Cambria" panose="02040503050406030204" pitchFamily="18" charset="0"/>
              </a:rPr>
              <a:t>de l'établissement</a:t>
            </a:r>
            <a:r>
              <a:rPr lang="fr-FR" sz="1800" dirty="0" smtClean="0">
                <a:latin typeface="Cambria" panose="02040503050406030204" pitchFamily="18" charset="0"/>
              </a:rPr>
              <a:t>.</a:t>
            </a:r>
            <a:r>
              <a:rPr lang="fr-FR" sz="1800" dirty="0">
                <a:latin typeface="Cambria" panose="02040503050406030204" pitchFamily="18" charset="0"/>
              </a:rPr>
              <a:t/>
            </a:r>
            <a:br>
              <a:rPr lang="fr-FR" sz="1800" dirty="0">
                <a:latin typeface="Cambria" panose="02040503050406030204" pitchFamily="18" charset="0"/>
              </a:rPr>
            </a:br>
            <a:endParaRPr lang="fr-FR" sz="1800" dirty="0" smtClean="0">
              <a:latin typeface="Cambria" panose="02040503050406030204" pitchFamily="18" charset="0"/>
            </a:endParaRPr>
          </a:p>
          <a:p>
            <a:pPr indent="20638" algn="just">
              <a:lnSpc>
                <a:spcPct val="150000"/>
              </a:lnSpc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Quatre sous services ont été créés par la </a:t>
            </a:r>
            <a:r>
              <a:rPr lang="fr-FR" sz="1800" b="1" dirty="0" smtClean="0">
                <a:latin typeface="Cambria" panose="02040503050406030204" pitchFamily="18" charset="0"/>
              </a:rPr>
              <a:t>DIRECTION GENERALE</a:t>
            </a:r>
            <a:r>
              <a:rPr lang="fr-FR" sz="1800" dirty="0" smtClean="0">
                <a:latin typeface="Cambria" panose="02040503050406030204" pitchFamily="18" charset="0"/>
              </a:rPr>
              <a:t>: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Réseaux et Maintenance (</a:t>
            </a:r>
            <a:r>
              <a:rPr lang="fr-F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SRM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);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Système 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et 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Sécurité (</a:t>
            </a:r>
            <a:r>
              <a:rPr lang="fr-F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SSS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);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d’Analyse et Développement /(</a:t>
            </a:r>
            <a:r>
              <a:rPr lang="fr-F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SAD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);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Base de Données et d’Archivage (</a:t>
            </a:r>
            <a:r>
              <a:rPr lang="fr-F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SBDA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);</a:t>
            </a:r>
          </a:p>
          <a:p>
            <a:pPr algn="just">
              <a:buNone/>
            </a:pPr>
            <a:endParaRPr lang="fr-FR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buNone/>
            </a:pPr>
            <a:endParaRPr lang="fr-FR" sz="18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913" y="1700213"/>
            <a:ext cx="7354887" cy="324167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fr-FR" sz="6000" b="1" kern="0" dirty="0" smtClean="0">
              <a:solidFill>
                <a:srgbClr val="C000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71888" y="309563"/>
            <a:ext cx="5472112" cy="720725"/>
          </a:xfrm>
        </p:spPr>
        <p:txBody>
          <a:bodyPr/>
          <a:lstStyle/>
          <a:p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PRESENTATION DU 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DEPARTEMENT DSI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913" y="1700213"/>
            <a:ext cx="7354887" cy="324167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fr-FR" sz="6000" b="1" kern="0" dirty="0" smtClean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073252" y="1160153"/>
            <a:ext cx="1872208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DIRECTION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GENERALE</a:t>
            </a:r>
            <a:endParaRPr lang="fr-FR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392567" y="3501008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SERVICE 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RESEAUX ET MAINTENANCE</a:t>
            </a:r>
            <a:endParaRPr lang="fr-FR" sz="1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331913" y="4725144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HEDIHON Derrick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093689" y="4707959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TOHIONON Fabrice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7392567" y="4725144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LOBE Jean-François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267744" y="5812371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STAGIAIRE</a:t>
            </a:r>
          </a:p>
          <a:p>
            <a:pPr algn="ctr"/>
            <a:r>
              <a:rPr lang="fr-FR" sz="1200" b="1" dirty="0">
                <a:solidFill>
                  <a:srgbClr val="333333"/>
                </a:solidFill>
                <a:latin typeface="Cambria" panose="02040503050406030204" pitchFamily="18" charset="0"/>
              </a:rPr>
              <a:t>A</a:t>
            </a:r>
            <a:r>
              <a:rPr lang="fr-FR" sz="1200" b="1" dirty="0" smtClean="0">
                <a:solidFill>
                  <a:srgbClr val="333333"/>
                </a:solidFill>
                <a:latin typeface="Cambria" panose="02040503050406030204" pitchFamily="18" charset="0"/>
              </a:rPr>
              <a:t> recruter avant 28/02/2015</a:t>
            </a:r>
            <a:endParaRPr lang="fr-FR" sz="1200" b="1" dirty="0">
              <a:solidFill>
                <a:srgbClr val="333333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398366" y="5696768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STAGIAIRE</a:t>
            </a:r>
          </a:p>
          <a:p>
            <a:pPr algn="ctr"/>
            <a:r>
              <a:rPr lang="fr-FR" sz="1200" b="1" dirty="0">
                <a:solidFill>
                  <a:srgbClr val="333333"/>
                </a:solidFill>
                <a:latin typeface="Cambria" panose="02040503050406030204" pitchFamily="18" charset="0"/>
              </a:rPr>
              <a:t>A recruter avant 28/02/2015</a:t>
            </a:r>
          </a:p>
          <a:p>
            <a:pPr algn="ctr"/>
            <a:endParaRPr lang="fr-FR" sz="1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9" name="Connecteur droit 18"/>
          <p:cNvCxnSpPr>
            <a:endCxn id="7" idx="0"/>
          </p:cNvCxnSpPr>
          <p:nvPr/>
        </p:nvCxnSpPr>
        <p:spPr>
          <a:xfrm>
            <a:off x="4963294" y="1916584"/>
            <a:ext cx="5308" cy="324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004048" y="3032832"/>
            <a:ext cx="5308" cy="324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843808" y="3356992"/>
            <a:ext cx="56166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843808" y="3356992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5580112" y="3356992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460432" y="3356992"/>
            <a:ext cx="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796136" y="4328976"/>
            <a:ext cx="0" cy="1476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endCxn id="18" idx="0"/>
          </p:cNvCxnSpPr>
          <p:nvPr/>
        </p:nvCxnSpPr>
        <p:spPr>
          <a:xfrm>
            <a:off x="8172400" y="4293096"/>
            <a:ext cx="22412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3923928" y="4509120"/>
            <a:ext cx="5308" cy="180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8172400" y="5517232"/>
            <a:ext cx="5308" cy="180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979712" y="4509120"/>
            <a:ext cx="5308" cy="180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1979712" y="4509120"/>
            <a:ext cx="19442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2987824" y="4328976"/>
            <a:ext cx="5308" cy="180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059832" y="5661248"/>
            <a:ext cx="5308" cy="108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2051720" y="5661248"/>
            <a:ext cx="19442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3990628" y="5553112"/>
            <a:ext cx="5308" cy="108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2051720" y="5553112"/>
            <a:ext cx="5308" cy="108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5004048" y="5661248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STAGIAIRE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AGBOTON Kilian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895027" y="3545013"/>
            <a:ext cx="1856743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SERVICE 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SYSTÈME ET SECURITE DES </a:t>
            </a:r>
            <a:r>
              <a:rPr lang="fr-FR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INFORMATIONS</a:t>
            </a:r>
            <a:endParaRPr lang="fr-FR" sz="1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134158" y="3558270"/>
            <a:ext cx="1738076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SERVICE DEVELOPPEMENT </a:t>
            </a:r>
            <a:r>
              <a:rPr lang="fr-FR" sz="1200" b="1" dirty="0">
                <a:solidFill>
                  <a:srgbClr val="FF0000"/>
                </a:solidFill>
                <a:latin typeface="Cambria" panose="02040503050406030204" pitchFamily="18" charset="0"/>
              </a:rPr>
              <a:t>ET BASE DE DONNEES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032498" y="2240744"/>
            <a:ext cx="1872208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RESPONSABLE</a:t>
            </a:r>
          </a:p>
          <a:p>
            <a:pPr algn="ctr"/>
            <a:endParaRPr lang="fr-FR" sz="12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AGUIAH </a:t>
            </a:r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Léandre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765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71888" y="309563"/>
            <a:ext cx="5472112" cy="720725"/>
          </a:xfrm>
        </p:spPr>
        <p:txBody>
          <a:bodyPr/>
          <a:lstStyle/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MOYENS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913" y="1700213"/>
            <a:ext cx="7354887" cy="324167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fr-FR" sz="6000" b="1" kern="0" dirty="0" smtClean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913" y="908720"/>
            <a:ext cx="7812087" cy="51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914400" lvl="2" indent="0" algn="just"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	Compte tenue des </a:t>
            </a:r>
            <a:r>
              <a:rPr lang="fr-FR" sz="1800" dirty="0">
                <a:latin typeface="Cambria" panose="02040503050406030204" pitchFamily="18" charset="0"/>
              </a:rPr>
              <a:t>tâches et de l’évolution </a:t>
            </a:r>
            <a:r>
              <a:rPr lang="fr-FR" sz="1800" dirty="0" smtClean="0">
                <a:latin typeface="Cambria" panose="02040503050406030204" pitchFamily="18" charset="0"/>
              </a:rPr>
              <a:t>du parc informatique et des exigences en terme de développement des applications, un </a:t>
            </a:r>
            <a:r>
              <a:rPr lang="fr-FR" sz="1800" dirty="0">
                <a:latin typeface="Cambria" panose="02040503050406030204" pitchFamily="18" charset="0"/>
              </a:rPr>
              <a:t>renforcement en ressources </a:t>
            </a:r>
            <a:r>
              <a:rPr lang="fr-FR" sz="1800" dirty="0" smtClean="0">
                <a:latin typeface="Cambria" panose="02040503050406030204" pitchFamily="18" charset="0"/>
              </a:rPr>
              <a:t>humaines (Stagiaires) est prévu avant la fin du 1</a:t>
            </a:r>
            <a:r>
              <a:rPr lang="fr-FR" sz="1800" baseline="30000" dirty="0" smtClean="0">
                <a:latin typeface="Cambria" panose="02040503050406030204" pitchFamily="18" charset="0"/>
              </a:rPr>
              <a:t>er</a:t>
            </a:r>
            <a:r>
              <a:rPr lang="fr-FR" sz="1800" dirty="0" smtClean="0">
                <a:latin typeface="Cambria" panose="02040503050406030204" pitchFamily="18" charset="0"/>
              </a:rPr>
              <a:t> trimestre 2015. Ce qui nous permettra d’avoir :</a:t>
            </a:r>
          </a:p>
          <a:p>
            <a:pPr marL="0" indent="0" algn="just">
              <a:buNone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800" b="1" kern="0" dirty="0" smtClean="0">
                <a:latin typeface="Cambria" panose="02040503050406030204" pitchFamily="18" charset="0"/>
              </a:rPr>
              <a:t> Service Analyse et Développement:</a:t>
            </a:r>
          </a:p>
          <a:p>
            <a:pPr lvl="2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kern="0" dirty="0" smtClean="0">
                <a:latin typeface="Cambria" panose="02040503050406030204" pitchFamily="18" charset="0"/>
              </a:rPr>
              <a:t> 01 </a:t>
            </a:r>
            <a:r>
              <a:rPr lang="fr-FR" sz="1800" kern="0" dirty="0">
                <a:latin typeface="Cambria" panose="02040503050406030204" pitchFamily="18" charset="0"/>
              </a:rPr>
              <a:t>Responsable de Service de Développement</a:t>
            </a:r>
          </a:p>
          <a:p>
            <a:pPr lvl="2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kern="0" dirty="0" smtClean="0">
                <a:latin typeface="Cambria" panose="02040503050406030204" pitchFamily="18" charset="0"/>
              </a:rPr>
              <a:t> 02 </a:t>
            </a:r>
            <a:r>
              <a:rPr lang="fr-FR" sz="1800" kern="0" dirty="0" smtClean="0">
                <a:latin typeface="Cambria" panose="02040503050406030204" pitchFamily="18" charset="0"/>
              </a:rPr>
              <a:t>Analystes Programmeur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800" b="1" kern="0" dirty="0" smtClean="0">
                <a:latin typeface="Cambria" panose="02040503050406030204" pitchFamily="18" charset="0"/>
              </a:rPr>
              <a:t>Service Réseau et Maintenance</a:t>
            </a:r>
          </a:p>
          <a:p>
            <a:pPr marL="1257300" lvl="4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kern="0" dirty="0" smtClean="0">
                <a:latin typeface="Cambria" panose="02040503050406030204" pitchFamily="18" charset="0"/>
              </a:rPr>
              <a:t>01</a:t>
            </a:r>
            <a:r>
              <a:rPr lang="fr-FR" sz="1800" kern="0" dirty="0" smtClean="0">
                <a:latin typeface="Cambria" panose="02040503050406030204" pitchFamily="18" charset="0"/>
              </a:rPr>
              <a:t> Technicien </a:t>
            </a:r>
            <a:r>
              <a:rPr lang="fr-FR" sz="1800" kern="0" dirty="0">
                <a:latin typeface="Cambria" panose="02040503050406030204" pitchFamily="18" charset="0"/>
              </a:rPr>
              <a:t>en Réseau et </a:t>
            </a:r>
            <a:r>
              <a:rPr lang="fr-FR" sz="1800" kern="0" dirty="0" smtClean="0">
                <a:latin typeface="Cambria" panose="02040503050406030204" pitchFamily="18" charset="0"/>
              </a:rPr>
              <a:t>Maintenance</a:t>
            </a:r>
          </a:p>
          <a:p>
            <a:pPr marL="1257300" lvl="4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kern="0" dirty="0" smtClean="0">
                <a:latin typeface="Cambria" panose="02040503050406030204" pitchFamily="18" charset="0"/>
              </a:rPr>
              <a:t>01</a:t>
            </a:r>
            <a:r>
              <a:rPr lang="fr-FR" sz="1800" kern="0" dirty="0" smtClean="0">
                <a:latin typeface="Cambria" panose="02040503050406030204" pitchFamily="18" charset="0"/>
              </a:rPr>
              <a:t> Stagiaire en Réseau et Maintenance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800" b="1" kern="0" dirty="0">
                <a:latin typeface="Cambria" panose="02040503050406030204" pitchFamily="18" charset="0"/>
              </a:rPr>
              <a:t>Service </a:t>
            </a:r>
            <a:r>
              <a:rPr lang="fr-FR" sz="1800" b="1" kern="0" dirty="0" smtClean="0">
                <a:latin typeface="Cambria" panose="02040503050406030204" pitchFamily="18" charset="0"/>
              </a:rPr>
              <a:t>Système et Sécurité </a:t>
            </a:r>
            <a:endParaRPr lang="fr-FR" sz="1800" b="1" kern="0" dirty="0">
              <a:latin typeface="Cambria" panose="02040503050406030204" pitchFamily="18" charset="0"/>
            </a:endParaRPr>
          </a:p>
          <a:p>
            <a:pPr marL="1257300" lvl="4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kern="0" dirty="0" smtClean="0">
                <a:latin typeface="Cambria" panose="02040503050406030204" pitchFamily="18" charset="0"/>
              </a:rPr>
              <a:t>01</a:t>
            </a:r>
            <a:r>
              <a:rPr lang="fr-FR" sz="1800" kern="0" dirty="0" smtClean="0">
                <a:latin typeface="Cambria" panose="02040503050406030204" pitchFamily="18" charset="0"/>
              </a:rPr>
              <a:t> Stagiaire</a:t>
            </a:r>
          </a:p>
          <a:p>
            <a:pPr lvl="2" algn="just">
              <a:buFont typeface="Wingdings" panose="05000000000000000000" pitchFamily="2" charset="2"/>
              <a:buChar char="v"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marL="457200" lvl="1" indent="0" algn="just">
              <a:buNone/>
            </a:pPr>
            <a:endParaRPr lang="fr-FR" sz="1800" kern="0" dirty="0"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b="1" kern="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2038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1880" y="309563"/>
            <a:ext cx="5652120" cy="720725"/>
          </a:xfrm>
        </p:spPr>
        <p:txBody>
          <a:bodyPr/>
          <a:lstStyle/>
          <a:p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</a:t>
            </a:r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FONCTIONNEMENT, INDICATEURS DE PERFORMANCE ET MOTIVATION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913" y="1700213"/>
            <a:ext cx="7354887" cy="324167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fr-FR" sz="6000" b="1" kern="0" dirty="0" smtClean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78741" y="1568564"/>
            <a:ext cx="7061229" cy="532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300" dirty="0" smtClean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300" dirty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300" dirty="0" smtClean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300" dirty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300" dirty="0" smtClean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Cambria" panose="02040503050406030204" pitchFamily="18" charset="0"/>
              </a:rPr>
              <a:t>Convergence </a:t>
            </a:r>
            <a:r>
              <a:rPr lang="fr-FR" sz="1400" dirty="0">
                <a:latin typeface="Cambria" panose="02040503050406030204" pitchFamily="18" charset="0"/>
              </a:rPr>
              <a:t>de toutes les applications vers une interface unique d’authentification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</a:rPr>
              <a:t>Développement des applications pour les autres départements :</a:t>
            </a: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b="1" dirty="0">
                <a:latin typeface="Cambria" panose="02040503050406030204" pitchFamily="18" charset="0"/>
              </a:rPr>
              <a:t>RECRUTEL</a:t>
            </a:r>
            <a:r>
              <a:rPr lang="fr-FR" sz="1400" dirty="0">
                <a:latin typeface="Cambria" panose="02040503050406030204" pitchFamily="18" charset="0"/>
              </a:rPr>
              <a:t> </a:t>
            </a:r>
            <a:r>
              <a:rPr lang="fr-FR" sz="1400" dirty="0" smtClean="0">
                <a:latin typeface="Cambria" panose="02040503050406030204" pitchFamily="18" charset="0"/>
              </a:rPr>
              <a:t>;</a:t>
            </a: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b="1" dirty="0" smtClean="0">
                <a:latin typeface="Cambria" panose="02040503050406030204" pitchFamily="18" charset="0"/>
              </a:rPr>
              <a:t>GED.mcb</a:t>
            </a:r>
            <a:r>
              <a:rPr lang="fr-FR" sz="1400" b="1" dirty="0">
                <a:latin typeface="Cambria" panose="02040503050406030204" pitchFamily="18" charset="0"/>
              </a:rPr>
              <a:t>;</a:t>
            </a:r>
            <a:endParaRPr lang="fr-FR" sz="1400" dirty="0" smtClean="0"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b="1" dirty="0">
                <a:latin typeface="Cambria" panose="02040503050406030204" pitchFamily="18" charset="0"/>
              </a:rPr>
              <a:t>Planning_MCB</a:t>
            </a:r>
            <a:r>
              <a:rPr lang="fr-FR" sz="1400" dirty="0">
                <a:latin typeface="Cambria" panose="02040503050406030204" pitchFamily="18" charset="0"/>
              </a:rPr>
              <a:t>: optimisation et intégration de nouvelle fonctionnalités de la version en cours </a:t>
            </a:r>
            <a:r>
              <a:rPr lang="fr-FR" sz="1400" dirty="0" smtClean="0">
                <a:latin typeface="Cambria" panose="02040503050406030204" pitchFamily="18" charset="0"/>
              </a:rPr>
              <a:t>d’utilisation</a:t>
            </a:r>
            <a:endParaRPr lang="fr-FR" sz="1400" dirty="0"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Cambria" panose="02040503050406030204" pitchFamily="18" charset="0"/>
              </a:rPr>
              <a:t>Migration du portail applicatif vers un INTRANET</a:t>
            </a: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Cambria" panose="02040503050406030204" pitchFamily="18" charset="0"/>
              </a:rPr>
              <a:t>Automatisation de certaines tâches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</a:rPr>
              <a:t> Mise à jour des applications existantes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</a:rPr>
              <a:t> Développement d’applications spontanées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</a:rPr>
              <a:t> Assurer la veille technologique </a:t>
            </a: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300" dirty="0"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1800" b="1" dirty="0" smtClean="0"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1800" b="1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800" b="1" dirty="0">
              <a:latin typeface="Cambria" panose="0204050305040603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fr-FR" sz="18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800" b="1" kern="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	</a:t>
            </a:r>
            <a:endParaRPr lang="fr-FR" sz="1800" b="1" kern="0" dirty="0" smtClean="0">
              <a:latin typeface="Cambria" panose="0204050305040603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20307" y="980728"/>
            <a:ext cx="598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ANALYSE ET DEVELOPPEMENT</a:t>
            </a:r>
            <a:endParaRPr lang="fr-FR" sz="24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14748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700808"/>
            <a:ext cx="7560840" cy="19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 smtClean="0">
                <a:latin typeface="Cambria" panose="02040503050406030204" pitchFamily="18" charset="0"/>
              </a:rPr>
              <a:t> </a:t>
            </a:r>
            <a:r>
              <a:rPr lang="fr-FR" dirty="0">
                <a:latin typeface="Cambria" panose="02040503050406030204" pitchFamily="18" charset="0"/>
              </a:rPr>
              <a:t> Mise en place d’une politique d’archivage et de restauration des bases de données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 Etre le garant de l’image de </a:t>
            </a:r>
            <a:r>
              <a:rPr lang="fr-FR" b="1" dirty="0">
                <a:latin typeface="Cambria" panose="02040503050406030204" pitchFamily="18" charset="0"/>
              </a:rPr>
              <a:t>MEDIA CONTACT </a:t>
            </a:r>
            <a:r>
              <a:rPr lang="fr-FR" dirty="0">
                <a:latin typeface="Cambria" panose="02040503050406030204" pitchFamily="18" charset="0"/>
              </a:rPr>
              <a:t>sur la toile (Site Web, Réseaux Sociaux, etc.)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 Optimisation de </a:t>
            </a:r>
            <a:r>
              <a:rPr lang="fr-FR" b="1" dirty="0">
                <a:latin typeface="Cambria" panose="02040503050406030204" pitchFamily="18" charset="0"/>
              </a:rPr>
              <a:t>l’IVR MTN</a:t>
            </a:r>
          </a:p>
          <a:p>
            <a:pPr lvl="1">
              <a:lnSpc>
                <a:spcPct val="150000"/>
              </a:lnSpc>
            </a:pPr>
            <a:r>
              <a:rPr lang="fr-FR" b="1" dirty="0">
                <a:latin typeface="Cambria" panose="02040503050406030204" pitchFamily="18" charset="0"/>
              </a:rPr>
              <a:t>G</a:t>
            </a:r>
            <a:r>
              <a:rPr lang="fr-FR" dirty="0">
                <a:latin typeface="Cambria" panose="02040503050406030204" pitchFamily="18" charset="0"/>
              </a:rPr>
              <a:t>arantir un taux d’accessibilité de 95%</a:t>
            </a:r>
          </a:p>
          <a:p>
            <a:pPr lvl="1">
              <a:lnSpc>
                <a:spcPct val="150000"/>
              </a:lnSpc>
            </a:pPr>
            <a:r>
              <a:rPr lang="fr-FR" b="1" dirty="0">
                <a:latin typeface="Cambria" panose="02040503050406030204" pitchFamily="18" charset="0"/>
              </a:rPr>
              <a:t>M</a:t>
            </a:r>
            <a:r>
              <a:rPr lang="fr-FR" dirty="0">
                <a:latin typeface="Cambria" panose="02040503050406030204" pitchFamily="18" charset="0"/>
              </a:rPr>
              <a:t>ettre en place le système de facturation et déblocage de compte</a:t>
            </a:r>
          </a:p>
          <a:p>
            <a:pPr lvl="1">
              <a:lnSpc>
                <a:spcPct val="150000"/>
              </a:lnSpc>
            </a:pPr>
            <a:r>
              <a:rPr lang="fr-FR" b="1" dirty="0">
                <a:latin typeface="Cambria" panose="02040503050406030204" pitchFamily="18" charset="0"/>
              </a:rPr>
              <a:t>M</a:t>
            </a:r>
            <a:r>
              <a:rPr lang="fr-FR" dirty="0">
                <a:latin typeface="Cambria" panose="02040503050406030204" pitchFamily="18" charset="0"/>
              </a:rPr>
              <a:t>ise à jour régulière des informations afin de satisfaire l’abonné dans le SVI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73424" y="1023119"/>
            <a:ext cx="598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ANALYSE ET DEVELOPPEMENT</a:t>
            </a:r>
            <a:endParaRPr lang="fr-FR" sz="24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0" y="309563"/>
            <a:ext cx="565212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FONCTIONNEMENT, INDICATEURS DE PERFORMANCE ET MOTIVATION</a:t>
            </a:r>
            <a:endParaRPr lang="fr-F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22465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1880" y="309563"/>
            <a:ext cx="5652120" cy="720725"/>
          </a:xfrm>
        </p:spPr>
        <p:txBody>
          <a:bodyPr/>
          <a:lstStyle/>
          <a:p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</a:t>
            </a:r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FONCTIONNEMENT, INDICATEURS DE PERFORMANCE ET MOTIVATION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913" y="1700213"/>
            <a:ext cx="7354887" cy="324167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fr-FR" sz="6000" b="1" kern="0" dirty="0" smtClean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60058" y="1481222"/>
            <a:ext cx="7413739" cy="52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400" dirty="0" smtClean="0"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 smtClean="0">
                <a:latin typeface="Cambria" panose="02040503050406030204" pitchFamily="18" charset="0"/>
              </a:rPr>
              <a:t>Garantir à 90</a:t>
            </a:r>
            <a:r>
              <a:rPr lang="fr-FR" sz="1300" dirty="0">
                <a:latin typeface="Cambria" panose="02040503050406030204" pitchFamily="18" charset="0"/>
              </a:rPr>
              <a:t>% de disponibilité des postes de travail des </a:t>
            </a:r>
            <a:r>
              <a:rPr lang="fr-FR" sz="1300" dirty="0" smtClean="0">
                <a:latin typeface="Cambria" panose="02040503050406030204" pitchFamily="18" charset="0"/>
              </a:rPr>
              <a:t>téléconseillers</a:t>
            </a:r>
            <a:r>
              <a:rPr lang="fr-FR" sz="1300" dirty="0">
                <a:latin typeface="Cambria" panose="02040503050406030204" pitchFamily="18" charset="0"/>
              </a:rPr>
              <a:t> 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Planning de maintenance préventif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Maintenance curative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Garantir </a:t>
            </a:r>
            <a:r>
              <a:rPr lang="fr-FR" sz="1300" dirty="0" smtClean="0">
                <a:latin typeface="Cambria" panose="02040503050406030204" pitchFamily="18" charset="0"/>
              </a:rPr>
              <a:t>à 90</a:t>
            </a:r>
            <a:r>
              <a:rPr lang="fr-FR" sz="1300" dirty="0">
                <a:latin typeface="Cambria" panose="02040503050406030204" pitchFamily="18" charset="0"/>
              </a:rPr>
              <a:t>% de disponibilité des postes de l’administration 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Planning de maintenance préventif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Maintenance curative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Garantir </a:t>
            </a:r>
            <a:r>
              <a:rPr lang="fr-FR" sz="1300" dirty="0" smtClean="0">
                <a:latin typeface="Cambria" panose="02040503050406030204" pitchFamily="18" charset="0"/>
              </a:rPr>
              <a:t>à 90</a:t>
            </a:r>
            <a:r>
              <a:rPr lang="fr-FR" sz="1300" dirty="0">
                <a:latin typeface="Cambria" panose="02040503050406030204" pitchFamily="18" charset="0"/>
              </a:rPr>
              <a:t>% de disponibilité des serveurs de </a:t>
            </a:r>
            <a:r>
              <a:rPr lang="fr-FR" sz="1300" dirty="0" smtClean="0">
                <a:latin typeface="Cambria" panose="02040503050406030204" pitchFamily="18" charset="0"/>
              </a:rPr>
              <a:t>production;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Garantir à 90% de disponibilité des serveurs secondaires 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Mise en place d’une stratégie de télémaintenance (</a:t>
            </a:r>
            <a:r>
              <a:rPr lang="fr-FR" sz="1300" dirty="0" err="1">
                <a:latin typeface="Cambria" panose="02040503050406030204" pitchFamily="18" charset="0"/>
              </a:rPr>
              <a:t>Zabbix</a:t>
            </a:r>
            <a:r>
              <a:rPr lang="fr-FR" sz="1300" dirty="0">
                <a:latin typeface="Cambria" panose="02040503050406030204" pitchFamily="18" charset="0"/>
              </a:rPr>
              <a:t>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Mise en place d’une plateforme SMS (test avec </a:t>
            </a:r>
            <a:r>
              <a:rPr lang="fr-FR" sz="1300" dirty="0" err="1">
                <a:latin typeface="Cambria" panose="02040503050406030204" pitchFamily="18" charset="0"/>
              </a:rPr>
              <a:t>kannel</a:t>
            </a:r>
            <a:r>
              <a:rPr lang="fr-FR" sz="1300" dirty="0">
                <a:latin typeface="Cambria" panose="02040503050406030204" pitchFamily="18" charset="0"/>
              </a:rPr>
              <a:t>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Augmentation du parc informatique au troisième niveau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Support aux utilisateurs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Formations périodiques des </a:t>
            </a:r>
            <a:r>
              <a:rPr lang="fr-FR" sz="1300" dirty="0" err="1">
                <a:latin typeface="Cambria" panose="02040503050406030204" pitchFamily="18" charset="0"/>
              </a:rPr>
              <a:t>TeamLeaders</a:t>
            </a:r>
            <a:r>
              <a:rPr lang="fr-FR" sz="1300" dirty="0">
                <a:latin typeface="Cambria" panose="02040503050406030204" pitchFamily="18" charset="0"/>
              </a:rPr>
              <a:t> sur la maintenance de premier niveau, utilisation des suites bureautiques et </a:t>
            </a:r>
            <a:r>
              <a:rPr lang="fr-FR" sz="1300" dirty="0" err="1">
                <a:latin typeface="Cambria" panose="02040503050406030204" pitchFamily="18" charset="0"/>
              </a:rPr>
              <a:t>Hermes</a:t>
            </a:r>
            <a:r>
              <a:rPr lang="fr-FR" sz="1300" dirty="0">
                <a:latin typeface="Cambria" panose="02040503050406030204" pitchFamily="18" charset="0"/>
              </a:rPr>
              <a:t>. Net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Migration de tous les postes du parc informatique vers Windows 7</a:t>
            </a:r>
          </a:p>
          <a:p>
            <a:pPr marL="0" lvl="0" indent="0">
              <a:lnSpc>
                <a:spcPct val="150000"/>
              </a:lnSpc>
              <a:buNone/>
            </a:pPr>
            <a:endParaRPr lang="fr-FR" sz="1800" dirty="0">
              <a:latin typeface="Cambria" panose="020405030504060302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73424" y="1023119"/>
            <a:ext cx="598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RESEAUX ET MAINTENANCE</a:t>
            </a:r>
            <a:endParaRPr lang="fr-FR" sz="24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1524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11060</TotalTime>
  <Words>702</Words>
  <Application>Microsoft Office PowerPoint</Application>
  <PresentationFormat>Affichage à l'écran (4:3)</PresentationFormat>
  <Paragraphs>226</Paragraphs>
  <Slides>15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Modèle par défaut</vt:lpstr>
      <vt:lpstr>Présentation PowerPoint</vt:lpstr>
      <vt:lpstr>Présentation PowerPoint</vt:lpstr>
      <vt:lpstr>Présentation PowerPoint</vt:lpstr>
      <vt:lpstr>I - PRESENTATION  ET MISSIONS DU DEPARTEMENT </vt:lpstr>
      <vt:lpstr>I - PRESENTATION DU DEPARTEMENT DSI</vt:lpstr>
      <vt:lpstr>III – MOYENS</vt:lpstr>
      <vt:lpstr>III – FONCTIONNEMENT, INDICATEURS DE PERFORMANCE ET MOTIVATION</vt:lpstr>
      <vt:lpstr>Présentation PowerPoint</vt:lpstr>
      <vt:lpstr>III – FONCTIONNEMENT, INDICATEURS DE PERFORMANCE ET MOTIVATION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Unicornis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Léandre AGUIAH</cp:lastModifiedBy>
  <cp:revision>978</cp:revision>
  <dcterms:created xsi:type="dcterms:W3CDTF">2008-02-08T16:56:11Z</dcterms:created>
  <dcterms:modified xsi:type="dcterms:W3CDTF">2015-01-18T13:11:12Z</dcterms:modified>
</cp:coreProperties>
</file>