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21" r:id="rId3"/>
    <p:sldId id="261" r:id="rId4"/>
    <p:sldId id="294" r:id="rId5"/>
    <p:sldId id="327" r:id="rId6"/>
    <p:sldId id="322" r:id="rId7"/>
    <p:sldId id="323" r:id="rId8"/>
    <p:sldId id="324" r:id="rId9"/>
    <p:sldId id="325" r:id="rId10"/>
    <p:sldId id="326" r:id="rId11"/>
    <p:sldId id="328" r:id="rId12"/>
    <p:sldId id="334" r:id="rId13"/>
    <p:sldId id="331" r:id="rId14"/>
    <p:sldId id="330" r:id="rId15"/>
    <p:sldId id="332" r:id="rId16"/>
    <p:sldId id="333" r:id="rId17"/>
  </p:sldIdLst>
  <p:sldSz cx="9144000" cy="6858000" type="screen4x3"/>
  <p:notesSz cx="6858000" cy="9144000"/>
  <p:defaultTextStyle>
    <a:defPPr>
      <a:defRPr lang="fr-FR"/>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FF5050"/>
    <a:srgbClr val="996633"/>
    <a:srgbClr val="FF0000"/>
    <a:srgbClr val="B5726B"/>
    <a:srgbClr val="FF0066"/>
    <a:srgbClr val="9A8F86"/>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9" autoAdjust="0"/>
    <p:restoredTop sz="93575" autoAdjust="0"/>
  </p:normalViewPr>
  <p:slideViewPr>
    <p:cSldViewPr>
      <p:cViewPr>
        <p:scale>
          <a:sx n="70" d="100"/>
          <a:sy n="70" d="100"/>
        </p:scale>
        <p:origin x="-4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fr-FR"/>
          </a:p>
        </p:txBody>
      </p:sp>
      <p:sp>
        <p:nvSpPr>
          <p:cNvPr id="1013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6BC4F032-94F7-4741-BFF5-020A0037E0FB}" type="datetimeFigureOut">
              <a:rPr lang="fr-FR"/>
              <a:pPr>
                <a:defRPr/>
              </a:pPr>
              <a:t>20/12/2013</a:t>
            </a:fld>
            <a:endParaRPr lang="fr-FR"/>
          </a:p>
        </p:txBody>
      </p:sp>
      <p:sp>
        <p:nvSpPr>
          <p:cNvPr id="1013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fr-FR"/>
          </a:p>
        </p:txBody>
      </p:sp>
      <p:sp>
        <p:nvSpPr>
          <p:cNvPr id="1013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A0A7CFB5-6D0D-481C-8295-50069491000A}" type="slidenum">
              <a:rPr lang="fr-FR"/>
              <a:pPr>
                <a:defRPr/>
              </a:pPr>
              <a:t>‹N°›</a:t>
            </a:fld>
            <a:endParaRPr lang="fr-FR"/>
          </a:p>
        </p:txBody>
      </p:sp>
    </p:spTree>
    <p:extLst>
      <p:ext uri="{BB962C8B-B14F-4D97-AF65-F5344CB8AC3E}">
        <p14:creationId xmlns:p14="http://schemas.microsoft.com/office/powerpoint/2010/main" val="3817947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fr-FR"/>
          </a:p>
        </p:txBody>
      </p:sp>
      <p:sp>
        <p:nvSpPr>
          <p:cNvPr id="481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E2576CEE-653B-4744-8F8E-6D6EC44B8346}" type="datetimeFigureOut">
              <a:rPr lang="fr-FR"/>
              <a:pPr>
                <a:defRPr/>
              </a:pPr>
              <a:t>20/12/2013</a:t>
            </a:fld>
            <a:endParaRPr lang="fr-FR"/>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81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fr-FR"/>
          </a:p>
        </p:txBody>
      </p:sp>
      <p:sp>
        <p:nvSpPr>
          <p:cNvPr id="481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ABA53E0F-E439-4C30-B9F2-07B4281053A0}" type="slidenum">
              <a:rPr lang="fr-FR"/>
              <a:pPr>
                <a:defRPr/>
              </a:pPr>
              <a:t>‹N°›</a:t>
            </a:fld>
            <a:endParaRPr lang="fr-FR"/>
          </a:p>
        </p:txBody>
      </p:sp>
    </p:spTree>
    <p:extLst>
      <p:ext uri="{BB962C8B-B14F-4D97-AF65-F5344CB8AC3E}">
        <p14:creationId xmlns:p14="http://schemas.microsoft.com/office/powerpoint/2010/main" val="24762657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B2C8BF9-DCA0-45AB-94EA-84DC80A93082}" type="slidenum">
              <a:rPr lang="fr-FR"/>
              <a:pPr>
                <a:defRPr/>
              </a:pPr>
              <a:t>‹N°›</a:t>
            </a:fld>
            <a:endParaRPr lang="fr-FR"/>
          </a:p>
        </p:txBody>
      </p:sp>
    </p:spTree>
  </p:cSld>
  <p:clrMapOvr>
    <a:masterClrMapping/>
  </p:clrMapOvr>
  <p:transition spd="slow" advClick="0" advTm="4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DE26595A-4B37-40B2-A69D-BB7659C891D0}" type="slidenum">
              <a:rPr lang="fr-FR"/>
              <a:pPr>
                <a:defRPr/>
              </a:pPr>
              <a:t>‹N°›</a:t>
            </a:fld>
            <a:endParaRPr lang="fr-FR"/>
          </a:p>
        </p:txBody>
      </p:sp>
    </p:spTree>
  </p:cSld>
  <p:clrMapOvr>
    <a:masterClrMapping/>
  </p:clrMapOvr>
  <p:transition spd="slow" advClick="0" advTm="4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D6E988B8-B235-4E38-9A25-47BF64A30555}" type="slidenum">
              <a:rPr lang="fr-FR"/>
              <a:pPr>
                <a:defRPr/>
              </a:pPr>
              <a:t>‹N°›</a:t>
            </a:fld>
            <a:endParaRPr lang="fr-FR"/>
          </a:p>
        </p:txBody>
      </p:sp>
    </p:spTree>
  </p:cSld>
  <p:clrMapOvr>
    <a:masterClrMapping/>
  </p:clrMapOvr>
  <p:transition spd="slow" advClick="0" advTm="400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Rectangle 4"/>
          <p:cNvSpPr>
            <a:spLocks noGrp="1" noChangeArrowheads="1"/>
          </p:cNvSpPr>
          <p:nvPr>
            <p:ph type="dt" sz="half" idx="10"/>
          </p:nvPr>
        </p:nvSpPr>
        <p:spPr>
          <a:ln/>
        </p:spPr>
        <p:txBody>
          <a:bodyPr/>
          <a:lstStyle>
            <a:lvl1pPr>
              <a:defRPr/>
            </a:lvl1pPr>
          </a:lstStyle>
          <a:p>
            <a:pPr>
              <a:defRPr/>
            </a:pPr>
            <a:endParaRPr lang="fr-FR"/>
          </a:p>
        </p:txBody>
      </p:sp>
      <p:sp>
        <p:nvSpPr>
          <p:cNvPr id="7" name="Rectangle 5"/>
          <p:cNvSpPr>
            <a:spLocks noGrp="1" noChangeArrowheads="1"/>
          </p:cNvSpPr>
          <p:nvPr>
            <p:ph type="ftr" sz="quarter" idx="11"/>
          </p:nvPr>
        </p:nvSpPr>
        <p:spPr>
          <a:ln/>
        </p:spPr>
        <p:txBody>
          <a:bodyPr/>
          <a:lstStyle>
            <a:lvl1pPr>
              <a:defRPr/>
            </a:lvl1pPr>
          </a:lstStyle>
          <a:p>
            <a:pPr>
              <a:defRPr/>
            </a:pPr>
            <a:endParaRPr lang="fr-FR"/>
          </a:p>
        </p:txBody>
      </p:sp>
      <p:sp>
        <p:nvSpPr>
          <p:cNvPr id="8" name="Rectangle 6"/>
          <p:cNvSpPr>
            <a:spLocks noGrp="1" noChangeArrowheads="1"/>
          </p:cNvSpPr>
          <p:nvPr>
            <p:ph type="sldNum" sz="quarter" idx="12"/>
          </p:nvPr>
        </p:nvSpPr>
        <p:spPr>
          <a:ln/>
        </p:spPr>
        <p:txBody>
          <a:bodyPr/>
          <a:lstStyle>
            <a:lvl1pPr>
              <a:defRPr/>
            </a:lvl1pPr>
          </a:lstStyle>
          <a:p>
            <a:pPr>
              <a:defRPr/>
            </a:pPr>
            <a:fld id="{A1ACBF27-6867-423A-B1FB-BC64F253FD8E}" type="slidenum">
              <a:rPr lang="fr-FR"/>
              <a:pPr>
                <a:defRPr/>
              </a:pPr>
              <a:t>‹N°›</a:t>
            </a:fld>
            <a:endParaRPr lang="fr-FR"/>
          </a:p>
        </p:txBody>
      </p:sp>
    </p:spTree>
  </p:cSld>
  <p:clrMapOvr>
    <a:masterClrMapping/>
  </p:clrMapOvr>
  <p:transition spd="slow" advClick="0" advTm="4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DAE4A26D-81BB-43C8-B7C4-D3A9DD212E9A}" type="slidenum">
              <a:rPr lang="fr-FR"/>
              <a:pPr>
                <a:defRPr/>
              </a:pPr>
              <a:t>‹N°›</a:t>
            </a:fld>
            <a:endParaRPr lang="fr-FR"/>
          </a:p>
        </p:txBody>
      </p:sp>
    </p:spTree>
  </p:cSld>
  <p:clrMapOvr>
    <a:masterClrMapping/>
  </p:clrMapOvr>
  <p:transition spd="slow" advClick="0" advTm="4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2250AEF-16A3-4AA4-9363-2C44CAF4BB35}" type="slidenum">
              <a:rPr lang="fr-FR"/>
              <a:pPr>
                <a:defRPr/>
              </a:pPr>
              <a:t>‹N°›</a:t>
            </a:fld>
            <a:endParaRPr lang="fr-FR"/>
          </a:p>
        </p:txBody>
      </p:sp>
    </p:spTree>
  </p:cSld>
  <p:clrMapOvr>
    <a:masterClrMapping/>
  </p:clrMapOvr>
  <p:transition spd="slow" advClick="0" advTm="4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CF9E9F3-D041-4DDE-A64A-C023506A2040}" type="slidenum">
              <a:rPr lang="fr-FR"/>
              <a:pPr>
                <a:defRPr/>
              </a:pPr>
              <a:t>‹N°›</a:t>
            </a:fld>
            <a:endParaRPr lang="fr-FR"/>
          </a:p>
        </p:txBody>
      </p:sp>
    </p:spTree>
  </p:cSld>
  <p:clrMapOvr>
    <a:masterClrMapping/>
  </p:clrMapOvr>
  <p:transition spd="slow" advClick="0" advTm="400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4FC5919B-988A-4210-86EE-1898130CCA7F}" type="slidenum">
              <a:rPr lang="fr-FR"/>
              <a:pPr>
                <a:defRPr/>
              </a:pPr>
              <a:t>‹N°›</a:t>
            </a:fld>
            <a:endParaRPr lang="fr-FR"/>
          </a:p>
        </p:txBody>
      </p:sp>
    </p:spTree>
  </p:cSld>
  <p:clrMapOvr>
    <a:masterClrMapping/>
  </p:clrMapOvr>
  <p:transition spd="slow" advClick="0" advTm="400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A52804E5-52C8-41E0-B76C-D9C73D02EBAD}" type="slidenum">
              <a:rPr lang="fr-FR"/>
              <a:pPr>
                <a:defRPr/>
              </a:pPr>
              <a:t>‹N°›</a:t>
            </a:fld>
            <a:endParaRPr lang="fr-FR"/>
          </a:p>
        </p:txBody>
      </p:sp>
    </p:spTree>
  </p:cSld>
  <p:clrMapOvr>
    <a:masterClrMapping/>
  </p:clrMapOvr>
  <p:transition spd="slow" advClick="0" advTm="4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FAB3A76E-BC8E-423E-91A7-FEFA80045BFA}" type="slidenum">
              <a:rPr lang="fr-FR"/>
              <a:pPr>
                <a:defRPr/>
              </a:pPr>
              <a:t>‹N°›</a:t>
            </a:fld>
            <a:endParaRPr lang="fr-FR"/>
          </a:p>
        </p:txBody>
      </p:sp>
    </p:spTree>
  </p:cSld>
  <p:clrMapOvr>
    <a:masterClrMapping/>
  </p:clrMapOvr>
  <p:transition spd="slow" advClick="0" advTm="4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076AF08B-E2F5-4D47-9717-81B83D4532C2}" type="slidenum">
              <a:rPr lang="fr-FR"/>
              <a:pPr>
                <a:defRPr/>
              </a:pPr>
              <a:t>‹N°›</a:t>
            </a:fld>
            <a:endParaRPr lang="fr-FR"/>
          </a:p>
        </p:txBody>
      </p:sp>
    </p:spTree>
  </p:cSld>
  <p:clrMapOvr>
    <a:masterClrMapping/>
  </p:clrMapOvr>
  <p:transition spd="slow" advClick="0" advTm="4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A354BCE9-EFA3-4DA4-AA09-073EC56E251B}" type="slidenum">
              <a:rPr lang="fr-FR"/>
              <a:pPr>
                <a:defRPr/>
              </a:pPr>
              <a:t>‹N°›</a:t>
            </a:fld>
            <a:endParaRPr lang="fr-FR"/>
          </a:p>
        </p:txBody>
      </p:sp>
    </p:spTree>
  </p:cSld>
  <p:clrMapOvr>
    <a:masterClrMapping/>
  </p:clrMapOvr>
  <p:transition spd="slow" advClick="0" advTm="4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B6D352DD-A1A5-4B47-9EE8-0851B95022E7}" type="slidenum">
              <a:rPr lang="fr-FR"/>
              <a:pPr>
                <a:defRPr/>
              </a:pPr>
              <a:t>‹N°›</a:t>
            </a:fld>
            <a:endParaRPr lang="fr-FR"/>
          </a:p>
        </p:txBody>
      </p:sp>
    </p:spTree>
  </p:cSld>
  <p:clrMapOvr>
    <a:masterClrMapping/>
  </p:clrMapOvr>
  <p:transition spd="slow" advClick="0" advTm="4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fld id="{1ED16F01-9757-49B3-A8CA-69E3FBAC52A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slow" advClick="0" advTm="4000">
    <p:fad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Rectangle 10"/>
          <p:cNvSpPr>
            <a:spLocks noChangeArrowheads="1"/>
          </p:cNvSpPr>
          <p:nvPr/>
        </p:nvSpPr>
        <p:spPr bwMode="auto">
          <a:xfrm rot="10800000" flipV="1">
            <a:off x="614678" y="6019825"/>
            <a:ext cx="2952750" cy="646331"/>
          </a:xfrm>
          <a:prstGeom prst="rect">
            <a:avLst/>
          </a:prstGeom>
          <a:noFill/>
          <a:ln w="9525">
            <a:noFill/>
            <a:miter lim="800000"/>
            <a:headEnd/>
            <a:tailEnd/>
          </a:ln>
        </p:spPr>
        <p:txBody>
          <a:bodyPr>
            <a:spAutoFit/>
          </a:bodyPr>
          <a:lstStyle/>
          <a:p>
            <a:pPr algn="ctr"/>
            <a:r>
              <a:rPr lang="fr-FR" sz="1800" u="sng" dirty="0" smtClean="0">
                <a:effectLst>
                  <a:outerShdw blurRad="38100" dist="38100" dir="2700000" algn="tl">
                    <a:srgbClr val="000000">
                      <a:alpha val="43137"/>
                    </a:srgbClr>
                  </a:outerShdw>
                </a:effectLst>
              </a:rPr>
              <a:t>Rédacteur</a:t>
            </a:r>
            <a:r>
              <a:rPr lang="fr-FR" sz="1800" u="sng" dirty="0" smtClean="0"/>
              <a:t>: </a:t>
            </a:r>
          </a:p>
          <a:p>
            <a:pPr algn="ctr"/>
            <a:r>
              <a:rPr lang="fr-FR" sz="1800" b="1" dirty="0" smtClean="0">
                <a:effectLst>
                  <a:outerShdw blurRad="38100" dist="38100" dir="2700000" algn="tl">
                    <a:srgbClr val="000000">
                      <a:alpha val="43137"/>
                    </a:srgbClr>
                  </a:outerShdw>
                </a:effectLst>
              </a:rPr>
              <a:t>Léandre AGUIAH</a:t>
            </a:r>
            <a:endParaRPr lang="fr-FR" sz="1800" b="1" dirty="0">
              <a:effectLst>
                <a:outerShdw blurRad="38100" dist="38100" dir="2700000" algn="tl">
                  <a:srgbClr val="000000">
                    <a:alpha val="43137"/>
                  </a:srgbClr>
                </a:outerShdw>
              </a:effectLst>
            </a:endParaRPr>
          </a:p>
        </p:txBody>
      </p:sp>
      <p:sp>
        <p:nvSpPr>
          <p:cNvPr id="3" name="Rectangle 10"/>
          <p:cNvSpPr>
            <a:spLocks noChangeArrowheads="1"/>
          </p:cNvSpPr>
          <p:nvPr/>
        </p:nvSpPr>
        <p:spPr bwMode="auto">
          <a:xfrm rot="10800000" flipV="1">
            <a:off x="6012160" y="5877272"/>
            <a:ext cx="2952750" cy="646331"/>
          </a:xfrm>
          <a:prstGeom prst="rect">
            <a:avLst/>
          </a:prstGeom>
          <a:noFill/>
          <a:ln w="9525">
            <a:noFill/>
            <a:miter lim="800000"/>
            <a:headEnd/>
            <a:tailEnd/>
          </a:ln>
        </p:spPr>
        <p:txBody>
          <a:bodyPr>
            <a:spAutoFit/>
          </a:bodyPr>
          <a:lstStyle/>
          <a:p>
            <a:pPr algn="ctr"/>
            <a:r>
              <a:rPr lang="fr-FR" sz="1800" u="sng" dirty="0" smtClean="0">
                <a:effectLst>
                  <a:outerShdw blurRad="38100" dist="38100" dir="2700000" algn="tl">
                    <a:srgbClr val="000000">
                      <a:alpha val="43137"/>
                    </a:srgbClr>
                  </a:outerShdw>
                </a:effectLst>
              </a:rPr>
              <a:t>Date</a:t>
            </a:r>
            <a:r>
              <a:rPr lang="fr-FR" sz="1800" u="sng" dirty="0" smtClean="0"/>
              <a:t>: </a:t>
            </a:r>
          </a:p>
          <a:p>
            <a:pPr algn="ctr"/>
            <a:r>
              <a:rPr lang="fr-FR" sz="1800" b="1" dirty="0" smtClean="0">
                <a:effectLst>
                  <a:outerShdw blurRad="38100" dist="38100" dir="2700000" algn="tl">
                    <a:srgbClr val="000000">
                      <a:alpha val="43137"/>
                    </a:srgbClr>
                  </a:outerShdw>
                </a:effectLst>
              </a:rPr>
              <a:t>20 Décembre 2013</a:t>
            </a:r>
            <a:endParaRPr lang="fr-FR" sz="1800" b="1" dirty="0">
              <a:effectLst>
                <a:outerShdw blurRad="38100" dist="38100" dir="2700000" algn="tl">
                  <a:srgbClr val="000000">
                    <a:alpha val="43137"/>
                  </a:srgbClr>
                </a:outerShdw>
              </a:effectLst>
            </a:endParaRPr>
          </a:p>
        </p:txBody>
      </p:sp>
    </p:spTree>
  </p:cSld>
  <p:clrMapOvr>
    <a:masterClrMapping/>
  </p:clrMapOvr>
  <p:transition spd="slow" advClick="0" advTm="4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effectLst>
                  <a:outerShdw blurRad="38100" dist="38100" dir="2700000" algn="tl">
                    <a:srgbClr val="000000">
                      <a:alpha val="43137"/>
                    </a:srgbClr>
                  </a:outerShdw>
                </a:effectLst>
              </a:rPr>
              <a:t>III – MOYENS</a:t>
            </a:r>
            <a:endParaRPr lang="fr-FR" sz="2400" b="1" dirty="0">
              <a:solidFill>
                <a:srgbClr val="C00000"/>
              </a:solidFill>
              <a:effectLst>
                <a:outerShdw blurRad="38100" dist="38100" dir="2700000" algn="tl">
                  <a:srgbClr val="000000">
                    <a:alpha val="43137"/>
                  </a:srgbClr>
                </a:outerShdw>
              </a:effectLst>
            </a:endParaRP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54175" y="1052736"/>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Wingdings" panose="05000000000000000000" pitchFamily="2" charset="2"/>
              <a:buChar char="Ø"/>
            </a:pPr>
            <a:r>
              <a:rPr lang="fr-FR" sz="1800" b="1" kern="0" dirty="0" smtClean="0"/>
              <a:t>Organigramme 1</a:t>
            </a:r>
            <a:r>
              <a:rPr lang="fr-FR" sz="1800" b="1" kern="0" baseline="30000" dirty="0" smtClean="0"/>
              <a:t>er</a:t>
            </a:r>
            <a:r>
              <a:rPr lang="fr-FR" sz="1800" b="1" kern="0" dirty="0" smtClean="0"/>
              <a:t> trimestre: </a:t>
            </a:r>
            <a:endParaRPr lang="fr-FR" sz="16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700" b="1" kern="0" dirty="0" smtClean="0"/>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4979" y="1484785"/>
            <a:ext cx="7210425" cy="4681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3392504"/>
      </p:ext>
    </p:extLst>
  </p:cSld>
  <p:clrMapOvr>
    <a:masterClrMapping/>
  </p:clrMapOvr>
  <p:transition spd="slow" advClick="0" advTm="4000">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effectLst>
                  <a:outerShdw blurRad="38100" dist="38100" dir="2700000" algn="tl">
                    <a:srgbClr val="000000">
                      <a:alpha val="43137"/>
                    </a:srgbClr>
                  </a:outerShdw>
                </a:effectLst>
              </a:rPr>
              <a:t>III – MOYENS</a:t>
            </a:r>
            <a:endParaRPr lang="fr-FR" sz="2400" b="1" dirty="0">
              <a:solidFill>
                <a:srgbClr val="C00000"/>
              </a:solidFill>
              <a:effectLst>
                <a:outerShdw blurRad="38100" dist="38100" dir="2700000" algn="tl">
                  <a:srgbClr val="000000">
                    <a:alpha val="43137"/>
                  </a:srgbClr>
                </a:outerShdw>
              </a:effectLst>
            </a:endParaRP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54175" y="1052736"/>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marL="0" indent="0" algn="just">
              <a:buNone/>
            </a:pPr>
            <a:endParaRPr lang="fr-FR" sz="1800" kern="0" dirty="0" smtClean="0"/>
          </a:p>
          <a:p>
            <a:pPr marL="0" indent="0" algn="just">
              <a:buNone/>
            </a:pPr>
            <a:endParaRPr lang="fr-FR" sz="1800" kern="0" dirty="0"/>
          </a:p>
          <a:p>
            <a:pPr marL="0" indent="0" algn="just">
              <a:buNone/>
            </a:pPr>
            <a:r>
              <a:rPr lang="fr-FR" sz="1800" b="1" u="sng" kern="0" dirty="0" smtClean="0"/>
              <a:t>NB</a:t>
            </a:r>
            <a:r>
              <a:rPr lang="fr-FR" sz="1800" kern="0" dirty="0" smtClean="0"/>
              <a:t>: </a:t>
            </a:r>
            <a:r>
              <a:rPr lang="fr-FR" sz="1600" kern="0" dirty="0" smtClean="0"/>
              <a:t>Tous </a:t>
            </a:r>
            <a:r>
              <a:rPr lang="fr-FR" sz="1600" kern="0" dirty="0"/>
              <a:t>les </a:t>
            </a:r>
            <a:r>
              <a:rPr lang="fr-FR" sz="1600" kern="0" dirty="0" smtClean="0"/>
              <a:t>membres, malgré leur domaine de compétence, </a:t>
            </a:r>
            <a:r>
              <a:rPr lang="fr-FR" sz="1600" kern="0" dirty="0"/>
              <a:t>travailleront ensemble pour l’atteinte des objectifs du département et surtout pour le Service de Réseau et Maintenance vu le nombre restreint de ressource qui s’y trouve (1 ressource pour 50 postes de de travail</a:t>
            </a:r>
            <a:r>
              <a:rPr lang="fr-FR" sz="1600" kern="0" dirty="0" smtClean="0"/>
              <a:t>).</a:t>
            </a:r>
          </a:p>
          <a:p>
            <a:pPr marL="0" indent="0" algn="just">
              <a:buNone/>
            </a:pPr>
            <a:endParaRPr lang="fr-FR" sz="1600" b="1" kern="0" dirty="0">
              <a:solidFill>
                <a:srgbClr val="C00000"/>
              </a:solidFill>
            </a:endParaRPr>
          </a:p>
          <a:p>
            <a:pPr marL="0" indent="0" algn="just">
              <a:buNone/>
            </a:pPr>
            <a:r>
              <a:rPr lang="fr-FR" sz="1800" b="1" kern="0" dirty="0" smtClean="0">
                <a:solidFill>
                  <a:srgbClr val="C00000"/>
                </a:solidFill>
              </a:rPr>
              <a:t>b. Moyens de travail </a:t>
            </a:r>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700" b="1" kern="0" dirty="0" smtClean="0"/>
          </a:p>
        </p:txBody>
      </p:sp>
      <p:graphicFrame>
        <p:nvGraphicFramePr>
          <p:cNvPr id="5" name="Tableau 4"/>
          <p:cNvGraphicFramePr>
            <a:graphicFrameLocks noGrp="1"/>
          </p:cNvGraphicFramePr>
          <p:nvPr>
            <p:extLst>
              <p:ext uri="{D42A27DB-BD31-4B8C-83A1-F6EECF244321}">
                <p14:modId xmlns:p14="http://schemas.microsoft.com/office/powerpoint/2010/main" val="1225672523"/>
              </p:ext>
            </p:extLst>
          </p:nvPr>
        </p:nvGraphicFramePr>
        <p:xfrm>
          <a:off x="1807765" y="2924944"/>
          <a:ext cx="6754047" cy="2946400"/>
        </p:xfrm>
        <a:graphic>
          <a:graphicData uri="http://schemas.openxmlformats.org/drawingml/2006/table">
            <a:tbl>
              <a:tblPr firstRow="1" bandRow="1">
                <a:tableStyleId>{5C22544A-7EE6-4342-B048-85BDC9FD1C3A}</a:tableStyleId>
              </a:tblPr>
              <a:tblGrid>
                <a:gridCol w="2754660"/>
                <a:gridCol w="1512168"/>
                <a:gridCol w="2487219"/>
              </a:tblGrid>
              <a:tr h="370840">
                <a:tc>
                  <a:txBody>
                    <a:bodyPr/>
                    <a:lstStyle/>
                    <a:p>
                      <a:pPr algn="ctr"/>
                      <a:r>
                        <a:rPr lang="fr-FR" dirty="0" smtClean="0">
                          <a:solidFill>
                            <a:schemeClr val="tx1"/>
                          </a:solidFill>
                        </a:rPr>
                        <a:t>Moyens</a:t>
                      </a:r>
                      <a:endParaRPr lang="fr-FR" dirty="0">
                        <a:solidFill>
                          <a:schemeClr val="tx1"/>
                        </a:solidFill>
                      </a:endParaRPr>
                    </a:p>
                  </a:txBody>
                  <a:tcPr>
                    <a:solidFill>
                      <a:schemeClr val="bg1">
                        <a:lumMod val="85000"/>
                      </a:schemeClr>
                    </a:solidFill>
                  </a:tcPr>
                </a:tc>
                <a:tc>
                  <a:txBody>
                    <a:bodyPr/>
                    <a:lstStyle/>
                    <a:p>
                      <a:pPr algn="ctr"/>
                      <a:r>
                        <a:rPr lang="fr-FR" dirty="0" smtClean="0">
                          <a:solidFill>
                            <a:schemeClr val="tx1"/>
                          </a:solidFill>
                        </a:rPr>
                        <a:t>Quantité</a:t>
                      </a:r>
                      <a:endParaRPr lang="fr-FR" dirty="0">
                        <a:solidFill>
                          <a:schemeClr val="tx1"/>
                        </a:solidFill>
                      </a:endParaRPr>
                    </a:p>
                  </a:txBody>
                  <a:tcPr>
                    <a:solidFill>
                      <a:schemeClr val="bg1">
                        <a:lumMod val="85000"/>
                      </a:schemeClr>
                    </a:solidFill>
                  </a:tcPr>
                </a:tc>
                <a:tc>
                  <a:txBody>
                    <a:bodyPr/>
                    <a:lstStyle/>
                    <a:p>
                      <a:pPr algn="ctr"/>
                      <a:r>
                        <a:rPr lang="fr-FR" dirty="0" smtClean="0">
                          <a:solidFill>
                            <a:schemeClr val="tx1"/>
                          </a:solidFill>
                        </a:rPr>
                        <a:t>Recommandations </a:t>
                      </a:r>
                      <a:endParaRPr lang="fr-FR" dirty="0">
                        <a:solidFill>
                          <a:schemeClr val="tx1"/>
                        </a:solidFill>
                      </a:endParaRPr>
                    </a:p>
                  </a:txBody>
                  <a:tcPr>
                    <a:solidFill>
                      <a:schemeClr val="bg1">
                        <a:lumMod val="85000"/>
                      </a:schemeClr>
                    </a:solidFill>
                  </a:tcPr>
                </a:tc>
              </a:tr>
              <a:tr h="370840">
                <a:tc>
                  <a:txBody>
                    <a:bodyPr/>
                    <a:lstStyle/>
                    <a:p>
                      <a:r>
                        <a:rPr lang="fr-FR" dirty="0" smtClean="0">
                          <a:solidFill>
                            <a:schemeClr val="tx1"/>
                          </a:solidFill>
                        </a:rPr>
                        <a:t>Poste de travail</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4</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a:t>
                      </a:r>
                      <a:endParaRPr lang="fr-FR" dirty="0">
                        <a:solidFill>
                          <a:schemeClr val="tx1"/>
                        </a:solidFill>
                      </a:endParaRPr>
                    </a:p>
                  </a:txBody>
                  <a:tcPr>
                    <a:solidFill>
                      <a:schemeClr val="bg1">
                        <a:lumMod val="85000"/>
                      </a:schemeClr>
                    </a:solidFill>
                  </a:tcPr>
                </a:tc>
              </a:tr>
              <a:tr h="370840">
                <a:tc>
                  <a:txBody>
                    <a:bodyPr/>
                    <a:lstStyle/>
                    <a:p>
                      <a:r>
                        <a:rPr lang="fr-FR" dirty="0" smtClean="0">
                          <a:solidFill>
                            <a:schemeClr val="tx1"/>
                          </a:solidFill>
                        </a:rPr>
                        <a:t>Numéro Corporates</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3</a:t>
                      </a:r>
                      <a:endParaRPr lang="fr-FR" dirty="0">
                        <a:solidFill>
                          <a:schemeClr val="tx1"/>
                        </a:solidFill>
                      </a:endParaRPr>
                    </a:p>
                  </a:txBody>
                  <a:tcPr>
                    <a:solidFill>
                      <a:schemeClr val="bg1">
                        <a:lumMod val="85000"/>
                      </a:schemeClr>
                    </a:solidFill>
                  </a:tcPr>
                </a:tc>
                <a:tc>
                  <a:txBody>
                    <a:bodyPr/>
                    <a:lstStyle/>
                    <a:p>
                      <a:r>
                        <a:rPr lang="fr-FR" sz="1400" dirty="0" smtClean="0">
                          <a:solidFill>
                            <a:schemeClr val="tx1"/>
                          </a:solidFill>
                        </a:rPr>
                        <a:t>1 à compléter bientôt</a:t>
                      </a:r>
                      <a:endParaRPr lang="fr-FR" sz="1400" dirty="0">
                        <a:solidFill>
                          <a:schemeClr val="tx1"/>
                        </a:solidFill>
                      </a:endParaRPr>
                    </a:p>
                  </a:txBody>
                  <a:tcPr>
                    <a:solidFill>
                      <a:schemeClr val="bg1">
                        <a:lumMod val="85000"/>
                      </a:schemeClr>
                    </a:solidFill>
                  </a:tcPr>
                </a:tc>
              </a:tr>
              <a:tr h="370840">
                <a:tc>
                  <a:txBody>
                    <a:bodyPr/>
                    <a:lstStyle/>
                    <a:p>
                      <a:r>
                        <a:rPr lang="fr-FR" dirty="0" smtClean="0">
                          <a:solidFill>
                            <a:schemeClr val="tx1"/>
                          </a:solidFill>
                        </a:rPr>
                        <a:t>Outils de maintenance</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Inexistant</a:t>
                      </a:r>
                      <a:endParaRPr lang="fr-FR" dirty="0">
                        <a:solidFill>
                          <a:schemeClr val="tx1"/>
                        </a:solidFill>
                      </a:endParaRPr>
                    </a:p>
                  </a:txBody>
                  <a:tcPr>
                    <a:solidFill>
                      <a:schemeClr val="bg1">
                        <a:lumMod val="85000"/>
                      </a:schemeClr>
                    </a:solidFill>
                  </a:tcPr>
                </a:tc>
                <a:tc>
                  <a:txBody>
                    <a:bodyPr/>
                    <a:lstStyle/>
                    <a:p>
                      <a:r>
                        <a:rPr lang="fr-FR" sz="1400" dirty="0" smtClean="0">
                          <a:solidFill>
                            <a:schemeClr val="tx1"/>
                          </a:solidFill>
                        </a:rPr>
                        <a:t>A mettre à</a:t>
                      </a:r>
                      <a:r>
                        <a:rPr lang="fr-FR" sz="1400" baseline="0" dirty="0" smtClean="0">
                          <a:solidFill>
                            <a:schemeClr val="tx1"/>
                          </a:solidFill>
                        </a:rPr>
                        <a:t> disposition</a:t>
                      </a:r>
                      <a:endParaRPr lang="fr-FR" sz="1400" dirty="0">
                        <a:solidFill>
                          <a:schemeClr val="tx1"/>
                        </a:solidFill>
                      </a:endParaRPr>
                    </a:p>
                  </a:txBody>
                  <a:tcPr>
                    <a:solidFill>
                      <a:schemeClr val="bg1">
                        <a:lumMod val="85000"/>
                      </a:schemeClr>
                    </a:solidFill>
                  </a:tcPr>
                </a:tc>
              </a:tr>
              <a:tr h="370840">
                <a:tc>
                  <a:txBody>
                    <a:bodyPr/>
                    <a:lstStyle/>
                    <a:p>
                      <a:r>
                        <a:rPr lang="fr-FR" dirty="0" smtClean="0">
                          <a:solidFill>
                            <a:schemeClr val="tx1"/>
                          </a:solidFill>
                        </a:rPr>
                        <a:t>Transport vers les client</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Inexistant</a:t>
                      </a:r>
                      <a:endParaRPr lang="fr-FR" dirty="0">
                        <a:solidFill>
                          <a:schemeClr val="tx1"/>
                        </a:solidFill>
                      </a:endParaRPr>
                    </a:p>
                  </a:txBody>
                  <a:tcPr>
                    <a:solidFill>
                      <a:schemeClr val="bg1">
                        <a:lumMod val="85000"/>
                      </a:schemeClr>
                    </a:solidFill>
                  </a:tcPr>
                </a:tc>
                <a:tc>
                  <a:txBody>
                    <a:bodyPr/>
                    <a:lstStyle/>
                    <a:p>
                      <a:r>
                        <a:rPr lang="fr-FR" sz="1400" dirty="0" smtClean="0">
                          <a:solidFill>
                            <a:schemeClr val="tx1"/>
                          </a:solidFill>
                        </a:rPr>
                        <a:t>Mettre</a:t>
                      </a:r>
                      <a:r>
                        <a:rPr lang="fr-FR" sz="1400" baseline="0" dirty="0" smtClean="0">
                          <a:solidFill>
                            <a:schemeClr val="tx1"/>
                          </a:solidFill>
                        </a:rPr>
                        <a:t> à disposition un moyen de transport ou argent de transport</a:t>
                      </a:r>
                      <a:endParaRPr lang="fr-FR" sz="1400" dirty="0">
                        <a:solidFill>
                          <a:schemeClr val="tx1"/>
                        </a:solidFill>
                      </a:endParaRPr>
                    </a:p>
                  </a:txBody>
                  <a:tcPr>
                    <a:solidFill>
                      <a:schemeClr val="bg1">
                        <a:lumMod val="85000"/>
                      </a:schemeClr>
                    </a:solidFill>
                  </a:tcPr>
                </a:tc>
              </a:tr>
              <a:tr h="370840">
                <a:tc>
                  <a:txBody>
                    <a:bodyPr/>
                    <a:lstStyle/>
                    <a:p>
                      <a:r>
                        <a:rPr lang="fr-FR" dirty="0" smtClean="0">
                          <a:solidFill>
                            <a:schemeClr val="tx1"/>
                          </a:solidFill>
                        </a:rPr>
                        <a:t>Formation</a:t>
                      </a:r>
                      <a:endParaRPr lang="fr-FR" dirty="0">
                        <a:solidFill>
                          <a:schemeClr val="tx1"/>
                        </a:solidFill>
                      </a:endParaRPr>
                    </a:p>
                  </a:txBody>
                  <a:tcPr>
                    <a:solidFill>
                      <a:schemeClr val="bg1">
                        <a:lumMod val="85000"/>
                      </a:schemeClr>
                    </a:solidFill>
                  </a:tcPr>
                </a:tc>
                <a:tc>
                  <a:txBody>
                    <a:bodyPr/>
                    <a:lstStyle/>
                    <a:p>
                      <a:r>
                        <a:rPr lang="fr-FR" dirty="0" smtClean="0">
                          <a:solidFill>
                            <a:schemeClr val="tx1"/>
                          </a:solidFill>
                        </a:rPr>
                        <a:t>Internet</a:t>
                      </a:r>
                      <a:endParaRPr lang="fr-FR" dirty="0">
                        <a:solidFill>
                          <a:schemeClr val="tx1"/>
                        </a:solidFill>
                      </a:endParaRPr>
                    </a:p>
                  </a:txBody>
                  <a:tcPr>
                    <a:solidFill>
                      <a:schemeClr val="bg1">
                        <a:lumMod val="85000"/>
                      </a:schemeClr>
                    </a:solidFill>
                  </a:tcPr>
                </a:tc>
                <a:tc>
                  <a:txBody>
                    <a:bodyPr/>
                    <a:lstStyle/>
                    <a:p>
                      <a:r>
                        <a:rPr lang="fr-FR" sz="1400" dirty="0" smtClean="0">
                          <a:solidFill>
                            <a:schemeClr val="tx1"/>
                          </a:solidFill>
                        </a:rPr>
                        <a:t>Payer des documents et / ou payer des modules</a:t>
                      </a:r>
                      <a:r>
                        <a:rPr lang="fr-FR" sz="1400" baseline="0" dirty="0" smtClean="0">
                          <a:solidFill>
                            <a:schemeClr val="tx1"/>
                          </a:solidFill>
                        </a:rPr>
                        <a:t> de formation</a:t>
                      </a:r>
                      <a:endParaRPr lang="fr-FR" sz="1400" dirty="0">
                        <a:solidFill>
                          <a:schemeClr val="tx1"/>
                        </a:solidFill>
                      </a:endParaRPr>
                    </a:p>
                  </a:txBody>
                  <a:tcPr>
                    <a:solidFill>
                      <a:schemeClr val="bg1">
                        <a:lumMod val="85000"/>
                      </a:schemeClr>
                    </a:solidFill>
                  </a:tcPr>
                </a:tc>
              </a:tr>
            </a:tbl>
          </a:graphicData>
        </a:graphic>
      </p:graphicFrame>
    </p:spTree>
    <p:extLst>
      <p:ext uri="{BB962C8B-B14F-4D97-AF65-F5344CB8AC3E}">
        <p14:creationId xmlns:p14="http://schemas.microsoft.com/office/powerpoint/2010/main" val="2069942984"/>
      </p:ext>
    </p:extLst>
  </p:cSld>
  <p:clrMapOvr>
    <a:masterClrMapping/>
  </p:clrMapOvr>
  <p:transition spd="slow" advClick="0" advTm="4000">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491880" y="309563"/>
            <a:ext cx="5652120" cy="720725"/>
          </a:xfrm>
        </p:spPr>
        <p:txBody>
          <a:bodyPr/>
          <a:lstStyle/>
          <a:p>
            <a:r>
              <a:rPr lang="fr-FR" sz="2000" b="1" dirty="0" smtClean="0">
                <a:solidFill>
                  <a:srgbClr val="C00000"/>
                </a:solidFill>
                <a:effectLst>
                  <a:outerShdw blurRad="38100" dist="38100" dir="2700000" algn="tl">
                    <a:srgbClr val="000000">
                      <a:alpha val="43137"/>
                    </a:srgbClr>
                  </a:outerShdw>
                </a:effectLst>
              </a:rPr>
              <a:t>IV – </a:t>
            </a:r>
            <a:r>
              <a:rPr lang="fr-FR" sz="2000" b="1" dirty="0">
                <a:solidFill>
                  <a:srgbClr val="C00000"/>
                </a:solidFill>
                <a:effectLst>
                  <a:outerShdw blurRad="38100" dist="38100" dir="2700000" algn="tl">
                    <a:srgbClr val="000000">
                      <a:alpha val="43137"/>
                    </a:srgbClr>
                  </a:outerShdw>
                </a:effectLst>
              </a:rPr>
              <a:t>FONCTIONNEMENT, INDICATEURS DE PERFORMANCE ET MOTIVATION</a:t>
            </a: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25571" y="1052736"/>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Tx/>
              <a:buAutoNum type="alphaLcPeriod"/>
            </a:pPr>
            <a:r>
              <a:rPr lang="fr-FR" sz="1800" b="1" kern="0" dirty="0" smtClean="0"/>
              <a:t>Fonctionnement</a:t>
            </a:r>
          </a:p>
          <a:p>
            <a:pPr marL="0" indent="0">
              <a:buNone/>
            </a:pPr>
            <a:r>
              <a:rPr lang="fr-FR" sz="1600" dirty="0" smtClean="0"/>
              <a:t>	</a:t>
            </a:r>
            <a:r>
              <a:rPr lang="fr-FR" sz="1600" b="1" u="sng" dirty="0" smtClean="0"/>
              <a:t>Service </a:t>
            </a:r>
            <a:r>
              <a:rPr lang="fr-FR" sz="1600" b="1" u="sng" dirty="0"/>
              <a:t>réseau </a:t>
            </a:r>
            <a:r>
              <a:rPr lang="fr-FR" sz="1600" b="1" u="sng" dirty="0" smtClean="0"/>
              <a:t>:</a:t>
            </a:r>
            <a:r>
              <a:rPr lang="fr-FR" sz="1600" dirty="0"/>
              <a:t> </a:t>
            </a:r>
          </a:p>
          <a:p>
            <a:pPr lvl="0"/>
            <a:r>
              <a:rPr lang="fr-FR" sz="1600" dirty="0"/>
              <a:t>Garantir </a:t>
            </a:r>
            <a:r>
              <a:rPr lang="fr-FR" sz="1600" dirty="0" smtClean="0"/>
              <a:t>à 90</a:t>
            </a:r>
            <a:r>
              <a:rPr lang="fr-FR" sz="1600" dirty="0"/>
              <a:t>% de disponibilité des postes de travail des </a:t>
            </a:r>
            <a:r>
              <a:rPr lang="fr-FR" sz="1600" dirty="0" smtClean="0"/>
              <a:t>téléconseillers</a:t>
            </a:r>
            <a:r>
              <a:rPr lang="fr-FR" sz="1600" dirty="0"/>
              <a:t> ;</a:t>
            </a:r>
          </a:p>
          <a:p>
            <a:pPr lvl="1"/>
            <a:r>
              <a:rPr lang="fr-FR" sz="1600" dirty="0"/>
              <a:t>Planning de maintenance préventif</a:t>
            </a:r>
          </a:p>
          <a:p>
            <a:pPr lvl="1"/>
            <a:r>
              <a:rPr lang="fr-FR" sz="1600" dirty="0"/>
              <a:t>Maintenance curative</a:t>
            </a:r>
          </a:p>
          <a:p>
            <a:pPr lvl="0"/>
            <a:r>
              <a:rPr lang="fr-FR" sz="1600" dirty="0"/>
              <a:t>Garantir </a:t>
            </a:r>
            <a:r>
              <a:rPr lang="fr-FR" sz="1600" dirty="0" smtClean="0"/>
              <a:t>à 90</a:t>
            </a:r>
            <a:r>
              <a:rPr lang="fr-FR" sz="1600" dirty="0"/>
              <a:t>% de disponibilité des postes de l’administration ;</a:t>
            </a:r>
          </a:p>
          <a:p>
            <a:pPr lvl="1"/>
            <a:r>
              <a:rPr lang="fr-FR" sz="1600" dirty="0"/>
              <a:t>Planning de maintenance préventif</a:t>
            </a:r>
          </a:p>
          <a:p>
            <a:pPr lvl="1"/>
            <a:r>
              <a:rPr lang="fr-FR" sz="1600" dirty="0"/>
              <a:t>Maintenance curative</a:t>
            </a:r>
          </a:p>
          <a:p>
            <a:pPr lvl="0"/>
            <a:r>
              <a:rPr lang="fr-FR" sz="1600" dirty="0"/>
              <a:t>Garantir </a:t>
            </a:r>
            <a:r>
              <a:rPr lang="fr-FR" sz="1600" dirty="0" smtClean="0"/>
              <a:t>à 90</a:t>
            </a:r>
            <a:r>
              <a:rPr lang="fr-FR" sz="1600" dirty="0"/>
              <a:t>% de disponibilité des serveurs de production à 90 % ;</a:t>
            </a:r>
          </a:p>
          <a:p>
            <a:pPr lvl="0"/>
            <a:r>
              <a:rPr lang="fr-FR" sz="1600" dirty="0"/>
              <a:t>Garantir </a:t>
            </a:r>
            <a:r>
              <a:rPr lang="fr-FR" sz="1600" dirty="0" smtClean="0"/>
              <a:t>à 90</a:t>
            </a:r>
            <a:r>
              <a:rPr lang="fr-FR" sz="1600" dirty="0"/>
              <a:t>% de disponibilité des serveurs secondaires à 90 % ;</a:t>
            </a:r>
          </a:p>
          <a:p>
            <a:pPr lvl="0"/>
            <a:r>
              <a:rPr lang="fr-FR" sz="1600" dirty="0"/>
              <a:t>Automatisation d’extraction des rapports (pour les campagnes en émission)</a:t>
            </a:r>
          </a:p>
          <a:p>
            <a:pPr lvl="0"/>
            <a:r>
              <a:rPr lang="fr-FR" sz="1600" dirty="0"/>
              <a:t>Automatisation des taches de maintenance ;</a:t>
            </a:r>
          </a:p>
          <a:p>
            <a:r>
              <a:rPr lang="fr-FR" sz="1600" dirty="0"/>
              <a:t>Garantir la stabilité du réseau à travers la mise en place des outils ou applications  réseau pouvant surveiller et mesurer la congestion sur le réseau ;</a:t>
            </a:r>
            <a:endParaRPr lang="fr-FR" sz="1600" b="1" kern="0" dirty="0" smtClean="0"/>
          </a:p>
        </p:txBody>
      </p:sp>
    </p:spTree>
    <p:extLst>
      <p:ext uri="{BB962C8B-B14F-4D97-AF65-F5344CB8AC3E}">
        <p14:creationId xmlns:p14="http://schemas.microsoft.com/office/powerpoint/2010/main" val="1545311524"/>
      </p:ext>
    </p:extLst>
  </p:cSld>
  <p:clrMapOvr>
    <a:masterClrMapping/>
  </p:clrMapOvr>
  <p:transition spd="slow" advClick="0" advTm="4000">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491880" y="309563"/>
            <a:ext cx="5652120" cy="720725"/>
          </a:xfrm>
        </p:spPr>
        <p:txBody>
          <a:bodyPr/>
          <a:lstStyle/>
          <a:p>
            <a:r>
              <a:rPr lang="fr-FR" sz="2000" b="1" dirty="0" smtClean="0">
                <a:solidFill>
                  <a:srgbClr val="C00000"/>
                </a:solidFill>
                <a:effectLst>
                  <a:outerShdw blurRad="38100" dist="38100" dir="2700000" algn="tl">
                    <a:srgbClr val="000000">
                      <a:alpha val="43137"/>
                    </a:srgbClr>
                  </a:outerShdw>
                </a:effectLst>
              </a:rPr>
              <a:t>IV – </a:t>
            </a:r>
            <a:r>
              <a:rPr lang="fr-FR" sz="2000" b="1" dirty="0">
                <a:solidFill>
                  <a:srgbClr val="C00000"/>
                </a:solidFill>
                <a:effectLst>
                  <a:outerShdw blurRad="38100" dist="38100" dir="2700000" algn="tl">
                    <a:srgbClr val="000000">
                      <a:alpha val="43137"/>
                    </a:srgbClr>
                  </a:outerShdw>
                </a:effectLst>
              </a:rPr>
              <a:t>FONCTIONNEMENT, INDICATEURS DE PERFORMANCE ET MOTIVATION</a:t>
            </a: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25571" y="1052736"/>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fr-FR" sz="1600" b="1" dirty="0" smtClean="0"/>
              <a:t>	</a:t>
            </a:r>
            <a:r>
              <a:rPr lang="fr-FR" sz="1600" b="1" u="sng" dirty="0" smtClean="0"/>
              <a:t>Service </a:t>
            </a:r>
            <a:r>
              <a:rPr lang="fr-FR" sz="1600" b="1" u="sng" dirty="0"/>
              <a:t>développement</a:t>
            </a:r>
            <a:endParaRPr lang="fr-FR" sz="1600" dirty="0"/>
          </a:p>
          <a:p>
            <a:pPr marL="0" indent="0">
              <a:buNone/>
            </a:pPr>
            <a:endParaRPr lang="fr-FR" sz="1600" dirty="0"/>
          </a:p>
          <a:p>
            <a:pPr lvl="0"/>
            <a:r>
              <a:rPr lang="fr-FR" sz="1600" dirty="0"/>
              <a:t>Mise en place d’une charte graphique pour toute application MCB</a:t>
            </a:r>
          </a:p>
          <a:p>
            <a:pPr lvl="0"/>
            <a:r>
              <a:rPr lang="fr-FR" sz="1600" dirty="0"/>
              <a:t>Convergence de toutes les applications vers une interface unique d’authentification</a:t>
            </a:r>
          </a:p>
          <a:p>
            <a:pPr lvl="0"/>
            <a:r>
              <a:rPr lang="fr-FR" sz="1600" dirty="0"/>
              <a:t>Développement des applications pour les autres départements :</a:t>
            </a:r>
          </a:p>
          <a:p>
            <a:pPr lvl="1"/>
            <a:r>
              <a:rPr lang="fr-FR" sz="1600" dirty="0"/>
              <a:t>RECRUTEL ;</a:t>
            </a:r>
          </a:p>
          <a:p>
            <a:pPr lvl="1"/>
            <a:r>
              <a:rPr lang="fr-FR" sz="1600" dirty="0"/>
              <a:t>QUALITE (Automatiser l’évaluation des agents);</a:t>
            </a:r>
          </a:p>
          <a:p>
            <a:pPr lvl="1"/>
            <a:r>
              <a:rPr lang="fr-FR" sz="1600" dirty="0"/>
              <a:t>HERMES_MCB </a:t>
            </a:r>
            <a:r>
              <a:rPr lang="fr-FR" sz="1600" dirty="0" smtClean="0"/>
              <a:t>(espace DG et agent; amélioration de la version, renforcement de la sécurité);</a:t>
            </a:r>
            <a:endParaRPr lang="fr-FR" sz="1600" dirty="0"/>
          </a:p>
          <a:p>
            <a:pPr lvl="1"/>
            <a:r>
              <a:rPr lang="fr-FR" sz="1600" dirty="0"/>
              <a:t>Application de gestion de ticket d’incident de la DSI ;</a:t>
            </a:r>
          </a:p>
          <a:p>
            <a:pPr lvl="1"/>
            <a:r>
              <a:rPr lang="fr-FR" sz="1600" dirty="0"/>
              <a:t>ERP </a:t>
            </a:r>
            <a:r>
              <a:rPr lang="fr-FR" sz="1600" dirty="0" smtClean="0"/>
              <a:t>;</a:t>
            </a:r>
          </a:p>
          <a:p>
            <a:pPr lvl="1"/>
            <a:r>
              <a:rPr lang="fr-FR" sz="1600" dirty="0" smtClean="0"/>
              <a:t>Outil d’archivage;</a:t>
            </a:r>
          </a:p>
          <a:p>
            <a:pPr lvl="1"/>
            <a:r>
              <a:rPr lang="fr-FR" sz="1600" dirty="0" smtClean="0"/>
              <a:t>Etc. …</a:t>
            </a:r>
            <a:endParaRPr lang="fr-FR" sz="1600" dirty="0"/>
          </a:p>
          <a:p>
            <a:pPr lvl="0"/>
            <a:r>
              <a:rPr lang="fr-FR" sz="1600" dirty="0" smtClean="0"/>
              <a:t>Mise </a:t>
            </a:r>
            <a:r>
              <a:rPr lang="fr-FR" sz="1600" dirty="0"/>
              <a:t>à jour des applications (maintenance et évolution vers une version supérieure)</a:t>
            </a:r>
          </a:p>
          <a:p>
            <a:pPr marL="0" indent="0" algn="just">
              <a:buNone/>
            </a:pPr>
            <a:endParaRPr lang="fr-FR" sz="1800" b="1" kern="0" dirty="0" smtClean="0"/>
          </a:p>
          <a:p>
            <a:pPr marL="0" indent="0">
              <a:buNone/>
            </a:pPr>
            <a:r>
              <a:rPr lang="fr-FR" sz="1600" dirty="0" smtClean="0"/>
              <a:t>	</a:t>
            </a:r>
            <a:endParaRPr lang="fr-FR" sz="1600" b="1" kern="0" dirty="0" smtClean="0"/>
          </a:p>
        </p:txBody>
      </p:sp>
    </p:spTree>
    <p:extLst>
      <p:ext uri="{BB962C8B-B14F-4D97-AF65-F5344CB8AC3E}">
        <p14:creationId xmlns:p14="http://schemas.microsoft.com/office/powerpoint/2010/main" val="2511414748"/>
      </p:ext>
    </p:extLst>
  </p:cSld>
  <p:clrMapOvr>
    <a:masterClrMapping/>
  </p:clrMapOvr>
  <p:transition spd="slow" advClick="0" advTm="4000">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491880" y="309563"/>
            <a:ext cx="5652120" cy="720725"/>
          </a:xfrm>
        </p:spPr>
        <p:txBody>
          <a:bodyPr/>
          <a:lstStyle/>
          <a:p>
            <a:r>
              <a:rPr lang="fr-FR" sz="2000" b="1" dirty="0" smtClean="0">
                <a:solidFill>
                  <a:srgbClr val="C00000"/>
                </a:solidFill>
                <a:effectLst>
                  <a:outerShdw blurRad="38100" dist="38100" dir="2700000" algn="tl">
                    <a:srgbClr val="000000">
                      <a:alpha val="43137"/>
                    </a:srgbClr>
                  </a:outerShdw>
                </a:effectLst>
              </a:rPr>
              <a:t>IV – </a:t>
            </a:r>
            <a:r>
              <a:rPr lang="fr-FR" sz="2000" b="1" dirty="0">
                <a:solidFill>
                  <a:srgbClr val="C00000"/>
                </a:solidFill>
                <a:effectLst>
                  <a:outerShdw blurRad="38100" dist="38100" dir="2700000" algn="tl">
                    <a:srgbClr val="000000">
                      <a:alpha val="43137"/>
                    </a:srgbClr>
                  </a:outerShdw>
                </a:effectLst>
              </a:rPr>
              <a:t>FONCTIONNEMENT, INDICATEURS DE PERFORMANCE ET MOTIVATION</a:t>
            </a: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25571" y="1052736"/>
            <a:ext cx="7061229" cy="532859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None/>
            </a:pPr>
            <a:r>
              <a:rPr lang="fr-FR" sz="1800" b="1" kern="0" dirty="0" smtClean="0"/>
              <a:t>b. Indicateur </a:t>
            </a:r>
            <a:r>
              <a:rPr lang="fr-FR" sz="1800" b="1" kern="0" dirty="0"/>
              <a:t>de performance et prime de motivation</a:t>
            </a:r>
            <a:endParaRPr lang="fr-FR" sz="20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smtClean="0"/>
          </a:p>
        </p:txBody>
      </p:sp>
      <p:graphicFrame>
        <p:nvGraphicFramePr>
          <p:cNvPr id="3" name="Tableau 2"/>
          <p:cNvGraphicFramePr>
            <a:graphicFrameLocks noGrp="1"/>
          </p:cNvGraphicFramePr>
          <p:nvPr>
            <p:extLst>
              <p:ext uri="{D42A27DB-BD31-4B8C-83A1-F6EECF244321}">
                <p14:modId xmlns:p14="http://schemas.microsoft.com/office/powerpoint/2010/main" val="822134919"/>
              </p:ext>
            </p:extLst>
          </p:nvPr>
        </p:nvGraphicFramePr>
        <p:xfrm>
          <a:off x="2063440" y="1628799"/>
          <a:ext cx="6623360" cy="4776091"/>
        </p:xfrm>
        <a:graphic>
          <a:graphicData uri="http://schemas.openxmlformats.org/drawingml/2006/table">
            <a:tbl>
              <a:tblPr firstRow="1" firstCol="1" bandRow="1">
                <a:tableStyleId>{5C22544A-7EE6-4342-B048-85BDC9FD1C3A}</a:tableStyleId>
              </a:tblPr>
              <a:tblGrid>
                <a:gridCol w="1419958"/>
                <a:gridCol w="1419958"/>
                <a:gridCol w="1317435"/>
                <a:gridCol w="1317435"/>
                <a:gridCol w="1148574"/>
              </a:tblGrid>
              <a:tr h="280902">
                <a:tc>
                  <a:txBody>
                    <a:bodyPr/>
                    <a:lstStyle/>
                    <a:p>
                      <a:pPr algn="ctr">
                        <a:spcAft>
                          <a:spcPts val="0"/>
                        </a:spcAft>
                      </a:pPr>
                      <a:r>
                        <a:rPr lang="fr-FR" sz="900" dirty="0">
                          <a:solidFill>
                            <a:schemeClr val="tx1"/>
                          </a:solidFill>
                          <a:effectLst/>
                        </a:rPr>
                        <a:t>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Taches</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Moyen pour la  réalisation</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Taux de satisfaction</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Point (s)</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842707">
                <a:tc rowSpan="7">
                  <a:txBody>
                    <a:bodyPr/>
                    <a:lstStyle/>
                    <a:p>
                      <a:pPr algn="ctr">
                        <a:spcAft>
                          <a:spcPts val="0"/>
                        </a:spcAft>
                      </a:pPr>
                      <a:r>
                        <a:rPr lang="en-US" sz="900" dirty="0">
                          <a:solidFill>
                            <a:schemeClr val="tx1"/>
                          </a:solidFill>
                          <a:effectLst/>
                        </a:rPr>
                        <a:t> </a:t>
                      </a:r>
                      <a:endParaRPr lang="fr-FR" sz="900" dirty="0">
                        <a:solidFill>
                          <a:schemeClr val="tx1"/>
                        </a:solidFill>
                        <a:effectLst/>
                      </a:endParaRPr>
                    </a:p>
                    <a:p>
                      <a:pPr algn="ctr">
                        <a:spcAft>
                          <a:spcPts val="0"/>
                        </a:spcAft>
                      </a:pPr>
                      <a:r>
                        <a:rPr lang="en-US" sz="900" dirty="0">
                          <a:solidFill>
                            <a:schemeClr val="tx1"/>
                          </a:solidFill>
                          <a:effectLst/>
                        </a:rPr>
                        <a:t>S</a:t>
                      </a:r>
                      <a:endParaRPr lang="fr-FR" sz="900" dirty="0">
                        <a:solidFill>
                          <a:schemeClr val="tx1"/>
                        </a:solidFill>
                        <a:effectLst/>
                      </a:endParaRPr>
                    </a:p>
                    <a:p>
                      <a:pPr algn="ctr">
                        <a:spcAft>
                          <a:spcPts val="0"/>
                        </a:spcAft>
                      </a:pPr>
                      <a:r>
                        <a:rPr lang="en-US" sz="900" dirty="0">
                          <a:solidFill>
                            <a:schemeClr val="tx1"/>
                          </a:solidFill>
                          <a:effectLst/>
                        </a:rPr>
                        <a:t>E</a:t>
                      </a:r>
                      <a:endParaRPr lang="fr-FR" sz="900" dirty="0">
                        <a:solidFill>
                          <a:schemeClr val="tx1"/>
                        </a:solidFill>
                        <a:effectLst/>
                      </a:endParaRPr>
                    </a:p>
                    <a:p>
                      <a:pPr algn="ctr">
                        <a:spcAft>
                          <a:spcPts val="0"/>
                        </a:spcAft>
                      </a:pPr>
                      <a:r>
                        <a:rPr lang="en-US" sz="900" dirty="0">
                          <a:solidFill>
                            <a:schemeClr val="tx1"/>
                          </a:solidFill>
                          <a:effectLst/>
                        </a:rPr>
                        <a:t>R</a:t>
                      </a:r>
                      <a:endParaRPr lang="fr-FR" sz="900" dirty="0">
                        <a:solidFill>
                          <a:schemeClr val="tx1"/>
                        </a:solidFill>
                        <a:effectLst/>
                      </a:endParaRPr>
                    </a:p>
                    <a:p>
                      <a:pPr algn="ctr">
                        <a:spcAft>
                          <a:spcPts val="0"/>
                        </a:spcAft>
                      </a:pPr>
                      <a:r>
                        <a:rPr lang="en-US" sz="900" dirty="0">
                          <a:solidFill>
                            <a:schemeClr val="tx1"/>
                          </a:solidFill>
                          <a:effectLst/>
                        </a:rPr>
                        <a:t>V</a:t>
                      </a:r>
                      <a:endParaRPr lang="fr-FR" sz="900" dirty="0">
                        <a:solidFill>
                          <a:schemeClr val="tx1"/>
                        </a:solidFill>
                        <a:effectLst/>
                      </a:endParaRPr>
                    </a:p>
                    <a:p>
                      <a:pPr algn="ctr">
                        <a:spcAft>
                          <a:spcPts val="0"/>
                        </a:spcAft>
                      </a:pPr>
                      <a:r>
                        <a:rPr lang="en-US" sz="900" dirty="0">
                          <a:solidFill>
                            <a:schemeClr val="tx1"/>
                          </a:solidFill>
                          <a:effectLst/>
                        </a:rPr>
                        <a:t>I</a:t>
                      </a:r>
                      <a:endParaRPr lang="fr-FR" sz="900" dirty="0">
                        <a:solidFill>
                          <a:schemeClr val="tx1"/>
                        </a:solidFill>
                        <a:effectLst/>
                      </a:endParaRPr>
                    </a:p>
                    <a:p>
                      <a:pPr algn="ctr">
                        <a:spcAft>
                          <a:spcPts val="0"/>
                        </a:spcAft>
                      </a:pPr>
                      <a:r>
                        <a:rPr lang="en-US" sz="900" dirty="0">
                          <a:solidFill>
                            <a:schemeClr val="tx1"/>
                          </a:solidFill>
                          <a:effectLst/>
                        </a:rPr>
                        <a:t>C</a:t>
                      </a:r>
                      <a:endParaRPr lang="fr-FR" sz="900" dirty="0">
                        <a:solidFill>
                          <a:schemeClr val="tx1"/>
                        </a:solidFill>
                        <a:effectLst/>
                      </a:endParaRPr>
                    </a:p>
                    <a:p>
                      <a:pPr algn="ctr">
                        <a:spcAft>
                          <a:spcPts val="0"/>
                        </a:spcAft>
                      </a:pPr>
                      <a:r>
                        <a:rPr lang="en-US" sz="900" dirty="0">
                          <a:solidFill>
                            <a:schemeClr val="tx1"/>
                          </a:solidFill>
                          <a:effectLst/>
                        </a:rPr>
                        <a:t>E</a:t>
                      </a:r>
                      <a:endParaRPr lang="fr-FR" sz="900" dirty="0">
                        <a:solidFill>
                          <a:schemeClr val="tx1"/>
                        </a:solidFill>
                        <a:effectLst/>
                      </a:endParaRPr>
                    </a:p>
                    <a:p>
                      <a:pPr algn="ctr">
                        <a:spcAft>
                          <a:spcPts val="0"/>
                        </a:spcAft>
                      </a:pPr>
                      <a:r>
                        <a:rPr lang="en-US" sz="900" dirty="0">
                          <a:solidFill>
                            <a:schemeClr val="tx1"/>
                          </a:solidFill>
                          <a:effectLst/>
                        </a:rPr>
                        <a:t> </a:t>
                      </a:r>
                      <a:endParaRPr lang="fr-FR" sz="900" dirty="0">
                        <a:solidFill>
                          <a:schemeClr val="tx1"/>
                        </a:solidFill>
                        <a:effectLst/>
                      </a:endParaRPr>
                    </a:p>
                    <a:p>
                      <a:pPr algn="ctr">
                        <a:spcAft>
                          <a:spcPts val="0"/>
                        </a:spcAft>
                      </a:pPr>
                      <a:r>
                        <a:rPr lang="en-US" sz="900" dirty="0">
                          <a:solidFill>
                            <a:schemeClr val="tx1"/>
                          </a:solidFill>
                          <a:effectLst/>
                        </a:rPr>
                        <a:t>R</a:t>
                      </a:r>
                      <a:endParaRPr lang="fr-FR" sz="900" dirty="0">
                        <a:solidFill>
                          <a:schemeClr val="tx1"/>
                        </a:solidFill>
                        <a:effectLst/>
                      </a:endParaRPr>
                    </a:p>
                    <a:p>
                      <a:pPr algn="ctr">
                        <a:spcAft>
                          <a:spcPts val="0"/>
                        </a:spcAft>
                      </a:pPr>
                      <a:r>
                        <a:rPr lang="en-US" sz="900" dirty="0">
                          <a:solidFill>
                            <a:schemeClr val="tx1"/>
                          </a:solidFill>
                          <a:effectLst/>
                        </a:rPr>
                        <a:t>E</a:t>
                      </a:r>
                      <a:endParaRPr lang="fr-FR" sz="900" dirty="0">
                        <a:solidFill>
                          <a:schemeClr val="tx1"/>
                        </a:solidFill>
                        <a:effectLst/>
                      </a:endParaRPr>
                    </a:p>
                    <a:p>
                      <a:pPr algn="ctr">
                        <a:spcAft>
                          <a:spcPts val="0"/>
                        </a:spcAft>
                      </a:pPr>
                      <a:r>
                        <a:rPr lang="en-US" sz="900" dirty="0">
                          <a:solidFill>
                            <a:schemeClr val="tx1"/>
                          </a:solidFill>
                          <a:effectLst/>
                        </a:rPr>
                        <a:t>S</a:t>
                      </a:r>
                      <a:endParaRPr lang="fr-FR" sz="900" dirty="0">
                        <a:solidFill>
                          <a:schemeClr val="tx1"/>
                        </a:solidFill>
                        <a:effectLst/>
                      </a:endParaRPr>
                    </a:p>
                    <a:p>
                      <a:pPr algn="ctr">
                        <a:spcAft>
                          <a:spcPts val="0"/>
                        </a:spcAft>
                      </a:pPr>
                      <a:r>
                        <a:rPr lang="en-US" sz="900" dirty="0">
                          <a:solidFill>
                            <a:schemeClr val="tx1"/>
                          </a:solidFill>
                          <a:effectLst/>
                        </a:rPr>
                        <a:t>E</a:t>
                      </a:r>
                      <a:endParaRPr lang="fr-FR" sz="900" dirty="0">
                        <a:solidFill>
                          <a:schemeClr val="tx1"/>
                        </a:solidFill>
                        <a:effectLst/>
                      </a:endParaRPr>
                    </a:p>
                    <a:p>
                      <a:pPr algn="ctr">
                        <a:spcAft>
                          <a:spcPts val="0"/>
                        </a:spcAft>
                      </a:pPr>
                      <a:r>
                        <a:rPr lang="fr-FR" sz="900" dirty="0">
                          <a:solidFill>
                            <a:schemeClr val="tx1"/>
                          </a:solidFill>
                          <a:effectLst/>
                        </a:rPr>
                        <a:t>A</a:t>
                      </a:r>
                    </a:p>
                    <a:p>
                      <a:pPr algn="ctr">
                        <a:spcAft>
                          <a:spcPts val="0"/>
                        </a:spcAft>
                      </a:pPr>
                      <a:r>
                        <a:rPr lang="fr-FR" sz="900" dirty="0">
                          <a:solidFill>
                            <a:schemeClr val="tx1"/>
                          </a:solidFill>
                          <a:effectLst/>
                        </a:rPr>
                        <a:t>U</a:t>
                      </a:r>
                    </a:p>
                    <a:p>
                      <a:pPr algn="ctr">
                        <a:spcAft>
                          <a:spcPts val="0"/>
                        </a:spcAft>
                      </a:pPr>
                      <a:r>
                        <a:rPr lang="fr-FR" sz="900" dirty="0">
                          <a:solidFill>
                            <a:schemeClr val="tx1"/>
                          </a:solidFill>
                          <a:effectLst/>
                        </a:rPr>
                        <a:t>X</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E</a:t>
                      </a:r>
                    </a:p>
                    <a:p>
                      <a:pPr algn="ctr">
                        <a:spcAft>
                          <a:spcPts val="0"/>
                        </a:spcAft>
                      </a:pPr>
                      <a:r>
                        <a:rPr lang="fr-FR" sz="900" dirty="0">
                          <a:solidFill>
                            <a:schemeClr val="tx1"/>
                          </a:solidFill>
                          <a:effectLst/>
                        </a:rPr>
                        <a:t>T</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M</a:t>
                      </a:r>
                    </a:p>
                    <a:p>
                      <a:pPr algn="ctr">
                        <a:spcAft>
                          <a:spcPts val="0"/>
                        </a:spcAft>
                      </a:pPr>
                      <a:r>
                        <a:rPr lang="fr-FR" sz="900" dirty="0">
                          <a:solidFill>
                            <a:schemeClr val="tx1"/>
                          </a:solidFill>
                          <a:effectLst/>
                        </a:rPr>
                        <a:t>A</a:t>
                      </a:r>
                    </a:p>
                    <a:p>
                      <a:pPr algn="ctr">
                        <a:spcAft>
                          <a:spcPts val="0"/>
                        </a:spcAft>
                      </a:pPr>
                      <a:r>
                        <a:rPr lang="fr-FR" sz="900" dirty="0">
                          <a:solidFill>
                            <a:schemeClr val="tx1"/>
                          </a:solidFill>
                          <a:effectLst/>
                        </a:rPr>
                        <a:t>I</a:t>
                      </a:r>
                    </a:p>
                    <a:p>
                      <a:pPr algn="ctr">
                        <a:spcAft>
                          <a:spcPts val="0"/>
                        </a:spcAft>
                      </a:pPr>
                      <a:r>
                        <a:rPr lang="fr-FR" sz="900" dirty="0">
                          <a:solidFill>
                            <a:schemeClr val="tx1"/>
                          </a:solidFill>
                          <a:effectLst/>
                        </a:rPr>
                        <a:t>N</a:t>
                      </a:r>
                    </a:p>
                    <a:p>
                      <a:pPr algn="ctr">
                        <a:spcAft>
                          <a:spcPts val="0"/>
                        </a:spcAft>
                      </a:pPr>
                      <a:r>
                        <a:rPr lang="fr-FR" sz="900" dirty="0">
                          <a:solidFill>
                            <a:schemeClr val="tx1"/>
                          </a:solidFill>
                          <a:effectLst/>
                        </a:rPr>
                        <a:t>T</a:t>
                      </a:r>
                    </a:p>
                    <a:p>
                      <a:pPr algn="ctr">
                        <a:spcAft>
                          <a:spcPts val="0"/>
                        </a:spcAft>
                      </a:pPr>
                      <a:r>
                        <a:rPr lang="fr-FR" sz="900" dirty="0">
                          <a:solidFill>
                            <a:schemeClr val="tx1"/>
                          </a:solidFill>
                          <a:effectLst/>
                        </a:rPr>
                        <a:t>E</a:t>
                      </a:r>
                    </a:p>
                    <a:p>
                      <a:pPr algn="ctr">
                        <a:spcAft>
                          <a:spcPts val="0"/>
                        </a:spcAft>
                      </a:pPr>
                      <a:r>
                        <a:rPr lang="en-US" sz="900" dirty="0">
                          <a:solidFill>
                            <a:schemeClr val="tx1"/>
                          </a:solidFill>
                          <a:effectLst/>
                        </a:rPr>
                        <a:t>N</a:t>
                      </a:r>
                      <a:endParaRPr lang="fr-FR" sz="900" dirty="0">
                        <a:solidFill>
                          <a:schemeClr val="tx1"/>
                        </a:solidFill>
                        <a:effectLst/>
                      </a:endParaRPr>
                    </a:p>
                    <a:p>
                      <a:pPr algn="ctr">
                        <a:spcAft>
                          <a:spcPts val="0"/>
                        </a:spcAft>
                      </a:pPr>
                      <a:r>
                        <a:rPr lang="en-US" sz="900" dirty="0">
                          <a:solidFill>
                            <a:schemeClr val="tx1"/>
                          </a:solidFill>
                          <a:effectLst/>
                        </a:rPr>
                        <a:t>A</a:t>
                      </a:r>
                      <a:endParaRPr lang="fr-FR" sz="900" dirty="0">
                        <a:solidFill>
                          <a:schemeClr val="tx1"/>
                        </a:solidFill>
                        <a:effectLst/>
                      </a:endParaRPr>
                    </a:p>
                    <a:p>
                      <a:pPr algn="ctr">
                        <a:spcAft>
                          <a:spcPts val="0"/>
                        </a:spcAft>
                      </a:pPr>
                      <a:r>
                        <a:rPr lang="en-US" sz="900" dirty="0">
                          <a:solidFill>
                            <a:schemeClr val="tx1"/>
                          </a:solidFill>
                          <a:effectLst/>
                        </a:rPr>
                        <a:t>N</a:t>
                      </a:r>
                      <a:endParaRPr lang="fr-FR" sz="900" dirty="0">
                        <a:solidFill>
                          <a:schemeClr val="tx1"/>
                        </a:solidFill>
                        <a:effectLst/>
                      </a:endParaRPr>
                    </a:p>
                    <a:p>
                      <a:pPr algn="ctr">
                        <a:spcAft>
                          <a:spcPts val="0"/>
                        </a:spcAft>
                      </a:pPr>
                      <a:r>
                        <a:rPr lang="en-US" sz="900" dirty="0">
                          <a:solidFill>
                            <a:schemeClr val="tx1"/>
                          </a:solidFill>
                          <a:effectLst/>
                        </a:rPr>
                        <a:t>C</a:t>
                      </a:r>
                      <a:endParaRPr lang="fr-FR" sz="900" dirty="0">
                        <a:solidFill>
                          <a:schemeClr val="tx1"/>
                        </a:solidFill>
                        <a:effectLst/>
                      </a:endParaRPr>
                    </a:p>
                    <a:p>
                      <a:pPr algn="ctr">
                        <a:spcAft>
                          <a:spcPts val="0"/>
                        </a:spcAft>
                      </a:pPr>
                      <a:r>
                        <a:rPr lang="en-US" sz="900" dirty="0">
                          <a:solidFill>
                            <a:schemeClr val="tx1"/>
                          </a:solidFill>
                          <a:effectLst/>
                        </a:rPr>
                        <a:t>E</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Garantir  la disponibilité des postes de travail des téléconseillers (parc production)</a:t>
                      </a:r>
                    </a:p>
                    <a:p>
                      <a:pPr algn="l">
                        <a:spcAft>
                          <a:spcPts val="0"/>
                        </a:spcAft>
                      </a:pPr>
                      <a:r>
                        <a:rPr lang="fr-FR" sz="900" dirty="0">
                          <a:solidFill>
                            <a:schemeClr val="tx1"/>
                          </a:solidFill>
                          <a:effectLst/>
                        </a:rPr>
                        <a:t>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rowSpan="2">
                  <a:txBody>
                    <a:bodyPr/>
                    <a:lstStyle/>
                    <a:p>
                      <a:pPr algn="l">
                        <a:spcAft>
                          <a:spcPts val="0"/>
                        </a:spcAft>
                      </a:pPr>
                      <a:r>
                        <a:rPr lang="fr-FR" sz="900">
                          <a:solidFill>
                            <a:schemeClr val="tx1"/>
                          </a:solidFill>
                          <a:effectLst/>
                        </a:rPr>
                        <a:t> </a:t>
                      </a:r>
                    </a:p>
                    <a:p>
                      <a:pPr algn="l">
                        <a:spcAft>
                          <a:spcPts val="0"/>
                        </a:spcAft>
                      </a:pPr>
                      <a:r>
                        <a:rPr lang="fr-FR" sz="900">
                          <a:solidFill>
                            <a:schemeClr val="tx1"/>
                          </a:solidFill>
                          <a:effectLst/>
                        </a:rPr>
                        <a:t>Outils de maintenance (script d’automatisation, trousseau de maintenance)</a:t>
                      </a:r>
                    </a:p>
                    <a:p>
                      <a:pPr algn="l">
                        <a:spcAft>
                          <a:spcPts val="0"/>
                        </a:spcAft>
                      </a:pPr>
                      <a:r>
                        <a:rPr lang="fr-FR" sz="900">
                          <a:solidFill>
                            <a:schemeClr val="tx1"/>
                          </a:solidFill>
                          <a:effectLst/>
                        </a:rPr>
                        <a:t> </a:t>
                      </a:r>
                    </a:p>
                    <a:p>
                      <a:pPr algn="l">
                        <a:spcAft>
                          <a:spcPts val="0"/>
                        </a:spcAft>
                      </a:pPr>
                      <a:r>
                        <a:rPr lang="fr-FR" sz="900">
                          <a:solidFill>
                            <a:schemeClr val="tx1"/>
                          </a:solidFill>
                          <a:effectLst/>
                        </a:rPr>
                        <a:t>Respect des plannings de maintenance</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 </a:t>
                      </a:r>
                    </a:p>
                    <a:p>
                      <a:pPr algn="ctr">
                        <a:spcAft>
                          <a:spcPts val="0"/>
                        </a:spcAft>
                      </a:pPr>
                      <a:r>
                        <a:rPr lang="fr-FR" sz="900">
                          <a:solidFill>
                            <a:schemeClr val="tx1"/>
                          </a:solidFill>
                          <a:effectLst/>
                        </a:rPr>
                        <a:t>90%</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 </a:t>
                      </a:r>
                    </a:p>
                    <a:p>
                      <a:pPr algn="ctr">
                        <a:spcAft>
                          <a:spcPts val="0"/>
                        </a:spcAft>
                      </a:pPr>
                      <a:r>
                        <a:rPr lang="fr-FR" sz="900">
                          <a:solidFill>
                            <a:schemeClr val="tx1"/>
                          </a:solidFill>
                          <a:effectLst/>
                        </a:rPr>
                        <a:t>2</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582099">
                <a:tc vMerge="1">
                  <a:txBody>
                    <a:bodyPr/>
                    <a:lstStyle/>
                    <a:p>
                      <a:endParaRPr lang="fr-FR"/>
                    </a:p>
                  </a:txBody>
                  <a:tcPr/>
                </a:tc>
                <a:tc>
                  <a:txBody>
                    <a:bodyPr/>
                    <a:lstStyle/>
                    <a:p>
                      <a:pPr algn="l">
                        <a:spcAft>
                          <a:spcPts val="0"/>
                        </a:spcAft>
                      </a:pPr>
                      <a:r>
                        <a:rPr lang="fr-FR" sz="900" dirty="0">
                          <a:solidFill>
                            <a:schemeClr val="tx1"/>
                          </a:solidFill>
                          <a:effectLst/>
                        </a:rPr>
                        <a:t>Garantir la  disponibilité des postes de l’administration (parc administration)</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vMerge="1">
                  <a:txBody>
                    <a:bodyPr/>
                    <a:lstStyle/>
                    <a:p>
                      <a:endParaRPr lang="fr-FR"/>
                    </a:p>
                  </a:txBody>
                  <a:tcPr/>
                </a:tc>
                <a:tc>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90 %</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 </a:t>
                      </a:r>
                    </a:p>
                    <a:p>
                      <a:pPr algn="ctr">
                        <a:spcAft>
                          <a:spcPts val="0"/>
                        </a:spcAft>
                      </a:pPr>
                      <a:r>
                        <a:rPr lang="fr-FR" sz="900">
                          <a:solidFill>
                            <a:schemeClr val="tx1"/>
                          </a:solidFill>
                          <a:effectLst/>
                        </a:rPr>
                        <a:t>1</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702255">
                <a:tc vMerge="1">
                  <a:txBody>
                    <a:bodyPr/>
                    <a:lstStyle/>
                    <a:p>
                      <a:endParaRPr lang="fr-FR"/>
                    </a:p>
                  </a:txBody>
                  <a:tcPr/>
                </a:tc>
                <a:tc>
                  <a:txBody>
                    <a:bodyPr/>
                    <a:lstStyle/>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Garantir la disponibilité des serveurs de production (ACD)</a:t>
                      </a:r>
                    </a:p>
                    <a:p>
                      <a:pPr algn="l">
                        <a:spcAft>
                          <a:spcPts val="0"/>
                        </a:spcAft>
                      </a:pPr>
                      <a:r>
                        <a:rPr lang="fr-FR" sz="900" dirty="0">
                          <a:solidFill>
                            <a:schemeClr val="tx1"/>
                          </a:solidFill>
                          <a:effectLst/>
                        </a:rPr>
                        <a:t>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rowSpan="2">
                  <a:txBody>
                    <a:bodyPr/>
                    <a:lstStyle/>
                    <a:p>
                      <a:pPr algn="l">
                        <a:spcAft>
                          <a:spcPts val="0"/>
                        </a:spcAft>
                      </a:pPr>
                      <a:r>
                        <a:rPr lang="fr-FR" sz="900" dirty="0">
                          <a:solidFill>
                            <a:schemeClr val="tx1"/>
                          </a:solidFill>
                          <a:effectLst/>
                        </a:rPr>
                        <a:t>Outils de maintenance</a:t>
                      </a:r>
                    </a:p>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Analyse des fichiers de log</a:t>
                      </a:r>
                    </a:p>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Respect des plannings de maintenance</a:t>
                      </a:r>
                    </a:p>
                    <a:p>
                      <a:pPr algn="l">
                        <a:spcAft>
                          <a:spcPts val="0"/>
                        </a:spcAft>
                      </a:pPr>
                      <a:r>
                        <a:rPr lang="fr-FR" sz="900" dirty="0">
                          <a:solidFill>
                            <a:schemeClr val="tx1"/>
                          </a:solidFill>
                          <a:effectLst/>
                        </a:rPr>
                        <a:t>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90 %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3</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842707">
                <a:tc vMerge="1">
                  <a:txBody>
                    <a:bodyPr/>
                    <a:lstStyle/>
                    <a:p>
                      <a:endParaRPr lang="fr-FR"/>
                    </a:p>
                  </a:txBody>
                  <a:tcPr/>
                </a:tc>
                <a:tc>
                  <a:txBody>
                    <a:bodyPr/>
                    <a:lstStyle/>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Garantir la disponibilité des serveurs secondaires (Active Directory, exchange, enregistrements, Fichier)</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vMerge="1">
                  <a:txBody>
                    <a:bodyPr/>
                    <a:lstStyle/>
                    <a:p>
                      <a:endParaRPr lang="fr-FR"/>
                    </a:p>
                  </a:txBody>
                  <a:tcPr/>
                </a:tc>
                <a:tc>
                  <a:txBody>
                    <a:bodyPr/>
                    <a:lstStyle/>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90 %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2</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1123609">
                <a:tc vMerge="1">
                  <a:txBody>
                    <a:bodyPr/>
                    <a:lstStyle/>
                    <a:p>
                      <a:endParaRPr lang="fr-FR"/>
                    </a:p>
                  </a:txBody>
                  <a:tcPr/>
                </a:tc>
                <a:tc>
                  <a:txBody>
                    <a:bodyPr/>
                    <a:lstStyle/>
                    <a:p>
                      <a:pPr algn="l">
                        <a:spcAft>
                          <a:spcPts val="0"/>
                        </a:spcAft>
                      </a:pPr>
                      <a:r>
                        <a:rPr lang="fr-FR" sz="900">
                          <a:solidFill>
                            <a:schemeClr val="tx1"/>
                          </a:solidFill>
                          <a:effectLst/>
                        </a:rPr>
                        <a:t> </a:t>
                      </a:r>
                    </a:p>
                    <a:p>
                      <a:pPr algn="l">
                        <a:spcAft>
                          <a:spcPts val="0"/>
                        </a:spcAft>
                      </a:pPr>
                      <a:r>
                        <a:rPr lang="fr-FR" sz="900">
                          <a:solidFill>
                            <a:schemeClr val="tx1"/>
                          </a:solidFill>
                          <a:effectLst/>
                        </a:rPr>
                        <a:t> </a:t>
                      </a:r>
                    </a:p>
                    <a:p>
                      <a:pPr algn="l">
                        <a:spcAft>
                          <a:spcPts val="0"/>
                        </a:spcAft>
                      </a:pPr>
                      <a:r>
                        <a:rPr lang="fr-FR" sz="900">
                          <a:solidFill>
                            <a:schemeClr val="tx1"/>
                          </a:solidFill>
                          <a:effectLst/>
                        </a:rPr>
                        <a:t> </a:t>
                      </a:r>
                    </a:p>
                    <a:p>
                      <a:pPr algn="l">
                        <a:spcAft>
                          <a:spcPts val="0"/>
                        </a:spcAft>
                      </a:pPr>
                      <a:r>
                        <a:rPr lang="fr-FR" sz="900">
                          <a:solidFill>
                            <a:schemeClr val="tx1"/>
                          </a:solidFill>
                          <a:effectLst/>
                        </a:rPr>
                        <a:t>Garantir l’accessibilité et la stabilité du réseau </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Outils ou applications  réseau pouvant surveiller</a:t>
                      </a:r>
                    </a:p>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 </a:t>
                      </a:r>
                    </a:p>
                    <a:p>
                      <a:pPr algn="l">
                        <a:spcAft>
                          <a:spcPts val="0"/>
                        </a:spcAft>
                      </a:pPr>
                      <a:r>
                        <a:rPr lang="fr-FR" sz="900" dirty="0">
                          <a:solidFill>
                            <a:schemeClr val="tx1"/>
                          </a:solidFill>
                          <a:effectLst/>
                        </a:rPr>
                        <a:t>Mesurer la congestion sur le réseau</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95 %</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 </a:t>
                      </a:r>
                    </a:p>
                    <a:p>
                      <a:pPr algn="ctr">
                        <a:spcAft>
                          <a:spcPts val="0"/>
                        </a:spcAft>
                      </a:pPr>
                      <a:r>
                        <a:rPr lang="fr-FR" sz="900" dirty="0">
                          <a:solidFill>
                            <a:schemeClr val="tx1"/>
                          </a:solidFill>
                          <a:effectLst/>
                        </a:rPr>
                        <a:t>2</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168971">
                <a:tc vMerge="1">
                  <a:txBody>
                    <a:bodyPr/>
                    <a:lstStyle/>
                    <a:p>
                      <a:endParaRPr lang="fr-FR"/>
                    </a:p>
                  </a:txBody>
                  <a:tcPr/>
                </a:tc>
                <a:tc rowSpan="2" gridSpan="2">
                  <a:txBody>
                    <a:bodyPr/>
                    <a:lstStyle/>
                    <a:p>
                      <a:pPr algn="ctr">
                        <a:spcAft>
                          <a:spcPts val="0"/>
                        </a:spcAft>
                      </a:pPr>
                      <a:r>
                        <a:rPr lang="fr-FR" sz="900">
                          <a:solidFill>
                            <a:schemeClr val="tx1"/>
                          </a:solidFill>
                          <a:effectLst/>
                        </a:rPr>
                        <a:t> </a:t>
                      </a:r>
                    </a:p>
                    <a:p>
                      <a:pPr algn="ctr">
                        <a:spcAft>
                          <a:spcPts val="0"/>
                        </a:spcAft>
                      </a:pPr>
                      <a:r>
                        <a:rPr lang="fr-FR" sz="900">
                          <a:solidFill>
                            <a:schemeClr val="tx1"/>
                          </a:solidFill>
                          <a:effectLst/>
                        </a:rPr>
                        <a:t>PALIER DES PRIMES</a:t>
                      </a:r>
                      <a:endParaRPr lang="fr-FR" sz="90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rowSpan="2" hMerge="1">
                  <a:txBody>
                    <a:bodyPr/>
                    <a:lstStyle/>
                    <a:p>
                      <a:endParaRPr lang="fr-FR"/>
                    </a:p>
                  </a:txBody>
                  <a:tcPr/>
                </a:tc>
                <a:tc>
                  <a:txBody>
                    <a:bodyPr/>
                    <a:lstStyle/>
                    <a:p>
                      <a:pPr algn="l">
                        <a:spcAft>
                          <a:spcPts val="0"/>
                        </a:spcAft>
                      </a:pPr>
                      <a:r>
                        <a:rPr lang="fr-FR" sz="900" dirty="0">
                          <a:solidFill>
                            <a:schemeClr val="tx1"/>
                          </a:solidFill>
                          <a:effectLst/>
                        </a:rPr>
                        <a:t>6 </a:t>
                      </a:r>
                      <a:r>
                        <a:rPr lang="fr-FR" sz="900" dirty="0" smtClean="0">
                          <a:solidFill>
                            <a:schemeClr val="tx1"/>
                          </a:solidFill>
                          <a:effectLst/>
                        </a:rPr>
                        <a:t>≤  </a:t>
                      </a:r>
                      <a:r>
                        <a:rPr lang="fr-FR" sz="900" dirty="0">
                          <a:solidFill>
                            <a:schemeClr val="tx1"/>
                          </a:solidFill>
                          <a:effectLst/>
                        </a:rPr>
                        <a:t>POINT (S) ≤ 8</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150.000</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r h="232841">
                <a:tc vMerge="1">
                  <a:txBody>
                    <a:bodyPr/>
                    <a:lstStyle/>
                    <a:p>
                      <a:endParaRPr lang="fr-FR"/>
                    </a:p>
                  </a:txBody>
                  <a:tcPr/>
                </a:tc>
                <a:tc gridSpan="2" vMerge="1">
                  <a:txBody>
                    <a:bodyPr/>
                    <a:lstStyle/>
                    <a:p>
                      <a:endParaRPr lang="fr-FR"/>
                    </a:p>
                  </a:txBody>
                  <a:tcPr/>
                </a:tc>
                <a:tc hMerge="1" vMerge="1">
                  <a:txBody>
                    <a:bodyPr/>
                    <a:lstStyle/>
                    <a:p>
                      <a:endParaRPr lang="fr-FR"/>
                    </a:p>
                  </a:txBody>
                  <a:tcPr/>
                </a:tc>
                <a:tc>
                  <a:txBody>
                    <a:bodyPr/>
                    <a:lstStyle/>
                    <a:p>
                      <a:pPr algn="ctr">
                        <a:spcAft>
                          <a:spcPts val="0"/>
                        </a:spcAft>
                      </a:pPr>
                      <a:r>
                        <a:rPr lang="fr-FR" sz="900" dirty="0">
                          <a:solidFill>
                            <a:schemeClr val="tx1"/>
                          </a:solidFill>
                          <a:effectLst/>
                        </a:rPr>
                        <a:t>8 &lt;  POINT (S)  ≤  10</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c>
                  <a:txBody>
                    <a:bodyPr/>
                    <a:lstStyle/>
                    <a:p>
                      <a:pPr algn="ctr">
                        <a:spcAft>
                          <a:spcPts val="0"/>
                        </a:spcAft>
                      </a:pPr>
                      <a:r>
                        <a:rPr lang="fr-FR" sz="900" dirty="0">
                          <a:solidFill>
                            <a:schemeClr val="tx1"/>
                          </a:solidFill>
                          <a:effectLst/>
                        </a:rPr>
                        <a:t>250.000</a:t>
                      </a:r>
                      <a:endParaRPr lang="fr-FR" sz="900" dirty="0">
                        <a:solidFill>
                          <a:schemeClr val="tx1"/>
                        </a:solidFill>
                        <a:effectLst/>
                        <a:latin typeface="Times New Roman"/>
                        <a:ea typeface="Times New Roman"/>
                        <a:cs typeface="Times New Roman"/>
                      </a:endParaRPr>
                    </a:p>
                  </a:txBody>
                  <a:tcPr marL="42634" marR="42634" marT="0" marB="0">
                    <a:solidFill>
                      <a:schemeClr val="bg1">
                        <a:lumMod val="85000"/>
                      </a:schemeClr>
                    </a:solidFill>
                  </a:tcPr>
                </a:tc>
              </a:tr>
            </a:tbl>
          </a:graphicData>
        </a:graphic>
      </p:graphicFrame>
    </p:spTree>
    <p:extLst>
      <p:ext uri="{BB962C8B-B14F-4D97-AF65-F5344CB8AC3E}">
        <p14:creationId xmlns:p14="http://schemas.microsoft.com/office/powerpoint/2010/main" val="1684996304"/>
      </p:ext>
    </p:extLst>
  </p:cSld>
  <p:clrMapOvr>
    <a:masterClrMapping/>
  </p:clrMapOvr>
  <p:transition spd="slow" advClick="0" advTm="4000">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491880" y="309563"/>
            <a:ext cx="5652120" cy="720725"/>
          </a:xfrm>
        </p:spPr>
        <p:txBody>
          <a:bodyPr/>
          <a:lstStyle/>
          <a:p>
            <a:r>
              <a:rPr lang="fr-FR" sz="2000" b="1" dirty="0" smtClean="0">
                <a:solidFill>
                  <a:srgbClr val="C00000"/>
                </a:solidFill>
                <a:effectLst>
                  <a:outerShdw blurRad="38100" dist="38100" dir="2700000" algn="tl">
                    <a:srgbClr val="000000">
                      <a:alpha val="43137"/>
                    </a:srgbClr>
                  </a:outerShdw>
                </a:effectLst>
              </a:rPr>
              <a:t>IV – </a:t>
            </a:r>
            <a:r>
              <a:rPr lang="fr-FR" sz="2000" b="1" dirty="0">
                <a:solidFill>
                  <a:srgbClr val="C00000"/>
                </a:solidFill>
                <a:effectLst>
                  <a:outerShdw blurRad="38100" dist="38100" dir="2700000" algn="tl">
                    <a:srgbClr val="000000">
                      <a:alpha val="43137"/>
                    </a:srgbClr>
                  </a:outerShdw>
                </a:effectLst>
              </a:rPr>
              <a:t>FONCTIONNEMENT, INDICATEURS DE PERFORMANCE ET MOTIVATION</a:t>
            </a:r>
          </a:p>
        </p:txBody>
      </p:sp>
      <p:sp>
        <p:nvSpPr>
          <p:cNvPr id="10" name="Rectangle 3"/>
          <p:cNvSpPr txBox="1">
            <a:spLocks noChangeArrowheads="1"/>
          </p:cNvSpPr>
          <p:nvPr/>
        </p:nvSpPr>
        <p:spPr bwMode="auto">
          <a:xfrm>
            <a:off x="1625571" y="1052736"/>
            <a:ext cx="7061229" cy="532859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smtClean="0"/>
          </a:p>
        </p:txBody>
      </p:sp>
      <p:graphicFrame>
        <p:nvGraphicFramePr>
          <p:cNvPr id="2" name="Tableau 1"/>
          <p:cNvGraphicFramePr>
            <a:graphicFrameLocks noGrp="1"/>
          </p:cNvGraphicFramePr>
          <p:nvPr>
            <p:extLst>
              <p:ext uri="{D42A27DB-BD31-4B8C-83A1-F6EECF244321}">
                <p14:modId xmlns:p14="http://schemas.microsoft.com/office/powerpoint/2010/main" val="2430894999"/>
              </p:ext>
            </p:extLst>
          </p:nvPr>
        </p:nvGraphicFramePr>
        <p:xfrm>
          <a:off x="2123728" y="1420582"/>
          <a:ext cx="6563072" cy="4960745"/>
        </p:xfrm>
        <a:graphic>
          <a:graphicData uri="http://schemas.openxmlformats.org/drawingml/2006/table">
            <a:tbl>
              <a:tblPr firstRow="1" firstCol="1" bandRow="1">
                <a:tableStyleId>{5C22544A-7EE6-4342-B048-85BDC9FD1C3A}</a:tableStyleId>
              </a:tblPr>
              <a:tblGrid>
                <a:gridCol w="1325968"/>
                <a:gridCol w="1429154"/>
                <a:gridCol w="1325968"/>
                <a:gridCol w="1325968"/>
                <a:gridCol w="1156014"/>
              </a:tblGrid>
              <a:tr h="329212">
                <a:tc>
                  <a:txBody>
                    <a:bodyPr/>
                    <a:lstStyle/>
                    <a:p>
                      <a:pPr algn="ctr">
                        <a:spcAft>
                          <a:spcPts val="0"/>
                        </a:spcAft>
                      </a:pPr>
                      <a:r>
                        <a:rPr lang="fr-FR" sz="10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a:solidFill>
                            <a:schemeClr val="tx1"/>
                          </a:solidFill>
                          <a:effectLst/>
                        </a:rPr>
                        <a:t>Taches</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Moyen pour la  réalisation</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Taux de satisfaction</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POINT(S)</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493817">
                <a:tc rowSpan="7">
                  <a:txBody>
                    <a:bodyPr/>
                    <a:lstStyle/>
                    <a:p>
                      <a:pPr algn="ctr">
                        <a:spcAft>
                          <a:spcPts val="0"/>
                        </a:spcAft>
                      </a:pPr>
                      <a:r>
                        <a:rPr lang="en-US" sz="1000" dirty="0">
                          <a:solidFill>
                            <a:schemeClr val="tx1"/>
                          </a:solidFill>
                          <a:effectLst/>
                        </a:rPr>
                        <a:t> </a:t>
                      </a:r>
                      <a:endParaRPr lang="fr-FR" sz="1000" dirty="0">
                        <a:solidFill>
                          <a:schemeClr val="tx1"/>
                        </a:solidFill>
                        <a:effectLst/>
                      </a:endParaRPr>
                    </a:p>
                    <a:p>
                      <a:pPr algn="ctr">
                        <a:spcAft>
                          <a:spcPts val="0"/>
                        </a:spcAft>
                      </a:pPr>
                      <a:r>
                        <a:rPr lang="en-US" sz="1000" dirty="0">
                          <a:solidFill>
                            <a:schemeClr val="tx1"/>
                          </a:solidFill>
                          <a:effectLst/>
                        </a:rPr>
                        <a:t>S</a:t>
                      </a:r>
                      <a:endParaRPr lang="fr-FR" sz="1000" dirty="0">
                        <a:solidFill>
                          <a:schemeClr val="tx1"/>
                        </a:solidFill>
                        <a:effectLst/>
                      </a:endParaRPr>
                    </a:p>
                    <a:p>
                      <a:pPr algn="ctr">
                        <a:spcAft>
                          <a:spcPts val="0"/>
                        </a:spcAft>
                      </a:pPr>
                      <a:r>
                        <a:rPr lang="en-US" sz="1000" dirty="0">
                          <a:solidFill>
                            <a:schemeClr val="tx1"/>
                          </a:solidFill>
                          <a:effectLst/>
                        </a:rPr>
                        <a:t>E</a:t>
                      </a:r>
                      <a:endParaRPr lang="fr-FR" sz="1000" dirty="0">
                        <a:solidFill>
                          <a:schemeClr val="tx1"/>
                        </a:solidFill>
                        <a:effectLst/>
                      </a:endParaRPr>
                    </a:p>
                    <a:p>
                      <a:pPr algn="ctr">
                        <a:spcAft>
                          <a:spcPts val="0"/>
                        </a:spcAft>
                      </a:pPr>
                      <a:r>
                        <a:rPr lang="en-US" sz="1000" dirty="0">
                          <a:solidFill>
                            <a:schemeClr val="tx1"/>
                          </a:solidFill>
                          <a:effectLst/>
                        </a:rPr>
                        <a:t>R</a:t>
                      </a:r>
                      <a:endParaRPr lang="fr-FR" sz="1000" dirty="0">
                        <a:solidFill>
                          <a:schemeClr val="tx1"/>
                        </a:solidFill>
                        <a:effectLst/>
                      </a:endParaRPr>
                    </a:p>
                    <a:p>
                      <a:pPr algn="ctr">
                        <a:spcAft>
                          <a:spcPts val="0"/>
                        </a:spcAft>
                      </a:pPr>
                      <a:r>
                        <a:rPr lang="en-US" sz="1000" dirty="0">
                          <a:solidFill>
                            <a:schemeClr val="tx1"/>
                          </a:solidFill>
                          <a:effectLst/>
                        </a:rPr>
                        <a:t>V</a:t>
                      </a:r>
                      <a:endParaRPr lang="fr-FR" sz="1000" dirty="0">
                        <a:solidFill>
                          <a:schemeClr val="tx1"/>
                        </a:solidFill>
                        <a:effectLst/>
                      </a:endParaRPr>
                    </a:p>
                    <a:p>
                      <a:pPr algn="ctr">
                        <a:spcAft>
                          <a:spcPts val="0"/>
                        </a:spcAft>
                      </a:pPr>
                      <a:r>
                        <a:rPr lang="en-US" sz="1000" dirty="0">
                          <a:solidFill>
                            <a:schemeClr val="tx1"/>
                          </a:solidFill>
                          <a:effectLst/>
                        </a:rPr>
                        <a:t>I</a:t>
                      </a:r>
                      <a:endParaRPr lang="fr-FR" sz="1000" dirty="0">
                        <a:solidFill>
                          <a:schemeClr val="tx1"/>
                        </a:solidFill>
                        <a:effectLst/>
                      </a:endParaRPr>
                    </a:p>
                    <a:p>
                      <a:pPr algn="ctr">
                        <a:spcAft>
                          <a:spcPts val="0"/>
                        </a:spcAft>
                      </a:pPr>
                      <a:r>
                        <a:rPr lang="en-US" sz="1000" dirty="0">
                          <a:solidFill>
                            <a:schemeClr val="tx1"/>
                          </a:solidFill>
                          <a:effectLst/>
                        </a:rPr>
                        <a:t>C</a:t>
                      </a:r>
                      <a:endParaRPr lang="fr-FR" sz="1000" dirty="0">
                        <a:solidFill>
                          <a:schemeClr val="tx1"/>
                        </a:solidFill>
                        <a:effectLst/>
                      </a:endParaRPr>
                    </a:p>
                    <a:p>
                      <a:pPr algn="ctr">
                        <a:spcAft>
                          <a:spcPts val="0"/>
                        </a:spcAft>
                      </a:pPr>
                      <a:r>
                        <a:rPr lang="en-US" sz="1000" dirty="0">
                          <a:solidFill>
                            <a:schemeClr val="tx1"/>
                          </a:solidFill>
                          <a:effectLst/>
                        </a:rPr>
                        <a:t>E</a:t>
                      </a:r>
                      <a:endParaRPr lang="fr-FR" sz="1000" dirty="0">
                        <a:solidFill>
                          <a:schemeClr val="tx1"/>
                        </a:solidFill>
                        <a:effectLst/>
                      </a:endParaRPr>
                    </a:p>
                    <a:p>
                      <a:pPr algn="ctr">
                        <a:spcAft>
                          <a:spcPts val="0"/>
                        </a:spcAft>
                      </a:pPr>
                      <a:r>
                        <a:rPr lang="en-US" sz="1000" dirty="0">
                          <a:solidFill>
                            <a:schemeClr val="tx1"/>
                          </a:solidFill>
                          <a:effectLst/>
                        </a:rPr>
                        <a:t> </a:t>
                      </a:r>
                      <a:endParaRPr lang="fr-FR" sz="1000" dirty="0">
                        <a:solidFill>
                          <a:schemeClr val="tx1"/>
                        </a:solidFill>
                        <a:effectLst/>
                      </a:endParaRPr>
                    </a:p>
                    <a:p>
                      <a:pPr algn="ctr">
                        <a:spcAft>
                          <a:spcPts val="0"/>
                        </a:spcAft>
                      </a:pPr>
                      <a:r>
                        <a:rPr lang="en-US" sz="1000" dirty="0">
                          <a:solidFill>
                            <a:schemeClr val="tx1"/>
                          </a:solidFill>
                          <a:effectLst/>
                        </a:rPr>
                        <a:t>A</a:t>
                      </a:r>
                      <a:endParaRPr lang="fr-FR" sz="1000" dirty="0">
                        <a:solidFill>
                          <a:schemeClr val="tx1"/>
                        </a:solidFill>
                        <a:effectLst/>
                      </a:endParaRPr>
                    </a:p>
                    <a:p>
                      <a:pPr algn="ctr">
                        <a:spcAft>
                          <a:spcPts val="0"/>
                        </a:spcAft>
                      </a:pPr>
                      <a:r>
                        <a:rPr lang="en-US" sz="1000" dirty="0">
                          <a:solidFill>
                            <a:schemeClr val="tx1"/>
                          </a:solidFill>
                          <a:effectLst/>
                        </a:rPr>
                        <a:t>N</a:t>
                      </a:r>
                      <a:endParaRPr lang="fr-FR" sz="1000" dirty="0">
                        <a:solidFill>
                          <a:schemeClr val="tx1"/>
                        </a:solidFill>
                        <a:effectLst/>
                      </a:endParaRPr>
                    </a:p>
                    <a:p>
                      <a:pPr algn="ctr">
                        <a:spcAft>
                          <a:spcPts val="0"/>
                        </a:spcAft>
                      </a:pPr>
                      <a:r>
                        <a:rPr lang="en-US" sz="1000" dirty="0">
                          <a:solidFill>
                            <a:schemeClr val="tx1"/>
                          </a:solidFill>
                          <a:effectLst/>
                        </a:rPr>
                        <a:t>A</a:t>
                      </a:r>
                      <a:endParaRPr lang="fr-FR" sz="1000" dirty="0">
                        <a:solidFill>
                          <a:schemeClr val="tx1"/>
                        </a:solidFill>
                        <a:effectLst/>
                      </a:endParaRPr>
                    </a:p>
                    <a:p>
                      <a:pPr algn="ctr">
                        <a:spcAft>
                          <a:spcPts val="0"/>
                        </a:spcAft>
                      </a:pPr>
                      <a:r>
                        <a:rPr lang="en-US" sz="1000" dirty="0">
                          <a:solidFill>
                            <a:schemeClr val="tx1"/>
                          </a:solidFill>
                          <a:effectLst/>
                        </a:rPr>
                        <a:t>L</a:t>
                      </a:r>
                      <a:endParaRPr lang="fr-FR" sz="1000" dirty="0">
                        <a:solidFill>
                          <a:schemeClr val="tx1"/>
                        </a:solidFill>
                        <a:effectLst/>
                      </a:endParaRPr>
                    </a:p>
                    <a:p>
                      <a:pPr algn="ctr">
                        <a:spcAft>
                          <a:spcPts val="0"/>
                        </a:spcAft>
                      </a:pPr>
                      <a:r>
                        <a:rPr lang="fr-FR" sz="1000" dirty="0">
                          <a:solidFill>
                            <a:schemeClr val="tx1"/>
                          </a:solidFill>
                          <a:effectLst/>
                        </a:rPr>
                        <a:t>Y</a:t>
                      </a:r>
                    </a:p>
                    <a:p>
                      <a:pPr algn="ctr">
                        <a:spcAft>
                          <a:spcPts val="0"/>
                        </a:spcAft>
                      </a:pPr>
                      <a:r>
                        <a:rPr lang="fr-FR" sz="1000" dirty="0">
                          <a:solidFill>
                            <a:schemeClr val="tx1"/>
                          </a:solidFill>
                          <a:effectLst/>
                        </a:rPr>
                        <a:t>S</a:t>
                      </a:r>
                    </a:p>
                    <a:p>
                      <a:pPr algn="ctr">
                        <a:spcAft>
                          <a:spcPts val="0"/>
                        </a:spcAft>
                      </a:pPr>
                      <a:r>
                        <a:rPr lang="fr-FR" sz="1000" dirty="0">
                          <a:solidFill>
                            <a:schemeClr val="tx1"/>
                          </a:solidFill>
                          <a:effectLst/>
                        </a:rPr>
                        <a:t>E</a:t>
                      </a:r>
                    </a:p>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E</a:t>
                      </a:r>
                    </a:p>
                    <a:p>
                      <a:pPr algn="ctr">
                        <a:spcAft>
                          <a:spcPts val="0"/>
                        </a:spcAft>
                      </a:pPr>
                      <a:r>
                        <a:rPr lang="fr-FR" sz="1000" dirty="0">
                          <a:solidFill>
                            <a:schemeClr val="tx1"/>
                          </a:solidFill>
                          <a:effectLst/>
                        </a:rPr>
                        <a:t>T</a:t>
                      </a:r>
                    </a:p>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D</a:t>
                      </a:r>
                    </a:p>
                    <a:p>
                      <a:pPr algn="ctr">
                        <a:spcAft>
                          <a:spcPts val="0"/>
                        </a:spcAft>
                      </a:pPr>
                      <a:r>
                        <a:rPr lang="fr-FR" sz="1000" dirty="0">
                          <a:solidFill>
                            <a:schemeClr val="tx1"/>
                          </a:solidFill>
                          <a:effectLst/>
                        </a:rPr>
                        <a:t>E</a:t>
                      </a:r>
                    </a:p>
                    <a:p>
                      <a:pPr algn="ctr">
                        <a:spcAft>
                          <a:spcPts val="0"/>
                        </a:spcAft>
                      </a:pPr>
                      <a:r>
                        <a:rPr lang="fr-FR" sz="1000" dirty="0">
                          <a:solidFill>
                            <a:schemeClr val="tx1"/>
                          </a:solidFill>
                          <a:effectLst/>
                        </a:rPr>
                        <a:t>V</a:t>
                      </a:r>
                    </a:p>
                    <a:p>
                      <a:pPr algn="ctr">
                        <a:spcAft>
                          <a:spcPts val="0"/>
                        </a:spcAft>
                      </a:pPr>
                      <a:r>
                        <a:rPr lang="fr-FR" sz="1000" dirty="0">
                          <a:solidFill>
                            <a:schemeClr val="tx1"/>
                          </a:solidFill>
                          <a:effectLst/>
                        </a:rPr>
                        <a:t>E</a:t>
                      </a:r>
                    </a:p>
                    <a:p>
                      <a:pPr algn="ctr">
                        <a:spcAft>
                          <a:spcPts val="0"/>
                        </a:spcAft>
                      </a:pPr>
                      <a:r>
                        <a:rPr lang="fr-FR" sz="1000" dirty="0">
                          <a:solidFill>
                            <a:schemeClr val="tx1"/>
                          </a:solidFill>
                          <a:effectLst/>
                        </a:rPr>
                        <a:t>L</a:t>
                      </a:r>
                    </a:p>
                    <a:p>
                      <a:pPr algn="ctr">
                        <a:spcAft>
                          <a:spcPts val="0"/>
                        </a:spcAft>
                      </a:pPr>
                      <a:r>
                        <a:rPr lang="fr-FR" sz="1000" dirty="0">
                          <a:solidFill>
                            <a:schemeClr val="tx1"/>
                          </a:solidFill>
                          <a:effectLst/>
                        </a:rPr>
                        <a:t>O</a:t>
                      </a:r>
                    </a:p>
                    <a:p>
                      <a:pPr algn="ctr">
                        <a:spcAft>
                          <a:spcPts val="0"/>
                        </a:spcAft>
                      </a:pPr>
                      <a:r>
                        <a:rPr lang="en-US" sz="1000" dirty="0" smtClean="0">
                          <a:solidFill>
                            <a:schemeClr val="tx1"/>
                          </a:solidFill>
                          <a:effectLst/>
                        </a:rPr>
                        <a:t>P</a:t>
                      </a:r>
                    </a:p>
                    <a:p>
                      <a:pPr algn="ctr">
                        <a:spcAft>
                          <a:spcPts val="0"/>
                        </a:spcAft>
                      </a:pPr>
                      <a:r>
                        <a:rPr lang="fr-FR" sz="1000" dirty="0" smtClean="0">
                          <a:solidFill>
                            <a:schemeClr val="tx1"/>
                          </a:solidFill>
                          <a:effectLst/>
                        </a:rPr>
                        <a:t>E</a:t>
                      </a:r>
                    </a:p>
                    <a:p>
                      <a:pPr algn="ctr">
                        <a:spcAft>
                          <a:spcPts val="0"/>
                        </a:spcAft>
                      </a:pPr>
                      <a:r>
                        <a:rPr lang="fr-FR" sz="1000" dirty="0" smtClean="0">
                          <a:solidFill>
                            <a:schemeClr val="tx1"/>
                          </a:solidFill>
                          <a:effectLst/>
                        </a:rPr>
                        <a:t>M</a:t>
                      </a:r>
                      <a:endParaRPr lang="fr-FR" sz="1000" dirty="0">
                        <a:solidFill>
                          <a:schemeClr val="tx1"/>
                        </a:solidFill>
                        <a:effectLst/>
                      </a:endParaRPr>
                    </a:p>
                  </a:txBody>
                  <a:tcPr marL="48492" marR="48492" marT="0" marB="0">
                    <a:solidFill>
                      <a:schemeClr val="bg1">
                        <a:lumMod val="85000"/>
                      </a:schemeClr>
                    </a:solidFill>
                  </a:tcPr>
                </a:tc>
                <a:tc rowSpan="5">
                  <a:txBody>
                    <a:bodyPr/>
                    <a:lstStyle/>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Développement d’application (nouvelle application)</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Mise à jour </a:t>
                      </a:r>
                      <a:r>
                        <a:rPr lang="fr-FR" sz="1000" dirty="0" smtClean="0">
                          <a:solidFill>
                            <a:schemeClr val="tx1"/>
                          </a:solidFill>
                          <a:effectLst/>
                        </a:rPr>
                        <a:t>d’une nouvelle version</a:t>
                      </a:r>
                      <a:r>
                        <a:rPr lang="fr-FR" sz="1000" baseline="0" dirty="0" smtClean="0">
                          <a:solidFill>
                            <a:schemeClr val="tx1"/>
                          </a:solidFill>
                          <a:effectLst/>
                        </a:rPr>
                        <a:t> </a:t>
                      </a:r>
                    </a:p>
                    <a:p>
                      <a:pPr algn="l">
                        <a:spcAft>
                          <a:spcPts val="0"/>
                        </a:spcAft>
                      </a:pPr>
                      <a:endParaRPr lang="fr-FR" sz="1000" baseline="0" dirty="0" smtClean="0">
                        <a:solidFill>
                          <a:schemeClr val="tx1"/>
                        </a:solidFill>
                        <a:effectLst/>
                      </a:endParaRPr>
                    </a:p>
                    <a:p>
                      <a:pPr algn="l">
                        <a:spcAft>
                          <a:spcPts val="0"/>
                        </a:spcAft>
                      </a:pPr>
                      <a:endParaRPr lang="fr-FR" sz="1000" dirty="0" smtClean="0">
                        <a:solidFill>
                          <a:schemeClr val="tx1"/>
                        </a:solidFill>
                        <a:effectLst/>
                      </a:endParaRPr>
                    </a:p>
                    <a:p>
                      <a:pPr algn="l">
                        <a:spcAft>
                          <a:spcPts val="0"/>
                        </a:spcAft>
                      </a:pPr>
                      <a:endParaRPr lang="fr-FR" sz="1000" dirty="0" smtClean="0">
                        <a:solidFill>
                          <a:schemeClr val="tx1"/>
                        </a:solidFill>
                        <a:effectLst/>
                      </a:endParaRPr>
                    </a:p>
                    <a:p>
                      <a:pPr algn="l">
                        <a:spcAft>
                          <a:spcPts val="0"/>
                        </a:spcAft>
                      </a:pPr>
                      <a:r>
                        <a:rPr lang="fr-FR" sz="1000" dirty="0" smtClean="0">
                          <a:solidFill>
                            <a:schemeClr val="tx1"/>
                          </a:solidFill>
                          <a:effectLst/>
                        </a:rPr>
                        <a:t>ajout </a:t>
                      </a:r>
                      <a:r>
                        <a:rPr lang="fr-FR" sz="1000" dirty="0">
                          <a:solidFill>
                            <a:schemeClr val="tx1"/>
                          </a:solidFill>
                          <a:effectLst/>
                        </a:rPr>
                        <a:t>de nouvelle </a:t>
                      </a:r>
                      <a:r>
                        <a:rPr lang="fr-FR" sz="1000" dirty="0" smtClean="0">
                          <a:solidFill>
                            <a:schemeClr val="tx1"/>
                          </a:solidFill>
                          <a:effectLst/>
                        </a:rPr>
                        <a:t>fonctionnalités</a:t>
                      </a:r>
                      <a:endParaRPr lang="fr-FR" sz="1000" dirty="0">
                        <a:solidFill>
                          <a:schemeClr val="tx1"/>
                        </a:solidFill>
                        <a:effectLst/>
                      </a:endParaRPr>
                    </a:p>
                    <a:p>
                      <a:pPr algn="l">
                        <a:spcAft>
                          <a:spcPts val="0"/>
                        </a:spcAft>
                      </a:pPr>
                      <a:r>
                        <a:rPr lang="fr-FR" sz="10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Respect de la charte  graphique</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 </a:t>
                      </a:r>
                    </a:p>
                    <a:p>
                      <a:pPr algn="ctr">
                        <a:spcAft>
                          <a:spcPts val="0"/>
                        </a:spcAft>
                      </a:pPr>
                      <a:r>
                        <a:rPr lang="fr-FR" sz="1000">
                          <a:solidFill>
                            <a:schemeClr val="tx1"/>
                          </a:solidFill>
                          <a:effectLst/>
                        </a:rPr>
                        <a:t>95%</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l">
                        <a:spcAft>
                          <a:spcPts val="0"/>
                        </a:spcAft>
                      </a:pPr>
                      <a:r>
                        <a:rPr lang="fr-FR" sz="1000">
                          <a:solidFill>
                            <a:schemeClr val="tx1"/>
                          </a:solidFill>
                          <a:effectLst/>
                        </a:rPr>
                        <a:t> </a:t>
                      </a:r>
                    </a:p>
                    <a:p>
                      <a:pPr indent="449580" algn="l">
                        <a:spcAft>
                          <a:spcPts val="0"/>
                        </a:spcAft>
                      </a:pPr>
                      <a:r>
                        <a:rPr lang="fr-FR" sz="1000">
                          <a:solidFill>
                            <a:schemeClr val="tx1"/>
                          </a:solidFill>
                          <a:effectLst/>
                        </a:rPr>
                        <a:t>2</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658423">
                <a:tc vMerge="1">
                  <a:txBody>
                    <a:bodyPr/>
                    <a:lstStyle/>
                    <a:p>
                      <a:endParaRPr lang="fr-FR"/>
                    </a:p>
                  </a:txBody>
                  <a:tcPr/>
                </a:tc>
                <a:tc vMerge="1">
                  <a:txBody>
                    <a:bodyPr/>
                    <a:lstStyle/>
                    <a:p>
                      <a:endParaRPr lang="fr-FR"/>
                    </a:p>
                  </a:txBody>
                  <a:tcPr/>
                </a:tc>
                <a:tc>
                  <a:txBody>
                    <a:bodyPr/>
                    <a:lstStyle/>
                    <a:p>
                      <a:pPr algn="l">
                        <a:spcAft>
                          <a:spcPts val="0"/>
                        </a:spcAft>
                      </a:pPr>
                      <a:r>
                        <a:rPr lang="fr-FR" sz="1000" dirty="0">
                          <a:solidFill>
                            <a:schemeClr val="tx1"/>
                          </a:solidFill>
                          <a:effectLst/>
                        </a:rPr>
                        <a:t>Respect des </a:t>
                      </a:r>
                      <a:r>
                        <a:rPr lang="fr-FR" sz="1000" dirty="0" err="1">
                          <a:solidFill>
                            <a:schemeClr val="tx1"/>
                          </a:solidFill>
                          <a:effectLst/>
                        </a:rPr>
                        <a:t>procèss</a:t>
                      </a:r>
                      <a:r>
                        <a:rPr lang="fr-FR" sz="1000" dirty="0">
                          <a:solidFill>
                            <a:schemeClr val="tx1"/>
                          </a:solidFill>
                          <a:effectLst/>
                        </a:rPr>
                        <a:t> de développement (confère référentiel)</a:t>
                      </a:r>
                    </a:p>
                    <a:p>
                      <a:pPr algn="l">
                        <a:spcAft>
                          <a:spcPts val="0"/>
                        </a:spcAft>
                      </a:pPr>
                      <a:r>
                        <a:rPr lang="fr-FR" sz="10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90 %</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2</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823029">
                <a:tc vMerge="1">
                  <a:txBody>
                    <a:bodyPr/>
                    <a:lstStyle/>
                    <a:p>
                      <a:endParaRPr lang="fr-FR"/>
                    </a:p>
                  </a:txBody>
                  <a:tcPr/>
                </a:tc>
                <a:tc vMerge="1">
                  <a:txBody>
                    <a:bodyPr/>
                    <a:lstStyle/>
                    <a:p>
                      <a:endParaRPr lang="fr-FR"/>
                    </a:p>
                  </a:txBody>
                  <a:tcPr/>
                </a:tc>
                <a:tc>
                  <a:txBody>
                    <a:bodyPr/>
                    <a:lstStyle/>
                    <a:p>
                      <a:pPr algn="l">
                        <a:spcAft>
                          <a:spcPts val="0"/>
                        </a:spcAft>
                      </a:pPr>
                      <a:r>
                        <a:rPr lang="fr-FR" sz="1000" dirty="0">
                          <a:solidFill>
                            <a:schemeClr val="tx1"/>
                          </a:solidFill>
                          <a:effectLst/>
                        </a:rPr>
                        <a:t>Respect du délai de livraison  conformément au cahier de charge</a:t>
                      </a:r>
                    </a:p>
                    <a:p>
                      <a:pPr algn="l">
                        <a:spcAft>
                          <a:spcPts val="0"/>
                        </a:spcAft>
                      </a:pPr>
                      <a:r>
                        <a:rPr lang="fr-FR" sz="10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90 %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 </a:t>
                      </a:r>
                    </a:p>
                    <a:p>
                      <a:pPr algn="ctr">
                        <a:spcAft>
                          <a:spcPts val="0"/>
                        </a:spcAft>
                      </a:pPr>
                      <a:r>
                        <a:rPr lang="fr-FR" sz="1000">
                          <a:solidFill>
                            <a:schemeClr val="tx1"/>
                          </a:solidFill>
                          <a:effectLst/>
                        </a:rPr>
                        <a:t>2</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823029">
                <a:tc vMerge="1">
                  <a:txBody>
                    <a:bodyPr/>
                    <a:lstStyle/>
                    <a:p>
                      <a:endParaRPr lang="fr-FR"/>
                    </a:p>
                  </a:txBody>
                  <a:tcPr/>
                </a:tc>
                <a:tc vMerge="1">
                  <a:txBody>
                    <a:bodyPr/>
                    <a:lstStyle/>
                    <a:p>
                      <a:endParaRPr lang="fr-FR"/>
                    </a:p>
                  </a:txBody>
                  <a:tcPr/>
                </a:tc>
                <a:tc>
                  <a:txBody>
                    <a:bodyPr/>
                    <a:lstStyle/>
                    <a:p>
                      <a:pPr algn="l">
                        <a:spcAft>
                          <a:spcPts val="0"/>
                        </a:spcAft>
                      </a:pPr>
                      <a:r>
                        <a:rPr lang="fr-FR" sz="1000" dirty="0">
                          <a:solidFill>
                            <a:schemeClr val="tx1"/>
                          </a:solidFill>
                          <a:effectLst/>
                        </a:rPr>
                        <a:t>Application fonctionnelle conformément au cahier de charge</a:t>
                      </a:r>
                    </a:p>
                    <a:p>
                      <a:pPr algn="l">
                        <a:spcAft>
                          <a:spcPts val="0"/>
                        </a:spcAft>
                      </a:pPr>
                      <a:r>
                        <a:rPr lang="fr-FR" sz="10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a:solidFill>
                            <a:schemeClr val="tx1"/>
                          </a:solidFill>
                          <a:effectLst/>
                        </a:rPr>
                        <a:t> </a:t>
                      </a:r>
                    </a:p>
                    <a:p>
                      <a:pPr algn="ctr">
                        <a:spcAft>
                          <a:spcPts val="0"/>
                        </a:spcAft>
                      </a:pPr>
                      <a:r>
                        <a:rPr lang="fr-FR" sz="1000" dirty="0" smtClean="0">
                          <a:solidFill>
                            <a:schemeClr val="tx1"/>
                          </a:solidFill>
                          <a:effectLst/>
                        </a:rPr>
                        <a:t>95 </a:t>
                      </a:r>
                      <a:r>
                        <a:rPr lang="fr-FR" sz="1000" dirty="0">
                          <a:solidFill>
                            <a:schemeClr val="tx1"/>
                          </a:solidFill>
                          <a:effectLst/>
                        </a:rPr>
                        <a:t>%</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 </a:t>
                      </a:r>
                    </a:p>
                    <a:p>
                      <a:pPr algn="ctr">
                        <a:spcAft>
                          <a:spcPts val="0"/>
                        </a:spcAft>
                      </a:pPr>
                      <a:r>
                        <a:rPr lang="fr-FR" sz="1000">
                          <a:solidFill>
                            <a:schemeClr val="tx1"/>
                          </a:solidFill>
                          <a:effectLst/>
                        </a:rPr>
                        <a:t>3</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1152241">
                <a:tc vMerge="1">
                  <a:txBody>
                    <a:bodyPr/>
                    <a:lstStyle/>
                    <a:p>
                      <a:endParaRPr lang="fr-FR"/>
                    </a:p>
                  </a:txBody>
                  <a:tcPr/>
                </a:tc>
                <a:tc vMerge="1">
                  <a:txBody>
                    <a:bodyPr/>
                    <a:lstStyle/>
                    <a:p>
                      <a:endParaRPr lang="fr-FR"/>
                    </a:p>
                  </a:txBody>
                  <a:tcPr/>
                </a:tc>
                <a:tc>
                  <a:txBody>
                    <a:bodyPr/>
                    <a:lstStyle/>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Mise en place du manuel utilisateur</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 </a:t>
                      </a:r>
                    </a:p>
                    <a:p>
                      <a:pPr algn="l">
                        <a:spcAft>
                          <a:spcPts val="0"/>
                        </a:spcAft>
                      </a:pPr>
                      <a:r>
                        <a:rPr lang="fr-FR" sz="1000" dirty="0">
                          <a:solidFill>
                            <a:schemeClr val="tx1"/>
                          </a:solidFill>
                          <a:effectLst/>
                        </a:rPr>
                        <a:t>Mise en place de la fiche technique</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90 %</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a:solidFill>
                            <a:schemeClr val="tx1"/>
                          </a:solidFill>
                          <a:effectLst/>
                        </a:rPr>
                        <a:t> </a:t>
                      </a:r>
                    </a:p>
                    <a:p>
                      <a:pPr algn="ctr">
                        <a:spcAft>
                          <a:spcPts val="0"/>
                        </a:spcAft>
                      </a:pPr>
                      <a:r>
                        <a:rPr lang="fr-FR" sz="1000">
                          <a:solidFill>
                            <a:schemeClr val="tx1"/>
                          </a:solidFill>
                          <a:effectLst/>
                        </a:rPr>
                        <a:t> </a:t>
                      </a:r>
                    </a:p>
                    <a:p>
                      <a:pPr algn="ctr">
                        <a:spcAft>
                          <a:spcPts val="0"/>
                        </a:spcAft>
                      </a:pPr>
                      <a:r>
                        <a:rPr lang="fr-FR" sz="1000">
                          <a:solidFill>
                            <a:schemeClr val="tx1"/>
                          </a:solidFill>
                          <a:effectLst/>
                        </a:rPr>
                        <a:t> </a:t>
                      </a:r>
                    </a:p>
                    <a:p>
                      <a:pPr algn="ctr">
                        <a:spcAft>
                          <a:spcPts val="0"/>
                        </a:spcAft>
                      </a:pPr>
                      <a:r>
                        <a:rPr lang="fr-FR" sz="1000">
                          <a:solidFill>
                            <a:schemeClr val="tx1"/>
                          </a:solidFill>
                          <a:effectLst/>
                        </a:rPr>
                        <a:t>1</a:t>
                      </a:r>
                      <a:endParaRPr lang="fr-FR" sz="100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164606">
                <a:tc vMerge="1">
                  <a:txBody>
                    <a:bodyPr/>
                    <a:lstStyle/>
                    <a:p>
                      <a:endParaRPr lang="fr-FR"/>
                    </a:p>
                  </a:txBody>
                  <a:tcPr/>
                </a:tc>
                <a:tc rowSpan="2" gridSpan="2">
                  <a:txBody>
                    <a:bodyPr/>
                    <a:lstStyle/>
                    <a:p>
                      <a:pPr algn="ctr">
                        <a:spcAft>
                          <a:spcPts val="0"/>
                        </a:spcAft>
                      </a:pPr>
                      <a:r>
                        <a:rPr lang="fr-FR" sz="1000" dirty="0">
                          <a:solidFill>
                            <a:schemeClr val="tx1"/>
                          </a:solidFill>
                          <a:effectLst/>
                        </a:rPr>
                        <a:t> </a:t>
                      </a:r>
                    </a:p>
                    <a:p>
                      <a:pPr algn="ctr">
                        <a:spcAft>
                          <a:spcPts val="0"/>
                        </a:spcAft>
                      </a:pPr>
                      <a:r>
                        <a:rPr lang="fr-FR" sz="1000" dirty="0">
                          <a:solidFill>
                            <a:schemeClr val="tx1"/>
                          </a:solidFill>
                          <a:effectLst/>
                        </a:rPr>
                        <a:t>PALIER DES PRIMES</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rowSpan="2" hMerge="1">
                  <a:txBody>
                    <a:bodyPr/>
                    <a:lstStyle/>
                    <a:p>
                      <a:endParaRPr lang="fr-FR"/>
                    </a:p>
                  </a:txBody>
                  <a:tcPr/>
                </a:tc>
                <a:tc>
                  <a:txBody>
                    <a:bodyPr/>
                    <a:lstStyle/>
                    <a:p>
                      <a:pPr algn="l">
                        <a:spcAft>
                          <a:spcPts val="0"/>
                        </a:spcAft>
                      </a:pPr>
                      <a:r>
                        <a:rPr lang="fr-FR" sz="1000" dirty="0">
                          <a:solidFill>
                            <a:schemeClr val="tx1"/>
                          </a:solidFill>
                          <a:effectLst/>
                        </a:rPr>
                        <a:t>6  </a:t>
                      </a:r>
                      <a:r>
                        <a:rPr lang="fr-FR" sz="1000" dirty="0" smtClean="0">
                          <a:solidFill>
                            <a:schemeClr val="tx1"/>
                          </a:solidFill>
                          <a:effectLst/>
                        </a:rPr>
                        <a:t>≤  </a:t>
                      </a:r>
                      <a:r>
                        <a:rPr lang="fr-FR" sz="1000" dirty="0">
                          <a:solidFill>
                            <a:schemeClr val="tx1"/>
                          </a:solidFill>
                          <a:effectLst/>
                        </a:rPr>
                        <a:t>POINT(S) ≤  8</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smtClean="0">
                          <a:solidFill>
                            <a:schemeClr val="tx1"/>
                          </a:solidFill>
                          <a:effectLst/>
                        </a:rPr>
                        <a:t>150.000</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r h="516388">
                <a:tc vMerge="1">
                  <a:txBody>
                    <a:bodyPr/>
                    <a:lstStyle/>
                    <a:p>
                      <a:endParaRPr lang="fr-FR"/>
                    </a:p>
                  </a:txBody>
                  <a:tcPr/>
                </a:tc>
                <a:tc gridSpan="2" vMerge="1">
                  <a:txBody>
                    <a:bodyPr/>
                    <a:lstStyle/>
                    <a:p>
                      <a:endParaRPr lang="fr-FR"/>
                    </a:p>
                  </a:txBody>
                  <a:tcPr/>
                </a:tc>
                <a:tc hMerge="1" vMerge="1">
                  <a:txBody>
                    <a:bodyPr/>
                    <a:lstStyle/>
                    <a:p>
                      <a:endParaRPr lang="fr-FR"/>
                    </a:p>
                  </a:txBody>
                  <a:tcPr/>
                </a:tc>
                <a:tc>
                  <a:txBody>
                    <a:bodyPr/>
                    <a:lstStyle/>
                    <a:p>
                      <a:pPr algn="ctr">
                        <a:spcAft>
                          <a:spcPts val="0"/>
                        </a:spcAft>
                      </a:pPr>
                      <a:r>
                        <a:rPr lang="fr-FR" sz="1000" dirty="0">
                          <a:solidFill>
                            <a:schemeClr val="tx1"/>
                          </a:solidFill>
                          <a:effectLst/>
                        </a:rPr>
                        <a:t>8 &lt;  POINT (S)  ≤  10</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c>
                  <a:txBody>
                    <a:bodyPr/>
                    <a:lstStyle/>
                    <a:p>
                      <a:pPr algn="ctr">
                        <a:spcAft>
                          <a:spcPts val="0"/>
                        </a:spcAft>
                      </a:pPr>
                      <a:r>
                        <a:rPr lang="fr-FR" sz="1000" dirty="0">
                          <a:solidFill>
                            <a:schemeClr val="tx1"/>
                          </a:solidFill>
                          <a:effectLst/>
                        </a:rPr>
                        <a:t>250.000</a:t>
                      </a:r>
                      <a:endParaRPr lang="fr-FR" sz="1000" dirty="0">
                        <a:solidFill>
                          <a:schemeClr val="tx1"/>
                        </a:solidFill>
                        <a:effectLst/>
                        <a:latin typeface="Times New Roman"/>
                        <a:ea typeface="Times New Roman"/>
                        <a:cs typeface="Times New Roman"/>
                      </a:endParaRPr>
                    </a:p>
                  </a:txBody>
                  <a:tcPr marL="48492" marR="48492" marT="0" marB="0">
                    <a:solidFill>
                      <a:schemeClr val="bg1">
                        <a:lumMod val="85000"/>
                      </a:schemeClr>
                    </a:solidFill>
                  </a:tcPr>
                </a:tc>
              </a:tr>
            </a:tbl>
          </a:graphicData>
        </a:graphic>
      </p:graphicFrame>
    </p:spTree>
    <p:extLst>
      <p:ext uri="{BB962C8B-B14F-4D97-AF65-F5344CB8AC3E}">
        <p14:creationId xmlns:p14="http://schemas.microsoft.com/office/powerpoint/2010/main" val="1645767108"/>
      </p:ext>
    </p:extLst>
  </p:cSld>
  <p:clrMapOvr>
    <a:masterClrMapping/>
  </p:clrMapOvr>
  <p:transition spd="slow" advClick="0" advTm="4000">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491880" y="309563"/>
            <a:ext cx="5652120" cy="720725"/>
          </a:xfrm>
        </p:spPr>
        <p:txBody>
          <a:bodyPr/>
          <a:lstStyle/>
          <a:p>
            <a:r>
              <a:rPr lang="fr-FR" sz="2000" b="1" dirty="0" smtClean="0">
                <a:solidFill>
                  <a:srgbClr val="C00000"/>
                </a:solidFill>
                <a:effectLst>
                  <a:outerShdw blurRad="38100" dist="38100" dir="2700000" algn="tl">
                    <a:srgbClr val="000000">
                      <a:alpha val="43137"/>
                    </a:srgbClr>
                  </a:outerShdw>
                </a:effectLst>
              </a:rPr>
              <a:t>IV – </a:t>
            </a:r>
            <a:r>
              <a:rPr lang="fr-FR" sz="2000" b="1" dirty="0">
                <a:solidFill>
                  <a:srgbClr val="C00000"/>
                </a:solidFill>
                <a:effectLst>
                  <a:outerShdw blurRad="38100" dist="38100" dir="2700000" algn="tl">
                    <a:srgbClr val="000000">
                      <a:alpha val="43137"/>
                    </a:srgbClr>
                  </a:outerShdw>
                </a:effectLst>
              </a:rPr>
              <a:t>FONCTIONNEMENT, INDICATEURS DE PERFORMANCE ET MOTIVATION</a:t>
            </a: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25571" y="1052736"/>
            <a:ext cx="7061229" cy="532859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None/>
            </a:pPr>
            <a:endParaRPr lang="fr-FR" sz="1800" b="1" kern="0" dirty="0" smtClean="0"/>
          </a:p>
          <a:p>
            <a:pPr marL="0" indent="0" algn="just">
              <a:buNone/>
            </a:pPr>
            <a:r>
              <a:rPr lang="fr-FR" sz="1600" b="1" kern="0" dirty="0" smtClean="0"/>
              <a:t>c. </a:t>
            </a:r>
            <a:r>
              <a:rPr lang="fr-FR" sz="1600" b="1" u="sng" kern="0" dirty="0" smtClean="0"/>
              <a:t>Proposition de motivation sur les tâches à valeur ajouté</a:t>
            </a:r>
            <a:r>
              <a:rPr lang="fr-FR" sz="1800" b="1" u="sng" kern="0" dirty="0" smtClean="0"/>
              <a:t> </a:t>
            </a:r>
          </a:p>
          <a:p>
            <a:pPr marL="0" indent="0" algn="just">
              <a:buNone/>
            </a:pPr>
            <a:endParaRPr lang="fr-FR" sz="1800" b="1" kern="0" dirty="0"/>
          </a:p>
          <a:p>
            <a:pPr marL="0" indent="0" algn="just">
              <a:buNone/>
            </a:pPr>
            <a:endParaRPr lang="fr-FR" sz="1800" b="1" kern="0" dirty="0" smtClean="0"/>
          </a:p>
          <a:p>
            <a:pPr marL="0" indent="0" algn="just">
              <a:buNone/>
            </a:pPr>
            <a:endParaRPr lang="fr-FR" sz="1400" b="1" kern="0" dirty="0" smtClean="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a:p>
          <a:p>
            <a:pPr marL="0" indent="0" algn="just">
              <a:buNone/>
            </a:pPr>
            <a:endParaRPr lang="fr-FR" sz="1800" b="1" kern="0" dirty="0" smtClean="0"/>
          </a:p>
          <a:p>
            <a:pPr marL="0" indent="0" algn="just">
              <a:buNone/>
            </a:pPr>
            <a:endParaRPr lang="fr-FR" sz="1800" b="1" kern="0" dirty="0" smtClean="0"/>
          </a:p>
        </p:txBody>
      </p:sp>
      <p:graphicFrame>
        <p:nvGraphicFramePr>
          <p:cNvPr id="3" name="Tableau 2"/>
          <p:cNvGraphicFramePr>
            <a:graphicFrameLocks noGrp="1"/>
          </p:cNvGraphicFramePr>
          <p:nvPr>
            <p:extLst>
              <p:ext uri="{D42A27DB-BD31-4B8C-83A1-F6EECF244321}">
                <p14:modId xmlns:p14="http://schemas.microsoft.com/office/powerpoint/2010/main" val="1579753197"/>
              </p:ext>
            </p:extLst>
          </p:nvPr>
        </p:nvGraphicFramePr>
        <p:xfrm>
          <a:off x="1907704" y="1412776"/>
          <a:ext cx="6912768" cy="5087138"/>
        </p:xfrm>
        <a:graphic>
          <a:graphicData uri="http://schemas.openxmlformats.org/drawingml/2006/table">
            <a:tbl>
              <a:tblPr firstRow="1" firstCol="1" bandRow="1">
                <a:tableStyleId>{5C22544A-7EE6-4342-B048-85BDC9FD1C3A}</a:tableStyleId>
              </a:tblPr>
              <a:tblGrid>
                <a:gridCol w="3455685"/>
                <a:gridCol w="3457083"/>
              </a:tblGrid>
              <a:tr h="310781">
                <a:tc>
                  <a:txBody>
                    <a:bodyPr/>
                    <a:lstStyle/>
                    <a:p>
                      <a:pPr algn="ctr">
                        <a:spcAft>
                          <a:spcPts val="0"/>
                        </a:spcAft>
                      </a:pPr>
                      <a:r>
                        <a:rPr lang="fr-FR" sz="1600" b="1" dirty="0">
                          <a:solidFill>
                            <a:schemeClr val="tx1"/>
                          </a:solidFill>
                          <a:effectLst>
                            <a:outerShdw blurRad="38100" dist="38100" dir="2700000" algn="tl">
                              <a:srgbClr val="000000">
                                <a:alpha val="43137"/>
                              </a:srgbClr>
                            </a:outerShdw>
                          </a:effectLst>
                        </a:rPr>
                        <a:t>Autres Services à valeur ajoutée </a:t>
                      </a:r>
                      <a:endParaRPr lang="fr-FR" sz="1600" b="1" dirty="0">
                        <a:solidFill>
                          <a:schemeClr val="tx1"/>
                        </a:solidFill>
                        <a:effectLst>
                          <a:outerShdw blurRad="38100" dist="38100" dir="2700000" algn="tl">
                            <a:srgbClr val="000000">
                              <a:alpha val="43137"/>
                            </a:srgbClr>
                          </a:outerShdw>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600" b="1" dirty="0">
                          <a:solidFill>
                            <a:schemeClr val="tx1"/>
                          </a:solidFill>
                          <a:effectLst>
                            <a:outerShdw blurRad="38100" dist="38100" dir="2700000" algn="tl">
                              <a:srgbClr val="000000">
                                <a:alpha val="43137"/>
                              </a:srgbClr>
                            </a:outerShdw>
                          </a:effectLst>
                        </a:rPr>
                        <a:t>Prime du département</a:t>
                      </a:r>
                      <a:endParaRPr lang="fr-FR" sz="1600" b="1" dirty="0">
                        <a:solidFill>
                          <a:schemeClr val="tx1"/>
                        </a:solidFill>
                        <a:effectLst>
                          <a:outerShdw blurRad="38100" dist="38100" dir="2700000" algn="tl">
                            <a:srgbClr val="000000">
                              <a:alpha val="43137"/>
                            </a:srgbClr>
                          </a:outerShdw>
                        </a:effectLst>
                        <a:latin typeface="Times New Roman"/>
                        <a:ea typeface="Times New Roman"/>
                        <a:cs typeface="Times New Roman"/>
                      </a:endParaRPr>
                    </a:p>
                  </a:txBody>
                  <a:tcPr marL="68580" marR="68580" marT="0" marB="0">
                    <a:solidFill>
                      <a:schemeClr val="bg1">
                        <a:lumMod val="85000"/>
                      </a:schemeClr>
                    </a:solidFill>
                  </a:tcPr>
                </a:tc>
              </a:tr>
              <a:tr h="830671">
                <a:tc>
                  <a:txBody>
                    <a:bodyPr/>
                    <a:lstStyle/>
                    <a:p>
                      <a:pPr algn="just">
                        <a:spcAft>
                          <a:spcPts val="0"/>
                        </a:spcAft>
                      </a:pPr>
                      <a:r>
                        <a:rPr lang="fr-FR" sz="1200" dirty="0">
                          <a:solidFill>
                            <a:schemeClr val="tx1"/>
                          </a:solidFill>
                          <a:effectLst/>
                        </a:rPr>
                        <a:t> </a:t>
                      </a:r>
                      <a:endParaRPr lang="fr-FR" sz="1000" dirty="0">
                        <a:solidFill>
                          <a:schemeClr val="tx1"/>
                        </a:solidFill>
                        <a:effectLst/>
                      </a:endParaRPr>
                    </a:p>
                    <a:p>
                      <a:pPr algn="just">
                        <a:spcAft>
                          <a:spcPts val="0"/>
                        </a:spcAft>
                      </a:pPr>
                      <a:r>
                        <a:rPr lang="fr-FR" sz="1200" dirty="0">
                          <a:solidFill>
                            <a:schemeClr val="tx1"/>
                          </a:solidFill>
                          <a:effectLst/>
                        </a:rPr>
                        <a:t>Mise en place IVR Dynamique (Elaboration arborescence et mise en place de SVI)</a:t>
                      </a:r>
                      <a:endParaRPr lang="fr-FR" sz="1000" dirty="0">
                        <a:solidFill>
                          <a:schemeClr val="tx1"/>
                        </a:solidFill>
                        <a:effectLst/>
                      </a:endParaRPr>
                    </a:p>
                    <a:p>
                      <a:pPr algn="just">
                        <a:spcAft>
                          <a:spcPts val="0"/>
                        </a:spcAft>
                      </a:pPr>
                      <a:r>
                        <a:rPr lang="fr-FR" sz="1200" u="none" strike="noStrike" dirty="0">
                          <a:solidFill>
                            <a:schemeClr val="tx1"/>
                          </a:solidFill>
                          <a:effectLst/>
                        </a:rPr>
                        <a:t> </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600.000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623003">
                <a:tc>
                  <a:txBody>
                    <a:bodyPr/>
                    <a:lstStyle/>
                    <a:p>
                      <a:pPr algn="just">
                        <a:spcAft>
                          <a:spcPts val="0"/>
                        </a:spcAft>
                      </a:pPr>
                      <a:r>
                        <a:rPr lang="fr-FR" sz="1200" dirty="0">
                          <a:solidFill>
                            <a:schemeClr val="tx1"/>
                          </a:solidFill>
                          <a:effectLst/>
                        </a:rPr>
                        <a:t> </a:t>
                      </a:r>
                      <a:endParaRPr lang="fr-FR" sz="1000" dirty="0">
                        <a:solidFill>
                          <a:schemeClr val="tx1"/>
                        </a:solidFill>
                        <a:effectLst/>
                      </a:endParaRPr>
                    </a:p>
                    <a:p>
                      <a:pPr algn="just">
                        <a:spcAft>
                          <a:spcPts val="0"/>
                        </a:spcAft>
                      </a:pPr>
                      <a:r>
                        <a:rPr lang="fr-FR" sz="1200" dirty="0">
                          <a:solidFill>
                            <a:schemeClr val="tx1"/>
                          </a:solidFill>
                          <a:effectLst/>
                        </a:rPr>
                        <a:t>Mise à jour ou maintenance IVR</a:t>
                      </a:r>
                      <a:endParaRPr lang="fr-FR" sz="1000" dirty="0">
                        <a:solidFill>
                          <a:schemeClr val="tx1"/>
                        </a:solidFill>
                        <a:effectLst/>
                      </a:endParaRPr>
                    </a:p>
                    <a:p>
                      <a:pPr algn="just">
                        <a:spcAft>
                          <a:spcPts val="0"/>
                        </a:spcAft>
                      </a:pPr>
                      <a:r>
                        <a:rPr lang="fr-FR" sz="12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200.000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623003">
                <a:tc>
                  <a:txBody>
                    <a:bodyPr/>
                    <a:lstStyle/>
                    <a:p>
                      <a:pPr algn="just">
                        <a:spcAft>
                          <a:spcPts val="0"/>
                        </a:spcAft>
                      </a:pPr>
                      <a:r>
                        <a:rPr lang="fr-FR" sz="1200">
                          <a:solidFill>
                            <a:schemeClr val="tx1"/>
                          </a:solidFill>
                          <a:effectLst/>
                        </a:rPr>
                        <a:t>Mise en place de nouvelle campagne (Emission / Réception)</a:t>
                      </a:r>
                      <a:endParaRPr lang="fr-FR" sz="1000">
                        <a:solidFill>
                          <a:schemeClr val="tx1"/>
                        </a:solidFill>
                        <a:effectLst/>
                      </a:endParaRPr>
                    </a:p>
                    <a:p>
                      <a:pPr algn="just">
                        <a:spcAft>
                          <a:spcPts val="0"/>
                        </a:spcAft>
                      </a:pPr>
                      <a:r>
                        <a:rPr lang="fr-FR" sz="1200" u="none" strike="noStrike">
                          <a:solidFill>
                            <a:schemeClr val="tx1"/>
                          </a:solidFill>
                          <a:effectLst/>
                        </a:rPr>
                        <a:t> </a:t>
                      </a:r>
                      <a:endParaRPr lang="fr-FR" sz="100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50.000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830671">
                <a:tc>
                  <a:txBody>
                    <a:bodyPr/>
                    <a:lstStyle/>
                    <a:p>
                      <a:pPr>
                        <a:spcAft>
                          <a:spcPts val="0"/>
                        </a:spcAft>
                      </a:pPr>
                      <a:r>
                        <a:rPr lang="fr-FR" sz="1200" dirty="0">
                          <a:solidFill>
                            <a:schemeClr val="tx1"/>
                          </a:solidFill>
                          <a:effectLst/>
                        </a:rPr>
                        <a:t> </a:t>
                      </a:r>
                      <a:endParaRPr lang="fr-FR" sz="1000" dirty="0">
                        <a:solidFill>
                          <a:schemeClr val="tx1"/>
                        </a:solidFill>
                        <a:effectLst/>
                      </a:endParaRPr>
                    </a:p>
                    <a:p>
                      <a:pPr>
                        <a:spcAft>
                          <a:spcPts val="0"/>
                        </a:spcAft>
                      </a:pPr>
                      <a:r>
                        <a:rPr lang="fr-FR" sz="1200" dirty="0">
                          <a:solidFill>
                            <a:schemeClr val="tx1"/>
                          </a:solidFill>
                          <a:effectLst/>
                        </a:rPr>
                        <a:t>Développement d’application (structure externe) </a:t>
                      </a:r>
                      <a:endParaRPr lang="fr-FR" sz="1000" dirty="0">
                        <a:solidFill>
                          <a:schemeClr val="tx1"/>
                        </a:solidFill>
                        <a:effectLst/>
                      </a:endParaRPr>
                    </a:p>
                    <a:p>
                      <a:pPr>
                        <a:spcAft>
                          <a:spcPts val="0"/>
                        </a:spcAft>
                      </a:pPr>
                      <a:r>
                        <a:rPr lang="fr-FR" sz="1200" dirty="0">
                          <a:solidFill>
                            <a:schemeClr val="tx1"/>
                          </a:solidFill>
                          <a:effectLst/>
                        </a:rPr>
                        <a:t> </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700.000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623003">
                <a:tc>
                  <a:txBody>
                    <a:bodyPr/>
                    <a:lstStyle/>
                    <a:p>
                      <a:pPr>
                        <a:spcAft>
                          <a:spcPts val="0"/>
                        </a:spcAft>
                      </a:pPr>
                      <a:r>
                        <a:rPr lang="fr-FR" sz="1200">
                          <a:solidFill>
                            <a:schemeClr val="tx1"/>
                          </a:solidFill>
                          <a:effectLst/>
                        </a:rPr>
                        <a:t> </a:t>
                      </a:r>
                      <a:endParaRPr lang="fr-FR" sz="1000">
                        <a:solidFill>
                          <a:schemeClr val="tx1"/>
                        </a:solidFill>
                        <a:effectLst/>
                      </a:endParaRPr>
                    </a:p>
                    <a:p>
                      <a:pPr>
                        <a:spcAft>
                          <a:spcPts val="0"/>
                        </a:spcAft>
                      </a:pPr>
                      <a:r>
                        <a:rPr lang="fr-FR" sz="1200">
                          <a:solidFill>
                            <a:schemeClr val="tx1"/>
                          </a:solidFill>
                          <a:effectLst/>
                        </a:rPr>
                        <a:t>Intégration de service (Web service)</a:t>
                      </a:r>
                      <a:endParaRPr lang="fr-FR" sz="1000">
                        <a:solidFill>
                          <a:schemeClr val="tx1"/>
                        </a:solidFill>
                        <a:effectLst/>
                      </a:endParaRPr>
                    </a:p>
                    <a:p>
                      <a:pPr>
                        <a:spcAft>
                          <a:spcPts val="0"/>
                        </a:spcAft>
                      </a:pPr>
                      <a:r>
                        <a:rPr lang="fr-FR" sz="1200">
                          <a:solidFill>
                            <a:schemeClr val="tx1"/>
                          </a:solidFill>
                          <a:effectLst/>
                        </a:rPr>
                        <a:t> </a:t>
                      </a:r>
                      <a:endParaRPr lang="fr-FR" sz="100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700.000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623003">
                <a:tc>
                  <a:txBody>
                    <a:bodyPr/>
                    <a:lstStyle/>
                    <a:p>
                      <a:pPr algn="just">
                        <a:spcAft>
                          <a:spcPts val="0"/>
                        </a:spcAft>
                      </a:pPr>
                      <a:r>
                        <a:rPr lang="fr-FR" sz="1200">
                          <a:solidFill>
                            <a:schemeClr val="tx1"/>
                          </a:solidFill>
                          <a:effectLst/>
                        </a:rPr>
                        <a:t>Développement de site web dynamique ou portail d’accès web (structure externe)</a:t>
                      </a:r>
                      <a:endParaRPr lang="fr-FR" sz="1000">
                        <a:solidFill>
                          <a:schemeClr val="tx1"/>
                        </a:solidFill>
                        <a:effectLst/>
                      </a:endParaRPr>
                    </a:p>
                    <a:p>
                      <a:pPr algn="just">
                        <a:spcAft>
                          <a:spcPts val="0"/>
                        </a:spcAft>
                      </a:pPr>
                      <a:r>
                        <a:rPr lang="fr-FR" sz="1200">
                          <a:solidFill>
                            <a:schemeClr val="tx1"/>
                          </a:solidFill>
                          <a:effectLst/>
                        </a:rPr>
                        <a:t> </a:t>
                      </a:r>
                      <a:endParaRPr lang="fr-FR" sz="100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200.000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r h="623003">
                <a:tc>
                  <a:txBody>
                    <a:bodyPr/>
                    <a:lstStyle/>
                    <a:p>
                      <a:pPr algn="just">
                        <a:spcAft>
                          <a:spcPts val="0"/>
                        </a:spcAft>
                      </a:pPr>
                      <a:r>
                        <a:rPr lang="fr-FR" sz="1200">
                          <a:solidFill>
                            <a:schemeClr val="tx1"/>
                          </a:solidFill>
                          <a:effectLst/>
                        </a:rPr>
                        <a:t>Mise en place de réseau et redimensionnement de serveur Windows ou Linux (structure externe)</a:t>
                      </a:r>
                      <a:endParaRPr lang="fr-FR" sz="100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c>
                  <a:txBody>
                    <a:bodyPr/>
                    <a:lstStyle/>
                    <a:p>
                      <a:pPr algn="ctr">
                        <a:spcAft>
                          <a:spcPts val="0"/>
                        </a:spcAft>
                      </a:pPr>
                      <a:r>
                        <a:rPr lang="fr-FR" sz="1200" dirty="0">
                          <a:solidFill>
                            <a:schemeClr val="tx1"/>
                          </a:solidFill>
                          <a:effectLst/>
                        </a:rPr>
                        <a:t> </a:t>
                      </a:r>
                      <a:endParaRPr lang="fr-FR" sz="1000" dirty="0">
                        <a:solidFill>
                          <a:schemeClr val="tx1"/>
                        </a:solidFill>
                        <a:effectLst/>
                      </a:endParaRPr>
                    </a:p>
                    <a:p>
                      <a:pPr algn="ctr">
                        <a:spcAft>
                          <a:spcPts val="0"/>
                        </a:spcAft>
                      </a:pPr>
                      <a:r>
                        <a:rPr lang="fr-FR" sz="1200" dirty="0">
                          <a:solidFill>
                            <a:schemeClr val="tx1"/>
                          </a:solidFill>
                          <a:effectLst/>
                        </a:rPr>
                        <a:t>700.000</a:t>
                      </a:r>
                      <a:endParaRPr lang="fr-FR" sz="1000" dirty="0">
                        <a:solidFill>
                          <a:schemeClr val="tx1"/>
                        </a:solidFill>
                        <a:effectLst/>
                        <a:latin typeface="Times New Roman"/>
                        <a:ea typeface="Times New Roman"/>
                        <a:cs typeface="Times New Roman"/>
                      </a:endParaRPr>
                    </a:p>
                  </a:txBody>
                  <a:tcPr marL="68580" marR="68580" marT="0" marB="0">
                    <a:solidFill>
                      <a:schemeClr val="bg1">
                        <a:lumMod val="85000"/>
                      </a:schemeClr>
                    </a:solidFill>
                  </a:tcPr>
                </a:tc>
              </a:tr>
            </a:tbl>
          </a:graphicData>
        </a:graphic>
      </p:graphicFrame>
    </p:spTree>
    <p:extLst>
      <p:ext uri="{BB962C8B-B14F-4D97-AF65-F5344CB8AC3E}">
        <p14:creationId xmlns:p14="http://schemas.microsoft.com/office/powerpoint/2010/main" val="106985095"/>
      </p:ext>
    </p:extLst>
  </p:cSld>
  <p:clrMapOvr>
    <a:masterClrMapping/>
  </p:clrMapOvr>
  <p:transition spd="slow" advClick="0" advTm="4000">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a:xfrm>
            <a:off x="1331913" y="1700213"/>
            <a:ext cx="7354887" cy="3241675"/>
          </a:xfrm>
        </p:spPr>
        <p:txBody>
          <a:bodyPr anchor="ctr"/>
          <a:lstStyle/>
          <a:p>
            <a:pPr algn="ctr">
              <a:buFontTx/>
              <a:buNone/>
            </a:pPr>
            <a:r>
              <a:rPr lang="fr-FR" sz="6000" b="1" dirty="0" smtClean="0">
                <a:solidFill>
                  <a:srgbClr val="C00000"/>
                </a:solidFill>
                <a:effectLst>
                  <a:outerShdw blurRad="38100" dist="38100" dir="2700000" algn="tl">
                    <a:srgbClr val="000000">
                      <a:alpha val="43137"/>
                    </a:srgbClr>
                  </a:outerShdw>
                </a:effectLst>
                <a:latin typeface="Maiandra GD" pitchFamily="34" charset="0"/>
              </a:rPr>
              <a:t>PLAN D’ACTIONS DIRECTION </a:t>
            </a:r>
          </a:p>
          <a:p>
            <a:pPr algn="ctr">
              <a:buFontTx/>
              <a:buNone/>
            </a:pPr>
            <a:r>
              <a:rPr lang="fr-FR" sz="6000" b="1" dirty="0" smtClean="0">
                <a:solidFill>
                  <a:srgbClr val="C00000"/>
                </a:solidFill>
                <a:effectLst>
                  <a:outerShdw blurRad="38100" dist="38100" dir="2700000" algn="tl">
                    <a:srgbClr val="000000">
                      <a:alpha val="43137"/>
                    </a:srgbClr>
                  </a:outerShdw>
                </a:effectLst>
                <a:latin typeface="Maiandra GD" pitchFamily="34" charset="0"/>
              </a:rPr>
              <a:t>DES SYSTEMES D’INFORMATION</a:t>
            </a:r>
          </a:p>
          <a:p>
            <a:pPr algn="ctr">
              <a:buFontTx/>
              <a:buNone/>
            </a:pPr>
            <a:r>
              <a:rPr lang="fr-FR" sz="6000" b="1" dirty="0" smtClean="0">
                <a:solidFill>
                  <a:srgbClr val="C00000"/>
                </a:solidFill>
                <a:effectLst>
                  <a:outerShdw blurRad="38100" dist="38100" dir="2700000" algn="tl">
                    <a:srgbClr val="000000">
                      <a:alpha val="43137"/>
                    </a:srgbClr>
                  </a:outerShdw>
                </a:effectLst>
                <a:latin typeface="Maiandra GD" pitchFamily="34" charset="0"/>
              </a:rPr>
              <a:t>(DSI-2014)</a:t>
            </a:r>
          </a:p>
        </p:txBody>
      </p:sp>
    </p:spTree>
  </p:cSld>
  <p:clrMapOvr>
    <a:masterClrMapping/>
  </p:clrMapOvr>
  <p:transition spd="slow" advClick="0" advTm="4000">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0"/>
          <p:cNvSpPr>
            <a:spLocks noChangeArrowheads="1"/>
          </p:cNvSpPr>
          <p:nvPr/>
        </p:nvSpPr>
        <p:spPr bwMode="auto">
          <a:xfrm rot="10800000" flipV="1">
            <a:off x="5652120" y="502123"/>
            <a:ext cx="2952750" cy="457200"/>
          </a:xfrm>
          <a:prstGeom prst="rect">
            <a:avLst/>
          </a:prstGeom>
          <a:noFill/>
          <a:ln w="9525">
            <a:noFill/>
            <a:miter lim="800000"/>
            <a:headEnd/>
            <a:tailEnd/>
          </a:ln>
        </p:spPr>
        <p:txBody>
          <a:bodyPr>
            <a:spAutoFit/>
          </a:bodyPr>
          <a:lstStyle/>
          <a:p>
            <a:pPr algn="ctr"/>
            <a:r>
              <a:rPr lang="fr-FR" sz="2400" b="1" dirty="0">
                <a:solidFill>
                  <a:srgbClr val="C00000"/>
                </a:solidFill>
                <a:effectLst>
                  <a:outerShdw blurRad="38100" dist="38100" dir="2700000" algn="tl">
                    <a:srgbClr val="000000">
                      <a:alpha val="43137"/>
                    </a:srgbClr>
                  </a:outerShdw>
                </a:effectLst>
              </a:rPr>
              <a:t>SOMMAIRE</a:t>
            </a:r>
          </a:p>
        </p:txBody>
      </p:sp>
      <p:sp>
        <p:nvSpPr>
          <p:cNvPr id="3076" name="Rectangle 11"/>
          <p:cNvSpPr>
            <a:spLocks noChangeArrowheads="1"/>
          </p:cNvSpPr>
          <p:nvPr/>
        </p:nvSpPr>
        <p:spPr bwMode="auto">
          <a:xfrm>
            <a:off x="1366838" y="1556792"/>
            <a:ext cx="7777162" cy="4247317"/>
          </a:xfrm>
          <a:prstGeom prst="rect">
            <a:avLst/>
          </a:prstGeom>
          <a:noFill/>
          <a:ln w="9525">
            <a:noFill/>
            <a:miter lim="800000"/>
            <a:headEnd/>
            <a:tailEnd/>
          </a:ln>
        </p:spPr>
        <p:txBody>
          <a:bodyPr wrap="square">
            <a:spAutoFit/>
          </a:bodyPr>
          <a:lstStyle/>
          <a:p>
            <a:pPr lvl="1" algn="just"/>
            <a:r>
              <a:rPr lang="fr-FR" sz="1800" b="1" dirty="0">
                <a:solidFill>
                  <a:srgbClr val="C00000"/>
                </a:solidFill>
              </a:rPr>
              <a:t>I - PRESENTATION DU </a:t>
            </a:r>
            <a:r>
              <a:rPr lang="fr-FR" sz="1800" b="1" dirty="0" smtClean="0">
                <a:solidFill>
                  <a:srgbClr val="C00000"/>
                </a:solidFill>
              </a:rPr>
              <a:t>DEPARTEMENT</a:t>
            </a:r>
            <a:endParaRPr lang="fr-FR" sz="1800" b="1" dirty="0">
              <a:solidFill>
                <a:srgbClr val="C00000"/>
              </a:solidFill>
            </a:endParaRPr>
          </a:p>
          <a:p>
            <a:pPr lvl="1" algn="just"/>
            <a:endParaRPr lang="fr-FR" sz="1800" b="1" dirty="0">
              <a:solidFill>
                <a:srgbClr val="C00000"/>
              </a:solidFill>
            </a:endParaRPr>
          </a:p>
          <a:p>
            <a:pPr lvl="1" algn="just"/>
            <a:r>
              <a:rPr lang="fr-FR" sz="1800" b="1" dirty="0">
                <a:solidFill>
                  <a:srgbClr val="C00000"/>
                </a:solidFill>
              </a:rPr>
              <a:t>II </a:t>
            </a:r>
            <a:r>
              <a:rPr lang="fr-FR" sz="1800" b="1" dirty="0" smtClean="0">
                <a:solidFill>
                  <a:srgbClr val="C00000"/>
                </a:solidFill>
              </a:rPr>
              <a:t>– MISSION ET ROLES</a:t>
            </a:r>
          </a:p>
          <a:p>
            <a:pPr marL="1257300" lvl="2" indent="-342900" algn="just">
              <a:buFont typeface="+mj-lt"/>
              <a:buAutoNum type="alphaLcPeriod"/>
            </a:pPr>
            <a:r>
              <a:rPr lang="fr-FR" sz="1800" b="1" dirty="0" smtClean="0"/>
              <a:t>Missions</a:t>
            </a:r>
          </a:p>
          <a:p>
            <a:pPr marL="1257300" lvl="2" indent="-342900" algn="just">
              <a:buFont typeface="+mj-lt"/>
              <a:buAutoNum type="alphaLcPeriod"/>
            </a:pPr>
            <a:r>
              <a:rPr lang="fr-FR" sz="1800" b="1" dirty="0" smtClean="0"/>
              <a:t>Rôles </a:t>
            </a:r>
          </a:p>
          <a:p>
            <a:pPr lvl="1" algn="just"/>
            <a:r>
              <a:rPr lang="fr-FR" sz="1800" b="1" dirty="0">
                <a:solidFill>
                  <a:srgbClr val="C00000"/>
                </a:solidFill>
              </a:rPr>
              <a:t>	</a:t>
            </a:r>
          </a:p>
          <a:p>
            <a:pPr lvl="1" algn="just"/>
            <a:r>
              <a:rPr lang="fr-FR" sz="1800" b="1" dirty="0">
                <a:solidFill>
                  <a:srgbClr val="C00000"/>
                </a:solidFill>
              </a:rPr>
              <a:t>III </a:t>
            </a:r>
            <a:r>
              <a:rPr lang="fr-FR" sz="1800" b="1" dirty="0" smtClean="0">
                <a:solidFill>
                  <a:srgbClr val="C00000"/>
                </a:solidFill>
              </a:rPr>
              <a:t>- </a:t>
            </a:r>
            <a:r>
              <a:rPr lang="fr-FR" sz="1800" b="1" dirty="0">
                <a:solidFill>
                  <a:srgbClr val="C00000"/>
                </a:solidFill>
              </a:rPr>
              <a:t>LES </a:t>
            </a:r>
            <a:r>
              <a:rPr lang="fr-FR" sz="1800" b="1" dirty="0" smtClean="0">
                <a:solidFill>
                  <a:srgbClr val="C00000"/>
                </a:solidFill>
              </a:rPr>
              <a:t>MOYENS</a:t>
            </a:r>
          </a:p>
          <a:p>
            <a:pPr marL="1257300" lvl="2" indent="-342900" algn="just">
              <a:buFont typeface="+mj-lt"/>
              <a:buAutoNum type="alphaLcPeriod"/>
            </a:pPr>
            <a:r>
              <a:rPr lang="fr-FR" sz="1800" b="1" dirty="0" smtClean="0"/>
              <a:t>Ressources Humaines</a:t>
            </a:r>
          </a:p>
          <a:p>
            <a:pPr marL="1257300" lvl="2" indent="-342900" algn="just">
              <a:buFont typeface="+mj-lt"/>
              <a:buAutoNum type="alphaLcPeriod"/>
            </a:pPr>
            <a:r>
              <a:rPr lang="fr-FR" sz="1800" b="1" dirty="0" smtClean="0"/>
              <a:t>Moyens de travail</a:t>
            </a:r>
            <a:endParaRPr lang="fr-FR" sz="1800" b="1" dirty="0"/>
          </a:p>
          <a:p>
            <a:pPr lvl="1" algn="ctr"/>
            <a:endParaRPr lang="fr-FR" sz="1800" b="1" dirty="0">
              <a:solidFill>
                <a:srgbClr val="C00000"/>
              </a:solidFill>
            </a:endParaRPr>
          </a:p>
          <a:p>
            <a:pPr lvl="1" algn="just"/>
            <a:r>
              <a:rPr lang="fr-FR" sz="1800" b="1" dirty="0" smtClean="0">
                <a:solidFill>
                  <a:srgbClr val="C00000"/>
                </a:solidFill>
              </a:rPr>
              <a:t>IV- FONCTIONNEMENT, INDICATEURS DE PERFORMANCE ET MOTIVATION</a:t>
            </a:r>
          </a:p>
          <a:p>
            <a:pPr marL="1257300" lvl="2" indent="-342900" algn="just">
              <a:buFont typeface="+mj-lt"/>
              <a:buAutoNum type="alphaLcPeriod"/>
            </a:pPr>
            <a:r>
              <a:rPr lang="fr-FR" sz="1800" b="1" dirty="0" smtClean="0"/>
              <a:t>Fonctionnement</a:t>
            </a:r>
          </a:p>
          <a:p>
            <a:pPr marL="1257300" lvl="2" indent="-342900" algn="just">
              <a:buFont typeface="+mj-lt"/>
              <a:buAutoNum type="alphaLcPeriod"/>
            </a:pPr>
            <a:r>
              <a:rPr lang="fr-FR" sz="1800" b="1" dirty="0" smtClean="0"/>
              <a:t>Indicateurs de performance et Motivation</a:t>
            </a:r>
          </a:p>
          <a:p>
            <a:pPr marL="1257300" lvl="2" indent="-342900" algn="just">
              <a:buFont typeface="+mj-lt"/>
              <a:buAutoNum type="alphaLcPeriod"/>
            </a:pPr>
            <a:r>
              <a:rPr lang="fr-FR" sz="1800" b="1" dirty="0" smtClean="0"/>
              <a:t>Proposition de motivation sur les tâches à valeur </a:t>
            </a:r>
            <a:r>
              <a:rPr lang="fr-FR" sz="1800" b="1" dirty="0" smtClean="0"/>
              <a:t>ajoutée</a:t>
            </a:r>
          </a:p>
        </p:txBody>
      </p:sp>
    </p:spTree>
  </p:cSld>
  <p:clrMapOvr>
    <a:masterClrMapping/>
  </p:clrMapOvr>
  <p:transition spd="slow" advClick="0" advTm="4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a:solidFill>
                  <a:srgbClr val="C00000"/>
                </a:solidFill>
                <a:effectLst>
                  <a:outerShdw blurRad="38100" dist="38100" dir="2700000" algn="tl">
                    <a:srgbClr val="000000">
                      <a:alpha val="43137"/>
                    </a:srgbClr>
                  </a:outerShdw>
                </a:effectLst>
              </a:rPr>
              <a:t>I - PRESENTATION DU </a:t>
            </a:r>
            <a:r>
              <a:rPr lang="fr-FR" sz="2400" b="1" dirty="0" smtClean="0">
                <a:solidFill>
                  <a:srgbClr val="C00000"/>
                </a:solidFill>
                <a:effectLst>
                  <a:outerShdw blurRad="38100" dist="38100" dir="2700000" algn="tl">
                    <a:srgbClr val="000000">
                      <a:alpha val="43137"/>
                    </a:srgbClr>
                  </a:outerShdw>
                </a:effectLst>
              </a:rPr>
              <a:t>DEPARTEMENT DSI</a:t>
            </a:r>
            <a:endParaRPr lang="fr-FR" sz="2400" b="1" dirty="0">
              <a:solidFill>
                <a:srgbClr val="C00000"/>
              </a:solidFill>
              <a:effectLst>
                <a:outerShdw blurRad="38100" dist="38100" dir="2700000" algn="tl">
                  <a:srgbClr val="000000">
                    <a:alpha val="43137"/>
                  </a:srgbClr>
                </a:outerShdw>
              </a:effectLst>
            </a:endParaRPr>
          </a:p>
        </p:txBody>
      </p:sp>
      <p:sp>
        <p:nvSpPr>
          <p:cNvPr id="4099" name="Rectangle 3"/>
          <p:cNvSpPr>
            <a:spLocks noGrp="1" noChangeArrowheads="1"/>
          </p:cNvSpPr>
          <p:nvPr>
            <p:ph type="body" idx="4294967295"/>
          </p:nvPr>
        </p:nvSpPr>
        <p:spPr>
          <a:xfrm>
            <a:off x="1654175" y="1052736"/>
            <a:ext cx="7061229" cy="5113114"/>
          </a:xfrm>
        </p:spPr>
        <p:txBody>
          <a:bodyPr anchor="ctr"/>
          <a:lstStyle/>
          <a:p>
            <a:pPr algn="just">
              <a:buNone/>
            </a:pPr>
            <a:r>
              <a:rPr lang="fr-FR" sz="1800" dirty="0" smtClean="0"/>
              <a:t>	</a:t>
            </a:r>
          </a:p>
          <a:p>
            <a:pPr algn="just">
              <a:buNone/>
            </a:pPr>
            <a:endParaRPr lang="fr-FR" sz="1800" dirty="0"/>
          </a:p>
          <a:p>
            <a:pPr algn="just">
              <a:buNone/>
            </a:pPr>
            <a:endParaRPr lang="fr-FR" sz="1800" dirty="0" smtClean="0"/>
          </a:p>
          <a:p>
            <a:pPr algn="just">
              <a:buNone/>
            </a:pPr>
            <a:r>
              <a:rPr lang="fr-FR" sz="1800" dirty="0" smtClean="0"/>
              <a:t>Les </a:t>
            </a:r>
            <a:r>
              <a:rPr lang="fr-FR" sz="1800" dirty="0"/>
              <a:t>besoins très importants et de plus en plus croissants dans l'usage de l'informatique ont conduit à la création d'un Service Informatique, chargé de mettre à disposition des utilisateurs, des ressources informatiques et audiovisuelles communes.</a:t>
            </a:r>
            <a:br>
              <a:rPr lang="fr-FR" sz="1800" dirty="0"/>
            </a:br>
            <a:r>
              <a:rPr lang="fr-FR" sz="1800" dirty="0"/>
              <a:t/>
            </a:r>
            <a:br>
              <a:rPr lang="fr-FR" sz="1800" dirty="0"/>
            </a:br>
            <a:r>
              <a:rPr lang="fr-FR" sz="1800" dirty="0"/>
              <a:t>Il offre une assistance personnalisée aux usagers et garantit la sécurité du système d'information de l'établissement.</a:t>
            </a:r>
            <a:br>
              <a:rPr lang="fr-FR" sz="1800" dirty="0"/>
            </a:br>
            <a:r>
              <a:rPr lang="fr-FR" sz="1800" dirty="0"/>
              <a:t/>
            </a:r>
            <a:br>
              <a:rPr lang="fr-FR" sz="1800" dirty="0"/>
            </a:br>
            <a:r>
              <a:rPr lang="fr-FR" sz="1800" dirty="0"/>
              <a:t>Afin de répondre </a:t>
            </a:r>
            <a:r>
              <a:rPr lang="fr-FR" sz="1800" dirty="0" smtClean="0"/>
              <a:t>aux préoccupations des utilisateurs d’autres départements de MEDIA CONTACT BENIN, la Direction Générale a mis </a:t>
            </a:r>
            <a:r>
              <a:rPr lang="fr-FR" sz="1800" dirty="0"/>
              <a:t>en place </a:t>
            </a:r>
            <a:r>
              <a:rPr lang="fr-FR" sz="1800" dirty="0" smtClean="0"/>
              <a:t>dans ce service  des sous-services chargée </a:t>
            </a:r>
            <a:r>
              <a:rPr lang="fr-FR" sz="1800" dirty="0"/>
              <a:t>d’intervenir dans le périmètre englobant toutes les activités informatiques d'intérêt </a:t>
            </a:r>
            <a:r>
              <a:rPr lang="fr-FR" sz="1800" dirty="0" smtClean="0"/>
              <a:t>général. Ces sous services sont: </a:t>
            </a:r>
          </a:p>
          <a:p>
            <a:pPr lvl="2" algn="just">
              <a:buFont typeface="Wingdings" panose="05000000000000000000" pitchFamily="2" charset="2"/>
              <a:buChar char="Ø"/>
            </a:pPr>
            <a:r>
              <a:rPr lang="fr-FR" sz="1600" dirty="0" smtClean="0"/>
              <a:t>Service Réseaux et Maintenance (SRM);</a:t>
            </a:r>
          </a:p>
          <a:p>
            <a:pPr lvl="2" algn="just">
              <a:buFont typeface="Wingdings" panose="05000000000000000000" pitchFamily="2" charset="2"/>
              <a:buChar char="Ø"/>
            </a:pPr>
            <a:r>
              <a:rPr lang="fr-FR" sz="1600" dirty="0"/>
              <a:t>Service </a:t>
            </a:r>
            <a:r>
              <a:rPr lang="fr-FR" sz="1600" dirty="0" smtClean="0"/>
              <a:t>Système </a:t>
            </a:r>
            <a:r>
              <a:rPr lang="fr-FR" sz="1600" dirty="0"/>
              <a:t>et </a:t>
            </a:r>
            <a:r>
              <a:rPr lang="fr-FR" sz="1600" dirty="0" smtClean="0"/>
              <a:t>Sécurité (SSS);</a:t>
            </a:r>
            <a:endParaRPr lang="fr-FR" sz="1600" dirty="0"/>
          </a:p>
          <a:p>
            <a:pPr lvl="2" algn="just">
              <a:buFont typeface="Wingdings" panose="05000000000000000000" pitchFamily="2" charset="2"/>
              <a:buChar char="Ø"/>
            </a:pPr>
            <a:r>
              <a:rPr lang="fr-FR" sz="1600" dirty="0" smtClean="0"/>
              <a:t>Service d’Analyse et Développement (SAD);</a:t>
            </a:r>
          </a:p>
          <a:p>
            <a:pPr lvl="2" algn="just">
              <a:buFont typeface="Wingdings" panose="05000000000000000000" pitchFamily="2" charset="2"/>
              <a:buChar char="Ø"/>
            </a:pPr>
            <a:r>
              <a:rPr lang="fr-FR" sz="1600" dirty="0" smtClean="0"/>
              <a:t>Service Base de Données et d’Archivage (SBDA);</a:t>
            </a:r>
          </a:p>
          <a:p>
            <a:pPr algn="just">
              <a:buNone/>
            </a:pPr>
            <a:endParaRPr lang="fr-FR" sz="1800" dirty="0" smtClean="0">
              <a:solidFill>
                <a:schemeClr val="tx1"/>
              </a:solidFill>
              <a:latin typeface="+mn-lt"/>
              <a:ea typeface="+mn-ea"/>
              <a:cs typeface="+mn-cs"/>
            </a:endParaRPr>
          </a:p>
          <a:p>
            <a:pPr algn="just">
              <a:buNone/>
            </a:pPr>
            <a:endParaRPr lang="fr-FR" sz="1700" b="1" dirty="0" smtClean="0"/>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Tree>
  </p:cSld>
  <p:clrMapOvr>
    <a:masterClrMapping/>
  </p:clrMapOvr>
  <p:transition spd="slow" advClick="0" advTm="4000">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a:solidFill>
                  <a:srgbClr val="C00000"/>
                </a:solidFill>
                <a:effectLst>
                  <a:outerShdw blurRad="38100" dist="38100" dir="2700000" algn="tl">
                    <a:srgbClr val="000000">
                      <a:alpha val="43137"/>
                    </a:srgbClr>
                  </a:outerShdw>
                </a:effectLst>
              </a:rPr>
              <a:t>I - PRESENTATION DU </a:t>
            </a:r>
            <a:r>
              <a:rPr lang="fr-FR" sz="2400" b="1" dirty="0" smtClean="0">
                <a:solidFill>
                  <a:srgbClr val="C00000"/>
                </a:solidFill>
                <a:effectLst>
                  <a:outerShdw blurRad="38100" dist="38100" dir="2700000" algn="tl">
                    <a:srgbClr val="000000">
                      <a:alpha val="43137"/>
                    </a:srgbClr>
                  </a:outerShdw>
                </a:effectLst>
              </a:rPr>
              <a:t>DEPARTEMENT DSI</a:t>
            </a:r>
            <a:endParaRPr lang="fr-FR" sz="2400" b="1" dirty="0">
              <a:solidFill>
                <a:srgbClr val="C00000"/>
              </a:solidFill>
              <a:effectLst>
                <a:outerShdw blurRad="38100" dist="38100" dir="2700000" algn="tl">
                  <a:srgbClr val="000000">
                    <a:alpha val="43137"/>
                  </a:srgbClr>
                </a:outerShdw>
              </a:effectLst>
            </a:endParaRPr>
          </a:p>
        </p:txBody>
      </p:sp>
      <p:sp>
        <p:nvSpPr>
          <p:cNvPr id="4099" name="Rectangle 3"/>
          <p:cNvSpPr>
            <a:spLocks noGrp="1" noChangeArrowheads="1"/>
          </p:cNvSpPr>
          <p:nvPr>
            <p:ph type="body" idx="4294967295"/>
          </p:nvPr>
        </p:nvSpPr>
        <p:spPr>
          <a:xfrm>
            <a:off x="1654175" y="1052736"/>
            <a:ext cx="7061229" cy="5113114"/>
          </a:xfrm>
        </p:spPr>
        <p:txBody>
          <a:bodyPr anchor="ctr"/>
          <a:lstStyle/>
          <a:p>
            <a:pPr algn="just">
              <a:buNone/>
            </a:pPr>
            <a:r>
              <a:rPr lang="fr-FR" sz="1800" dirty="0" smtClean="0"/>
              <a:t>	</a:t>
            </a:r>
          </a:p>
          <a:p>
            <a:pPr algn="just">
              <a:buNone/>
            </a:pPr>
            <a:endParaRPr lang="fr-FR" sz="1800" dirty="0"/>
          </a:p>
          <a:p>
            <a:pPr algn="just">
              <a:buNone/>
            </a:pPr>
            <a:endParaRPr lang="fr-FR" sz="1800" dirty="0" smtClean="0"/>
          </a:p>
          <a:p>
            <a:pPr algn="just">
              <a:buFont typeface="Wingdings" panose="05000000000000000000" pitchFamily="2" charset="2"/>
              <a:buChar char="Ø"/>
            </a:pPr>
            <a:r>
              <a:rPr lang="fr-FR" sz="1800" b="1" dirty="0" smtClean="0"/>
              <a:t>0rganigramme du département</a:t>
            </a:r>
            <a:r>
              <a:rPr lang="fr-FR" sz="1800" dirty="0" smtClean="0"/>
              <a:t>:</a:t>
            </a:r>
          </a:p>
          <a:p>
            <a:pPr algn="just">
              <a:buNone/>
            </a:pPr>
            <a:endParaRPr lang="fr-FR" sz="1800" dirty="0"/>
          </a:p>
          <a:p>
            <a:pPr algn="just">
              <a:buNone/>
            </a:pPr>
            <a:endParaRPr lang="fr-FR" sz="1800" dirty="0" smtClean="0"/>
          </a:p>
          <a:p>
            <a:pPr algn="just">
              <a:buNone/>
            </a:pPr>
            <a:endParaRPr lang="fr-FR" sz="1800" dirty="0"/>
          </a:p>
          <a:p>
            <a:pPr algn="just">
              <a:buNone/>
            </a:pPr>
            <a:endParaRPr lang="fr-FR" sz="1800" dirty="0" smtClean="0"/>
          </a:p>
          <a:p>
            <a:pPr algn="just">
              <a:buNone/>
            </a:pPr>
            <a:endParaRPr lang="fr-FR" sz="1800" dirty="0"/>
          </a:p>
          <a:p>
            <a:pPr algn="just">
              <a:buNone/>
            </a:pPr>
            <a:endParaRPr lang="fr-FR" sz="1800" dirty="0" smtClean="0"/>
          </a:p>
          <a:p>
            <a:pPr algn="just">
              <a:buNone/>
            </a:pPr>
            <a:endParaRPr lang="fr-FR" sz="1800" dirty="0"/>
          </a:p>
          <a:p>
            <a:pPr algn="just">
              <a:buNone/>
            </a:pPr>
            <a:endParaRPr lang="fr-FR" sz="1800" dirty="0" smtClean="0"/>
          </a:p>
          <a:p>
            <a:pPr algn="just">
              <a:buNone/>
            </a:pPr>
            <a:endParaRPr lang="fr-FR" sz="1800" dirty="0"/>
          </a:p>
          <a:p>
            <a:pPr algn="just">
              <a:buNone/>
            </a:pPr>
            <a:endParaRPr lang="fr-FR" sz="1800" dirty="0" smtClean="0"/>
          </a:p>
          <a:p>
            <a:pPr algn="just">
              <a:buNone/>
            </a:pPr>
            <a:endParaRPr lang="fr-FR" sz="1800" dirty="0"/>
          </a:p>
          <a:p>
            <a:pPr algn="just">
              <a:buNone/>
            </a:pPr>
            <a:endParaRPr lang="fr-FR" sz="1800" dirty="0" smtClean="0"/>
          </a:p>
          <a:p>
            <a:pPr algn="just">
              <a:buNone/>
            </a:pPr>
            <a:endParaRPr lang="fr-FR" sz="1800" dirty="0"/>
          </a:p>
          <a:p>
            <a:pPr algn="just">
              <a:buFont typeface="Wingdings" panose="05000000000000000000" pitchFamily="2" charset="2"/>
              <a:buChar char="Ø"/>
            </a:pPr>
            <a:endParaRPr lang="fr-FR" sz="1600" dirty="0" smtClean="0"/>
          </a:p>
          <a:p>
            <a:pPr algn="just">
              <a:buNone/>
            </a:pPr>
            <a:endParaRPr lang="fr-FR" sz="1800" dirty="0" smtClean="0">
              <a:solidFill>
                <a:schemeClr val="tx1"/>
              </a:solidFill>
              <a:latin typeface="+mn-lt"/>
              <a:ea typeface="+mn-ea"/>
              <a:cs typeface="+mn-cs"/>
            </a:endParaRPr>
          </a:p>
          <a:p>
            <a:pPr algn="just">
              <a:buNone/>
            </a:pPr>
            <a:endParaRPr lang="fr-FR" sz="1700" b="1" dirty="0" smtClean="0"/>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1638" y="1655763"/>
            <a:ext cx="7015162" cy="451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11765"/>
      </p:ext>
    </p:extLst>
  </p:cSld>
  <p:clrMapOvr>
    <a:masterClrMapping/>
  </p:clrMapOvr>
  <p:transition spd="slow" advClick="0" advTm="4000">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rPr>
              <a:t>II – MISSIONS ET ROLES</a:t>
            </a:r>
            <a:endParaRPr lang="fr-FR" sz="2400" b="1" dirty="0">
              <a:solidFill>
                <a:srgbClr val="C00000"/>
              </a:solidFill>
            </a:endParaRPr>
          </a:p>
        </p:txBody>
      </p:sp>
      <p:sp>
        <p:nvSpPr>
          <p:cNvPr id="4099" name="Rectangle 3"/>
          <p:cNvSpPr>
            <a:spLocks noGrp="1" noChangeArrowheads="1"/>
          </p:cNvSpPr>
          <p:nvPr>
            <p:ph type="body" idx="4294967295"/>
          </p:nvPr>
        </p:nvSpPr>
        <p:spPr>
          <a:xfrm>
            <a:off x="1654175" y="1052736"/>
            <a:ext cx="7061229" cy="5113114"/>
          </a:xfrm>
        </p:spPr>
        <p:txBody>
          <a:bodyPr anchor="ctr"/>
          <a:lstStyle/>
          <a:p>
            <a:pPr marL="0" indent="0" algn="just">
              <a:buNone/>
            </a:pPr>
            <a:endParaRPr lang="fr-FR" sz="1800" b="1" dirty="0">
              <a:solidFill>
                <a:srgbClr val="C00000"/>
              </a:solidFill>
            </a:endParaRPr>
          </a:p>
          <a:p>
            <a:pPr marL="0" indent="0" algn="just">
              <a:buNone/>
            </a:pPr>
            <a:endParaRPr lang="fr-FR" sz="1800" b="1" dirty="0">
              <a:solidFill>
                <a:srgbClr val="C00000"/>
              </a:solidFill>
            </a:endParaRPr>
          </a:p>
          <a:p>
            <a:pPr marL="0" indent="0" algn="just">
              <a:buNone/>
            </a:pPr>
            <a:endParaRPr lang="fr-FR" sz="1800" b="1" dirty="0" smtClean="0">
              <a:solidFill>
                <a:srgbClr val="C00000"/>
              </a:solidFill>
            </a:endParaRPr>
          </a:p>
          <a:p>
            <a:pPr marL="0" indent="0" algn="just">
              <a:buNone/>
            </a:pPr>
            <a:endParaRPr lang="fr-FR" sz="1800" b="1" dirty="0" smtClean="0">
              <a:solidFill>
                <a:srgbClr val="C00000"/>
              </a:solidFill>
            </a:endParaRPr>
          </a:p>
          <a:p>
            <a:pPr algn="just">
              <a:buFont typeface="+mj-lt"/>
              <a:buAutoNum type="alphaLcPeriod"/>
            </a:pPr>
            <a:endParaRPr lang="fr-FR" sz="1800" b="1" dirty="0" smtClean="0">
              <a:solidFill>
                <a:srgbClr val="C00000"/>
              </a:solidFill>
            </a:endParaRPr>
          </a:p>
          <a:p>
            <a:pPr algn="just">
              <a:buFont typeface="+mj-lt"/>
              <a:buAutoNum type="alphaLcPeriod"/>
            </a:pPr>
            <a:r>
              <a:rPr lang="fr-FR" sz="1800" b="1" dirty="0" smtClean="0">
                <a:solidFill>
                  <a:srgbClr val="C00000"/>
                </a:solidFill>
              </a:rPr>
              <a:t>Mission de la DSI:</a:t>
            </a:r>
          </a:p>
          <a:p>
            <a:pPr marL="0" indent="0" algn="just">
              <a:buNone/>
            </a:pPr>
            <a:r>
              <a:rPr lang="fr-FR" sz="1800" dirty="0" smtClean="0">
                <a:solidFill>
                  <a:srgbClr val="333333"/>
                </a:solidFill>
              </a:rPr>
              <a:t>La mission de la Direction du Système d’Information se résume essentiellement en deux grands points:</a:t>
            </a:r>
          </a:p>
          <a:p>
            <a:pPr lvl="1" algn="just">
              <a:buFont typeface="Wingdings" panose="05000000000000000000" pitchFamily="2" charset="2"/>
              <a:buChar char="Ø"/>
            </a:pPr>
            <a:r>
              <a:rPr lang="fr-FR" sz="1800" b="1" dirty="0" smtClean="0"/>
              <a:t>Garantir la disponibilité du Système d’Information aux utilisateurs;</a:t>
            </a:r>
          </a:p>
          <a:p>
            <a:pPr lvl="1" algn="just">
              <a:buFont typeface="Wingdings" panose="05000000000000000000" pitchFamily="2" charset="2"/>
              <a:buChar char="Ø"/>
            </a:pPr>
            <a:r>
              <a:rPr lang="fr-FR" sz="1800" b="1" dirty="0" smtClean="0"/>
              <a:t>Amélioration </a:t>
            </a:r>
            <a:r>
              <a:rPr lang="fr-FR" sz="1800" b="1" dirty="0"/>
              <a:t>permanente de la qualité de service </a:t>
            </a:r>
            <a:r>
              <a:rPr lang="fr-FR" sz="1800" b="1" dirty="0" smtClean="0"/>
              <a:t>de ce système aux utilisateurs;</a:t>
            </a:r>
          </a:p>
          <a:p>
            <a:pPr lvl="1" algn="just">
              <a:buFont typeface="Wingdings" panose="05000000000000000000" pitchFamily="2" charset="2"/>
              <a:buChar char="Ø"/>
            </a:pPr>
            <a:endParaRPr lang="fr-FR" sz="1800" b="1" dirty="0" smtClean="0">
              <a:solidFill>
                <a:srgbClr val="333333"/>
              </a:solidFill>
            </a:endParaRPr>
          </a:p>
          <a:p>
            <a:pPr algn="just">
              <a:buFont typeface="+mj-lt"/>
              <a:buAutoNum type="alphaLcPeriod"/>
            </a:pPr>
            <a:r>
              <a:rPr lang="fr-FR" sz="1800" b="1" dirty="0" smtClean="0">
                <a:solidFill>
                  <a:srgbClr val="C00000"/>
                </a:solidFill>
              </a:rPr>
              <a:t>Rôle des différents sous-services:</a:t>
            </a:r>
          </a:p>
          <a:p>
            <a:pPr marL="0" indent="0" algn="just">
              <a:buNone/>
            </a:pPr>
            <a:r>
              <a:rPr lang="fr-FR" sz="1800" dirty="0" smtClean="0">
                <a:solidFill>
                  <a:srgbClr val="333333"/>
                </a:solidFill>
              </a:rPr>
              <a:t>Ces deux grandes missions se déclinent en différentes taches ou rôles à savoir:</a:t>
            </a:r>
          </a:p>
          <a:p>
            <a:pPr lvl="1" algn="just">
              <a:buFont typeface="Wingdings" panose="05000000000000000000" pitchFamily="2" charset="2"/>
              <a:buChar char="Ø"/>
            </a:pPr>
            <a:r>
              <a:rPr lang="fr-FR" sz="1600" dirty="0" smtClean="0"/>
              <a:t>Administrer </a:t>
            </a:r>
            <a:r>
              <a:rPr lang="fr-FR" sz="1600" dirty="0"/>
              <a:t>et exploiter les serveurs administratifs et </a:t>
            </a:r>
            <a:r>
              <a:rPr lang="fr-FR" sz="1600" dirty="0" smtClean="0"/>
              <a:t>de production;</a:t>
            </a:r>
            <a:endParaRPr lang="fr-FR" sz="1600" dirty="0"/>
          </a:p>
          <a:p>
            <a:pPr lvl="1" algn="just">
              <a:buFont typeface="Wingdings" panose="05000000000000000000" pitchFamily="2" charset="2"/>
              <a:buChar char="Ø"/>
            </a:pPr>
            <a:r>
              <a:rPr lang="fr-FR" sz="1600" dirty="0"/>
              <a:t>M</a:t>
            </a:r>
            <a:r>
              <a:rPr lang="fr-FR" sz="1600" dirty="0" smtClean="0"/>
              <a:t>aintenir </a:t>
            </a:r>
            <a:r>
              <a:rPr lang="fr-FR" sz="1600" dirty="0"/>
              <a:t>le parc informatique, planifier les interventions d'installation, de configuration et de dépannage de matériels mis à la disposition de l'administration et </a:t>
            </a:r>
            <a:r>
              <a:rPr lang="fr-FR" sz="1600" dirty="0" smtClean="0"/>
              <a:t>de la production, </a:t>
            </a:r>
            <a:r>
              <a:rPr lang="fr-FR" sz="1600" dirty="0"/>
              <a:t>et gérer les </a:t>
            </a:r>
            <a:r>
              <a:rPr lang="fr-FR" sz="1600" dirty="0" smtClean="0"/>
              <a:t>priorités;</a:t>
            </a:r>
            <a:endParaRPr lang="fr-FR" sz="1600" dirty="0"/>
          </a:p>
          <a:p>
            <a:pPr lvl="1" algn="just">
              <a:buFont typeface="Wingdings" panose="05000000000000000000" pitchFamily="2" charset="2"/>
              <a:buChar char="Ø"/>
            </a:pPr>
            <a:endParaRPr lang="fr-FR" sz="1400" dirty="0" smtClean="0">
              <a:solidFill>
                <a:srgbClr val="333333"/>
              </a:solidFill>
            </a:endParaRPr>
          </a:p>
          <a:p>
            <a:pPr algn="just">
              <a:buNone/>
            </a:pPr>
            <a:endParaRPr lang="fr-FR" sz="1800" dirty="0"/>
          </a:p>
          <a:p>
            <a:pPr algn="just">
              <a:buNone/>
            </a:pPr>
            <a:endParaRPr lang="fr-FR" sz="1800" dirty="0" smtClean="0"/>
          </a:p>
          <a:p>
            <a:pPr algn="just">
              <a:buNone/>
            </a:pPr>
            <a:endParaRPr lang="fr-FR" sz="1800" dirty="0" smtClean="0">
              <a:solidFill>
                <a:schemeClr val="tx1"/>
              </a:solidFill>
              <a:latin typeface="+mn-lt"/>
              <a:ea typeface="+mn-ea"/>
              <a:cs typeface="+mn-cs"/>
            </a:endParaRPr>
          </a:p>
          <a:p>
            <a:pPr algn="just">
              <a:buNone/>
            </a:pPr>
            <a:endParaRPr lang="fr-FR" sz="1700" b="1" dirty="0" smtClean="0"/>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Tree>
    <p:extLst>
      <p:ext uri="{BB962C8B-B14F-4D97-AF65-F5344CB8AC3E}">
        <p14:creationId xmlns:p14="http://schemas.microsoft.com/office/powerpoint/2010/main" val="3101689121"/>
      </p:ext>
    </p:extLst>
  </p:cSld>
  <p:clrMapOvr>
    <a:masterClrMapping/>
  </p:clrMapOvr>
  <p:transition spd="slow" advClick="0" advTm="4000">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rPr>
              <a:t>II – MISSIONS ET ROLES</a:t>
            </a:r>
            <a:endParaRPr lang="fr-FR" sz="2400" b="1" dirty="0">
              <a:solidFill>
                <a:srgbClr val="C00000"/>
              </a:solidFill>
            </a:endParaRPr>
          </a:p>
        </p:txBody>
      </p:sp>
      <p:sp>
        <p:nvSpPr>
          <p:cNvPr id="4099" name="Rectangle 3"/>
          <p:cNvSpPr>
            <a:spLocks noGrp="1" noChangeArrowheads="1"/>
          </p:cNvSpPr>
          <p:nvPr>
            <p:ph type="body" idx="4294967295"/>
          </p:nvPr>
        </p:nvSpPr>
        <p:spPr>
          <a:xfrm>
            <a:off x="1654175" y="1052736"/>
            <a:ext cx="7061229" cy="5113114"/>
          </a:xfrm>
        </p:spPr>
        <p:txBody>
          <a:bodyPr anchor="ctr"/>
          <a:lstStyle/>
          <a:p>
            <a:pPr algn="just">
              <a:buFont typeface="+mj-lt"/>
              <a:buAutoNum type="alphaLcPeriod"/>
            </a:pPr>
            <a:endParaRPr lang="fr-FR" sz="1800" b="1" dirty="0" smtClean="0">
              <a:solidFill>
                <a:srgbClr val="C00000"/>
              </a:solidFill>
            </a:endParaRPr>
          </a:p>
          <a:p>
            <a:pPr algn="just">
              <a:buFont typeface="+mj-lt"/>
              <a:buAutoNum type="alphaLcPeriod"/>
            </a:pPr>
            <a:endParaRPr lang="fr-FR" sz="1800" b="1" dirty="0">
              <a:solidFill>
                <a:srgbClr val="C00000"/>
              </a:solidFill>
            </a:endParaRPr>
          </a:p>
          <a:p>
            <a:pPr marL="0" indent="0" algn="just">
              <a:buNone/>
            </a:pPr>
            <a:endParaRPr lang="fr-FR" sz="1800" b="1" dirty="0" smtClean="0">
              <a:solidFill>
                <a:srgbClr val="C00000"/>
              </a:solidFill>
            </a:endParaRPr>
          </a:p>
          <a:p>
            <a:pPr algn="just">
              <a:buFont typeface="+mj-lt"/>
              <a:buAutoNum type="alphaLcPeriod"/>
            </a:pPr>
            <a:endParaRPr lang="fr-FR" sz="1800" b="1" dirty="0" smtClean="0">
              <a:solidFill>
                <a:srgbClr val="C00000"/>
              </a:solidFill>
            </a:endParaRPr>
          </a:p>
          <a:p>
            <a:pPr algn="just">
              <a:buFont typeface="+mj-lt"/>
              <a:buAutoNum type="alphaLcPeriod"/>
            </a:pPr>
            <a:endParaRPr lang="fr-FR" sz="1800" b="1" dirty="0" smtClean="0">
              <a:solidFill>
                <a:srgbClr val="C00000"/>
              </a:solidFill>
            </a:endParaRPr>
          </a:p>
          <a:p>
            <a:pPr lvl="1" algn="just">
              <a:buFont typeface="Wingdings" panose="05000000000000000000" pitchFamily="2" charset="2"/>
              <a:buChar char="Ø"/>
            </a:pPr>
            <a:r>
              <a:rPr lang="fr-FR" sz="1600" dirty="0"/>
              <a:t>G</a:t>
            </a:r>
            <a:r>
              <a:rPr lang="fr-FR" sz="1600" dirty="0" smtClean="0"/>
              <a:t>érer </a:t>
            </a:r>
            <a:r>
              <a:rPr lang="fr-FR" sz="1600" dirty="0"/>
              <a:t>les serveurs d'annuaires et fournir des services numériques aux usagers (messagerie électronique, réseau sans fil, ...)</a:t>
            </a:r>
          </a:p>
          <a:p>
            <a:pPr lvl="1" algn="just">
              <a:buFont typeface="Wingdings" panose="05000000000000000000" pitchFamily="2" charset="2"/>
              <a:buChar char="Ø"/>
            </a:pPr>
            <a:r>
              <a:rPr lang="fr-FR" sz="1600" dirty="0"/>
              <a:t>M</a:t>
            </a:r>
            <a:r>
              <a:rPr lang="fr-FR" sz="1600" dirty="0" smtClean="0"/>
              <a:t>ettre </a:t>
            </a:r>
            <a:r>
              <a:rPr lang="fr-FR" sz="1600" dirty="0"/>
              <a:t>en place les mécanismes concernant la sécurité informatique, et assurer la veille sur l'évolution des risques,</a:t>
            </a:r>
          </a:p>
          <a:p>
            <a:pPr lvl="1" algn="just">
              <a:buFont typeface="Wingdings" panose="05000000000000000000" pitchFamily="2" charset="2"/>
              <a:buChar char="Ø"/>
            </a:pPr>
            <a:r>
              <a:rPr lang="fr-FR" sz="1600" dirty="0"/>
              <a:t>M</a:t>
            </a:r>
            <a:r>
              <a:rPr lang="fr-FR" sz="1600" dirty="0" smtClean="0"/>
              <a:t>ettre </a:t>
            </a:r>
            <a:r>
              <a:rPr lang="fr-FR" sz="1600" dirty="0"/>
              <a:t>en place </a:t>
            </a:r>
            <a:r>
              <a:rPr lang="fr-FR" sz="1600" dirty="0" smtClean="0"/>
              <a:t>des politiques </a:t>
            </a:r>
            <a:r>
              <a:rPr lang="fr-FR" sz="1600" dirty="0"/>
              <a:t>de sauvegarde et d'archivage des données,</a:t>
            </a:r>
          </a:p>
          <a:p>
            <a:pPr lvl="1" algn="just">
              <a:buFont typeface="Wingdings" panose="05000000000000000000" pitchFamily="2" charset="2"/>
              <a:buChar char="Ø"/>
            </a:pPr>
            <a:r>
              <a:rPr lang="fr-FR" sz="1600" dirty="0"/>
              <a:t>M</a:t>
            </a:r>
            <a:r>
              <a:rPr lang="fr-FR" sz="1600" dirty="0" smtClean="0"/>
              <a:t>aintenir </a:t>
            </a:r>
            <a:r>
              <a:rPr lang="fr-FR" sz="1600" dirty="0"/>
              <a:t>et faire évoluer le système d'information</a:t>
            </a:r>
            <a:r>
              <a:rPr lang="fr-FR" sz="1600" dirty="0" smtClean="0"/>
              <a:t>,</a:t>
            </a:r>
          </a:p>
          <a:p>
            <a:pPr lvl="1" algn="just">
              <a:buFont typeface="Wingdings" panose="05000000000000000000" pitchFamily="2" charset="2"/>
              <a:buChar char="Ø"/>
            </a:pPr>
            <a:r>
              <a:rPr lang="fr-FR" sz="1600" dirty="0"/>
              <a:t>E</a:t>
            </a:r>
            <a:r>
              <a:rPr lang="fr-FR" sz="1600" dirty="0" smtClean="0"/>
              <a:t>tablir </a:t>
            </a:r>
            <a:r>
              <a:rPr lang="fr-FR" sz="1600" dirty="0"/>
              <a:t>les schémas du réseau informatique et de téléphonie,</a:t>
            </a:r>
          </a:p>
          <a:p>
            <a:pPr lvl="1" algn="just">
              <a:buFont typeface="Wingdings" panose="05000000000000000000" pitchFamily="2" charset="2"/>
              <a:buChar char="Ø"/>
            </a:pPr>
            <a:r>
              <a:rPr lang="fr-FR" sz="1600" dirty="0"/>
              <a:t>E</a:t>
            </a:r>
            <a:r>
              <a:rPr lang="fr-FR" sz="1600" dirty="0" smtClean="0"/>
              <a:t>tablir </a:t>
            </a:r>
            <a:r>
              <a:rPr lang="fr-FR" sz="1600" dirty="0"/>
              <a:t>l'inventaire du parc informatique et des logiciels en service dans </a:t>
            </a:r>
            <a:r>
              <a:rPr lang="fr-FR" sz="1600" dirty="0" smtClean="0"/>
              <a:t>toute l’entreprise,</a:t>
            </a:r>
            <a:endParaRPr lang="fr-FR" sz="1600" dirty="0"/>
          </a:p>
          <a:p>
            <a:pPr lvl="1" algn="just">
              <a:buFont typeface="Wingdings" panose="05000000000000000000" pitchFamily="2" charset="2"/>
              <a:buChar char="Ø"/>
            </a:pPr>
            <a:r>
              <a:rPr lang="fr-FR" sz="1600" dirty="0"/>
              <a:t>Analyser les besoins </a:t>
            </a:r>
            <a:r>
              <a:rPr lang="fr-FR" sz="1600" dirty="0" smtClean="0"/>
              <a:t>d’automatisation des taches des utilisateurs;</a:t>
            </a:r>
          </a:p>
          <a:p>
            <a:pPr lvl="1" algn="just">
              <a:buFont typeface="Wingdings" panose="05000000000000000000" pitchFamily="2" charset="2"/>
              <a:buChar char="Ø"/>
            </a:pPr>
            <a:r>
              <a:rPr lang="fr-FR" sz="1600" dirty="0"/>
              <a:t>M</a:t>
            </a:r>
            <a:r>
              <a:rPr lang="fr-FR" sz="1600" dirty="0" smtClean="0"/>
              <a:t>ettre </a:t>
            </a:r>
            <a:r>
              <a:rPr lang="fr-FR" sz="1600" dirty="0"/>
              <a:t>au point et </a:t>
            </a:r>
            <a:r>
              <a:rPr lang="fr-FR" sz="1600" dirty="0" smtClean="0"/>
              <a:t>améliorer </a:t>
            </a:r>
            <a:r>
              <a:rPr lang="fr-FR" sz="1600" dirty="0"/>
              <a:t>des programmes </a:t>
            </a:r>
            <a:r>
              <a:rPr lang="fr-FR" sz="1600" dirty="0" smtClean="0"/>
              <a:t>informatiques;</a:t>
            </a:r>
          </a:p>
          <a:p>
            <a:pPr lvl="1" algn="just">
              <a:buFont typeface="Wingdings" panose="05000000000000000000" pitchFamily="2" charset="2"/>
              <a:buChar char="Ø"/>
            </a:pPr>
            <a:r>
              <a:rPr lang="fr-FR" sz="1600" dirty="0"/>
              <a:t>Concevoir des notices d’installation et des guides utilisateurs</a:t>
            </a:r>
          </a:p>
          <a:p>
            <a:pPr lvl="1" algn="just">
              <a:buFont typeface="Wingdings" panose="05000000000000000000" pitchFamily="2" charset="2"/>
              <a:buChar char="Ø"/>
            </a:pPr>
            <a:r>
              <a:rPr lang="fr-FR" sz="1600" dirty="0"/>
              <a:t>G</a:t>
            </a:r>
            <a:r>
              <a:rPr lang="fr-FR" sz="1600" dirty="0" smtClean="0"/>
              <a:t>érer </a:t>
            </a:r>
            <a:r>
              <a:rPr lang="fr-FR" sz="1600" dirty="0"/>
              <a:t>le site </a:t>
            </a:r>
            <a:r>
              <a:rPr lang="fr-FR" sz="1600" dirty="0" smtClean="0"/>
              <a:t>Internet </a:t>
            </a:r>
            <a:r>
              <a:rPr lang="fr-FR" sz="1600" dirty="0"/>
              <a:t>et mettre à jour les informations qui s'y </a:t>
            </a:r>
            <a:r>
              <a:rPr lang="fr-FR" sz="1600" dirty="0" smtClean="0"/>
              <a:t>trouvent;</a:t>
            </a:r>
          </a:p>
          <a:p>
            <a:pPr lvl="1" algn="just">
              <a:buFont typeface="Wingdings" panose="05000000000000000000" pitchFamily="2" charset="2"/>
              <a:buChar char="Ø"/>
            </a:pPr>
            <a:r>
              <a:rPr lang="fr-FR" sz="1600" dirty="0"/>
              <a:t>C</a:t>
            </a:r>
            <a:r>
              <a:rPr lang="fr-FR" sz="1600" dirty="0" smtClean="0"/>
              <a:t>onseiller </a:t>
            </a:r>
            <a:r>
              <a:rPr lang="fr-FR" sz="1600" dirty="0"/>
              <a:t>et informer les utilisateurs dans tout ce qui touche à l'informatique au sens large</a:t>
            </a:r>
            <a:r>
              <a:rPr lang="fr-FR" sz="1600" dirty="0" smtClean="0"/>
              <a:t>,</a:t>
            </a:r>
            <a:endParaRPr lang="fr-FR" sz="1400" dirty="0" smtClean="0">
              <a:solidFill>
                <a:srgbClr val="333333"/>
              </a:solidFill>
            </a:endParaRPr>
          </a:p>
          <a:p>
            <a:pPr algn="just">
              <a:buNone/>
            </a:pPr>
            <a:endParaRPr lang="fr-FR" sz="1800" dirty="0"/>
          </a:p>
          <a:p>
            <a:pPr algn="just">
              <a:buNone/>
            </a:pPr>
            <a:endParaRPr lang="fr-FR" sz="1800" dirty="0" smtClean="0"/>
          </a:p>
          <a:p>
            <a:pPr algn="just">
              <a:buNone/>
            </a:pPr>
            <a:endParaRPr lang="fr-FR" sz="1800" dirty="0" smtClean="0">
              <a:solidFill>
                <a:schemeClr val="tx1"/>
              </a:solidFill>
              <a:latin typeface="+mn-lt"/>
              <a:ea typeface="+mn-ea"/>
              <a:cs typeface="+mn-cs"/>
            </a:endParaRPr>
          </a:p>
          <a:p>
            <a:pPr algn="just">
              <a:buNone/>
            </a:pPr>
            <a:endParaRPr lang="fr-FR" sz="1700" b="1" dirty="0" smtClean="0"/>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Tree>
    <p:extLst>
      <p:ext uri="{BB962C8B-B14F-4D97-AF65-F5344CB8AC3E}">
        <p14:creationId xmlns:p14="http://schemas.microsoft.com/office/powerpoint/2010/main" val="2805434156"/>
      </p:ext>
    </p:extLst>
  </p:cSld>
  <p:clrMapOvr>
    <a:masterClrMapping/>
  </p:clrMapOvr>
  <p:transition spd="slow" advClick="0" advTm="4000">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effectLst>
                  <a:outerShdw blurRad="38100" dist="38100" dir="2700000" algn="tl">
                    <a:srgbClr val="000000">
                      <a:alpha val="43137"/>
                    </a:srgbClr>
                  </a:outerShdw>
                </a:effectLst>
              </a:rPr>
              <a:t>II – MISSIONS ET ROLES</a:t>
            </a:r>
            <a:endParaRPr lang="fr-FR" sz="2400" b="1" dirty="0">
              <a:solidFill>
                <a:srgbClr val="C00000"/>
              </a:solidFill>
              <a:effectLst>
                <a:outerShdw blurRad="38100" dist="38100" dir="2700000" algn="tl">
                  <a:srgbClr val="000000">
                    <a:alpha val="43137"/>
                  </a:srgbClr>
                </a:outerShdw>
              </a:effectLst>
            </a:endParaRP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54175" y="1052736"/>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700" b="1" kern="0" dirty="0" smtClean="0"/>
          </a:p>
        </p:txBody>
      </p:sp>
      <p:sp>
        <p:nvSpPr>
          <p:cNvPr id="7" name="Organigramme : Disque magnétique 6"/>
          <p:cNvSpPr/>
          <p:nvPr/>
        </p:nvSpPr>
        <p:spPr>
          <a:xfrm>
            <a:off x="1835696" y="1844824"/>
            <a:ext cx="2592288" cy="4032448"/>
          </a:xfrm>
          <a:prstGeom prst="flowChartMagneticDisk">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rgbClr val="0070C0"/>
                </a:solidFill>
              </a:rPr>
              <a:t>MISSIONS</a:t>
            </a:r>
            <a:endParaRPr lang="fr-FR" b="1" dirty="0" smtClean="0">
              <a:solidFill>
                <a:srgbClr val="0070C0"/>
              </a:solidFill>
            </a:endParaRPr>
          </a:p>
          <a:p>
            <a:pPr algn="just"/>
            <a:endParaRPr lang="fr-FR" b="1" dirty="0" smtClean="0">
              <a:solidFill>
                <a:srgbClr val="C00000"/>
              </a:solidFill>
            </a:endParaRPr>
          </a:p>
          <a:p>
            <a:pPr algn="just"/>
            <a:endParaRPr lang="fr-FR" b="1" dirty="0" smtClean="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r>
              <a:rPr lang="fr-FR" b="1" dirty="0" smtClean="0">
                <a:solidFill>
                  <a:srgbClr val="C00000"/>
                </a:solidFill>
              </a:rPr>
              <a:t>Garantir la disponibilité du système d’information </a:t>
            </a:r>
          </a:p>
          <a:p>
            <a:pPr algn="just"/>
            <a:endParaRPr lang="fr-FR" b="1" dirty="0" smtClean="0">
              <a:solidFill>
                <a:srgbClr val="C00000"/>
              </a:solidFill>
            </a:endParaRPr>
          </a:p>
          <a:p>
            <a:pPr algn="just"/>
            <a:endParaRPr lang="fr-FR" b="1" dirty="0" smtClean="0">
              <a:solidFill>
                <a:srgbClr val="C00000"/>
              </a:solidFill>
            </a:endParaRPr>
          </a:p>
          <a:p>
            <a:pPr algn="just"/>
            <a:r>
              <a:rPr lang="fr-FR" b="1" dirty="0" smtClean="0">
                <a:solidFill>
                  <a:srgbClr val="C00000"/>
                </a:solidFill>
              </a:rPr>
              <a:t> Amélioration permanent de la qualité de service de ce système aux utilisateurs</a:t>
            </a: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a:solidFill>
                <a:srgbClr val="C00000"/>
              </a:solidFill>
            </a:endParaRPr>
          </a:p>
        </p:txBody>
      </p:sp>
      <p:sp>
        <p:nvSpPr>
          <p:cNvPr id="8" name="Flèche droite 7"/>
          <p:cNvSpPr/>
          <p:nvPr/>
        </p:nvSpPr>
        <p:spPr>
          <a:xfrm>
            <a:off x="4442259" y="3356992"/>
            <a:ext cx="1368152" cy="1008112"/>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C00000"/>
              </a:solidFill>
            </a:endParaRPr>
          </a:p>
        </p:txBody>
      </p:sp>
      <p:sp>
        <p:nvSpPr>
          <p:cNvPr id="11" name="Organigramme : Carte perforée 10"/>
          <p:cNvSpPr/>
          <p:nvPr/>
        </p:nvSpPr>
        <p:spPr>
          <a:xfrm>
            <a:off x="5796136" y="1268524"/>
            <a:ext cx="2919268" cy="4897326"/>
          </a:xfrm>
          <a:prstGeom prst="flowChartPunchedCard">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b="1" dirty="0" smtClean="0">
              <a:solidFill>
                <a:srgbClr val="0070C0"/>
              </a:solidFill>
            </a:endParaRPr>
          </a:p>
          <a:p>
            <a:pPr algn="ctr"/>
            <a:endParaRPr lang="fr-FR" sz="1600" b="1" dirty="0">
              <a:solidFill>
                <a:srgbClr val="0070C0"/>
              </a:solidFill>
            </a:endParaRPr>
          </a:p>
          <a:p>
            <a:pPr algn="ctr"/>
            <a:endParaRPr lang="fr-FR" sz="1600" b="1" dirty="0" smtClean="0">
              <a:solidFill>
                <a:srgbClr val="0070C0"/>
              </a:solidFill>
            </a:endParaRPr>
          </a:p>
          <a:p>
            <a:pPr algn="ctr"/>
            <a:endParaRPr lang="fr-FR" sz="1600" b="1" dirty="0">
              <a:solidFill>
                <a:srgbClr val="0070C0"/>
              </a:solidFill>
            </a:endParaRPr>
          </a:p>
          <a:p>
            <a:pPr algn="ctr"/>
            <a:endParaRPr lang="fr-FR" sz="1600" b="1" dirty="0" smtClean="0">
              <a:solidFill>
                <a:srgbClr val="0070C0"/>
              </a:solidFill>
            </a:endParaRPr>
          </a:p>
          <a:p>
            <a:pPr algn="ctr"/>
            <a:endParaRPr lang="fr-FR" sz="1600" b="1" dirty="0">
              <a:solidFill>
                <a:srgbClr val="0070C0"/>
              </a:solidFill>
            </a:endParaRPr>
          </a:p>
          <a:p>
            <a:pPr algn="ctr"/>
            <a:endParaRPr lang="fr-FR" sz="1600" b="1" dirty="0" smtClean="0">
              <a:solidFill>
                <a:srgbClr val="0070C0"/>
              </a:solidFill>
            </a:endParaRPr>
          </a:p>
          <a:p>
            <a:pPr algn="ctr"/>
            <a:endParaRPr lang="fr-FR" sz="1600" b="1" dirty="0" smtClean="0">
              <a:solidFill>
                <a:srgbClr val="0070C0"/>
              </a:solidFill>
            </a:endParaRPr>
          </a:p>
          <a:p>
            <a:pPr algn="ctr"/>
            <a:endParaRPr lang="fr-FR" sz="1600" b="1" dirty="0">
              <a:solidFill>
                <a:srgbClr val="0070C0"/>
              </a:solidFill>
            </a:endParaRPr>
          </a:p>
          <a:p>
            <a:pPr algn="ctr"/>
            <a:endParaRPr lang="fr-FR" sz="1600" b="1" dirty="0" smtClean="0">
              <a:solidFill>
                <a:srgbClr val="0070C0"/>
              </a:solidFill>
            </a:endParaRPr>
          </a:p>
          <a:p>
            <a:pPr algn="ctr"/>
            <a:r>
              <a:rPr lang="fr-FR" sz="1600" b="1" dirty="0" smtClean="0">
                <a:solidFill>
                  <a:srgbClr val="0070C0"/>
                </a:solidFill>
              </a:rPr>
              <a:t>ROLES</a:t>
            </a:r>
          </a:p>
          <a:p>
            <a:pPr algn="just"/>
            <a:endParaRPr lang="fr-FR" b="1" dirty="0" smtClean="0">
              <a:solidFill>
                <a:srgbClr val="C00000"/>
              </a:solidFill>
            </a:endParaRPr>
          </a:p>
          <a:p>
            <a:pPr algn="just"/>
            <a:r>
              <a:rPr lang="fr-FR" b="1" dirty="0" smtClean="0">
                <a:solidFill>
                  <a:srgbClr val="C00000"/>
                </a:solidFill>
              </a:rPr>
              <a:t>     Administrer et exploiter les      serveurs administratifs et de production;</a:t>
            </a:r>
          </a:p>
          <a:p>
            <a:pPr algn="just"/>
            <a:endParaRPr lang="fr-FR" b="1" dirty="0">
              <a:solidFill>
                <a:srgbClr val="C00000"/>
              </a:solidFill>
            </a:endParaRPr>
          </a:p>
          <a:p>
            <a:pPr algn="just"/>
            <a:r>
              <a:rPr lang="fr-FR" b="1" dirty="0" smtClean="0">
                <a:solidFill>
                  <a:srgbClr val="C00000"/>
                </a:solidFill>
              </a:rPr>
              <a:t>Maintenir le parc informatique, planifier les interventions;</a:t>
            </a:r>
          </a:p>
          <a:p>
            <a:pPr algn="just"/>
            <a:endParaRPr lang="fr-FR" b="1" dirty="0">
              <a:solidFill>
                <a:srgbClr val="C00000"/>
              </a:solidFill>
            </a:endParaRPr>
          </a:p>
          <a:p>
            <a:pPr algn="just"/>
            <a:r>
              <a:rPr lang="fr-FR" b="1" dirty="0" smtClean="0">
                <a:solidFill>
                  <a:srgbClr val="C00000"/>
                </a:solidFill>
              </a:rPr>
              <a:t>Mettre en place des politique de sauvegarde et d’archivage des données</a:t>
            </a:r>
          </a:p>
          <a:p>
            <a:pPr algn="just"/>
            <a:endParaRPr lang="fr-FR" b="1" dirty="0" smtClean="0">
              <a:solidFill>
                <a:srgbClr val="C00000"/>
              </a:solidFill>
            </a:endParaRPr>
          </a:p>
          <a:p>
            <a:pPr algn="just"/>
            <a:r>
              <a:rPr lang="fr-FR" b="1" dirty="0" smtClean="0">
                <a:solidFill>
                  <a:srgbClr val="C00000"/>
                </a:solidFill>
              </a:rPr>
              <a:t>Maintenir et faire évoluer le </a:t>
            </a:r>
            <a:r>
              <a:rPr lang="fr-FR" b="1" dirty="0">
                <a:solidFill>
                  <a:srgbClr val="C00000"/>
                </a:solidFill>
              </a:rPr>
              <a:t>S</a:t>
            </a:r>
            <a:r>
              <a:rPr lang="fr-FR" b="1" dirty="0" smtClean="0">
                <a:solidFill>
                  <a:srgbClr val="C00000"/>
                </a:solidFill>
              </a:rPr>
              <a:t>ystème d’Information</a:t>
            </a:r>
          </a:p>
          <a:p>
            <a:pPr algn="just"/>
            <a:endParaRPr lang="fr-FR" b="1" dirty="0">
              <a:solidFill>
                <a:srgbClr val="C00000"/>
              </a:solidFill>
            </a:endParaRPr>
          </a:p>
          <a:p>
            <a:pPr algn="just"/>
            <a:r>
              <a:rPr lang="fr-FR" b="1" dirty="0" smtClean="0">
                <a:solidFill>
                  <a:srgbClr val="C00000"/>
                </a:solidFill>
              </a:rPr>
              <a:t>Mettre au point et Améliorer les programme Informatique</a:t>
            </a:r>
          </a:p>
          <a:p>
            <a:pPr algn="just"/>
            <a:endParaRPr lang="fr-FR" b="1" dirty="0">
              <a:solidFill>
                <a:srgbClr val="C00000"/>
              </a:solidFill>
            </a:endParaRPr>
          </a:p>
          <a:p>
            <a:pPr algn="just"/>
            <a:r>
              <a:rPr lang="fr-FR" b="1" dirty="0" smtClean="0">
                <a:solidFill>
                  <a:srgbClr val="C00000"/>
                </a:solidFill>
              </a:rPr>
              <a:t>Veuille Technologique</a:t>
            </a:r>
          </a:p>
          <a:p>
            <a:pPr algn="just"/>
            <a:endParaRPr lang="fr-FR" b="1" dirty="0">
              <a:solidFill>
                <a:srgbClr val="C00000"/>
              </a:solidFill>
            </a:endParaRPr>
          </a:p>
          <a:p>
            <a:pPr algn="just"/>
            <a:r>
              <a:rPr lang="fr-FR" b="1" dirty="0" smtClean="0">
                <a:solidFill>
                  <a:srgbClr val="C00000"/>
                </a:solidFill>
              </a:rPr>
              <a:t>Etc………</a:t>
            </a:r>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smtClean="0">
              <a:solidFill>
                <a:srgbClr val="C00000"/>
              </a:solidFill>
            </a:endParaRPr>
          </a:p>
          <a:p>
            <a:pPr algn="just"/>
            <a:endParaRPr lang="fr-FR" b="1" dirty="0">
              <a:solidFill>
                <a:srgbClr val="C00000"/>
              </a:solidFill>
            </a:endParaRPr>
          </a:p>
          <a:p>
            <a:pPr algn="just"/>
            <a:endParaRPr lang="fr-FR" b="1" dirty="0">
              <a:solidFill>
                <a:srgbClr val="C00000"/>
              </a:solidFill>
            </a:endParaRPr>
          </a:p>
        </p:txBody>
      </p:sp>
    </p:spTree>
    <p:extLst>
      <p:ext uri="{BB962C8B-B14F-4D97-AF65-F5344CB8AC3E}">
        <p14:creationId xmlns:p14="http://schemas.microsoft.com/office/powerpoint/2010/main" val="43918080"/>
      </p:ext>
    </p:extLst>
  </p:cSld>
  <p:clrMapOvr>
    <a:masterClrMapping/>
  </p:clrMapOvr>
  <p:transition spd="slow" advClick="0" advTm="4000">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3671888" y="309563"/>
            <a:ext cx="5472112" cy="720725"/>
          </a:xfrm>
        </p:spPr>
        <p:txBody>
          <a:bodyPr/>
          <a:lstStyle/>
          <a:p>
            <a:r>
              <a:rPr lang="fr-FR" sz="2400" b="1" dirty="0" smtClean="0">
                <a:solidFill>
                  <a:srgbClr val="C00000"/>
                </a:solidFill>
                <a:effectLst>
                  <a:outerShdw blurRad="38100" dist="38100" dir="2700000" algn="tl">
                    <a:srgbClr val="000000">
                      <a:alpha val="43137"/>
                    </a:srgbClr>
                  </a:outerShdw>
                </a:effectLst>
              </a:rPr>
              <a:t>III – MOYENS</a:t>
            </a:r>
            <a:endParaRPr lang="fr-FR" sz="2400" b="1" dirty="0">
              <a:solidFill>
                <a:srgbClr val="C00000"/>
              </a:solidFill>
              <a:effectLst>
                <a:outerShdw blurRad="38100" dist="38100" dir="2700000" algn="tl">
                  <a:srgbClr val="000000">
                    <a:alpha val="43137"/>
                  </a:srgbClr>
                </a:outerShdw>
              </a:effectLst>
            </a:endParaRPr>
          </a:p>
        </p:txBody>
      </p:sp>
      <p:sp>
        <p:nvSpPr>
          <p:cNvPr id="4"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0" name="Rectangle 3"/>
          <p:cNvSpPr txBox="1">
            <a:spLocks noChangeArrowheads="1"/>
          </p:cNvSpPr>
          <p:nvPr/>
        </p:nvSpPr>
        <p:spPr bwMode="auto">
          <a:xfrm>
            <a:off x="1654175" y="1022502"/>
            <a:ext cx="7061229" cy="51131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endParaRPr lang="fr-FR" sz="1800" b="1" kern="0" dirty="0">
              <a:solidFill>
                <a:srgbClr val="C00000"/>
              </a:solidFill>
            </a:endParaRPr>
          </a:p>
          <a:p>
            <a:pPr marL="0" indent="0" algn="just">
              <a:buNone/>
            </a:pPr>
            <a:endParaRPr lang="fr-FR" sz="1800" b="1" kern="0" dirty="0">
              <a:solidFill>
                <a:srgbClr val="C00000"/>
              </a:solidFill>
            </a:endParaRPr>
          </a:p>
          <a:p>
            <a:pPr algn="just">
              <a:buFont typeface="+mj-lt"/>
              <a:buAutoNum type="alphaLcPeriod"/>
            </a:pPr>
            <a:endParaRPr lang="fr-FR" sz="1800" b="1" kern="0" dirty="0" smtClean="0">
              <a:solidFill>
                <a:srgbClr val="C00000"/>
              </a:solidFill>
            </a:endParaRPr>
          </a:p>
          <a:p>
            <a:pPr algn="just">
              <a:buFont typeface="+mj-lt"/>
              <a:buAutoNum type="alphaLcPeriod"/>
            </a:pPr>
            <a:r>
              <a:rPr lang="fr-FR" sz="1800" b="1" kern="0" dirty="0" smtClean="0">
                <a:solidFill>
                  <a:srgbClr val="C00000"/>
                </a:solidFill>
              </a:rPr>
              <a:t>Ressources Humaines:</a:t>
            </a:r>
          </a:p>
          <a:p>
            <a:pPr lvl="1" algn="just">
              <a:buFont typeface="Wingdings" panose="05000000000000000000" pitchFamily="2" charset="2"/>
              <a:buChar char="Ø"/>
            </a:pPr>
            <a:r>
              <a:rPr lang="fr-FR" sz="1800" b="1" kern="0" dirty="0"/>
              <a:t>Effectif du département : </a:t>
            </a:r>
          </a:p>
          <a:p>
            <a:pPr marL="0" indent="0" algn="just">
              <a:buNone/>
            </a:pPr>
            <a:r>
              <a:rPr lang="fr-FR" sz="1800" kern="0" dirty="0"/>
              <a:t>Le département est composé de :</a:t>
            </a:r>
          </a:p>
          <a:p>
            <a:pPr lvl="2" algn="just">
              <a:buFont typeface="Wingdings" panose="05000000000000000000" pitchFamily="2" charset="2"/>
              <a:buChar char="v"/>
            </a:pPr>
            <a:r>
              <a:rPr lang="fr-FR" sz="1600" kern="0" dirty="0"/>
              <a:t>01 Responsable du département</a:t>
            </a:r>
          </a:p>
          <a:p>
            <a:pPr lvl="2" algn="just">
              <a:buFont typeface="Wingdings" panose="05000000000000000000" pitchFamily="2" charset="2"/>
              <a:buChar char="v"/>
            </a:pPr>
            <a:r>
              <a:rPr lang="fr-FR" sz="1600" kern="0" dirty="0"/>
              <a:t>02 Analyste Programmeur;</a:t>
            </a:r>
          </a:p>
          <a:p>
            <a:pPr lvl="2" algn="just">
              <a:buFont typeface="Wingdings" panose="05000000000000000000" pitchFamily="2" charset="2"/>
              <a:buChar char="v"/>
            </a:pPr>
            <a:r>
              <a:rPr lang="fr-FR" sz="1600" kern="0" dirty="0"/>
              <a:t>01 Technicien Réseau et Maintenance</a:t>
            </a:r>
            <a:r>
              <a:rPr lang="fr-FR" sz="1600" kern="0" dirty="0" smtClean="0"/>
              <a:t>.</a:t>
            </a:r>
          </a:p>
          <a:p>
            <a:pPr marL="0" indent="0" algn="just">
              <a:buNone/>
            </a:pPr>
            <a:r>
              <a:rPr lang="fr-FR" sz="1800" dirty="0" smtClean="0"/>
              <a:t>Compte tenue des </a:t>
            </a:r>
            <a:r>
              <a:rPr lang="fr-FR" sz="1800" dirty="0"/>
              <a:t>tâches et de l’évolution </a:t>
            </a:r>
            <a:r>
              <a:rPr lang="fr-FR" sz="1800" dirty="0" smtClean="0"/>
              <a:t>du parc informatique et des exigences en terme de développement des applications, un </a:t>
            </a:r>
            <a:r>
              <a:rPr lang="fr-FR" sz="1800" dirty="0"/>
              <a:t>renforcement en ressources humaines </a:t>
            </a:r>
            <a:r>
              <a:rPr lang="fr-FR" sz="1800" dirty="0" smtClean="0"/>
              <a:t>est prévu avant la fin du 1</a:t>
            </a:r>
            <a:r>
              <a:rPr lang="fr-FR" sz="1800" baseline="30000" dirty="0" smtClean="0"/>
              <a:t>er</a:t>
            </a:r>
            <a:r>
              <a:rPr lang="fr-FR" sz="1800" dirty="0" smtClean="0"/>
              <a:t> trimestre 2014. Ce qui nous permettra d’avoir :</a:t>
            </a:r>
          </a:p>
          <a:p>
            <a:pPr marL="0" indent="0" algn="just">
              <a:buNone/>
            </a:pPr>
            <a:r>
              <a:rPr lang="fr-FR" sz="1800" b="1" kern="0" dirty="0" smtClean="0"/>
              <a:t>- Service Analyse et Développement:</a:t>
            </a:r>
          </a:p>
          <a:p>
            <a:pPr lvl="2" algn="just">
              <a:buFont typeface="Wingdings" panose="05000000000000000000" pitchFamily="2" charset="2"/>
              <a:buChar char="v"/>
            </a:pPr>
            <a:r>
              <a:rPr lang="fr-FR" sz="1600" b="1" kern="0" dirty="0"/>
              <a:t>01 </a:t>
            </a:r>
            <a:r>
              <a:rPr lang="fr-FR" sz="1600" kern="0" dirty="0"/>
              <a:t>Responsable de Service de Développement</a:t>
            </a:r>
          </a:p>
          <a:p>
            <a:pPr lvl="2" algn="just">
              <a:buFont typeface="Wingdings" panose="05000000000000000000" pitchFamily="2" charset="2"/>
              <a:buChar char="v"/>
            </a:pPr>
            <a:r>
              <a:rPr lang="fr-FR" sz="1600" b="1" kern="0" dirty="0"/>
              <a:t>02 </a:t>
            </a:r>
            <a:r>
              <a:rPr lang="fr-FR" sz="1600" kern="0" dirty="0"/>
              <a:t>Assistant en </a:t>
            </a:r>
            <a:r>
              <a:rPr lang="fr-FR" sz="1600" kern="0" dirty="0" smtClean="0"/>
              <a:t>Développement</a:t>
            </a:r>
          </a:p>
          <a:p>
            <a:pPr algn="just">
              <a:buFontTx/>
              <a:buChar char="-"/>
            </a:pPr>
            <a:r>
              <a:rPr lang="fr-FR" sz="1800" b="1" kern="0" dirty="0" smtClean="0"/>
              <a:t>Service Réseau et Maintenance</a:t>
            </a:r>
          </a:p>
          <a:p>
            <a:pPr marL="1257300" lvl="4" indent="-342900" algn="just">
              <a:buFont typeface="Wingdings" panose="05000000000000000000" pitchFamily="2" charset="2"/>
              <a:buChar char="v"/>
            </a:pPr>
            <a:r>
              <a:rPr lang="fr-FR" sz="1600" b="1" kern="0" dirty="0"/>
              <a:t>02</a:t>
            </a:r>
            <a:r>
              <a:rPr lang="fr-FR" sz="1600" kern="0" dirty="0"/>
              <a:t> Assistant en Réseau et </a:t>
            </a:r>
            <a:r>
              <a:rPr lang="fr-FR" sz="1600" kern="0" dirty="0" smtClean="0"/>
              <a:t>Maintenance</a:t>
            </a:r>
          </a:p>
          <a:p>
            <a:pPr marL="0" indent="0" algn="just">
              <a:buNone/>
            </a:pPr>
            <a:r>
              <a:rPr lang="fr-FR" sz="1800" b="1" u="sng" kern="0" dirty="0" smtClean="0"/>
              <a:t>NB</a:t>
            </a:r>
            <a:r>
              <a:rPr lang="fr-FR" sz="1800" kern="0" dirty="0" smtClean="0"/>
              <a:t>: Une politique sera mise en place afin d’alimenter périodiquement et au besoin les services du département par  des apprenants (stagiaires) à la recherche d’expérience professionnelle. </a:t>
            </a:r>
          </a:p>
          <a:p>
            <a:pPr lvl="2" algn="just">
              <a:buFont typeface="Wingdings" panose="05000000000000000000" pitchFamily="2" charset="2"/>
              <a:buChar char="v"/>
            </a:pPr>
            <a:endParaRPr lang="fr-FR" sz="1600" kern="0" dirty="0" smtClean="0"/>
          </a:p>
          <a:p>
            <a:pPr lvl="1" algn="just">
              <a:buFont typeface="Wingdings" panose="05000000000000000000" pitchFamily="2" charset="2"/>
              <a:buChar char="v"/>
            </a:pPr>
            <a:endParaRPr lang="fr-FR" sz="1600" kern="0" dirty="0" smtClean="0"/>
          </a:p>
          <a:p>
            <a:pPr marL="457200" lvl="1" indent="0" algn="just">
              <a:buNone/>
            </a:pPr>
            <a:endParaRPr lang="fr-FR" sz="1400" kern="0" dirty="0"/>
          </a:p>
          <a:p>
            <a:pPr algn="just">
              <a:buFont typeface="+mj-lt"/>
              <a:buAutoNum type="alphaLcPeriod"/>
            </a:pPr>
            <a:endParaRPr lang="fr-FR" sz="1800" b="1" kern="0" dirty="0" smtClean="0">
              <a:solidFill>
                <a:srgbClr val="C00000"/>
              </a:solidFill>
            </a:endParaRPr>
          </a:p>
          <a:p>
            <a:pPr marL="0" indent="0" algn="just">
              <a:buNone/>
            </a:pPr>
            <a:endParaRPr lang="fr-FR" sz="1800" b="1" kern="0" dirty="0" smtClean="0">
              <a:solidFill>
                <a:srgbClr val="C00000"/>
              </a:solidFill>
            </a:endParaRPr>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a:p>
          <a:p>
            <a:pPr algn="just">
              <a:buFontTx/>
              <a:buNone/>
            </a:pPr>
            <a:endParaRPr lang="fr-FR" sz="1800" kern="0" dirty="0" smtClean="0"/>
          </a:p>
          <a:p>
            <a:pPr algn="just">
              <a:buFontTx/>
              <a:buNone/>
            </a:pPr>
            <a:endParaRPr lang="fr-FR" sz="1800" kern="0" dirty="0" smtClean="0"/>
          </a:p>
          <a:p>
            <a:pPr algn="just">
              <a:buFontTx/>
              <a:buNone/>
            </a:pPr>
            <a:endParaRPr lang="fr-FR" sz="1800" kern="0" dirty="0" smtClean="0"/>
          </a:p>
          <a:p>
            <a:pPr algn="just">
              <a:buFontTx/>
              <a:buNone/>
            </a:pPr>
            <a:endParaRPr lang="fr-FR" sz="1700" b="1" kern="0" dirty="0" smtClean="0"/>
          </a:p>
        </p:txBody>
      </p:sp>
    </p:spTree>
    <p:extLst>
      <p:ext uri="{BB962C8B-B14F-4D97-AF65-F5344CB8AC3E}">
        <p14:creationId xmlns:p14="http://schemas.microsoft.com/office/powerpoint/2010/main" val="1947002038"/>
      </p:ext>
    </p:extLst>
  </p:cSld>
  <p:clrMapOvr>
    <a:masterClrMapping/>
  </p:clrMapOvr>
  <p:transition spd="slow" advClick="0" advTm="4000">
    <p:wipe dir="d"/>
  </p:transition>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8776</TotalTime>
  <Words>825</Words>
  <Application>Microsoft Office PowerPoint</Application>
  <PresentationFormat>Affichage à l'écran (4:3)</PresentationFormat>
  <Paragraphs>586</Paragraphs>
  <Slides>16</Slides>
  <Notes>16</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Modèle par défaut</vt:lpstr>
      <vt:lpstr>Présentation PowerPoint</vt:lpstr>
      <vt:lpstr>Présentation PowerPoint</vt:lpstr>
      <vt:lpstr>Présentation PowerPoint</vt:lpstr>
      <vt:lpstr>I - PRESENTATION DU DEPARTEMENT DSI</vt:lpstr>
      <vt:lpstr>I - PRESENTATION DU DEPARTEMENT DSI</vt:lpstr>
      <vt:lpstr>II – MISSIONS ET ROLES</vt:lpstr>
      <vt:lpstr>II – MISSIONS ET ROLES</vt:lpstr>
      <vt:lpstr>II – MISSIONS ET ROLES</vt:lpstr>
      <vt:lpstr>III – MOYENS</vt:lpstr>
      <vt:lpstr>III – MOYENS</vt:lpstr>
      <vt:lpstr>III – MOYENS</vt:lpstr>
      <vt:lpstr>IV – FONCTIONNEMENT, INDICATEURS DE PERFORMANCE ET MOTIVATION</vt:lpstr>
      <vt:lpstr>IV – FONCTIONNEMENT, INDICATEURS DE PERFORMANCE ET MOTIVATION</vt:lpstr>
      <vt:lpstr>IV – FONCTIONNEMENT, INDICATEURS DE PERFORMANCE ET MOTIVATION</vt:lpstr>
      <vt:lpstr>IV – FONCTIONNEMENT, INDICATEURS DE PERFORMANCE ET MOTIVATION</vt:lpstr>
      <vt:lpstr>IV – FONCTIONNEMENT, INDICATEURS DE PERFORMANCE ET MOTIVATION</vt:lpstr>
    </vt:vector>
  </TitlesOfParts>
  <Company>Unicornis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Unicornis</dc:creator>
  <cp:lastModifiedBy>Léandre AGUIAH</cp:lastModifiedBy>
  <cp:revision>821</cp:revision>
  <dcterms:created xsi:type="dcterms:W3CDTF">2008-02-08T16:56:11Z</dcterms:created>
  <dcterms:modified xsi:type="dcterms:W3CDTF">2013-12-20T08:21:11Z</dcterms:modified>
</cp:coreProperties>
</file>