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8"/>
  </p:notesMasterIdLst>
  <p:handoutMasterIdLst>
    <p:handoutMasterId r:id="rId59"/>
  </p:handoutMasterIdLst>
  <p:sldIdLst>
    <p:sldId id="542" r:id="rId3"/>
    <p:sldId id="714" r:id="rId4"/>
    <p:sldId id="677" r:id="rId5"/>
    <p:sldId id="678" r:id="rId6"/>
    <p:sldId id="715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7" r:id="rId15"/>
    <p:sldId id="686" r:id="rId16"/>
    <p:sldId id="689" r:id="rId17"/>
    <p:sldId id="688" r:id="rId18"/>
    <p:sldId id="690" r:id="rId19"/>
    <p:sldId id="691" r:id="rId20"/>
    <p:sldId id="692" r:id="rId21"/>
    <p:sldId id="693" r:id="rId22"/>
    <p:sldId id="695" r:id="rId23"/>
    <p:sldId id="694" r:id="rId24"/>
    <p:sldId id="716" r:id="rId25"/>
    <p:sldId id="709" r:id="rId26"/>
    <p:sldId id="710" r:id="rId27"/>
    <p:sldId id="711" r:id="rId28"/>
    <p:sldId id="712" r:id="rId29"/>
    <p:sldId id="717" r:id="rId30"/>
    <p:sldId id="713" r:id="rId31"/>
    <p:sldId id="718" r:id="rId32"/>
    <p:sldId id="698" r:id="rId33"/>
    <p:sldId id="697" r:id="rId34"/>
    <p:sldId id="699" r:id="rId35"/>
    <p:sldId id="702" r:id="rId36"/>
    <p:sldId id="701" r:id="rId37"/>
    <p:sldId id="700" r:id="rId38"/>
    <p:sldId id="703" r:id="rId39"/>
    <p:sldId id="704" r:id="rId40"/>
    <p:sldId id="705" r:id="rId41"/>
    <p:sldId id="706" r:id="rId42"/>
    <p:sldId id="707" r:id="rId43"/>
    <p:sldId id="708" r:id="rId44"/>
    <p:sldId id="719" r:id="rId45"/>
    <p:sldId id="720" r:id="rId46"/>
    <p:sldId id="721" r:id="rId47"/>
    <p:sldId id="722" r:id="rId48"/>
    <p:sldId id="723" r:id="rId49"/>
    <p:sldId id="724" r:id="rId50"/>
    <p:sldId id="725" r:id="rId51"/>
    <p:sldId id="726" r:id="rId52"/>
    <p:sldId id="727" r:id="rId53"/>
    <p:sldId id="728" r:id="rId54"/>
    <p:sldId id="729" r:id="rId55"/>
    <p:sldId id="730" r:id="rId56"/>
    <p:sldId id="731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E2001A"/>
    <a:srgbClr val="9900CC"/>
    <a:srgbClr val="CC6600"/>
    <a:srgbClr val="990000"/>
    <a:srgbClr val="E85127"/>
    <a:srgbClr val="693020"/>
    <a:srgbClr val="1A171B"/>
    <a:srgbClr val="006600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6187" autoAdjust="0"/>
  </p:normalViewPr>
  <p:slideViewPr>
    <p:cSldViewPr snapToGrid="0">
      <p:cViewPr>
        <p:scale>
          <a:sx n="100" d="100"/>
          <a:sy n="100" d="100"/>
        </p:scale>
        <p:origin x="1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B327-8743-4C17-9473-8DA14834CB56}" type="datetimeFigureOut">
              <a:rPr lang="fr-FR" smtClean="0"/>
              <a:t>29/07/2022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DA517-382B-44E1-A8DC-33F930592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1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57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55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2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19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1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9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2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6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39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3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5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0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3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13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69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5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63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0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29/07/2022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2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" y="845939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1964531" y="3586164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3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6174" y="5482219"/>
            <a:ext cx="175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JUIN </a:t>
            </a:r>
            <a:r>
              <a:rPr 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70606"/>
              </p:ext>
            </p:extLst>
          </p:nvPr>
        </p:nvGraphicFramePr>
        <p:xfrm>
          <a:off x="141839" y="1740052"/>
          <a:ext cx="8870997" cy="2574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935"/>
                <a:gridCol w="2223864"/>
                <a:gridCol w="1846937"/>
                <a:gridCol w="1894053"/>
                <a:gridCol w="1304208"/>
              </a:tblGrid>
              <a:tr h="6523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2236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Interaction avec le département </a:t>
                      </a:r>
                      <a:r>
                        <a:rPr lang="fr-F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DSI:</a:t>
                      </a:r>
                      <a:r>
                        <a:rPr lang="fr-FR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Support </a:t>
                      </a:r>
                      <a:r>
                        <a:rPr lang="fr-FR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Envoi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indicateurs contractuels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Technique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d'une séance d'harmonisation sur les indicateurs mis à leur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analyse des résultats au COPIL </a:t>
                      </a:r>
                      <a:endParaRPr lang="fr-FR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Proposition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suivi des Plans d'Actions 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l'opérationnalité permanente du parc informatique et de la téléphonie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Garantie d'une bonne continuité de service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59375"/>
              </p:ext>
            </p:extLst>
          </p:nvPr>
        </p:nvGraphicFramePr>
        <p:xfrm>
          <a:off x="414894" y="2022233"/>
          <a:ext cx="7886700" cy="313165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DES PRÉVISIONS DES FLUX DES INTERACTIONS ET DES RESSOURCES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Février 2021 par Calixte ADJALALLA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Février 2022  par Calixte ADJALALLA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Planificateurs, Analyste BI, Responsable de compte, Chargé de compte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684605"/>
              </p:ext>
            </p:extLst>
          </p:nvPr>
        </p:nvGraphicFramePr>
        <p:xfrm>
          <a:off x="120835" y="1799910"/>
          <a:ext cx="8797533" cy="4202707"/>
        </p:xfrm>
        <a:graphic>
          <a:graphicData uri="http://schemas.openxmlformats.org/drawingml/2006/table">
            <a:tbl>
              <a:tblPr firstRow="1" firstCol="1" bandRow="1"/>
              <a:tblGrid>
                <a:gridCol w="982470"/>
                <a:gridCol w="3537583"/>
                <a:gridCol w="1700535"/>
                <a:gridCol w="1671657"/>
                <a:gridCol w="905288"/>
              </a:tblGrid>
              <a:tr h="5587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TÂCHES : QUAND ? </a:t>
                      </a:r>
                      <a:endParaRPr lang="fr-FR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 : QUOI ?</a:t>
                      </a:r>
                      <a:endParaRPr lang="fr-FR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INSTRUCTIONS SPÉCIFIQUES :</a:t>
                      </a:r>
                      <a:r>
                        <a:rPr lang="fr-FR" sz="11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 ?</a:t>
                      </a:r>
                      <a:endParaRPr lang="fr-FR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FINALITÉ :POURQUOI</a:t>
                      </a:r>
                      <a:endParaRPr lang="fr-FR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MOYENS</a:t>
                      </a:r>
                      <a:endParaRPr lang="fr-FR" sz="11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440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 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Etude de la stationnarité de la série</a:t>
                      </a:r>
                    </a:p>
                  </a:txBody>
                  <a:tcPr marL="30984" marR="30984" marT="30984" marB="3098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Récupérer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l’historique du flux  sur  une longue période (nombre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d’observations supérieur à 30)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données suivant un format bien défini dans l’outil de prévision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Sortir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courbes de tendance de la série 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l’aide du logiciel le test de racine unitaire de </a:t>
                      </a:r>
                      <a:r>
                        <a:rPr lang="fr-FR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Dickey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-Fuller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Vérifier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la série est stationnaire à niveau en regardant la probabilité liée au p-value qui doit être inférieur à 5% pour un ordre d’intégration de 0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mise en place d’un modèle à correction d’erreur en tenant compte des facteurs externes et autres éléments da saisonnalité (en fonction du domaine d’étude) au cas où la série serait non stationnaire c’est-à-dire pour un p-value supérieur à 5% à l’ordre 0</a:t>
                      </a: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cas où la série ne serait pas stationnaire, il est important d’étudier sa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intégration afin d’éviter des régressions fallacieuses</a:t>
                      </a: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 une estimation des interactions ou flux à court, moyen et long terme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face aux bruits statistiques par la mise en place de moyens ou méthode de maitrise des flux ou interactions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une idée sur les besoins futur en ressource humaine et matériel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 aperçu du comportement des unités statistiques considérées</a:t>
                      </a: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logiciel  de prévision et de planification : </a:t>
                      </a:r>
                      <a:r>
                        <a:rPr lang="fr-FR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Eviews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 ERLANG C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27144"/>
              </p:ext>
            </p:extLst>
          </p:nvPr>
        </p:nvGraphicFramePr>
        <p:xfrm>
          <a:off x="194553" y="1799910"/>
          <a:ext cx="8818282" cy="2955288"/>
        </p:xfrm>
        <a:graphic>
          <a:graphicData uri="http://schemas.openxmlformats.org/drawingml/2006/table">
            <a:tbl>
              <a:tblPr firstRow="1" firstCol="1" bandRow="1"/>
              <a:tblGrid>
                <a:gridCol w="1488332"/>
                <a:gridCol w="3151762"/>
                <a:gridCol w="1472182"/>
                <a:gridCol w="1803617"/>
                <a:gridCol w="902389"/>
              </a:tblGrid>
              <a:tr h="3514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000" b="1" kern="1200" dirty="0"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30984" marR="30984" marT="30984" marB="30984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000" b="1" kern="1200" dirty="0"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30984" marR="30984" marT="30984" marB="30984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000" b="1" kern="1200" dirty="0"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30984" marR="30984" marT="30984" marB="30984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000" b="1" kern="1200" dirty="0"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3873" marR="3873" marT="3873" marB="3873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000" b="1" kern="1200" dirty="0">
                        <a:solidFill>
                          <a:schemeClr val="bg1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30984" marR="30984" marT="30984" marB="30984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4124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2 -  Utilisation des méthodes de prévisions telles que les méthodes de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lissage exponentiel et de Holt-</a:t>
                      </a:r>
                      <a:r>
                        <a:rPr lang="fr-FR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Winters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0984" marR="30984" marT="30984" marB="30984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S’assurer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 la série est stationnaire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 le calcul avec le logiciel en faisant un bon paramétrage pour la méthode de prévision à utiliser (cas du lissage exponentiel et de HWNS par exemple)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Vérifier parmi les deux méthodes celle qui a une bonne performance prévisionnelle c'est-à-dire celle dont l’erreur quadratique moyenne est faible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Tenir compte des prévisions de la méthode ayant présentée une bonne performance prévisionnelle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Plusieurs d’autres méthodes et outils peuvent être utilisé dans le cadre d’une prévision. 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 une estimation des interactions ou flux à court, moyen et long terme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face aux bruits statistiques par la mise en place de moyens ou méthode de maitrise des flux ou interactions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une idée sur les besoins futur en ressource humaine et matériel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un aperçu du comportement des unités statistiques considérées</a:t>
                      </a: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logiciel  de prévision et de planification : </a:t>
                      </a:r>
                      <a:r>
                        <a:rPr lang="fr-FR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Eviews</a:t>
                      </a: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/  ERLANG C</a:t>
                      </a:r>
                    </a:p>
                    <a:p>
                      <a:pPr marL="0" algn="l" defTabSz="914400" rtl="0" eaLnBrk="1" fontAlgn="ctr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0984" marR="30984" marT="30984" marB="30984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538104"/>
              </p:ext>
            </p:extLst>
          </p:nvPr>
        </p:nvGraphicFramePr>
        <p:xfrm>
          <a:off x="296884" y="1799910"/>
          <a:ext cx="8621485" cy="3042149"/>
        </p:xfrm>
        <a:graphic>
          <a:graphicData uri="http://schemas.openxmlformats.org/drawingml/2006/table">
            <a:tbl>
              <a:tblPr firstRow="1" firstCol="1" bandRow="1"/>
              <a:tblGrid>
                <a:gridCol w="1057753"/>
                <a:gridCol w="3423815"/>
                <a:gridCol w="1512521"/>
                <a:gridCol w="1751222"/>
                <a:gridCol w="876174"/>
              </a:tblGrid>
              <a:tr h="351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527596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– 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Réalisation de la prévision des ressources humaines 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prévision du flux de la période t1 pour un besoin en ressource humaine de la période t3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Charger ce flux de donnée dans l’outil de planification d’ERLANG C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à jour tous les indicateurs au niveau de l’outil de planification d’effectif en tenant compte du programme considérée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Tenir compte de tous les éléments entrant dans le calcul des réducteurs de temps et des aspects liés aux sorties avec intention de recruter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 le calcul pour l’obtention des effectifs nécessaires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-Calculer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l’effectif avec deux jours de repos en tenant compte de l’effectif ETP calculé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Réaliser la prévision des ressources humaines de la période T1 et sortir les besoins en effectif à utiliser pour T3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5125"/>
              </p:ext>
            </p:extLst>
          </p:nvPr>
        </p:nvGraphicFramePr>
        <p:xfrm>
          <a:off x="414894" y="2022233"/>
          <a:ext cx="7886700" cy="313165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DU PLANNING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Février 2021 par Calixte ADJALALLA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Février 2022  par Calixte ADJALALLA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Planificateurs, Analyste BI, Responsable de compte, Chargé de compte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60218"/>
              </p:ext>
            </p:extLst>
          </p:nvPr>
        </p:nvGraphicFramePr>
        <p:xfrm>
          <a:off x="296884" y="1799909"/>
          <a:ext cx="8715951" cy="4145168"/>
        </p:xfrm>
        <a:graphic>
          <a:graphicData uri="http://schemas.openxmlformats.org/drawingml/2006/table">
            <a:tbl>
              <a:tblPr firstRow="1" firstCol="1" bandRow="1"/>
              <a:tblGrid>
                <a:gridCol w="1424912"/>
                <a:gridCol w="2811293"/>
                <a:gridCol w="1823562"/>
                <a:gridCol w="1770410"/>
                <a:gridCol w="885774"/>
              </a:tblGrid>
              <a:tr h="9493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9584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 Dimensionnement 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un data frame pour le calcul des charges de travail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Insérer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indicateurs de calcul d’effectif (TMT, QOS, DMA, réducteurs)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 le calcul d’effectif nécessaire en utilisant l’algorithme de ERLANG C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-Analyser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couverture de charge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L’effectif à recruter pour l’activité doit tenir compte de l’effectif d’astreinte (soit 10% de l’effectif à recruter) pour la gestion du flux en cas de trafic accidentel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Responsabiliser davantage le personnel dans l’accomplissement des tâches respectives pour l’atteinte des objectifs escomptés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Rendre plus productif le personnel pour une efficacité accrue en terme d’optimisation des ressources disponibles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œuvre un contrôle interne efficace </a:t>
                      </a: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Outil de planification d’effectif : ERLANG C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41408"/>
              </p:ext>
            </p:extLst>
          </p:nvPr>
        </p:nvGraphicFramePr>
        <p:xfrm>
          <a:off x="120834" y="1799910"/>
          <a:ext cx="9018398" cy="4145167"/>
        </p:xfrm>
        <a:graphic>
          <a:graphicData uri="http://schemas.openxmlformats.org/drawingml/2006/table">
            <a:tbl>
              <a:tblPr firstRow="1" firstCol="1" bandRow="1"/>
              <a:tblGrid>
                <a:gridCol w="1241038"/>
                <a:gridCol w="3446852"/>
                <a:gridCol w="1404330"/>
                <a:gridCol w="1878884"/>
                <a:gridCol w="1047294"/>
              </a:tblGrid>
              <a:tr h="8170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281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2 -  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Planification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 les heures de pic d’appels/interactions des différentes campagnes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poids horaire en nombre d’appels/interactions par jour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tranches d’heures de vacations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poids journalier en nombre d’appels par semaine 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Evaluer le nombre total de repos dans une semaine et faire la répartition du nombre de repos par jour en fonction des poids des appels/interactions reçus par jour et par heure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Tenir compte des règles de gestion de la planification 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continuité de la bonne marche du travail des conseillers et managers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Respecter les principes liés à l’exécution des plannings proposés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des mécanismes de gestion des pics de flux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Clarifier le rôle de chacun des parties prenantes liées au respect des plannings</a:t>
                      </a: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Outil de planification d’effectif : ERLANG C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55473"/>
              </p:ext>
            </p:extLst>
          </p:nvPr>
        </p:nvGraphicFramePr>
        <p:xfrm>
          <a:off x="296884" y="1799910"/>
          <a:ext cx="8715951" cy="3676762"/>
        </p:xfrm>
        <a:graphic>
          <a:graphicData uri="http://schemas.openxmlformats.org/drawingml/2006/table">
            <a:tbl>
              <a:tblPr firstRow="1" firstCol="1" bandRow="1"/>
              <a:tblGrid>
                <a:gridCol w="1069343"/>
                <a:gridCol w="3461330"/>
                <a:gridCol w="1529094"/>
                <a:gridCol w="1770410"/>
                <a:gridCol w="885774"/>
              </a:tblGrid>
              <a:tr h="10774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992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</a:t>
                      </a: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Affectation 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Affecter les plannings aux ressources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Positionner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bon agent sur la bonne tranche horaire en tenant compte des variabilités au niveau du flux 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Tenir compte de la performance des agents dans les répartitions sur les différentes plages horaires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Helvetica"/>
                        <a:buChar char="-"/>
                      </a:pPr>
                      <a:endParaRPr lang="fr-FR" sz="1200" dirty="0">
                        <a:effectLst/>
                        <a:latin typeface="+mn-lt"/>
                        <a:ea typeface="Times New Roman"/>
                        <a:cs typeface="Helvetica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PROGRAMME/WFM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516399"/>
              </p:ext>
            </p:extLst>
          </p:nvPr>
        </p:nvGraphicFramePr>
        <p:xfrm>
          <a:off x="414894" y="2022233"/>
          <a:ext cx="7886700" cy="313165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PROCÉDURE DÉVELOPPEMENT D’UN MODULE APPLICATIF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Février 2021 par FRANCK LOKOSSOU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architectes logiciels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</a:t>
            </a:r>
            <a:r>
              <a:rPr lang="fr-FR" sz="1600" b="1" dirty="0" err="1" smtClean="0">
                <a:latin typeface="Garamond" panose="02020404030301010803" pitchFamily="18" charset="0"/>
              </a:rPr>
              <a:t>Developpeur</a:t>
            </a:r>
            <a:endParaRPr lang="fr-F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736681"/>
              </p:ext>
            </p:extLst>
          </p:nvPr>
        </p:nvGraphicFramePr>
        <p:xfrm>
          <a:off x="414894" y="2022233"/>
          <a:ext cx="7886700" cy="31758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896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ACTIVITÉ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PROCÉDURE DE SUIVI DES EXIGENCES CONTRACTUELLES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Version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DATE DE CRÉATION / AUTEUR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Date de dernière mise à jour / modificateur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</a:rPr>
                        <a:t>Février 2022  par Calixte ADJALALLA</a:t>
                      </a:r>
                      <a:endParaRPr lang="fr-FR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ACTEURS CONCERNÉS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QUI ?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Chargé de Compte</a:t>
                      </a:r>
                      <a:b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Responsable de Compte</a:t>
                      </a:r>
                      <a:b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200" dirty="0" smtClean="0">
                          <a:solidFill>
                            <a:schemeClr val="tx1"/>
                          </a:solidFill>
                          <a:effectLst/>
                        </a:rPr>
                        <a:t>Directrice Programme,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Analystes BI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9636"/>
              </p:ext>
            </p:extLst>
          </p:nvPr>
        </p:nvGraphicFramePr>
        <p:xfrm>
          <a:off x="120833" y="1799909"/>
          <a:ext cx="8892000" cy="4211865"/>
        </p:xfrm>
        <a:graphic>
          <a:graphicData uri="http://schemas.openxmlformats.org/drawingml/2006/table">
            <a:tbl>
              <a:tblPr firstRow="1" firstCol="1" bandRow="1"/>
              <a:tblGrid>
                <a:gridCol w="1090942"/>
                <a:gridCol w="3531244"/>
                <a:gridCol w="1560504"/>
                <a:gridCol w="1676694"/>
                <a:gridCol w="1032616"/>
              </a:tblGrid>
              <a:tr h="706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017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   Fiche de recueil de besoin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Réception de la Description  du  projet, des  objectifs clairs et précis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Listing des  fonctionnalités divisées en deux groupes                 (Fonctionnalités intéressantes mais qui ne sont pas cruciales,  es fonctionnalités dont votre application ne peut pas se passer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fiche de de recueil des besoins est mise à disposition à la demande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Helvetica"/>
                        <a:buNone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les prérequis pour le développement de nouvelles fonctionnalités et de nouvelles applications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RAS</a:t>
                      </a: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8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2 -    Validation de la demande de réalisation  d’application 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 de la demande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validation envoie d’un chronogramme de planification au service/département demandeur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non validé demande d’élément additif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retour de la faisabilité et de la validation intervient jour J+15 après réception de la fiche de recueil de besoin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</a:t>
            </a:r>
            <a:r>
              <a:rPr lang="fr-FR" sz="1600" b="1" dirty="0" err="1" smtClean="0">
                <a:latin typeface="Garamond" panose="02020404030301010803" pitchFamily="18" charset="0"/>
              </a:rPr>
              <a:t>Developpeur</a:t>
            </a:r>
            <a:endParaRPr lang="fr-F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24"/>
              </p:ext>
            </p:extLst>
          </p:nvPr>
        </p:nvGraphicFramePr>
        <p:xfrm>
          <a:off x="414894" y="2022233"/>
          <a:ext cx="7886700" cy="313165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DES SLA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Février 2021 par FRANCK LOKOSSOU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architectes logiciels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PROGRAMME/</a:t>
            </a:r>
            <a:r>
              <a:rPr lang="fr-FR" sz="1600" b="1" dirty="0" err="1" smtClean="0">
                <a:latin typeface="Garamond" panose="02020404030301010803" pitchFamily="18" charset="0"/>
              </a:rPr>
              <a:t>Developpeur</a:t>
            </a:r>
            <a:endParaRPr lang="fr-FR" sz="1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46410"/>
              </p:ext>
            </p:extLst>
          </p:nvPr>
        </p:nvGraphicFramePr>
        <p:xfrm>
          <a:off x="120833" y="1799910"/>
          <a:ext cx="8892001" cy="4065869"/>
        </p:xfrm>
        <a:graphic>
          <a:graphicData uri="http://schemas.openxmlformats.org/drawingml/2006/table">
            <a:tbl>
              <a:tblPr firstRow="1" firstCol="1" bandRow="1"/>
              <a:tblGrid>
                <a:gridCol w="1202129"/>
                <a:gridCol w="3420058"/>
                <a:gridCol w="1638325"/>
                <a:gridCol w="1598873"/>
                <a:gridCol w="1032616"/>
              </a:tblGrid>
              <a:tr h="1099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668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   Méthodologie de gestion des SLA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Cartographier les différents types d’incidents liés aux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applicatifs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Proposer les SLA de résolution en prenant en compte  la durée du diagnostique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Insérer ces SLA dans l’outil de TICKETING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La fiche de de recueil des besoins est mise à disposition à la demande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une prise en charge e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fficace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tickets d’incidents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Helvetica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9719"/>
              </p:ext>
            </p:extLst>
          </p:nvPr>
        </p:nvGraphicFramePr>
        <p:xfrm>
          <a:off x="513147" y="1744566"/>
          <a:ext cx="7886700" cy="1653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3230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DES EVALUATIONS 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9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1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 qualité, Quality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71525"/>
              </p:ext>
            </p:extLst>
          </p:nvPr>
        </p:nvGraphicFramePr>
        <p:xfrm>
          <a:off x="132959" y="2001336"/>
          <a:ext cx="8879876" cy="3767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80"/>
                <a:gridCol w="2141812"/>
                <a:gridCol w="2332718"/>
                <a:gridCol w="2324520"/>
                <a:gridCol w="830446"/>
              </a:tblGrid>
              <a:tr h="593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1741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  Activités préparatoires</a:t>
                      </a:r>
                    </a:p>
                  </a:txBody>
                  <a:tcPr marL="32783" marR="32783" marT="32783" marB="32783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Identifier les programmes à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sonder</a:t>
                      </a: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Définir la méthodologie d’échantillonnage, la taille de l’échantillon et le nombre d’interactions à évaluer par Conseillers et par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programme</a:t>
                      </a: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Définir les seuils de performances, d’alertes et la catégorisation des situations inacceptables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Clôturer la période d’évaluation antérieure 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Ouvrir la nouvelle période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d’évaluation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S’assurer de la bonne affectation    des ressources dans l’application 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Veiller au suivi en continu des différents programmes et conseillers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client</a:t>
                      </a: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Garantir une impartialité des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évaluations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Analyser les Informations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Clients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Améliorer la qualité de prise en charge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client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Garantir l’atteinte de </a:t>
                      </a:r>
                      <a:r>
                        <a:rPr lang="fr-FR" sz="1100" dirty="0" err="1">
                          <a:effectLst/>
                          <a:latin typeface="+mn-lt"/>
                        </a:rPr>
                        <a:t>kpi</a:t>
                      </a:r>
                      <a:r>
                        <a:rPr lang="fr-FR" sz="1100" dirty="0">
                          <a:effectLst/>
                          <a:latin typeface="+mn-lt"/>
                        </a:rPr>
                        <a:t> client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ARES</a:t>
                      </a: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Lecteur partagé des </a:t>
                      </a:r>
                      <a:r>
                        <a:rPr lang="fr-FR" sz="1100" dirty="0" smtClean="0">
                          <a:effectLst/>
                          <a:latin typeface="+mn-lt"/>
                        </a:rPr>
                        <a:t>enregistrements</a:t>
                      </a: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  <a:latin typeface="+mn-lt"/>
                        </a:rPr>
                        <a:t>Yellochat</a:t>
                      </a:r>
                      <a:endParaRPr lang="fr-FR" sz="11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CRM de traitement des canaux réseaux sociaux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+mn-lt"/>
                        </a:rPr>
                        <a:t> </a:t>
                      </a:r>
                      <a:endParaRPr lang="fr-F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613245"/>
              </p:ext>
            </p:extLst>
          </p:nvPr>
        </p:nvGraphicFramePr>
        <p:xfrm>
          <a:off x="120835" y="1739798"/>
          <a:ext cx="8647075" cy="3765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599"/>
                <a:gridCol w="2497138"/>
                <a:gridCol w="2345155"/>
                <a:gridCol w="1778509"/>
                <a:gridCol w="808674"/>
              </a:tblGrid>
              <a:tr h="224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308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 Evaluation proprement dite</a:t>
                      </a:r>
                    </a:p>
                  </a:txBody>
                  <a:tcPr marL="32783" marR="32783" marT="32783" marB="32783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Réception des indices à évaluer par agent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Rechercher l’interaction à évaluer sur le lecteur enregistrement ou dans le CRM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Yellochat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Archiver l’interaction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Procéder à la lecture ou à l’écoute de l’interaction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Renseigner la grille d’évaluation selon la notation définie et les informations à compléter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Valider la grille évaluée de façon systématique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Rendre disponible en temps réel les évaluations faites dans l’outil dédié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Veiller au suivi en continu des différents programmes et conseillers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client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Garantir une impartialité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évaluations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Analyser les Informations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Clients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Améliorer la qualité de prise en charge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client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Garantir l’atteinte de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kpi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client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ARES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Lecteur partagé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enregistrements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Yellochat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CRM de traitement des canaux réseaux sociaux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41688"/>
              </p:ext>
            </p:extLst>
          </p:nvPr>
        </p:nvGraphicFramePr>
        <p:xfrm>
          <a:off x="120835" y="1739798"/>
          <a:ext cx="8647075" cy="3848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599"/>
                <a:gridCol w="2497138"/>
                <a:gridCol w="2345155"/>
                <a:gridCol w="1778509"/>
                <a:gridCol w="808674"/>
              </a:tblGrid>
              <a:tr h="224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52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3 -   </a:t>
                      </a:r>
                      <a:r>
                        <a:rPr lang="fr-FR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et actions correctives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Remonter les cas d’alertes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Collecter les réclamations post évaluations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Organiser des contre évaluations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Réinitialiser les grilles comportant des défauts d’évaluation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Faire le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reporting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des évaluations en échec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Faire le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reporting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des agents à débriefer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Partager les résultats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Veiller à la disponibilité résultats des évaluations sur la plateforme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conseillers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Assurer le partage des planning de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débriefing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Assurer un retour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réclamations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Garantir l’archivage des données : taux de grilles réinitialisées ou de réclamations ayant abouti</a:t>
                      </a:r>
                    </a:p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Veiller au suivi en continu des différents programmes et conseillers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client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Garantir une impartialité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évaluations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Analyser les Informations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Clients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Améliorer la qualité de prise en charge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client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Garantir l’atteinte de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kpi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client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ARES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Lecteur partagé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enregistrements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+mn-lt"/>
                        </a:rPr>
                        <a:t>Yellochat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CRM de traitement des canaux réseaux sociaux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02050"/>
              </p:ext>
            </p:extLst>
          </p:nvPr>
        </p:nvGraphicFramePr>
        <p:xfrm>
          <a:off x="513147" y="1744568"/>
          <a:ext cx="7857966" cy="1717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313"/>
                <a:gridCol w="2383595"/>
                <a:gridCol w="1772311"/>
                <a:gridCol w="1549747"/>
              </a:tblGrid>
              <a:tr h="3398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CONTROLES QUALITES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2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8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 qualité, Quality </a:t>
                      </a:r>
                      <a:r>
                        <a:rPr lang="fr-FR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451"/>
              </p:ext>
            </p:extLst>
          </p:nvPr>
        </p:nvGraphicFramePr>
        <p:xfrm>
          <a:off x="120835" y="1942624"/>
          <a:ext cx="8879876" cy="366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380"/>
                <a:gridCol w="2909528"/>
                <a:gridCol w="1944304"/>
                <a:gridCol w="1544957"/>
                <a:gridCol w="1230707"/>
              </a:tblGrid>
              <a:tr h="576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08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1- </a:t>
                      </a: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 Appels et écrits mystères</a:t>
                      </a: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Identifier les programmes à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sonder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Définir la taille des appels et écrits mystères par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programme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Choisir le Panel d’enquêteurs, les thématiques et le chronogramme (date/heure/canal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).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Réaliser les appels et écrits mystères 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Evaluer les appels et écrits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mystères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Renseigner les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templates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de </a:t>
                      </a:r>
                      <a:r>
                        <a:rPr lang="fr-FR" sz="1200" dirty="0" err="1" smtClean="0">
                          <a:effectLst/>
                          <a:latin typeface="+mn-lt"/>
                        </a:rPr>
                        <a:t>reporting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Partager les résultats : Axes d’amélioration, actions de débriefes, remontées décelées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 Veiller à l’homogénéité de la population évaluée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Améliorer la qualité de prise en charge client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" marR="3770" marT="3770" marB="377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ARES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Lecteur partagé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enregistrements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+mn-lt"/>
                        </a:rPr>
                        <a:t>Yellochat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/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CRM de traitement des canaux réseaux sociaux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20835" y="793600"/>
            <a:ext cx="889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TABLEAU SYNOPTIQUE PROJET DE REDACTION PROCEDURES_DIRECTIONS POLE BUSINESS</a:t>
            </a:r>
            <a:endParaRPr lang="fr-FR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27257"/>
              </p:ext>
            </p:extLst>
          </p:nvPr>
        </p:nvGraphicFramePr>
        <p:xfrm>
          <a:off x="120835" y="1646290"/>
          <a:ext cx="8892000" cy="4925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087"/>
                <a:gridCol w="3403359"/>
                <a:gridCol w="1585608"/>
                <a:gridCol w="1819368"/>
                <a:gridCol w="831578"/>
              </a:tblGrid>
              <a:tr h="829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" marR="3770" marT="3770" marB="377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731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 Evaluation Canaux à prise en charge Digitale</a:t>
                      </a: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Définir les canaux digitaux à évaluer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Sélectionner les critères d’évaluation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Retenir la fréquence des évaluations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Définir les objectifs de performances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Faire la mesure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Analyser et partager les résultats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Préconiser des actions de correction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Veiller à la régularité de la mesure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Améliorer la qualité de prise en charge client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" marR="3770" marT="3770" marB="377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CRM 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de traitement des canaux réseaux sociaux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234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3 -   Contrôles de la précision des escalades et transactions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Identifier les activités concernées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Définir la méthodologie d’échantillonnage, la taille de l’échantillon et le nombre d’interactions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Définir les critères et objectifs de performances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Réaliser les contrôles 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Analyser et partager les résultats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Préconiser des actions de correction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Faire le </a:t>
                      </a:r>
                      <a:r>
                        <a:rPr lang="fr-FR" sz="1200" dirty="0" err="1">
                          <a:effectLst/>
                          <a:latin typeface="+mn-lt"/>
                        </a:rPr>
                        <a:t>reporting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 des agents à débriefer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Remonter les cas d’alertes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S’assurer de l’intégrité des données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évaluées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S’assurer de la correction des 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écarts</a:t>
                      </a:r>
                      <a:endParaRPr lang="fr-FR" sz="12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Veiller au partage des débriefes et remontées enregistrées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Améliorer la qualité de prise en charge client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" marR="3770" marT="3770" marB="377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88603"/>
              </p:ext>
            </p:extLst>
          </p:nvPr>
        </p:nvGraphicFramePr>
        <p:xfrm>
          <a:off x="178001" y="1743764"/>
          <a:ext cx="8732535" cy="503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931"/>
                <a:gridCol w="2189153"/>
                <a:gridCol w="1818110"/>
                <a:gridCol w="1864490"/>
                <a:gridCol w="1283851"/>
              </a:tblGrid>
              <a:tr h="6664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161743">
                <a:tc>
                  <a:txBody>
                    <a:bodyPr/>
                    <a:lstStyle/>
                    <a:p>
                      <a:pPr algn="l" fontAlgn="ctr"/>
                      <a:endParaRPr lang="fr-FR" sz="1200" b="1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fr-FR" sz="1200" b="1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fr-FR" sz="1200" b="1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fr-FR" sz="1200" b="1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fr-FR" sz="12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fr-FR" sz="1200" b="1" u="none" strike="noStrike" dirty="0" smtClean="0">
                          <a:effectLst/>
                        </a:rPr>
                        <a:t>1- </a:t>
                      </a:r>
                      <a:r>
                        <a:rPr lang="fr-FR" sz="1200" b="1" u="none" strike="noStrike" dirty="0">
                          <a:effectLst/>
                        </a:rPr>
                        <a:t>Tableau de bord de suivi au quotidien des KPI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Récupération </a:t>
                      </a:r>
                      <a:r>
                        <a:rPr lang="fr-FR" sz="1100" u="none" strike="noStrike" dirty="0">
                          <a:effectLst/>
                        </a:rPr>
                        <a:t>des </a:t>
                      </a:r>
                      <a:r>
                        <a:rPr lang="fr-FR" sz="1100" u="none" strike="noStrike" dirty="0" smtClean="0">
                          <a:effectLst/>
                        </a:rPr>
                        <a:t>contrats</a:t>
                      </a:r>
                    </a:p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Catégorisation </a:t>
                      </a:r>
                      <a:r>
                        <a:rPr lang="fr-FR" sz="1100" u="none" strike="noStrike" dirty="0">
                          <a:effectLst/>
                        </a:rPr>
                        <a:t>des </a:t>
                      </a:r>
                      <a:r>
                        <a:rPr lang="fr-FR" sz="1100" u="none" strike="noStrike" dirty="0" smtClean="0">
                          <a:effectLst/>
                        </a:rPr>
                        <a:t>KPI</a:t>
                      </a:r>
                    </a:p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Répartition </a:t>
                      </a:r>
                      <a:r>
                        <a:rPr lang="fr-FR" sz="1100" u="none" strike="noStrike" dirty="0">
                          <a:effectLst/>
                        </a:rPr>
                        <a:t>des indicateurs par </a:t>
                      </a:r>
                      <a:r>
                        <a:rPr lang="fr-FR" sz="1100" u="none" strike="noStrike" dirty="0" smtClean="0">
                          <a:effectLst/>
                        </a:rPr>
                        <a:t>porteurs</a:t>
                      </a:r>
                    </a:p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Conception </a:t>
                      </a:r>
                      <a:r>
                        <a:rPr lang="fr-FR" sz="1100" u="none" strike="noStrike" dirty="0">
                          <a:effectLst/>
                        </a:rPr>
                        <a:t>d'un Template Excel ou tout outil comportant tous les indicateurs contractuels du </a:t>
                      </a:r>
                      <a:r>
                        <a:rPr lang="fr-FR" sz="1100" u="none" strike="noStrike" dirty="0" smtClean="0">
                          <a:effectLst/>
                        </a:rPr>
                        <a:t>client</a:t>
                      </a:r>
                    </a:p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Renseignement </a:t>
                      </a:r>
                      <a:r>
                        <a:rPr lang="fr-FR" sz="1100" u="none" strike="noStrike" dirty="0">
                          <a:effectLst/>
                        </a:rPr>
                        <a:t>manuel des </a:t>
                      </a:r>
                      <a:r>
                        <a:rPr lang="fr-FR" sz="1100" u="none" strike="noStrike" dirty="0" smtClean="0">
                          <a:effectLst/>
                        </a:rPr>
                        <a:t>données</a:t>
                      </a:r>
                    </a:p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Analyse</a:t>
                      </a:r>
                    </a:p>
                    <a:p>
                      <a:pPr marL="171450" indent="-171450" algn="l" font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Alertes </a:t>
                      </a:r>
                      <a:r>
                        <a:rPr lang="fr-FR" sz="1100" u="none" strike="noStrike" dirty="0">
                          <a:effectLst/>
                        </a:rPr>
                        <a:t>au </a:t>
                      </a:r>
                      <a:r>
                        <a:rPr lang="fr-FR" sz="1100" u="none" strike="noStrike" dirty="0" smtClean="0">
                          <a:effectLst/>
                        </a:rPr>
                        <a:t>besoin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Pour une mise à jour en temps réel du tableau de bord, les opérationnels et les chargés de compte doivent mettre à disposition les </a:t>
                      </a:r>
                      <a:r>
                        <a:rPr lang="fr-FR" sz="1100" u="none" strike="noStrike" dirty="0" smtClean="0">
                          <a:effectLst/>
                        </a:rPr>
                        <a:t>Reporting </a:t>
                      </a:r>
                      <a:r>
                        <a:rPr lang="fr-FR" sz="1100" u="none" strike="noStrike" dirty="0">
                          <a:effectLst/>
                        </a:rPr>
                        <a:t>à date.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>Les statistiques journalières doivent être suivies de plans d'actions à jour J+1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Maitriser </a:t>
                      </a:r>
                      <a:r>
                        <a:rPr lang="fr-FR" sz="1100" u="none" strike="noStrike" dirty="0">
                          <a:effectLst/>
                        </a:rPr>
                        <a:t>et stabiliser les indicateurs contractuels des </a:t>
                      </a:r>
                      <a:r>
                        <a:rPr lang="fr-FR" sz="1100" u="none" strike="noStrike" dirty="0" smtClean="0">
                          <a:effectLst/>
                        </a:rPr>
                        <a:t>clients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Amener </a:t>
                      </a:r>
                      <a:r>
                        <a:rPr lang="fr-FR" sz="1100" u="none" strike="noStrike" dirty="0">
                          <a:effectLst/>
                        </a:rPr>
                        <a:t>nos portefeuilles clients vers la norme qualité </a:t>
                      </a:r>
                      <a:r>
                        <a:rPr lang="fr-FR" sz="1100" u="none" strike="noStrike" dirty="0" smtClean="0">
                          <a:effectLst/>
                        </a:rPr>
                        <a:t>recherchée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Fidéliser </a:t>
                      </a:r>
                      <a:r>
                        <a:rPr lang="fr-FR" sz="1100" u="none" strike="noStrike" dirty="0">
                          <a:effectLst/>
                        </a:rPr>
                        <a:t>les clients </a:t>
                      </a:r>
                      <a:r>
                        <a:rPr lang="fr-FR" sz="1100" u="none" strike="noStrike" dirty="0" smtClean="0">
                          <a:effectLst/>
                        </a:rPr>
                        <a:t>DO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Elargir </a:t>
                      </a:r>
                      <a:r>
                        <a:rPr lang="fr-FR" sz="1100" u="none" strike="noStrike" dirty="0">
                          <a:effectLst/>
                        </a:rPr>
                        <a:t>les portefeuilles </a:t>
                      </a:r>
                      <a:r>
                        <a:rPr lang="fr-FR" sz="1100" u="none" strike="noStrike" dirty="0" smtClean="0">
                          <a:effectLst/>
                        </a:rPr>
                        <a:t>clients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Réaliser </a:t>
                      </a:r>
                      <a:r>
                        <a:rPr lang="fr-FR" sz="1100" u="none" strike="noStrike" dirty="0">
                          <a:effectLst/>
                        </a:rPr>
                        <a:t>des économies par une gestion efficace et réussie des opérations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r>
                        <a:rPr lang="fr-FR" sz="1100" u="none" strike="noStrike" dirty="0">
                          <a:effectLst/>
                        </a:rPr>
                        <a:t/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Logiciel de gestion d'un tableau de bord à 360°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581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u="none" strike="noStrike" dirty="0">
                          <a:effectLst/>
                        </a:rPr>
                        <a:t>2- Automatisation des alertes sur les écarts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u="none" strike="noStrike" dirty="0" smtClean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Catégoriser </a:t>
                      </a:r>
                      <a:r>
                        <a:rPr lang="fr-FR" sz="1100" u="none" strike="noStrike" dirty="0">
                          <a:effectLst/>
                        </a:rPr>
                        <a:t>les indicateurs selon leur niveau de criticité </a:t>
                      </a:r>
                      <a:endParaRPr lang="fr-FR" sz="1100" u="none" strike="noStrike" dirty="0" smtClean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Définir </a:t>
                      </a:r>
                      <a:r>
                        <a:rPr lang="fr-FR" sz="1100" u="none" strike="noStrike" dirty="0">
                          <a:effectLst/>
                        </a:rPr>
                        <a:t>les Seuils d'alerte </a:t>
                      </a:r>
                      <a:endParaRPr lang="fr-FR" sz="1100" u="none" strike="noStrike" dirty="0" smtClean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dirty="0" smtClean="0">
                          <a:effectLst/>
                        </a:rPr>
                        <a:t> Insérer </a:t>
                      </a:r>
                      <a:r>
                        <a:rPr lang="fr-FR" sz="1100" u="none" strike="noStrike" dirty="0">
                          <a:effectLst/>
                        </a:rPr>
                        <a:t>les données dans le tableau de bord ou la plateforme dédié                                      Suivre les réalisations                                                                  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S'assurer de la mise à jour et de la fiabilité des données sur la plateforme jour j+1</a:t>
                      </a:r>
                      <a:br>
                        <a:rPr lang="fr-FR" sz="1100" u="none" strike="noStrike" dirty="0">
                          <a:effectLst/>
                        </a:rPr>
                      </a:b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Garantir un meilleur suivi des réalisations au quotidien pour la mise en place des plans d'amélioration continue.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plateforme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789444"/>
              </p:ext>
            </p:extLst>
          </p:nvPr>
        </p:nvGraphicFramePr>
        <p:xfrm>
          <a:off x="120835" y="1646290"/>
          <a:ext cx="8892000" cy="2148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087"/>
                <a:gridCol w="3403359"/>
                <a:gridCol w="1585608"/>
                <a:gridCol w="1819368"/>
                <a:gridCol w="831578"/>
              </a:tblGrid>
              <a:tr h="592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" marR="3770" marT="3770" marB="377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220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4 -   Contrôles de la base de connaissance / Test de connaissance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" marR="3770" marT="3770" marB="377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61" marR="30161" marT="30161" marB="30161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QUALITE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19668"/>
              </p:ext>
            </p:extLst>
          </p:nvPr>
        </p:nvGraphicFramePr>
        <p:xfrm>
          <a:off x="414894" y="2022234"/>
          <a:ext cx="7886700" cy="24849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6759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DES ACCES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9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 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31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CONCERNÉS/</a:t>
                      </a: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 sécurité et réseaux de la DSI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82747"/>
              </p:ext>
            </p:extLst>
          </p:nvPr>
        </p:nvGraphicFramePr>
        <p:xfrm>
          <a:off x="120833" y="1799909"/>
          <a:ext cx="8892000" cy="4289605"/>
        </p:xfrm>
        <a:graphic>
          <a:graphicData uri="http://schemas.openxmlformats.org/drawingml/2006/table">
            <a:tbl>
              <a:tblPr firstRow="1" firstCol="1" bandRow="1"/>
              <a:tblGrid>
                <a:gridCol w="1090942"/>
                <a:gridCol w="3531244"/>
                <a:gridCol w="1384648"/>
                <a:gridCol w="2161309"/>
                <a:gridCol w="723857"/>
              </a:tblGrid>
              <a:tr h="6873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Tâches : quand ? </a:t>
                      </a: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022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  Création des accès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Réception de la liste des collaborateurs pour lesquels les accès doivent être créés, les types de droit à attribuer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Segmentation des demandes selon les accès à créer selon les  Profil d’accès général et le profil des accès applicatifs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manuelle des privilèges et autorisations à accorder au nouveau venu en fonction de son rôle d’utilisateur unique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 fiche de demande de création des accès doit être validée par le DRH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gérer et contrôler les accès logiques aux ressources informationnelles par des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personnes ou des dispositifs;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détecter les accès non autorisés;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préciser les règles à observer en matière d’identification,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d’authentification et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d’autorisation d'accès des personnes ou des dispositifs;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7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60760"/>
              </p:ext>
            </p:extLst>
          </p:nvPr>
        </p:nvGraphicFramePr>
        <p:xfrm>
          <a:off x="120833" y="1799910"/>
          <a:ext cx="8892000" cy="4377154"/>
        </p:xfrm>
        <a:graphic>
          <a:graphicData uri="http://schemas.openxmlformats.org/drawingml/2006/table">
            <a:tbl>
              <a:tblPr firstRow="1" firstCol="1" bandRow="1"/>
              <a:tblGrid>
                <a:gridCol w="1377227"/>
                <a:gridCol w="2752926"/>
                <a:gridCol w="1449422"/>
                <a:gridCol w="2538919"/>
                <a:gridCol w="773506"/>
              </a:tblGrid>
              <a:tr h="701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6757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  Identification et authentification de l'utilisateur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 de la complexité du mot de passe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d’une sécurité après plusieurs tentatives de connexion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de l’authentification en permanence tant à l’intérieur qu’à l’extérieur de notre réseau.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fois vérifiée, l’utilisateur continuera à être soumis à des mesures de sécurité, jusqu’à ce qu’il quitte le réseau.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Sensibilisation périodique des utilisateurs sur les règles de sécurité</a:t>
                      </a: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la disponibilité de l’information en réduisant :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attaques de déni de service;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destructions ou les effacements non autorisés;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propagation d'un code malicieux entre systèmes informatiques; Les erreurs d’opération ou de configuration des applications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l’intégrité de l’information en réduisant :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abus d’utilisation ou de modification; les altérations par des utilisateurs non autorisés;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erreurs d’utilisation; la dénégation des modifications.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3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56452"/>
              </p:ext>
            </p:extLst>
          </p:nvPr>
        </p:nvGraphicFramePr>
        <p:xfrm>
          <a:off x="120834" y="1799911"/>
          <a:ext cx="8892002" cy="4756532"/>
        </p:xfrm>
        <a:graphic>
          <a:graphicData uri="http://schemas.openxmlformats.org/drawingml/2006/table">
            <a:tbl>
              <a:tblPr firstRow="1" firstCol="1" bandRow="1"/>
              <a:tblGrid>
                <a:gridCol w="1090943"/>
                <a:gridCol w="3531244"/>
                <a:gridCol w="1384648"/>
                <a:gridCol w="2156139"/>
                <a:gridCol w="729028"/>
              </a:tblGrid>
              <a:tr h="6600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157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3 -   Contrôle physique  des accès 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Contrôles  à l'entrée pour s'assurer que seule la personne habilitée est admise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Assurer la confidentialité de l’information en réduisant :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les accès non autorisés;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les divulgations involontaires;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les diffusions non autorisées.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Assurer la traçabilité des accès et des tentatives d’accès.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9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4 -  Suppression ou adaptation des droits d’accès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Examen de routine et suppression des comptes orphelins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Désactivation/modification  des accès 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Clôturer rapidement les comptes des utilisateurs lorsqu’ils quittent l’entreprise ou migrent vers un autre service.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Suppression des accès à jour J+1 après réception du mail des RH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7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  Le contrôle d’accès </a:t>
                      </a:r>
                      <a:r>
                        <a:rPr lang="fr-F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biométrique</a:t>
                      </a:r>
                      <a:endParaRPr lang="fr-FR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 une personne sur la base empreinte digitaux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483519"/>
              </p:ext>
            </p:extLst>
          </p:nvPr>
        </p:nvGraphicFramePr>
        <p:xfrm>
          <a:off x="414894" y="2022233"/>
          <a:ext cx="7886700" cy="241641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6572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 LA MAINTENANCE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2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186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CONCERNÉS/</a:t>
                      </a: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 maintenance et support de la DSI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81173"/>
              </p:ext>
            </p:extLst>
          </p:nvPr>
        </p:nvGraphicFramePr>
        <p:xfrm>
          <a:off x="120834" y="1799911"/>
          <a:ext cx="8770247" cy="3958862"/>
        </p:xfrm>
        <a:graphic>
          <a:graphicData uri="http://schemas.openxmlformats.org/drawingml/2006/table">
            <a:tbl>
              <a:tblPr firstRow="1" firstCol="1" bandRow="1"/>
              <a:tblGrid>
                <a:gridCol w="1386953"/>
                <a:gridCol w="2441643"/>
                <a:gridCol w="2095990"/>
                <a:gridCol w="1824257"/>
                <a:gridCol w="1021404"/>
              </a:tblGrid>
              <a:tr h="66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27398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 inventaire des biens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Cartographie du parc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Catégorisation des matériels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documentation sur laquelle se trouve une description détaillée des biens informatiques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fr-F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Garantie la sécurité et améliore les performances et la fiabilité des équipements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34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   Maintenance préventive des serveurs / parc informatique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Monitoring des équipements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Maintenance périodique des équipements selon les alertes reçus lors du monitoring  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Via des outils de monitoring tel que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zabbix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Nettoyage et défragmentation des 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disques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Soufflage périodique des postes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21123"/>
              </p:ext>
            </p:extLst>
          </p:nvPr>
        </p:nvGraphicFramePr>
        <p:xfrm>
          <a:off x="120834" y="1799911"/>
          <a:ext cx="8892001" cy="4145166"/>
        </p:xfrm>
        <a:graphic>
          <a:graphicData uri="http://schemas.openxmlformats.org/drawingml/2006/table">
            <a:tbl>
              <a:tblPr firstRow="1" firstCol="1" bandRow="1"/>
              <a:tblGrid>
                <a:gridCol w="1318860"/>
                <a:gridCol w="3303326"/>
                <a:gridCol w="1959337"/>
                <a:gridCol w="1581450"/>
                <a:gridCol w="729028"/>
              </a:tblGrid>
              <a:tr h="805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7804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3 -   Maintenance corrective du parc informatique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Réception d’un ticket via l’outil de </a:t>
                      </a:r>
                      <a:r>
                        <a:rPr lang="fr-F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ticketing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ou alerte via l’outil de monitoring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Diagnostique sur l’équipement défectueux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Réparation ou remplacement du composant défectueux ou de l’équipement lui-même si irrécupérable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4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4 -  Procédure mise au rebut du matériel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Identification de l’équipement a sa mise en service pour déterminer sa durée  de vie selon son utilisation dans notre secteur d’activité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Remplissage et archivage de la fiche de sortie 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 matériel en fin de cycle est déclaré au service logistique pour remplacement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955789"/>
              </p:ext>
            </p:extLst>
          </p:nvPr>
        </p:nvGraphicFramePr>
        <p:xfrm>
          <a:off x="414894" y="2022234"/>
          <a:ext cx="7886700" cy="261093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6759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DU SUPPORT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59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31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CONCERNÉS/</a:t>
                      </a: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 maintenance et support de la DSI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139076"/>
              </p:ext>
            </p:extLst>
          </p:nvPr>
        </p:nvGraphicFramePr>
        <p:xfrm>
          <a:off x="120834" y="1799911"/>
          <a:ext cx="8809157" cy="3460321"/>
        </p:xfrm>
        <a:graphic>
          <a:graphicData uri="http://schemas.openxmlformats.org/drawingml/2006/table">
            <a:tbl>
              <a:tblPr firstRow="1" firstCol="1" bandRow="1"/>
              <a:tblGrid>
                <a:gridCol w="1080779"/>
                <a:gridCol w="3498344"/>
                <a:gridCol w="1843718"/>
                <a:gridCol w="1664081"/>
                <a:gridCol w="722235"/>
              </a:tblGrid>
              <a:tr h="505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:comment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 ?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:</a:t>
                      </a:r>
                      <a:r>
                        <a:rPr lang="fr-FR" sz="1200" b="0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Pourquoi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 Support Users Interne 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Intervention suite à l’ouverture d’un ticket via l’outil helpdesk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fr-FR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fr-FR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fr-FR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fr-FR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Gestion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d'incident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15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   Support Externe: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Dans les filiales le support est assuré par le collaborateur DSI sur place 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 cas de difficulté il peut solliciter l’assistance de l’équipe IT au siège  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37381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69338"/>
              </p:ext>
            </p:extLst>
          </p:nvPr>
        </p:nvGraphicFramePr>
        <p:xfrm>
          <a:off x="178001" y="1743764"/>
          <a:ext cx="8834834" cy="4189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5405"/>
                <a:gridCol w="2214798"/>
                <a:gridCol w="1839408"/>
                <a:gridCol w="1886332"/>
                <a:gridCol w="1298891"/>
              </a:tblGrid>
              <a:tr h="6664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646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 Plans d’améliorations des KPI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1-Prendre les données statistiques issues de la table F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Intégrer les remontées du DO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 demander à chaque acteur de la chaine de proposer un PA clair pour améliorer le rendement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S'assurer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respect de la méthode CUIKA et de la règle du 50/75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Corriger les écarts et faire de la veille permanente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Tableaux de bords actualisés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817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4- Bilans d’activités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Recueil des statistiques sur la période référencée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Analyse des réalisations versus objectifs pour faire ressortir les écarts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Présentation d'action d'optimisation de la performance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Projection et Plan d'action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S'assurer que les données collectées soient intègres.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 des obligations contractuelles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Tableaux de bord à jour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95947"/>
              </p:ext>
            </p:extLst>
          </p:nvPr>
        </p:nvGraphicFramePr>
        <p:xfrm>
          <a:off x="414894" y="2022233"/>
          <a:ext cx="7886700" cy="313165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499756"/>
                <a:gridCol w="2052738"/>
                <a:gridCol w="1778792"/>
                <a:gridCol w="1555414"/>
              </a:tblGrid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 LA SECURITE NETWORK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CONCERNÉS/</a:t>
                      </a:r>
                      <a:r>
                        <a:rPr lang="fr-F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 maintenance et support de la DSI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68555"/>
              </p:ext>
            </p:extLst>
          </p:nvPr>
        </p:nvGraphicFramePr>
        <p:xfrm>
          <a:off x="120834" y="1799911"/>
          <a:ext cx="8690657" cy="4406709"/>
        </p:xfrm>
        <a:graphic>
          <a:graphicData uri="http://schemas.openxmlformats.org/drawingml/2006/table">
            <a:tbl>
              <a:tblPr firstRow="1" firstCol="1" bandRow="1"/>
              <a:tblGrid>
                <a:gridCol w="1445319"/>
                <a:gridCol w="3072206"/>
                <a:gridCol w="1947267"/>
                <a:gridCol w="1513345"/>
                <a:gridCol w="712520"/>
              </a:tblGrid>
              <a:tr h="48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664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1-  Entrée/Sortie de matériel sur le Network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2C3E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Remplir une fiche de réception ou une décharge pour traçabilité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Vérifier que l’équipement a les configurations de sécurité minimale avant d’être branché sur le réseau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Vérifier que le matériel ne comporte pas des informations à caractère personnel    si oui les détruire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Numériser et archiver le document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3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2-   contrôle d'accès réseau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fr-F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artographier  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chaque user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Ranger le user dans le groupe correspondant à son profil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Contrôle des user selon leur privilège afin de garantir la confidentialité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Pour chaque création se référer au groupe de l’utilisateur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DSI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20835" y="793600"/>
            <a:ext cx="8892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TABLEAU SYNOPTIQUE PROJET DE REDACTION PROCEDURES_DIRECTIONS POLE BUSINESS</a:t>
            </a:r>
            <a:endParaRPr lang="fr-FR" sz="2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375197"/>
              </p:ext>
            </p:extLst>
          </p:nvPr>
        </p:nvGraphicFramePr>
        <p:xfrm>
          <a:off x="120834" y="1799909"/>
          <a:ext cx="8711881" cy="4318788"/>
        </p:xfrm>
        <a:graphic>
          <a:graphicData uri="http://schemas.openxmlformats.org/drawingml/2006/table">
            <a:tbl>
              <a:tblPr firstRow="1" firstCol="1" bandRow="1"/>
              <a:tblGrid>
                <a:gridCol w="1386953"/>
                <a:gridCol w="3141605"/>
                <a:gridCol w="2159970"/>
                <a:gridCol w="1309093"/>
                <a:gridCol w="714260"/>
              </a:tblGrid>
              <a:tr h="804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Tâches : quand ? 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Description : quoi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Instructions spécifiques : comment ?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Finalité :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Pourquoi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3" marR="3873" marT="3873" marB="387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Moyens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84" marR="30984" marT="30984" marB="30984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4817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3-gestion de sauvegarde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Identifier  et classer selon la criticité des données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Duplication de ces données sur le cloud ou sur les supports amovibles de façon périodique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Les délais des sauvegardes dépendent des types de données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7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4- Atténuation des Menaces/vulnérabilités/incidents</a:t>
                      </a: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Mise à jour régulière de l’antivirus et système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Gestion des supports amovibles (clé USB)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Mise en place des règles de GPO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Mise en place et test des scenarii  PCA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1050"/>
                        </a:spcAft>
                        <a:buFont typeface="Arial" panose="020B0604020202020204" pitchFamily="34" charset="0"/>
                        <a:buNone/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Veuille technologique pour être au courant des nouvelles menaces afin d’adapter les mesures de sécurité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9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513147" y="1744567"/>
          <a:ext cx="8304282" cy="2533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0631"/>
                <a:gridCol w="2222907"/>
                <a:gridCol w="1872975"/>
                <a:gridCol w="1637769"/>
              </a:tblGrid>
              <a:tr h="589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Activité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GESTION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VACATION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création / auteur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dernière mise à jour / modificateur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0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Acteurs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concernés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Leader (TL) /    Superviseur (</a:t>
                      </a:r>
                      <a:r>
                        <a:rPr lang="fr-F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Supv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6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20835" y="1923839"/>
          <a:ext cx="8879876" cy="4631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936"/>
                <a:gridCol w="2797629"/>
                <a:gridCol w="2122714"/>
                <a:gridCol w="1883229"/>
                <a:gridCol w="651368"/>
              </a:tblGrid>
              <a:tr h="425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00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1-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Briefe </a:t>
                      </a:r>
                      <a:endParaRPr lang="fr-FR" sz="1200" dirty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Arrivée 45 mn avant le début de sa vacation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des mails ( nouvelles informations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des résultats de la veille </a:t>
                      </a: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réaliser en début de vacation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Informer et uniformiser l’information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1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2- Animation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Coaching des équipes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des retraits ( pauses, demandes)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des indicateurs de performance et de productivité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se basant sur les résultats précédemment obtenus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être en permanence à l'écoute des conseillers doit se faire tout au long de la vacation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Maintenir en éveil l’équipe et la motiver à mieux faire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8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3- Ecoute en live / </a:t>
                      </a:r>
                      <a:r>
                        <a:rPr lang="fr-FR" sz="1200" dirty="0" err="1" smtClean="0">
                          <a:latin typeface="Garamond" panose="02020404030301010803" pitchFamily="18" charset="0"/>
                        </a:rPr>
                        <a:t>Checking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 des conversations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dirty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Sélectionner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conseillers plus en écarts ou en difficulté et les écouter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les reprises d’appels au besoin ou en des prises d’appels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réaliser tout au long de la vacation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Accompagner les conseillers dans leurs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traitements et montrer le bon exemple sur quelques cas de ses requêtes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10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4-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Suivi/pilotage en temps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 réel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dirty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Extraction des reportings chaque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heure et à la fin de la vacation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place des actions d’optimisation de la performance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Envoyer les alertes au besoin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 le CRM de traitement des requêtes ou les tableaux de bord de gestion de la vacation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Corriger au fur et à mesure les écarts constatés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31197" y="1750530"/>
          <a:ext cx="8647075" cy="3174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117"/>
                <a:gridCol w="2394857"/>
                <a:gridCol w="2306918"/>
                <a:gridCol w="1778509"/>
                <a:gridCol w="808674"/>
              </a:tblGrid>
              <a:tr h="224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145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Point sur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le matériel informatique et autres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Vérifier l’état du matériel informatique avant et tout au long de la vacation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Envoie les tickets d’incidents via l’outil de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cas de soucis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l’outil de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ticketing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n’est pas disponible utiliser tout autre moyen d’information rapide et efficace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Disposer toujours du matériel opérationnel dans l’atteinte des objectifs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5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Rapport de vacation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Extraction des reportings de la vacation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Remplissage du Template mise a disposition a cet effet.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Présenter les causes racines en cas de non atteinte et les bonnes pratiques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105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 les données produites et évènements survenus au cours de la vacation et en laissant des commentaires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Laisser la traçabilité des résultats obtenus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98" marR="4098" marT="4098" marB="4098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20835" y="1744566"/>
          <a:ext cx="8892000" cy="1921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537"/>
                <a:gridCol w="2697254"/>
                <a:gridCol w="2005530"/>
                <a:gridCol w="1753679"/>
              </a:tblGrid>
              <a:tr h="32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Activité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GESTION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EQUIPES DE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LEADER/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SUPERVISEUR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création / auteur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dernière mise à jour / modificateur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Acteurs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concernés/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Leader (TL) /    Superviseur (</a:t>
                      </a:r>
                      <a:r>
                        <a:rPr lang="fr-F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Supv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20835" y="1713641"/>
          <a:ext cx="8879876" cy="4863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365"/>
                <a:gridCol w="3603171"/>
                <a:gridCol w="1948543"/>
                <a:gridCol w="1295400"/>
                <a:gridCol w="553397"/>
              </a:tblGrid>
              <a:tr h="516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624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1-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Collecte et A</a:t>
                      </a: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nalyse des données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Extraction des reportings des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membres de son équipe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Renseigner et analyser les réalisations quantitatives et qualitatives des collaborateurs vs les objectifs</a:t>
                      </a: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A réaliser de façon hebdomadaire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baseline="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Maintenir le cap sur l’atteinte des objectifs /  Faire des réajustements </a:t>
                      </a: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1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2-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Identification du problème et des causes Profondes de faibles Performances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et analyse du fichier dysfonctionnement,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 des typologies de requêtes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Consultation et vérification des résultats qualité</a:t>
                      </a:r>
                      <a:endParaRPr lang="fr-FR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Au moment de la  baisse de performances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baseline="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Améliorer les performances à travers les plans d’actions correctives</a:t>
                      </a: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0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3-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Actions Correctives </a:t>
                      </a: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et amélioration continue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dirty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" baseline="0" dirty="0" smtClean="0">
                        <a:latin typeface="Garamond" panose="02020404030301010803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Procéder à la catégorisation des collaborateurs  selon les indicateurs en écart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Mettant en place un plan  d’action par sujet (recyclage métier/produits et services, écoute d’enregistrement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,,,)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 en place un plan de mise à l’objectif ou de progression pour les agents en écart et la carte de projection souhaitée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S’assurer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l’intégrité des données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réaliser de façon hebdomadaire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Rendre plus opérationnel  tous les acteurs de la production dans la dynamique de mettre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 les indicateurs au vert.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7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4-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Réunion d’équipe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dirty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Vérifier la programmation des membres de son équipes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Envoyer les invitations suivi de l’ordre du jour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Présenter les résultats les analyses et les décisions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Recueillir les difficultés et recommandations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Réunion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doit se faire au minimum sous quinzaine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Elle peut se faire en présentielle ou en </a:t>
                      </a:r>
                      <a:r>
                        <a:rPr lang="fr-FR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distan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Corriger les imperfections et maintenir le cap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20835" y="1744566"/>
          <a:ext cx="8892000" cy="2134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537"/>
                <a:gridCol w="2697254"/>
                <a:gridCol w="2005530"/>
                <a:gridCol w="1753679"/>
              </a:tblGrid>
              <a:tr h="32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Activité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PILOTAGE DES INDICATEURS DE PRODUCTION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création / auteur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dernière mise à jour / modificateur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Acteurs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concernés/Qui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 DE PRODUCTION (Team   Superviseur (</a:t>
                      </a:r>
                      <a:r>
                        <a:rPr lang="fr-F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Supv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32959" y="1944482"/>
          <a:ext cx="8879876" cy="4071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90"/>
                <a:gridCol w="2661380"/>
                <a:gridCol w="2579914"/>
                <a:gridCol w="1433246"/>
                <a:gridCol w="830446"/>
              </a:tblGrid>
              <a:tr h="386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88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1-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Suivi du TB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baseline="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/>
                        <a:t>Extraire les </a:t>
                      </a:r>
                      <a:r>
                        <a:rPr lang="fr-FR" sz="1200" baseline="0" dirty="0" err="1" smtClean="0"/>
                        <a:t>reporting</a:t>
                      </a:r>
                      <a:endParaRPr lang="fr-FR" sz="1200" baseline="0" dirty="0" smtClean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/>
                        <a:t>Remplir le tableau de bord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/>
                        <a:t>Consulter le TB afin de voir le niveau d’évolution de la campagne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Au quotidien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baseline="0" dirty="0" smtClean="0"/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Analyser le TB et faire des recommandations au besoin</a:t>
                      </a: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8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2-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Actions Correctives </a:t>
                      </a: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et amélioration continue</a:t>
                      </a: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Obtenir les validations afin de </a:t>
                      </a:r>
                      <a:r>
                        <a:rPr lang="fr-FR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replanifier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ressources en cas de ressources supplémentaires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Partager en temps réel les résultats avec les conseillers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Se baser sur </a:t>
                      </a:r>
                      <a:r>
                        <a:rPr lang="fr-FR" sz="1200" baseline="0" dirty="0" smtClean="0"/>
                        <a:t>les indicateurs en </a:t>
                      </a:r>
                      <a:r>
                        <a:rPr lang="fr-FR" sz="1200" baseline="0" dirty="0" smtClean="0"/>
                        <a:t>rouge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Agir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au cours de la vacation lorsque la performance réelle est en écart significatif avec les hypothèses utilisées pour la planification ( ex DMT ou volume supérieur ou inférieur à la prévision)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/>
                        <a:t>Maintenir au vert tous les indicateurs de performance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4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3- </a:t>
                      </a: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Remontée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 des Alertes</a:t>
                      </a:r>
                      <a:endParaRPr lang="fr-FR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Définir un seuil d’alerte  suivant les objectifs fixés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aseline="0" dirty="0" smtClean="0"/>
                        <a:t>Partager les types d’alerte à la cible concernée</a:t>
                      </a:r>
                      <a:endParaRPr lang="fr-FR" sz="1200" baseline="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Corriger  les imperfection</a:t>
                      </a:r>
                      <a:r>
                        <a:rPr lang="fr-FR" sz="1200" baseline="0" dirty="0" smtClean="0"/>
                        <a:t>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21179"/>
              </p:ext>
            </p:extLst>
          </p:nvPr>
        </p:nvGraphicFramePr>
        <p:xfrm>
          <a:off x="414894" y="2022233"/>
          <a:ext cx="7886700" cy="317755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183"/>
                <a:gridCol w="2392311"/>
                <a:gridCol w="1778792"/>
                <a:gridCol w="1555414"/>
              </a:tblGrid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GUIDE DE GESTION DES INTERACTIONS INTERDÉPARTEMENTALES ET FILIALES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18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CRÉATION / AUTEUR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de dernière mise à jour / modificateur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Février 2022  par Calixte ADJALALLA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80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ACTEURS CONCERNÉS/QUI ?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 PROGRAMME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20835" y="1744566"/>
          <a:ext cx="8892000" cy="2190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537"/>
                <a:gridCol w="2697254"/>
                <a:gridCol w="2005530"/>
                <a:gridCol w="1753679"/>
              </a:tblGrid>
              <a:tr h="32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Activité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CENTRALISÉE DES CONNAISSANCES ET CONTENUS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création / auteur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dernière mise à jour / modificateur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Acteurs concernés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 DE PRODUCTION (Team   Superviseur (</a:t>
                      </a:r>
                      <a:r>
                        <a:rPr lang="fr-F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Supv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03816"/>
              </p:ext>
            </p:extLst>
          </p:nvPr>
        </p:nvGraphicFramePr>
        <p:xfrm>
          <a:off x="120835" y="1644421"/>
          <a:ext cx="8879876" cy="4959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90"/>
                <a:gridCol w="2477561"/>
                <a:gridCol w="1872459"/>
                <a:gridCol w="2324520"/>
                <a:gridCol w="830446"/>
              </a:tblGrid>
              <a:tr h="309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723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1-</a:t>
                      </a:r>
                      <a:r>
                        <a:rPr lang="fr-FR" sz="1200" baseline="0" dirty="0" smtClean="0">
                          <a:effectLst/>
                          <a:latin typeface="+mn-lt"/>
                        </a:rPr>
                        <a:t> Création d’</a:t>
                      </a:r>
                      <a:r>
                        <a:rPr lang="fr-FR" sz="1200" baseline="0" dirty="0" smtClean="0">
                          <a:effectLst/>
                          <a:latin typeface="Garamond" panose="02020404030301010803" pitchFamily="18" charset="0"/>
                        </a:rPr>
                        <a:t>e</a:t>
                      </a: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space de stockage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fr-FR" sz="1200" baseline="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Demande de création d’accès envoyée à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DSI avec les caractéristiques associées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Validation et création de l’espace dédiée 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Centraliser les données des donneurs d’ordres</a:t>
                      </a: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2- Réception et  </a:t>
                      </a: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ventilation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  des </a:t>
                      </a: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données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baseline="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Réception par mail  des données à partager aux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équipes par le département programme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Ventilation de l ’information au cours des </a:t>
                      </a:r>
                      <a:r>
                        <a:rPr lang="fr-FR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briefs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avec remplissage des fiches d’émargement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Retour sous 48h au département qualité avec partage des évidences</a:t>
                      </a: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S’assurer que tout l’effectif a eu l’information sous 48h avant d’informer les équipes qualité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Garder les information et données intègres sur l’ensemble des canaux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Garamond" panose="02020404030301010803" pitchFamily="18" charset="0"/>
                        </a:rPr>
                        <a:t>3- </a:t>
                      </a: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Mise a jour des bases de connaissance</a:t>
                      </a: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dirty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Désignation mensuelle du collaborateur en charge de la mise à jour des données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Donner uniquement a cet collaborateur les droits de modification sur l’espace dédiée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Informer les collaborateurs et collègues dès mise a jour effectuée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200" dirty="0" smtClean="0">
                        <a:latin typeface="Garamond" panose="02020404030301010803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mise à jour doit être  effectuer au plus tard  48h après réception du mail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Garantir  la mise à jour des connaissances et contenus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20835" y="1744566"/>
          <a:ext cx="8892000" cy="1710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537"/>
                <a:gridCol w="2697254"/>
                <a:gridCol w="2431688"/>
                <a:gridCol w="1327521"/>
              </a:tblGrid>
              <a:tr h="3746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Activité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des accès 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4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création / auteur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dernière mise à jour / modificateur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Acteurs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concernés/Qui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 DE PRODUCTION (Team   Superviseur (</a:t>
                      </a:r>
                      <a:r>
                        <a:rPr lang="fr-F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Supv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53229"/>
              </p:ext>
            </p:extLst>
          </p:nvPr>
        </p:nvGraphicFramePr>
        <p:xfrm>
          <a:off x="120835" y="1844203"/>
          <a:ext cx="8879876" cy="4011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90"/>
                <a:gridCol w="2326253"/>
                <a:gridCol w="2503714"/>
                <a:gridCol w="1857436"/>
                <a:gridCol w="817583"/>
              </a:tblGrid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2910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1-Listing des accès</a:t>
                      </a:r>
                      <a:endParaRPr lang="fr-FR" sz="1200" b="1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Catégoriser les accès selon la source et l’importance de chaque application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Mise a jour chaque fois que nous avons une nouvelle application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le point des accès disponibles chez GMC</a:t>
                      </a: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 Point des conseillers et des accès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b="1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Faire le point des accès disponibles par agents par équipe  selon la catégorisation faite plus haut</a:t>
                      </a:r>
                      <a:endParaRPr lang="fr-FR" sz="11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Historier pour chaque agent la date de mise à disposition des accès, des difficultés ( blocage)</a:t>
                      </a:r>
                      <a:endParaRPr lang="fr-FR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mettant un outil ou un fichier à 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disposition/Au quotidien /Dès l’intégration du conseiller dans l’équipe de production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 faciliter le  suivi de la gestion des accès</a:t>
                      </a: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3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Suppression des accès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Envoie la liste des agents sortis de l’effectif au chargé de compte ( pour les accès du DO ) ou la DSI  et les développeurs pour suppression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Remonter les cas d’utilisation abusif d’accès 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 quotidien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Accompagner les opérations à disposer d’accès fonctionnels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120835" y="1744567"/>
          <a:ext cx="8892000" cy="198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537"/>
                <a:gridCol w="2697254"/>
                <a:gridCol w="2005530"/>
                <a:gridCol w="1753679"/>
              </a:tblGrid>
              <a:tr h="688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Activité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NOUVELLES RESSOURCES HUMMAINES</a:t>
                      </a:r>
                      <a:endParaRPr lang="fr-FR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création / auteur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 de dernière mise à jour / modificateur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2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Acteurs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concernés/Qui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?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MANAGERS DE PRODUCTION (Team   Superviseur (</a:t>
                      </a:r>
                      <a:r>
                        <a:rPr lang="fr-FR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Supv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64" marR="61764" marT="61764" marB="6176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56157"/>
              </p:ext>
            </p:extLst>
          </p:nvPr>
        </p:nvGraphicFramePr>
        <p:xfrm>
          <a:off x="132959" y="1767900"/>
          <a:ext cx="8879876" cy="432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890"/>
                <a:gridCol w="2616476"/>
                <a:gridCol w="1733544"/>
                <a:gridCol w="2337383"/>
                <a:gridCol w="817583"/>
              </a:tblGrid>
              <a:tr h="292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Tâches quand ?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Description : quoi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Instructions spécifiques : comment ?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Finalité : Pourquoi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10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Moyens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137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 Accueil de la nouvelle recrue sur le portefeuille</a:t>
                      </a:r>
                      <a:endParaRPr lang="fr-FR" sz="12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Présentation des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managers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Partage du livret d’accueil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Présentation des différents programmes du portefeuille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Présentation du code éthique du client et des </a:t>
                      </a:r>
                      <a:r>
                        <a:rPr lang="fr-FR" sz="12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régles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relatives au DCP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Présentation du catalogue de performance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aseline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fr-FR" sz="1200" baseline="0" dirty="0" smtClean="0"/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 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2-Affectation </a:t>
                      </a: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un manager</a:t>
                      </a:r>
                      <a:endParaRPr lang="fr-FR" sz="12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Choisir </a:t>
                      </a:r>
                      <a:r>
                        <a:rPr lang="fr-FR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manager pour le suivi de l’équipe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Construire avec les nouveaux les plan de marche selon le catalogue de performance</a:t>
                      </a: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aseline="0" dirty="0" smtClean="0">
                          <a:latin typeface="Garamond" panose="02020404030301010803" pitchFamily="18" charset="0"/>
                        </a:rPr>
                        <a:t>Un manager pour suivre l’agent pendant 01 mois  avant l’intégration dans une équipe</a:t>
                      </a: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2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fr-FR" sz="1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répartition dans les équipes</a:t>
                      </a:r>
                      <a:endParaRPr lang="fr-FR" sz="12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 marL="4098" marR="4098" marT="4098" marB="409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83" marR="32783" marT="32783" marB="32783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BUSINESS/</a:t>
            </a:r>
            <a:r>
              <a:rPr lang="fr-FR" sz="2000" b="1" dirty="0">
                <a:latin typeface="Garamond" panose="02020404030301010803" pitchFamily="18" charset="0"/>
              </a:rPr>
              <a:t>OPERATION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95009"/>
              </p:ext>
            </p:extLst>
          </p:nvPr>
        </p:nvGraphicFramePr>
        <p:xfrm>
          <a:off x="145914" y="1740051"/>
          <a:ext cx="8866920" cy="4684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3899"/>
                <a:gridCol w="2003898"/>
                <a:gridCol w="1867710"/>
                <a:gridCol w="1955260"/>
                <a:gridCol w="1036153"/>
              </a:tblGrid>
              <a:tr h="6717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547708">
                <a:tc>
                  <a:txBody>
                    <a:bodyPr/>
                    <a:lstStyle/>
                    <a:p>
                      <a:pPr algn="l" fontAlgn="ctr"/>
                      <a:endParaRPr lang="fr-F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Interaction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avec le département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RH: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Demandes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relatives au </a:t>
                      </a:r>
                      <a:r>
                        <a:rPr lang="fr-F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Capacitaires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Détection de besoin en RH avec envoi de mail de motivation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par mail des RH après analyse du besoin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ou non des RH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une prévision en termes de besoins en ressources humaines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 M+3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anticiper sur les écarts éventuels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une meilleure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stabilité de l'atteinte des objectifs quantitatifs et qualitatifs (l'efficacité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objectifs, les budgets et les capacités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541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Interaction avec le département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 :</a:t>
                      </a:r>
                    </a:p>
                    <a:p>
                      <a:pPr algn="l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Demandes 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relatives au </a:t>
                      </a:r>
                      <a:r>
                        <a:rPr lang="fr-FR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Renouvellement </a:t>
                      </a:r>
                      <a:r>
                        <a:rPr lang="fr-F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de contrats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fins de contrats  par les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disposition des éléments qualitatifs et quantitatifs des conseillers clientèles par les opérationnels et la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Partage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point de l'effectif actualisé avec les programmes pour envoi au client en début de mois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à disposition à temps réel de l'effectif à reconduire pour des mesures anticipatives sur la planification.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une meilleure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planification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objectifs, les budgets et les capacités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330748"/>
              </p:ext>
            </p:extLst>
          </p:nvPr>
        </p:nvGraphicFramePr>
        <p:xfrm>
          <a:off x="141839" y="1764955"/>
          <a:ext cx="8870997" cy="4931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935"/>
                <a:gridCol w="2223864"/>
                <a:gridCol w="2131605"/>
                <a:gridCol w="1609385"/>
                <a:gridCol w="1304208"/>
              </a:tblGrid>
              <a:tr h="6523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223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Interaction avec le département </a:t>
                      </a:r>
                      <a:r>
                        <a:rPr lang="fr-F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RH /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Mise </a:t>
                      </a:r>
                      <a:r>
                        <a:rPr lang="fr-FR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disposition des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éléments </a:t>
                      </a:r>
                      <a:r>
                        <a:rPr lang="fr-FR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Paie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disposition des RH, les éléments quantitatifs et de productivité des conseillers clientèles entrant dans le calcul de la paie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Veiller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respect strict du délai d'envoi des éléments de paie ( le 21 de chaque mois) 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des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éléments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paie quantitatif par les conseillers afin d'éviter toute frustration des collaborateurs, s'assurer de l'intégrité des données transmises aux RH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les paies à bonne date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 de performance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 Morphée</a:t>
                      </a: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7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Interaction avec le département DFC /</a:t>
                      </a:r>
                      <a:r>
                        <a:rPr lang="fr-FR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Factures de prestations du DO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Envoi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éléments de facturation  mensuels aux DO des différents comptes clients pour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DO </a:t>
                      </a:r>
                      <a:endParaRPr lang="fr-FR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Envoi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éléments validés aux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financiers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Suivi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délai de paiement </a:t>
                      </a:r>
                      <a:endParaRPr lang="fr-FR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Réception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éléments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d'analyse des seuils de rentabilité par programme </a:t>
                      </a:r>
                      <a:endParaRPr lang="fr-FR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Suivi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correction des écarts financiers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Afin d'éviter des déconvenues financières, les éléments de facturation doivent être mis à disposition des DO à bonne date ( Mois +5)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un suivi des impayés par des relances des DO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Assurer  la rentabilité des programmes et le recouvrement des factures à bonne date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 de bord ou outil de suivi des factures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85142"/>
              </p:ext>
            </p:extLst>
          </p:nvPr>
        </p:nvGraphicFramePr>
        <p:xfrm>
          <a:off x="141839" y="1740052"/>
          <a:ext cx="8870997" cy="4791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935"/>
                <a:gridCol w="2223864"/>
                <a:gridCol w="1846937"/>
                <a:gridCol w="1894053"/>
                <a:gridCol w="1304208"/>
              </a:tblGrid>
              <a:tr h="6523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223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Interaction avec le département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ABFPA: 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Formation</a:t>
                      </a:r>
                      <a:endParaRPr lang="fr-F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Remplissage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envoi du formulaire d'expression de besoin par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l'académie après analyse du besoin avec précision du délai de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livraison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leur disposition de l'effectif à former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Suivre la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livraison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conseillers selon le prévisionnel défini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Avoir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l‘effectif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qualifié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nécessaire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 les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exigences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DO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7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Interaction avec le département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logistique</a:t>
                      </a:r>
                      <a:endParaRPr lang="fr-FR" sz="1200" b="1" i="0" u="none" strike="noStrike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et catégoriser les besoins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opérationnels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Remplir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fiche d'expression de besoins par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service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logistique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 leur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SLA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disposition ou non du matériel 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S'assurer de la disponibilité du matériel essentiel à la production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Rendre flexible la productivité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56009" y="0"/>
            <a:ext cx="9200009" cy="842963"/>
            <a:chOff x="-56009" y="0"/>
            <a:chExt cx="9200009" cy="842963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56009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93" y="0"/>
              <a:ext cx="9144793" cy="128027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5561" y="6003789"/>
            <a:ext cx="9263864" cy="850949"/>
            <a:chOff x="-5561" y="6003789"/>
            <a:chExt cx="9263864" cy="850949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1" y="6726711"/>
              <a:ext cx="9144793" cy="128027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203280" y="6003789"/>
              <a:ext cx="3055023" cy="849777"/>
            </a:xfrm>
            <a:prstGeom prst="rect">
              <a:avLst/>
            </a:prstGeom>
          </p:spPr>
        </p:pic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660170"/>
              </p:ext>
            </p:extLst>
          </p:nvPr>
        </p:nvGraphicFramePr>
        <p:xfrm>
          <a:off x="141839" y="1740052"/>
          <a:ext cx="8870997" cy="4791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935"/>
                <a:gridCol w="2546124"/>
                <a:gridCol w="1741251"/>
                <a:gridCol w="2110902"/>
                <a:gridCol w="870785"/>
              </a:tblGrid>
              <a:tr h="6523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TÂCHES : QUAND ?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DESCRIPTION : QUOI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INSTRUCTIONS SPÉCIFIQUES : COMMENT ?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FINALITÉ :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POURQUOI</a:t>
                      </a:r>
                      <a:b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MOYENS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946" marR="4946" marT="4946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223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Interaction avec le département opération </a:t>
                      </a:r>
                      <a:r>
                        <a:rPr lang="fr-F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Accompagnement </a:t>
                      </a:r>
                      <a:r>
                        <a:rPr lang="fr-FR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l'atteinte des objectifs contractuels des DO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Envoi des indicateurs contractuels en début de mois aux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opérationnels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 d'une séance d'harmonisation sur les indicateurs mis à leur disposition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et analyse des résultats au COPIL </a:t>
                      </a:r>
                      <a:endParaRPr lang="fr-FR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Proposition et suivi des Plans d'Actions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pilotage des KPI une obligation avec garantie des résultats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Maitriser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stabiliser les indicateurs contractuels des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Amener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nos portefeuilles clients vers la norme qualité recherchée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Fidéliser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clients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Réaliser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économies par une gestion efficace et réussie des opérations</a:t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7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Interaction avec le département qualité </a:t>
                      </a:r>
                      <a:r>
                        <a:rPr lang="fr-F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fr-FR" sz="12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Accompagnement </a:t>
                      </a:r>
                      <a:r>
                        <a:rPr lang="fr-FR" sz="12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à l'atteinte des objectifs contractuels qualité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Envoi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indicateurs contractuels qualité en début de mois au Département 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d'une séance d'harmonisation sur les indicateurs mis à leur disposition</a:t>
                      </a: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et analyse des résultats au COPIL </a:t>
                      </a:r>
                      <a:endParaRPr lang="fr-FR" sz="11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Proposition </a:t>
                      </a: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suivi des Plans d'Actions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Veiller au respect des process qualité 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Produire selon les normes qualités recherchées par les DO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0835" y="855155"/>
            <a:ext cx="88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solidFill>
                  <a:prstClr val="white"/>
                </a:solidFill>
                <a:latin typeface="Garamond" panose="02020404030301010803" pitchFamily="18" charset="0"/>
              </a:rPr>
              <a:t>TABLEAU SYNOPTIQUE PROJET DE REDACTION PROCEDURES_DIRECTIONS POLE </a:t>
            </a:r>
            <a:r>
              <a:rPr lang="fr-FR" sz="20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BUSINESS/</a:t>
            </a:r>
            <a:r>
              <a:rPr lang="fr-FR" sz="2000" b="1" dirty="0" smtClean="0">
                <a:latin typeface="Garamond" panose="02020404030301010803" pitchFamily="18" charset="0"/>
              </a:rPr>
              <a:t>PROGRAMME</a:t>
            </a:r>
            <a:endParaRPr lang="fr-F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31540</TotalTime>
  <Words>5297</Words>
  <Application>Microsoft Office PowerPoint</Application>
  <PresentationFormat>Affichage à l'écran (4:3)</PresentationFormat>
  <Paragraphs>1021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5" baseType="lpstr">
      <vt:lpstr>Arial</vt:lpstr>
      <vt:lpstr>Arial Black</vt:lpstr>
      <vt:lpstr>Calibri</vt:lpstr>
      <vt:lpstr>Calibri Light</vt:lpstr>
      <vt:lpstr>Garamond</vt:lpstr>
      <vt:lpstr>Helvetica</vt:lpstr>
      <vt:lpstr>Times New Roman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Credo KPANOU</dc:creator>
  <cp:lastModifiedBy>Michèle DEGBOE</cp:lastModifiedBy>
  <cp:revision>1531</cp:revision>
  <dcterms:created xsi:type="dcterms:W3CDTF">2015-10-14T16:42:27Z</dcterms:created>
  <dcterms:modified xsi:type="dcterms:W3CDTF">2022-07-29T18:14:42Z</dcterms:modified>
</cp:coreProperties>
</file>