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542" r:id="rId2"/>
    <p:sldId id="678" r:id="rId3"/>
    <p:sldId id="681" r:id="rId4"/>
    <p:sldId id="679" r:id="rId5"/>
    <p:sldId id="682" r:id="rId6"/>
    <p:sldId id="683" r:id="rId7"/>
    <p:sldId id="680" r:id="rId8"/>
    <p:sldId id="675" r:id="rId9"/>
  </p:sldIdLst>
  <p:sldSz cx="12192000" cy="6858000"/>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E2001A"/>
    <a:srgbClr val="9900CC"/>
    <a:srgbClr val="CC6600"/>
    <a:srgbClr val="990000"/>
    <a:srgbClr val="E85127"/>
    <a:srgbClr val="693020"/>
    <a:srgbClr val="1A171B"/>
    <a:srgbClr val="006600"/>
    <a:srgbClr val="4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01" autoAdjust="0"/>
    <p:restoredTop sz="94728" autoAdjust="0"/>
  </p:normalViewPr>
  <p:slideViewPr>
    <p:cSldViewPr snapToGrid="0">
      <p:cViewPr varScale="1">
        <p:scale>
          <a:sx n="80" d="100"/>
          <a:sy n="80" d="100"/>
        </p:scale>
        <p:origin x="102" y="5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11222C7D-7A4D-4E64-8D8F-579A17140231}" type="datetimeFigureOut">
              <a:rPr lang="fr-FR" smtClean="0"/>
              <a:pPr/>
              <a:t>14/07/2022</a:t>
            </a:fld>
            <a:endParaRPr lang="fr-FR"/>
          </a:p>
        </p:txBody>
      </p:sp>
      <p:sp>
        <p:nvSpPr>
          <p:cNvPr id="4" name="Espace réservé de l'image des diapositives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D25F308E-1E8B-4971-BED4-FA8D2623719B}" type="slidenum">
              <a:rPr lang="fr-FR" smtClean="0"/>
              <a:pPr/>
              <a:t>‹N°›</a:t>
            </a:fld>
            <a:endParaRPr lang="fr-FR"/>
          </a:p>
        </p:txBody>
      </p:sp>
    </p:spTree>
    <p:extLst>
      <p:ext uri="{BB962C8B-B14F-4D97-AF65-F5344CB8AC3E}">
        <p14:creationId xmlns:p14="http://schemas.microsoft.com/office/powerpoint/2010/main" val="3671957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7BC6747-D400-4AB4-B1AD-3CE8D4610A2E}" type="datetimeFigureOut">
              <a:rPr lang="fr-FR" smtClean="0"/>
              <a:pPr/>
              <a:t>14/07/2022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2915542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7BC6747-D400-4AB4-B1AD-3CE8D4610A2E}" type="datetimeFigureOut">
              <a:rPr lang="fr-FR" smtClean="0"/>
              <a:pPr/>
              <a:t>14/07/2022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2809222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7BC6747-D400-4AB4-B1AD-3CE8D4610A2E}" type="datetimeFigureOut">
              <a:rPr lang="fr-FR" smtClean="0"/>
              <a:pPr/>
              <a:t>14/07/2022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928179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7/14/2022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‹N°›</a:t>
            </a:fld>
            <a:endParaRPr lang="en-US">
              <a:solidFill>
                <a:prstClr val="black">
                  <a:tint val="75000"/>
                </a:prstClr>
              </a:solidFill>
            </a:endParaRPr>
          </a:p>
        </p:txBody>
      </p:sp>
      <p:sp>
        <p:nvSpPr>
          <p:cNvPr id="6" name="Title 1"/>
          <p:cNvSpPr>
            <a:spLocks noGrp="1"/>
          </p:cNvSpPr>
          <p:nvPr>
            <p:ph type="title"/>
          </p:nvPr>
        </p:nvSpPr>
        <p:spPr>
          <a:xfrm>
            <a:off x="609600" y="274641"/>
            <a:ext cx="10972801" cy="715961"/>
          </a:xfrm>
        </p:spPr>
        <p:txBody>
          <a:bodyPr>
            <a:normAutofit/>
          </a:bodyPr>
          <a:lstStyle>
            <a:lvl1pPr algn="l">
              <a:defRPr sz="3732">
                <a:solidFill>
                  <a:schemeClr val="tx1">
                    <a:lumMod val="65000"/>
                    <a:lumOff val="35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val="21109491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7BC6747-D400-4AB4-B1AD-3CE8D4610A2E}" type="datetimeFigureOut">
              <a:rPr lang="fr-FR" smtClean="0"/>
              <a:pPr/>
              <a:t>14/07/2022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1558022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7BC6747-D400-4AB4-B1AD-3CE8D4610A2E}" type="datetimeFigureOut">
              <a:rPr lang="fr-FR" smtClean="0"/>
              <a:pPr/>
              <a:t>14/07/2022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3009767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7BC6747-D400-4AB4-B1AD-3CE8D4610A2E}" type="datetimeFigureOut">
              <a:rPr lang="fr-FR" smtClean="0"/>
              <a:pPr/>
              <a:t>14/07/2022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364521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7BC6747-D400-4AB4-B1AD-3CE8D4610A2E}" type="datetimeFigureOut">
              <a:rPr lang="fr-FR" smtClean="0"/>
              <a:pPr/>
              <a:t>14/07/2022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8682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7BC6747-D400-4AB4-B1AD-3CE8D4610A2E}" type="datetimeFigureOut">
              <a:rPr lang="fr-FR" smtClean="0"/>
              <a:pPr/>
              <a:t>14/07/2022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2268943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7BC6747-D400-4AB4-B1AD-3CE8D4610A2E}" type="datetimeFigureOut">
              <a:rPr lang="fr-FR" smtClean="0"/>
              <a:pPr/>
              <a:t>14/07/2022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3654687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7BC6747-D400-4AB4-B1AD-3CE8D4610A2E}" type="datetimeFigureOut">
              <a:rPr lang="fr-FR" smtClean="0"/>
              <a:pPr/>
              <a:t>14/07/2022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2253381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7BC6747-D400-4AB4-B1AD-3CE8D4610A2E}" type="datetimeFigureOut">
              <a:rPr lang="fr-FR" smtClean="0"/>
              <a:pPr/>
              <a:t>14/07/2022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1467827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BC6747-D400-4AB4-B1AD-3CE8D4610A2E}" type="datetimeFigureOut">
              <a:rPr lang="fr-FR" smtClean="0"/>
              <a:pPr/>
              <a:t>14/07/2022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98E6C-35DE-4299-9817-4A72F0EAE663}" type="slidenum">
              <a:rPr lang="fr-FR" smtClean="0"/>
              <a:pPr/>
              <a:t>‹N°›</a:t>
            </a:fld>
            <a:endParaRPr lang="fr-FR"/>
          </a:p>
        </p:txBody>
      </p:sp>
    </p:spTree>
    <p:extLst>
      <p:ext uri="{BB962C8B-B14F-4D97-AF65-F5344CB8AC3E}">
        <p14:creationId xmlns:p14="http://schemas.microsoft.com/office/powerpoint/2010/main" val="2309678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Espace réservé du contenu 1"/>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5758" y="-15082"/>
            <a:ext cx="12215756" cy="6873081"/>
          </a:xfrm>
        </p:spPr>
      </p:pic>
      <p:sp>
        <p:nvSpPr>
          <p:cNvPr id="3" name="ZoneTexte 2"/>
          <p:cNvSpPr txBox="1"/>
          <p:nvPr/>
        </p:nvSpPr>
        <p:spPr>
          <a:xfrm>
            <a:off x="2619375" y="3638549"/>
            <a:ext cx="7239000" cy="1323439"/>
          </a:xfrm>
          <a:prstGeom prst="rect">
            <a:avLst/>
          </a:prstGeom>
          <a:noFill/>
        </p:spPr>
        <p:txBody>
          <a:bodyPr wrap="square" rtlCol="0">
            <a:spAutoFit/>
          </a:bodyPr>
          <a:lstStyle/>
          <a:p>
            <a:pPr algn="ctr"/>
            <a:r>
              <a:rPr lang="fr-FR" sz="4000" dirty="0" smtClean="0">
                <a:solidFill>
                  <a:schemeClr val="bg1"/>
                </a:solidFill>
                <a:latin typeface="Arial" pitchFamily="34" charset="0"/>
                <a:cs typeface="Arial" pitchFamily="34" charset="0"/>
              </a:rPr>
              <a:t>Bienvenue au</a:t>
            </a:r>
          </a:p>
          <a:p>
            <a:pPr algn="ctr"/>
            <a:r>
              <a:rPr lang="fr-FR" sz="4000" b="1" dirty="0" smtClean="0">
                <a:solidFill>
                  <a:schemeClr val="accent2"/>
                </a:solidFill>
                <a:latin typeface="Arial" pitchFamily="34" charset="0"/>
                <a:cs typeface="Arial" pitchFamily="34" charset="0"/>
              </a:rPr>
              <a:t>GROUPE MEDIA CONTACT</a:t>
            </a:r>
          </a:p>
        </p:txBody>
      </p:sp>
      <p:sp>
        <p:nvSpPr>
          <p:cNvPr id="4" name="ZoneTexte 3"/>
          <p:cNvSpPr txBox="1"/>
          <p:nvPr/>
        </p:nvSpPr>
        <p:spPr>
          <a:xfrm>
            <a:off x="434898" y="6166624"/>
            <a:ext cx="2341756" cy="338554"/>
          </a:xfrm>
          <a:prstGeom prst="rect">
            <a:avLst/>
          </a:prstGeom>
          <a:noFill/>
        </p:spPr>
        <p:txBody>
          <a:bodyPr wrap="square" rtlCol="0">
            <a:spAutoFit/>
          </a:bodyPr>
          <a:lstStyle/>
          <a:p>
            <a:r>
              <a:rPr lang="fr-FR" sz="1600" i="1" dirty="0" smtClean="0">
                <a:solidFill>
                  <a:schemeClr val="bg1"/>
                </a:solidFill>
                <a:latin typeface="Arial Black"/>
                <a:cs typeface="Arial" pitchFamily="34" charset="0"/>
              </a:rPr>
              <a:t>☻</a:t>
            </a:r>
            <a:r>
              <a:rPr lang="fr-FR" sz="1600" i="1" dirty="0" smtClean="0">
                <a:solidFill>
                  <a:schemeClr val="bg1"/>
                </a:solidFill>
                <a:latin typeface="Arial" pitchFamily="34" charset="0"/>
                <a:cs typeface="Arial" pitchFamily="34" charset="0"/>
              </a:rPr>
              <a:t>MAI 2022</a:t>
            </a:r>
            <a:endParaRPr lang="fr-FR" sz="1600" i="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98551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128588" y="723116"/>
            <a:ext cx="10629900" cy="5841439"/>
            <a:chOff x="53299" y="1276133"/>
            <a:chExt cx="9767706" cy="4998569"/>
          </a:xfrm>
        </p:grpSpPr>
        <p:sp>
          <p:nvSpPr>
            <p:cNvPr id="29" name="TextBox 28"/>
            <p:cNvSpPr txBox="1"/>
            <p:nvPr/>
          </p:nvSpPr>
          <p:spPr>
            <a:xfrm>
              <a:off x="127503" y="1530669"/>
              <a:ext cx="861657" cy="1861563"/>
            </a:xfrm>
            <a:prstGeom prst="rect">
              <a:avLst/>
            </a:prstGeom>
            <a:noFill/>
          </p:spPr>
          <p:txBody>
            <a:bodyPr wrap="square" rtlCol="0">
              <a:spAutoFit/>
            </a:bodyPr>
            <a:lstStyle/>
            <a:p>
              <a:pPr algn="ctr"/>
              <a:r>
                <a:rPr lang="en-US" sz="11497" b="1" dirty="0">
                  <a:solidFill>
                    <a:prstClr val="white">
                      <a:lumMod val="65000"/>
                    </a:prstClr>
                  </a:solidFill>
                  <a:latin typeface="Garamond" panose="02020404030301010803" pitchFamily="18" charset="0"/>
                  <a:cs typeface="Arial" pitchFamily="34" charset="0"/>
                </a:rPr>
                <a:t>S</a:t>
              </a:r>
            </a:p>
          </p:txBody>
        </p:sp>
        <p:sp>
          <p:nvSpPr>
            <p:cNvPr id="32" name="TextBox 31"/>
            <p:cNvSpPr txBox="1"/>
            <p:nvPr/>
          </p:nvSpPr>
          <p:spPr>
            <a:xfrm>
              <a:off x="53299" y="3877489"/>
              <a:ext cx="861657" cy="1861563"/>
            </a:xfrm>
            <a:prstGeom prst="rect">
              <a:avLst/>
            </a:prstGeom>
            <a:noFill/>
          </p:spPr>
          <p:txBody>
            <a:bodyPr wrap="square" rtlCol="0">
              <a:spAutoFit/>
            </a:bodyPr>
            <a:lstStyle/>
            <a:p>
              <a:pPr algn="ctr"/>
              <a:r>
                <a:rPr lang="en-US" sz="11497" b="1" dirty="0">
                  <a:solidFill>
                    <a:prstClr val="white">
                      <a:lumMod val="65000"/>
                    </a:prstClr>
                  </a:solidFill>
                  <a:latin typeface="Garamond" panose="02020404030301010803" pitchFamily="18" charset="0"/>
                  <a:cs typeface="Arial" pitchFamily="34" charset="0"/>
                </a:rPr>
                <a:t>O</a:t>
              </a:r>
            </a:p>
          </p:txBody>
        </p:sp>
        <p:sp>
          <p:nvSpPr>
            <p:cNvPr id="33" name="Rounded Rectangle 32"/>
            <p:cNvSpPr/>
            <p:nvPr/>
          </p:nvSpPr>
          <p:spPr>
            <a:xfrm>
              <a:off x="914957" y="1383771"/>
              <a:ext cx="4574005" cy="2384640"/>
            </a:xfrm>
            <a:prstGeom prst="roundRect">
              <a:avLst/>
            </a:prstGeom>
            <a:solidFill>
              <a:srgbClr val="FF0000"/>
            </a:solidFill>
            <a:ln w="0">
              <a:noFill/>
              <a:prstDash val="solid"/>
              <a:round/>
              <a:headEnd/>
              <a:tailEnd/>
            </a:ln>
          </p:spPr>
          <p:txBody>
            <a:bodyPr vert="horz" wrap="square" lIns="914162" tIns="91416" rIns="914162" bIns="91416" numCol="1" anchor="ctr" anchorCtr="1" compatLnSpc="1">
              <a:prstTxWarp prst="textNoShape">
                <a:avLst/>
              </a:prstTxWarp>
            </a:bodyPr>
            <a:lstStyle/>
            <a:p>
              <a:pPr marL="285750" indent="-285750">
                <a:buFont typeface="Wingdings" pitchFamily="2" charset="2"/>
                <a:buChar char="§"/>
              </a:pPr>
              <a:endParaRPr lang="en-US" sz="1400" b="1" kern="0" dirty="0">
                <a:latin typeface="Garamond" panose="02020404030301010803" pitchFamily="18" charset="0"/>
                <a:cs typeface="Arial" pitchFamily="34" charset="0"/>
              </a:endParaRPr>
            </a:p>
          </p:txBody>
        </p:sp>
        <p:sp>
          <p:nvSpPr>
            <p:cNvPr id="34" name="Rounded Rectangle 33"/>
            <p:cNvSpPr/>
            <p:nvPr/>
          </p:nvSpPr>
          <p:spPr>
            <a:xfrm>
              <a:off x="5596469" y="1378687"/>
              <a:ext cx="4224536" cy="2384640"/>
            </a:xfrm>
            <a:prstGeom prst="roundRect">
              <a:avLst/>
            </a:prstGeom>
            <a:gradFill flip="none" rotWithShape="1">
              <a:gsLst>
                <a:gs pos="0">
                  <a:schemeClr val="tx2">
                    <a:lumMod val="50000"/>
                  </a:schemeClr>
                </a:gs>
                <a:gs pos="50000">
                  <a:schemeClr val="tx2">
                    <a:lumMod val="75000"/>
                  </a:schemeClr>
                </a:gs>
                <a:gs pos="100000">
                  <a:schemeClr val="tx2"/>
                </a:gs>
              </a:gsLst>
              <a:lin ang="0" scaled="1"/>
              <a:tileRect/>
            </a:gradFill>
            <a:ln w="25400" cap="flat" cmpd="sng" algn="ctr">
              <a:noFill/>
              <a:prstDash val="solid"/>
            </a:ln>
            <a:effectLst/>
          </p:spPr>
          <p:txBody>
            <a:bodyPr rtlCol="0" anchor="ctr"/>
            <a:lstStyle/>
            <a:p>
              <a:pPr algn="ctr" defTabSz="914126"/>
              <a:endParaRPr lang="en-US" sz="1799" kern="0">
                <a:solidFill>
                  <a:prstClr val="white"/>
                </a:solidFill>
                <a:latin typeface="Garamond" panose="02020404030301010803" pitchFamily="18" charset="0"/>
                <a:cs typeface="Arial" pitchFamily="34" charset="0"/>
              </a:endParaRPr>
            </a:p>
          </p:txBody>
        </p:sp>
        <p:sp>
          <p:nvSpPr>
            <p:cNvPr id="35" name="Rounded Rectangle 34"/>
            <p:cNvSpPr/>
            <p:nvPr/>
          </p:nvSpPr>
          <p:spPr>
            <a:xfrm>
              <a:off x="5596469" y="3883457"/>
              <a:ext cx="4224536" cy="2384640"/>
            </a:xfrm>
            <a:prstGeom prst="roundRect">
              <a:avLst/>
            </a:prstGeom>
            <a:solidFill>
              <a:schemeClr val="accent5">
                <a:lumMod val="50000"/>
              </a:schemeClr>
            </a:solidFill>
            <a:ln w="25400" cap="flat" cmpd="sng" algn="ctr">
              <a:noFill/>
              <a:prstDash val="solid"/>
            </a:ln>
            <a:effectLst/>
          </p:spPr>
          <p:txBody>
            <a:bodyPr rtlCol="0" anchor="ctr"/>
            <a:lstStyle/>
            <a:p>
              <a:pPr algn="ctr" defTabSz="914126"/>
              <a:endParaRPr lang="en-US" sz="1799" kern="0">
                <a:solidFill>
                  <a:prstClr val="white"/>
                </a:solidFill>
                <a:latin typeface="Garamond" panose="02020404030301010803" pitchFamily="18" charset="0"/>
                <a:cs typeface="Arial" pitchFamily="34" charset="0"/>
              </a:endParaRPr>
            </a:p>
          </p:txBody>
        </p:sp>
        <p:sp>
          <p:nvSpPr>
            <p:cNvPr id="36" name="Rounded Rectangle 35"/>
            <p:cNvSpPr/>
            <p:nvPr/>
          </p:nvSpPr>
          <p:spPr>
            <a:xfrm>
              <a:off x="1258069" y="3890062"/>
              <a:ext cx="4224536" cy="2384640"/>
            </a:xfrm>
            <a:prstGeom prst="roundRect">
              <a:avLst/>
            </a:prstGeom>
            <a:solidFill>
              <a:srgbClr val="00FF00"/>
            </a:solidFill>
            <a:ln w="25400" cap="flat" cmpd="sng" algn="ctr">
              <a:noFill/>
              <a:prstDash val="solid"/>
            </a:ln>
            <a:effectLst/>
          </p:spPr>
          <p:txBody>
            <a:bodyPr rtlCol="0" anchor="ctr"/>
            <a:lstStyle/>
            <a:p>
              <a:pPr algn="ctr" defTabSz="914126"/>
              <a:endParaRPr lang="en-US" sz="1799" kern="0">
                <a:solidFill>
                  <a:prstClr val="white"/>
                </a:solidFill>
                <a:latin typeface="Garamond" panose="02020404030301010803" pitchFamily="18" charset="0"/>
                <a:cs typeface="Arial" pitchFamily="34" charset="0"/>
              </a:endParaRPr>
            </a:p>
          </p:txBody>
        </p:sp>
        <p:sp>
          <p:nvSpPr>
            <p:cNvPr id="39" name="TextBox 38"/>
            <p:cNvSpPr txBox="1"/>
            <p:nvPr/>
          </p:nvSpPr>
          <p:spPr>
            <a:xfrm>
              <a:off x="1681184" y="1378687"/>
              <a:ext cx="3267383" cy="461545"/>
            </a:xfrm>
            <a:prstGeom prst="rect">
              <a:avLst/>
            </a:prstGeom>
            <a:noFill/>
          </p:spPr>
          <p:txBody>
            <a:bodyPr wrap="square" rtlCol="0">
              <a:spAutoFit/>
            </a:bodyPr>
            <a:lstStyle/>
            <a:p>
              <a:pPr algn="ctr"/>
              <a:r>
                <a:rPr lang="en-US" sz="2399" b="1" dirty="0">
                  <a:solidFill>
                    <a:prstClr val="white"/>
                  </a:solidFill>
                  <a:effectLst>
                    <a:outerShdw blurRad="38100" dist="38100" dir="2700000" algn="tl">
                      <a:srgbClr val="000000">
                        <a:alpha val="43137"/>
                      </a:srgbClr>
                    </a:outerShdw>
                  </a:effectLst>
                  <a:latin typeface="Garamond" panose="02020404030301010803" pitchFamily="18" charset="0"/>
                  <a:cs typeface="Arial" pitchFamily="34" charset="0"/>
                </a:rPr>
                <a:t>Strengths</a:t>
              </a:r>
            </a:p>
          </p:txBody>
        </p:sp>
        <p:sp>
          <p:nvSpPr>
            <p:cNvPr id="40" name="Rounded Rectangle 37"/>
            <p:cNvSpPr/>
            <p:nvPr/>
          </p:nvSpPr>
          <p:spPr>
            <a:xfrm>
              <a:off x="5690082" y="1722957"/>
              <a:ext cx="3956858" cy="1623401"/>
            </a:xfrm>
            <a:custGeom>
              <a:avLst/>
              <a:gdLst/>
              <a:ahLst/>
              <a:cxnLst/>
              <a:rect l="l" t="t" r="r" b="b"/>
              <a:pathLst>
                <a:path w="3957889" h="1562506">
                  <a:moveTo>
                    <a:pt x="0" y="0"/>
                  </a:moveTo>
                  <a:lnTo>
                    <a:pt x="3957889" y="0"/>
                  </a:lnTo>
                  <a:lnTo>
                    <a:pt x="3957889" y="1201096"/>
                  </a:lnTo>
                  <a:cubicBezTo>
                    <a:pt x="3957888" y="1400697"/>
                    <a:pt x="3796079" y="1562506"/>
                    <a:pt x="3596478" y="1562506"/>
                  </a:cubicBezTo>
                  <a:lnTo>
                    <a:pt x="361411" y="1562506"/>
                  </a:lnTo>
                  <a:cubicBezTo>
                    <a:pt x="161809" y="1562506"/>
                    <a:pt x="0" y="1400697"/>
                    <a:pt x="0" y="1201096"/>
                  </a:cubicBezTo>
                  <a:close/>
                </a:path>
              </a:pathLst>
            </a:custGeom>
            <a:solidFill>
              <a:sysClr val="window" lastClr="FFFFFF"/>
            </a:solidFill>
            <a:ln w="25400" cap="flat" cmpd="sng" algn="ctr">
              <a:noFill/>
              <a:prstDash val="solid"/>
            </a:ln>
            <a:effectLst>
              <a:innerShdw blurRad="203200" dist="50800" dir="13500000">
                <a:prstClr val="black">
                  <a:alpha val="50000"/>
                </a:prstClr>
              </a:innerShdw>
            </a:effectLst>
          </p:spPr>
          <p:txBody>
            <a:bodyPr rtlCol="0" anchor="ctr"/>
            <a:lstStyle/>
            <a:p>
              <a:pPr algn="ctr" defTabSz="914126"/>
              <a:endParaRPr lang="en-US" sz="1799" kern="0">
                <a:solidFill>
                  <a:prstClr val="white"/>
                </a:solidFill>
                <a:latin typeface="Garamond" panose="02020404030301010803" pitchFamily="18" charset="0"/>
                <a:cs typeface="Arial" pitchFamily="34" charset="0"/>
              </a:endParaRPr>
            </a:p>
          </p:txBody>
        </p:sp>
        <p:sp>
          <p:nvSpPr>
            <p:cNvPr id="41" name="TextBox 40"/>
            <p:cNvSpPr txBox="1"/>
            <p:nvPr/>
          </p:nvSpPr>
          <p:spPr>
            <a:xfrm>
              <a:off x="6034820" y="1601551"/>
              <a:ext cx="3449377" cy="1527529"/>
            </a:xfrm>
            <a:prstGeom prst="rect">
              <a:avLst/>
            </a:prstGeom>
            <a:noFill/>
          </p:spPr>
          <p:txBody>
            <a:bodyPr wrap="square" rtlCol="0" anchor="ctr">
              <a:spAutoFit/>
            </a:bodyPr>
            <a:lstStyle/>
            <a:p>
              <a:pPr marL="285750" indent="-285750">
                <a:buFont typeface="Wingdings" pitchFamily="2" charset="2"/>
                <a:buChar char="§"/>
              </a:pPr>
              <a:r>
                <a:rPr lang="en-US" sz="1100" b="1" dirty="0" smtClean="0"/>
                <a:t>Inssuffisance de personnel</a:t>
              </a:r>
              <a:endParaRPr lang="en-US" sz="1100" b="1" dirty="0"/>
            </a:p>
            <a:p>
              <a:pPr marL="285750" indent="-285750">
                <a:buFont typeface="Wingdings" pitchFamily="2" charset="2"/>
                <a:buChar char="§"/>
              </a:pPr>
              <a:r>
                <a:rPr lang="en-US" sz="1100" b="1" dirty="0" smtClean="0"/>
                <a:t>Absence de manuel de procédures</a:t>
              </a:r>
            </a:p>
            <a:p>
              <a:pPr marL="285750" indent="-285750">
                <a:buFont typeface="Wingdings" pitchFamily="2" charset="2"/>
                <a:buChar char="§"/>
              </a:pPr>
              <a:r>
                <a:rPr lang="en-US" sz="1100" b="1" dirty="0" smtClean="0"/>
                <a:t>Retard dans la transmission des pieces comptables  par la Direction Générale</a:t>
              </a:r>
            </a:p>
            <a:p>
              <a:pPr marL="285750" indent="-285750">
                <a:buFont typeface="Wingdings" pitchFamily="2" charset="2"/>
                <a:buChar char="§"/>
              </a:pPr>
              <a:r>
                <a:rPr lang="en-US" sz="1100" b="1" dirty="0"/>
                <a:t>Absence de plan de </a:t>
              </a:r>
              <a:r>
                <a:rPr lang="en-US" sz="1100" b="1" dirty="0" smtClean="0"/>
                <a:t>renforcement de capacité</a:t>
              </a:r>
            </a:p>
            <a:p>
              <a:pPr marL="285750" indent="-285750">
                <a:buFont typeface="Wingdings" pitchFamily="2" charset="2"/>
                <a:buChar char="§"/>
              </a:pPr>
              <a:r>
                <a:rPr lang="en-US" sz="1100" b="1" dirty="0" smtClean="0"/>
                <a:t>Absence  d’outils d’analyse moderne</a:t>
              </a:r>
            </a:p>
            <a:p>
              <a:pPr marL="285750" indent="-285750">
                <a:buFont typeface="Wingdings" pitchFamily="2" charset="2"/>
                <a:buChar char="§"/>
              </a:pPr>
              <a:r>
                <a:rPr lang="en-US" sz="1100" b="1" dirty="0" smtClean="0"/>
                <a:t>Matériel de travail vétuste (materiel informatique, imprimante)</a:t>
              </a:r>
            </a:p>
            <a:p>
              <a:pPr marL="285750" indent="-285750">
                <a:buFont typeface="Wingdings" pitchFamily="2" charset="2"/>
                <a:buChar char="§"/>
              </a:pPr>
              <a:r>
                <a:rPr lang="en-US" sz="1100" b="1" dirty="0" smtClean="0"/>
                <a:t>Absence de documentations (Pas de bibliothèque)</a:t>
              </a:r>
            </a:p>
            <a:p>
              <a:pPr marL="285750" indent="-285750">
                <a:buFont typeface="Wingdings" pitchFamily="2" charset="2"/>
                <a:buChar char="§"/>
              </a:pPr>
              <a:r>
                <a:rPr lang="en-US" sz="1100" b="1" dirty="0" smtClean="0"/>
                <a:t>Espace de travail inssufisant </a:t>
              </a:r>
            </a:p>
          </p:txBody>
        </p:sp>
        <p:sp>
          <p:nvSpPr>
            <p:cNvPr id="42" name="TextBox 41"/>
            <p:cNvSpPr txBox="1"/>
            <p:nvPr/>
          </p:nvSpPr>
          <p:spPr>
            <a:xfrm>
              <a:off x="6075044" y="1276133"/>
              <a:ext cx="3267383" cy="461545"/>
            </a:xfrm>
            <a:prstGeom prst="rect">
              <a:avLst/>
            </a:prstGeom>
            <a:noFill/>
          </p:spPr>
          <p:txBody>
            <a:bodyPr wrap="square" rtlCol="0">
              <a:spAutoFit/>
            </a:bodyPr>
            <a:lstStyle/>
            <a:p>
              <a:pPr algn="ctr"/>
              <a:r>
                <a:rPr lang="en-US" sz="2399" b="1" dirty="0">
                  <a:solidFill>
                    <a:prstClr val="white"/>
                  </a:solidFill>
                  <a:effectLst>
                    <a:outerShdw blurRad="38100" dist="38100" dir="2700000" algn="tl">
                      <a:srgbClr val="000000">
                        <a:alpha val="43137"/>
                      </a:srgbClr>
                    </a:outerShdw>
                  </a:effectLst>
                  <a:latin typeface="Garamond" panose="02020404030301010803" pitchFamily="18" charset="0"/>
                  <a:cs typeface="Arial" pitchFamily="34" charset="0"/>
                </a:rPr>
                <a:t>Weaknesses</a:t>
              </a:r>
            </a:p>
          </p:txBody>
        </p:sp>
        <p:sp>
          <p:nvSpPr>
            <p:cNvPr id="43" name="Rounded Rectangle 53"/>
            <p:cNvSpPr/>
            <p:nvPr/>
          </p:nvSpPr>
          <p:spPr>
            <a:xfrm>
              <a:off x="1391908" y="4700014"/>
              <a:ext cx="3956857" cy="1499219"/>
            </a:xfrm>
            <a:custGeom>
              <a:avLst/>
              <a:gdLst/>
              <a:ahLst/>
              <a:cxnLst/>
              <a:rect l="l" t="t" r="r" b="b"/>
              <a:pathLst>
                <a:path w="3957888" h="1499610">
                  <a:moveTo>
                    <a:pt x="0" y="0"/>
                  </a:moveTo>
                  <a:lnTo>
                    <a:pt x="3957888" y="0"/>
                  </a:lnTo>
                  <a:lnTo>
                    <a:pt x="3957888" y="1138199"/>
                  </a:lnTo>
                  <a:cubicBezTo>
                    <a:pt x="3957888" y="1337800"/>
                    <a:pt x="3796079" y="1499609"/>
                    <a:pt x="3596479" y="1499610"/>
                  </a:cubicBezTo>
                  <a:lnTo>
                    <a:pt x="361410" y="1499610"/>
                  </a:lnTo>
                  <a:cubicBezTo>
                    <a:pt x="161809" y="1499609"/>
                    <a:pt x="0" y="1337800"/>
                    <a:pt x="0" y="1138199"/>
                  </a:cubicBezTo>
                  <a:close/>
                </a:path>
              </a:pathLst>
            </a:custGeom>
            <a:solidFill>
              <a:sysClr val="window" lastClr="FFFFFF"/>
            </a:solidFill>
            <a:ln w="25400" cap="flat" cmpd="sng" algn="ctr">
              <a:noFill/>
              <a:prstDash val="solid"/>
            </a:ln>
            <a:effectLst>
              <a:innerShdw blurRad="203200" dist="50800" dir="13500000">
                <a:prstClr val="black">
                  <a:alpha val="50000"/>
                </a:prstClr>
              </a:innerShdw>
            </a:effectLst>
          </p:spPr>
          <p:txBody>
            <a:bodyPr rtlCol="0" anchor="ctr"/>
            <a:lstStyle/>
            <a:p>
              <a:pPr marL="285750" indent="-285750">
                <a:buFont typeface="Wingdings" pitchFamily="2" charset="2"/>
                <a:buChar char="§"/>
              </a:pPr>
              <a:r>
                <a:rPr lang="en-US" sz="1100" b="1" dirty="0"/>
                <a:t>Existence de Commissaires Aux </a:t>
              </a:r>
              <a:r>
                <a:rPr lang="en-US" sz="1100" b="1" dirty="0" smtClean="0"/>
                <a:t>Comptes</a:t>
              </a:r>
            </a:p>
            <a:p>
              <a:pPr marL="285750" indent="-285750">
                <a:buFont typeface="Wingdings" pitchFamily="2" charset="2"/>
                <a:buChar char="§"/>
              </a:pPr>
              <a:r>
                <a:rPr lang="en-US" sz="1100" b="1" dirty="0" smtClean="0"/>
                <a:t>Existence de centre  de formations pour le renforcement de capacité (CENAFOC, ERSUMA etc.)</a:t>
              </a:r>
            </a:p>
            <a:p>
              <a:pPr marL="285750" indent="-285750">
                <a:buFont typeface="Wingdings" pitchFamily="2" charset="2"/>
                <a:buChar char="§"/>
              </a:pPr>
              <a:r>
                <a:rPr lang="en-US" sz="1100" b="1" dirty="0" smtClean="0"/>
                <a:t>Participation aux séances de formation organisées périodiqquement par la DGI</a:t>
              </a:r>
            </a:p>
            <a:p>
              <a:pPr marL="285750" indent="-285750">
                <a:buFont typeface="Wingdings" pitchFamily="2" charset="2"/>
                <a:buChar char="§"/>
              </a:pPr>
              <a:r>
                <a:rPr lang="en-US" sz="1100" b="1" dirty="0" smtClean="0"/>
                <a:t>Participation à des journées portes ouvertes de la CNSS</a:t>
              </a:r>
            </a:p>
            <a:p>
              <a:pPr marL="285750" indent="-285750">
                <a:buFont typeface="Wingdings" pitchFamily="2" charset="2"/>
                <a:buChar char="§"/>
              </a:pPr>
              <a:endParaRPr lang="en-US" sz="1100" b="1" dirty="0"/>
            </a:p>
          </p:txBody>
        </p:sp>
        <p:sp>
          <p:nvSpPr>
            <p:cNvPr id="45" name="TextBox 44"/>
            <p:cNvSpPr txBox="1"/>
            <p:nvPr/>
          </p:nvSpPr>
          <p:spPr>
            <a:xfrm>
              <a:off x="1681184" y="4060439"/>
              <a:ext cx="3267383" cy="461545"/>
            </a:xfrm>
            <a:prstGeom prst="rect">
              <a:avLst/>
            </a:prstGeom>
            <a:noFill/>
          </p:spPr>
          <p:txBody>
            <a:bodyPr wrap="square" rtlCol="0">
              <a:spAutoFit/>
            </a:bodyPr>
            <a:lstStyle/>
            <a:p>
              <a:pPr algn="ctr"/>
              <a:r>
                <a:rPr lang="en-US" sz="2399" b="1" dirty="0">
                  <a:solidFill>
                    <a:prstClr val="white"/>
                  </a:solidFill>
                  <a:effectLst>
                    <a:outerShdw blurRad="38100" dist="38100" dir="2700000" algn="tl">
                      <a:srgbClr val="000000">
                        <a:alpha val="43137"/>
                      </a:srgbClr>
                    </a:outerShdw>
                  </a:effectLst>
                  <a:latin typeface="Garamond" panose="02020404030301010803" pitchFamily="18" charset="0"/>
                  <a:cs typeface="Arial" pitchFamily="34" charset="0"/>
                </a:rPr>
                <a:t>Opportunities</a:t>
              </a:r>
            </a:p>
          </p:txBody>
        </p:sp>
        <p:sp>
          <p:nvSpPr>
            <p:cNvPr id="46" name="Rounded Rectangle 56"/>
            <p:cNvSpPr/>
            <p:nvPr/>
          </p:nvSpPr>
          <p:spPr>
            <a:xfrm>
              <a:off x="5730307" y="4690490"/>
              <a:ext cx="3956858" cy="1508743"/>
            </a:xfrm>
            <a:custGeom>
              <a:avLst/>
              <a:gdLst/>
              <a:ahLst/>
              <a:cxnLst/>
              <a:rect l="l" t="t" r="r" b="b"/>
              <a:pathLst>
                <a:path w="3957889" h="1509136">
                  <a:moveTo>
                    <a:pt x="0" y="0"/>
                  </a:moveTo>
                  <a:lnTo>
                    <a:pt x="3957889" y="0"/>
                  </a:lnTo>
                  <a:lnTo>
                    <a:pt x="3957889" y="1147725"/>
                  </a:lnTo>
                  <a:cubicBezTo>
                    <a:pt x="3957888" y="1347326"/>
                    <a:pt x="3796079" y="1509135"/>
                    <a:pt x="3596478" y="1509136"/>
                  </a:cubicBezTo>
                  <a:lnTo>
                    <a:pt x="361411" y="1509136"/>
                  </a:lnTo>
                  <a:cubicBezTo>
                    <a:pt x="161809" y="1509135"/>
                    <a:pt x="0" y="1347326"/>
                    <a:pt x="0" y="1147725"/>
                  </a:cubicBezTo>
                  <a:close/>
                </a:path>
              </a:pathLst>
            </a:custGeom>
            <a:solidFill>
              <a:sysClr val="window" lastClr="FFFFFF"/>
            </a:solidFill>
            <a:ln w="25400" cap="flat" cmpd="sng" algn="ctr">
              <a:noFill/>
              <a:prstDash val="solid"/>
            </a:ln>
            <a:effectLst>
              <a:innerShdw blurRad="203200" dist="50800" dir="13500000">
                <a:prstClr val="black">
                  <a:alpha val="50000"/>
                </a:prstClr>
              </a:innerShdw>
            </a:effectLst>
          </p:spPr>
          <p:txBody>
            <a:bodyPr rtlCol="0" anchor="ctr"/>
            <a:lstStyle/>
            <a:p>
              <a:pPr marL="285750" indent="-285750">
                <a:buFont typeface="Wingdings" pitchFamily="2" charset="2"/>
                <a:buChar char="§"/>
              </a:pPr>
              <a:r>
                <a:rPr lang="en-US" sz="1100" b="1" dirty="0"/>
                <a:t>Equipe peu motivé </a:t>
              </a:r>
            </a:p>
            <a:p>
              <a:pPr marL="285750" indent="-285750">
                <a:buFont typeface="Wingdings" pitchFamily="2" charset="2"/>
                <a:buChar char="§"/>
              </a:pPr>
              <a:r>
                <a:rPr lang="en-US" sz="1100" b="1" dirty="0"/>
                <a:t>Risque permanent de départ</a:t>
              </a:r>
            </a:p>
            <a:p>
              <a:pPr marL="285750" indent="-285750">
                <a:buFont typeface="Wingdings" pitchFamily="2" charset="2"/>
                <a:buChar char="§"/>
              </a:pPr>
              <a:r>
                <a:rPr lang="en-US" sz="1100" b="1" dirty="0" smtClean="0"/>
                <a:t>Retard </a:t>
              </a:r>
              <a:r>
                <a:rPr lang="en-US" sz="1100" b="1" dirty="0"/>
                <a:t>dans la validation des elements de </a:t>
              </a:r>
              <a:r>
                <a:rPr lang="en-US" sz="1100" b="1" dirty="0" smtClean="0"/>
                <a:t>facturation</a:t>
              </a:r>
            </a:p>
            <a:p>
              <a:pPr marL="285750" indent="-285750">
                <a:buFont typeface="Wingdings" pitchFamily="2" charset="2"/>
                <a:buChar char="§"/>
              </a:pPr>
              <a:r>
                <a:rPr lang="en-US" sz="1100" b="1" dirty="0" smtClean="0"/>
                <a:t>Portefeuille client non diversifié</a:t>
              </a:r>
              <a:endParaRPr lang="en-US" sz="1100" b="1" dirty="0"/>
            </a:p>
            <a:p>
              <a:pPr marL="285664" indent="-285664">
                <a:buFont typeface="Arial" pitchFamily="34" charset="0"/>
                <a:buChar char="•"/>
              </a:pPr>
              <a:endParaRPr lang="en-US" sz="1200" dirty="0">
                <a:solidFill>
                  <a:prstClr val="black"/>
                </a:solidFill>
                <a:latin typeface="Garamond" panose="02020404030301010803" pitchFamily="18" charset="0"/>
                <a:cs typeface="Arial" pitchFamily="34" charset="0"/>
              </a:endParaRPr>
            </a:p>
            <a:p>
              <a:pPr marL="285750" indent="-285750">
                <a:buFont typeface="Wingdings" pitchFamily="2" charset="2"/>
                <a:buChar char="§"/>
              </a:pPr>
              <a:endParaRPr lang="en-US" sz="1100" b="1" dirty="0"/>
            </a:p>
          </p:txBody>
        </p:sp>
        <p:sp>
          <p:nvSpPr>
            <p:cNvPr id="48" name="TextBox 47"/>
            <p:cNvSpPr txBox="1"/>
            <p:nvPr/>
          </p:nvSpPr>
          <p:spPr>
            <a:xfrm>
              <a:off x="5999887" y="4060439"/>
              <a:ext cx="3267383" cy="461545"/>
            </a:xfrm>
            <a:prstGeom prst="rect">
              <a:avLst/>
            </a:prstGeom>
            <a:noFill/>
          </p:spPr>
          <p:txBody>
            <a:bodyPr wrap="square" rtlCol="0">
              <a:spAutoFit/>
            </a:bodyPr>
            <a:lstStyle/>
            <a:p>
              <a:pPr algn="ctr"/>
              <a:r>
                <a:rPr lang="en-US" sz="2399" b="1">
                  <a:solidFill>
                    <a:prstClr val="white"/>
                  </a:solidFill>
                  <a:effectLst>
                    <a:outerShdw blurRad="38100" dist="38100" dir="2700000" algn="tl">
                      <a:srgbClr val="000000">
                        <a:alpha val="43137"/>
                      </a:srgbClr>
                    </a:outerShdw>
                  </a:effectLst>
                  <a:latin typeface="Garamond" panose="02020404030301010803" pitchFamily="18" charset="0"/>
                  <a:cs typeface="Arial" pitchFamily="34" charset="0"/>
                </a:rPr>
                <a:t>Threats</a:t>
              </a:r>
            </a:p>
          </p:txBody>
        </p:sp>
        <p:sp>
          <p:nvSpPr>
            <p:cNvPr id="50" name="Oval 49"/>
            <p:cNvSpPr/>
            <p:nvPr/>
          </p:nvSpPr>
          <p:spPr>
            <a:xfrm>
              <a:off x="4307328" y="2512301"/>
              <a:ext cx="2363260" cy="2363260"/>
            </a:xfrm>
            <a:prstGeom prst="ellipse">
              <a:avLst/>
            </a:prstGeom>
            <a:gradFill>
              <a:gsLst>
                <a:gs pos="9000">
                  <a:sysClr val="windowText" lastClr="000000">
                    <a:lumMod val="85000"/>
                    <a:lumOff val="15000"/>
                  </a:sysClr>
                </a:gs>
                <a:gs pos="43800">
                  <a:srgbClr val="FFFFFF"/>
                </a:gs>
                <a:gs pos="100000">
                  <a:sysClr val="windowText" lastClr="000000"/>
                </a:gs>
                <a:gs pos="60000">
                  <a:sysClr val="window" lastClr="FFFFFF"/>
                </a:gs>
              </a:gsLst>
              <a:lin ang="5400000" scaled="0"/>
            </a:gradFill>
            <a:ln w="25400" cap="flat" cmpd="sng" algn="ctr">
              <a:noFill/>
              <a:prstDash val="solid"/>
            </a:ln>
            <a:effectLst/>
          </p:spPr>
          <p:txBody>
            <a:bodyPr rtlCol="0" anchor="ctr"/>
            <a:lstStyle/>
            <a:p>
              <a:pPr algn="ctr" defTabSz="914126"/>
              <a:endParaRPr lang="en-US" sz="1799" kern="0">
                <a:solidFill>
                  <a:prstClr val="white"/>
                </a:solidFill>
                <a:latin typeface="Garamond" panose="02020404030301010803" pitchFamily="18" charset="0"/>
                <a:cs typeface="Arial" pitchFamily="34" charset="0"/>
              </a:endParaRPr>
            </a:p>
          </p:txBody>
        </p:sp>
        <p:grpSp>
          <p:nvGrpSpPr>
            <p:cNvPr id="51" name="Group 50"/>
            <p:cNvGrpSpPr/>
            <p:nvPr/>
          </p:nvGrpSpPr>
          <p:grpSpPr>
            <a:xfrm>
              <a:off x="4500319" y="2705285"/>
              <a:ext cx="1977279" cy="1977278"/>
              <a:chOff x="6019800" y="3276599"/>
              <a:chExt cx="533400" cy="533400"/>
            </a:xfrm>
            <a:effectLst/>
          </p:grpSpPr>
          <p:sp>
            <p:nvSpPr>
              <p:cNvPr id="53" name="Oval 52"/>
              <p:cNvSpPr/>
              <p:nvPr/>
            </p:nvSpPr>
            <p:spPr>
              <a:xfrm>
                <a:off x="6019800" y="3276599"/>
                <a:ext cx="533400" cy="533400"/>
              </a:xfrm>
              <a:prstGeom prst="ellipse">
                <a:avLst/>
              </a:prstGeom>
              <a:gradFill>
                <a:gsLst>
                  <a:gs pos="35000">
                    <a:schemeClr val="tx2">
                      <a:lumMod val="50000"/>
                    </a:schemeClr>
                  </a:gs>
                  <a:gs pos="70000">
                    <a:schemeClr val="tx2">
                      <a:lumMod val="75000"/>
                    </a:schemeClr>
                  </a:gs>
                  <a:gs pos="100000">
                    <a:schemeClr val="tx2"/>
                  </a:gs>
                </a:gsLst>
                <a:lin ang="5400000" scaled="1"/>
              </a:gradFill>
              <a:ln w="12700" cap="flat" cmpd="sng" algn="ctr">
                <a:solidFill>
                  <a:srgbClr val="002060"/>
                </a:solidFill>
                <a:prstDash val="solid"/>
              </a:ln>
              <a:effectLst/>
            </p:spPr>
            <p:txBody>
              <a:bodyPr rtlCol="0" anchor="ctr"/>
              <a:lstStyle/>
              <a:p>
                <a:pPr algn="ctr" defTabSz="914126">
                  <a:defRPr/>
                </a:pPr>
                <a:endParaRPr lang="en-US" sz="1799" kern="0">
                  <a:solidFill>
                    <a:sysClr val="window" lastClr="FFFFFF"/>
                  </a:solidFill>
                  <a:latin typeface="Garamond" panose="02020404030301010803" pitchFamily="18" charset="0"/>
                  <a:cs typeface="Arial" pitchFamily="34" charset="0"/>
                </a:endParaRPr>
              </a:p>
            </p:txBody>
          </p:sp>
          <p:sp>
            <p:nvSpPr>
              <p:cNvPr id="54" name="Oval 53"/>
              <p:cNvSpPr/>
              <p:nvPr/>
            </p:nvSpPr>
            <p:spPr>
              <a:xfrm>
                <a:off x="6040193" y="3322721"/>
                <a:ext cx="508265" cy="446900"/>
              </a:xfrm>
              <a:prstGeom prst="ellipse">
                <a:avLst/>
              </a:prstGeom>
              <a:gradFill>
                <a:gsLst>
                  <a:gs pos="0">
                    <a:sysClr val="window" lastClr="FFFFFF">
                      <a:lumMod val="100000"/>
                      <a:alpha val="65000"/>
                    </a:sysClr>
                  </a:gs>
                  <a:gs pos="100000">
                    <a:sysClr val="window" lastClr="FFFFFF">
                      <a:alpha val="0"/>
                    </a:sysClr>
                  </a:gs>
                </a:gsLst>
                <a:lin ang="5400000" scaled="1"/>
              </a:gradFill>
              <a:ln w="12700" cap="flat" cmpd="sng" algn="ctr">
                <a:noFill/>
                <a:prstDash val="solid"/>
              </a:ln>
              <a:effectLst/>
            </p:spPr>
            <p:txBody>
              <a:bodyPr rtlCol="0" anchor="ctr"/>
              <a:lstStyle/>
              <a:p>
                <a:pPr algn="ctr" defTabSz="914126">
                  <a:defRPr/>
                </a:pPr>
                <a:endParaRPr lang="en-US" sz="1799" kern="0">
                  <a:solidFill>
                    <a:sysClr val="window" lastClr="FFFFFF"/>
                  </a:solidFill>
                  <a:latin typeface="Garamond" panose="02020404030301010803" pitchFamily="18" charset="0"/>
                  <a:cs typeface="Arial" pitchFamily="34" charset="0"/>
                </a:endParaRPr>
              </a:p>
            </p:txBody>
          </p:sp>
        </p:grpSp>
        <p:sp>
          <p:nvSpPr>
            <p:cNvPr id="52" name="Rectangle 51"/>
            <p:cNvSpPr/>
            <p:nvPr/>
          </p:nvSpPr>
          <p:spPr>
            <a:xfrm>
              <a:off x="4710406" y="3247672"/>
              <a:ext cx="1557110" cy="861549"/>
            </a:xfrm>
            <a:prstGeom prst="rect">
              <a:avLst/>
            </a:prstGeom>
          </p:spPr>
          <p:txBody>
            <a:bodyPr wrap="square" anchor="ctr">
              <a:spAutoFit/>
            </a:bodyPr>
            <a:lstStyle/>
            <a:p>
              <a:pPr algn="ctr" defTabSz="914126"/>
              <a:r>
                <a:rPr lang="en-US" sz="3199" b="1" kern="0" dirty="0">
                  <a:solidFill>
                    <a:prstClr val="white"/>
                  </a:solidFill>
                  <a:effectLst>
                    <a:outerShdw blurRad="101600" dist="38100" dir="2700000" algn="tl" rotWithShape="0">
                      <a:prstClr val="black">
                        <a:alpha val="50000"/>
                      </a:prstClr>
                    </a:outerShdw>
                  </a:effectLst>
                  <a:latin typeface="Garamond" panose="02020404030301010803" pitchFamily="18" charset="0"/>
                  <a:ea typeface="Kozuka Gothic Pr6N B" pitchFamily="34" charset="-128"/>
                  <a:cs typeface="Arial" pitchFamily="34" charset="0"/>
                </a:rPr>
                <a:t>SWOT</a:t>
              </a:r>
            </a:p>
            <a:p>
              <a:pPr algn="ctr" defTabSz="914126"/>
              <a:r>
                <a:rPr lang="en-US" sz="1799" b="1" kern="0" dirty="0">
                  <a:solidFill>
                    <a:prstClr val="white"/>
                  </a:solidFill>
                  <a:effectLst>
                    <a:outerShdw blurRad="101600" dist="38100" dir="2700000" algn="tl" rotWithShape="0">
                      <a:prstClr val="black">
                        <a:alpha val="50000"/>
                      </a:prstClr>
                    </a:outerShdw>
                  </a:effectLst>
                  <a:latin typeface="Garamond" panose="02020404030301010803" pitchFamily="18" charset="0"/>
                  <a:ea typeface="Kozuka Gothic Pr6N B" pitchFamily="34" charset="-128"/>
                  <a:cs typeface="Arial" pitchFamily="34" charset="0"/>
                </a:rPr>
                <a:t>Analysis</a:t>
              </a:r>
              <a:endParaRPr lang="en-US" sz="3199" b="1" kern="0" dirty="0">
                <a:solidFill>
                  <a:prstClr val="white"/>
                </a:solidFill>
                <a:effectLst>
                  <a:outerShdw blurRad="101600" dist="38100" dir="2700000" algn="tl" rotWithShape="0">
                    <a:prstClr val="black">
                      <a:alpha val="50000"/>
                    </a:prstClr>
                  </a:outerShdw>
                </a:effectLst>
                <a:latin typeface="Garamond" panose="02020404030301010803" pitchFamily="18" charset="0"/>
                <a:ea typeface="Kozuka Gothic Pr6N B" pitchFamily="34" charset="-128"/>
                <a:cs typeface="Arial" pitchFamily="34" charset="0"/>
              </a:endParaRPr>
            </a:p>
          </p:txBody>
        </p:sp>
      </p:grpSp>
      <p:sp>
        <p:nvSpPr>
          <p:cNvPr id="2" name="Title 1"/>
          <p:cNvSpPr>
            <a:spLocks noGrp="1"/>
          </p:cNvSpPr>
          <p:nvPr>
            <p:ph type="title"/>
          </p:nvPr>
        </p:nvSpPr>
        <p:spPr>
          <a:xfrm>
            <a:off x="4374981" y="162538"/>
            <a:ext cx="3442037" cy="486993"/>
          </a:xfrm>
          <a:solidFill>
            <a:schemeClr val="tx1"/>
          </a:solidFill>
        </p:spPr>
        <p:txBody>
          <a:bodyPr>
            <a:normAutofit/>
          </a:bodyPr>
          <a:lstStyle/>
          <a:p>
            <a:pPr algn="ctr"/>
            <a:r>
              <a:rPr lang="en-US" sz="2400" b="1" dirty="0" smtClean="0">
                <a:solidFill>
                  <a:schemeClr val="bg1"/>
                </a:solidFill>
                <a:latin typeface="Garamond" panose="02020404030301010803" pitchFamily="18" charset="0"/>
              </a:rPr>
              <a:t>SUPPORT / DFC</a:t>
            </a:r>
            <a:endParaRPr lang="es-UY" sz="2400" b="1" dirty="0">
              <a:solidFill>
                <a:schemeClr val="bg1"/>
              </a:solidFill>
              <a:latin typeface="Garamond" panose="02020404030301010803" pitchFamily="18" charset="0"/>
            </a:endParaRPr>
          </a:p>
        </p:txBody>
      </p:sp>
      <p:sp>
        <p:nvSpPr>
          <p:cNvPr id="30" name="TextBox 29"/>
          <p:cNvSpPr txBox="1"/>
          <p:nvPr/>
        </p:nvSpPr>
        <p:spPr>
          <a:xfrm>
            <a:off x="11006099" y="1280865"/>
            <a:ext cx="861657" cy="1861563"/>
          </a:xfrm>
          <a:prstGeom prst="rect">
            <a:avLst/>
          </a:prstGeom>
          <a:noFill/>
        </p:spPr>
        <p:txBody>
          <a:bodyPr wrap="square" rtlCol="0">
            <a:spAutoFit/>
          </a:bodyPr>
          <a:lstStyle/>
          <a:p>
            <a:pPr algn="ctr"/>
            <a:r>
              <a:rPr lang="en-US" sz="11497" b="1" dirty="0">
                <a:solidFill>
                  <a:prstClr val="white">
                    <a:lumMod val="65000"/>
                  </a:prstClr>
                </a:solidFill>
                <a:latin typeface="Garamond" panose="02020404030301010803" pitchFamily="18" charset="0"/>
                <a:cs typeface="Arial" pitchFamily="34" charset="0"/>
              </a:rPr>
              <a:t>W</a:t>
            </a:r>
          </a:p>
        </p:txBody>
      </p:sp>
      <p:sp>
        <p:nvSpPr>
          <p:cNvPr id="31" name="TextBox 30"/>
          <p:cNvSpPr txBox="1"/>
          <p:nvPr/>
        </p:nvSpPr>
        <p:spPr>
          <a:xfrm>
            <a:off x="11104932" y="4002765"/>
            <a:ext cx="861657" cy="1861563"/>
          </a:xfrm>
          <a:prstGeom prst="rect">
            <a:avLst/>
          </a:prstGeom>
          <a:noFill/>
        </p:spPr>
        <p:txBody>
          <a:bodyPr wrap="square" rtlCol="0">
            <a:spAutoFit/>
          </a:bodyPr>
          <a:lstStyle/>
          <a:p>
            <a:pPr algn="ctr"/>
            <a:r>
              <a:rPr lang="en-US" sz="11497" b="1" dirty="0">
                <a:solidFill>
                  <a:prstClr val="white">
                    <a:lumMod val="65000"/>
                  </a:prstClr>
                </a:solidFill>
                <a:latin typeface="Garamond" panose="02020404030301010803" pitchFamily="18" charset="0"/>
                <a:cs typeface="Arial" pitchFamily="34" charset="0"/>
              </a:rPr>
              <a:t>T</a:t>
            </a:r>
          </a:p>
        </p:txBody>
      </p:sp>
      <p:sp>
        <p:nvSpPr>
          <p:cNvPr id="26" name="Rounded Rectangle 29"/>
          <p:cNvSpPr/>
          <p:nvPr/>
        </p:nvSpPr>
        <p:spPr>
          <a:xfrm>
            <a:off x="1402116" y="1280865"/>
            <a:ext cx="4306128" cy="1746235"/>
          </a:xfrm>
          <a:custGeom>
            <a:avLst/>
            <a:gdLst/>
            <a:ahLst/>
            <a:cxnLst/>
            <a:rect l="l" t="t" r="r" b="b"/>
            <a:pathLst>
              <a:path w="3957888" h="1542897">
                <a:moveTo>
                  <a:pt x="0" y="0"/>
                </a:moveTo>
                <a:lnTo>
                  <a:pt x="3957888" y="0"/>
                </a:lnTo>
                <a:lnTo>
                  <a:pt x="3957888" y="1181487"/>
                </a:lnTo>
                <a:cubicBezTo>
                  <a:pt x="3957888" y="1381088"/>
                  <a:pt x="3796079" y="1542897"/>
                  <a:pt x="3596479" y="1542897"/>
                </a:cubicBezTo>
                <a:lnTo>
                  <a:pt x="361410" y="1542897"/>
                </a:lnTo>
                <a:cubicBezTo>
                  <a:pt x="161809" y="1542897"/>
                  <a:pt x="0" y="1381088"/>
                  <a:pt x="0" y="1181487"/>
                </a:cubicBezTo>
                <a:close/>
              </a:path>
            </a:pathLst>
          </a:custGeom>
          <a:solidFill>
            <a:sysClr val="window" lastClr="FFFFFF"/>
          </a:solidFill>
          <a:ln w="25400" cap="flat" cmpd="sng" algn="ctr">
            <a:noFill/>
            <a:prstDash val="solid"/>
          </a:ln>
          <a:effectLst>
            <a:innerShdw blurRad="203200" dist="50800" dir="13500000">
              <a:prstClr val="black">
                <a:alpha val="50000"/>
              </a:prstClr>
            </a:innerShdw>
          </a:effectLst>
        </p:spPr>
        <p:txBody>
          <a:bodyPr rtlCol="0" anchor="ctr"/>
          <a:lstStyle/>
          <a:p>
            <a:pPr marL="285750" lvl="0" indent="-285750">
              <a:buFont typeface="Wingdings" pitchFamily="2" charset="2"/>
              <a:buChar char="§"/>
            </a:pPr>
            <a:r>
              <a:rPr lang="en-US" sz="1100" b="1" dirty="0"/>
              <a:t>Equipe jeune , </a:t>
            </a:r>
            <a:r>
              <a:rPr lang="en-US" sz="1100" b="1" dirty="0" smtClean="0"/>
              <a:t>dynamique, volontaire</a:t>
            </a:r>
          </a:p>
          <a:p>
            <a:pPr marL="285750" lvl="0" indent="-285750">
              <a:buFont typeface="Wingdings" pitchFamily="2" charset="2"/>
              <a:buChar char="§"/>
            </a:pPr>
            <a:r>
              <a:rPr lang="en-US" sz="1100" b="1" dirty="0" smtClean="0"/>
              <a:t>Bonne </a:t>
            </a:r>
            <a:r>
              <a:rPr lang="en-US" sz="1100" b="1" dirty="0"/>
              <a:t>connaissance des dispositions de l’AUDCIF</a:t>
            </a:r>
            <a:endParaRPr lang="fr-FR" sz="1100" b="1" dirty="0"/>
          </a:p>
          <a:p>
            <a:pPr marL="285750" lvl="0" indent="-285750">
              <a:buFont typeface="Wingdings" pitchFamily="2" charset="2"/>
              <a:buChar char="§"/>
            </a:pPr>
            <a:r>
              <a:rPr lang="en-US" sz="1100" b="1" dirty="0"/>
              <a:t>Bonne maitrise de la solution de gestion </a:t>
            </a:r>
            <a:r>
              <a:rPr lang="en-US" sz="1100" b="1" dirty="0" smtClean="0"/>
              <a:t>comptable</a:t>
            </a:r>
          </a:p>
          <a:p>
            <a:pPr marL="285750" lvl="0" indent="-285750">
              <a:buFont typeface="Wingdings" pitchFamily="2" charset="2"/>
              <a:buChar char="§"/>
            </a:pPr>
            <a:r>
              <a:rPr lang="en-US" sz="1100" b="1" dirty="0" smtClean="0"/>
              <a:t>Bonne maitrise du système de facturation normalisée</a:t>
            </a:r>
          </a:p>
          <a:p>
            <a:pPr marL="285750" lvl="0" indent="-285750">
              <a:buFont typeface="Wingdings" pitchFamily="2" charset="2"/>
              <a:buChar char="§"/>
            </a:pPr>
            <a:r>
              <a:rPr lang="en-US" sz="1100" b="1" dirty="0" smtClean="0"/>
              <a:t>Réativité des autres départements face à  certaines sollicitations </a:t>
            </a:r>
            <a:r>
              <a:rPr lang="fr-FR" sz="1100" b="1" dirty="0"/>
              <a:t> </a:t>
            </a:r>
          </a:p>
          <a:p>
            <a:pPr algn="ctr" defTabSz="914126"/>
            <a:endParaRPr lang="en-US" sz="1799" kern="0" dirty="0">
              <a:solidFill>
                <a:prstClr val="white"/>
              </a:solidFill>
              <a:latin typeface="Garamond" panose="02020404030301010803" pitchFamily="18" charset="0"/>
              <a:cs typeface="Arial" pitchFamily="34" charset="0"/>
            </a:endParaRPr>
          </a:p>
        </p:txBody>
      </p:sp>
    </p:spTree>
    <p:extLst>
      <p:ext uri="{BB962C8B-B14F-4D97-AF65-F5344CB8AC3E}">
        <p14:creationId xmlns:p14="http://schemas.microsoft.com/office/powerpoint/2010/main" val="377144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128588" y="842963"/>
            <a:ext cx="10724903" cy="5818986"/>
            <a:chOff x="53299" y="1378687"/>
            <a:chExt cx="9855003" cy="4979354"/>
          </a:xfrm>
        </p:grpSpPr>
        <p:sp>
          <p:nvSpPr>
            <p:cNvPr id="29" name="TextBox 28"/>
            <p:cNvSpPr txBox="1"/>
            <p:nvPr/>
          </p:nvSpPr>
          <p:spPr>
            <a:xfrm>
              <a:off x="127503" y="1530669"/>
              <a:ext cx="861657" cy="1861563"/>
            </a:xfrm>
            <a:prstGeom prst="rect">
              <a:avLst/>
            </a:prstGeom>
            <a:noFill/>
          </p:spPr>
          <p:txBody>
            <a:bodyPr wrap="square" rtlCol="0">
              <a:spAutoFit/>
            </a:bodyPr>
            <a:lstStyle/>
            <a:p>
              <a:pPr algn="ctr"/>
              <a:r>
                <a:rPr lang="en-US" sz="11497" b="1" dirty="0">
                  <a:solidFill>
                    <a:prstClr val="white">
                      <a:lumMod val="65000"/>
                    </a:prstClr>
                  </a:solidFill>
                  <a:latin typeface="Garamond" panose="02020404030301010803" pitchFamily="18" charset="0"/>
                  <a:cs typeface="Arial" pitchFamily="34" charset="0"/>
                </a:rPr>
                <a:t>S</a:t>
              </a:r>
            </a:p>
          </p:txBody>
        </p:sp>
        <p:sp>
          <p:nvSpPr>
            <p:cNvPr id="32" name="TextBox 31"/>
            <p:cNvSpPr txBox="1"/>
            <p:nvPr/>
          </p:nvSpPr>
          <p:spPr>
            <a:xfrm>
              <a:off x="53299" y="3877489"/>
              <a:ext cx="861657" cy="1861563"/>
            </a:xfrm>
            <a:prstGeom prst="rect">
              <a:avLst/>
            </a:prstGeom>
            <a:noFill/>
          </p:spPr>
          <p:txBody>
            <a:bodyPr wrap="square" rtlCol="0">
              <a:spAutoFit/>
            </a:bodyPr>
            <a:lstStyle/>
            <a:p>
              <a:pPr algn="ctr"/>
              <a:r>
                <a:rPr lang="en-US" sz="11497" b="1" dirty="0">
                  <a:solidFill>
                    <a:prstClr val="white">
                      <a:lumMod val="65000"/>
                    </a:prstClr>
                  </a:solidFill>
                  <a:latin typeface="Garamond" panose="02020404030301010803" pitchFamily="18" charset="0"/>
                  <a:cs typeface="Arial" pitchFamily="34" charset="0"/>
                </a:rPr>
                <a:t>O</a:t>
              </a:r>
            </a:p>
          </p:txBody>
        </p:sp>
        <p:sp>
          <p:nvSpPr>
            <p:cNvPr id="33" name="Rounded Rectangle 32"/>
            <p:cNvSpPr/>
            <p:nvPr/>
          </p:nvSpPr>
          <p:spPr>
            <a:xfrm>
              <a:off x="1257267" y="1383771"/>
              <a:ext cx="4224536" cy="2384640"/>
            </a:xfrm>
            <a:prstGeom prst="roundRect">
              <a:avLst/>
            </a:prstGeom>
            <a:solidFill>
              <a:srgbClr val="FF0000"/>
            </a:soli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799" kern="0">
                <a:solidFill>
                  <a:prstClr val="white"/>
                </a:solidFill>
                <a:latin typeface="Garamond" panose="02020404030301010803" pitchFamily="18" charset="0"/>
                <a:cs typeface="Arial" pitchFamily="34" charset="0"/>
              </a:endParaRPr>
            </a:p>
          </p:txBody>
        </p:sp>
        <p:sp>
          <p:nvSpPr>
            <p:cNvPr id="34" name="Rounded Rectangle 33"/>
            <p:cNvSpPr/>
            <p:nvPr/>
          </p:nvSpPr>
          <p:spPr>
            <a:xfrm>
              <a:off x="5596469" y="1378687"/>
              <a:ext cx="4224536" cy="2384639"/>
            </a:xfrm>
            <a:prstGeom prst="roundRect">
              <a:avLst/>
            </a:prstGeom>
            <a:gradFill flip="none" rotWithShape="1">
              <a:gsLst>
                <a:gs pos="0">
                  <a:schemeClr val="tx2">
                    <a:lumMod val="50000"/>
                  </a:schemeClr>
                </a:gs>
                <a:gs pos="50000">
                  <a:schemeClr val="tx2">
                    <a:lumMod val="75000"/>
                  </a:schemeClr>
                </a:gs>
                <a:gs pos="100000">
                  <a:schemeClr val="tx2"/>
                </a:gs>
              </a:gsLst>
              <a:lin ang="0" scaled="1"/>
              <a:tileRect/>
            </a:gradFill>
            <a:ln w="25400" cap="flat" cmpd="sng" algn="ctr">
              <a:noFill/>
              <a:prstDash val="solid"/>
            </a:ln>
            <a:effectLst/>
          </p:spPr>
          <p:txBody>
            <a:bodyPr rtlCol="0" anchor="ctr"/>
            <a:lstStyle/>
            <a:p>
              <a:pPr algn="ctr" defTabSz="914126"/>
              <a:endParaRPr lang="en-US" sz="1799" kern="0">
                <a:solidFill>
                  <a:prstClr val="white"/>
                </a:solidFill>
                <a:latin typeface="Garamond" panose="02020404030301010803" pitchFamily="18" charset="0"/>
                <a:cs typeface="Arial" pitchFamily="34" charset="0"/>
              </a:endParaRPr>
            </a:p>
          </p:txBody>
        </p:sp>
        <p:sp>
          <p:nvSpPr>
            <p:cNvPr id="35" name="Rounded Rectangle 34"/>
            <p:cNvSpPr/>
            <p:nvPr/>
          </p:nvSpPr>
          <p:spPr>
            <a:xfrm>
              <a:off x="5683766" y="3863133"/>
              <a:ext cx="4224536" cy="2384639"/>
            </a:xfrm>
            <a:prstGeom prst="roundRect">
              <a:avLst/>
            </a:prstGeom>
            <a:solidFill>
              <a:schemeClr val="accent5">
                <a:lumMod val="50000"/>
              </a:schemeClr>
            </a:solidFill>
            <a:ln w="25400" cap="flat" cmpd="sng" algn="ctr">
              <a:noFill/>
              <a:prstDash val="solid"/>
            </a:ln>
            <a:effectLst/>
          </p:spPr>
          <p:txBody>
            <a:bodyPr rtlCol="0" anchor="ctr"/>
            <a:lstStyle/>
            <a:p>
              <a:pPr algn="ctr" defTabSz="914126"/>
              <a:endParaRPr lang="en-US" sz="1799" kern="0">
                <a:solidFill>
                  <a:prstClr val="white"/>
                </a:solidFill>
                <a:latin typeface="Garamond" panose="02020404030301010803" pitchFamily="18" charset="0"/>
                <a:cs typeface="Arial" pitchFamily="34" charset="0"/>
              </a:endParaRPr>
            </a:p>
          </p:txBody>
        </p:sp>
        <p:sp>
          <p:nvSpPr>
            <p:cNvPr id="36" name="Rounded Rectangle 35"/>
            <p:cNvSpPr/>
            <p:nvPr/>
          </p:nvSpPr>
          <p:spPr>
            <a:xfrm>
              <a:off x="1258069" y="3890062"/>
              <a:ext cx="4224536" cy="2384640"/>
            </a:xfrm>
            <a:prstGeom prst="roundRect">
              <a:avLst/>
            </a:prstGeom>
            <a:solidFill>
              <a:srgbClr val="00FF00"/>
            </a:solidFill>
            <a:ln w="25400" cap="flat" cmpd="sng" algn="ctr">
              <a:noFill/>
              <a:prstDash val="solid"/>
            </a:ln>
            <a:effectLst/>
          </p:spPr>
          <p:txBody>
            <a:bodyPr rtlCol="0" anchor="ctr"/>
            <a:lstStyle/>
            <a:p>
              <a:pPr algn="ctr" defTabSz="914126"/>
              <a:endParaRPr lang="en-US" sz="1799" kern="0">
                <a:solidFill>
                  <a:prstClr val="white"/>
                </a:solidFill>
                <a:latin typeface="Garamond" panose="02020404030301010803" pitchFamily="18" charset="0"/>
                <a:cs typeface="Arial" pitchFamily="34" charset="0"/>
              </a:endParaRPr>
            </a:p>
          </p:txBody>
        </p:sp>
        <p:sp>
          <p:nvSpPr>
            <p:cNvPr id="37" name="Rounded Rectangle 29"/>
            <p:cNvSpPr/>
            <p:nvPr/>
          </p:nvSpPr>
          <p:spPr>
            <a:xfrm>
              <a:off x="1389364" y="2120173"/>
              <a:ext cx="3956857" cy="1542495"/>
            </a:xfrm>
            <a:custGeom>
              <a:avLst/>
              <a:gdLst/>
              <a:ahLst/>
              <a:cxnLst/>
              <a:rect l="l" t="t" r="r" b="b"/>
              <a:pathLst>
                <a:path w="3957888" h="1542897">
                  <a:moveTo>
                    <a:pt x="0" y="0"/>
                  </a:moveTo>
                  <a:lnTo>
                    <a:pt x="3957888" y="0"/>
                  </a:lnTo>
                  <a:lnTo>
                    <a:pt x="3957888" y="1181487"/>
                  </a:lnTo>
                  <a:cubicBezTo>
                    <a:pt x="3957888" y="1381088"/>
                    <a:pt x="3796079" y="1542897"/>
                    <a:pt x="3596479" y="1542897"/>
                  </a:cubicBezTo>
                  <a:lnTo>
                    <a:pt x="361410" y="1542897"/>
                  </a:lnTo>
                  <a:cubicBezTo>
                    <a:pt x="161809" y="1542897"/>
                    <a:pt x="0" y="1381088"/>
                    <a:pt x="0" y="1181487"/>
                  </a:cubicBezTo>
                  <a:close/>
                </a:path>
              </a:pathLst>
            </a:custGeom>
            <a:solidFill>
              <a:sysClr val="window" lastClr="FFFFFF"/>
            </a:solidFill>
            <a:ln w="25400" cap="flat" cmpd="sng" algn="ctr">
              <a:noFill/>
              <a:prstDash val="solid"/>
            </a:ln>
            <a:effectLst>
              <a:innerShdw blurRad="203200" dist="50800" dir="13500000">
                <a:prstClr val="black">
                  <a:alpha val="50000"/>
                </a:prstClr>
              </a:innerShdw>
            </a:effectLst>
          </p:spPr>
          <p:txBody>
            <a:bodyPr rtlCol="0" anchor="ctr"/>
            <a:lstStyle/>
            <a:p>
              <a:pPr algn="ctr" defTabSz="914126"/>
              <a:endParaRPr lang="en-US" sz="1799" kern="0" dirty="0">
                <a:solidFill>
                  <a:prstClr val="white"/>
                </a:solidFill>
                <a:latin typeface="Garamond" panose="02020404030301010803" pitchFamily="18" charset="0"/>
                <a:cs typeface="Arial" pitchFamily="34" charset="0"/>
              </a:endParaRPr>
            </a:p>
          </p:txBody>
        </p:sp>
        <p:sp>
          <p:nvSpPr>
            <p:cNvPr id="38" name="TextBox 37"/>
            <p:cNvSpPr txBox="1"/>
            <p:nvPr/>
          </p:nvSpPr>
          <p:spPr>
            <a:xfrm>
              <a:off x="1756940" y="2237397"/>
              <a:ext cx="2794026" cy="1448518"/>
            </a:xfrm>
            <a:prstGeom prst="rect">
              <a:avLst/>
            </a:prstGeom>
            <a:noFill/>
          </p:spPr>
          <p:txBody>
            <a:bodyPr wrap="square" rtlCol="0" anchor="ctr">
              <a:spAutoFit/>
            </a:bodyPr>
            <a:lstStyle/>
            <a:p>
              <a:pPr marL="285664" indent="-285664"/>
              <a:endParaRPr lang="en-US" sz="1400" dirty="0" smtClean="0">
                <a:solidFill>
                  <a:prstClr val="black"/>
                </a:solidFill>
                <a:latin typeface="Garamond" panose="02020404030301010803" pitchFamily="18" charset="0"/>
                <a:cs typeface="Arial" pitchFamily="34" charset="0"/>
              </a:endParaRPr>
            </a:p>
            <a:p>
              <a:pPr marL="285664" indent="-285664">
                <a:buFont typeface="Arial" pitchFamily="34" charset="0"/>
                <a:buChar char="•"/>
              </a:pPr>
              <a:r>
                <a:rPr lang="fr-FR" sz="1400" dirty="0" smtClean="0">
                  <a:solidFill>
                    <a:prstClr val="black"/>
                  </a:solidFill>
                  <a:latin typeface="Garamond" panose="02020404030301010803" pitchFamily="18" charset="0"/>
                  <a:cs typeface="Arial" pitchFamily="34" charset="0"/>
                </a:rPr>
                <a:t>Maîtrise </a:t>
              </a:r>
              <a:r>
                <a:rPr lang="en-US" sz="1400" dirty="0" smtClean="0">
                  <a:solidFill>
                    <a:prstClr val="black"/>
                  </a:solidFill>
                  <a:latin typeface="Garamond" panose="02020404030301010803" pitchFamily="18" charset="0"/>
                  <a:cs typeface="Arial" pitchFamily="34" charset="0"/>
                </a:rPr>
                <a:t>de </a:t>
              </a:r>
              <a:r>
                <a:rPr lang="en-US" sz="1400" dirty="0" err="1" smtClean="0">
                  <a:solidFill>
                    <a:prstClr val="black"/>
                  </a:solidFill>
                  <a:latin typeface="Garamond" panose="02020404030301010803" pitchFamily="18" charset="0"/>
                  <a:cs typeface="Arial" pitchFamily="34" charset="0"/>
                </a:rPr>
                <a:t>l’environnement</a:t>
              </a:r>
              <a:r>
                <a:rPr lang="en-US" sz="1400" dirty="0" smtClean="0">
                  <a:solidFill>
                    <a:prstClr val="black"/>
                  </a:solidFill>
                  <a:latin typeface="Garamond" panose="02020404030301010803" pitchFamily="18" charset="0"/>
                  <a:cs typeface="Arial" pitchFamily="34" charset="0"/>
                </a:rPr>
                <a:t> </a:t>
              </a:r>
              <a:r>
                <a:rPr lang="en-US" sz="1400" dirty="0" err="1" smtClean="0">
                  <a:solidFill>
                    <a:prstClr val="black"/>
                  </a:solidFill>
                  <a:latin typeface="Garamond" panose="02020404030301010803" pitchFamily="18" charset="0"/>
                  <a:cs typeface="Arial" pitchFamily="34" charset="0"/>
                </a:rPr>
                <a:t>juridique</a:t>
              </a:r>
              <a:r>
                <a:rPr lang="en-US" sz="1400" dirty="0" smtClean="0">
                  <a:solidFill>
                    <a:prstClr val="black"/>
                  </a:solidFill>
                  <a:latin typeface="Garamond" panose="02020404030301010803" pitchFamily="18" charset="0"/>
                  <a:cs typeface="Arial" pitchFamily="34" charset="0"/>
                </a:rPr>
                <a:t> </a:t>
              </a:r>
              <a:r>
                <a:rPr lang="en-US" sz="1400" dirty="0" err="1" smtClean="0">
                  <a:solidFill>
                    <a:prstClr val="black"/>
                  </a:solidFill>
                  <a:latin typeface="Garamond" panose="02020404030301010803" pitchFamily="18" charset="0"/>
                  <a:cs typeface="Arial" pitchFamily="34" charset="0"/>
                </a:rPr>
                <a:t>béninois</a:t>
              </a:r>
              <a:r>
                <a:rPr lang="en-US" sz="1400" dirty="0" smtClean="0">
                  <a:solidFill>
                    <a:prstClr val="black"/>
                  </a:solidFill>
                  <a:latin typeface="Garamond" panose="02020404030301010803" pitchFamily="18" charset="0"/>
                  <a:cs typeface="Arial" pitchFamily="34" charset="0"/>
                </a:rPr>
                <a:t> et </a:t>
              </a:r>
              <a:r>
                <a:rPr lang="en-US" sz="1400" dirty="0" err="1" smtClean="0">
                  <a:solidFill>
                    <a:prstClr val="black"/>
                  </a:solidFill>
                  <a:latin typeface="Garamond" panose="02020404030301010803" pitchFamily="18" charset="0"/>
                  <a:cs typeface="Arial" pitchFamily="34" charset="0"/>
                </a:rPr>
                <a:t>communautaire</a:t>
              </a:r>
              <a:r>
                <a:rPr lang="en-US" sz="1400" dirty="0" smtClean="0">
                  <a:solidFill>
                    <a:prstClr val="black"/>
                  </a:solidFill>
                  <a:latin typeface="Garamond" panose="02020404030301010803" pitchFamily="18" charset="0"/>
                  <a:cs typeface="Arial" pitchFamily="34" charset="0"/>
                </a:rPr>
                <a:t> (OHADA)</a:t>
              </a:r>
            </a:p>
            <a:p>
              <a:pPr marL="285664" indent="-285664"/>
              <a:endParaRPr lang="en-US" sz="1600" dirty="0" smtClean="0">
                <a:solidFill>
                  <a:prstClr val="black"/>
                </a:solidFill>
                <a:latin typeface="Garamond" panose="02020404030301010803" pitchFamily="18" charset="0"/>
                <a:cs typeface="Arial" pitchFamily="34" charset="0"/>
              </a:endParaRPr>
            </a:p>
            <a:p>
              <a:pPr marL="285664" indent="-285664">
                <a:buFont typeface="Arial" pitchFamily="34" charset="0"/>
                <a:buChar char="•"/>
              </a:pPr>
              <a:endParaRPr lang="en-US" sz="1600" dirty="0" smtClean="0">
                <a:solidFill>
                  <a:prstClr val="black"/>
                </a:solidFill>
                <a:latin typeface="Garamond" panose="02020404030301010803" pitchFamily="18" charset="0"/>
                <a:cs typeface="Arial" pitchFamily="34" charset="0"/>
              </a:endParaRPr>
            </a:p>
            <a:p>
              <a:pPr marL="285664" indent="-285664">
                <a:buFont typeface="Arial" pitchFamily="34" charset="0"/>
                <a:buChar char="•"/>
              </a:pPr>
              <a:endParaRPr lang="en-US" sz="1600" dirty="0">
                <a:solidFill>
                  <a:prstClr val="black"/>
                </a:solidFill>
                <a:latin typeface="Garamond" panose="02020404030301010803" pitchFamily="18" charset="0"/>
                <a:cs typeface="Arial" pitchFamily="34" charset="0"/>
              </a:endParaRPr>
            </a:p>
          </p:txBody>
        </p:sp>
        <p:sp>
          <p:nvSpPr>
            <p:cNvPr id="39" name="TextBox 38"/>
            <p:cNvSpPr txBox="1"/>
            <p:nvPr/>
          </p:nvSpPr>
          <p:spPr>
            <a:xfrm>
              <a:off x="1681184" y="1556798"/>
              <a:ext cx="3267383" cy="461545"/>
            </a:xfrm>
            <a:prstGeom prst="rect">
              <a:avLst/>
            </a:prstGeom>
            <a:noFill/>
          </p:spPr>
          <p:txBody>
            <a:bodyPr wrap="square" rtlCol="0">
              <a:spAutoFit/>
            </a:bodyPr>
            <a:lstStyle/>
            <a:p>
              <a:pPr algn="ctr"/>
              <a:r>
                <a:rPr lang="en-US" sz="2399" b="1" dirty="0">
                  <a:solidFill>
                    <a:prstClr val="white"/>
                  </a:solidFill>
                  <a:effectLst>
                    <a:outerShdw blurRad="38100" dist="38100" dir="2700000" algn="tl">
                      <a:srgbClr val="000000">
                        <a:alpha val="43137"/>
                      </a:srgbClr>
                    </a:outerShdw>
                  </a:effectLst>
                  <a:latin typeface="Garamond" panose="02020404030301010803" pitchFamily="18" charset="0"/>
                  <a:cs typeface="Arial" pitchFamily="34" charset="0"/>
                </a:rPr>
                <a:t>Strengths</a:t>
              </a:r>
            </a:p>
          </p:txBody>
        </p:sp>
        <p:sp>
          <p:nvSpPr>
            <p:cNvPr id="40" name="Rounded Rectangle 37"/>
            <p:cNvSpPr/>
            <p:nvPr/>
          </p:nvSpPr>
          <p:spPr>
            <a:xfrm>
              <a:off x="5698777" y="2140763"/>
              <a:ext cx="3956858" cy="1562099"/>
            </a:xfrm>
            <a:custGeom>
              <a:avLst/>
              <a:gdLst/>
              <a:ahLst/>
              <a:cxnLst/>
              <a:rect l="l" t="t" r="r" b="b"/>
              <a:pathLst>
                <a:path w="3957889" h="1562506">
                  <a:moveTo>
                    <a:pt x="0" y="0"/>
                  </a:moveTo>
                  <a:lnTo>
                    <a:pt x="3957889" y="0"/>
                  </a:lnTo>
                  <a:lnTo>
                    <a:pt x="3957889" y="1201096"/>
                  </a:lnTo>
                  <a:cubicBezTo>
                    <a:pt x="3957888" y="1400697"/>
                    <a:pt x="3796079" y="1562506"/>
                    <a:pt x="3596478" y="1562506"/>
                  </a:cubicBezTo>
                  <a:lnTo>
                    <a:pt x="361411" y="1562506"/>
                  </a:lnTo>
                  <a:cubicBezTo>
                    <a:pt x="161809" y="1562506"/>
                    <a:pt x="0" y="1400697"/>
                    <a:pt x="0" y="1201096"/>
                  </a:cubicBezTo>
                  <a:close/>
                </a:path>
              </a:pathLst>
            </a:custGeom>
            <a:solidFill>
              <a:sysClr val="window" lastClr="FFFFFF"/>
            </a:solidFill>
            <a:ln w="25400" cap="flat" cmpd="sng" algn="ctr">
              <a:noFill/>
              <a:prstDash val="solid"/>
            </a:ln>
            <a:effectLst>
              <a:innerShdw blurRad="203200" dist="50800" dir="13500000">
                <a:prstClr val="black">
                  <a:alpha val="50000"/>
                </a:prstClr>
              </a:innerShdw>
            </a:effectLst>
          </p:spPr>
          <p:txBody>
            <a:bodyPr rtlCol="0" anchor="ctr"/>
            <a:lstStyle/>
            <a:p>
              <a:pPr algn="ctr" defTabSz="914126"/>
              <a:endParaRPr lang="en-US" sz="1799" kern="0" dirty="0">
                <a:solidFill>
                  <a:prstClr val="white"/>
                </a:solidFill>
                <a:latin typeface="Garamond" panose="02020404030301010803" pitchFamily="18" charset="0"/>
                <a:cs typeface="Arial" pitchFamily="34" charset="0"/>
              </a:endParaRPr>
            </a:p>
          </p:txBody>
        </p:sp>
        <p:sp>
          <p:nvSpPr>
            <p:cNvPr id="41" name="TextBox 40"/>
            <p:cNvSpPr txBox="1"/>
            <p:nvPr/>
          </p:nvSpPr>
          <p:spPr>
            <a:xfrm>
              <a:off x="6329641" y="2161306"/>
              <a:ext cx="3535524" cy="1764558"/>
            </a:xfrm>
            <a:prstGeom prst="rect">
              <a:avLst/>
            </a:prstGeom>
            <a:noFill/>
          </p:spPr>
          <p:txBody>
            <a:bodyPr wrap="square" rtlCol="0" anchor="ctr">
              <a:spAutoFit/>
            </a:bodyPr>
            <a:lstStyle/>
            <a:p>
              <a:pPr marL="285664" indent="-285664">
                <a:buFont typeface="Arial" pitchFamily="34" charset="0"/>
                <a:buChar char="•"/>
              </a:pPr>
              <a:r>
                <a:rPr lang="en-US" sz="1400" dirty="0" smtClean="0">
                  <a:solidFill>
                    <a:prstClr val="black"/>
                  </a:solidFill>
                  <a:latin typeface="Garamond" panose="02020404030301010803" pitchFamily="18" charset="0"/>
                  <a:cs typeface="Arial" pitchFamily="34" charset="0"/>
                </a:rPr>
                <a:t>absence d’un </a:t>
              </a:r>
              <a:r>
                <a:rPr lang="en-US" sz="1400" dirty="0" err="1" smtClean="0">
                  <a:solidFill>
                    <a:prstClr val="black"/>
                  </a:solidFill>
                  <a:latin typeface="Garamond" panose="02020404030301010803" pitchFamily="18" charset="0"/>
                  <a:cs typeface="Arial" pitchFamily="34" charset="0"/>
                </a:rPr>
                <a:t>outil</a:t>
              </a:r>
              <a:r>
                <a:rPr lang="en-US" sz="1400" dirty="0" smtClean="0">
                  <a:solidFill>
                    <a:prstClr val="black"/>
                  </a:solidFill>
                  <a:latin typeface="Garamond" panose="02020404030301010803" pitchFamily="18" charset="0"/>
                  <a:cs typeface="Arial" pitchFamily="34" charset="0"/>
                </a:rPr>
                <a:t> </a:t>
              </a:r>
              <a:r>
                <a:rPr lang="en-US" sz="1400" dirty="0" err="1" smtClean="0">
                  <a:solidFill>
                    <a:prstClr val="black"/>
                  </a:solidFill>
                  <a:latin typeface="Garamond" panose="02020404030301010803" pitchFamily="18" charset="0"/>
                  <a:cs typeface="Arial" pitchFamily="34" charset="0"/>
                </a:rPr>
                <a:t>automatisé</a:t>
              </a:r>
              <a:r>
                <a:rPr lang="en-US" sz="1400" dirty="0" smtClean="0">
                  <a:solidFill>
                    <a:prstClr val="black"/>
                  </a:solidFill>
                  <a:latin typeface="Garamond" panose="02020404030301010803" pitchFamily="18" charset="0"/>
                  <a:cs typeface="Arial" pitchFamily="34" charset="0"/>
                </a:rPr>
                <a:t> de </a:t>
              </a:r>
              <a:r>
                <a:rPr lang="en-US" sz="1400" dirty="0" err="1" smtClean="0">
                  <a:solidFill>
                    <a:prstClr val="black"/>
                  </a:solidFill>
                  <a:latin typeface="Garamond" panose="02020404030301010803" pitchFamily="18" charset="0"/>
                  <a:cs typeface="Arial" pitchFamily="34" charset="0"/>
                </a:rPr>
                <a:t>centralisation</a:t>
              </a:r>
              <a:r>
                <a:rPr lang="en-US" sz="1400" dirty="0" smtClean="0">
                  <a:solidFill>
                    <a:prstClr val="black"/>
                  </a:solidFill>
                  <a:latin typeface="Garamond" panose="02020404030301010803" pitchFamily="18" charset="0"/>
                  <a:cs typeface="Arial" pitchFamily="34" charset="0"/>
                </a:rPr>
                <a:t> et de </a:t>
              </a:r>
              <a:r>
                <a:rPr lang="en-US" sz="1400" dirty="0" err="1" smtClean="0">
                  <a:solidFill>
                    <a:prstClr val="black"/>
                  </a:solidFill>
                  <a:latin typeface="Garamond" panose="02020404030301010803" pitchFamily="18" charset="0"/>
                  <a:cs typeface="Arial" pitchFamily="34" charset="0"/>
                </a:rPr>
                <a:t>gestion</a:t>
              </a:r>
              <a:r>
                <a:rPr lang="en-US" sz="1400" dirty="0" smtClean="0">
                  <a:solidFill>
                    <a:prstClr val="black"/>
                  </a:solidFill>
                  <a:latin typeface="Garamond" panose="02020404030301010803" pitchFamily="18" charset="0"/>
                  <a:cs typeface="Arial" pitchFamily="34" charset="0"/>
                </a:rPr>
                <a:t> des </a:t>
              </a:r>
              <a:r>
                <a:rPr lang="en-US" sz="1400" dirty="0" err="1" smtClean="0">
                  <a:solidFill>
                    <a:prstClr val="black"/>
                  </a:solidFill>
                  <a:latin typeface="Garamond" panose="02020404030301010803" pitchFamily="18" charset="0"/>
                  <a:cs typeface="Arial" pitchFamily="34" charset="0"/>
                </a:rPr>
                <a:t>contrats</a:t>
              </a:r>
              <a:r>
                <a:rPr lang="en-US" sz="1400" dirty="0" smtClean="0">
                  <a:solidFill>
                    <a:prstClr val="black"/>
                  </a:solidFill>
                  <a:latin typeface="Garamond" panose="02020404030301010803" pitchFamily="18" charset="0"/>
                  <a:cs typeface="Arial" pitchFamily="34" charset="0"/>
                </a:rPr>
                <a:t> </a:t>
              </a:r>
              <a:r>
                <a:rPr lang="en-US" sz="1400" dirty="0" err="1" smtClean="0">
                  <a:solidFill>
                    <a:prstClr val="black"/>
                  </a:solidFill>
                  <a:latin typeface="Garamond" panose="02020404030301010803" pitchFamily="18" charset="0"/>
                  <a:cs typeface="Arial" pitchFamily="34" charset="0"/>
                </a:rPr>
                <a:t>afin</a:t>
              </a:r>
              <a:r>
                <a:rPr lang="en-US" sz="1400" dirty="0" smtClean="0">
                  <a:solidFill>
                    <a:prstClr val="black"/>
                  </a:solidFill>
                  <a:latin typeface="Garamond" panose="02020404030301010803" pitchFamily="18" charset="0"/>
                  <a:cs typeface="Arial" pitchFamily="34" charset="0"/>
                </a:rPr>
                <a:t> </a:t>
              </a:r>
              <a:r>
                <a:rPr lang="en-US" sz="1400" dirty="0" err="1" smtClean="0">
                  <a:solidFill>
                    <a:prstClr val="black"/>
                  </a:solidFill>
                  <a:latin typeface="Garamond" panose="02020404030301010803" pitchFamily="18" charset="0"/>
                  <a:cs typeface="Arial" pitchFamily="34" charset="0"/>
                </a:rPr>
                <a:t>d’anticiper</a:t>
              </a:r>
              <a:r>
                <a:rPr lang="en-US" sz="1400" dirty="0" smtClean="0">
                  <a:solidFill>
                    <a:prstClr val="black"/>
                  </a:solidFill>
                  <a:latin typeface="Garamond" panose="02020404030301010803" pitchFamily="18" charset="0"/>
                  <a:cs typeface="Arial" pitchFamily="34" charset="0"/>
                </a:rPr>
                <a:t>  les </a:t>
              </a:r>
              <a:r>
                <a:rPr lang="en-US" sz="1400" dirty="0" err="1" smtClean="0">
                  <a:solidFill>
                    <a:prstClr val="black"/>
                  </a:solidFill>
                  <a:latin typeface="Garamond" panose="02020404030301010803" pitchFamily="18" charset="0"/>
                  <a:cs typeface="Arial" pitchFamily="34" charset="0"/>
                </a:rPr>
                <a:t>événements</a:t>
              </a:r>
              <a:r>
                <a:rPr lang="en-US" sz="1400" dirty="0" smtClean="0">
                  <a:solidFill>
                    <a:prstClr val="black"/>
                  </a:solidFill>
                  <a:latin typeface="Garamond" panose="02020404030301010803" pitchFamily="18" charset="0"/>
                  <a:cs typeface="Arial" pitchFamily="34" charset="0"/>
                </a:rPr>
                <a:t> pour des </a:t>
              </a:r>
              <a:r>
                <a:rPr lang="en-US" sz="1400" dirty="0" err="1" smtClean="0">
                  <a:solidFill>
                    <a:prstClr val="black"/>
                  </a:solidFill>
                  <a:latin typeface="Garamond" panose="02020404030301010803" pitchFamily="18" charset="0"/>
                  <a:cs typeface="Arial" pitchFamily="34" charset="0"/>
                </a:rPr>
                <a:t>prises</a:t>
              </a:r>
              <a:r>
                <a:rPr lang="en-US" sz="1400" dirty="0" smtClean="0">
                  <a:solidFill>
                    <a:prstClr val="black"/>
                  </a:solidFill>
                  <a:latin typeface="Garamond" panose="02020404030301010803" pitchFamily="18" charset="0"/>
                  <a:cs typeface="Arial" pitchFamily="34" charset="0"/>
                </a:rPr>
                <a:t> de </a:t>
              </a:r>
              <a:r>
                <a:rPr lang="en-US" sz="1400" dirty="0" err="1" smtClean="0">
                  <a:solidFill>
                    <a:prstClr val="black"/>
                  </a:solidFill>
                  <a:latin typeface="Garamond" panose="02020404030301010803" pitchFamily="18" charset="0"/>
                  <a:cs typeface="Arial" pitchFamily="34" charset="0"/>
                </a:rPr>
                <a:t>décisions</a:t>
              </a:r>
              <a:r>
                <a:rPr lang="en-US" sz="1400" dirty="0" smtClean="0">
                  <a:solidFill>
                    <a:prstClr val="black"/>
                  </a:solidFill>
                  <a:latin typeface="Garamond" panose="02020404030301010803" pitchFamily="18" charset="0"/>
                  <a:cs typeface="Arial" pitchFamily="34" charset="0"/>
                </a:rPr>
                <a:t> en temps utile ; </a:t>
              </a:r>
            </a:p>
            <a:p>
              <a:pPr marL="285664" indent="-285664">
                <a:buFont typeface="Arial" pitchFamily="34" charset="0"/>
                <a:buChar char="•"/>
              </a:pPr>
              <a:r>
                <a:rPr lang="en-US" sz="1400" dirty="0" smtClean="0">
                  <a:solidFill>
                    <a:prstClr val="black"/>
                  </a:solidFill>
                  <a:latin typeface="Garamond" panose="02020404030301010803" pitchFamily="18" charset="0"/>
                  <a:cs typeface="Arial" pitchFamily="34" charset="0"/>
                </a:rPr>
                <a:t>absence de </a:t>
              </a:r>
              <a:r>
                <a:rPr lang="en-US" sz="1400" dirty="0" err="1" smtClean="0">
                  <a:solidFill>
                    <a:prstClr val="black"/>
                  </a:solidFill>
                  <a:latin typeface="Garamond" panose="02020404030301010803" pitchFamily="18" charset="0"/>
                  <a:cs typeface="Arial" pitchFamily="34" charset="0"/>
                </a:rPr>
                <a:t>bureaux</a:t>
              </a:r>
              <a:r>
                <a:rPr lang="en-US" sz="1400" dirty="0" smtClean="0">
                  <a:solidFill>
                    <a:prstClr val="black"/>
                  </a:solidFill>
                  <a:latin typeface="Garamond" panose="02020404030301010803" pitchFamily="18" charset="0"/>
                  <a:cs typeface="Arial" pitchFamily="34" charset="0"/>
                </a:rPr>
                <a:t> </a:t>
              </a:r>
              <a:r>
                <a:rPr lang="en-US" sz="1400" dirty="0" err="1" smtClean="0">
                  <a:solidFill>
                    <a:prstClr val="black"/>
                  </a:solidFill>
                  <a:latin typeface="Garamond" panose="02020404030301010803" pitchFamily="18" charset="0"/>
                  <a:cs typeface="Arial" pitchFamily="34" charset="0"/>
                </a:rPr>
                <a:t>administratifs</a:t>
              </a:r>
              <a:r>
                <a:rPr lang="en-US" sz="1400" dirty="0" smtClean="0">
                  <a:solidFill>
                    <a:prstClr val="black"/>
                  </a:solidFill>
                  <a:latin typeface="Garamond" panose="02020404030301010803" pitchFamily="18" charset="0"/>
                  <a:cs typeface="Arial" pitchFamily="34" charset="0"/>
                </a:rPr>
                <a:t>  pour assurer la </a:t>
              </a:r>
              <a:r>
                <a:rPr lang="en-US" sz="1400" dirty="0" err="1" smtClean="0">
                  <a:solidFill>
                    <a:prstClr val="black"/>
                  </a:solidFill>
                  <a:latin typeface="Garamond" panose="02020404030301010803" pitchFamily="18" charset="0"/>
                  <a:cs typeface="Arial" pitchFamily="34" charset="0"/>
                </a:rPr>
                <a:t>confidentialité</a:t>
              </a:r>
              <a:r>
                <a:rPr lang="en-US" sz="1400" dirty="0" smtClean="0">
                  <a:solidFill>
                    <a:prstClr val="black"/>
                  </a:solidFill>
                  <a:latin typeface="Garamond" panose="02020404030301010803" pitchFamily="18" charset="0"/>
                  <a:cs typeface="Arial" pitchFamily="34" charset="0"/>
                </a:rPr>
                <a:t> des </a:t>
              </a:r>
              <a:r>
                <a:rPr lang="en-US" sz="1400" dirty="0" err="1" smtClean="0">
                  <a:solidFill>
                    <a:prstClr val="black"/>
                  </a:solidFill>
                  <a:latin typeface="Garamond" panose="02020404030301010803" pitchFamily="18" charset="0"/>
                  <a:cs typeface="Arial" pitchFamily="34" charset="0"/>
                </a:rPr>
                <a:t>données</a:t>
              </a:r>
              <a:r>
                <a:rPr lang="en-US" sz="1400" dirty="0" smtClean="0">
                  <a:solidFill>
                    <a:prstClr val="black"/>
                  </a:solidFill>
                  <a:latin typeface="Garamond" panose="02020404030301010803" pitchFamily="18" charset="0"/>
                  <a:cs typeface="Arial" pitchFamily="34" charset="0"/>
                </a:rPr>
                <a:t> et le </a:t>
              </a:r>
              <a:r>
                <a:rPr lang="en-US" sz="1400" dirty="0" err="1" smtClean="0">
                  <a:solidFill>
                    <a:prstClr val="black"/>
                  </a:solidFill>
                  <a:latin typeface="Garamond" panose="02020404030301010803" pitchFamily="18" charset="0"/>
                  <a:cs typeface="Arial" pitchFamily="34" charset="0"/>
                </a:rPr>
                <a:t>traitement</a:t>
              </a:r>
              <a:r>
                <a:rPr lang="en-US" sz="1400" dirty="0" smtClean="0">
                  <a:solidFill>
                    <a:prstClr val="black"/>
                  </a:solidFill>
                  <a:latin typeface="Garamond" panose="02020404030301010803" pitchFamily="18" charset="0"/>
                  <a:cs typeface="Arial" pitchFamily="34" charset="0"/>
                </a:rPr>
                <a:t> </a:t>
              </a:r>
              <a:r>
                <a:rPr lang="en-US" sz="1400" dirty="0" err="1" smtClean="0">
                  <a:solidFill>
                    <a:prstClr val="black"/>
                  </a:solidFill>
                  <a:latin typeface="Garamond" panose="02020404030301010803" pitchFamily="18" charset="0"/>
                  <a:cs typeface="Arial" pitchFamily="34" charset="0"/>
                </a:rPr>
                <a:t>desdites</a:t>
              </a:r>
              <a:r>
                <a:rPr lang="en-US" sz="1400" dirty="0" smtClean="0">
                  <a:solidFill>
                    <a:prstClr val="black"/>
                  </a:solidFill>
                  <a:latin typeface="Garamond" panose="02020404030301010803" pitchFamily="18" charset="0"/>
                  <a:cs typeface="Arial" pitchFamily="34" charset="0"/>
                </a:rPr>
                <a:t> </a:t>
              </a:r>
              <a:r>
                <a:rPr lang="en-US" sz="1400" dirty="0" err="1" smtClean="0">
                  <a:solidFill>
                    <a:prstClr val="black"/>
                  </a:solidFill>
                  <a:latin typeface="Garamond" panose="02020404030301010803" pitchFamily="18" charset="0"/>
                  <a:cs typeface="Arial" pitchFamily="34" charset="0"/>
                </a:rPr>
                <a:t>données</a:t>
              </a:r>
              <a:r>
                <a:rPr lang="en-US" sz="1400" dirty="0" smtClean="0">
                  <a:solidFill>
                    <a:prstClr val="black"/>
                  </a:solidFill>
                  <a:latin typeface="Garamond" panose="02020404030301010803" pitchFamily="18" charset="0"/>
                  <a:cs typeface="Arial" pitchFamily="34" charset="0"/>
                </a:rPr>
                <a:t> </a:t>
              </a:r>
              <a:r>
                <a:rPr lang="en-US" sz="1400" dirty="0" err="1" smtClean="0">
                  <a:solidFill>
                    <a:prstClr val="black"/>
                  </a:solidFill>
                  <a:latin typeface="Garamond" panose="02020404030301010803" pitchFamily="18" charset="0"/>
                  <a:cs typeface="Arial" pitchFamily="34" charset="0"/>
                </a:rPr>
                <a:t>dans</a:t>
              </a:r>
              <a:r>
                <a:rPr lang="en-US" sz="1400" dirty="0" smtClean="0">
                  <a:solidFill>
                    <a:prstClr val="black"/>
                  </a:solidFill>
                  <a:latin typeface="Garamond" panose="02020404030301010803" pitchFamily="18" charset="0"/>
                  <a:cs typeface="Arial" pitchFamily="34" charset="0"/>
                </a:rPr>
                <a:t> un </a:t>
              </a:r>
              <a:r>
                <a:rPr lang="en-US" sz="1400" dirty="0" err="1" smtClean="0">
                  <a:solidFill>
                    <a:prstClr val="black"/>
                  </a:solidFill>
                  <a:latin typeface="Garamond" panose="02020404030301010803" pitchFamily="18" charset="0"/>
                  <a:cs typeface="Arial" pitchFamily="34" charset="0"/>
                </a:rPr>
                <a:t>environnement</a:t>
              </a:r>
              <a:r>
                <a:rPr lang="en-US" sz="1400" dirty="0" smtClean="0">
                  <a:solidFill>
                    <a:prstClr val="black"/>
                  </a:solidFill>
                  <a:latin typeface="Garamond" panose="02020404030301010803" pitchFamily="18" charset="0"/>
                  <a:cs typeface="Arial" pitchFamily="34" charset="0"/>
                </a:rPr>
                <a:t> </a:t>
              </a:r>
              <a:r>
                <a:rPr lang="en-US" sz="1400" dirty="0" err="1" smtClean="0">
                  <a:solidFill>
                    <a:prstClr val="black"/>
                  </a:solidFill>
                  <a:latin typeface="Garamond" panose="02020404030301010803" pitchFamily="18" charset="0"/>
                  <a:cs typeface="Arial" pitchFamily="34" charset="0"/>
                </a:rPr>
                <a:t>calme</a:t>
              </a:r>
              <a:r>
                <a:rPr lang="en-US" sz="1400" dirty="0" smtClean="0">
                  <a:solidFill>
                    <a:prstClr val="black"/>
                  </a:solidFill>
                  <a:latin typeface="Garamond" panose="02020404030301010803" pitchFamily="18" charset="0"/>
                  <a:cs typeface="Arial" pitchFamily="34" charset="0"/>
                </a:rPr>
                <a:t> et favorable à la </a:t>
              </a:r>
              <a:r>
                <a:rPr lang="en-US" sz="1400" dirty="0" err="1" smtClean="0">
                  <a:solidFill>
                    <a:prstClr val="black"/>
                  </a:solidFill>
                  <a:latin typeface="Garamond" panose="02020404030301010803" pitchFamily="18" charset="0"/>
                  <a:cs typeface="Arial" pitchFamily="34" charset="0"/>
                </a:rPr>
                <a:t>réflexion</a:t>
              </a:r>
              <a:r>
                <a:rPr lang="en-US" sz="1400" dirty="0" smtClean="0">
                  <a:solidFill>
                    <a:prstClr val="black"/>
                  </a:solidFill>
                  <a:latin typeface="Garamond" panose="02020404030301010803" pitchFamily="18" charset="0"/>
                  <a:cs typeface="Arial" pitchFamily="34" charset="0"/>
                </a:rPr>
                <a:t>.</a:t>
              </a:r>
            </a:p>
            <a:p>
              <a:pPr marL="285664" indent="-285664">
                <a:buFont typeface="Arial" pitchFamily="34" charset="0"/>
                <a:buChar char="•"/>
              </a:pPr>
              <a:r>
                <a:rPr lang="en-US" sz="1600" dirty="0" smtClean="0">
                  <a:solidFill>
                    <a:prstClr val="black"/>
                  </a:solidFill>
                  <a:latin typeface="Garamond" panose="02020404030301010803" pitchFamily="18" charset="0"/>
                  <a:cs typeface="Arial" pitchFamily="34" charset="0"/>
                </a:rPr>
                <a:t> </a:t>
              </a:r>
              <a:endParaRPr lang="en-US" sz="1600" dirty="0">
                <a:solidFill>
                  <a:prstClr val="black"/>
                </a:solidFill>
                <a:latin typeface="Garamond" panose="02020404030301010803" pitchFamily="18" charset="0"/>
                <a:cs typeface="Arial" pitchFamily="34" charset="0"/>
              </a:endParaRPr>
            </a:p>
          </p:txBody>
        </p:sp>
        <p:sp>
          <p:nvSpPr>
            <p:cNvPr id="42" name="TextBox 41"/>
            <p:cNvSpPr txBox="1"/>
            <p:nvPr/>
          </p:nvSpPr>
          <p:spPr>
            <a:xfrm>
              <a:off x="6034820" y="1576402"/>
              <a:ext cx="3267383" cy="461545"/>
            </a:xfrm>
            <a:prstGeom prst="rect">
              <a:avLst/>
            </a:prstGeom>
            <a:noFill/>
          </p:spPr>
          <p:txBody>
            <a:bodyPr wrap="square" rtlCol="0">
              <a:spAutoFit/>
            </a:bodyPr>
            <a:lstStyle/>
            <a:p>
              <a:pPr algn="ctr"/>
              <a:r>
                <a:rPr lang="en-US" sz="2399" b="1" dirty="0">
                  <a:solidFill>
                    <a:prstClr val="white"/>
                  </a:solidFill>
                  <a:effectLst>
                    <a:outerShdw blurRad="38100" dist="38100" dir="2700000" algn="tl">
                      <a:srgbClr val="000000">
                        <a:alpha val="43137"/>
                      </a:srgbClr>
                    </a:outerShdw>
                  </a:effectLst>
                  <a:latin typeface="Garamond" panose="02020404030301010803" pitchFamily="18" charset="0"/>
                  <a:cs typeface="Arial" pitchFamily="34" charset="0"/>
                </a:rPr>
                <a:t>Weaknesses</a:t>
              </a:r>
            </a:p>
          </p:txBody>
        </p:sp>
        <p:sp>
          <p:nvSpPr>
            <p:cNvPr id="43" name="Rounded Rectangle 53"/>
            <p:cNvSpPr/>
            <p:nvPr/>
          </p:nvSpPr>
          <p:spPr>
            <a:xfrm>
              <a:off x="1356627" y="4677252"/>
              <a:ext cx="3956857" cy="1499219"/>
            </a:xfrm>
            <a:custGeom>
              <a:avLst/>
              <a:gdLst/>
              <a:ahLst/>
              <a:cxnLst/>
              <a:rect l="l" t="t" r="r" b="b"/>
              <a:pathLst>
                <a:path w="3957888" h="1499610">
                  <a:moveTo>
                    <a:pt x="0" y="0"/>
                  </a:moveTo>
                  <a:lnTo>
                    <a:pt x="3957888" y="0"/>
                  </a:lnTo>
                  <a:lnTo>
                    <a:pt x="3957888" y="1138199"/>
                  </a:lnTo>
                  <a:cubicBezTo>
                    <a:pt x="3957888" y="1337800"/>
                    <a:pt x="3796079" y="1499609"/>
                    <a:pt x="3596479" y="1499610"/>
                  </a:cubicBezTo>
                  <a:lnTo>
                    <a:pt x="361410" y="1499610"/>
                  </a:lnTo>
                  <a:cubicBezTo>
                    <a:pt x="161809" y="1499609"/>
                    <a:pt x="0" y="1337800"/>
                    <a:pt x="0" y="1138199"/>
                  </a:cubicBezTo>
                  <a:close/>
                </a:path>
              </a:pathLst>
            </a:custGeom>
            <a:solidFill>
              <a:sysClr val="window" lastClr="FFFFFF"/>
            </a:solidFill>
            <a:ln w="25400" cap="flat" cmpd="sng" algn="ctr">
              <a:noFill/>
              <a:prstDash val="solid"/>
            </a:ln>
            <a:effectLst>
              <a:innerShdw blurRad="203200" dist="50800" dir="13500000">
                <a:prstClr val="black">
                  <a:alpha val="50000"/>
                </a:prstClr>
              </a:innerShdw>
            </a:effectLst>
          </p:spPr>
          <p:txBody>
            <a:bodyPr rtlCol="0" anchor="ctr"/>
            <a:lstStyle/>
            <a:p>
              <a:pPr algn="ctr" defTabSz="914126"/>
              <a:endParaRPr lang="en-US" sz="1799" kern="0">
                <a:solidFill>
                  <a:prstClr val="white"/>
                </a:solidFill>
                <a:latin typeface="Garamond" panose="02020404030301010803" pitchFamily="18" charset="0"/>
                <a:cs typeface="Arial" pitchFamily="34" charset="0"/>
              </a:endParaRPr>
            </a:p>
          </p:txBody>
        </p:sp>
        <p:sp>
          <p:nvSpPr>
            <p:cNvPr id="44" name="TextBox 43"/>
            <p:cNvSpPr txBox="1"/>
            <p:nvPr/>
          </p:nvSpPr>
          <p:spPr>
            <a:xfrm>
              <a:off x="1855150" y="4944272"/>
              <a:ext cx="2663602" cy="1000794"/>
            </a:xfrm>
            <a:prstGeom prst="rect">
              <a:avLst/>
            </a:prstGeom>
            <a:noFill/>
          </p:spPr>
          <p:txBody>
            <a:bodyPr wrap="square" rtlCol="0" anchor="ctr">
              <a:spAutoFit/>
            </a:bodyPr>
            <a:lstStyle/>
            <a:p>
              <a:pPr marL="285664" indent="-285664">
                <a:buFont typeface="Arial" pitchFamily="34" charset="0"/>
                <a:buChar char="•"/>
              </a:pPr>
              <a:r>
                <a:rPr lang="en-US" sz="1400" dirty="0" err="1" smtClean="0">
                  <a:solidFill>
                    <a:prstClr val="black"/>
                  </a:solidFill>
                  <a:latin typeface="Garamond" panose="02020404030301010803" pitchFamily="18" charset="0"/>
                  <a:cs typeface="Arial" pitchFamily="34" charset="0"/>
                </a:rPr>
                <a:t>Gagner</a:t>
              </a:r>
              <a:r>
                <a:rPr lang="en-US" sz="1400" dirty="0" smtClean="0">
                  <a:solidFill>
                    <a:prstClr val="black"/>
                  </a:solidFill>
                  <a:latin typeface="Garamond" panose="02020404030301010803" pitchFamily="18" charset="0"/>
                  <a:cs typeface="Arial" pitchFamily="34" charset="0"/>
                </a:rPr>
                <a:t> la </a:t>
              </a:r>
              <a:r>
                <a:rPr lang="en-US" sz="1400" dirty="0" err="1" smtClean="0">
                  <a:solidFill>
                    <a:prstClr val="black"/>
                  </a:solidFill>
                  <a:latin typeface="Garamond" panose="02020404030301010803" pitchFamily="18" charset="0"/>
                  <a:cs typeface="Arial" pitchFamily="34" charset="0"/>
                </a:rPr>
                <a:t>confiance</a:t>
              </a:r>
              <a:r>
                <a:rPr lang="en-US" sz="1400" dirty="0" smtClean="0">
                  <a:solidFill>
                    <a:prstClr val="black"/>
                  </a:solidFill>
                  <a:latin typeface="Garamond" panose="02020404030301010803" pitchFamily="18" charset="0"/>
                  <a:cs typeface="Arial" pitchFamily="34" charset="0"/>
                </a:rPr>
                <a:t> des </a:t>
              </a:r>
              <a:r>
                <a:rPr lang="en-US" sz="1400" dirty="0" err="1" smtClean="0">
                  <a:solidFill>
                    <a:prstClr val="black"/>
                  </a:solidFill>
                  <a:latin typeface="Garamond" panose="02020404030301010803" pitchFamily="18" charset="0"/>
                  <a:cs typeface="Arial" pitchFamily="34" charset="0"/>
                </a:rPr>
                <a:t>partenaires</a:t>
              </a:r>
              <a:r>
                <a:rPr lang="en-US" sz="1400" dirty="0" smtClean="0">
                  <a:solidFill>
                    <a:prstClr val="black"/>
                  </a:solidFill>
                  <a:latin typeface="Garamond" panose="02020404030301010803" pitchFamily="18" charset="0"/>
                  <a:cs typeface="Arial" pitchFamily="34" charset="0"/>
                </a:rPr>
                <a:t> à </a:t>
              </a:r>
              <a:r>
                <a:rPr lang="en-US" sz="1400" dirty="0" err="1" smtClean="0">
                  <a:solidFill>
                    <a:prstClr val="black"/>
                  </a:solidFill>
                  <a:latin typeface="Garamond" panose="02020404030301010803" pitchFamily="18" charset="0"/>
                  <a:cs typeface="Arial" pitchFamily="34" charset="0"/>
                </a:rPr>
                <a:t>travers</a:t>
              </a:r>
              <a:r>
                <a:rPr lang="en-US" sz="1400" dirty="0" smtClean="0">
                  <a:solidFill>
                    <a:prstClr val="black"/>
                  </a:solidFill>
                  <a:latin typeface="Garamond" panose="02020404030301010803" pitchFamily="18" charset="0"/>
                  <a:cs typeface="Arial" pitchFamily="34" charset="0"/>
                </a:rPr>
                <a:t> un </a:t>
              </a:r>
              <a:r>
                <a:rPr lang="en-US" sz="1400" dirty="0" err="1" smtClean="0">
                  <a:solidFill>
                    <a:prstClr val="black"/>
                  </a:solidFill>
                  <a:latin typeface="Garamond" panose="02020404030301010803" pitchFamily="18" charset="0"/>
                  <a:cs typeface="Arial" pitchFamily="34" charset="0"/>
                </a:rPr>
                <a:t>suivi</a:t>
              </a:r>
              <a:r>
                <a:rPr lang="en-US" sz="1400" dirty="0" smtClean="0">
                  <a:solidFill>
                    <a:prstClr val="black"/>
                  </a:solidFill>
                  <a:latin typeface="Garamond" panose="02020404030301010803" pitchFamily="18" charset="0"/>
                  <a:cs typeface="Arial" pitchFamily="34" charset="0"/>
                </a:rPr>
                <a:t> plus </a:t>
              </a:r>
              <a:r>
                <a:rPr lang="en-US" sz="1400" dirty="0" err="1" smtClean="0">
                  <a:solidFill>
                    <a:prstClr val="black"/>
                  </a:solidFill>
                  <a:latin typeface="Garamond" panose="02020404030301010803" pitchFamily="18" charset="0"/>
                  <a:cs typeface="Arial" pitchFamily="34" charset="0"/>
                </a:rPr>
                <a:t>rigoureux</a:t>
              </a:r>
              <a:r>
                <a:rPr lang="en-US" sz="1400" dirty="0" smtClean="0">
                  <a:solidFill>
                    <a:prstClr val="black"/>
                  </a:solidFill>
                  <a:latin typeface="Garamond" panose="02020404030301010803" pitchFamily="18" charset="0"/>
                  <a:cs typeface="Arial" pitchFamily="34" charset="0"/>
                </a:rPr>
                <a:t> des obligations </a:t>
              </a:r>
              <a:r>
                <a:rPr lang="en-US" sz="1400" dirty="0" err="1" smtClean="0">
                  <a:solidFill>
                    <a:prstClr val="black"/>
                  </a:solidFill>
                  <a:latin typeface="Garamond" panose="02020404030301010803" pitchFamily="18" charset="0"/>
                  <a:cs typeface="Arial" pitchFamily="34" charset="0"/>
                </a:rPr>
                <a:t>contractuelles</a:t>
              </a:r>
              <a:r>
                <a:rPr lang="en-US" sz="1400" dirty="0" smtClean="0">
                  <a:solidFill>
                    <a:prstClr val="black"/>
                  </a:solidFill>
                  <a:latin typeface="Garamond" panose="02020404030301010803" pitchFamily="18" charset="0"/>
                  <a:cs typeface="Arial" pitchFamily="34" charset="0"/>
                </a:rPr>
                <a:t> / Augmenter le </a:t>
              </a:r>
              <a:r>
                <a:rPr lang="en-US" sz="1400" dirty="0" err="1" smtClean="0">
                  <a:solidFill>
                    <a:prstClr val="black"/>
                  </a:solidFill>
                  <a:latin typeface="Garamond" panose="02020404030301010803" pitchFamily="18" charset="0"/>
                  <a:cs typeface="Arial" pitchFamily="34" charset="0"/>
                </a:rPr>
                <a:t>portefeuille</a:t>
              </a:r>
              <a:r>
                <a:rPr lang="en-US" sz="1400" dirty="0" smtClean="0">
                  <a:solidFill>
                    <a:prstClr val="black"/>
                  </a:solidFill>
                  <a:latin typeface="Garamond" panose="02020404030301010803" pitchFamily="18" charset="0"/>
                  <a:cs typeface="Arial" pitchFamily="34" charset="0"/>
                </a:rPr>
                <a:t> client</a:t>
              </a:r>
            </a:p>
          </p:txBody>
        </p:sp>
        <p:sp>
          <p:nvSpPr>
            <p:cNvPr id="45" name="TextBox 44"/>
            <p:cNvSpPr txBox="1"/>
            <p:nvPr/>
          </p:nvSpPr>
          <p:spPr>
            <a:xfrm>
              <a:off x="1681184" y="4060439"/>
              <a:ext cx="3267383" cy="461545"/>
            </a:xfrm>
            <a:prstGeom prst="rect">
              <a:avLst/>
            </a:prstGeom>
            <a:noFill/>
          </p:spPr>
          <p:txBody>
            <a:bodyPr wrap="square" rtlCol="0">
              <a:spAutoFit/>
            </a:bodyPr>
            <a:lstStyle/>
            <a:p>
              <a:pPr algn="ctr"/>
              <a:r>
                <a:rPr lang="en-US" sz="2399" b="1" dirty="0">
                  <a:solidFill>
                    <a:prstClr val="white"/>
                  </a:solidFill>
                  <a:effectLst>
                    <a:outerShdw blurRad="38100" dist="38100" dir="2700000" algn="tl">
                      <a:srgbClr val="000000">
                        <a:alpha val="43137"/>
                      </a:srgbClr>
                    </a:outerShdw>
                  </a:effectLst>
                  <a:latin typeface="Garamond" panose="02020404030301010803" pitchFamily="18" charset="0"/>
                  <a:cs typeface="Arial" pitchFamily="34" charset="0"/>
                </a:rPr>
                <a:t>Opportunities</a:t>
              </a:r>
            </a:p>
          </p:txBody>
        </p:sp>
        <p:sp>
          <p:nvSpPr>
            <p:cNvPr id="46" name="Rounded Rectangle 56"/>
            <p:cNvSpPr/>
            <p:nvPr/>
          </p:nvSpPr>
          <p:spPr>
            <a:xfrm>
              <a:off x="5605689" y="4250454"/>
              <a:ext cx="3956858" cy="1731693"/>
            </a:xfrm>
            <a:custGeom>
              <a:avLst/>
              <a:gdLst/>
              <a:ahLst/>
              <a:cxnLst/>
              <a:rect l="l" t="t" r="r" b="b"/>
              <a:pathLst>
                <a:path w="3957889" h="1509136">
                  <a:moveTo>
                    <a:pt x="0" y="0"/>
                  </a:moveTo>
                  <a:lnTo>
                    <a:pt x="3957889" y="0"/>
                  </a:lnTo>
                  <a:lnTo>
                    <a:pt x="3957889" y="1147725"/>
                  </a:lnTo>
                  <a:cubicBezTo>
                    <a:pt x="3957888" y="1347326"/>
                    <a:pt x="3796079" y="1509135"/>
                    <a:pt x="3596478" y="1509136"/>
                  </a:cubicBezTo>
                  <a:lnTo>
                    <a:pt x="361411" y="1509136"/>
                  </a:lnTo>
                  <a:cubicBezTo>
                    <a:pt x="161809" y="1509135"/>
                    <a:pt x="0" y="1347326"/>
                    <a:pt x="0" y="1147725"/>
                  </a:cubicBezTo>
                  <a:close/>
                </a:path>
              </a:pathLst>
            </a:custGeom>
            <a:solidFill>
              <a:sysClr val="window" lastClr="FFFFFF"/>
            </a:solidFill>
            <a:ln w="25400" cap="flat" cmpd="sng" algn="ctr">
              <a:noFill/>
              <a:prstDash val="solid"/>
            </a:ln>
            <a:effectLst>
              <a:innerShdw blurRad="203200" dist="50800" dir="13500000">
                <a:prstClr val="black">
                  <a:alpha val="50000"/>
                </a:prstClr>
              </a:innerShdw>
            </a:effectLst>
          </p:spPr>
          <p:txBody>
            <a:bodyPr rtlCol="0" anchor="ctr"/>
            <a:lstStyle/>
            <a:p>
              <a:pPr algn="ctr" defTabSz="914126"/>
              <a:endParaRPr lang="en-US" sz="1799" kern="0">
                <a:solidFill>
                  <a:prstClr val="white"/>
                </a:solidFill>
                <a:latin typeface="Garamond" panose="02020404030301010803" pitchFamily="18" charset="0"/>
                <a:cs typeface="Arial" pitchFamily="34" charset="0"/>
              </a:endParaRPr>
            </a:p>
          </p:txBody>
        </p:sp>
        <p:sp>
          <p:nvSpPr>
            <p:cNvPr id="47" name="TextBox 46"/>
            <p:cNvSpPr txBox="1"/>
            <p:nvPr/>
          </p:nvSpPr>
          <p:spPr>
            <a:xfrm>
              <a:off x="6002276" y="4356452"/>
              <a:ext cx="3644646" cy="2001589"/>
            </a:xfrm>
            <a:prstGeom prst="rect">
              <a:avLst/>
            </a:prstGeom>
            <a:noFill/>
          </p:spPr>
          <p:txBody>
            <a:bodyPr wrap="square" rtlCol="0" anchor="ctr">
              <a:spAutoFit/>
            </a:bodyPr>
            <a:lstStyle/>
            <a:p>
              <a:pPr marL="285664" indent="-285664"/>
              <a:endParaRPr lang="en-US" sz="1600" dirty="0" smtClean="0">
                <a:solidFill>
                  <a:prstClr val="black"/>
                </a:solidFill>
                <a:latin typeface="Garamond" panose="02020404030301010803" pitchFamily="18" charset="0"/>
                <a:cs typeface="Arial" pitchFamily="34" charset="0"/>
              </a:endParaRPr>
            </a:p>
            <a:p>
              <a:pPr marL="285664" indent="-285664">
                <a:buFont typeface="Arial" pitchFamily="34" charset="0"/>
                <a:buChar char="•"/>
              </a:pPr>
              <a:r>
                <a:rPr lang="en-US" sz="1400" dirty="0" err="1" smtClean="0">
                  <a:solidFill>
                    <a:prstClr val="black"/>
                  </a:solidFill>
                  <a:latin typeface="Garamond" panose="02020404030301010803" pitchFamily="18" charset="0"/>
                  <a:cs typeface="Arial" pitchFamily="34" charset="0"/>
                </a:rPr>
                <a:t>Perte</a:t>
              </a:r>
              <a:r>
                <a:rPr lang="en-US" sz="1400" dirty="0" smtClean="0">
                  <a:solidFill>
                    <a:prstClr val="black"/>
                  </a:solidFill>
                  <a:latin typeface="Garamond" panose="02020404030301010803" pitchFamily="18" charset="0"/>
                  <a:cs typeface="Arial" pitchFamily="34" charset="0"/>
                </a:rPr>
                <a:t> de </a:t>
              </a:r>
              <a:r>
                <a:rPr lang="en-US" sz="1400" dirty="0" err="1" smtClean="0">
                  <a:solidFill>
                    <a:prstClr val="black"/>
                  </a:solidFill>
                  <a:latin typeface="Garamond" panose="02020404030301010803" pitchFamily="18" charset="0"/>
                  <a:cs typeface="Arial" pitchFamily="34" charset="0"/>
                </a:rPr>
                <a:t>confiance</a:t>
              </a:r>
              <a:r>
                <a:rPr lang="en-US" sz="1400" dirty="0" smtClean="0">
                  <a:solidFill>
                    <a:prstClr val="black"/>
                  </a:solidFill>
                  <a:latin typeface="Garamond" panose="02020404030301010803" pitchFamily="18" charset="0"/>
                  <a:cs typeface="Arial" pitchFamily="34" charset="0"/>
                </a:rPr>
                <a:t> des </a:t>
              </a:r>
              <a:r>
                <a:rPr lang="en-US" sz="1400" dirty="0" err="1" smtClean="0">
                  <a:solidFill>
                    <a:prstClr val="black"/>
                  </a:solidFill>
                  <a:latin typeface="Garamond" panose="02020404030301010803" pitchFamily="18" charset="0"/>
                  <a:cs typeface="Arial" pitchFamily="34" charset="0"/>
                </a:rPr>
                <a:t>partenaires</a:t>
              </a:r>
              <a:r>
                <a:rPr lang="en-US" sz="1400" dirty="0" smtClean="0">
                  <a:solidFill>
                    <a:prstClr val="black"/>
                  </a:solidFill>
                  <a:latin typeface="Garamond" panose="02020404030301010803" pitchFamily="18" charset="0"/>
                  <a:cs typeface="Arial" pitchFamily="34" charset="0"/>
                </a:rPr>
                <a:t> /</a:t>
              </a:r>
              <a:r>
                <a:rPr lang="en-US" sz="1400" dirty="0" err="1" smtClean="0">
                  <a:solidFill>
                    <a:prstClr val="black"/>
                  </a:solidFill>
                  <a:latin typeface="Garamond" panose="02020404030301010803" pitchFamily="18" charset="0"/>
                  <a:cs typeface="Arial" pitchFamily="34" charset="0"/>
                </a:rPr>
                <a:t>risque</a:t>
              </a:r>
              <a:r>
                <a:rPr lang="en-US" sz="1400" dirty="0" smtClean="0">
                  <a:solidFill>
                    <a:prstClr val="black"/>
                  </a:solidFill>
                  <a:latin typeface="Garamond" panose="02020404030301010803" pitchFamily="18" charset="0"/>
                  <a:cs typeface="Arial" pitchFamily="34" charset="0"/>
                </a:rPr>
                <a:t> de non </a:t>
              </a:r>
              <a:r>
                <a:rPr lang="en-US" sz="1400" dirty="0" err="1" smtClean="0">
                  <a:solidFill>
                    <a:prstClr val="black"/>
                  </a:solidFill>
                  <a:latin typeface="Garamond" panose="02020404030301010803" pitchFamily="18" charset="0"/>
                  <a:cs typeface="Arial" pitchFamily="34" charset="0"/>
                </a:rPr>
                <a:t>renouvellement</a:t>
              </a:r>
              <a:r>
                <a:rPr lang="en-US" sz="1400" dirty="0" smtClean="0">
                  <a:solidFill>
                    <a:prstClr val="black"/>
                  </a:solidFill>
                  <a:latin typeface="Garamond" panose="02020404030301010803" pitchFamily="18" charset="0"/>
                  <a:cs typeface="Arial" pitchFamily="34" charset="0"/>
                </a:rPr>
                <a:t> des </a:t>
              </a:r>
              <a:r>
                <a:rPr lang="en-US" sz="1400" dirty="0" err="1" smtClean="0">
                  <a:solidFill>
                    <a:prstClr val="black"/>
                  </a:solidFill>
                  <a:latin typeface="Garamond" panose="02020404030301010803" pitchFamily="18" charset="0"/>
                  <a:cs typeface="Arial" pitchFamily="34" charset="0"/>
                </a:rPr>
                <a:t>contrats</a:t>
              </a:r>
              <a:r>
                <a:rPr lang="en-US" sz="1400" dirty="0" smtClean="0">
                  <a:solidFill>
                    <a:prstClr val="black"/>
                  </a:solidFill>
                  <a:latin typeface="Garamond" panose="02020404030301010803" pitchFamily="18" charset="0"/>
                  <a:cs typeface="Arial" pitchFamily="34" charset="0"/>
                </a:rPr>
                <a:t> de </a:t>
              </a:r>
              <a:r>
                <a:rPr lang="en-US" sz="1400" dirty="0" err="1" smtClean="0">
                  <a:solidFill>
                    <a:prstClr val="black"/>
                  </a:solidFill>
                  <a:latin typeface="Garamond" panose="02020404030301010803" pitchFamily="18" charset="0"/>
                  <a:cs typeface="Arial" pitchFamily="34" charset="0"/>
                </a:rPr>
                <a:t>prestation</a:t>
              </a:r>
              <a:r>
                <a:rPr lang="en-US" sz="1400" dirty="0" smtClean="0">
                  <a:solidFill>
                    <a:prstClr val="black"/>
                  </a:solidFill>
                  <a:latin typeface="Garamond" panose="02020404030301010803" pitchFamily="18" charset="0"/>
                  <a:cs typeface="Arial" pitchFamily="34" charset="0"/>
                </a:rPr>
                <a:t> pour non respect </a:t>
              </a:r>
              <a:r>
                <a:rPr lang="en-US" sz="1400" dirty="0" err="1" smtClean="0">
                  <a:solidFill>
                    <a:prstClr val="black"/>
                  </a:solidFill>
                  <a:latin typeface="Garamond" panose="02020404030301010803" pitchFamily="18" charset="0"/>
                  <a:cs typeface="Arial" pitchFamily="34" charset="0"/>
                </a:rPr>
                <a:t>d’engagements</a:t>
              </a:r>
              <a:r>
                <a:rPr lang="en-US" sz="1400" dirty="0" smtClean="0">
                  <a:solidFill>
                    <a:prstClr val="black"/>
                  </a:solidFill>
                  <a:latin typeface="Garamond" panose="02020404030301010803" pitchFamily="18" charset="0"/>
                  <a:cs typeface="Arial" pitchFamily="34" charset="0"/>
                </a:rPr>
                <a:t> </a:t>
              </a:r>
              <a:r>
                <a:rPr lang="en-US" sz="1400" dirty="0" err="1" smtClean="0">
                  <a:solidFill>
                    <a:prstClr val="black"/>
                  </a:solidFill>
                  <a:latin typeface="Garamond" panose="02020404030301010803" pitchFamily="18" charset="0"/>
                  <a:cs typeface="Arial" pitchFamily="34" charset="0"/>
                </a:rPr>
                <a:t>contractuels</a:t>
              </a:r>
              <a:r>
                <a:rPr lang="en-US" sz="1400" dirty="0" smtClean="0">
                  <a:solidFill>
                    <a:prstClr val="black"/>
                  </a:solidFill>
                  <a:latin typeface="Garamond" panose="02020404030301010803" pitchFamily="18" charset="0"/>
                  <a:cs typeface="Arial" pitchFamily="34" charset="0"/>
                </a:rPr>
                <a:t> et </a:t>
              </a:r>
              <a:r>
                <a:rPr lang="en-US" sz="1400" dirty="0" err="1" smtClean="0">
                  <a:solidFill>
                    <a:prstClr val="black"/>
                  </a:solidFill>
                  <a:latin typeface="Garamond" panose="02020404030301010803" pitchFamily="18" charset="0"/>
                  <a:cs typeface="Arial" pitchFamily="34" charset="0"/>
                </a:rPr>
                <a:t>lourdeur</a:t>
              </a:r>
              <a:r>
                <a:rPr lang="en-US" sz="1400" dirty="0" smtClean="0">
                  <a:solidFill>
                    <a:prstClr val="black"/>
                  </a:solidFill>
                  <a:latin typeface="Garamond" panose="02020404030301010803" pitchFamily="18" charset="0"/>
                  <a:cs typeface="Arial" pitchFamily="34" charset="0"/>
                </a:rPr>
                <a:t> </a:t>
              </a:r>
              <a:r>
                <a:rPr lang="en-US" sz="1400" dirty="0" err="1" smtClean="0">
                  <a:solidFill>
                    <a:prstClr val="black"/>
                  </a:solidFill>
                  <a:latin typeface="Garamond" panose="02020404030301010803" pitchFamily="18" charset="0"/>
                  <a:cs typeface="Arial" pitchFamily="34" charset="0"/>
                </a:rPr>
                <a:t>dans</a:t>
              </a:r>
              <a:r>
                <a:rPr lang="en-US" sz="1400" dirty="0" smtClean="0">
                  <a:solidFill>
                    <a:prstClr val="black"/>
                  </a:solidFill>
                  <a:latin typeface="Garamond" panose="02020404030301010803" pitchFamily="18" charset="0"/>
                  <a:cs typeface="Arial" pitchFamily="34" charset="0"/>
                </a:rPr>
                <a:t> la </a:t>
              </a:r>
              <a:r>
                <a:rPr lang="en-US" sz="1400" dirty="0" err="1" smtClean="0">
                  <a:solidFill>
                    <a:prstClr val="black"/>
                  </a:solidFill>
                  <a:latin typeface="Garamond" panose="02020404030301010803" pitchFamily="18" charset="0"/>
                  <a:cs typeface="Arial" pitchFamily="34" charset="0"/>
                </a:rPr>
                <a:t>gestion</a:t>
              </a:r>
              <a:r>
                <a:rPr lang="en-US" sz="1400" dirty="0" smtClean="0">
                  <a:solidFill>
                    <a:prstClr val="black"/>
                  </a:solidFill>
                  <a:latin typeface="Garamond" panose="02020404030301010803" pitchFamily="18" charset="0"/>
                  <a:cs typeface="Arial" pitchFamily="34" charset="0"/>
                </a:rPr>
                <a:t> des tickets ;</a:t>
              </a:r>
            </a:p>
            <a:p>
              <a:pPr marL="285664" indent="-285664"/>
              <a:endParaRPr lang="en-US" sz="1400" dirty="0" smtClean="0">
                <a:solidFill>
                  <a:prstClr val="black"/>
                </a:solidFill>
                <a:latin typeface="Garamond" panose="02020404030301010803" pitchFamily="18" charset="0"/>
                <a:cs typeface="Arial" pitchFamily="34" charset="0"/>
              </a:endParaRPr>
            </a:p>
            <a:p>
              <a:pPr marL="285664" indent="-285664">
                <a:buFont typeface="Arial" pitchFamily="34" charset="0"/>
                <a:buChar char="•"/>
              </a:pPr>
              <a:r>
                <a:rPr lang="en-US" sz="1400" dirty="0" err="1" smtClean="0">
                  <a:solidFill>
                    <a:prstClr val="black"/>
                  </a:solidFill>
                  <a:latin typeface="Garamond" panose="02020404030301010803" pitchFamily="18" charset="0"/>
                  <a:cs typeface="Arial" pitchFamily="34" charset="0"/>
                </a:rPr>
                <a:t>Fuite</a:t>
              </a:r>
              <a:r>
                <a:rPr lang="en-US" sz="1400" dirty="0" smtClean="0">
                  <a:solidFill>
                    <a:prstClr val="black"/>
                  </a:solidFill>
                  <a:latin typeface="Garamond" panose="02020404030301010803" pitchFamily="18" charset="0"/>
                  <a:cs typeface="Arial" pitchFamily="34" charset="0"/>
                </a:rPr>
                <a:t> de </a:t>
              </a:r>
              <a:r>
                <a:rPr lang="en-US" sz="1400" dirty="0" err="1" smtClean="0">
                  <a:solidFill>
                    <a:prstClr val="black"/>
                  </a:solidFill>
                  <a:latin typeface="Garamond" panose="02020404030301010803" pitchFamily="18" charset="0"/>
                  <a:cs typeface="Arial" pitchFamily="34" charset="0"/>
                </a:rPr>
                <a:t>données</a:t>
              </a:r>
              <a:r>
                <a:rPr lang="en-US" sz="1400" dirty="0" smtClean="0">
                  <a:solidFill>
                    <a:prstClr val="black"/>
                  </a:solidFill>
                  <a:latin typeface="Garamond" panose="02020404030301010803" pitchFamily="18" charset="0"/>
                  <a:cs typeface="Arial" pitchFamily="34" charset="0"/>
                </a:rPr>
                <a:t> </a:t>
              </a:r>
              <a:r>
                <a:rPr lang="en-US" sz="1400" dirty="0" err="1" smtClean="0">
                  <a:solidFill>
                    <a:prstClr val="black"/>
                  </a:solidFill>
                  <a:latin typeface="Garamond" panose="02020404030301010803" pitchFamily="18" charset="0"/>
                  <a:cs typeface="Arial" pitchFamily="34" charset="0"/>
                </a:rPr>
                <a:t>hautement</a:t>
              </a:r>
              <a:r>
                <a:rPr lang="en-US" sz="1400" dirty="0" smtClean="0">
                  <a:solidFill>
                    <a:prstClr val="black"/>
                  </a:solidFill>
                  <a:latin typeface="Garamond" panose="02020404030301010803" pitchFamily="18" charset="0"/>
                  <a:cs typeface="Arial" pitchFamily="34" charset="0"/>
                </a:rPr>
                <a:t> </a:t>
              </a:r>
              <a:r>
                <a:rPr lang="en-US" sz="1400" dirty="0" err="1" smtClean="0">
                  <a:solidFill>
                    <a:prstClr val="black"/>
                  </a:solidFill>
                  <a:latin typeface="Garamond" panose="02020404030301010803" pitchFamily="18" charset="0"/>
                  <a:cs typeface="Arial" pitchFamily="34" charset="0"/>
                </a:rPr>
                <a:t>confidentielles</a:t>
              </a:r>
              <a:r>
                <a:rPr lang="en-US" sz="1400" dirty="0" smtClean="0">
                  <a:solidFill>
                    <a:prstClr val="black"/>
                  </a:solidFill>
                  <a:latin typeface="Garamond" panose="02020404030301010803" pitchFamily="18" charset="0"/>
                  <a:cs typeface="Arial" pitchFamily="34" charset="0"/>
                </a:rPr>
                <a:t> </a:t>
              </a:r>
              <a:r>
                <a:rPr lang="en-US" sz="1400" dirty="0" err="1" smtClean="0">
                  <a:solidFill>
                    <a:prstClr val="black"/>
                  </a:solidFill>
                  <a:latin typeface="Garamond" panose="02020404030301010803" pitchFamily="18" charset="0"/>
                  <a:cs typeface="Arial" pitchFamily="34" charset="0"/>
                </a:rPr>
                <a:t>préjudiciable</a:t>
              </a:r>
              <a:r>
                <a:rPr lang="en-US" sz="1400" dirty="0" smtClean="0">
                  <a:solidFill>
                    <a:prstClr val="black"/>
                  </a:solidFill>
                  <a:latin typeface="Garamond" panose="02020404030301010803" pitchFamily="18" charset="0"/>
                  <a:cs typeface="Arial" pitchFamily="34" charset="0"/>
                </a:rPr>
                <a:t> aux </a:t>
              </a:r>
              <a:r>
                <a:rPr lang="fr-FR" sz="1400" dirty="0" smtClean="0">
                  <a:solidFill>
                    <a:prstClr val="black"/>
                  </a:solidFill>
                  <a:latin typeface="Garamond" panose="02020404030301010803" pitchFamily="18" charset="0"/>
                  <a:cs typeface="Arial" pitchFamily="34" charset="0"/>
                </a:rPr>
                <a:t>intérêts</a:t>
              </a:r>
              <a:r>
                <a:rPr lang="en-US" sz="1400" dirty="0" smtClean="0">
                  <a:solidFill>
                    <a:prstClr val="black"/>
                  </a:solidFill>
                  <a:latin typeface="Garamond" panose="02020404030301010803" pitchFamily="18" charset="0"/>
                  <a:cs typeface="Arial" pitchFamily="34" charset="0"/>
                </a:rPr>
                <a:t> de MEDIA CONTACT</a:t>
              </a:r>
            </a:p>
            <a:p>
              <a:pPr marL="285664" indent="-285664"/>
              <a:r>
                <a:rPr lang="en-US" sz="1600" dirty="0" smtClean="0">
                  <a:solidFill>
                    <a:prstClr val="black"/>
                  </a:solidFill>
                  <a:latin typeface="Garamond" panose="02020404030301010803" pitchFamily="18" charset="0"/>
                  <a:cs typeface="Arial" pitchFamily="34" charset="0"/>
                </a:rPr>
                <a:t> </a:t>
              </a:r>
            </a:p>
            <a:p>
              <a:pPr marL="285664" indent="-285664">
                <a:buFont typeface="Arial" pitchFamily="34" charset="0"/>
                <a:buChar char="•"/>
              </a:pPr>
              <a:endParaRPr lang="en-US" sz="1600" dirty="0">
                <a:solidFill>
                  <a:prstClr val="black"/>
                </a:solidFill>
                <a:latin typeface="Garamond" panose="02020404030301010803" pitchFamily="18" charset="0"/>
                <a:cs typeface="Arial" pitchFamily="34" charset="0"/>
              </a:endParaRPr>
            </a:p>
          </p:txBody>
        </p:sp>
        <p:sp>
          <p:nvSpPr>
            <p:cNvPr id="48" name="TextBox 47"/>
            <p:cNvSpPr txBox="1"/>
            <p:nvPr/>
          </p:nvSpPr>
          <p:spPr>
            <a:xfrm>
              <a:off x="5999887" y="4060439"/>
              <a:ext cx="3267383" cy="461545"/>
            </a:xfrm>
            <a:prstGeom prst="rect">
              <a:avLst/>
            </a:prstGeom>
            <a:noFill/>
          </p:spPr>
          <p:txBody>
            <a:bodyPr wrap="square" rtlCol="0">
              <a:spAutoFit/>
            </a:bodyPr>
            <a:lstStyle/>
            <a:p>
              <a:pPr algn="ctr"/>
              <a:r>
                <a:rPr lang="en-US" sz="2399" b="1" dirty="0">
                  <a:solidFill>
                    <a:prstClr val="white"/>
                  </a:solidFill>
                  <a:effectLst>
                    <a:outerShdw blurRad="38100" dist="38100" dir="2700000" algn="tl">
                      <a:srgbClr val="000000">
                        <a:alpha val="43137"/>
                      </a:srgbClr>
                    </a:outerShdw>
                  </a:effectLst>
                  <a:latin typeface="Garamond" panose="02020404030301010803" pitchFamily="18" charset="0"/>
                  <a:cs typeface="Arial" pitchFamily="34" charset="0"/>
                </a:rPr>
                <a:t>Threats</a:t>
              </a:r>
            </a:p>
          </p:txBody>
        </p:sp>
        <p:sp>
          <p:nvSpPr>
            <p:cNvPr id="50" name="Oval 49"/>
            <p:cNvSpPr/>
            <p:nvPr/>
          </p:nvSpPr>
          <p:spPr>
            <a:xfrm>
              <a:off x="4307328" y="2512301"/>
              <a:ext cx="2363260" cy="2363260"/>
            </a:xfrm>
            <a:prstGeom prst="ellipse">
              <a:avLst/>
            </a:prstGeom>
            <a:gradFill>
              <a:gsLst>
                <a:gs pos="9000">
                  <a:sysClr val="windowText" lastClr="000000">
                    <a:lumMod val="85000"/>
                    <a:lumOff val="15000"/>
                  </a:sysClr>
                </a:gs>
                <a:gs pos="43800">
                  <a:srgbClr val="FFFFFF"/>
                </a:gs>
                <a:gs pos="100000">
                  <a:sysClr val="windowText" lastClr="000000"/>
                </a:gs>
                <a:gs pos="60000">
                  <a:sysClr val="window" lastClr="FFFFFF"/>
                </a:gs>
              </a:gsLst>
              <a:lin ang="5400000" scaled="0"/>
            </a:gradFill>
            <a:ln w="25400" cap="flat" cmpd="sng" algn="ctr">
              <a:noFill/>
              <a:prstDash val="solid"/>
            </a:ln>
            <a:effectLst/>
          </p:spPr>
          <p:txBody>
            <a:bodyPr rtlCol="0" anchor="ctr"/>
            <a:lstStyle/>
            <a:p>
              <a:pPr algn="ctr" defTabSz="914126"/>
              <a:endParaRPr lang="en-US" sz="1799" kern="0">
                <a:solidFill>
                  <a:prstClr val="white"/>
                </a:solidFill>
                <a:latin typeface="Garamond" panose="02020404030301010803" pitchFamily="18" charset="0"/>
                <a:cs typeface="Arial" pitchFamily="34" charset="0"/>
              </a:endParaRPr>
            </a:p>
          </p:txBody>
        </p:sp>
        <p:grpSp>
          <p:nvGrpSpPr>
            <p:cNvPr id="51" name="Group 50"/>
            <p:cNvGrpSpPr/>
            <p:nvPr/>
          </p:nvGrpSpPr>
          <p:grpSpPr>
            <a:xfrm>
              <a:off x="4500312" y="2705285"/>
              <a:ext cx="1977279" cy="1977278"/>
              <a:chOff x="6019798" y="3276599"/>
              <a:chExt cx="533400" cy="533400"/>
            </a:xfrm>
            <a:effectLst/>
          </p:grpSpPr>
          <p:sp>
            <p:nvSpPr>
              <p:cNvPr id="53" name="Oval 52"/>
              <p:cNvSpPr/>
              <p:nvPr/>
            </p:nvSpPr>
            <p:spPr>
              <a:xfrm>
                <a:off x="6019798" y="3276599"/>
                <a:ext cx="533400" cy="533400"/>
              </a:xfrm>
              <a:prstGeom prst="ellipse">
                <a:avLst/>
              </a:prstGeom>
              <a:gradFill>
                <a:gsLst>
                  <a:gs pos="35000">
                    <a:schemeClr val="tx2">
                      <a:lumMod val="50000"/>
                    </a:schemeClr>
                  </a:gs>
                  <a:gs pos="70000">
                    <a:schemeClr val="tx2">
                      <a:lumMod val="75000"/>
                    </a:schemeClr>
                  </a:gs>
                  <a:gs pos="100000">
                    <a:schemeClr val="tx2"/>
                  </a:gs>
                </a:gsLst>
                <a:lin ang="5400000" scaled="1"/>
              </a:gradFill>
              <a:ln w="12700" cap="flat" cmpd="sng" algn="ctr">
                <a:solidFill>
                  <a:srgbClr val="002060"/>
                </a:solidFill>
                <a:prstDash val="solid"/>
              </a:ln>
              <a:effectLst/>
            </p:spPr>
            <p:txBody>
              <a:bodyPr rtlCol="0" anchor="ctr"/>
              <a:lstStyle/>
              <a:p>
                <a:pPr algn="ctr" defTabSz="914126">
                  <a:defRPr/>
                </a:pPr>
                <a:endParaRPr lang="en-US" sz="1799" kern="0">
                  <a:solidFill>
                    <a:sysClr val="window" lastClr="FFFFFF"/>
                  </a:solidFill>
                  <a:latin typeface="Garamond" panose="02020404030301010803" pitchFamily="18" charset="0"/>
                  <a:cs typeface="Arial" pitchFamily="34" charset="0"/>
                </a:endParaRPr>
              </a:p>
            </p:txBody>
          </p:sp>
          <p:sp>
            <p:nvSpPr>
              <p:cNvPr id="54" name="Oval 53"/>
              <p:cNvSpPr/>
              <p:nvPr/>
            </p:nvSpPr>
            <p:spPr>
              <a:xfrm>
                <a:off x="6040193" y="3322721"/>
                <a:ext cx="508265" cy="446900"/>
              </a:xfrm>
              <a:prstGeom prst="ellipse">
                <a:avLst/>
              </a:prstGeom>
              <a:gradFill>
                <a:gsLst>
                  <a:gs pos="0">
                    <a:sysClr val="window" lastClr="FFFFFF">
                      <a:lumMod val="100000"/>
                      <a:alpha val="65000"/>
                    </a:sysClr>
                  </a:gs>
                  <a:gs pos="100000">
                    <a:sysClr val="window" lastClr="FFFFFF">
                      <a:alpha val="0"/>
                    </a:sysClr>
                  </a:gs>
                </a:gsLst>
                <a:lin ang="5400000" scaled="1"/>
              </a:gradFill>
              <a:ln w="12700" cap="flat" cmpd="sng" algn="ctr">
                <a:noFill/>
                <a:prstDash val="solid"/>
              </a:ln>
              <a:effectLst/>
            </p:spPr>
            <p:txBody>
              <a:bodyPr rtlCol="0" anchor="ctr"/>
              <a:lstStyle/>
              <a:p>
                <a:pPr algn="ctr" defTabSz="914126">
                  <a:defRPr/>
                </a:pPr>
                <a:endParaRPr lang="en-US" sz="1799" kern="0">
                  <a:solidFill>
                    <a:sysClr val="window" lastClr="FFFFFF"/>
                  </a:solidFill>
                  <a:latin typeface="Garamond" panose="02020404030301010803" pitchFamily="18" charset="0"/>
                  <a:cs typeface="Arial" pitchFamily="34" charset="0"/>
                </a:endParaRPr>
              </a:p>
            </p:txBody>
          </p:sp>
        </p:grpSp>
        <p:sp>
          <p:nvSpPr>
            <p:cNvPr id="52" name="Rectangle 51"/>
            <p:cNvSpPr/>
            <p:nvPr/>
          </p:nvSpPr>
          <p:spPr>
            <a:xfrm>
              <a:off x="4710406" y="3247672"/>
              <a:ext cx="1557110" cy="861549"/>
            </a:xfrm>
            <a:prstGeom prst="rect">
              <a:avLst/>
            </a:prstGeom>
          </p:spPr>
          <p:txBody>
            <a:bodyPr wrap="square" anchor="ctr">
              <a:spAutoFit/>
            </a:bodyPr>
            <a:lstStyle/>
            <a:p>
              <a:pPr algn="ctr" defTabSz="914126"/>
              <a:r>
                <a:rPr lang="en-US" sz="3199" b="1" kern="0" dirty="0">
                  <a:solidFill>
                    <a:prstClr val="white"/>
                  </a:solidFill>
                  <a:effectLst>
                    <a:outerShdw blurRad="101600" dist="38100" dir="2700000" algn="tl" rotWithShape="0">
                      <a:prstClr val="black">
                        <a:alpha val="50000"/>
                      </a:prstClr>
                    </a:outerShdw>
                  </a:effectLst>
                  <a:latin typeface="Garamond" panose="02020404030301010803" pitchFamily="18" charset="0"/>
                  <a:ea typeface="Kozuka Gothic Pr6N B" pitchFamily="34" charset="-128"/>
                  <a:cs typeface="Arial" pitchFamily="34" charset="0"/>
                </a:rPr>
                <a:t>SWOT</a:t>
              </a:r>
            </a:p>
            <a:p>
              <a:pPr algn="ctr" defTabSz="914126"/>
              <a:r>
                <a:rPr lang="en-US" sz="1799" b="1" kern="0" dirty="0">
                  <a:solidFill>
                    <a:prstClr val="white"/>
                  </a:solidFill>
                  <a:effectLst>
                    <a:outerShdw blurRad="101600" dist="38100" dir="2700000" algn="tl" rotWithShape="0">
                      <a:prstClr val="black">
                        <a:alpha val="50000"/>
                      </a:prstClr>
                    </a:outerShdw>
                  </a:effectLst>
                  <a:latin typeface="Garamond" panose="02020404030301010803" pitchFamily="18" charset="0"/>
                  <a:ea typeface="Kozuka Gothic Pr6N B" pitchFamily="34" charset="-128"/>
                  <a:cs typeface="Arial" pitchFamily="34" charset="0"/>
                </a:rPr>
                <a:t>Analysis</a:t>
              </a:r>
              <a:endParaRPr lang="en-US" sz="3199" b="1" kern="0" dirty="0">
                <a:solidFill>
                  <a:prstClr val="white"/>
                </a:solidFill>
                <a:effectLst>
                  <a:outerShdw blurRad="101600" dist="38100" dir="2700000" algn="tl" rotWithShape="0">
                    <a:prstClr val="black">
                      <a:alpha val="50000"/>
                    </a:prstClr>
                  </a:outerShdw>
                </a:effectLst>
                <a:latin typeface="Garamond" panose="02020404030301010803" pitchFamily="18" charset="0"/>
                <a:ea typeface="Kozuka Gothic Pr6N B" pitchFamily="34" charset="-128"/>
                <a:cs typeface="Arial" pitchFamily="34" charset="0"/>
              </a:endParaRPr>
            </a:p>
          </p:txBody>
        </p:sp>
      </p:grpSp>
      <p:sp>
        <p:nvSpPr>
          <p:cNvPr id="2" name="Title 1"/>
          <p:cNvSpPr>
            <a:spLocks noGrp="1"/>
          </p:cNvSpPr>
          <p:nvPr>
            <p:ph type="title"/>
          </p:nvPr>
        </p:nvSpPr>
        <p:spPr>
          <a:xfrm>
            <a:off x="3705726" y="162538"/>
            <a:ext cx="5197641" cy="486993"/>
          </a:xfrm>
          <a:solidFill>
            <a:schemeClr val="tx1"/>
          </a:solidFill>
        </p:spPr>
        <p:txBody>
          <a:bodyPr>
            <a:normAutofit/>
          </a:bodyPr>
          <a:lstStyle/>
          <a:p>
            <a:r>
              <a:rPr lang="en-US" sz="2400" b="1" dirty="0" smtClean="0">
                <a:solidFill>
                  <a:schemeClr val="bg1"/>
                </a:solidFill>
                <a:latin typeface="Garamond" panose="02020404030301010803" pitchFamily="18" charset="0"/>
              </a:rPr>
              <a:t>Support / Administration /</a:t>
            </a:r>
            <a:r>
              <a:rPr lang="en-US" sz="2400" b="1" dirty="0" err="1" smtClean="0">
                <a:solidFill>
                  <a:schemeClr val="bg1"/>
                </a:solidFill>
                <a:latin typeface="Garamond" panose="02020404030301010803" pitchFamily="18" charset="0"/>
              </a:rPr>
              <a:t>Juridique</a:t>
            </a:r>
            <a:endParaRPr lang="es-UY" sz="2400" b="1" dirty="0">
              <a:solidFill>
                <a:schemeClr val="bg1"/>
              </a:solidFill>
              <a:latin typeface="Garamond" panose="02020404030301010803" pitchFamily="18" charset="0"/>
            </a:endParaRPr>
          </a:p>
        </p:txBody>
      </p:sp>
      <p:sp>
        <p:nvSpPr>
          <p:cNvPr id="30" name="TextBox 29"/>
          <p:cNvSpPr txBox="1"/>
          <p:nvPr/>
        </p:nvSpPr>
        <p:spPr>
          <a:xfrm>
            <a:off x="11006099" y="1280865"/>
            <a:ext cx="861657" cy="1861563"/>
          </a:xfrm>
          <a:prstGeom prst="rect">
            <a:avLst/>
          </a:prstGeom>
          <a:noFill/>
        </p:spPr>
        <p:txBody>
          <a:bodyPr wrap="square" rtlCol="0">
            <a:spAutoFit/>
          </a:bodyPr>
          <a:lstStyle/>
          <a:p>
            <a:pPr algn="ctr"/>
            <a:r>
              <a:rPr lang="en-US" sz="11497" b="1" dirty="0">
                <a:solidFill>
                  <a:prstClr val="white">
                    <a:lumMod val="65000"/>
                  </a:prstClr>
                </a:solidFill>
                <a:latin typeface="Garamond" panose="02020404030301010803" pitchFamily="18" charset="0"/>
                <a:cs typeface="Arial" pitchFamily="34" charset="0"/>
              </a:rPr>
              <a:t>W</a:t>
            </a:r>
          </a:p>
        </p:txBody>
      </p:sp>
      <p:sp>
        <p:nvSpPr>
          <p:cNvPr id="31" name="TextBox 30"/>
          <p:cNvSpPr txBox="1"/>
          <p:nvPr/>
        </p:nvSpPr>
        <p:spPr>
          <a:xfrm>
            <a:off x="11104932" y="4002765"/>
            <a:ext cx="861657" cy="1861563"/>
          </a:xfrm>
          <a:prstGeom prst="rect">
            <a:avLst/>
          </a:prstGeom>
          <a:noFill/>
        </p:spPr>
        <p:txBody>
          <a:bodyPr wrap="square" rtlCol="0">
            <a:spAutoFit/>
          </a:bodyPr>
          <a:lstStyle/>
          <a:p>
            <a:pPr algn="ctr"/>
            <a:r>
              <a:rPr lang="en-US" sz="11497" b="1" dirty="0">
                <a:solidFill>
                  <a:prstClr val="white">
                    <a:lumMod val="65000"/>
                  </a:prstClr>
                </a:solidFill>
                <a:latin typeface="Garamond" panose="02020404030301010803" pitchFamily="18" charset="0"/>
                <a:cs typeface="Arial" pitchFamily="34" charset="0"/>
              </a:rPr>
              <a:t>T</a:t>
            </a:r>
          </a:p>
        </p:txBody>
      </p:sp>
    </p:spTree>
    <p:extLst>
      <p:ext uri="{BB962C8B-B14F-4D97-AF65-F5344CB8AC3E}">
        <p14:creationId xmlns:p14="http://schemas.microsoft.com/office/powerpoint/2010/main" val="846981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164682" y="842963"/>
            <a:ext cx="10629900" cy="5721592"/>
            <a:chOff x="53299" y="1378687"/>
            <a:chExt cx="9767706" cy="4896015"/>
          </a:xfrm>
        </p:grpSpPr>
        <p:sp>
          <p:nvSpPr>
            <p:cNvPr id="29" name="TextBox 28"/>
            <p:cNvSpPr txBox="1"/>
            <p:nvPr/>
          </p:nvSpPr>
          <p:spPr>
            <a:xfrm>
              <a:off x="151827" y="1480639"/>
              <a:ext cx="861657" cy="1861563"/>
            </a:xfrm>
            <a:prstGeom prst="rect">
              <a:avLst/>
            </a:prstGeom>
            <a:noFill/>
          </p:spPr>
          <p:txBody>
            <a:bodyPr wrap="square" rtlCol="0">
              <a:spAutoFit/>
            </a:bodyPr>
            <a:lstStyle/>
            <a:p>
              <a:pPr algn="ctr"/>
              <a:r>
                <a:rPr lang="en-US" sz="11497" b="1" dirty="0">
                  <a:solidFill>
                    <a:prstClr val="white">
                      <a:lumMod val="65000"/>
                    </a:prstClr>
                  </a:solidFill>
                  <a:latin typeface="Garamond" panose="02020404030301010803" pitchFamily="18" charset="0"/>
                  <a:cs typeface="Arial" pitchFamily="34" charset="0"/>
                </a:rPr>
                <a:t>S</a:t>
              </a:r>
            </a:p>
          </p:txBody>
        </p:sp>
        <p:sp>
          <p:nvSpPr>
            <p:cNvPr id="32" name="TextBox 31"/>
            <p:cNvSpPr txBox="1"/>
            <p:nvPr/>
          </p:nvSpPr>
          <p:spPr>
            <a:xfrm>
              <a:off x="53299" y="3877489"/>
              <a:ext cx="861657" cy="1861563"/>
            </a:xfrm>
            <a:prstGeom prst="rect">
              <a:avLst/>
            </a:prstGeom>
            <a:noFill/>
          </p:spPr>
          <p:txBody>
            <a:bodyPr wrap="square" rtlCol="0">
              <a:spAutoFit/>
            </a:bodyPr>
            <a:lstStyle/>
            <a:p>
              <a:pPr algn="ctr"/>
              <a:r>
                <a:rPr lang="en-US" sz="11497" b="1" dirty="0">
                  <a:solidFill>
                    <a:prstClr val="white">
                      <a:lumMod val="65000"/>
                    </a:prstClr>
                  </a:solidFill>
                  <a:latin typeface="Garamond" panose="02020404030301010803" pitchFamily="18" charset="0"/>
                  <a:cs typeface="Arial" pitchFamily="34" charset="0"/>
                </a:rPr>
                <a:t>O</a:t>
              </a:r>
            </a:p>
          </p:txBody>
        </p:sp>
        <p:sp>
          <p:nvSpPr>
            <p:cNvPr id="33" name="Rounded Rectangle 32"/>
            <p:cNvSpPr/>
            <p:nvPr/>
          </p:nvSpPr>
          <p:spPr>
            <a:xfrm>
              <a:off x="1257267" y="1383771"/>
              <a:ext cx="4224536" cy="2384640"/>
            </a:xfrm>
            <a:prstGeom prst="roundRect">
              <a:avLst/>
            </a:prstGeom>
            <a:solidFill>
              <a:srgbClr val="FF0000"/>
            </a:soli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799" kern="0">
                <a:solidFill>
                  <a:prstClr val="white"/>
                </a:solidFill>
                <a:latin typeface="Garamond" panose="02020404030301010803" pitchFamily="18" charset="0"/>
                <a:cs typeface="Arial" pitchFamily="34" charset="0"/>
              </a:endParaRPr>
            </a:p>
          </p:txBody>
        </p:sp>
        <p:sp>
          <p:nvSpPr>
            <p:cNvPr id="34" name="Rounded Rectangle 33"/>
            <p:cNvSpPr/>
            <p:nvPr/>
          </p:nvSpPr>
          <p:spPr>
            <a:xfrm>
              <a:off x="5596469" y="1378687"/>
              <a:ext cx="4224536" cy="2384640"/>
            </a:xfrm>
            <a:prstGeom prst="roundRect">
              <a:avLst/>
            </a:prstGeom>
            <a:gradFill flip="none" rotWithShape="1">
              <a:gsLst>
                <a:gs pos="0">
                  <a:schemeClr val="tx2">
                    <a:lumMod val="50000"/>
                  </a:schemeClr>
                </a:gs>
                <a:gs pos="50000">
                  <a:schemeClr val="tx2">
                    <a:lumMod val="75000"/>
                  </a:schemeClr>
                </a:gs>
                <a:gs pos="100000">
                  <a:schemeClr val="tx2"/>
                </a:gs>
              </a:gsLst>
              <a:lin ang="0" scaled="1"/>
              <a:tileRect/>
            </a:gradFill>
            <a:ln w="25400" cap="flat" cmpd="sng" algn="ctr">
              <a:noFill/>
              <a:prstDash val="solid"/>
            </a:ln>
            <a:effectLst/>
          </p:spPr>
          <p:txBody>
            <a:bodyPr rtlCol="0" anchor="ctr"/>
            <a:lstStyle/>
            <a:p>
              <a:pPr algn="ctr" defTabSz="914126"/>
              <a:endParaRPr lang="en-US" sz="1799" kern="0">
                <a:solidFill>
                  <a:prstClr val="white"/>
                </a:solidFill>
                <a:latin typeface="Garamond" panose="02020404030301010803" pitchFamily="18" charset="0"/>
                <a:cs typeface="Arial" pitchFamily="34" charset="0"/>
              </a:endParaRPr>
            </a:p>
          </p:txBody>
        </p:sp>
        <p:sp>
          <p:nvSpPr>
            <p:cNvPr id="35" name="Rounded Rectangle 34"/>
            <p:cNvSpPr/>
            <p:nvPr/>
          </p:nvSpPr>
          <p:spPr>
            <a:xfrm>
              <a:off x="5596469" y="3883457"/>
              <a:ext cx="4224536" cy="2384640"/>
            </a:xfrm>
            <a:prstGeom prst="roundRect">
              <a:avLst/>
            </a:prstGeom>
            <a:solidFill>
              <a:schemeClr val="accent5">
                <a:lumMod val="50000"/>
              </a:schemeClr>
            </a:solidFill>
            <a:ln w="25400" cap="flat" cmpd="sng" algn="ctr">
              <a:noFill/>
              <a:prstDash val="solid"/>
            </a:ln>
            <a:effectLst/>
          </p:spPr>
          <p:txBody>
            <a:bodyPr rtlCol="0" anchor="ctr"/>
            <a:lstStyle/>
            <a:p>
              <a:pPr algn="ctr" defTabSz="914126"/>
              <a:endParaRPr lang="en-US" sz="1799" kern="0">
                <a:solidFill>
                  <a:prstClr val="white"/>
                </a:solidFill>
                <a:latin typeface="Garamond" panose="02020404030301010803" pitchFamily="18" charset="0"/>
                <a:cs typeface="Arial" pitchFamily="34" charset="0"/>
              </a:endParaRPr>
            </a:p>
          </p:txBody>
        </p:sp>
        <p:sp>
          <p:nvSpPr>
            <p:cNvPr id="36" name="Rounded Rectangle 35"/>
            <p:cNvSpPr/>
            <p:nvPr/>
          </p:nvSpPr>
          <p:spPr>
            <a:xfrm>
              <a:off x="1258069" y="3890062"/>
              <a:ext cx="4224536" cy="2384640"/>
            </a:xfrm>
            <a:prstGeom prst="roundRect">
              <a:avLst/>
            </a:prstGeom>
            <a:solidFill>
              <a:srgbClr val="00FF00"/>
            </a:solidFill>
            <a:ln w="25400" cap="flat" cmpd="sng" algn="ctr">
              <a:noFill/>
              <a:prstDash val="solid"/>
            </a:ln>
            <a:effectLst/>
          </p:spPr>
          <p:txBody>
            <a:bodyPr rtlCol="0" anchor="ctr"/>
            <a:lstStyle/>
            <a:p>
              <a:pPr algn="ctr" defTabSz="914126"/>
              <a:endParaRPr lang="en-US" sz="1799" kern="0">
                <a:solidFill>
                  <a:prstClr val="white"/>
                </a:solidFill>
                <a:latin typeface="Garamond" panose="02020404030301010803" pitchFamily="18" charset="0"/>
                <a:cs typeface="Arial" pitchFamily="34" charset="0"/>
              </a:endParaRPr>
            </a:p>
          </p:txBody>
        </p:sp>
        <p:sp>
          <p:nvSpPr>
            <p:cNvPr id="37" name="Rounded Rectangle 29"/>
            <p:cNvSpPr/>
            <p:nvPr/>
          </p:nvSpPr>
          <p:spPr>
            <a:xfrm>
              <a:off x="1389364" y="2120173"/>
              <a:ext cx="3956857" cy="1542495"/>
            </a:xfrm>
            <a:custGeom>
              <a:avLst/>
              <a:gdLst/>
              <a:ahLst/>
              <a:cxnLst/>
              <a:rect l="l" t="t" r="r" b="b"/>
              <a:pathLst>
                <a:path w="3957888" h="1542897">
                  <a:moveTo>
                    <a:pt x="0" y="0"/>
                  </a:moveTo>
                  <a:lnTo>
                    <a:pt x="3957888" y="0"/>
                  </a:lnTo>
                  <a:lnTo>
                    <a:pt x="3957888" y="1181487"/>
                  </a:lnTo>
                  <a:cubicBezTo>
                    <a:pt x="3957888" y="1381088"/>
                    <a:pt x="3796079" y="1542897"/>
                    <a:pt x="3596479" y="1542897"/>
                  </a:cubicBezTo>
                  <a:lnTo>
                    <a:pt x="361410" y="1542897"/>
                  </a:lnTo>
                  <a:cubicBezTo>
                    <a:pt x="161809" y="1542897"/>
                    <a:pt x="0" y="1381088"/>
                    <a:pt x="0" y="1181487"/>
                  </a:cubicBezTo>
                  <a:close/>
                </a:path>
              </a:pathLst>
            </a:custGeom>
            <a:solidFill>
              <a:sysClr val="window" lastClr="FFFFFF"/>
            </a:solidFill>
            <a:ln w="25400" cap="flat" cmpd="sng" algn="ctr">
              <a:noFill/>
              <a:prstDash val="solid"/>
            </a:ln>
            <a:effectLst>
              <a:innerShdw blurRad="203200" dist="50800" dir="13500000">
                <a:prstClr val="black">
                  <a:alpha val="50000"/>
                </a:prstClr>
              </a:innerShdw>
            </a:effectLst>
          </p:spPr>
          <p:txBody>
            <a:bodyPr rtlCol="0" anchor="ctr"/>
            <a:lstStyle/>
            <a:p>
              <a:pPr algn="ctr" defTabSz="914126"/>
              <a:endParaRPr lang="en-US" sz="1799" kern="0">
                <a:solidFill>
                  <a:prstClr val="white"/>
                </a:solidFill>
                <a:latin typeface="Garamond" panose="02020404030301010803" pitchFamily="18" charset="0"/>
                <a:cs typeface="Arial" pitchFamily="34" charset="0"/>
              </a:endParaRPr>
            </a:p>
          </p:txBody>
        </p:sp>
        <p:sp>
          <p:nvSpPr>
            <p:cNvPr id="38" name="TextBox 37"/>
            <p:cNvSpPr txBox="1"/>
            <p:nvPr/>
          </p:nvSpPr>
          <p:spPr>
            <a:xfrm>
              <a:off x="1997007" y="2445199"/>
              <a:ext cx="2663602" cy="342267"/>
            </a:xfrm>
            <a:prstGeom prst="rect">
              <a:avLst/>
            </a:prstGeom>
            <a:noFill/>
          </p:spPr>
          <p:txBody>
            <a:bodyPr wrap="square" rtlCol="0" anchor="ctr">
              <a:spAutoFit/>
            </a:bodyPr>
            <a:lstStyle/>
            <a:p>
              <a:pPr marL="285664" indent="-285664">
                <a:buFont typeface="Arial" pitchFamily="34" charset="0"/>
                <a:buChar char="•"/>
              </a:pPr>
              <a:r>
                <a:rPr lang="en-US" sz="1999" dirty="0" smtClean="0">
                  <a:solidFill>
                    <a:prstClr val="black"/>
                  </a:solidFill>
                  <a:latin typeface="Garamond" panose="02020404030301010803" pitchFamily="18" charset="0"/>
                  <a:cs typeface="Arial" pitchFamily="34" charset="0"/>
                </a:rPr>
                <a:t>RAS</a:t>
              </a:r>
              <a:endParaRPr lang="en-US" sz="1999" dirty="0">
                <a:solidFill>
                  <a:prstClr val="black"/>
                </a:solidFill>
                <a:latin typeface="Garamond" panose="02020404030301010803" pitchFamily="18" charset="0"/>
                <a:cs typeface="Arial" pitchFamily="34" charset="0"/>
              </a:endParaRPr>
            </a:p>
          </p:txBody>
        </p:sp>
        <p:sp>
          <p:nvSpPr>
            <p:cNvPr id="39" name="TextBox 38"/>
            <p:cNvSpPr txBox="1"/>
            <p:nvPr/>
          </p:nvSpPr>
          <p:spPr>
            <a:xfrm>
              <a:off x="1681184" y="1556798"/>
              <a:ext cx="3267383" cy="461545"/>
            </a:xfrm>
            <a:prstGeom prst="rect">
              <a:avLst/>
            </a:prstGeom>
            <a:noFill/>
          </p:spPr>
          <p:txBody>
            <a:bodyPr wrap="square" rtlCol="0">
              <a:spAutoFit/>
            </a:bodyPr>
            <a:lstStyle/>
            <a:p>
              <a:pPr algn="ctr"/>
              <a:r>
                <a:rPr lang="en-US" sz="2399" b="1" dirty="0">
                  <a:solidFill>
                    <a:prstClr val="white"/>
                  </a:solidFill>
                  <a:effectLst>
                    <a:outerShdw blurRad="38100" dist="38100" dir="2700000" algn="tl">
                      <a:srgbClr val="000000">
                        <a:alpha val="43137"/>
                      </a:srgbClr>
                    </a:outerShdw>
                  </a:effectLst>
                  <a:latin typeface="Garamond" panose="02020404030301010803" pitchFamily="18" charset="0"/>
                  <a:cs typeface="Arial" pitchFamily="34" charset="0"/>
                </a:rPr>
                <a:t>Strengths</a:t>
              </a:r>
            </a:p>
          </p:txBody>
        </p:sp>
        <p:sp>
          <p:nvSpPr>
            <p:cNvPr id="40" name="Rounded Rectangle 37"/>
            <p:cNvSpPr/>
            <p:nvPr/>
          </p:nvSpPr>
          <p:spPr>
            <a:xfrm>
              <a:off x="5743001" y="2120172"/>
              <a:ext cx="3956858" cy="1562099"/>
            </a:xfrm>
            <a:custGeom>
              <a:avLst/>
              <a:gdLst/>
              <a:ahLst/>
              <a:cxnLst/>
              <a:rect l="l" t="t" r="r" b="b"/>
              <a:pathLst>
                <a:path w="3957889" h="1562506">
                  <a:moveTo>
                    <a:pt x="0" y="0"/>
                  </a:moveTo>
                  <a:lnTo>
                    <a:pt x="3957889" y="0"/>
                  </a:lnTo>
                  <a:lnTo>
                    <a:pt x="3957889" y="1201096"/>
                  </a:lnTo>
                  <a:cubicBezTo>
                    <a:pt x="3957888" y="1400697"/>
                    <a:pt x="3796079" y="1562506"/>
                    <a:pt x="3596478" y="1562506"/>
                  </a:cubicBezTo>
                  <a:lnTo>
                    <a:pt x="361411" y="1562506"/>
                  </a:lnTo>
                  <a:cubicBezTo>
                    <a:pt x="161809" y="1562506"/>
                    <a:pt x="0" y="1400697"/>
                    <a:pt x="0" y="1201096"/>
                  </a:cubicBezTo>
                  <a:close/>
                </a:path>
              </a:pathLst>
            </a:custGeom>
            <a:solidFill>
              <a:sysClr val="window" lastClr="FFFFFF"/>
            </a:solidFill>
            <a:ln w="25400" cap="flat" cmpd="sng" algn="ctr">
              <a:noFill/>
              <a:prstDash val="solid"/>
            </a:ln>
            <a:effectLst>
              <a:innerShdw blurRad="203200" dist="50800" dir="13500000">
                <a:prstClr val="black">
                  <a:alpha val="50000"/>
                </a:prstClr>
              </a:innerShdw>
            </a:effectLst>
          </p:spPr>
          <p:txBody>
            <a:bodyPr rtlCol="0" anchor="ctr"/>
            <a:lstStyle/>
            <a:p>
              <a:pPr algn="ctr" defTabSz="914126"/>
              <a:endParaRPr lang="en-US" sz="1799" kern="0">
                <a:solidFill>
                  <a:prstClr val="white"/>
                </a:solidFill>
                <a:latin typeface="Garamond" panose="02020404030301010803" pitchFamily="18" charset="0"/>
                <a:cs typeface="Arial" pitchFamily="34" charset="0"/>
              </a:endParaRPr>
            </a:p>
          </p:txBody>
        </p:sp>
        <p:sp>
          <p:nvSpPr>
            <p:cNvPr id="41" name="TextBox 40"/>
            <p:cNvSpPr txBox="1"/>
            <p:nvPr/>
          </p:nvSpPr>
          <p:spPr>
            <a:xfrm>
              <a:off x="6670589" y="2227404"/>
              <a:ext cx="3037796" cy="1527419"/>
            </a:xfrm>
            <a:prstGeom prst="rect">
              <a:avLst/>
            </a:prstGeom>
            <a:noFill/>
          </p:spPr>
          <p:txBody>
            <a:bodyPr wrap="square" rtlCol="0" anchor="ctr">
              <a:spAutoFit/>
            </a:bodyPr>
            <a:lstStyle/>
            <a:p>
              <a:pPr marL="285664" indent="-285664">
                <a:buFont typeface="Arial" pitchFamily="34" charset="0"/>
                <a:buChar char="•"/>
              </a:pPr>
              <a:r>
                <a:rPr lang="en-US" sz="1500" dirty="0" err="1" smtClean="0">
                  <a:solidFill>
                    <a:prstClr val="black"/>
                  </a:solidFill>
                  <a:latin typeface="Garamond" panose="02020404030301010803" pitchFamily="18" charset="0"/>
                  <a:cs typeface="Arial" pitchFamily="34" charset="0"/>
                </a:rPr>
                <a:t>Insuffisance</a:t>
              </a:r>
              <a:r>
                <a:rPr lang="en-US" sz="1500" dirty="0" smtClean="0">
                  <a:solidFill>
                    <a:prstClr val="black"/>
                  </a:solidFill>
                  <a:latin typeface="Garamond" panose="02020404030301010803" pitchFamily="18" charset="0"/>
                  <a:cs typeface="Arial" pitchFamily="34" charset="0"/>
                </a:rPr>
                <a:t> de </a:t>
              </a:r>
              <a:r>
                <a:rPr lang="en-US" sz="1500" dirty="0" err="1" smtClean="0">
                  <a:solidFill>
                    <a:prstClr val="black"/>
                  </a:solidFill>
                  <a:latin typeface="Garamond" panose="02020404030301010803" pitchFamily="18" charset="0"/>
                  <a:cs typeface="Arial" pitchFamily="34" charset="0"/>
                </a:rPr>
                <a:t>moyens</a:t>
              </a:r>
              <a:r>
                <a:rPr lang="en-US" sz="1500" dirty="0" smtClean="0">
                  <a:solidFill>
                    <a:prstClr val="black"/>
                  </a:solidFill>
                  <a:latin typeface="Garamond" panose="02020404030301010803" pitchFamily="18" charset="0"/>
                  <a:cs typeface="Arial" pitchFamily="34" charset="0"/>
                </a:rPr>
                <a:t> </a:t>
              </a:r>
              <a:r>
                <a:rPr lang="en-US" sz="1500" dirty="0" err="1" smtClean="0">
                  <a:solidFill>
                    <a:prstClr val="black"/>
                  </a:solidFill>
                  <a:latin typeface="Garamond" panose="02020404030301010803" pitchFamily="18" charset="0"/>
                  <a:cs typeface="Arial" pitchFamily="34" charset="0"/>
                </a:rPr>
                <a:t>humains</a:t>
              </a:r>
              <a:endParaRPr lang="en-US" sz="1500" dirty="0" smtClean="0">
                <a:solidFill>
                  <a:prstClr val="black"/>
                </a:solidFill>
                <a:latin typeface="Garamond" panose="02020404030301010803" pitchFamily="18" charset="0"/>
                <a:cs typeface="Arial" pitchFamily="34" charset="0"/>
              </a:endParaRPr>
            </a:p>
            <a:p>
              <a:pPr marL="285664" indent="-285664">
                <a:buFont typeface="Arial" pitchFamily="34" charset="0"/>
                <a:buChar char="•"/>
              </a:pPr>
              <a:r>
                <a:rPr lang="en-US" sz="1500" dirty="0" err="1" smtClean="0">
                  <a:solidFill>
                    <a:prstClr val="black"/>
                  </a:solidFill>
                  <a:latin typeface="Garamond" panose="02020404030301010803" pitchFamily="18" charset="0"/>
                  <a:cs typeface="Arial" pitchFamily="34" charset="0"/>
                </a:rPr>
                <a:t>Insuffisance</a:t>
              </a:r>
              <a:r>
                <a:rPr lang="en-US" sz="1500" dirty="0" smtClean="0">
                  <a:solidFill>
                    <a:prstClr val="black"/>
                  </a:solidFill>
                  <a:latin typeface="Garamond" panose="02020404030301010803" pitchFamily="18" charset="0"/>
                  <a:cs typeface="Arial" pitchFamily="34" charset="0"/>
                </a:rPr>
                <a:t> de </a:t>
              </a:r>
              <a:r>
                <a:rPr lang="en-US" sz="1500" dirty="0" err="1" smtClean="0">
                  <a:solidFill>
                    <a:prstClr val="black"/>
                  </a:solidFill>
                  <a:latin typeface="Garamond" panose="02020404030301010803" pitchFamily="18" charset="0"/>
                  <a:cs typeface="Arial" pitchFamily="34" charset="0"/>
                </a:rPr>
                <a:t>moyens</a:t>
              </a:r>
              <a:r>
                <a:rPr lang="en-US" sz="1500" dirty="0" smtClean="0">
                  <a:solidFill>
                    <a:prstClr val="black"/>
                  </a:solidFill>
                  <a:latin typeface="Garamond" panose="02020404030301010803" pitchFamily="18" charset="0"/>
                  <a:cs typeface="Arial" pitchFamily="34" charset="0"/>
                </a:rPr>
                <a:t> </a:t>
              </a:r>
              <a:r>
                <a:rPr lang="en-US" sz="1500" dirty="0" err="1" smtClean="0">
                  <a:solidFill>
                    <a:prstClr val="black"/>
                  </a:solidFill>
                  <a:latin typeface="Garamond" panose="02020404030301010803" pitchFamily="18" charset="0"/>
                  <a:cs typeface="Arial" pitchFamily="34" charset="0"/>
                </a:rPr>
                <a:t>matériels</a:t>
              </a:r>
              <a:r>
                <a:rPr lang="en-US" sz="1500" dirty="0" smtClean="0">
                  <a:solidFill>
                    <a:prstClr val="black"/>
                  </a:solidFill>
                  <a:latin typeface="Garamond" panose="02020404030301010803" pitchFamily="18" charset="0"/>
                  <a:cs typeface="Arial" pitchFamily="34" charset="0"/>
                </a:rPr>
                <a:t> et </a:t>
              </a:r>
              <a:r>
                <a:rPr lang="en-US" sz="1500" dirty="0" err="1" smtClean="0">
                  <a:solidFill>
                    <a:prstClr val="black"/>
                  </a:solidFill>
                  <a:latin typeface="Garamond" panose="02020404030301010803" pitchFamily="18" charset="0"/>
                  <a:cs typeface="Arial" pitchFamily="34" charset="0"/>
                </a:rPr>
                <a:t>logistiques</a:t>
              </a:r>
              <a:endParaRPr lang="en-US" sz="1500" dirty="0" smtClean="0">
                <a:solidFill>
                  <a:prstClr val="black"/>
                </a:solidFill>
                <a:latin typeface="Garamond" panose="02020404030301010803" pitchFamily="18" charset="0"/>
                <a:cs typeface="Arial" pitchFamily="34" charset="0"/>
              </a:endParaRPr>
            </a:p>
            <a:p>
              <a:pPr marL="285664" indent="-285664">
                <a:buFont typeface="Arial" pitchFamily="34" charset="0"/>
                <a:buChar char="•"/>
              </a:pPr>
              <a:r>
                <a:rPr lang="en-US" sz="1500" dirty="0" err="1" smtClean="0">
                  <a:solidFill>
                    <a:prstClr val="black"/>
                  </a:solidFill>
                  <a:latin typeface="Garamond" panose="02020404030301010803" pitchFamily="18" charset="0"/>
                  <a:cs typeface="Arial" pitchFamily="34" charset="0"/>
                </a:rPr>
                <a:t>Insuffisance</a:t>
              </a:r>
              <a:r>
                <a:rPr lang="en-US" sz="1500" dirty="0" smtClean="0">
                  <a:solidFill>
                    <a:prstClr val="black"/>
                  </a:solidFill>
                  <a:latin typeface="Garamond" panose="02020404030301010803" pitchFamily="18" charset="0"/>
                  <a:cs typeface="Arial" pitchFamily="34" charset="0"/>
                </a:rPr>
                <a:t> des </a:t>
              </a:r>
              <a:r>
                <a:rPr lang="en-US" sz="1500" dirty="0" err="1" smtClean="0">
                  <a:solidFill>
                    <a:prstClr val="black"/>
                  </a:solidFill>
                  <a:latin typeface="Garamond" panose="02020404030301010803" pitchFamily="18" charset="0"/>
                  <a:cs typeface="Arial" pitchFamily="34" charset="0"/>
                </a:rPr>
                <a:t>espaces</a:t>
              </a:r>
              <a:r>
                <a:rPr lang="en-US" sz="1500" dirty="0" smtClean="0">
                  <a:solidFill>
                    <a:prstClr val="black"/>
                  </a:solidFill>
                  <a:latin typeface="Garamond" panose="02020404030301010803" pitchFamily="18" charset="0"/>
                  <a:cs typeface="Arial" pitchFamily="34" charset="0"/>
                </a:rPr>
                <a:t> de </a:t>
              </a:r>
              <a:r>
                <a:rPr lang="en-US" sz="1500" dirty="0" err="1" smtClean="0">
                  <a:solidFill>
                    <a:prstClr val="black"/>
                  </a:solidFill>
                  <a:latin typeface="Garamond" panose="02020404030301010803" pitchFamily="18" charset="0"/>
                  <a:cs typeface="Arial" pitchFamily="34" charset="0"/>
                </a:rPr>
                <a:t>stockage</a:t>
              </a:r>
              <a:endParaRPr lang="en-US" sz="1500" dirty="0" smtClean="0">
                <a:solidFill>
                  <a:prstClr val="black"/>
                </a:solidFill>
                <a:latin typeface="Garamond" panose="02020404030301010803" pitchFamily="18" charset="0"/>
                <a:cs typeface="Arial" pitchFamily="34" charset="0"/>
              </a:endParaRPr>
            </a:p>
            <a:p>
              <a:pPr marL="285664" indent="-285664">
                <a:buFont typeface="Arial" pitchFamily="34" charset="0"/>
                <a:buChar char="•"/>
              </a:pPr>
              <a:r>
                <a:rPr lang="en-US" sz="1500" dirty="0" err="1" smtClean="0">
                  <a:solidFill>
                    <a:prstClr val="black"/>
                  </a:solidFill>
                  <a:latin typeface="Garamond" panose="02020404030301010803" pitchFamily="18" charset="0"/>
                  <a:cs typeface="Arial" pitchFamily="34" charset="0"/>
                </a:rPr>
                <a:t>Délai</a:t>
              </a:r>
              <a:r>
                <a:rPr lang="en-US" sz="1500" dirty="0" smtClean="0">
                  <a:solidFill>
                    <a:prstClr val="black"/>
                  </a:solidFill>
                  <a:latin typeface="Garamond" panose="02020404030301010803" pitchFamily="18" charset="0"/>
                  <a:cs typeface="Arial" pitchFamily="34" charset="0"/>
                </a:rPr>
                <a:t> de livraison long aux services internes de </a:t>
              </a:r>
              <a:r>
                <a:rPr lang="en-US" sz="1500" dirty="0" err="1" smtClean="0">
                  <a:solidFill>
                    <a:prstClr val="black"/>
                  </a:solidFill>
                  <a:latin typeface="Garamond" panose="02020404030301010803" pitchFamily="18" charset="0"/>
                  <a:cs typeface="Arial" pitchFamily="34" charset="0"/>
                </a:rPr>
                <a:t>l’entreprise</a:t>
              </a:r>
              <a:r>
                <a:rPr lang="en-US" sz="1500" dirty="0" smtClean="0">
                  <a:solidFill>
                    <a:prstClr val="black"/>
                  </a:solidFill>
                  <a:latin typeface="Garamond" panose="02020404030301010803" pitchFamily="18" charset="0"/>
                  <a:cs typeface="Arial" pitchFamily="34" charset="0"/>
                </a:rPr>
                <a:t>.</a:t>
              </a:r>
            </a:p>
            <a:p>
              <a:pPr marL="285664" indent="-285664">
                <a:buFont typeface="Arial" pitchFamily="34" charset="0"/>
                <a:buChar char="•"/>
              </a:pPr>
              <a:endParaRPr lang="en-US" sz="1999" dirty="0">
                <a:solidFill>
                  <a:prstClr val="black"/>
                </a:solidFill>
                <a:latin typeface="Garamond" panose="02020404030301010803" pitchFamily="18" charset="0"/>
                <a:cs typeface="Arial" pitchFamily="34" charset="0"/>
              </a:endParaRPr>
            </a:p>
          </p:txBody>
        </p:sp>
        <p:sp>
          <p:nvSpPr>
            <p:cNvPr id="42" name="TextBox 41"/>
            <p:cNvSpPr txBox="1"/>
            <p:nvPr/>
          </p:nvSpPr>
          <p:spPr>
            <a:xfrm>
              <a:off x="6034820" y="1576402"/>
              <a:ext cx="3267383" cy="461545"/>
            </a:xfrm>
            <a:prstGeom prst="rect">
              <a:avLst/>
            </a:prstGeom>
            <a:noFill/>
          </p:spPr>
          <p:txBody>
            <a:bodyPr wrap="square" rtlCol="0">
              <a:spAutoFit/>
            </a:bodyPr>
            <a:lstStyle/>
            <a:p>
              <a:pPr algn="ctr"/>
              <a:r>
                <a:rPr lang="en-US" sz="2399" b="1">
                  <a:solidFill>
                    <a:prstClr val="white"/>
                  </a:solidFill>
                  <a:effectLst>
                    <a:outerShdw blurRad="38100" dist="38100" dir="2700000" algn="tl">
                      <a:srgbClr val="000000">
                        <a:alpha val="43137"/>
                      </a:srgbClr>
                    </a:outerShdw>
                  </a:effectLst>
                  <a:latin typeface="Garamond" panose="02020404030301010803" pitchFamily="18" charset="0"/>
                  <a:cs typeface="Arial" pitchFamily="34" charset="0"/>
                </a:rPr>
                <a:t>Weaknesses</a:t>
              </a:r>
            </a:p>
          </p:txBody>
        </p:sp>
        <p:sp>
          <p:nvSpPr>
            <p:cNvPr id="43" name="Rounded Rectangle 53"/>
            <p:cNvSpPr/>
            <p:nvPr/>
          </p:nvSpPr>
          <p:spPr>
            <a:xfrm>
              <a:off x="1389364" y="4667090"/>
              <a:ext cx="3956857" cy="1499219"/>
            </a:xfrm>
            <a:custGeom>
              <a:avLst/>
              <a:gdLst/>
              <a:ahLst/>
              <a:cxnLst/>
              <a:rect l="l" t="t" r="r" b="b"/>
              <a:pathLst>
                <a:path w="3957888" h="1499610">
                  <a:moveTo>
                    <a:pt x="0" y="0"/>
                  </a:moveTo>
                  <a:lnTo>
                    <a:pt x="3957888" y="0"/>
                  </a:lnTo>
                  <a:lnTo>
                    <a:pt x="3957888" y="1138199"/>
                  </a:lnTo>
                  <a:cubicBezTo>
                    <a:pt x="3957888" y="1337800"/>
                    <a:pt x="3796079" y="1499609"/>
                    <a:pt x="3596479" y="1499610"/>
                  </a:cubicBezTo>
                  <a:lnTo>
                    <a:pt x="361410" y="1499610"/>
                  </a:lnTo>
                  <a:cubicBezTo>
                    <a:pt x="161809" y="1499609"/>
                    <a:pt x="0" y="1337800"/>
                    <a:pt x="0" y="1138199"/>
                  </a:cubicBezTo>
                  <a:close/>
                </a:path>
              </a:pathLst>
            </a:custGeom>
            <a:solidFill>
              <a:sysClr val="window" lastClr="FFFFFF"/>
            </a:solidFill>
            <a:ln w="25400" cap="flat" cmpd="sng" algn="ctr">
              <a:noFill/>
              <a:prstDash val="solid"/>
            </a:ln>
            <a:effectLst>
              <a:innerShdw blurRad="203200" dist="50800" dir="13500000">
                <a:prstClr val="black">
                  <a:alpha val="50000"/>
                </a:prstClr>
              </a:innerShdw>
            </a:effectLst>
          </p:spPr>
          <p:txBody>
            <a:bodyPr rtlCol="0" anchor="ctr"/>
            <a:lstStyle/>
            <a:p>
              <a:pPr algn="ctr" defTabSz="914126"/>
              <a:r>
                <a:rPr lang="en-US" sz="1799" kern="0" dirty="0" smtClean="0">
                  <a:solidFill>
                    <a:prstClr val="white"/>
                  </a:solidFill>
                  <a:latin typeface="Garamond" panose="02020404030301010803" pitchFamily="18" charset="0"/>
                  <a:cs typeface="Arial" pitchFamily="34" charset="0"/>
                </a:rPr>
                <a:t>r</a:t>
              </a:r>
              <a:endParaRPr lang="en-US" sz="1799" kern="0" dirty="0">
                <a:solidFill>
                  <a:prstClr val="white"/>
                </a:solidFill>
                <a:latin typeface="Garamond" panose="02020404030301010803" pitchFamily="18" charset="0"/>
                <a:cs typeface="Arial" pitchFamily="34" charset="0"/>
              </a:endParaRPr>
            </a:p>
          </p:txBody>
        </p:sp>
        <p:sp>
          <p:nvSpPr>
            <p:cNvPr id="44" name="TextBox 43"/>
            <p:cNvSpPr txBox="1"/>
            <p:nvPr/>
          </p:nvSpPr>
          <p:spPr>
            <a:xfrm>
              <a:off x="1912312" y="4948839"/>
              <a:ext cx="2663602" cy="342267"/>
            </a:xfrm>
            <a:prstGeom prst="rect">
              <a:avLst/>
            </a:prstGeom>
            <a:noFill/>
          </p:spPr>
          <p:txBody>
            <a:bodyPr wrap="square" rtlCol="0" anchor="ctr">
              <a:spAutoFit/>
            </a:bodyPr>
            <a:lstStyle/>
            <a:p>
              <a:pPr marL="285664" indent="-285664">
                <a:buFont typeface="Arial" pitchFamily="34" charset="0"/>
                <a:buChar char="•"/>
              </a:pPr>
              <a:r>
                <a:rPr lang="en-US" sz="1999" dirty="0" smtClean="0">
                  <a:solidFill>
                    <a:prstClr val="black"/>
                  </a:solidFill>
                  <a:latin typeface="Garamond" panose="02020404030301010803" pitchFamily="18" charset="0"/>
                  <a:cs typeface="Arial" pitchFamily="34" charset="0"/>
                </a:rPr>
                <a:t>RAS</a:t>
              </a:r>
              <a:endParaRPr lang="en-US" sz="1999" dirty="0">
                <a:solidFill>
                  <a:prstClr val="black"/>
                </a:solidFill>
                <a:latin typeface="Garamond" panose="02020404030301010803" pitchFamily="18" charset="0"/>
                <a:cs typeface="Arial" pitchFamily="34" charset="0"/>
              </a:endParaRPr>
            </a:p>
          </p:txBody>
        </p:sp>
        <p:sp>
          <p:nvSpPr>
            <p:cNvPr id="45" name="TextBox 44"/>
            <p:cNvSpPr txBox="1"/>
            <p:nvPr/>
          </p:nvSpPr>
          <p:spPr>
            <a:xfrm>
              <a:off x="1681184" y="4060439"/>
              <a:ext cx="3267383" cy="461545"/>
            </a:xfrm>
            <a:prstGeom prst="rect">
              <a:avLst/>
            </a:prstGeom>
            <a:noFill/>
          </p:spPr>
          <p:txBody>
            <a:bodyPr wrap="square" rtlCol="0">
              <a:spAutoFit/>
            </a:bodyPr>
            <a:lstStyle/>
            <a:p>
              <a:pPr algn="ctr"/>
              <a:r>
                <a:rPr lang="en-US" sz="2399" b="1" dirty="0">
                  <a:solidFill>
                    <a:prstClr val="white"/>
                  </a:solidFill>
                  <a:effectLst>
                    <a:outerShdw blurRad="38100" dist="38100" dir="2700000" algn="tl">
                      <a:srgbClr val="000000">
                        <a:alpha val="43137"/>
                      </a:srgbClr>
                    </a:outerShdw>
                  </a:effectLst>
                  <a:latin typeface="Garamond" panose="02020404030301010803" pitchFamily="18" charset="0"/>
                  <a:cs typeface="Arial" pitchFamily="34" charset="0"/>
                </a:rPr>
                <a:t>Opportunities</a:t>
              </a:r>
            </a:p>
          </p:txBody>
        </p:sp>
        <p:sp>
          <p:nvSpPr>
            <p:cNvPr id="46" name="Rounded Rectangle 56"/>
            <p:cNvSpPr/>
            <p:nvPr/>
          </p:nvSpPr>
          <p:spPr>
            <a:xfrm>
              <a:off x="5736635" y="4667088"/>
              <a:ext cx="3956858" cy="1508743"/>
            </a:xfrm>
            <a:custGeom>
              <a:avLst/>
              <a:gdLst/>
              <a:ahLst/>
              <a:cxnLst/>
              <a:rect l="l" t="t" r="r" b="b"/>
              <a:pathLst>
                <a:path w="3957889" h="1509136">
                  <a:moveTo>
                    <a:pt x="0" y="0"/>
                  </a:moveTo>
                  <a:lnTo>
                    <a:pt x="3957889" y="0"/>
                  </a:lnTo>
                  <a:lnTo>
                    <a:pt x="3957889" y="1147725"/>
                  </a:lnTo>
                  <a:cubicBezTo>
                    <a:pt x="3957888" y="1347326"/>
                    <a:pt x="3796079" y="1509135"/>
                    <a:pt x="3596478" y="1509136"/>
                  </a:cubicBezTo>
                  <a:lnTo>
                    <a:pt x="361411" y="1509136"/>
                  </a:lnTo>
                  <a:cubicBezTo>
                    <a:pt x="161809" y="1509135"/>
                    <a:pt x="0" y="1347326"/>
                    <a:pt x="0" y="1147725"/>
                  </a:cubicBezTo>
                  <a:close/>
                </a:path>
              </a:pathLst>
            </a:custGeom>
            <a:solidFill>
              <a:sysClr val="window" lastClr="FFFFFF"/>
            </a:solidFill>
            <a:ln w="25400" cap="flat" cmpd="sng" algn="ctr">
              <a:noFill/>
              <a:prstDash val="solid"/>
            </a:ln>
            <a:effectLst>
              <a:innerShdw blurRad="203200" dist="50800" dir="13500000">
                <a:prstClr val="black">
                  <a:alpha val="50000"/>
                </a:prstClr>
              </a:innerShdw>
            </a:effectLst>
          </p:spPr>
          <p:txBody>
            <a:bodyPr rtlCol="0" anchor="ctr"/>
            <a:lstStyle/>
            <a:p>
              <a:pPr algn="ctr" defTabSz="914126"/>
              <a:endParaRPr lang="en-US" sz="1799" kern="0">
                <a:solidFill>
                  <a:prstClr val="white"/>
                </a:solidFill>
                <a:latin typeface="Garamond" panose="02020404030301010803" pitchFamily="18" charset="0"/>
                <a:cs typeface="Arial" pitchFamily="34" charset="0"/>
              </a:endParaRPr>
            </a:p>
          </p:txBody>
        </p:sp>
        <p:sp>
          <p:nvSpPr>
            <p:cNvPr id="47" name="TextBox 46"/>
            <p:cNvSpPr txBox="1"/>
            <p:nvPr/>
          </p:nvSpPr>
          <p:spPr>
            <a:xfrm>
              <a:off x="6336710" y="4783198"/>
              <a:ext cx="2663602" cy="1066636"/>
            </a:xfrm>
            <a:prstGeom prst="rect">
              <a:avLst/>
            </a:prstGeom>
            <a:noFill/>
          </p:spPr>
          <p:txBody>
            <a:bodyPr wrap="square" rtlCol="0" anchor="ctr">
              <a:spAutoFit/>
            </a:bodyPr>
            <a:lstStyle/>
            <a:p>
              <a:pPr marL="285664" indent="-285664">
                <a:buFont typeface="Arial" pitchFamily="34" charset="0"/>
                <a:buChar char="•"/>
              </a:pPr>
              <a:r>
                <a:rPr lang="en-US" sz="1500" dirty="0" err="1" smtClean="0">
                  <a:solidFill>
                    <a:prstClr val="black"/>
                  </a:solidFill>
                  <a:latin typeface="Garamond" panose="02020404030301010803" pitchFamily="18" charset="0"/>
                  <a:cs typeface="Arial" pitchFamily="34" charset="0"/>
                </a:rPr>
                <a:t>Présence</a:t>
              </a:r>
              <a:r>
                <a:rPr lang="en-US" sz="1500" dirty="0" smtClean="0">
                  <a:solidFill>
                    <a:prstClr val="black"/>
                  </a:solidFill>
                  <a:latin typeface="Garamond" panose="02020404030301010803" pitchFamily="18" charset="0"/>
                  <a:cs typeface="Arial" pitchFamily="34" charset="0"/>
                </a:rPr>
                <a:t> sur le </a:t>
              </a:r>
              <a:r>
                <a:rPr lang="en-US" sz="1500" dirty="0" err="1" smtClean="0">
                  <a:solidFill>
                    <a:prstClr val="black"/>
                  </a:solidFill>
                  <a:latin typeface="Garamond" panose="02020404030301010803" pitchFamily="18" charset="0"/>
                  <a:cs typeface="Arial" pitchFamily="34" charset="0"/>
                </a:rPr>
                <a:t>marché</a:t>
              </a:r>
              <a:r>
                <a:rPr lang="en-US" sz="1500" dirty="0" smtClean="0">
                  <a:solidFill>
                    <a:prstClr val="black"/>
                  </a:solidFill>
                  <a:latin typeface="Garamond" panose="02020404030301010803" pitchFamily="18" charset="0"/>
                  <a:cs typeface="Arial" pitchFamily="34" charset="0"/>
                </a:rPr>
                <a:t> de </a:t>
              </a:r>
              <a:r>
                <a:rPr lang="en-US" sz="1500" dirty="0" err="1" smtClean="0">
                  <a:solidFill>
                    <a:prstClr val="black"/>
                  </a:solidFill>
                  <a:latin typeface="Garamond" panose="02020404030301010803" pitchFamily="18" charset="0"/>
                  <a:cs typeface="Arial" pitchFamily="34" charset="0"/>
                </a:rPr>
                <a:t>concurrents</a:t>
              </a:r>
              <a:r>
                <a:rPr lang="en-US" sz="1500" dirty="0" smtClean="0">
                  <a:solidFill>
                    <a:prstClr val="black"/>
                  </a:solidFill>
                  <a:latin typeface="Garamond" panose="02020404030301010803" pitchFamily="18" charset="0"/>
                  <a:cs typeface="Arial" pitchFamily="34" charset="0"/>
                </a:rPr>
                <a:t> qui </a:t>
              </a:r>
              <a:r>
                <a:rPr lang="en-US" sz="1500" dirty="0" err="1" smtClean="0">
                  <a:solidFill>
                    <a:prstClr val="black"/>
                  </a:solidFill>
                  <a:latin typeface="Garamond" panose="02020404030301010803" pitchFamily="18" charset="0"/>
                  <a:cs typeface="Arial" pitchFamily="34" charset="0"/>
                </a:rPr>
                <a:t>ont</a:t>
              </a:r>
              <a:r>
                <a:rPr lang="en-US" sz="1500" dirty="0" smtClean="0">
                  <a:solidFill>
                    <a:prstClr val="black"/>
                  </a:solidFill>
                  <a:latin typeface="Garamond" panose="02020404030301010803" pitchFamily="18" charset="0"/>
                  <a:cs typeface="Arial" pitchFamily="34" charset="0"/>
                </a:rPr>
                <a:t> </a:t>
              </a:r>
              <a:r>
                <a:rPr lang="en-US" sz="1500" dirty="0" err="1" smtClean="0">
                  <a:solidFill>
                    <a:prstClr val="black"/>
                  </a:solidFill>
                  <a:latin typeface="Garamond" panose="02020404030301010803" pitchFamily="18" charset="0"/>
                  <a:cs typeface="Arial" pitchFamily="34" charset="0"/>
                </a:rPr>
                <a:t>mieux</a:t>
              </a:r>
              <a:r>
                <a:rPr lang="en-US" sz="1500" dirty="0" smtClean="0">
                  <a:solidFill>
                    <a:prstClr val="black"/>
                  </a:solidFill>
                  <a:latin typeface="Garamond" panose="02020404030301010803" pitchFamily="18" charset="0"/>
                  <a:cs typeface="Arial" pitchFamily="34" charset="0"/>
                </a:rPr>
                <a:t> </a:t>
              </a:r>
              <a:r>
                <a:rPr lang="en-US" sz="1500" dirty="0" err="1" smtClean="0">
                  <a:solidFill>
                    <a:prstClr val="black"/>
                  </a:solidFill>
                  <a:latin typeface="Garamond" panose="02020404030301010803" pitchFamily="18" charset="0"/>
                  <a:cs typeface="Arial" pitchFamily="34" charset="0"/>
                </a:rPr>
                <a:t>intégré</a:t>
              </a:r>
              <a:r>
                <a:rPr lang="en-US" sz="1500" dirty="0" smtClean="0">
                  <a:solidFill>
                    <a:prstClr val="black"/>
                  </a:solidFill>
                  <a:latin typeface="Garamond" panose="02020404030301010803" pitchFamily="18" charset="0"/>
                  <a:cs typeface="Arial" pitchFamily="34" charset="0"/>
                </a:rPr>
                <a:t> la dimension </a:t>
              </a:r>
              <a:r>
                <a:rPr lang="en-US" sz="1500" dirty="0" err="1" smtClean="0">
                  <a:solidFill>
                    <a:prstClr val="black"/>
                  </a:solidFill>
                  <a:latin typeface="Garamond" panose="02020404030301010803" pitchFamily="18" charset="0"/>
                  <a:cs typeface="Arial" pitchFamily="34" charset="0"/>
                </a:rPr>
                <a:t>gestion</a:t>
              </a:r>
              <a:r>
                <a:rPr lang="en-US" sz="1500" dirty="0" smtClean="0">
                  <a:solidFill>
                    <a:prstClr val="black"/>
                  </a:solidFill>
                  <a:latin typeface="Garamond" panose="02020404030301010803" pitchFamily="18" charset="0"/>
                  <a:cs typeface="Arial" pitchFamily="34" charset="0"/>
                </a:rPr>
                <a:t> </a:t>
              </a:r>
              <a:r>
                <a:rPr lang="en-US" sz="1500" dirty="0" err="1" smtClean="0">
                  <a:solidFill>
                    <a:prstClr val="black"/>
                  </a:solidFill>
                  <a:latin typeface="Garamond" panose="02020404030301010803" pitchFamily="18" charset="0"/>
                  <a:cs typeface="Arial" pitchFamily="34" charset="0"/>
                </a:rPr>
                <a:t>mes</a:t>
              </a:r>
              <a:r>
                <a:rPr lang="en-US" sz="1500" dirty="0" smtClean="0">
                  <a:solidFill>
                    <a:prstClr val="black"/>
                  </a:solidFill>
                  <a:latin typeface="Garamond" panose="02020404030301010803" pitchFamily="18" charset="0"/>
                  <a:cs typeface="Arial" pitchFamily="34" charset="0"/>
                </a:rPr>
                <a:t> </a:t>
              </a:r>
              <a:r>
                <a:rPr lang="en-US" sz="1500" dirty="0" err="1" smtClean="0">
                  <a:solidFill>
                    <a:prstClr val="black"/>
                  </a:solidFill>
                  <a:latin typeface="Garamond" panose="02020404030301010803" pitchFamily="18" charset="0"/>
                  <a:cs typeface="Arial" pitchFamily="34" charset="0"/>
                </a:rPr>
                <a:t>moyens</a:t>
              </a:r>
              <a:r>
                <a:rPr lang="en-US" sz="1500" dirty="0" smtClean="0">
                  <a:solidFill>
                    <a:prstClr val="black"/>
                  </a:solidFill>
                  <a:latin typeface="Garamond" panose="02020404030301010803" pitchFamily="18" charset="0"/>
                  <a:cs typeface="Arial" pitchFamily="34" charset="0"/>
                </a:rPr>
                <a:t> </a:t>
              </a:r>
              <a:r>
                <a:rPr lang="en-US" sz="1500" dirty="0" err="1" smtClean="0">
                  <a:solidFill>
                    <a:prstClr val="black"/>
                  </a:solidFill>
                  <a:latin typeface="Garamond" panose="02020404030301010803" pitchFamily="18" charset="0"/>
                  <a:cs typeface="Arial" pitchFamily="34" charset="0"/>
                </a:rPr>
                <a:t>généraux</a:t>
              </a:r>
              <a:r>
                <a:rPr lang="en-US" sz="1500" dirty="0" smtClean="0">
                  <a:solidFill>
                    <a:prstClr val="black"/>
                  </a:solidFill>
                  <a:latin typeface="Garamond" panose="02020404030301010803" pitchFamily="18" charset="0"/>
                  <a:cs typeface="Arial" pitchFamily="34" charset="0"/>
                </a:rPr>
                <a:t> </a:t>
              </a:r>
              <a:r>
                <a:rPr lang="en-US" sz="1500" dirty="0" err="1" smtClean="0">
                  <a:solidFill>
                    <a:prstClr val="black"/>
                  </a:solidFill>
                  <a:latin typeface="Garamond" panose="02020404030301010803" pitchFamily="18" charset="0"/>
                  <a:cs typeface="Arial" pitchFamily="34" charset="0"/>
                </a:rPr>
                <a:t>dans</a:t>
              </a:r>
              <a:r>
                <a:rPr lang="en-US" sz="1500" dirty="0" smtClean="0">
                  <a:solidFill>
                    <a:prstClr val="black"/>
                  </a:solidFill>
                  <a:latin typeface="Garamond" panose="02020404030301010803" pitchFamily="18" charset="0"/>
                  <a:cs typeface="Arial" pitchFamily="34" charset="0"/>
                </a:rPr>
                <a:t> </a:t>
              </a:r>
              <a:r>
                <a:rPr lang="en-US" sz="1500" dirty="0" err="1" smtClean="0">
                  <a:solidFill>
                    <a:prstClr val="black"/>
                  </a:solidFill>
                  <a:latin typeface="Garamond" panose="02020404030301010803" pitchFamily="18" charset="0"/>
                  <a:cs typeface="Arial" pitchFamily="34" charset="0"/>
                </a:rPr>
                <a:t>leurs</a:t>
              </a:r>
              <a:r>
                <a:rPr lang="en-US" sz="1500" dirty="0" smtClean="0">
                  <a:solidFill>
                    <a:prstClr val="black"/>
                  </a:solidFill>
                  <a:latin typeface="Garamond" panose="02020404030301010803" pitchFamily="18" charset="0"/>
                  <a:cs typeface="Arial" pitchFamily="34" charset="0"/>
                </a:rPr>
                <a:t> </a:t>
              </a:r>
              <a:r>
                <a:rPr lang="en-US" sz="1500" dirty="0" err="1" smtClean="0">
                  <a:solidFill>
                    <a:prstClr val="black"/>
                  </a:solidFill>
                  <a:latin typeface="Garamond" panose="02020404030301010803" pitchFamily="18" charset="0"/>
                  <a:cs typeface="Arial" pitchFamily="34" charset="0"/>
                </a:rPr>
                <a:t>processus</a:t>
              </a:r>
              <a:r>
                <a:rPr lang="en-US" sz="1500" dirty="0" smtClean="0">
                  <a:solidFill>
                    <a:prstClr val="black"/>
                  </a:solidFill>
                  <a:latin typeface="Garamond" panose="02020404030301010803" pitchFamily="18" charset="0"/>
                  <a:cs typeface="Arial" pitchFamily="34" charset="0"/>
                </a:rPr>
                <a:t> de </a:t>
              </a:r>
              <a:r>
                <a:rPr lang="en-US" sz="1500" dirty="0" err="1" smtClean="0">
                  <a:solidFill>
                    <a:prstClr val="black"/>
                  </a:solidFill>
                  <a:latin typeface="Garamond" panose="02020404030301010803" pitchFamily="18" charset="0"/>
                  <a:cs typeface="Arial" pitchFamily="34" charset="0"/>
                </a:rPr>
                <a:t>fonctionnement</a:t>
              </a:r>
              <a:endParaRPr lang="en-US" sz="1500" dirty="0">
                <a:solidFill>
                  <a:prstClr val="black"/>
                </a:solidFill>
                <a:latin typeface="Garamond" panose="02020404030301010803" pitchFamily="18" charset="0"/>
                <a:cs typeface="Arial" pitchFamily="34" charset="0"/>
              </a:endParaRPr>
            </a:p>
          </p:txBody>
        </p:sp>
        <p:sp>
          <p:nvSpPr>
            <p:cNvPr id="48" name="TextBox 47"/>
            <p:cNvSpPr txBox="1"/>
            <p:nvPr/>
          </p:nvSpPr>
          <p:spPr>
            <a:xfrm>
              <a:off x="5999887" y="4060439"/>
              <a:ext cx="3267383" cy="461545"/>
            </a:xfrm>
            <a:prstGeom prst="rect">
              <a:avLst/>
            </a:prstGeom>
            <a:noFill/>
          </p:spPr>
          <p:txBody>
            <a:bodyPr wrap="square" rtlCol="0">
              <a:spAutoFit/>
            </a:bodyPr>
            <a:lstStyle/>
            <a:p>
              <a:pPr algn="ctr"/>
              <a:r>
                <a:rPr lang="en-US" sz="2399" b="1">
                  <a:solidFill>
                    <a:prstClr val="white"/>
                  </a:solidFill>
                  <a:effectLst>
                    <a:outerShdw blurRad="38100" dist="38100" dir="2700000" algn="tl">
                      <a:srgbClr val="000000">
                        <a:alpha val="43137"/>
                      </a:srgbClr>
                    </a:outerShdw>
                  </a:effectLst>
                  <a:latin typeface="Garamond" panose="02020404030301010803" pitchFamily="18" charset="0"/>
                  <a:cs typeface="Arial" pitchFamily="34" charset="0"/>
                </a:rPr>
                <a:t>Threats</a:t>
              </a:r>
            </a:p>
          </p:txBody>
        </p:sp>
        <p:sp>
          <p:nvSpPr>
            <p:cNvPr id="50" name="Oval 49"/>
            <p:cNvSpPr/>
            <p:nvPr/>
          </p:nvSpPr>
          <p:spPr>
            <a:xfrm>
              <a:off x="4307328" y="2512301"/>
              <a:ext cx="2363260" cy="2363260"/>
            </a:xfrm>
            <a:prstGeom prst="ellipse">
              <a:avLst/>
            </a:prstGeom>
            <a:gradFill>
              <a:gsLst>
                <a:gs pos="9000">
                  <a:sysClr val="windowText" lastClr="000000">
                    <a:lumMod val="85000"/>
                    <a:lumOff val="15000"/>
                  </a:sysClr>
                </a:gs>
                <a:gs pos="43800">
                  <a:srgbClr val="FFFFFF"/>
                </a:gs>
                <a:gs pos="100000">
                  <a:sysClr val="windowText" lastClr="000000"/>
                </a:gs>
                <a:gs pos="60000">
                  <a:sysClr val="window" lastClr="FFFFFF"/>
                </a:gs>
              </a:gsLst>
              <a:lin ang="5400000" scaled="0"/>
            </a:gradFill>
            <a:ln w="25400" cap="flat" cmpd="sng" algn="ctr">
              <a:noFill/>
              <a:prstDash val="solid"/>
            </a:ln>
            <a:effectLst/>
          </p:spPr>
          <p:txBody>
            <a:bodyPr rtlCol="0" anchor="ctr"/>
            <a:lstStyle/>
            <a:p>
              <a:pPr algn="ctr" defTabSz="914126"/>
              <a:endParaRPr lang="en-US" sz="1799" kern="0">
                <a:solidFill>
                  <a:prstClr val="white"/>
                </a:solidFill>
                <a:latin typeface="Garamond" panose="02020404030301010803" pitchFamily="18" charset="0"/>
                <a:cs typeface="Arial" pitchFamily="34" charset="0"/>
              </a:endParaRPr>
            </a:p>
          </p:txBody>
        </p:sp>
        <p:grpSp>
          <p:nvGrpSpPr>
            <p:cNvPr id="51" name="Group 50"/>
            <p:cNvGrpSpPr/>
            <p:nvPr/>
          </p:nvGrpSpPr>
          <p:grpSpPr>
            <a:xfrm>
              <a:off x="4500319" y="2705285"/>
              <a:ext cx="1977279" cy="1977278"/>
              <a:chOff x="6019800" y="3276599"/>
              <a:chExt cx="533400" cy="533400"/>
            </a:xfrm>
            <a:effectLst/>
          </p:grpSpPr>
          <p:sp>
            <p:nvSpPr>
              <p:cNvPr id="53" name="Oval 52"/>
              <p:cNvSpPr/>
              <p:nvPr/>
            </p:nvSpPr>
            <p:spPr>
              <a:xfrm>
                <a:off x="6019800" y="3276599"/>
                <a:ext cx="533400" cy="533400"/>
              </a:xfrm>
              <a:prstGeom prst="ellipse">
                <a:avLst/>
              </a:prstGeom>
              <a:gradFill>
                <a:gsLst>
                  <a:gs pos="35000">
                    <a:schemeClr val="tx2">
                      <a:lumMod val="50000"/>
                    </a:schemeClr>
                  </a:gs>
                  <a:gs pos="70000">
                    <a:schemeClr val="tx2">
                      <a:lumMod val="75000"/>
                    </a:schemeClr>
                  </a:gs>
                  <a:gs pos="100000">
                    <a:schemeClr val="tx2"/>
                  </a:gs>
                </a:gsLst>
                <a:lin ang="5400000" scaled="1"/>
              </a:gradFill>
              <a:ln w="12700" cap="flat" cmpd="sng" algn="ctr">
                <a:solidFill>
                  <a:srgbClr val="002060"/>
                </a:solidFill>
                <a:prstDash val="solid"/>
              </a:ln>
              <a:effectLst/>
            </p:spPr>
            <p:txBody>
              <a:bodyPr rtlCol="0" anchor="ctr"/>
              <a:lstStyle/>
              <a:p>
                <a:pPr algn="ctr" defTabSz="914126">
                  <a:defRPr/>
                </a:pPr>
                <a:endParaRPr lang="en-US" sz="1799" kern="0">
                  <a:solidFill>
                    <a:sysClr val="window" lastClr="FFFFFF"/>
                  </a:solidFill>
                  <a:latin typeface="Garamond" panose="02020404030301010803" pitchFamily="18" charset="0"/>
                  <a:cs typeface="Arial" pitchFamily="34" charset="0"/>
                </a:endParaRPr>
              </a:p>
            </p:txBody>
          </p:sp>
          <p:sp>
            <p:nvSpPr>
              <p:cNvPr id="54" name="Oval 53"/>
              <p:cNvSpPr/>
              <p:nvPr/>
            </p:nvSpPr>
            <p:spPr>
              <a:xfrm>
                <a:off x="6040193" y="3322721"/>
                <a:ext cx="508265" cy="446900"/>
              </a:xfrm>
              <a:prstGeom prst="ellipse">
                <a:avLst/>
              </a:prstGeom>
              <a:gradFill>
                <a:gsLst>
                  <a:gs pos="0">
                    <a:sysClr val="window" lastClr="FFFFFF">
                      <a:lumMod val="100000"/>
                      <a:alpha val="65000"/>
                    </a:sysClr>
                  </a:gs>
                  <a:gs pos="100000">
                    <a:sysClr val="window" lastClr="FFFFFF">
                      <a:alpha val="0"/>
                    </a:sysClr>
                  </a:gs>
                </a:gsLst>
                <a:lin ang="5400000" scaled="1"/>
              </a:gradFill>
              <a:ln w="12700" cap="flat" cmpd="sng" algn="ctr">
                <a:noFill/>
                <a:prstDash val="solid"/>
              </a:ln>
              <a:effectLst/>
            </p:spPr>
            <p:txBody>
              <a:bodyPr rtlCol="0" anchor="ctr"/>
              <a:lstStyle/>
              <a:p>
                <a:pPr algn="ctr" defTabSz="914126">
                  <a:defRPr/>
                </a:pPr>
                <a:endParaRPr lang="en-US" sz="1799" kern="0">
                  <a:solidFill>
                    <a:sysClr val="window" lastClr="FFFFFF"/>
                  </a:solidFill>
                  <a:latin typeface="Garamond" panose="02020404030301010803" pitchFamily="18" charset="0"/>
                  <a:cs typeface="Arial" pitchFamily="34" charset="0"/>
                </a:endParaRPr>
              </a:p>
            </p:txBody>
          </p:sp>
        </p:grpSp>
        <p:sp>
          <p:nvSpPr>
            <p:cNvPr id="52" name="Rectangle 51"/>
            <p:cNvSpPr/>
            <p:nvPr/>
          </p:nvSpPr>
          <p:spPr>
            <a:xfrm>
              <a:off x="4710406" y="3247672"/>
              <a:ext cx="1557110" cy="861549"/>
            </a:xfrm>
            <a:prstGeom prst="rect">
              <a:avLst/>
            </a:prstGeom>
          </p:spPr>
          <p:txBody>
            <a:bodyPr wrap="square" anchor="ctr">
              <a:spAutoFit/>
            </a:bodyPr>
            <a:lstStyle/>
            <a:p>
              <a:pPr algn="ctr" defTabSz="914126"/>
              <a:r>
                <a:rPr lang="en-US" sz="3199" b="1" kern="0" dirty="0">
                  <a:solidFill>
                    <a:prstClr val="white"/>
                  </a:solidFill>
                  <a:effectLst>
                    <a:outerShdw blurRad="101600" dist="38100" dir="2700000" algn="tl" rotWithShape="0">
                      <a:prstClr val="black">
                        <a:alpha val="50000"/>
                      </a:prstClr>
                    </a:outerShdw>
                  </a:effectLst>
                  <a:latin typeface="Garamond" panose="02020404030301010803" pitchFamily="18" charset="0"/>
                  <a:ea typeface="Kozuka Gothic Pr6N B" pitchFamily="34" charset="-128"/>
                  <a:cs typeface="Arial" pitchFamily="34" charset="0"/>
                </a:rPr>
                <a:t>SWOT</a:t>
              </a:r>
            </a:p>
            <a:p>
              <a:pPr algn="ctr" defTabSz="914126"/>
              <a:r>
                <a:rPr lang="en-US" sz="1799" b="1" kern="0" dirty="0">
                  <a:solidFill>
                    <a:prstClr val="white"/>
                  </a:solidFill>
                  <a:effectLst>
                    <a:outerShdw blurRad="101600" dist="38100" dir="2700000" algn="tl" rotWithShape="0">
                      <a:prstClr val="black">
                        <a:alpha val="50000"/>
                      </a:prstClr>
                    </a:outerShdw>
                  </a:effectLst>
                  <a:latin typeface="Garamond" panose="02020404030301010803" pitchFamily="18" charset="0"/>
                  <a:ea typeface="Kozuka Gothic Pr6N B" pitchFamily="34" charset="-128"/>
                  <a:cs typeface="Arial" pitchFamily="34" charset="0"/>
                </a:rPr>
                <a:t>Analysis</a:t>
              </a:r>
              <a:endParaRPr lang="en-US" sz="3199" b="1" kern="0" dirty="0">
                <a:solidFill>
                  <a:prstClr val="white"/>
                </a:solidFill>
                <a:effectLst>
                  <a:outerShdw blurRad="101600" dist="38100" dir="2700000" algn="tl" rotWithShape="0">
                    <a:prstClr val="black">
                      <a:alpha val="50000"/>
                    </a:prstClr>
                  </a:outerShdw>
                </a:effectLst>
                <a:latin typeface="Garamond" panose="02020404030301010803" pitchFamily="18" charset="0"/>
                <a:ea typeface="Kozuka Gothic Pr6N B" pitchFamily="34" charset="-128"/>
                <a:cs typeface="Arial" pitchFamily="34" charset="0"/>
              </a:endParaRPr>
            </a:p>
          </p:txBody>
        </p:sp>
      </p:grpSp>
      <p:sp>
        <p:nvSpPr>
          <p:cNvPr id="2" name="Title 1"/>
          <p:cNvSpPr>
            <a:spLocks noGrp="1"/>
          </p:cNvSpPr>
          <p:nvPr>
            <p:ph type="title"/>
          </p:nvPr>
        </p:nvSpPr>
        <p:spPr>
          <a:xfrm>
            <a:off x="4374981" y="162538"/>
            <a:ext cx="3698208" cy="486993"/>
          </a:xfrm>
          <a:solidFill>
            <a:schemeClr val="tx1"/>
          </a:solidFill>
        </p:spPr>
        <p:txBody>
          <a:bodyPr>
            <a:normAutofit fontScale="90000"/>
          </a:bodyPr>
          <a:lstStyle/>
          <a:p>
            <a:r>
              <a:rPr lang="en-US" sz="2400" b="1" dirty="0" smtClean="0">
                <a:solidFill>
                  <a:schemeClr val="bg1"/>
                </a:solidFill>
                <a:latin typeface="Garamond" panose="02020404030301010803" pitchFamily="18" charset="0"/>
              </a:rPr>
              <a:t>Service </a:t>
            </a:r>
            <a:r>
              <a:rPr lang="en-US" sz="2400" b="1" dirty="0" err="1" smtClean="0">
                <a:solidFill>
                  <a:schemeClr val="bg1"/>
                </a:solidFill>
                <a:latin typeface="Garamond" panose="02020404030301010803" pitchFamily="18" charset="0"/>
              </a:rPr>
              <a:t>Achats</a:t>
            </a:r>
            <a:r>
              <a:rPr lang="en-US" sz="2400" b="1" dirty="0" smtClean="0">
                <a:solidFill>
                  <a:schemeClr val="bg1"/>
                </a:solidFill>
                <a:latin typeface="Garamond" panose="02020404030301010803" pitchFamily="18" charset="0"/>
              </a:rPr>
              <a:t> et </a:t>
            </a:r>
            <a:r>
              <a:rPr lang="en-US" sz="2400" b="1" dirty="0" err="1">
                <a:solidFill>
                  <a:schemeClr val="bg1"/>
                </a:solidFill>
                <a:latin typeface="Garamond" panose="02020404030301010803" pitchFamily="18" charset="0"/>
              </a:rPr>
              <a:t>L</a:t>
            </a:r>
            <a:r>
              <a:rPr lang="en-US" sz="2400" b="1" dirty="0" err="1" smtClean="0">
                <a:solidFill>
                  <a:schemeClr val="bg1"/>
                </a:solidFill>
                <a:latin typeface="Garamond" panose="02020404030301010803" pitchFamily="18" charset="0"/>
              </a:rPr>
              <a:t>ogistiques</a:t>
            </a:r>
            <a:endParaRPr lang="es-UY" sz="2400" b="1" dirty="0">
              <a:solidFill>
                <a:schemeClr val="bg1"/>
              </a:solidFill>
              <a:latin typeface="Garamond" panose="02020404030301010803" pitchFamily="18" charset="0"/>
            </a:endParaRPr>
          </a:p>
        </p:txBody>
      </p:sp>
      <p:sp>
        <p:nvSpPr>
          <p:cNvPr id="30" name="TextBox 29"/>
          <p:cNvSpPr txBox="1"/>
          <p:nvPr/>
        </p:nvSpPr>
        <p:spPr>
          <a:xfrm>
            <a:off x="11006099" y="1280865"/>
            <a:ext cx="861657" cy="1861563"/>
          </a:xfrm>
          <a:prstGeom prst="rect">
            <a:avLst/>
          </a:prstGeom>
          <a:noFill/>
        </p:spPr>
        <p:txBody>
          <a:bodyPr wrap="square" rtlCol="0">
            <a:spAutoFit/>
          </a:bodyPr>
          <a:lstStyle/>
          <a:p>
            <a:pPr algn="ctr"/>
            <a:r>
              <a:rPr lang="en-US" sz="11497" b="1" dirty="0">
                <a:solidFill>
                  <a:prstClr val="white">
                    <a:lumMod val="65000"/>
                  </a:prstClr>
                </a:solidFill>
                <a:latin typeface="Garamond" panose="02020404030301010803" pitchFamily="18" charset="0"/>
                <a:cs typeface="Arial" pitchFamily="34" charset="0"/>
              </a:rPr>
              <a:t>W</a:t>
            </a:r>
          </a:p>
        </p:txBody>
      </p:sp>
      <p:sp>
        <p:nvSpPr>
          <p:cNvPr id="31" name="TextBox 30"/>
          <p:cNvSpPr txBox="1"/>
          <p:nvPr/>
        </p:nvSpPr>
        <p:spPr>
          <a:xfrm>
            <a:off x="11104932" y="4002765"/>
            <a:ext cx="861657" cy="1861563"/>
          </a:xfrm>
          <a:prstGeom prst="rect">
            <a:avLst/>
          </a:prstGeom>
          <a:noFill/>
        </p:spPr>
        <p:txBody>
          <a:bodyPr wrap="square" rtlCol="0">
            <a:spAutoFit/>
          </a:bodyPr>
          <a:lstStyle/>
          <a:p>
            <a:pPr algn="ctr"/>
            <a:r>
              <a:rPr lang="en-US" sz="11497" b="1" dirty="0">
                <a:solidFill>
                  <a:prstClr val="white">
                    <a:lumMod val="65000"/>
                  </a:prstClr>
                </a:solidFill>
                <a:latin typeface="Garamond" panose="02020404030301010803" pitchFamily="18" charset="0"/>
                <a:cs typeface="Arial" pitchFamily="34" charset="0"/>
              </a:rPr>
              <a:t>T</a:t>
            </a:r>
          </a:p>
        </p:txBody>
      </p:sp>
    </p:spTree>
    <p:extLst>
      <p:ext uri="{BB962C8B-B14F-4D97-AF65-F5344CB8AC3E}">
        <p14:creationId xmlns:p14="http://schemas.microsoft.com/office/powerpoint/2010/main" val="353334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5659264"/>
          </a:xfrm>
          <a:prstGeom prst="rect">
            <a:avLst/>
          </a:prstGeom>
        </p:spPr>
      </p:pic>
      <p:grpSp>
        <p:nvGrpSpPr>
          <p:cNvPr id="4" name="Groupe 3"/>
          <p:cNvGrpSpPr/>
          <p:nvPr/>
        </p:nvGrpSpPr>
        <p:grpSpPr>
          <a:xfrm>
            <a:off x="328282" y="1027331"/>
            <a:ext cx="4549666" cy="5040110"/>
            <a:chOff x="197558" y="1389153"/>
            <a:chExt cx="4549666" cy="3389287"/>
          </a:xfrm>
        </p:grpSpPr>
        <p:sp>
          <p:nvSpPr>
            <p:cNvPr id="9" name="Rounded Rectangle 32"/>
            <p:cNvSpPr/>
            <p:nvPr/>
          </p:nvSpPr>
          <p:spPr>
            <a:xfrm>
              <a:off x="197558" y="1389153"/>
              <a:ext cx="4549666" cy="3382871"/>
            </a:xfrm>
            <a:prstGeom prst="roundRect">
              <a:avLst/>
            </a:prstGeom>
            <a:solidFill>
              <a:srgbClr val="002060"/>
            </a:soli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799" kern="0">
                <a:solidFill>
                  <a:prstClr val="white"/>
                </a:solidFill>
                <a:latin typeface="Garamond" panose="02020404030301010803" pitchFamily="18" charset="0"/>
                <a:cs typeface="Arial" pitchFamily="34" charset="0"/>
              </a:endParaRPr>
            </a:p>
          </p:txBody>
        </p:sp>
        <p:sp>
          <p:nvSpPr>
            <p:cNvPr id="10" name="Rounded Rectangle 29"/>
            <p:cNvSpPr/>
            <p:nvPr/>
          </p:nvSpPr>
          <p:spPr>
            <a:xfrm>
              <a:off x="329920" y="1915794"/>
              <a:ext cx="4284941" cy="2862646"/>
            </a:xfrm>
            <a:custGeom>
              <a:avLst/>
              <a:gdLst/>
              <a:ahLst/>
              <a:cxnLst/>
              <a:rect l="l" t="t" r="r" b="b"/>
              <a:pathLst>
                <a:path w="3957888" h="1542897">
                  <a:moveTo>
                    <a:pt x="0" y="0"/>
                  </a:moveTo>
                  <a:lnTo>
                    <a:pt x="3957888" y="0"/>
                  </a:lnTo>
                  <a:lnTo>
                    <a:pt x="3957888" y="1181487"/>
                  </a:lnTo>
                  <a:cubicBezTo>
                    <a:pt x="3957888" y="1381088"/>
                    <a:pt x="3796079" y="1542897"/>
                    <a:pt x="3596479" y="1542897"/>
                  </a:cubicBezTo>
                  <a:lnTo>
                    <a:pt x="361410" y="1542897"/>
                  </a:lnTo>
                  <a:cubicBezTo>
                    <a:pt x="161809" y="1542897"/>
                    <a:pt x="0" y="1381088"/>
                    <a:pt x="0" y="1181487"/>
                  </a:cubicBezTo>
                  <a:close/>
                </a:path>
              </a:pathLst>
            </a:custGeom>
            <a:solidFill>
              <a:sysClr val="window" lastClr="FFFFFF"/>
            </a:solidFill>
            <a:ln w="25400" cap="flat" cmpd="sng" algn="ctr">
              <a:noFill/>
              <a:prstDash val="solid"/>
            </a:ln>
            <a:effectLst>
              <a:innerShdw blurRad="203200" dist="50800" dir="13500000">
                <a:prstClr val="black">
                  <a:alpha val="50000"/>
                </a:prstClr>
              </a:innerShdw>
            </a:effectLst>
          </p:spPr>
          <p:txBody>
            <a:bodyPr rtlCol="0" anchor="ctr"/>
            <a:lstStyle/>
            <a:p>
              <a:pPr algn="ctr" defTabSz="914126"/>
              <a:endParaRPr lang="en-US" sz="1799" kern="0" dirty="0">
                <a:solidFill>
                  <a:prstClr val="white"/>
                </a:solidFill>
                <a:latin typeface="Garamond" panose="02020404030301010803" pitchFamily="18" charset="0"/>
                <a:cs typeface="Arial" pitchFamily="34" charset="0"/>
              </a:endParaRPr>
            </a:p>
          </p:txBody>
        </p:sp>
      </p:grpSp>
      <p:sp>
        <p:nvSpPr>
          <p:cNvPr id="11" name="ZoneTexte 10"/>
          <p:cNvSpPr txBox="1"/>
          <p:nvPr/>
        </p:nvSpPr>
        <p:spPr>
          <a:xfrm>
            <a:off x="647700" y="1287263"/>
            <a:ext cx="3481388" cy="523220"/>
          </a:xfrm>
          <a:prstGeom prst="rect">
            <a:avLst/>
          </a:prstGeom>
          <a:noFill/>
        </p:spPr>
        <p:txBody>
          <a:bodyPr wrap="square" rtlCol="0">
            <a:spAutoFit/>
          </a:bodyPr>
          <a:lstStyle/>
          <a:p>
            <a:r>
              <a:rPr lang="fr-FR" sz="2800" dirty="0" smtClean="0">
                <a:solidFill>
                  <a:schemeClr val="bg1"/>
                </a:solidFill>
                <a:latin typeface="Garamond" panose="02020404030301010803" pitchFamily="18" charset="0"/>
              </a:rPr>
              <a:t>Commentaires</a:t>
            </a:r>
            <a:endParaRPr lang="fr-FR" sz="2800" dirty="0">
              <a:solidFill>
                <a:schemeClr val="bg1"/>
              </a:solidFill>
              <a:latin typeface="Garamond" panose="02020404030301010803" pitchFamily="18" charset="0"/>
            </a:endParaRPr>
          </a:p>
        </p:txBody>
      </p:sp>
      <p:grpSp>
        <p:nvGrpSpPr>
          <p:cNvPr id="5" name="Groupe 11"/>
          <p:cNvGrpSpPr/>
          <p:nvPr/>
        </p:nvGrpSpPr>
        <p:grpSpPr>
          <a:xfrm>
            <a:off x="6855372" y="765972"/>
            <a:ext cx="4549666" cy="5092610"/>
            <a:chOff x="197558" y="1389153"/>
            <a:chExt cx="4549666" cy="3382871"/>
          </a:xfrm>
        </p:grpSpPr>
        <p:sp>
          <p:nvSpPr>
            <p:cNvPr id="13" name="Rounded Rectangle 32"/>
            <p:cNvSpPr/>
            <p:nvPr/>
          </p:nvSpPr>
          <p:spPr>
            <a:xfrm>
              <a:off x="197558" y="1389153"/>
              <a:ext cx="4549666" cy="3382871"/>
            </a:xfrm>
            <a:prstGeom prst="roundRect">
              <a:avLst/>
            </a:prstGeom>
            <a:solidFill>
              <a:srgbClr val="002060"/>
            </a:soli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799" kern="0">
                <a:solidFill>
                  <a:prstClr val="white"/>
                </a:solidFill>
                <a:latin typeface="Garamond" panose="02020404030301010803" pitchFamily="18" charset="0"/>
                <a:cs typeface="Arial" pitchFamily="34" charset="0"/>
              </a:endParaRPr>
            </a:p>
          </p:txBody>
        </p:sp>
        <p:sp>
          <p:nvSpPr>
            <p:cNvPr id="14" name="Rounded Rectangle 29"/>
            <p:cNvSpPr/>
            <p:nvPr/>
          </p:nvSpPr>
          <p:spPr>
            <a:xfrm>
              <a:off x="329921" y="1909378"/>
              <a:ext cx="4284941" cy="2862646"/>
            </a:xfrm>
            <a:custGeom>
              <a:avLst/>
              <a:gdLst/>
              <a:ahLst/>
              <a:cxnLst/>
              <a:rect l="l" t="t" r="r" b="b"/>
              <a:pathLst>
                <a:path w="3957888" h="1542897">
                  <a:moveTo>
                    <a:pt x="0" y="0"/>
                  </a:moveTo>
                  <a:lnTo>
                    <a:pt x="3957888" y="0"/>
                  </a:lnTo>
                  <a:lnTo>
                    <a:pt x="3957888" y="1181487"/>
                  </a:lnTo>
                  <a:cubicBezTo>
                    <a:pt x="3957888" y="1381088"/>
                    <a:pt x="3796079" y="1542897"/>
                    <a:pt x="3596479" y="1542897"/>
                  </a:cubicBezTo>
                  <a:lnTo>
                    <a:pt x="361410" y="1542897"/>
                  </a:lnTo>
                  <a:cubicBezTo>
                    <a:pt x="161809" y="1542897"/>
                    <a:pt x="0" y="1381088"/>
                    <a:pt x="0" y="1181487"/>
                  </a:cubicBezTo>
                  <a:close/>
                </a:path>
              </a:pathLst>
            </a:custGeom>
            <a:solidFill>
              <a:sysClr val="window" lastClr="FFFFFF"/>
            </a:solidFill>
            <a:ln w="25400" cap="flat" cmpd="sng" algn="ctr">
              <a:noFill/>
              <a:prstDash val="solid"/>
            </a:ln>
            <a:effectLst>
              <a:innerShdw blurRad="203200" dist="50800" dir="13500000">
                <a:prstClr val="black">
                  <a:alpha val="50000"/>
                </a:prstClr>
              </a:innerShdw>
            </a:effectLst>
          </p:spPr>
          <p:txBody>
            <a:bodyPr rtlCol="0" anchor="ctr"/>
            <a:lstStyle/>
            <a:p>
              <a:pPr algn="ctr" defTabSz="914126"/>
              <a:endParaRPr lang="en-US" sz="1799" kern="0">
                <a:solidFill>
                  <a:prstClr val="white"/>
                </a:solidFill>
                <a:latin typeface="Garamond" panose="02020404030301010803" pitchFamily="18" charset="0"/>
                <a:cs typeface="Arial" pitchFamily="34" charset="0"/>
              </a:endParaRPr>
            </a:p>
          </p:txBody>
        </p:sp>
      </p:grpSp>
      <p:sp>
        <p:nvSpPr>
          <p:cNvPr id="15" name="ZoneTexte 14"/>
          <p:cNvSpPr txBox="1"/>
          <p:nvPr/>
        </p:nvSpPr>
        <p:spPr>
          <a:xfrm>
            <a:off x="7571224" y="1017218"/>
            <a:ext cx="3481388" cy="523220"/>
          </a:xfrm>
          <a:prstGeom prst="rect">
            <a:avLst/>
          </a:prstGeom>
          <a:noFill/>
        </p:spPr>
        <p:txBody>
          <a:bodyPr wrap="square" rtlCol="0">
            <a:spAutoFit/>
          </a:bodyPr>
          <a:lstStyle/>
          <a:p>
            <a:r>
              <a:rPr lang="fr-FR" sz="2800" dirty="0" smtClean="0">
                <a:solidFill>
                  <a:schemeClr val="bg1"/>
                </a:solidFill>
                <a:latin typeface="Garamond" panose="02020404030301010803" pitchFamily="18" charset="0"/>
              </a:rPr>
              <a:t>Commentaires</a:t>
            </a:r>
            <a:endParaRPr lang="fr-FR" sz="2800" dirty="0">
              <a:solidFill>
                <a:schemeClr val="bg1"/>
              </a:solidFill>
              <a:latin typeface="Garamond" panose="02020404030301010803" pitchFamily="18" charset="0"/>
            </a:endParaRPr>
          </a:p>
        </p:txBody>
      </p:sp>
      <p:sp>
        <p:nvSpPr>
          <p:cNvPr id="3" name="ZoneTexte 2"/>
          <p:cNvSpPr txBox="1"/>
          <p:nvPr/>
        </p:nvSpPr>
        <p:spPr>
          <a:xfrm>
            <a:off x="647700" y="1935167"/>
            <a:ext cx="3912268" cy="3970318"/>
          </a:xfrm>
          <a:prstGeom prst="rect">
            <a:avLst/>
          </a:prstGeom>
          <a:noFill/>
        </p:spPr>
        <p:txBody>
          <a:bodyPr wrap="square" rtlCol="0">
            <a:spAutoFit/>
          </a:bodyPr>
          <a:lstStyle/>
          <a:p>
            <a:r>
              <a:rPr lang="fr-FR" dirty="0" smtClean="0"/>
              <a:t>Au regard de notre analyse, le service achats et logistique n’a pas encore la dimension souhaitée. En effet la fonction achat et logistique influence la performance d’une entreprise sur bien des aspects comme la production, l’efficacité et le bien être du personnel ainsi que sur l’aspect stratégique. Sur l’aspect stratégique, dans une situation concurrentielle par exemple,  la mise en place d’une fonction logistique efficace va permettre à l’entreprise d’être plus compétitive qualitativement et plus rapide.</a:t>
            </a:r>
            <a:endParaRPr lang="fr-FR" dirty="0"/>
          </a:p>
        </p:txBody>
      </p:sp>
      <p:sp>
        <p:nvSpPr>
          <p:cNvPr id="12" name="TextBox 37"/>
          <p:cNvSpPr txBox="1"/>
          <p:nvPr/>
        </p:nvSpPr>
        <p:spPr>
          <a:xfrm>
            <a:off x="7671358" y="3169967"/>
            <a:ext cx="2898718" cy="399981"/>
          </a:xfrm>
          <a:prstGeom prst="rect">
            <a:avLst/>
          </a:prstGeom>
          <a:noFill/>
        </p:spPr>
        <p:txBody>
          <a:bodyPr wrap="square" rtlCol="0" anchor="ctr">
            <a:spAutoFit/>
          </a:bodyPr>
          <a:lstStyle/>
          <a:p>
            <a:pPr marL="285664" indent="-285664" algn="ctr"/>
            <a:r>
              <a:rPr lang="en-US" sz="1999" dirty="0" smtClean="0">
                <a:solidFill>
                  <a:prstClr val="black"/>
                </a:solidFill>
                <a:latin typeface="Garamond" panose="02020404030301010803" pitchFamily="18" charset="0"/>
                <a:cs typeface="Arial" pitchFamily="34" charset="0"/>
              </a:rPr>
              <a:t>RAS</a:t>
            </a:r>
            <a:endParaRPr lang="en-US" sz="1999" dirty="0">
              <a:solidFill>
                <a:prstClr val="black"/>
              </a:solidFill>
              <a:latin typeface="Garamond" panose="02020404030301010803" pitchFamily="18" charset="0"/>
              <a:cs typeface="Arial" pitchFamily="34" charset="0"/>
            </a:endParaRPr>
          </a:p>
        </p:txBody>
      </p:sp>
    </p:spTree>
    <p:extLst>
      <p:ext uri="{BB962C8B-B14F-4D97-AF65-F5344CB8AC3E}">
        <p14:creationId xmlns:p14="http://schemas.microsoft.com/office/powerpoint/2010/main" val="3291052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128588" y="842963"/>
            <a:ext cx="10637189" cy="5721592"/>
            <a:chOff x="53299" y="1378687"/>
            <a:chExt cx="9774404" cy="4896015"/>
          </a:xfrm>
        </p:grpSpPr>
        <p:sp>
          <p:nvSpPr>
            <p:cNvPr id="29" name="TextBox 28"/>
            <p:cNvSpPr txBox="1"/>
            <p:nvPr/>
          </p:nvSpPr>
          <p:spPr>
            <a:xfrm>
              <a:off x="127503" y="1530669"/>
              <a:ext cx="861657" cy="1861563"/>
            </a:xfrm>
            <a:prstGeom prst="rect">
              <a:avLst/>
            </a:prstGeom>
            <a:noFill/>
          </p:spPr>
          <p:txBody>
            <a:bodyPr wrap="square" rtlCol="0">
              <a:spAutoFit/>
            </a:bodyPr>
            <a:lstStyle/>
            <a:p>
              <a:pPr algn="ctr"/>
              <a:r>
                <a:rPr lang="en-US" sz="11497" b="1" dirty="0">
                  <a:solidFill>
                    <a:prstClr val="white">
                      <a:lumMod val="65000"/>
                    </a:prstClr>
                  </a:solidFill>
                  <a:latin typeface="Garamond" panose="02020404030301010803" pitchFamily="18" charset="0"/>
                  <a:cs typeface="Arial" pitchFamily="34" charset="0"/>
                </a:rPr>
                <a:t>S</a:t>
              </a:r>
            </a:p>
          </p:txBody>
        </p:sp>
        <p:sp>
          <p:nvSpPr>
            <p:cNvPr id="32" name="TextBox 31"/>
            <p:cNvSpPr txBox="1"/>
            <p:nvPr/>
          </p:nvSpPr>
          <p:spPr>
            <a:xfrm>
              <a:off x="53299" y="3877489"/>
              <a:ext cx="861657" cy="1861563"/>
            </a:xfrm>
            <a:prstGeom prst="rect">
              <a:avLst/>
            </a:prstGeom>
            <a:noFill/>
          </p:spPr>
          <p:txBody>
            <a:bodyPr wrap="square" rtlCol="0">
              <a:spAutoFit/>
            </a:bodyPr>
            <a:lstStyle/>
            <a:p>
              <a:pPr algn="ctr"/>
              <a:r>
                <a:rPr lang="en-US" sz="11497" b="1" dirty="0">
                  <a:solidFill>
                    <a:prstClr val="white">
                      <a:lumMod val="65000"/>
                    </a:prstClr>
                  </a:solidFill>
                  <a:latin typeface="Garamond" panose="02020404030301010803" pitchFamily="18" charset="0"/>
                  <a:cs typeface="Arial" pitchFamily="34" charset="0"/>
                </a:rPr>
                <a:t>O</a:t>
              </a:r>
            </a:p>
          </p:txBody>
        </p:sp>
        <p:sp>
          <p:nvSpPr>
            <p:cNvPr id="33" name="Rounded Rectangle 32"/>
            <p:cNvSpPr/>
            <p:nvPr/>
          </p:nvSpPr>
          <p:spPr>
            <a:xfrm>
              <a:off x="1257267" y="1383771"/>
              <a:ext cx="4224536" cy="2384640"/>
            </a:xfrm>
            <a:prstGeom prst="roundRect">
              <a:avLst/>
            </a:prstGeom>
            <a:solidFill>
              <a:srgbClr val="FF0000"/>
            </a:soli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799" kern="0">
                <a:solidFill>
                  <a:prstClr val="white"/>
                </a:solidFill>
                <a:latin typeface="Garamond" panose="02020404030301010803" pitchFamily="18" charset="0"/>
                <a:cs typeface="Arial" pitchFamily="34" charset="0"/>
              </a:endParaRPr>
            </a:p>
          </p:txBody>
        </p:sp>
        <p:sp>
          <p:nvSpPr>
            <p:cNvPr id="34" name="Rounded Rectangle 33"/>
            <p:cNvSpPr/>
            <p:nvPr/>
          </p:nvSpPr>
          <p:spPr>
            <a:xfrm>
              <a:off x="5596469" y="1378687"/>
              <a:ext cx="4224536" cy="2384640"/>
            </a:xfrm>
            <a:prstGeom prst="roundRect">
              <a:avLst/>
            </a:prstGeom>
            <a:gradFill flip="none" rotWithShape="1">
              <a:gsLst>
                <a:gs pos="0">
                  <a:schemeClr val="tx2">
                    <a:lumMod val="50000"/>
                  </a:schemeClr>
                </a:gs>
                <a:gs pos="50000">
                  <a:schemeClr val="tx2">
                    <a:lumMod val="75000"/>
                  </a:schemeClr>
                </a:gs>
                <a:gs pos="100000">
                  <a:schemeClr val="tx2"/>
                </a:gs>
              </a:gsLst>
              <a:lin ang="0" scaled="1"/>
              <a:tileRect/>
            </a:gradFill>
            <a:ln w="25400" cap="flat" cmpd="sng" algn="ctr">
              <a:noFill/>
              <a:prstDash val="solid"/>
            </a:ln>
            <a:effectLst/>
          </p:spPr>
          <p:txBody>
            <a:bodyPr rtlCol="0" anchor="ctr"/>
            <a:lstStyle/>
            <a:p>
              <a:pPr algn="ctr" defTabSz="914126"/>
              <a:endParaRPr lang="en-US" sz="1799" kern="0">
                <a:solidFill>
                  <a:prstClr val="white"/>
                </a:solidFill>
                <a:latin typeface="Garamond" panose="02020404030301010803" pitchFamily="18" charset="0"/>
                <a:cs typeface="Arial" pitchFamily="34" charset="0"/>
              </a:endParaRPr>
            </a:p>
          </p:txBody>
        </p:sp>
        <p:sp>
          <p:nvSpPr>
            <p:cNvPr id="35" name="Rounded Rectangle 34"/>
            <p:cNvSpPr/>
            <p:nvPr/>
          </p:nvSpPr>
          <p:spPr>
            <a:xfrm>
              <a:off x="5596469" y="3883457"/>
              <a:ext cx="4224536" cy="2384640"/>
            </a:xfrm>
            <a:prstGeom prst="roundRect">
              <a:avLst/>
            </a:prstGeom>
            <a:solidFill>
              <a:schemeClr val="accent5">
                <a:lumMod val="50000"/>
              </a:schemeClr>
            </a:solidFill>
            <a:ln w="25400" cap="flat" cmpd="sng" algn="ctr">
              <a:noFill/>
              <a:prstDash val="solid"/>
            </a:ln>
            <a:effectLst/>
          </p:spPr>
          <p:txBody>
            <a:bodyPr rtlCol="0" anchor="ctr"/>
            <a:lstStyle/>
            <a:p>
              <a:pPr algn="ctr" defTabSz="914126"/>
              <a:endParaRPr lang="en-US" sz="1799" kern="0">
                <a:solidFill>
                  <a:prstClr val="white"/>
                </a:solidFill>
                <a:latin typeface="Garamond" panose="02020404030301010803" pitchFamily="18" charset="0"/>
                <a:cs typeface="Arial" pitchFamily="34" charset="0"/>
              </a:endParaRPr>
            </a:p>
          </p:txBody>
        </p:sp>
        <p:sp>
          <p:nvSpPr>
            <p:cNvPr id="36" name="Rounded Rectangle 35"/>
            <p:cNvSpPr/>
            <p:nvPr/>
          </p:nvSpPr>
          <p:spPr>
            <a:xfrm>
              <a:off x="1258069" y="3890062"/>
              <a:ext cx="4224536" cy="2384640"/>
            </a:xfrm>
            <a:prstGeom prst="roundRect">
              <a:avLst/>
            </a:prstGeom>
            <a:solidFill>
              <a:srgbClr val="00FF00"/>
            </a:solidFill>
            <a:ln w="25400" cap="flat" cmpd="sng" algn="ctr">
              <a:noFill/>
              <a:prstDash val="solid"/>
            </a:ln>
            <a:effectLst/>
          </p:spPr>
          <p:txBody>
            <a:bodyPr rtlCol="0" anchor="ctr"/>
            <a:lstStyle/>
            <a:p>
              <a:pPr algn="ctr" defTabSz="914126"/>
              <a:endParaRPr lang="en-US" sz="1799" kern="0">
                <a:solidFill>
                  <a:prstClr val="white"/>
                </a:solidFill>
                <a:latin typeface="Garamond" panose="02020404030301010803" pitchFamily="18" charset="0"/>
                <a:cs typeface="Arial" pitchFamily="34" charset="0"/>
              </a:endParaRPr>
            </a:p>
          </p:txBody>
        </p:sp>
        <p:sp>
          <p:nvSpPr>
            <p:cNvPr id="37" name="Rounded Rectangle 29"/>
            <p:cNvSpPr/>
            <p:nvPr/>
          </p:nvSpPr>
          <p:spPr>
            <a:xfrm>
              <a:off x="1389364" y="2120173"/>
              <a:ext cx="3956857" cy="1542495"/>
            </a:xfrm>
            <a:custGeom>
              <a:avLst/>
              <a:gdLst/>
              <a:ahLst/>
              <a:cxnLst/>
              <a:rect l="l" t="t" r="r" b="b"/>
              <a:pathLst>
                <a:path w="3957888" h="1542897">
                  <a:moveTo>
                    <a:pt x="0" y="0"/>
                  </a:moveTo>
                  <a:lnTo>
                    <a:pt x="3957888" y="0"/>
                  </a:lnTo>
                  <a:lnTo>
                    <a:pt x="3957888" y="1181487"/>
                  </a:lnTo>
                  <a:cubicBezTo>
                    <a:pt x="3957888" y="1381088"/>
                    <a:pt x="3796079" y="1542897"/>
                    <a:pt x="3596479" y="1542897"/>
                  </a:cubicBezTo>
                  <a:lnTo>
                    <a:pt x="361410" y="1542897"/>
                  </a:lnTo>
                  <a:cubicBezTo>
                    <a:pt x="161809" y="1542897"/>
                    <a:pt x="0" y="1381088"/>
                    <a:pt x="0" y="1181487"/>
                  </a:cubicBezTo>
                  <a:close/>
                </a:path>
              </a:pathLst>
            </a:custGeom>
            <a:solidFill>
              <a:sysClr val="window" lastClr="FFFFFF"/>
            </a:solidFill>
            <a:ln w="25400" cap="flat" cmpd="sng" algn="ctr">
              <a:noFill/>
              <a:prstDash val="solid"/>
            </a:ln>
            <a:effectLst>
              <a:innerShdw blurRad="203200" dist="50800" dir="13500000">
                <a:prstClr val="black">
                  <a:alpha val="50000"/>
                </a:prstClr>
              </a:innerShdw>
            </a:effectLst>
          </p:spPr>
          <p:txBody>
            <a:bodyPr rtlCol="0" anchor="ctr"/>
            <a:lstStyle/>
            <a:p>
              <a:pPr algn="ctr" defTabSz="914126"/>
              <a:endParaRPr lang="en-US" sz="1799" kern="0">
                <a:solidFill>
                  <a:prstClr val="white"/>
                </a:solidFill>
                <a:latin typeface="Garamond" panose="02020404030301010803" pitchFamily="18" charset="0"/>
                <a:cs typeface="Arial" pitchFamily="34" charset="0"/>
              </a:endParaRPr>
            </a:p>
          </p:txBody>
        </p:sp>
        <p:sp>
          <p:nvSpPr>
            <p:cNvPr id="38" name="TextBox 37"/>
            <p:cNvSpPr txBox="1"/>
            <p:nvPr/>
          </p:nvSpPr>
          <p:spPr>
            <a:xfrm>
              <a:off x="1731317" y="2198087"/>
              <a:ext cx="2663602" cy="934953"/>
            </a:xfrm>
            <a:prstGeom prst="rect">
              <a:avLst/>
            </a:prstGeom>
            <a:noFill/>
          </p:spPr>
          <p:txBody>
            <a:bodyPr wrap="square" rtlCol="0" anchor="ctr">
              <a:spAutoFit/>
            </a:bodyPr>
            <a:lstStyle/>
            <a:p>
              <a:pPr marL="285750" indent="-285750" algn="ctr">
                <a:buFont typeface="Arial" pitchFamily="34" charset="0"/>
                <a:buChar char="•"/>
              </a:pPr>
              <a:endParaRPr lang="en-US" sz="1300" b="1" dirty="0" smtClean="0">
                <a:solidFill>
                  <a:prstClr val="black"/>
                </a:solidFill>
                <a:latin typeface="Garamond" pitchFamily="18" charset="0"/>
                <a:cs typeface="Arial" pitchFamily="34" charset="0"/>
              </a:endParaRPr>
            </a:p>
            <a:p>
              <a:pPr marL="285750" indent="-285750" algn="ctr">
                <a:buFont typeface="Arial" pitchFamily="34" charset="0"/>
                <a:buChar char="•"/>
              </a:pPr>
              <a:r>
                <a:rPr lang="en-US" sz="1300" dirty="0" err="1" smtClean="0">
                  <a:solidFill>
                    <a:prstClr val="black"/>
                  </a:solidFill>
                  <a:latin typeface="Garamond" pitchFamily="18" charset="0"/>
                  <a:cs typeface="Arial" pitchFamily="34" charset="0"/>
                </a:rPr>
                <a:t>Appui</a:t>
              </a:r>
              <a:r>
                <a:rPr lang="en-US" sz="1300" dirty="0" smtClean="0">
                  <a:solidFill>
                    <a:prstClr val="black"/>
                  </a:solidFill>
                  <a:latin typeface="Garamond" pitchFamily="18" charset="0"/>
                  <a:cs typeface="Arial" pitchFamily="34" charset="0"/>
                </a:rPr>
                <a:t> </a:t>
              </a:r>
              <a:r>
                <a:rPr lang="en-US" sz="1300" dirty="0" err="1" smtClean="0">
                  <a:solidFill>
                    <a:prstClr val="black"/>
                  </a:solidFill>
                  <a:latin typeface="Garamond" pitchFamily="18" charset="0"/>
                  <a:cs typeface="Arial" pitchFamily="34" charset="0"/>
                </a:rPr>
                <a:t>administratif</a:t>
              </a:r>
              <a:r>
                <a:rPr lang="en-US" sz="1300" dirty="0" smtClean="0">
                  <a:solidFill>
                    <a:prstClr val="black"/>
                  </a:solidFill>
                  <a:latin typeface="Garamond" pitchFamily="18" charset="0"/>
                  <a:cs typeface="Arial" pitchFamily="34" charset="0"/>
                </a:rPr>
                <a:t> à </a:t>
              </a:r>
              <a:r>
                <a:rPr lang="en-US" sz="1300" dirty="0" err="1" smtClean="0">
                  <a:solidFill>
                    <a:prstClr val="black"/>
                  </a:solidFill>
                  <a:latin typeface="Garamond" pitchFamily="18" charset="0"/>
                  <a:cs typeface="Arial" pitchFamily="34" charset="0"/>
                </a:rPr>
                <a:t>toutes</a:t>
              </a:r>
              <a:r>
                <a:rPr lang="en-US" sz="1300" dirty="0" smtClean="0">
                  <a:solidFill>
                    <a:prstClr val="black"/>
                  </a:solidFill>
                  <a:latin typeface="Garamond" pitchFamily="18" charset="0"/>
                  <a:cs typeface="Arial" pitchFamily="34" charset="0"/>
                </a:rPr>
                <a:t> les </a:t>
              </a:r>
              <a:r>
                <a:rPr lang="en-US" sz="1300" dirty="0" err="1" smtClean="0">
                  <a:solidFill>
                    <a:prstClr val="black"/>
                  </a:solidFill>
                  <a:latin typeface="Garamond" pitchFamily="18" charset="0"/>
                  <a:cs typeface="Arial" pitchFamily="34" charset="0"/>
                </a:rPr>
                <a:t>filiales</a:t>
              </a:r>
              <a:r>
                <a:rPr lang="en-US" sz="1300" dirty="0" smtClean="0">
                  <a:solidFill>
                    <a:prstClr val="black"/>
                  </a:solidFill>
                  <a:latin typeface="Garamond" pitchFamily="18" charset="0"/>
                  <a:cs typeface="Arial" pitchFamily="34" charset="0"/>
                </a:rPr>
                <a:t> du </a:t>
              </a:r>
              <a:r>
                <a:rPr lang="en-US" sz="1300" dirty="0" err="1" smtClean="0">
                  <a:solidFill>
                    <a:prstClr val="black"/>
                  </a:solidFill>
                  <a:latin typeface="Garamond" pitchFamily="18" charset="0"/>
                  <a:cs typeface="Arial" pitchFamily="34" charset="0"/>
                </a:rPr>
                <a:t>groupe</a:t>
              </a:r>
              <a:endParaRPr lang="en-US" sz="1300" dirty="0" smtClean="0">
                <a:solidFill>
                  <a:prstClr val="black"/>
                </a:solidFill>
                <a:latin typeface="Garamond" pitchFamily="18" charset="0"/>
                <a:cs typeface="Arial" pitchFamily="34" charset="0"/>
              </a:endParaRPr>
            </a:p>
            <a:p>
              <a:pPr marL="285750" indent="-285750">
                <a:buFont typeface="Wingdings" panose="05000000000000000000" pitchFamily="2" charset="2"/>
                <a:buChar char="v"/>
              </a:pPr>
              <a:endParaRPr lang="en-US" sz="1300" b="1" dirty="0" smtClean="0">
                <a:solidFill>
                  <a:prstClr val="black"/>
                </a:solidFill>
                <a:latin typeface="Arial Narrow" panose="020B0606020202030204" pitchFamily="34" charset="0"/>
                <a:cs typeface="Arial" pitchFamily="34" charset="0"/>
              </a:endParaRPr>
            </a:p>
            <a:p>
              <a:pPr marL="285750" indent="-285750">
                <a:buFont typeface="Wingdings" panose="05000000000000000000" pitchFamily="2" charset="2"/>
                <a:buChar char="v"/>
              </a:pPr>
              <a:endParaRPr lang="en-US" sz="1300" b="1" dirty="0">
                <a:solidFill>
                  <a:prstClr val="black"/>
                </a:solidFill>
                <a:latin typeface="Arial Narrow" panose="020B0606020202030204" pitchFamily="34" charset="0"/>
                <a:cs typeface="Arial" pitchFamily="34" charset="0"/>
              </a:endParaRPr>
            </a:p>
          </p:txBody>
        </p:sp>
        <p:sp>
          <p:nvSpPr>
            <p:cNvPr id="39" name="TextBox 38"/>
            <p:cNvSpPr txBox="1"/>
            <p:nvPr/>
          </p:nvSpPr>
          <p:spPr>
            <a:xfrm>
              <a:off x="1681184" y="1556798"/>
              <a:ext cx="3267383" cy="461545"/>
            </a:xfrm>
            <a:prstGeom prst="rect">
              <a:avLst/>
            </a:prstGeom>
            <a:noFill/>
          </p:spPr>
          <p:txBody>
            <a:bodyPr wrap="square" rtlCol="0">
              <a:spAutoFit/>
            </a:bodyPr>
            <a:lstStyle/>
            <a:p>
              <a:pPr algn="ctr"/>
              <a:r>
                <a:rPr lang="en-US" sz="2399" b="1" dirty="0">
                  <a:solidFill>
                    <a:prstClr val="white"/>
                  </a:solidFill>
                  <a:effectLst>
                    <a:outerShdw blurRad="38100" dist="38100" dir="2700000" algn="tl">
                      <a:srgbClr val="000000">
                        <a:alpha val="43137"/>
                      </a:srgbClr>
                    </a:outerShdw>
                  </a:effectLst>
                  <a:latin typeface="Garamond" panose="02020404030301010803" pitchFamily="18" charset="0"/>
                  <a:cs typeface="Arial" pitchFamily="34" charset="0"/>
                </a:rPr>
                <a:t>Strengths</a:t>
              </a:r>
            </a:p>
          </p:txBody>
        </p:sp>
        <p:sp>
          <p:nvSpPr>
            <p:cNvPr id="40" name="Rounded Rectangle 37"/>
            <p:cNvSpPr/>
            <p:nvPr/>
          </p:nvSpPr>
          <p:spPr>
            <a:xfrm>
              <a:off x="5613900" y="2106524"/>
              <a:ext cx="3956858" cy="1562099"/>
            </a:xfrm>
            <a:custGeom>
              <a:avLst/>
              <a:gdLst/>
              <a:ahLst/>
              <a:cxnLst/>
              <a:rect l="l" t="t" r="r" b="b"/>
              <a:pathLst>
                <a:path w="3957889" h="1562506">
                  <a:moveTo>
                    <a:pt x="0" y="0"/>
                  </a:moveTo>
                  <a:lnTo>
                    <a:pt x="3957889" y="0"/>
                  </a:lnTo>
                  <a:lnTo>
                    <a:pt x="3957889" y="1201096"/>
                  </a:lnTo>
                  <a:cubicBezTo>
                    <a:pt x="3957888" y="1400697"/>
                    <a:pt x="3796079" y="1562506"/>
                    <a:pt x="3596478" y="1562506"/>
                  </a:cubicBezTo>
                  <a:lnTo>
                    <a:pt x="361411" y="1562506"/>
                  </a:lnTo>
                  <a:cubicBezTo>
                    <a:pt x="161809" y="1562506"/>
                    <a:pt x="0" y="1400697"/>
                    <a:pt x="0" y="1201096"/>
                  </a:cubicBezTo>
                  <a:close/>
                </a:path>
              </a:pathLst>
            </a:custGeom>
            <a:solidFill>
              <a:sysClr val="window" lastClr="FFFFFF"/>
            </a:solidFill>
            <a:ln w="25400" cap="flat" cmpd="sng" algn="ctr">
              <a:noFill/>
              <a:prstDash val="solid"/>
            </a:ln>
            <a:effectLst>
              <a:innerShdw blurRad="203200" dist="50800" dir="13500000">
                <a:prstClr val="black">
                  <a:alpha val="50000"/>
                </a:prstClr>
              </a:innerShdw>
            </a:effectLst>
          </p:spPr>
          <p:txBody>
            <a:bodyPr rtlCol="0" anchor="ctr"/>
            <a:lstStyle/>
            <a:p>
              <a:pPr algn="ctr" defTabSz="914126"/>
              <a:endParaRPr lang="en-US" sz="1799" kern="0">
                <a:solidFill>
                  <a:prstClr val="white"/>
                </a:solidFill>
                <a:latin typeface="Garamond" panose="02020404030301010803" pitchFamily="18" charset="0"/>
                <a:cs typeface="Arial" pitchFamily="34" charset="0"/>
              </a:endParaRPr>
            </a:p>
          </p:txBody>
        </p:sp>
        <p:sp>
          <p:nvSpPr>
            <p:cNvPr id="41" name="TextBox 40"/>
            <p:cNvSpPr txBox="1"/>
            <p:nvPr/>
          </p:nvSpPr>
          <p:spPr>
            <a:xfrm>
              <a:off x="6223657" y="2107401"/>
              <a:ext cx="3604046" cy="1185152"/>
            </a:xfrm>
            <a:prstGeom prst="rect">
              <a:avLst/>
            </a:prstGeom>
            <a:noFill/>
          </p:spPr>
          <p:txBody>
            <a:bodyPr wrap="square" rtlCol="0" anchor="ctr">
              <a:spAutoFit/>
            </a:bodyPr>
            <a:lstStyle/>
            <a:p>
              <a:pPr marL="342900" indent="-342900" algn="just">
                <a:buFont typeface="Arial" pitchFamily="34" charset="0"/>
                <a:buChar char="•"/>
              </a:pPr>
              <a:r>
                <a:rPr lang="en-US" sz="1400" dirty="0" err="1" smtClean="0">
                  <a:solidFill>
                    <a:prstClr val="black"/>
                  </a:solidFill>
                  <a:latin typeface="Garamond" pitchFamily="18" charset="0"/>
                  <a:cs typeface="Arial" pitchFamily="34" charset="0"/>
                </a:rPr>
                <a:t>faible</a:t>
              </a:r>
              <a:r>
                <a:rPr lang="en-US" sz="1400" dirty="0" smtClean="0">
                  <a:solidFill>
                    <a:prstClr val="black"/>
                  </a:solidFill>
                  <a:latin typeface="Garamond" pitchFamily="18" charset="0"/>
                  <a:cs typeface="Arial" pitchFamily="34" charset="0"/>
                </a:rPr>
                <a:t> </a:t>
              </a:r>
              <a:r>
                <a:rPr lang="en-US" sz="1400" dirty="0" err="1" smtClean="0">
                  <a:solidFill>
                    <a:prstClr val="black"/>
                  </a:solidFill>
                  <a:latin typeface="Garamond" pitchFamily="18" charset="0"/>
                  <a:cs typeface="Arial" pitchFamily="34" charset="0"/>
                </a:rPr>
                <a:t>digitalisation</a:t>
              </a:r>
              <a:r>
                <a:rPr lang="en-US" sz="1400" dirty="0" smtClean="0">
                  <a:solidFill>
                    <a:prstClr val="black"/>
                  </a:solidFill>
                  <a:latin typeface="Garamond" pitchFamily="18" charset="0"/>
                  <a:cs typeface="Arial" pitchFamily="34" charset="0"/>
                </a:rPr>
                <a:t> des </a:t>
              </a:r>
              <a:r>
                <a:rPr lang="en-US" sz="1400" dirty="0" err="1" smtClean="0">
                  <a:solidFill>
                    <a:prstClr val="black"/>
                  </a:solidFill>
                  <a:latin typeface="Garamond" pitchFamily="18" charset="0"/>
                  <a:cs typeface="Arial" pitchFamily="34" charset="0"/>
                </a:rPr>
                <a:t>tâches</a:t>
              </a:r>
              <a:r>
                <a:rPr lang="en-US" sz="1400" dirty="0" smtClean="0">
                  <a:solidFill>
                    <a:prstClr val="black"/>
                  </a:solidFill>
                  <a:latin typeface="Garamond" pitchFamily="18" charset="0"/>
                  <a:cs typeface="Arial" pitchFamily="34" charset="0"/>
                </a:rPr>
                <a:t> </a:t>
              </a:r>
              <a:r>
                <a:rPr lang="en-US" sz="1400" dirty="0" err="1" smtClean="0">
                  <a:solidFill>
                    <a:prstClr val="black"/>
                  </a:solidFill>
                  <a:latin typeface="Garamond" pitchFamily="18" charset="0"/>
                  <a:cs typeface="Arial" pitchFamily="34" charset="0"/>
                </a:rPr>
                <a:t>administratives</a:t>
              </a:r>
              <a:r>
                <a:rPr lang="en-US" sz="1400" dirty="0" smtClean="0">
                  <a:solidFill>
                    <a:prstClr val="black"/>
                  </a:solidFill>
                  <a:latin typeface="Garamond" pitchFamily="18" charset="0"/>
                  <a:cs typeface="Arial" pitchFamily="34" charset="0"/>
                </a:rPr>
                <a:t> ; </a:t>
              </a:r>
            </a:p>
            <a:p>
              <a:pPr marL="342900" indent="-342900">
                <a:buFont typeface="Arial" pitchFamily="34" charset="0"/>
                <a:buChar char="•"/>
              </a:pPr>
              <a:r>
                <a:rPr lang="en-US" sz="1400" dirty="0" err="1" smtClean="0">
                  <a:solidFill>
                    <a:prstClr val="black"/>
                  </a:solidFill>
                  <a:latin typeface="Garamond" pitchFamily="18" charset="0"/>
                  <a:cs typeface="Arial" pitchFamily="34" charset="0"/>
                </a:rPr>
                <a:t>innexistence</a:t>
              </a:r>
              <a:r>
                <a:rPr lang="en-US" sz="1400" dirty="0" smtClean="0">
                  <a:solidFill>
                    <a:prstClr val="black"/>
                  </a:solidFill>
                  <a:latin typeface="Garamond" pitchFamily="18" charset="0"/>
                  <a:cs typeface="Arial" pitchFamily="34" charset="0"/>
                </a:rPr>
                <a:t> </a:t>
              </a:r>
              <a:r>
                <a:rPr lang="en-US" sz="1400" dirty="0" err="1" smtClean="0">
                  <a:solidFill>
                    <a:prstClr val="black"/>
                  </a:solidFill>
                  <a:latin typeface="Garamond" pitchFamily="18" charset="0"/>
                  <a:cs typeface="Arial" pitchFamily="34" charset="0"/>
                </a:rPr>
                <a:t>d’outils</a:t>
              </a:r>
              <a:r>
                <a:rPr lang="en-US" sz="1400" dirty="0" smtClean="0">
                  <a:solidFill>
                    <a:prstClr val="black"/>
                  </a:solidFill>
                  <a:latin typeface="Garamond" pitchFamily="18" charset="0"/>
                  <a:cs typeface="Arial" pitchFamily="34" charset="0"/>
                </a:rPr>
                <a:t> </a:t>
              </a:r>
              <a:r>
                <a:rPr lang="en-US" sz="1400" dirty="0" err="1" smtClean="0">
                  <a:solidFill>
                    <a:prstClr val="black"/>
                  </a:solidFill>
                  <a:latin typeface="Garamond" pitchFamily="18" charset="0"/>
                  <a:cs typeface="Arial" pitchFamily="34" charset="0"/>
                </a:rPr>
                <a:t>omnicanal</a:t>
              </a:r>
              <a:r>
                <a:rPr lang="en-US" sz="1400" dirty="0" smtClean="0">
                  <a:solidFill>
                    <a:prstClr val="black"/>
                  </a:solidFill>
                  <a:latin typeface="Garamond" pitchFamily="18" charset="0"/>
                  <a:cs typeface="Arial" pitchFamily="34" charset="0"/>
                </a:rPr>
                <a:t> pour la </a:t>
              </a:r>
              <a:r>
                <a:rPr lang="en-US" sz="1400" dirty="0" err="1" smtClean="0">
                  <a:solidFill>
                    <a:prstClr val="black"/>
                  </a:solidFill>
                  <a:latin typeface="Garamond" pitchFamily="18" charset="0"/>
                  <a:cs typeface="Arial" pitchFamily="34" charset="0"/>
                </a:rPr>
                <a:t>centralisation</a:t>
              </a:r>
              <a:r>
                <a:rPr lang="en-US" sz="1400" dirty="0" smtClean="0">
                  <a:solidFill>
                    <a:prstClr val="black"/>
                  </a:solidFill>
                  <a:latin typeface="Garamond" pitchFamily="18" charset="0"/>
                  <a:cs typeface="Arial" pitchFamily="34" charset="0"/>
                </a:rPr>
                <a:t> et le </a:t>
              </a:r>
              <a:r>
                <a:rPr lang="en-US" sz="1400" dirty="0" err="1" smtClean="0">
                  <a:solidFill>
                    <a:prstClr val="black"/>
                  </a:solidFill>
                  <a:latin typeface="Garamond" pitchFamily="18" charset="0"/>
                  <a:cs typeface="Arial" pitchFamily="34" charset="0"/>
                </a:rPr>
                <a:t>traitement</a:t>
              </a:r>
              <a:r>
                <a:rPr lang="en-US" sz="1400" dirty="0" smtClean="0">
                  <a:solidFill>
                    <a:prstClr val="black"/>
                  </a:solidFill>
                  <a:latin typeface="Garamond" pitchFamily="18" charset="0"/>
                  <a:cs typeface="Arial" pitchFamily="34" charset="0"/>
                </a:rPr>
                <a:t> des </a:t>
              </a:r>
              <a:r>
                <a:rPr lang="en-US" sz="1400" dirty="0" err="1" smtClean="0">
                  <a:solidFill>
                    <a:prstClr val="black"/>
                  </a:solidFill>
                  <a:latin typeface="Garamond" pitchFamily="18" charset="0"/>
                  <a:cs typeface="Arial" pitchFamily="34" charset="0"/>
                </a:rPr>
                <a:t>appels</a:t>
              </a:r>
              <a:r>
                <a:rPr lang="en-US" sz="1400" dirty="0" smtClean="0">
                  <a:solidFill>
                    <a:prstClr val="black"/>
                  </a:solidFill>
                  <a:latin typeface="Garamond" pitchFamily="18" charset="0"/>
                  <a:cs typeface="Arial" pitchFamily="34" charset="0"/>
                </a:rPr>
                <a:t> </a:t>
              </a:r>
              <a:r>
                <a:rPr lang="en-US" sz="1400" dirty="0" err="1" smtClean="0">
                  <a:solidFill>
                    <a:prstClr val="black"/>
                  </a:solidFill>
                  <a:latin typeface="Garamond" pitchFamily="18" charset="0"/>
                  <a:cs typeface="Arial" pitchFamily="34" charset="0"/>
                </a:rPr>
                <a:t>téléphoniques</a:t>
              </a:r>
              <a:r>
                <a:rPr lang="en-US" sz="1400" dirty="0" smtClean="0">
                  <a:solidFill>
                    <a:prstClr val="black"/>
                  </a:solidFill>
                  <a:latin typeface="Garamond" pitchFamily="18" charset="0"/>
                  <a:cs typeface="Arial" pitchFamily="34" charset="0"/>
                </a:rPr>
                <a:t>, mails et </a:t>
              </a:r>
              <a:r>
                <a:rPr lang="en-US" sz="1400" dirty="0" err="1" smtClean="0">
                  <a:solidFill>
                    <a:prstClr val="black"/>
                  </a:solidFill>
                  <a:latin typeface="Garamond" pitchFamily="18" charset="0"/>
                  <a:cs typeface="Arial" pitchFamily="34" charset="0"/>
                </a:rPr>
                <a:t>whatsapp</a:t>
              </a:r>
              <a:r>
                <a:rPr lang="en-US" sz="1400" dirty="0" smtClean="0">
                  <a:solidFill>
                    <a:prstClr val="black"/>
                  </a:solidFill>
                  <a:latin typeface="Garamond" pitchFamily="18" charset="0"/>
                  <a:cs typeface="Arial" pitchFamily="34" charset="0"/>
                </a:rPr>
                <a:t> du GROUPE</a:t>
              </a:r>
            </a:p>
            <a:p>
              <a:pPr marL="342900" indent="-342900">
                <a:buFont typeface="Arial" pitchFamily="34" charset="0"/>
                <a:buChar char="•"/>
              </a:pPr>
              <a:r>
                <a:rPr lang="en-US" sz="1400" dirty="0" err="1" smtClean="0">
                  <a:solidFill>
                    <a:prstClr val="black"/>
                  </a:solidFill>
                  <a:latin typeface="Garamond" pitchFamily="18" charset="0"/>
                  <a:cs typeface="Arial" pitchFamily="34" charset="0"/>
                </a:rPr>
                <a:t>Manque</a:t>
              </a:r>
              <a:r>
                <a:rPr lang="en-US" sz="1400" smtClean="0">
                  <a:solidFill>
                    <a:prstClr val="black"/>
                  </a:solidFill>
                  <a:latin typeface="Garamond" pitchFamily="18" charset="0"/>
                  <a:cs typeface="Arial" pitchFamily="34" charset="0"/>
                </a:rPr>
                <a:t> de moy</a:t>
              </a:r>
              <a:endParaRPr lang="en-US" sz="1400" dirty="0" smtClean="0">
                <a:solidFill>
                  <a:prstClr val="black"/>
                </a:solidFill>
                <a:latin typeface="Garamond" pitchFamily="18" charset="0"/>
                <a:cs typeface="Arial" pitchFamily="34" charset="0"/>
              </a:endParaRPr>
            </a:p>
            <a:p>
              <a:pPr algn="just"/>
              <a:r>
                <a:rPr lang="en-US" sz="1400" dirty="0" smtClean="0">
                  <a:solidFill>
                    <a:prstClr val="black"/>
                  </a:solidFill>
                  <a:latin typeface="Arial Narrow" panose="020B0606020202030204" pitchFamily="34" charset="0"/>
                  <a:cs typeface="Arial" pitchFamily="34" charset="0"/>
                </a:rPr>
                <a:t>  </a:t>
              </a:r>
            </a:p>
          </p:txBody>
        </p:sp>
        <p:sp>
          <p:nvSpPr>
            <p:cNvPr id="42" name="TextBox 41"/>
            <p:cNvSpPr txBox="1"/>
            <p:nvPr/>
          </p:nvSpPr>
          <p:spPr>
            <a:xfrm>
              <a:off x="6034820" y="1576402"/>
              <a:ext cx="3267383" cy="461545"/>
            </a:xfrm>
            <a:prstGeom prst="rect">
              <a:avLst/>
            </a:prstGeom>
            <a:noFill/>
          </p:spPr>
          <p:txBody>
            <a:bodyPr wrap="square" rtlCol="0">
              <a:spAutoFit/>
            </a:bodyPr>
            <a:lstStyle/>
            <a:p>
              <a:pPr algn="ctr"/>
              <a:r>
                <a:rPr lang="en-US" sz="2399" b="1">
                  <a:solidFill>
                    <a:prstClr val="white"/>
                  </a:solidFill>
                  <a:effectLst>
                    <a:outerShdw blurRad="38100" dist="38100" dir="2700000" algn="tl">
                      <a:srgbClr val="000000">
                        <a:alpha val="43137"/>
                      </a:srgbClr>
                    </a:outerShdw>
                  </a:effectLst>
                  <a:latin typeface="Garamond" panose="02020404030301010803" pitchFamily="18" charset="0"/>
                  <a:cs typeface="Arial" pitchFamily="34" charset="0"/>
                </a:rPr>
                <a:t>Weaknesses</a:t>
              </a:r>
            </a:p>
          </p:txBody>
        </p:sp>
        <p:sp>
          <p:nvSpPr>
            <p:cNvPr id="43" name="Rounded Rectangle 53"/>
            <p:cNvSpPr/>
            <p:nvPr/>
          </p:nvSpPr>
          <p:spPr>
            <a:xfrm>
              <a:off x="1356627" y="4677252"/>
              <a:ext cx="3956857" cy="1499219"/>
            </a:xfrm>
            <a:custGeom>
              <a:avLst/>
              <a:gdLst/>
              <a:ahLst/>
              <a:cxnLst/>
              <a:rect l="l" t="t" r="r" b="b"/>
              <a:pathLst>
                <a:path w="3957888" h="1499610">
                  <a:moveTo>
                    <a:pt x="0" y="0"/>
                  </a:moveTo>
                  <a:lnTo>
                    <a:pt x="3957888" y="0"/>
                  </a:lnTo>
                  <a:lnTo>
                    <a:pt x="3957888" y="1138199"/>
                  </a:lnTo>
                  <a:cubicBezTo>
                    <a:pt x="3957888" y="1337800"/>
                    <a:pt x="3796079" y="1499609"/>
                    <a:pt x="3596479" y="1499610"/>
                  </a:cubicBezTo>
                  <a:lnTo>
                    <a:pt x="361410" y="1499610"/>
                  </a:lnTo>
                  <a:cubicBezTo>
                    <a:pt x="161809" y="1499609"/>
                    <a:pt x="0" y="1337800"/>
                    <a:pt x="0" y="1138199"/>
                  </a:cubicBezTo>
                  <a:close/>
                </a:path>
              </a:pathLst>
            </a:custGeom>
            <a:solidFill>
              <a:sysClr val="window" lastClr="FFFFFF"/>
            </a:solidFill>
            <a:ln w="25400" cap="flat" cmpd="sng" algn="ctr">
              <a:noFill/>
              <a:prstDash val="solid"/>
            </a:ln>
            <a:effectLst>
              <a:innerShdw blurRad="203200" dist="50800" dir="13500000">
                <a:prstClr val="black">
                  <a:alpha val="50000"/>
                </a:prstClr>
              </a:innerShdw>
            </a:effectLst>
          </p:spPr>
          <p:txBody>
            <a:bodyPr rtlCol="0" anchor="ctr"/>
            <a:lstStyle/>
            <a:p>
              <a:pPr algn="ctr" defTabSz="914126"/>
              <a:endParaRPr lang="en-US" sz="1799" kern="0">
                <a:solidFill>
                  <a:prstClr val="white"/>
                </a:solidFill>
                <a:latin typeface="Garamond" panose="02020404030301010803" pitchFamily="18" charset="0"/>
                <a:cs typeface="Arial" pitchFamily="34" charset="0"/>
              </a:endParaRPr>
            </a:p>
          </p:txBody>
        </p:sp>
        <p:sp>
          <p:nvSpPr>
            <p:cNvPr id="44" name="TextBox 43"/>
            <p:cNvSpPr txBox="1"/>
            <p:nvPr/>
          </p:nvSpPr>
          <p:spPr>
            <a:xfrm>
              <a:off x="1997007" y="4948838"/>
              <a:ext cx="2663602" cy="342267"/>
            </a:xfrm>
            <a:prstGeom prst="rect">
              <a:avLst/>
            </a:prstGeom>
            <a:noFill/>
          </p:spPr>
          <p:txBody>
            <a:bodyPr wrap="square" rtlCol="0" anchor="ctr">
              <a:spAutoFit/>
            </a:bodyPr>
            <a:lstStyle/>
            <a:p>
              <a:pPr algn="ctr"/>
              <a:r>
                <a:rPr lang="en-US" sz="1999" dirty="0" smtClean="0">
                  <a:solidFill>
                    <a:prstClr val="black"/>
                  </a:solidFill>
                  <a:latin typeface="Garamond" panose="02020404030301010803" pitchFamily="18" charset="0"/>
                  <a:cs typeface="Arial" pitchFamily="34" charset="0"/>
                </a:rPr>
                <a:t>RAS</a:t>
              </a:r>
              <a:endParaRPr lang="en-US" sz="1999" dirty="0">
                <a:solidFill>
                  <a:prstClr val="black"/>
                </a:solidFill>
                <a:latin typeface="Garamond" panose="02020404030301010803" pitchFamily="18" charset="0"/>
                <a:cs typeface="Arial" pitchFamily="34" charset="0"/>
              </a:endParaRPr>
            </a:p>
          </p:txBody>
        </p:sp>
        <p:sp>
          <p:nvSpPr>
            <p:cNvPr id="45" name="TextBox 44"/>
            <p:cNvSpPr txBox="1"/>
            <p:nvPr/>
          </p:nvSpPr>
          <p:spPr>
            <a:xfrm>
              <a:off x="1681184" y="4060439"/>
              <a:ext cx="3267383" cy="461545"/>
            </a:xfrm>
            <a:prstGeom prst="rect">
              <a:avLst/>
            </a:prstGeom>
            <a:noFill/>
          </p:spPr>
          <p:txBody>
            <a:bodyPr wrap="square" rtlCol="0">
              <a:spAutoFit/>
            </a:bodyPr>
            <a:lstStyle/>
            <a:p>
              <a:pPr algn="ctr"/>
              <a:r>
                <a:rPr lang="en-US" sz="2399" b="1" dirty="0">
                  <a:solidFill>
                    <a:prstClr val="white"/>
                  </a:solidFill>
                  <a:effectLst>
                    <a:outerShdw blurRad="38100" dist="38100" dir="2700000" algn="tl">
                      <a:srgbClr val="000000">
                        <a:alpha val="43137"/>
                      </a:srgbClr>
                    </a:outerShdw>
                  </a:effectLst>
                  <a:latin typeface="Garamond" panose="02020404030301010803" pitchFamily="18" charset="0"/>
                  <a:cs typeface="Arial" pitchFamily="34" charset="0"/>
                </a:rPr>
                <a:t>Opportunities</a:t>
              </a:r>
            </a:p>
          </p:txBody>
        </p:sp>
        <p:sp>
          <p:nvSpPr>
            <p:cNvPr id="46" name="Rounded Rectangle 56"/>
            <p:cNvSpPr/>
            <p:nvPr/>
          </p:nvSpPr>
          <p:spPr>
            <a:xfrm>
              <a:off x="5572953" y="4667088"/>
              <a:ext cx="3956858" cy="1508743"/>
            </a:xfrm>
            <a:custGeom>
              <a:avLst/>
              <a:gdLst/>
              <a:ahLst/>
              <a:cxnLst/>
              <a:rect l="l" t="t" r="r" b="b"/>
              <a:pathLst>
                <a:path w="3957889" h="1509136">
                  <a:moveTo>
                    <a:pt x="0" y="0"/>
                  </a:moveTo>
                  <a:lnTo>
                    <a:pt x="3957889" y="0"/>
                  </a:lnTo>
                  <a:lnTo>
                    <a:pt x="3957889" y="1147725"/>
                  </a:lnTo>
                  <a:cubicBezTo>
                    <a:pt x="3957888" y="1347326"/>
                    <a:pt x="3796079" y="1509135"/>
                    <a:pt x="3596478" y="1509136"/>
                  </a:cubicBezTo>
                  <a:lnTo>
                    <a:pt x="361411" y="1509136"/>
                  </a:lnTo>
                  <a:cubicBezTo>
                    <a:pt x="161809" y="1509135"/>
                    <a:pt x="0" y="1347326"/>
                    <a:pt x="0" y="1147725"/>
                  </a:cubicBezTo>
                  <a:close/>
                </a:path>
              </a:pathLst>
            </a:custGeom>
            <a:solidFill>
              <a:sysClr val="window" lastClr="FFFFFF"/>
            </a:solidFill>
            <a:ln w="25400" cap="flat" cmpd="sng" algn="ctr">
              <a:noFill/>
              <a:prstDash val="solid"/>
            </a:ln>
            <a:effectLst>
              <a:innerShdw blurRad="203200" dist="50800" dir="13500000">
                <a:prstClr val="black">
                  <a:alpha val="50000"/>
                </a:prstClr>
              </a:innerShdw>
            </a:effectLst>
          </p:spPr>
          <p:txBody>
            <a:bodyPr rtlCol="0" anchor="ctr"/>
            <a:lstStyle/>
            <a:p>
              <a:pPr algn="ctr" defTabSz="914126"/>
              <a:endParaRPr lang="en-US" sz="1799" kern="0" dirty="0">
                <a:latin typeface="Garamond" panose="02020404030301010803" pitchFamily="18" charset="0"/>
                <a:cs typeface="Arial" pitchFamily="34" charset="0"/>
              </a:endParaRPr>
            </a:p>
          </p:txBody>
        </p:sp>
        <p:sp>
          <p:nvSpPr>
            <p:cNvPr id="48" name="TextBox 47"/>
            <p:cNvSpPr txBox="1"/>
            <p:nvPr/>
          </p:nvSpPr>
          <p:spPr>
            <a:xfrm>
              <a:off x="5999887" y="4060439"/>
              <a:ext cx="3267383" cy="461545"/>
            </a:xfrm>
            <a:prstGeom prst="rect">
              <a:avLst/>
            </a:prstGeom>
            <a:noFill/>
          </p:spPr>
          <p:txBody>
            <a:bodyPr wrap="square" rtlCol="0">
              <a:spAutoFit/>
            </a:bodyPr>
            <a:lstStyle/>
            <a:p>
              <a:pPr algn="ctr"/>
              <a:r>
                <a:rPr lang="en-US" sz="2399" b="1">
                  <a:solidFill>
                    <a:prstClr val="white"/>
                  </a:solidFill>
                  <a:effectLst>
                    <a:outerShdw blurRad="38100" dist="38100" dir="2700000" algn="tl">
                      <a:srgbClr val="000000">
                        <a:alpha val="43137"/>
                      </a:srgbClr>
                    </a:outerShdw>
                  </a:effectLst>
                  <a:latin typeface="Garamond" panose="02020404030301010803" pitchFamily="18" charset="0"/>
                  <a:cs typeface="Arial" pitchFamily="34" charset="0"/>
                </a:rPr>
                <a:t>Threats</a:t>
              </a:r>
            </a:p>
          </p:txBody>
        </p:sp>
        <p:sp>
          <p:nvSpPr>
            <p:cNvPr id="50" name="Oval 49"/>
            <p:cNvSpPr/>
            <p:nvPr/>
          </p:nvSpPr>
          <p:spPr>
            <a:xfrm>
              <a:off x="4307328" y="2512301"/>
              <a:ext cx="2363260" cy="2363260"/>
            </a:xfrm>
            <a:prstGeom prst="ellipse">
              <a:avLst/>
            </a:prstGeom>
            <a:gradFill>
              <a:gsLst>
                <a:gs pos="9000">
                  <a:sysClr val="windowText" lastClr="000000">
                    <a:lumMod val="85000"/>
                    <a:lumOff val="15000"/>
                  </a:sysClr>
                </a:gs>
                <a:gs pos="43800">
                  <a:srgbClr val="FFFFFF"/>
                </a:gs>
                <a:gs pos="100000">
                  <a:sysClr val="windowText" lastClr="000000"/>
                </a:gs>
                <a:gs pos="60000">
                  <a:sysClr val="window" lastClr="FFFFFF"/>
                </a:gs>
              </a:gsLst>
              <a:lin ang="5400000" scaled="0"/>
            </a:gradFill>
            <a:ln w="25400" cap="flat" cmpd="sng" algn="ctr">
              <a:noFill/>
              <a:prstDash val="solid"/>
            </a:ln>
            <a:effectLst/>
          </p:spPr>
          <p:txBody>
            <a:bodyPr rtlCol="0" anchor="ctr"/>
            <a:lstStyle/>
            <a:p>
              <a:pPr algn="ctr" defTabSz="914126"/>
              <a:endParaRPr lang="en-US" sz="1799" kern="0">
                <a:solidFill>
                  <a:prstClr val="white"/>
                </a:solidFill>
                <a:latin typeface="Garamond" panose="02020404030301010803" pitchFamily="18" charset="0"/>
                <a:cs typeface="Arial" pitchFamily="34" charset="0"/>
              </a:endParaRPr>
            </a:p>
          </p:txBody>
        </p:sp>
        <p:grpSp>
          <p:nvGrpSpPr>
            <p:cNvPr id="4" name="Group 50"/>
            <p:cNvGrpSpPr/>
            <p:nvPr/>
          </p:nvGrpSpPr>
          <p:grpSpPr>
            <a:xfrm>
              <a:off x="4500319" y="2705285"/>
              <a:ext cx="1977279" cy="1977278"/>
              <a:chOff x="6019800" y="3276599"/>
              <a:chExt cx="533400" cy="533400"/>
            </a:xfrm>
            <a:effectLst/>
          </p:grpSpPr>
          <p:sp>
            <p:nvSpPr>
              <p:cNvPr id="53" name="Oval 52"/>
              <p:cNvSpPr/>
              <p:nvPr/>
            </p:nvSpPr>
            <p:spPr>
              <a:xfrm>
                <a:off x="6019800" y="3276599"/>
                <a:ext cx="533400" cy="533400"/>
              </a:xfrm>
              <a:prstGeom prst="ellipse">
                <a:avLst/>
              </a:prstGeom>
              <a:gradFill>
                <a:gsLst>
                  <a:gs pos="35000">
                    <a:schemeClr val="tx2">
                      <a:lumMod val="50000"/>
                    </a:schemeClr>
                  </a:gs>
                  <a:gs pos="70000">
                    <a:schemeClr val="tx2">
                      <a:lumMod val="75000"/>
                    </a:schemeClr>
                  </a:gs>
                  <a:gs pos="100000">
                    <a:schemeClr val="tx2"/>
                  </a:gs>
                </a:gsLst>
                <a:lin ang="5400000" scaled="1"/>
              </a:gradFill>
              <a:ln w="12700" cap="flat" cmpd="sng" algn="ctr">
                <a:solidFill>
                  <a:srgbClr val="002060"/>
                </a:solidFill>
                <a:prstDash val="solid"/>
              </a:ln>
              <a:effectLst/>
            </p:spPr>
            <p:txBody>
              <a:bodyPr rtlCol="0" anchor="ctr"/>
              <a:lstStyle/>
              <a:p>
                <a:pPr algn="ctr" defTabSz="914126">
                  <a:defRPr/>
                </a:pPr>
                <a:endParaRPr lang="en-US" sz="1799" kern="0">
                  <a:solidFill>
                    <a:sysClr val="window" lastClr="FFFFFF"/>
                  </a:solidFill>
                  <a:latin typeface="Garamond" panose="02020404030301010803" pitchFamily="18" charset="0"/>
                  <a:cs typeface="Arial" pitchFamily="34" charset="0"/>
                </a:endParaRPr>
              </a:p>
            </p:txBody>
          </p:sp>
          <p:sp>
            <p:nvSpPr>
              <p:cNvPr id="54" name="Oval 53"/>
              <p:cNvSpPr/>
              <p:nvPr/>
            </p:nvSpPr>
            <p:spPr>
              <a:xfrm>
                <a:off x="6040193" y="3322721"/>
                <a:ext cx="508265" cy="446900"/>
              </a:xfrm>
              <a:prstGeom prst="ellipse">
                <a:avLst/>
              </a:prstGeom>
              <a:gradFill>
                <a:gsLst>
                  <a:gs pos="0">
                    <a:sysClr val="window" lastClr="FFFFFF">
                      <a:lumMod val="100000"/>
                      <a:alpha val="65000"/>
                    </a:sysClr>
                  </a:gs>
                  <a:gs pos="100000">
                    <a:sysClr val="window" lastClr="FFFFFF">
                      <a:alpha val="0"/>
                    </a:sysClr>
                  </a:gs>
                </a:gsLst>
                <a:lin ang="5400000" scaled="1"/>
              </a:gradFill>
              <a:ln w="12700" cap="flat" cmpd="sng" algn="ctr">
                <a:noFill/>
                <a:prstDash val="solid"/>
              </a:ln>
              <a:effectLst/>
            </p:spPr>
            <p:txBody>
              <a:bodyPr rtlCol="0" anchor="ctr"/>
              <a:lstStyle/>
              <a:p>
                <a:pPr algn="ctr" defTabSz="914126">
                  <a:defRPr/>
                </a:pPr>
                <a:endParaRPr lang="en-US" sz="1799" kern="0">
                  <a:solidFill>
                    <a:sysClr val="window" lastClr="FFFFFF"/>
                  </a:solidFill>
                  <a:latin typeface="Garamond" panose="02020404030301010803" pitchFamily="18" charset="0"/>
                  <a:cs typeface="Arial" pitchFamily="34" charset="0"/>
                </a:endParaRPr>
              </a:p>
            </p:txBody>
          </p:sp>
        </p:grpSp>
        <p:sp>
          <p:nvSpPr>
            <p:cNvPr id="52" name="Rectangle 51"/>
            <p:cNvSpPr/>
            <p:nvPr/>
          </p:nvSpPr>
          <p:spPr>
            <a:xfrm>
              <a:off x="4710406" y="3247672"/>
              <a:ext cx="1557110" cy="861549"/>
            </a:xfrm>
            <a:prstGeom prst="rect">
              <a:avLst/>
            </a:prstGeom>
          </p:spPr>
          <p:txBody>
            <a:bodyPr wrap="square" anchor="ctr">
              <a:spAutoFit/>
            </a:bodyPr>
            <a:lstStyle/>
            <a:p>
              <a:pPr algn="ctr" defTabSz="914126"/>
              <a:r>
                <a:rPr lang="en-US" sz="3199" b="1" kern="0" dirty="0">
                  <a:solidFill>
                    <a:prstClr val="white"/>
                  </a:solidFill>
                  <a:effectLst>
                    <a:outerShdw blurRad="101600" dist="38100" dir="2700000" algn="tl" rotWithShape="0">
                      <a:prstClr val="black">
                        <a:alpha val="50000"/>
                      </a:prstClr>
                    </a:outerShdw>
                  </a:effectLst>
                  <a:latin typeface="Garamond" panose="02020404030301010803" pitchFamily="18" charset="0"/>
                  <a:ea typeface="Kozuka Gothic Pr6N B" pitchFamily="34" charset="-128"/>
                  <a:cs typeface="Arial" pitchFamily="34" charset="0"/>
                </a:rPr>
                <a:t>SWOT</a:t>
              </a:r>
            </a:p>
            <a:p>
              <a:pPr algn="ctr" defTabSz="914126"/>
              <a:r>
                <a:rPr lang="en-US" sz="1799" b="1" kern="0" dirty="0">
                  <a:solidFill>
                    <a:prstClr val="white"/>
                  </a:solidFill>
                  <a:effectLst>
                    <a:outerShdw blurRad="101600" dist="38100" dir="2700000" algn="tl" rotWithShape="0">
                      <a:prstClr val="black">
                        <a:alpha val="50000"/>
                      </a:prstClr>
                    </a:outerShdw>
                  </a:effectLst>
                  <a:latin typeface="Garamond" panose="02020404030301010803" pitchFamily="18" charset="0"/>
                  <a:ea typeface="Kozuka Gothic Pr6N B" pitchFamily="34" charset="-128"/>
                  <a:cs typeface="Arial" pitchFamily="34" charset="0"/>
                </a:rPr>
                <a:t>Analysis</a:t>
              </a:r>
              <a:endParaRPr lang="en-US" sz="3199" b="1" kern="0" dirty="0">
                <a:solidFill>
                  <a:prstClr val="white"/>
                </a:solidFill>
                <a:effectLst>
                  <a:outerShdw blurRad="101600" dist="38100" dir="2700000" algn="tl" rotWithShape="0">
                    <a:prstClr val="black">
                      <a:alpha val="50000"/>
                    </a:prstClr>
                  </a:outerShdw>
                </a:effectLst>
                <a:latin typeface="Garamond" panose="02020404030301010803" pitchFamily="18" charset="0"/>
                <a:ea typeface="Kozuka Gothic Pr6N B" pitchFamily="34" charset="-128"/>
                <a:cs typeface="Arial" pitchFamily="34" charset="0"/>
              </a:endParaRPr>
            </a:p>
          </p:txBody>
        </p:sp>
      </p:grpSp>
      <p:sp>
        <p:nvSpPr>
          <p:cNvPr id="2" name="Title 1"/>
          <p:cNvSpPr>
            <a:spLocks noGrp="1"/>
          </p:cNvSpPr>
          <p:nvPr>
            <p:ph type="title"/>
          </p:nvPr>
        </p:nvSpPr>
        <p:spPr>
          <a:xfrm>
            <a:off x="4374980" y="162538"/>
            <a:ext cx="5196531" cy="486993"/>
          </a:xfrm>
          <a:solidFill>
            <a:schemeClr val="tx1"/>
          </a:solidFill>
        </p:spPr>
        <p:txBody>
          <a:bodyPr>
            <a:noAutofit/>
          </a:bodyPr>
          <a:lstStyle/>
          <a:p>
            <a:pPr algn="ctr"/>
            <a:r>
              <a:rPr lang="en-US" sz="2000" b="1" dirty="0" smtClean="0">
                <a:solidFill>
                  <a:schemeClr val="bg1"/>
                </a:solidFill>
                <a:latin typeface="Garamond" panose="02020404030301010803" pitchFamily="18" charset="0"/>
              </a:rPr>
              <a:t>Support / Administration /</a:t>
            </a:r>
            <a:r>
              <a:rPr lang="en-US" sz="2000" b="1" dirty="0" err="1" smtClean="0">
                <a:solidFill>
                  <a:schemeClr val="bg1"/>
                </a:solidFill>
                <a:latin typeface="Garamond" panose="02020404030301010803" pitchFamily="18" charset="0"/>
              </a:rPr>
              <a:t>Secrétariat</a:t>
            </a:r>
            <a:r>
              <a:rPr lang="en-US" sz="2000" b="1" dirty="0" smtClean="0">
                <a:solidFill>
                  <a:schemeClr val="bg1"/>
                </a:solidFill>
                <a:latin typeface="Garamond" panose="02020404030301010803" pitchFamily="18" charset="0"/>
              </a:rPr>
              <a:t> </a:t>
            </a:r>
            <a:r>
              <a:rPr lang="en-US" sz="2000" b="1" dirty="0" err="1" smtClean="0">
                <a:solidFill>
                  <a:schemeClr val="bg1"/>
                </a:solidFill>
                <a:latin typeface="Garamond" panose="02020404030301010803" pitchFamily="18" charset="0"/>
              </a:rPr>
              <a:t>Général</a:t>
            </a:r>
            <a:endParaRPr lang="es-UY" sz="2000" b="1" dirty="0">
              <a:solidFill>
                <a:schemeClr val="bg1"/>
              </a:solidFill>
              <a:latin typeface="Garamond" panose="02020404030301010803" pitchFamily="18" charset="0"/>
            </a:endParaRPr>
          </a:p>
        </p:txBody>
      </p:sp>
      <p:sp>
        <p:nvSpPr>
          <p:cNvPr id="30" name="TextBox 29"/>
          <p:cNvSpPr txBox="1"/>
          <p:nvPr/>
        </p:nvSpPr>
        <p:spPr>
          <a:xfrm>
            <a:off x="11006099" y="1280865"/>
            <a:ext cx="861657" cy="1861563"/>
          </a:xfrm>
          <a:prstGeom prst="rect">
            <a:avLst/>
          </a:prstGeom>
          <a:noFill/>
        </p:spPr>
        <p:txBody>
          <a:bodyPr wrap="square" rtlCol="0">
            <a:spAutoFit/>
          </a:bodyPr>
          <a:lstStyle/>
          <a:p>
            <a:pPr algn="ctr"/>
            <a:r>
              <a:rPr lang="en-US" sz="11497" b="1" dirty="0">
                <a:solidFill>
                  <a:prstClr val="white">
                    <a:lumMod val="65000"/>
                  </a:prstClr>
                </a:solidFill>
                <a:latin typeface="Garamond" panose="02020404030301010803" pitchFamily="18" charset="0"/>
                <a:cs typeface="Arial" pitchFamily="34" charset="0"/>
              </a:rPr>
              <a:t>W</a:t>
            </a:r>
          </a:p>
        </p:txBody>
      </p:sp>
      <p:sp>
        <p:nvSpPr>
          <p:cNvPr id="31" name="TextBox 30"/>
          <p:cNvSpPr txBox="1"/>
          <p:nvPr/>
        </p:nvSpPr>
        <p:spPr>
          <a:xfrm>
            <a:off x="11104932" y="4002765"/>
            <a:ext cx="861657" cy="1861563"/>
          </a:xfrm>
          <a:prstGeom prst="rect">
            <a:avLst/>
          </a:prstGeom>
          <a:noFill/>
        </p:spPr>
        <p:txBody>
          <a:bodyPr wrap="square" rtlCol="0">
            <a:spAutoFit/>
          </a:bodyPr>
          <a:lstStyle/>
          <a:p>
            <a:pPr algn="ctr"/>
            <a:r>
              <a:rPr lang="en-US" sz="11497" b="1" dirty="0">
                <a:solidFill>
                  <a:prstClr val="white">
                    <a:lumMod val="65000"/>
                  </a:prstClr>
                </a:solidFill>
                <a:latin typeface="Garamond" panose="02020404030301010803" pitchFamily="18" charset="0"/>
                <a:cs typeface="Arial" pitchFamily="34" charset="0"/>
              </a:rPr>
              <a:t>T</a:t>
            </a:r>
          </a:p>
        </p:txBody>
      </p:sp>
      <p:sp>
        <p:nvSpPr>
          <p:cNvPr id="49" name="TextBox 46"/>
          <p:cNvSpPr txBox="1"/>
          <p:nvPr/>
        </p:nvSpPr>
        <p:spPr>
          <a:xfrm>
            <a:off x="6943781" y="5021662"/>
            <a:ext cx="2898718" cy="954107"/>
          </a:xfrm>
          <a:prstGeom prst="rect">
            <a:avLst/>
          </a:prstGeom>
          <a:noFill/>
        </p:spPr>
        <p:txBody>
          <a:bodyPr wrap="square" rtlCol="0" anchor="ctr">
            <a:spAutoFit/>
          </a:bodyPr>
          <a:lstStyle/>
          <a:p>
            <a:pPr marL="285664" indent="-285664">
              <a:buFont typeface="Arial" pitchFamily="34" charset="0"/>
              <a:buChar char="•"/>
            </a:pPr>
            <a:r>
              <a:rPr lang="en-US" sz="1400" dirty="0" err="1" smtClean="0">
                <a:solidFill>
                  <a:prstClr val="black"/>
                </a:solidFill>
                <a:latin typeface="Garamond" pitchFamily="18" charset="0"/>
                <a:cs typeface="Arial" pitchFamily="34" charset="0"/>
              </a:rPr>
              <a:t>Perte</a:t>
            </a:r>
            <a:r>
              <a:rPr lang="en-US" sz="1400" dirty="0" smtClean="0">
                <a:solidFill>
                  <a:prstClr val="black"/>
                </a:solidFill>
                <a:latin typeface="Garamond" pitchFamily="18" charset="0"/>
                <a:cs typeface="Arial" pitchFamily="34" charset="0"/>
              </a:rPr>
              <a:t> de </a:t>
            </a:r>
            <a:r>
              <a:rPr lang="en-US" sz="1400" dirty="0" err="1" smtClean="0">
                <a:solidFill>
                  <a:prstClr val="black"/>
                </a:solidFill>
                <a:latin typeface="Garamond" pitchFamily="18" charset="0"/>
                <a:cs typeface="Arial" pitchFamily="34" charset="0"/>
              </a:rPr>
              <a:t>confiance</a:t>
            </a:r>
            <a:r>
              <a:rPr lang="en-US" sz="1400" dirty="0" smtClean="0">
                <a:solidFill>
                  <a:prstClr val="black"/>
                </a:solidFill>
                <a:latin typeface="Garamond" pitchFamily="18" charset="0"/>
                <a:cs typeface="Arial" pitchFamily="34" charset="0"/>
              </a:rPr>
              <a:t> des clients pour non </a:t>
            </a:r>
            <a:r>
              <a:rPr lang="en-US" sz="1400" dirty="0" err="1" smtClean="0">
                <a:solidFill>
                  <a:prstClr val="black"/>
                </a:solidFill>
                <a:latin typeface="Garamond" pitchFamily="18" charset="0"/>
                <a:cs typeface="Arial" pitchFamily="34" charset="0"/>
              </a:rPr>
              <a:t>prise</a:t>
            </a:r>
            <a:r>
              <a:rPr lang="en-US" sz="1400" dirty="0" smtClean="0">
                <a:solidFill>
                  <a:prstClr val="black"/>
                </a:solidFill>
                <a:latin typeface="Garamond" pitchFamily="18" charset="0"/>
                <a:cs typeface="Arial" pitchFamily="34" charset="0"/>
              </a:rPr>
              <a:t> en charge des </a:t>
            </a:r>
            <a:r>
              <a:rPr lang="en-US" sz="1400" dirty="0" err="1" smtClean="0">
                <a:solidFill>
                  <a:prstClr val="black"/>
                </a:solidFill>
                <a:latin typeface="Garamond" pitchFamily="18" charset="0"/>
                <a:cs typeface="Arial" pitchFamily="34" charset="0"/>
              </a:rPr>
              <a:t>demandes</a:t>
            </a:r>
            <a:r>
              <a:rPr lang="en-US" sz="1400" dirty="0" smtClean="0">
                <a:solidFill>
                  <a:prstClr val="black"/>
                </a:solidFill>
                <a:latin typeface="Garamond" pitchFamily="18" charset="0"/>
                <a:cs typeface="Arial" pitchFamily="34" charset="0"/>
              </a:rPr>
              <a:t> en temps </a:t>
            </a:r>
            <a:r>
              <a:rPr lang="en-US" sz="1400" dirty="0" err="1" smtClean="0">
                <a:solidFill>
                  <a:prstClr val="black"/>
                </a:solidFill>
                <a:latin typeface="Garamond" pitchFamily="18" charset="0"/>
                <a:cs typeface="Arial" pitchFamily="34" charset="0"/>
              </a:rPr>
              <a:t>réel</a:t>
            </a:r>
            <a:r>
              <a:rPr lang="en-US" sz="1400" dirty="0" smtClean="0">
                <a:solidFill>
                  <a:prstClr val="black"/>
                </a:solidFill>
                <a:latin typeface="Garamond" pitchFamily="18" charset="0"/>
                <a:cs typeface="Arial" pitchFamily="34" charset="0"/>
              </a:rPr>
              <a:t> via </a:t>
            </a:r>
            <a:r>
              <a:rPr lang="en-US" sz="1400" dirty="0" err="1" smtClean="0">
                <a:solidFill>
                  <a:prstClr val="black"/>
                </a:solidFill>
                <a:latin typeface="Garamond" pitchFamily="18" charset="0"/>
                <a:cs typeface="Arial" pitchFamily="34" charset="0"/>
              </a:rPr>
              <a:t>tous</a:t>
            </a:r>
            <a:r>
              <a:rPr lang="en-US" sz="1400" dirty="0" smtClean="0">
                <a:solidFill>
                  <a:prstClr val="black"/>
                </a:solidFill>
                <a:latin typeface="Garamond" pitchFamily="18" charset="0"/>
                <a:cs typeface="Arial" pitchFamily="34" charset="0"/>
              </a:rPr>
              <a:t> les </a:t>
            </a:r>
            <a:r>
              <a:rPr lang="en-US" sz="1400" dirty="0" err="1" smtClean="0">
                <a:solidFill>
                  <a:prstClr val="black"/>
                </a:solidFill>
                <a:latin typeface="Garamond" pitchFamily="18" charset="0"/>
                <a:cs typeface="Arial" pitchFamily="34" charset="0"/>
              </a:rPr>
              <a:t>canaux</a:t>
            </a:r>
            <a:r>
              <a:rPr lang="en-US" sz="1400" dirty="0" smtClean="0">
                <a:solidFill>
                  <a:prstClr val="black"/>
                </a:solidFill>
                <a:latin typeface="Garamond" pitchFamily="18" charset="0"/>
                <a:cs typeface="Arial" pitchFamily="34" charset="0"/>
              </a:rPr>
              <a:t> </a:t>
            </a:r>
            <a:r>
              <a:rPr lang="en-US" sz="1400" dirty="0" err="1" smtClean="0">
                <a:solidFill>
                  <a:prstClr val="black"/>
                </a:solidFill>
                <a:latin typeface="Garamond" pitchFamily="18" charset="0"/>
                <a:cs typeface="Arial" pitchFamily="34" charset="0"/>
              </a:rPr>
              <a:t>digitaux</a:t>
            </a:r>
            <a:endParaRPr lang="en-US" sz="1400" dirty="0">
              <a:solidFill>
                <a:prstClr val="black"/>
              </a:solidFill>
              <a:latin typeface="Garamond" pitchFamily="18" charset="0"/>
              <a:cs typeface="Arial" pitchFamily="34" charset="0"/>
            </a:endParaRPr>
          </a:p>
        </p:txBody>
      </p:sp>
    </p:spTree>
    <p:extLst>
      <p:ext uri="{BB962C8B-B14F-4D97-AF65-F5344CB8AC3E}">
        <p14:creationId xmlns:p14="http://schemas.microsoft.com/office/powerpoint/2010/main" val="322995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164682" y="842963"/>
            <a:ext cx="10629900" cy="5721592"/>
            <a:chOff x="53299" y="1378687"/>
            <a:chExt cx="9767706" cy="4896015"/>
          </a:xfrm>
        </p:grpSpPr>
        <p:sp>
          <p:nvSpPr>
            <p:cNvPr id="29" name="TextBox 28"/>
            <p:cNvSpPr txBox="1"/>
            <p:nvPr/>
          </p:nvSpPr>
          <p:spPr>
            <a:xfrm>
              <a:off x="151827" y="1480639"/>
              <a:ext cx="861657" cy="1861563"/>
            </a:xfrm>
            <a:prstGeom prst="rect">
              <a:avLst/>
            </a:prstGeom>
            <a:noFill/>
          </p:spPr>
          <p:txBody>
            <a:bodyPr wrap="square" rtlCol="0">
              <a:spAutoFit/>
            </a:bodyPr>
            <a:lstStyle/>
            <a:p>
              <a:pPr algn="ctr"/>
              <a:r>
                <a:rPr lang="en-US" sz="11497" b="1" dirty="0">
                  <a:solidFill>
                    <a:prstClr val="white">
                      <a:lumMod val="65000"/>
                    </a:prstClr>
                  </a:solidFill>
                  <a:latin typeface="Garamond" panose="02020404030301010803" pitchFamily="18" charset="0"/>
                  <a:cs typeface="Arial" pitchFamily="34" charset="0"/>
                </a:rPr>
                <a:t>S</a:t>
              </a:r>
            </a:p>
          </p:txBody>
        </p:sp>
        <p:sp>
          <p:nvSpPr>
            <p:cNvPr id="32" name="TextBox 31"/>
            <p:cNvSpPr txBox="1"/>
            <p:nvPr/>
          </p:nvSpPr>
          <p:spPr>
            <a:xfrm>
              <a:off x="53299" y="3877489"/>
              <a:ext cx="861657" cy="1861563"/>
            </a:xfrm>
            <a:prstGeom prst="rect">
              <a:avLst/>
            </a:prstGeom>
            <a:noFill/>
          </p:spPr>
          <p:txBody>
            <a:bodyPr wrap="square" rtlCol="0">
              <a:spAutoFit/>
            </a:bodyPr>
            <a:lstStyle/>
            <a:p>
              <a:pPr algn="ctr"/>
              <a:r>
                <a:rPr lang="en-US" sz="11497" b="1" dirty="0">
                  <a:solidFill>
                    <a:prstClr val="white">
                      <a:lumMod val="65000"/>
                    </a:prstClr>
                  </a:solidFill>
                  <a:latin typeface="Garamond" panose="02020404030301010803" pitchFamily="18" charset="0"/>
                  <a:cs typeface="Arial" pitchFamily="34" charset="0"/>
                </a:rPr>
                <a:t>O</a:t>
              </a:r>
            </a:p>
          </p:txBody>
        </p:sp>
        <p:sp>
          <p:nvSpPr>
            <p:cNvPr id="33" name="Rounded Rectangle 32"/>
            <p:cNvSpPr/>
            <p:nvPr/>
          </p:nvSpPr>
          <p:spPr>
            <a:xfrm>
              <a:off x="1257267" y="1383771"/>
              <a:ext cx="4224536" cy="2384640"/>
            </a:xfrm>
            <a:prstGeom prst="roundRect">
              <a:avLst/>
            </a:prstGeom>
            <a:solidFill>
              <a:srgbClr val="FF0000"/>
            </a:soli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799" kern="0">
                <a:solidFill>
                  <a:prstClr val="white"/>
                </a:solidFill>
                <a:latin typeface="Garamond" panose="02020404030301010803" pitchFamily="18" charset="0"/>
                <a:cs typeface="Arial" pitchFamily="34" charset="0"/>
              </a:endParaRPr>
            </a:p>
          </p:txBody>
        </p:sp>
        <p:sp>
          <p:nvSpPr>
            <p:cNvPr id="34" name="Rounded Rectangle 33"/>
            <p:cNvSpPr/>
            <p:nvPr/>
          </p:nvSpPr>
          <p:spPr>
            <a:xfrm>
              <a:off x="5596469" y="1378687"/>
              <a:ext cx="4224536" cy="2384640"/>
            </a:xfrm>
            <a:prstGeom prst="roundRect">
              <a:avLst/>
            </a:prstGeom>
            <a:gradFill flip="none" rotWithShape="1">
              <a:gsLst>
                <a:gs pos="0">
                  <a:schemeClr val="tx2">
                    <a:lumMod val="50000"/>
                  </a:schemeClr>
                </a:gs>
                <a:gs pos="50000">
                  <a:schemeClr val="tx2">
                    <a:lumMod val="75000"/>
                  </a:schemeClr>
                </a:gs>
                <a:gs pos="100000">
                  <a:schemeClr val="tx2"/>
                </a:gs>
              </a:gsLst>
              <a:lin ang="0" scaled="1"/>
              <a:tileRect/>
            </a:gradFill>
            <a:ln w="25400" cap="flat" cmpd="sng" algn="ctr">
              <a:noFill/>
              <a:prstDash val="solid"/>
            </a:ln>
            <a:effectLst/>
          </p:spPr>
          <p:txBody>
            <a:bodyPr rtlCol="0" anchor="ctr"/>
            <a:lstStyle/>
            <a:p>
              <a:pPr algn="ctr" defTabSz="914126"/>
              <a:endParaRPr lang="en-US" sz="1799" kern="0">
                <a:solidFill>
                  <a:prstClr val="white"/>
                </a:solidFill>
                <a:latin typeface="Garamond" panose="02020404030301010803" pitchFamily="18" charset="0"/>
                <a:cs typeface="Arial" pitchFamily="34" charset="0"/>
              </a:endParaRPr>
            </a:p>
          </p:txBody>
        </p:sp>
        <p:sp>
          <p:nvSpPr>
            <p:cNvPr id="35" name="Rounded Rectangle 34"/>
            <p:cNvSpPr/>
            <p:nvPr/>
          </p:nvSpPr>
          <p:spPr>
            <a:xfrm>
              <a:off x="5596469" y="3883457"/>
              <a:ext cx="4224536" cy="2384640"/>
            </a:xfrm>
            <a:prstGeom prst="roundRect">
              <a:avLst/>
            </a:prstGeom>
            <a:solidFill>
              <a:schemeClr val="accent5">
                <a:lumMod val="50000"/>
              </a:schemeClr>
            </a:solidFill>
            <a:ln w="25400" cap="flat" cmpd="sng" algn="ctr">
              <a:noFill/>
              <a:prstDash val="solid"/>
            </a:ln>
            <a:effectLst/>
          </p:spPr>
          <p:txBody>
            <a:bodyPr rtlCol="0" anchor="ctr"/>
            <a:lstStyle/>
            <a:p>
              <a:pPr algn="ctr" defTabSz="914126"/>
              <a:endParaRPr lang="en-US" sz="1799" kern="0">
                <a:solidFill>
                  <a:prstClr val="white"/>
                </a:solidFill>
                <a:latin typeface="Garamond" panose="02020404030301010803" pitchFamily="18" charset="0"/>
                <a:cs typeface="Arial" pitchFamily="34" charset="0"/>
              </a:endParaRPr>
            </a:p>
          </p:txBody>
        </p:sp>
        <p:sp>
          <p:nvSpPr>
            <p:cNvPr id="36" name="Rounded Rectangle 35"/>
            <p:cNvSpPr/>
            <p:nvPr/>
          </p:nvSpPr>
          <p:spPr>
            <a:xfrm>
              <a:off x="1258069" y="3890062"/>
              <a:ext cx="4224536" cy="2384640"/>
            </a:xfrm>
            <a:prstGeom prst="roundRect">
              <a:avLst/>
            </a:prstGeom>
            <a:solidFill>
              <a:srgbClr val="00FF00"/>
            </a:solidFill>
            <a:ln w="25400" cap="flat" cmpd="sng" algn="ctr">
              <a:noFill/>
              <a:prstDash val="solid"/>
            </a:ln>
            <a:effectLst/>
          </p:spPr>
          <p:txBody>
            <a:bodyPr rtlCol="0" anchor="ctr"/>
            <a:lstStyle/>
            <a:p>
              <a:pPr algn="ctr" defTabSz="914126"/>
              <a:endParaRPr lang="en-US" sz="1799" kern="0">
                <a:solidFill>
                  <a:prstClr val="white"/>
                </a:solidFill>
                <a:latin typeface="Garamond" panose="02020404030301010803" pitchFamily="18" charset="0"/>
                <a:cs typeface="Arial" pitchFamily="34" charset="0"/>
              </a:endParaRPr>
            </a:p>
          </p:txBody>
        </p:sp>
        <p:sp>
          <p:nvSpPr>
            <p:cNvPr id="37" name="Rounded Rectangle 29"/>
            <p:cNvSpPr/>
            <p:nvPr/>
          </p:nvSpPr>
          <p:spPr>
            <a:xfrm>
              <a:off x="1389364" y="2120173"/>
              <a:ext cx="3956857" cy="1542495"/>
            </a:xfrm>
            <a:custGeom>
              <a:avLst/>
              <a:gdLst/>
              <a:ahLst/>
              <a:cxnLst/>
              <a:rect l="l" t="t" r="r" b="b"/>
              <a:pathLst>
                <a:path w="3957888" h="1542897">
                  <a:moveTo>
                    <a:pt x="0" y="0"/>
                  </a:moveTo>
                  <a:lnTo>
                    <a:pt x="3957888" y="0"/>
                  </a:lnTo>
                  <a:lnTo>
                    <a:pt x="3957888" y="1181487"/>
                  </a:lnTo>
                  <a:cubicBezTo>
                    <a:pt x="3957888" y="1381088"/>
                    <a:pt x="3796079" y="1542897"/>
                    <a:pt x="3596479" y="1542897"/>
                  </a:cubicBezTo>
                  <a:lnTo>
                    <a:pt x="361410" y="1542897"/>
                  </a:lnTo>
                  <a:cubicBezTo>
                    <a:pt x="161809" y="1542897"/>
                    <a:pt x="0" y="1381088"/>
                    <a:pt x="0" y="1181487"/>
                  </a:cubicBezTo>
                  <a:close/>
                </a:path>
              </a:pathLst>
            </a:custGeom>
            <a:solidFill>
              <a:sysClr val="window" lastClr="FFFFFF"/>
            </a:solidFill>
            <a:ln w="25400" cap="flat" cmpd="sng" algn="ctr">
              <a:noFill/>
              <a:prstDash val="solid"/>
            </a:ln>
            <a:effectLst>
              <a:innerShdw blurRad="203200" dist="50800" dir="13500000">
                <a:prstClr val="black">
                  <a:alpha val="50000"/>
                </a:prstClr>
              </a:innerShdw>
            </a:effectLst>
          </p:spPr>
          <p:txBody>
            <a:bodyPr rtlCol="0" anchor="ctr"/>
            <a:lstStyle/>
            <a:p>
              <a:pPr algn="ctr" defTabSz="914126"/>
              <a:endParaRPr lang="en-US" sz="1799" kern="0">
                <a:solidFill>
                  <a:prstClr val="white"/>
                </a:solidFill>
                <a:latin typeface="Garamond" panose="02020404030301010803" pitchFamily="18" charset="0"/>
                <a:cs typeface="Arial" pitchFamily="34" charset="0"/>
              </a:endParaRPr>
            </a:p>
          </p:txBody>
        </p:sp>
        <p:sp>
          <p:nvSpPr>
            <p:cNvPr id="38" name="TextBox 37"/>
            <p:cNvSpPr txBox="1"/>
            <p:nvPr/>
          </p:nvSpPr>
          <p:spPr>
            <a:xfrm>
              <a:off x="1899547" y="2147157"/>
              <a:ext cx="2663602" cy="2317521"/>
            </a:xfrm>
            <a:prstGeom prst="rect">
              <a:avLst/>
            </a:prstGeom>
            <a:noFill/>
          </p:spPr>
          <p:txBody>
            <a:bodyPr wrap="square" rtlCol="0" anchor="ctr">
              <a:spAutoFit/>
            </a:bodyPr>
            <a:lstStyle/>
            <a:p>
              <a:pPr marL="285664" indent="-285664">
                <a:buFont typeface="Arial" pitchFamily="34" charset="0"/>
                <a:buChar char="•"/>
              </a:pPr>
              <a:r>
                <a:rPr lang="en-US" sz="1500" dirty="0" err="1">
                  <a:solidFill>
                    <a:prstClr val="black"/>
                  </a:solidFill>
                  <a:latin typeface="Garamond" panose="02020404030301010803" pitchFamily="18" charset="0"/>
                  <a:cs typeface="Arial" pitchFamily="34" charset="0"/>
                </a:rPr>
                <a:t>Equipe</a:t>
              </a:r>
              <a:r>
                <a:rPr lang="en-US" sz="1500" dirty="0">
                  <a:solidFill>
                    <a:prstClr val="black"/>
                  </a:solidFill>
                  <a:latin typeface="Garamond" panose="02020404030301010803" pitchFamily="18" charset="0"/>
                  <a:cs typeface="Arial" pitchFamily="34" charset="0"/>
                </a:rPr>
                <a:t> </a:t>
              </a:r>
              <a:r>
                <a:rPr lang="en-US" sz="1500" dirty="0" err="1" smtClean="0">
                  <a:solidFill>
                    <a:prstClr val="black"/>
                  </a:solidFill>
                  <a:latin typeface="Garamond" panose="02020404030301010803" pitchFamily="18" charset="0"/>
                  <a:cs typeface="Arial" pitchFamily="34" charset="0"/>
                </a:rPr>
                <a:t>jeune</a:t>
              </a:r>
              <a:r>
                <a:rPr lang="en-US" sz="1500" dirty="0" smtClean="0">
                  <a:solidFill>
                    <a:prstClr val="black"/>
                  </a:solidFill>
                  <a:latin typeface="Garamond" panose="02020404030301010803" pitchFamily="18" charset="0"/>
                  <a:cs typeface="Arial" pitchFamily="34" charset="0"/>
                </a:rPr>
                <a:t>, </a:t>
              </a:r>
              <a:r>
                <a:rPr lang="en-US" sz="1500" dirty="0" err="1" smtClean="0">
                  <a:solidFill>
                    <a:prstClr val="black"/>
                  </a:solidFill>
                  <a:latin typeface="Garamond" panose="02020404030301010803" pitchFamily="18" charset="0"/>
                  <a:cs typeface="Arial" pitchFamily="34" charset="0"/>
                </a:rPr>
                <a:t>intégrée</a:t>
              </a:r>
              <a:r>
                <a:rPr lang="en-US" sz="1500" dirty="0" smtClean="0">
                  <a:solidFill>
                    <a:prstClr val="black"/>
                  </a:solidFill>
                  <a:latin typeface="Garamond" panose="02020404030301010803" pitchFamily="18" charset="0"/>
                  <a:cs typeface="Arial" pitchFamily="34" charset="0"/>
                </a:rPr>
                <a:t> </a:t>
              </a:r>
              <a:r>
                <a:rPr lang="en-US" sz="1500" dirty="0">
                  <a:solidFill>
                    <a:prstClr val="black"/>
                  </a:solidFill>
                  <a:latin typeface="Garamond" panose="02020404030301010803" pitchFamily="18" charset="0"/>
                  <a:cs typeface="Arial" pitchFamily="34" charset="0"/>
                </a:rPr>
                <a:t>et </a:t>
              </a:r>
              <a:r>
                <a:rPr lang="en-US" sz="1500" dirty="0" err="1">
                  <a:solidFill>
                    <a:prstClr val="black"/>
                  </a:solidFill>
                  <a:latin typeface="Garamond" panose="02020404030301010803" pitchFamily="18" charset="0"/>
                  <a:cs typeface="Arial" pitchFamily="34" charset="0"/>
                </a:rPr>
                <a:t>dynamique</a:t>
              </a:r>
              <a:endParaRPr lang="en-US" sz="1500" dirty="0">
                <a:solidFill>
                  <a:prstClr val="black"/>
                </a:solidFill>
                <a:latin typeface="Garamond" panose="02020404030301010803" pitchFamily="18" charset="0"/>
                <a:cs typeface="Arial" pitchFamily="34" charset="0"/>
              </a:endParaRPr>
            </a:p>
            <a:p>
              <a:pPr marL="285664" indent="-285664">
                <a:buFont typeface="Arial" pitchFamily="34" charset="0"/>
                <a:buChar char="•"/>
              </a:pPr>
              <a:r>
                <a:rPr lang="en-US" sz="1500" dirty="0" err="1" smtClean="0">
                  <a:solidFill>
                    <a:prstClr val="black"/>
                  </a:solidFill>
                  <a:latin typeface="Garamond" panose="02020404030301010803" pitchFamily="18" charset="0"/>
                  <a:cs typeface="Arial" pitchFamily="34" charset="0"/>
                </a:rPr>
                <a:t>Maîtrise</a:t>
              </a:r>
              <a:r>
                <a:rPr lang="en-US" sz="1500" dirty="0" smtClean="0">
                  <a:solidFill>
                    <a:prstClr val="black"/>
                  </a:solidFill>
                  <a:latin typeface="Garamond" panose="02020404030301010803" pitchFamily="18" charset="0"/>
                  <a:cs typeface="Arial" pitchFamily="34" charset="0"/>
                </a:rPr>
                <a:t> </a:t>
              </a:r>
              <a:r>
                <a:rPr lang="en-US" sz="1500" dirty="0">
                  <a:solidFill>
                    <a:prstClr val="black"/>
                  </a:solidFill>
                  <a:latin typeface="Garamond" panose="02020404030301010803" pitchFamily="18" charset="0"/>
                  <a:cs typeface="Arial" pitchFamily="34" charset="0"/>
                </a:rPr>
                <a:t>des process de </a:t>
              </a:r>
              <a:r>
                <a:rPr lang="en-US" sz="1500" dirty="0" err="1">
                  <a:solidFill>
                    <a:prstClr val="black"/>
                  </a:solidFill>
                  <a:latin typeface="Garamond" panose="02020404030301010803" pitchFamily="18" charset="0"/>
                  <a:cs typeface="Arial" pitchFamily="34" charset="0"/>
                </a:rPr>
                <a:t>gestion</a:t>
              </a:r>
              <a:r>
                <a:rPr lang="en-US" sz="1500" dirty="0">
                  <a:solidFill>
                    <a:prstClr val="black"/>
                  </a:solidFill>
                  <a:latin typeface="Garamond" panose="02020404030301010803" pitchFamily="18" charset="0"/>
                  <a:cs typeface="Arial" pitchFamily="34" charset="0"/>
                </a:rPr>
                <a:t> d’un </a:t>
              </a:r>
              <a:r>
                <a:rPr lang="en-US" sz="1500" dirty="0" err="1" smtClean="0">
                  <a:solidFill>
                    <a:prstClr val="black"/>
                  </a:solidFill>
                  <a:latin typeface="Garamond" panose="02020404030301010803" pitchFamily="18" charset="0"/>
                  <a:cs typeface="Arial" pitchFamily="34" charset="0"/>
                </a:rPr>
                <a:t>callcenter</a:t>
              </a:r>
              <a:endParaRPr lang="en-US" sz="1500" dirty="0" smtClean="0">
                <a:solidFill>
                  <a:prstClr val="black"/>
                </a:solidFill>
                <a:latin typeface="Garamond" panose="02020404030301010803" pitchFamily="18" charset="0"/>
                <a:cs typeface="Arial" pitchFamily="34" charset="0"/>
              </a:endParaRPr>
            </a:p>
            <a:p>
              <a:pPr marL="285664" indent="-285664">
                <a:buFont typeface="Arial" pitchFamily="34" charset="0"/>
                <a:buChar char="•"/>
              </a:pPr>
              <a:r>
                <a:rPr lang="en-US" sz="1500" dirty="0" smtClean="0">
                  <a:solidFill>
                    <a:prstClr val="black"/>
                  </a:solidFill>
                  <a:latin typeface="Garamond" panose="02020404030301010803" pitchFamily="18" charset="0"/>
                  <a:cs typeface="Arial" pitchFamily="34" charset="0"/>
                </a:rPr>
                <a:t>Respect des </a:t>
              </a:r>
              <a:r>
                <a:rPr lang="en-US" sz="1500" dirty="0" err="1" smtClean="0">
                  <a:solidFill>
                    <a:prstClr val="black"/>
                  </a:solidFill>
                  <a:latin typeface="Garamond" panose="02020404030301010803" pitchFamily="18" charset="0"/>
                  <a:cs typeface="Arial" pitchFamily="34" charset="0"/>
                </a:rPr>
                <a:t>normes</a:t>
              </a:r>
              <a:r>
                <a:rPr lang="en-US" sz="1500" dirty="0" smtClean="0">
                  <a:solidFill>
                    <a:prstClr val="black"/>
                  </a:solidFill>
                  <a:latin typeface="Garamond" panose="02020404030301010803" pitchFamily="18" charset="0"/>
                  <a:cs typeface="Arial" pitchFamily="34" charset="0"/>
                </a:rPr>
                <a:t> </a:t>
              </a:r>
              <a:r>
                <a:rPr lang="en-US" sz="1500" dirty="0" err="1" smtClean="0">
                  <a:solidFill>
                    <a:prstClr val="black"/>
                  </a:solidFill>
                  <a:latin typeface="Garamond" panose="02020404030301010803" pitchFamily="18" charset="0"/>
                  <a:cs typeface="Arial" pitchFamily="34" charset="0"/>
                </a:rPr>
                <a:t>juridiques</a:t>
              </a:r>
              <a:r>
                <a:rPr lang="en-US" sz="1500" dirty="0" smtClean="0">
                  <a:solidFill>
                    <a:prstClr val="black"/>
                  </a:solidFill>
                  <a:latin typeface="Garamond" panose="02020404030301010803" pitchFamily="18" charset="0"/>
                  <a:cs typeface="Arial" pitchFamily="34" charset="0"/>
                </a:rPr>
                <a:t> et </a:t>
              </a:r>
              <a:r>
                <a:rPr lang="en-US" sz="1500" dirty="0" err="1" smtClean="0">
                  <a:solidFill>
                    <a:prstClr val="black"/>
                  </a:solidFill>
                  <a:latin typeface="Garamond" panose="02020404030301010803" pitchFamily="18" charset="0"/>
                  <a:cs typeface="Arial" pitchFamily="34" charset="0"/>
                </a:rPr>
                <a:t>sociales</a:t>
              </a:r>
              <a:endParaRPr lang="en-US" sz="1500" dirty="0" smtClean="0">
                <a:solidFill>
                  <a:prstClr val="black"/>
                </a:solidFill>
                <a:latin typeface="Garamond" panose="02020404030301010803" pitchFamily="18" charset="0"/>
                <a:cs typeface="Arial" pitchFamily="34" charset="0"/>
              </a:endParaRPr>
            </a:p>
            <a:p>
              <a:pPr marL="285664" indent="-285664">
                <a:buFont typeface="Arial" pitchFamily="34" charset="0"/>
                <a:buChar char="•"/>
              </a:pPr>
              <a:r>
                <a:rPr lang="en-US" sz="1500" dirty="0" smtClean="0">
                  <a:solidFill>
                    <a:prstClr val="black"/>
                  </a:solidFill>
                  <a:latin typeface="Garamond" panose="02020404030301010803" pitchFamily="18" charset="0"/>
                  <a:cs typeface="Arial" pitchFamily="34" charset="0"/>
                </a:rPr>
                <a:t>Existence </a:t>
              </a:r>
              <a:r>
                <a:rPr lang="en-US" sz="1500" dirty="0" err="1" smtClean="0">
                  <a:solidFill>
                    <a:prstClr val="black"/>
                  </a:solidFill>
                  <a:latin typeface="Garamond" panose="02020404030301010803" pitchFamily="18" charset="0"/>
                  <a:cs typeface="Arial" pitchFamily="34" charset="0"/>
                </a:rPr>
                <a:t>d’une</a:t>
              </a:r>
              <a:r>
                <a:rPr lang="en-US" sz="1500" dirty="0" smtClean="0">
                  <a:solidFill>
                    <a:prstClr val="black"/>
                  </a:solidFill>
                  <a:latin typeface="Garamond" panose="02020404030301010803" pitchFamily="18" charset="0"/>
                  <a:cs typeface="Arial" pitchFamily="34" charset="0"/>
                </a:rPr>
                <a:t> </a:t>
              </a:r>
              <a:r>
                <a:rPr lang="en-US" sz="1500" dirty="0" err="1" smtClean="0">
                  <a:solidFill>
                    <a:prstClr val="black"/>
                  </a:solidFill>
                  <a:latin typeface="Garamond" panose="02020404030301010803" pitchFamily="18" charset="0"/>
                  <a:cs typeface="Arial" pitchFamily="34" charset="0"/>
                </a:rPr>
                <a:t>infirmerie</a:t>
              </a:r>
              <a:endParaRPr lang="en-US" sz="1500" dirty="0" smtClean="0">
                <a:solidFill>
                  <a:prstClr val="black"/>
                </a:solidFill>
                <a:latin typeface="Garamond" panose="02020404030301010803" pitchFamily="18" charset="0"/>
                <a:cs typeface="Arial" pitchFamily="34" charset="0"/>
              </a:endParaRPr>
            </a:p>
            <a:p>
              <a:pPr marL="285664" indent="-285664">
                <a:buFont typeface="Arial" pitchFamily="34" charset="0"/>
                <a:buChar char="•"/>
              </a:pPr>
              <a:endParaRPr lang="en-US" sz="1500" dirty="0" smtClean="0">
                <a:solidFill>
                  <a:prstClr val="black"/>
                </a:solidFill>
                <a:latin typeface="Garamond" panose="02020404030301010803" pitchFamily="18" charset="0"/>
                <a:cs typeface="Arial" pitchFamily="34" charset="0"/>
              </a:endParaRPr>
            </a:p>
            <a:p>
              <a:pPr marL="285664" indent="-285664">
                <a:buFont typeface="Arial" pitchFamily="34" charset="0"/>
                <a:buChar char="•"/>
              </a:pPr>
              <a:endParaRPr lang="en-US" sz="1500" dirty="0" smtClean="0">
                <a:solidFill>
                  <a:prstClr val="black"/>
                </a:solidFill>
                <a:latin typeface="Garamond" panose="02020404030301010803" pitchFamily="18" charset="0"/>
                <a:cs typeface="Arial" pitchFamily="34" charset="0"/>
              </a:endParaRPr>
            </a:p>
            <a:p>
              <a:pPr marL="285664" indent="-285664">
                <a:buFont typeface="Arial" pitchFamily="34" charset="0"/>
                <a:buChar char="•"/>
              </a:pPr>
              <a:endParaRPr lang="en-US" sz="1500" dirty="0">
                <a:solidFill>
                  <a:prstClr val="black"/>
                </a:solidFill>
                <a:latin typeface="Garamond" panose="02020404030301010803" pitchFamily="18" charset="0"/>
                <a:cs typeface="Arial" pitchFamily="34" charset="0"/>
              </a:endParaRPr>
            </a:p>
            <a:p>
              <a:pPr marL="285664" indent="-285664">
                <a:buFont typeface="Arial" pitchFamily="34" charset="0"/>
                <a:buChar char="•"/>
              </a:pPr>
              <a:endParaRPr lang="en-US" sz="1999" dirty="0">
                <a:solidFill>
                  <a:prstClr val="black"/>
                </a:solidFill>
                <a:latin typeface="Garamond" panose="02020404030301010803" pitchFamily="18" charset="0"/>
                <a:cs typeface="Arial" pitchFamily="34" charset="0"/>
              </a:endParaRPr>
            </a:p>
          </p:txBody>
        </p:sp>
        <p:sp>
          <p:nvSpPr>
            <p:cNvPr id="39" name="TextBox 38"/>
            <p:cNvSpPr txBox="1"/>
            <p:nvPr/>
          </p:nvSpPr>
          <p:spPr>
            <a:xfrm>
              <a:off x="1681184" y="1556798"/>
              <a:ext cx="3267383" cy="461545"/>
            </a:xfrm>
            <a:prstGeom prst="rect">
              <a:avLst/>
            </a:prstGeom>
            <a:noFill/>
          </p:spPr>
          <p:txBody>
            <a:bodyPr wrap="square" rtlCol="0">
              <a:spAutoFit/>
            </a:bodyPr>
            <a:lstStyle/>
            <a:p>
              <a:pPr algn="ctr"/>
              <a:r>
                <a:rPr lang="en-US" sz="2399" b="1" dirty="0">
                  <a:solidFill>
                    <a:prstClr val="white"/>
                  </a:solidFill>
                  <a:effectLst>
                    <a:outerShdw blurRad="38100" dist="38100" dir="2700000" algn="tl">
                      <a:srgbClr val="000000">
                        <a:alpha val="43137"/>
                      </a:srgbClr>
                    </a:outerShdw>
                  </a:effectLst>
                  <a:latin typeface="Garamond" panose="02020404030301010803" pitchFamily="18" charset="0"/>
                  <a:cs typeface="Arial" pitchFamily="34" charset="0"/>
                </a:rPr>
                <a:t>Strengths</a:t>
              </a:r>
            </a:p>
          </p:txBody>
        </p:sp>
        <p:sp>
          <p:nvSpPr>
            <p:cNvPr id="40" name="Rounded Rectangle 37"/>
            <p:cNvSpPr/>
            <p:nvPr/>
          </p:nvSpPr>
          <p:spPr>
            <a:xfrm>
              <a:off x="5743001" y="2120172"/>
              <a:ext cx="3956858" cy="1562099"/>
            </a:xfrm>
            <a:custGeom>
              <a:avLst/>
              <a:gdLst/>
              <a:ahLst/>
              <a:cxnLst/>
              <a:rect l="l" t="t" r="r" b="b"/>
              <a:pathLst>
                <a:path w="3957889" h="1562506">
                  <a:moveTo>
                    <a:pt x="0" y="0"/>
                  </a:moveTo>
                  <a:lnTo>
                    <a:pt x="3957889" y="0"/>
                  </a:lnTo>
                  <a:lnTo>
                    <a:pt x="3957889" y="1201096"/>
                  </a:lnTo>
                  <a:cubicBezTo>
                    <a:pt x="3957888" y="1400697"/>
                    <a:pt x="3796079" y="1562506"/>
                    <a:pt x="3596478" y="1562506"/>
                  </a:cubicBezTo>
                  <a:lnTo>
                    <a:pt x="361411" y="1562506"/>
                  </a:lnTo>
                  <a:cubicBezTo>
                    <a:pt x="161809" y="1562506"/>
                    <a:pt x="0" y="1400697"/>
                    <a:pt x="0" y="1201096"/>
                  </a:cubicBezTo>
                  <a:close/>
                </a:path>
              </a:pathLst>
            </a:custGeom>
            <a:solidFill>
              <a:sysClr val="window" lastClr="FFFFFF"/>
            </a:solidFill>
            <a:ln w="25400" cap="flat" cmpd="sng" algn="ctr">
              <a:noFill/>
              <a:prstDash val="solid"/>
            </a:ln>
            <a:effectLst>
              <a:innerShdw blurRad="203200" dist="50800" dir="13500000">
                <a:prstClr val="black">
                  <a:alpha val="50000"/>
                </a:prstClr>
              </a:innerShdw>
            </a:effectLst>
          </p:spPr>
          <p:txBody>
            <a:bodyPr rtlCol="0" anchor="ctr"/>
            <a:lstStyle/>
            <a:p>
              <a:pPr algn="ctr" defTabSz="914126"/>
              <a:endParaRPr lang="en-US" sz="1799" kern="0">
                <a:solidFill>
                  <a:prstClr val="white"/>
                </a:solidFill>
                <a:latin typeface="Garamond" panose="02020404030301010803" pitchFamily="18" charset="0"/>
                <a:cs typeface="Arial" pitchFamily="34" charset="0"/>
              </a:endParaRPr>
            </a:p>
          </p:txBody>
        </p:sp>
        <p:sp>
          <p:nvSpPr>
            <p:cNvPr id="41" name="TextBox 40"/>
            <p:cNvSpPr txBox="1"/>
            <p:nvPr/>
          </p:nvSpPr>
          <p:spPr>
            <a:xfrm>
              <a:off x="6670589" y="2326167"/>
              <a:ext cx="3037796" cy="1329893"/>
            </a:xfrm>
            <a:prstGeom prst="rect">
              <a:avLst/>
            </a:prstGeom>
            <a:noFill/>
          </p:spPr>
          <p:txBody>
            <a:bodyPr wrap="square" rtlCol="0" anchor="ctr">
              <a:spAutoFit/>
            </a:bodyPr>
            <a:lstStyle/>
            <a:p>
              <a:pPr marL="285664" indent="-285664">
                <a:buFont typeface="Arial" pitchFamily="34" charset="0"/>
                <a:buChar char="•"/>
              </a:pPr>
              <a:r>
                <a:rPr lang="en-US" sz="1500" dirty="0" err="1" smtClean="0">
                  <a:solidFill>
                    <a:prstClr val="black"/>
                  </a:solidFill>
                  <a:latin typeface="Garamond" panose="02020404030301010803" pitchFamily="18" charset="0"/>
                  <a:cs typeface="Arial" pitchFamily="34" charset="0"/>
                </a:rPr>
                <a:t>Insuffisance</a:t>
              </a:r>
              <a:r>
                <a:rPr lang="en-US" sz="1500" dirty="0" smtClean="0">
                  <a:solidFill>
                    <a:prstClr val="black"/>
                  </a:solidFill>
                  <a:latin typeface="Garamond" panose="02020404030301010803" pitchFamily="18" charset="0"/>
                  <a:cs typeface="Arial" pitchFamily="34" charset="0"/>
                </a:rPr>
                <a:t> de </a:t>
              </a:r>
              <a:r>
                <a:rPr lang="en-US" sz="1500" dirty="0" err="1" smtClean="0">
                  <a:solidFill>
                    <a:prstClr val="black"/>
                  </a:solidFill>
                  <a:latin typeface="Garamond" panose="02020404030301010803" pitchFamily="18" charset="0"/>
                  <a:cs typeface="Arial" pitchFamily="34" charset="0"/>
                </a:rPr>
                <a:t>moyens</a:t>
              </a:r>
              <a:r>
                <a:rPr lang="en-US" sz="1500" dirty="0" smtClean="0">
                  <a:solidFill>
                    <a:prstClr val="black"/>
                  </a:solidFill>
                  <a:latin typeface="Garamond" panose="02020404030301010803" pitchFamily="18" charset="0"/>
                  <a:cs typeface="Arial" pitchFamily="34" charset="0"/>
                </a:rPr>
                <a:t> </a:t>
              </a:r>
              <a:r>
                <a:rPr lang="en-US" sz="1500" dirty="0" err="1" smtClean="0">
                  <a:solidFill>
                    <a:prstClr val="black"/>
                  </a:solidFill>
                  <a:latin typeface="Garamond" panose="02020404030301010803" pitchFamily="18" charset="0"/>
                  <a:cs typeface="Arial" pitchFamily="34" charset="0"/>
                </a:rPr>
                <a:t>humains</a:t>
              </a:r>
              <a:endParaRPr lang="en-US" sz="1500" dirty="0" smtClean="0">
                <a:solidFill>
                  <a:prstClr val="black"/>
                </a:solidFill>
                <a:latin typeface="Garamond" panose="02020404030301010803" pitchFamily="18" charset="0"/>
                <a:cs typeface="Arial" pitchFamily="34" charset="0"/>
              </a:endParaRPr>
            </a:p>
            <a:p>
              <a:pPr marL="285664" indent="-285664">
                <a:buFont typeface="Arial" pitchFamily="34" charset="0"/>
                <a:buChar char="•"/>
              </a:pPr>
              <a:r>
                <a:rPr lang="en-US" sz="1500" dirty="0" err="1" smtClean="0">
                  <a:solidFill>
                    <a:prstClr val="black"/>
                  </a:solidFill>
                  <a:latin typeface="Garamond" panose="02020404030301010803" pitchFamily="18" charset="0"/>
                  <a:cs typeface="Arial" pitchFamily="34" charset="0"/>
                </a:rPr>
                <a:t>Insuffisance</a:t>
              </a:r>
              <a:r>
                <a:rPr lang="en-US" sz="1500" dirty="0" smtClean="0">
                  <a:solidFill>
                    <a:prstClr val="black"/>
                  </a:solidFill>
                  <a:latin typeface="Garamond" panose="02020404030301010803" pitchFamily="18" charset="0"/>
                  <a:cs typeface="Arial" pitchFamily="34" charset="0"/>
                </a:rPr>
                <a:t> de </a:t>
              </a:r>
              <a:r>
                <a:rPr lang="en-US" sz="1500" dirty="0" err="1" smtClean="0">
                  <a:solidFill>
                    <a:prstClr val="black"/>
                  </a:solidFill>
                  <a:latin typeface="Garamond" panose="02020404030301010803" pitchFamily="18" charset="0"/>
                  <a:cs typeface="Arial" pitchFamily="34" charset="0"/>
                </a:rPr>
                <a:t>moyens</a:t>
              </a:r>
              <a:r>
                <a:rPr lang="en-US" sz="1500" dirty="0" smtClean="0">
                  <a:solidFill>
                    <a:prstClr val="black"/>
                  </a:solidFill>
                  <a:latin typeface="Garamond" panose="02020404030301010803" pitchFamily="18" charset="0"/>
                  <a:cs typeface="Arial" pitchFamily="34" charset="0"/>
                </a:rPr>
                <a:t> </a:t>
              </a:r>
              <a:r>
                <a:rPr lang="en-US" sz="1500" dirty="0" err="1" smtClean="0">
                  <a:solidFill>
                    <a:prstClr val="black"/>
                  </a:solidFill>
                  <a:latin typeface="Garamond" panose="02020404030301010803" pitchFamily="18" charset="0"/>
                  <a:cs typeface="Arial" pitchFamily="34" charset="0"/>
                </a:rPr>
                <a:t>matériels</a:t>
              </a:r>
              <a:r>
                <a:rPr lang="en-US" sz="1500" dirty="0" smtClean="0">
                  <a:solidFill>
                    <a:prstClr val="black"/>
                  </a:solidFill>
                  <a:latin typeface="Garamond" panose="02020404030301010803" pitchFamily="18" charset="0"/>
                  <a:cs typeface="Arial" pitchFamily="34" charset="0"/>
                </a:rPr>
                <a:t> et </a:t>
              </a:r>
              <a:r>
                <a:rPr lang="en-US" sz="1500" dirty="0" err="1" smtClean="0">
                  <a:solidFill>
                    <a:prstClr val="black"/>
                  </a:solidFill>
                  <a:latin typeface="Garamond" panose="02020404030301010803" pitchFamily="18" charset="0"/>
                  <a:cs typeface="Arial" pitchFamily="34" charset="0"/>
                </a:rPr>
                <a:t>logistiques</a:t>
              </a:r>
              <a:endParaRPr lang="en-US" sz="1500" dirty="0" smtClean="0">
                <a:solidFill>
                  <a:prstClr val="black"/>
                </a:solidFill>
                <a:latin typeface="Garamond" panose="02020404030301010803" pitchFamily="18" charset="0"/>
                <a:cs typeface="Arial" pitchFamily="34" charset="0"/>
              </a:endParaRPr>
            </a:p>
            <a:p>
              <a:pPr marL="285664" indent="-285664">
                <a:buFont typeface="Arial" pitchFamily="34" charset="0"/>
                <a:buChar char="•"/>
              </a:pPr>
              <a:r>
                <a:rPr lang="en-US" sz="1500" dirty="0" err="1" smtClean="0">
                  <a:solidFill>
                    <a:prstClr val="black"/>
                  </a:solidFill>
                  <a:latin typeface="Garamond" panose="02020404030301010803" pitchFamily="18" charset="0"/>
                  <a:cs typeface="Arial" pitchFamily="34" charset="0"/>
                </a:rPr>
                <a:t>Insuffisance</a:t>
              </a:r>
              <a:r>
                <a:rPr lang="en-US" sz="1500" dirty="0" smtClean="0">
                  <a:solidFill>
                    <a:prstClr val="black"/>
                  </a:solidFill>
                  <a:latin typeface="Garamond" panose="02020404030301010803" pitchFamily="18" charset="0"/>
                  <a:cs typeface="Arial" pitchFamily="34" charset="0"/>
                </a:rPr>
                <a:t> des </a:t>
              </a:r>
              <a:r>
                <a:rPr lang="en-US" sz="1500" dirty="0" err="1" smtClean="0">
                  <a:solidFill>
                    <a:prstClr val="black"/>
                  </a:solidFill>
                  <a:latin typeface="Garamond" panose="02020404030301010803" pitchFamily="18" charset="0"/>
                  <a:cs typeface="Arial" pitchFamily="34" charset="0"/>
                </a:rPr>
                <a:t>espaces</a:t>
              </a:r>
              <a:endParaRPr lang="en-US" sz="1500" dirty="0" smtClean="0">
                <a:solidFill>
                  <a:prstClr val="black"/>
                </a:solidFill>
                <a:latin typeface="Garamond" panose="02020404030301010803" pitchFamily="18" charset="0"/>
                <a:cs typeface="Arial" pitchFamily="34" charset="0"/>
              </a:endParaRPr>
            </a:p>
            <a:p>
              <a:pPr marL="285664" indent="-285664">
                <a:buFont typeface="Arial" pitchFamily="34" charset="0"/>
                <a:buChar char="•"/>
              </a:pPr>
              <a:r>
                <a:rPr lang="en-US" sz="1500" dirty="0" err="1" smtClean="0">
                  <a:solidFill>
                    <a:prstClr val="black"/>
                  </a:solidFill>
                  <a:latin typeface="Garamond" panose="02020404030301010803" pitchFamily="18" charset="0"/>
                  <a:cs typeface="Arial" pitchFamily="34" charset="0"/>
                </a:rPr>
                <a:t>Processus</a:t>
              </a:r>
              <a:r>
                <a:rPr lang="en-US" sz="1500" dirty="0" smtClean="0">
                  <a:solidFill>
                    <a:prstClr val="black"/>
                  </a:solidFill>
                  <a:latin typeface="Garamond" panose="02020404030301010803" pitchFamily="18" charset="0"/>
                  <a:cs typeface="Arial" pitchFamily="34" charset="0"/>
                </a:rPr>
                <a:t> de </a:t>
              </a:r>
              <a:r>
                <a:rPr lang="en-US" sz="1500" dirty="0" err="1" smtClean="0">
                  <a:solidFill>
                    <a:prstClr val="black"/>
                  </a:solidFill>
                  <a:latin typeface="Garamond" panose="02020404030301010803" pitchFamily="18" charset="0"/>
                  <a:cs typeface="Arial" pitchFamily="34" charset="0"/>
                </a:rPr>
                <a:t>prise</a:t>
              </a:r>
              <a:r>
                <a:rPr lang="en-US" sz="1500" dirty="0" smtClean="0">
                  <a:solidFill>
                    <a:prstClr val="black"/>
                  </a:solidFill>
                  <a:latin typeface="Garamond" panose="02020404030301010803" pitchFamily="18" charset="0"/>
                  <a:cs typeface="Arial" pitchFamily="34" charset="0"/>
                </a:rPr>
                <a:t> de decision long</a:t>
              </a:r>
              <a:endParaRPr lang="en-US" sz="1500" dirty="0" smtClean="0">
                <a:solidFill>
                  <a:prstClr val="black"/>
                </a:solidFill>
                <a:latin typeface="Garamond" panose="02020404030301010803" pitchFamily="18" charset="0"/>
                <a:cs typeface="Arial" pitchFamily="34" charset="0"/>
              </a:endParaRPr>
            </a:p>
            <a:p>
              <a:pPr marL="285664" indent="-285664">
                <a:buFont typeface="Arial" pitchFamily="34" charset="0"/>
                <a:buChar char="•"/>
              </a:pPr>
              <a:endParaRPr lang="en-US" sz="1999" dirty="0">
                <a:solidFill>
                  <a:prstClr val="black"/>
                </a:solidFill>
                <a:latin typeface="Garamond" panose="02020404030301010803" pitchFamily="18" charset="0"/>
                <a:cs typeface="Arial" pitchFamily="34" charset="0"/>
              </a:endParaRPr>
            </a:p>
          </p:txBody>
        </p:sp>
        <p:sp>
          <p:nvSpPr>
            <p:cNvPr id="42" name="TextBox 41"/>
            <p:cNvSpPr txBox="1"/>
            <p:nvPr/>
          </p:nvSpPr>
          <p:spPr>
            <a:xfrm>
              <a:off x="6034820" y="1576402"/>
              <a:ext cx="3267383" cy="461545"/>
            </a:xfrm>
            <a:prstGeom prst="rect">
              <a:avLst/>
            </a:prstGeom>
            <a:noFill/>
          </p:spPr>
          <p:txBody>
            <a:bodyPr wrap="square" rtlCol="0">
              <a:spAutoFit/>
            </a:bodyPr>
            <a:lstStyle/>
            <a:p>
              <a:pPr algn="ctr"/>
              <a:r>
                <a:rPr lang="en-US" sz="2399" b="1">
                  <a:solidFill>
                    <a:prstClr val="white"/>
                  </a:solidFill>
                  <a:effectLst>
                    <a:outerShdw blurRad="38100" dist="38100" dir="2700000" algn="tl">
                      <a:srgbClr val="000000">
                        <a:alpha val="43137"/>
                      </a:srgbClr>
                    </a:outerShdw>
                  </a:effectLst>
                  <a:latin typeface="Garamond" panose="02020404030301010803" pitchFamily="18" charset="0"/>
                  <a:cs typeface="Arial" pitchFamily="34" charset="0"/>
                </a:rPr>
                <a:t>Weaknesses</a:t>
              </a:r>
            </a:p>
          </p:txBody>
        </p:sp>
        <p:sp>
          <p:nvSpPr>
            <p:cNvPr id="43" name="Rounded Rectangle 53"/>
            <p:cNvSpPr/>
            <p:nvPr/>
          </p:nvSpPr>
          <p:spPr>
            <a:xfrm>
              <a:off x="1389364" y="4667090"/>
              <a:ext cx="3956857" cy="1499219"/>
            </a:xfrm>
            <a:custGeom>
              <a:avLst/>
              <a:gdLst/>
              <a:ahLst/>
              <a:cxnLst/>
              <a:rect l="l" t="t" r="r" b="b"/>
              <a:pathLst>
                <a:path w="3957888" h="1499610">
                  <a:moveTo>
                    <a:pt x="0" y="0"/>
                  </a:moveTo>
                  <a:lnTo>
                    <a:pt x="3957888" y="0"/>
                  </a:lnTo>
                  <a:lnTo>
                    <a:pt x="3957888" y="1138199"/>
                  </a:lnTo>
                  <a:cubicBezTo>
                    <a:pt x="3957888" y="1337800"/>
                    <a:pt x="3796079" y="1499609"/>
                    <a:pt x="3596479" y="1499610"/>
                  </a:cubicBezTo>
                  <a:lnTo>
                    <a:pt x="361410" y="1499610"/>
                  </a:lnTo>
                  <a:cubicBezTo>
                    <a:pt x="161809" y="1499609"/>
                    <a:pt x="0" y="1337800"/>
                    <a:pt x="0" y="1138199"/>
                  </a:cubicBezTo>
                  <a:close/>
                </a:path>
              </a:pathLst>
            </a:custGeom>
            <a:solidFill>
              <a:sysClr val="window" lastClr="FFFFFF"/>
            </a:solidFill>
            <a:ln w="25400" cap="flat" cmpd="sng" algn="ctr">
              <a:noFill/>
              <a:prstDash val="solid"/>
            </a:ln>
            <a:effectLst>
              <a:innerShdw blurRad="203200" dist="50800" dir="13500000">
                <a:prstClr val="black">
                  <a:alpha val="50000"/>
                </a:prstClr>
              </a:innerShdw>
            </a:effectLst>
          </p:spPr>
          <p:txBody>
            <a:bodyPr rtlCol="0" anchor="ctr"/>
            <a:lstStyle/>
            <a:p>
              <a:pPr algn="ctr" defTabSz="914126"/>
              <a:r>
                <a:rPr lang="en-US" sz="1799" kern="0" dirty="0" smtClean="0">
                  <a:solidFill>
                    <a:prstClr val="white"/>
                  </a:solidFill>
                  <a:latin typeface="Garamond" panose="02020404030301010803" pitchFamily="18" charset="0"/>
                  <a:cs typeface="Arial" pitchFamily="34" charset="0"/>
                </a:rPr>
                <a:t>r</a:t>
              </a:r>
              <a:endParaRPr lang="en-US" sz="1799" kern="0" dirty="0">
                <a:solidFill>
                  <a:prstClr val="white"/>
                </a:solidFill>
                <a:latin typeface="Garamond" panose="02020404030301010803" pitchFamily="18" charset="0"/>
                <a:cs typeface="Arial" pitchFamily="34" charset="0"/>
              </a:endParaRPr>
            </a:p>
          </p:txBody>
        </p:sp>
        <p:sp>
          <p:nvSpPr>
            <p:cNvPr id="44" name="TextBox 43"/>
            <p:cNvSpPr txBox="1"/>
            <p:nvPr/>
          </p:nvSpPr>
          <p:spPr>
            <a:xfrm>
              <a:off x="1912312" y="4191604"/>
              <a:ext cx="2663602" cy="1856738"/>
            </a:xfrm>
            <a:prstGeom prst="rect">
              <a:avLst/>
            </a:prstGeom>
            <a:noFill/>
          </p:spPr>
          <p:txBody>
            <a:bodyPr wrap="square" rtlCol="0" anchor="ctr">
              <a:spAutoFit/>
            </a:bodyPr>
            <a:lstStyle/>
            <a:p>
              <a:pPr marL="285664" indent="-285664">
                <a:buFont typeface="Arial" pitchFamily="34" charset="0"/>
                <a:buChar char="•"/>
              </a:pPr>
              <a:endParaRPr lang="en-US" sz="1500" dirty="0" smtClean="0">
                <a:solidFill>
                  <a:prstClr val="black"/>
                </a:solidFill>
                <a:latin typeface="Garamond" panose="02020404030301010803" pitchFamily="18" charset="0"/>
                <a:cs typeface="Arial" pitchFamily="34" charset="0"/>
              </a:endParaRPr>
            </a:p>
            <a:p>
              <a:pPr marL="285664" indent="-285664">
                <a:buFont typeface="Arial" pitchFamily="34" charset="0"/>
                <a:buChar char="•"/>
              </a:pPr>
              <a:r>
                <a:rPr lang="en-US" sz="1500" dirty="0" err="1" smtClean="0">
                  <a:solidFill>
                    <a:prstClr val="black"/>
                  </a:solidFill>
                  <a:latin typeface="Garamond" panose="02020404030301010803" pitchFamily="18" charset="0"/>
                  <a:cs typeface="Arial" pitchFamily="34" charset="0"/>
                </a:rPr>
                <a:t>Mise</a:t>
              </a:r>
              <a:r>
                <a:rPr lang="en-US" sz="1500" dirty="0" smtClean="0">
                  <a:solidFill>
                    <a:prstClr val="black"/>
                  </a:solidFill>
                  <a:latin typeface="Garamond" panose="02020404030301010803" pitchFamily="18" charset="0"/>
                  <a:cs typeface="Arial" pitchFamily="34" charset="0"/>
                </a:rPr>
                <a:t> </a:t>
              </a:r>
              <a:r>
                <a:rPr lang="en-US" sz="1500" dirty="0" err="1" smtClean="0">
                  <a:solidFill>
                    <a:prstClr val="black"/>
                  </a:solidFill>
                  <a:latin typeface="Garamond" panose="02020404030301010803" pitchFamily="18" charset="0"/>
                  <a:cs typeface="Arial" pitchFamily="34" charset="0"/>
                </a:rPr>
                <a:t>en</a:t>
              </a:r>
              <a:r>
                <a:rPr lang="en-US" sz="1500" dirty="0" smtClean="0">
                  <a:solidFill>
                    <a:prstClr val="black"/>
                  </a:solidFill>
                  <a:latin typeface="Garamond" panose="02020404030301010803" pitchFamily="18" charset="0"/>
                  <a:cs typeface="Arial" pitchFamily="34" charset="0"/>
                </a:rPr>
                <a:t> place </a:t>
              </a:r>
              <a:r>
                <a:rPr lang="en-US" sz="1500" dirty="0" err="1" smtClean="0">
                  <a:solidFill>
                    <a:prstClr val="black"/>
                  </a:solidFill>
                  <a:latin typeface="Garamond" panose="02020404030301010803" pitchFamily="18" charset="0"/>
                  <a:cs typeface="Arial" pitchFamily="34" charset="0"/>
                </a:rPr>
                <a:t>d’une</a:t>
              </a:r>
              <a:r>
                <a:rPr lang="en-US" sz="1500" dirty="0" smtClean="0">
                  <a:solidFill>
                    <a:prstClr val="black"/>
                  </a:solidFill>
                  <a:latin typeface="Garamond" panose="02020404030301010803" pitchFamily="18" charset="0"/>
                  <a:cs typeface="Arial" pitchFamily="34" charset="0"/>
                </a:rPr>
                <a:t> nouvelle organization 2022</a:t>
              </a:r>
              <a:endParaRPr lang="en-US" sz="1500" dirty="0">
                <a:solidFill>
                  <a:prstClr val="black"/>
                </a:solidFill>
                <a:latin typeface="Garamond" panose="02020404030301010803" pitchFamily="18" charset="0"/>
                <a:cs typeface="Arial" pitchFamily="34" charset="0"/>
              </a:endParaRPr>
            </a:p>
            <a:p>
              <a:pPr marL="285664" indent="-285664">
                <a:buFont typeface="Arial" pitchFamily="34" charset="0"/>
                <a:buChar char="•"/>
              </a:pPr>
              <a:r>
                <a:rPr lang="en-US" sz="1500" dirty="0" smtClean="0">
                  <a:solidFill>
                    <a:prstClr val="black"/>
                  </a:solidFill>
                  <a:latin typeface="Garamond" panose="02020404030301010803" pitchFamily="18" charset="0"/>
                  <a:cs typeface="Arial" pitchFamily="34" charset="0"/>
                </a:rPr>
                <a:t>Collaboration </a:t>
              </a:r>
              <a:r>
                <a:rPr lang="en-US" sz="1500" dirty="0">
                  <a:solidFill>
                    <a:prstClr val="black"/>
                  </a:solidFill>
                  <a:latin typeface="Garamond" panose="02020404030301010803" pitchFamily="18" charset="0"/>
                  <a:cs typeface="Arial" pitchFamily="34" charset="0"/>
                </a:rPr>
                <a:t>avec </a:t>
              </a:r>
              <a:r>
                <a:rPr lang="en-US" sz="1500" dirty="0" err="1">
                  <a:solidFill>
                    <a:prstClr val="black"/>
                  </a:solidFill>
                  <a:latin typeface="Garamond" panose="02020404030301010803" pitchFamily="18" charset="0"/>
                  <a:cs typeface="Arial" pitchFamily="34" charset="0"/>
                </a:rPr>
                <a:t>d’autres</a:t>
              </a:r>
              <a:r>
                <a:rPr lang="en-US" sz="1500" dirty="0">
                  <a:solidFill>
                    <a:prstClr val="black"/>
                  </a:solidFill>
                  <a:latin typeface="Garamond" panose="02020404030301010803" pitchFamily="18" charset="0"/>
                  <a:cs typeface="Arial" pitchFamily="34" charset="0"/>
                </a:rPr>
                <a:t> </a:t>
              </a:r>
              <a:r>
                <a:rPr lang="en-US" sz="1500" dirty="0" err="1" smtClean="0">
                  <a:solidFill>
                    <a:prstClr val="black"/>
                  </a:solidFill>
                  <a:latin typeface="Garamond" panose="02020404030301010803" pitchFamily="18" charset="0"/>
                  <a:cs typeface="Arial" pitchFamily="34" charset="0"/>
                </a:rPr>
                <a:t>partenaires</a:t>
              </a:r>
              <a:endParaRPr lang="en-US" sz="1500" dirty="0" smtClean="0">
                <a:solidFill>
                  <a:prstClr val="black"/>
                </a:solidFill>
                <a:latin typeface="Garamond" panose="02020404030301010803" pitchFamily="18" charset="0"/>
                <a:cs typeface="Arial" pitchFamily="34" charset="0"/>
              </a:endParaRPr>
            </a:p>
            <a:p>
              <a:pPr marL="285664" indent="-285664">
                <a:buFont typeface="Arial" pitchFamily="34" charset="0"/>
                <a:buChar char="•"/>
              </a:pPr>
              <a:r>
                <a:rPr lang="en-US" sz="1500" dirty="0" smtClean="0">
                  <a:solidFill>
                    <a:prstClr val="black"/>
                  </a:solidFill>
                  <a:latin typeface="Garamond" panose="02020404030301010803" pitchFamily="18" charset="0"/>
                  <a:cs typeface="Arial" pitchFamily="34" charset="0"/>
                </a:rPr>
                <a:t>Esprit </a:t>
              </a:r>
              <a:r>
                <a:rPr lang="en-US" sz="1500" dirty="0" err="1" smtClean="0">
                  <a:solidFill>
                    <a:prstClr val="black"/>
                  </a:solidFill>
                  <a:latin typeface="Garamond" panose="02020404030301010803" pitchFamily="18" charset="0"/>
                  <a:cs typeface="Arial" pitchFamily="34" charset="0"/>
                </a:rPr>
                <a:t>d’ouverture</a:t>
              </a:r>
              <a:endParaRPr lang="en-US" sz="1500" dirty="0" smtClean="0">
                <a:solidFill>
                  <a:prstClr val="black"/>
                </a:solidFill>
                <a:latin typeface="Garamond" panose="02020404030301010803" pitchFamily="18" charset="0"/>
                <a:cs typeface="Arial" pitchFamily="34" charset="0"/>
              </a:endParaRPr>
            </a:p>
            <a:p>
              <a:pPr marL="285664" indent="-285664">
                <a:buFont typeface="Arial" pitchFamily="34" charset="0"/>
                <a:buChar char="•"/>
              </a:pPr>
              <a:r>
                <a:rPr lang="en-US" sz="1500" dirty="0" err="1" smtClean="0">
                  <a:solidFill>
                    <a:prstClr val="black"/>
                  </a:solidFill>
                  <a:latin typeface="Garamond" panose="02020404030301010803" pitchFamily="18" charset="0"/>
                  <a:cs typeface="Arial" pitchFamily="34" charset="0"/>
                </a:rPr>
                <a:t>Adhésion</a:t>
              </a:r>
              <a:r>
                <a:rPr lang="en-US" sz="1500" dirty="0" smtClean="0">
                  <a:solidFill>
                    <a:prstClr val="black"/>
                  </a:solidFill>
                  <a:latin typeface="Garamond" panose="02020404030301010803" pitchFamily="18" charset="0"/>
                  <a:cs typeface="Arial" pitchFamily="34" charset="0"/>
                </a:rPr>
                <a:t> à la vision de </a:t>
              </a:r>
              <a:r>
                <a:rPr lang="en-US" sz="1500" dirty="0" err="1" smtClean="0">
                  <a:solidFill>
                    <a:prstClr val="black"/>
                  </a:solidFill>
                  <a:latin typeface="Garamond" panose="02020404030301010803" pitchFamily="18" charset="0"/>
                  <a:cs typeface="Arial" pitchFamily="34" charset="0"/>
                </a:rPr>
                <a:t>l’entrprise</a:t>
              </a:r>
              <a:endParaRPr lang="en-US" sz="1500" dirty="0" smtClean="0">
                <a:solidFill>
                  <a:prstClr val="black"/>
                </a:solidFill>
                <a:latin typeface="Garamond" panose="02020404030301010803" pitchFamily="18" charset="0"/>
                <a:cs typeface="Arial" pitchFamily="34" charset="0"/>
              </a:endParaRPr>
            </a:p>
            <a:p>
              <a:pPr marL="285664" indent="-285664">
                <a:buFont typeface="Arial" pitchFamily="34" charset="0"/>
                <a:buChar char="•"/>
              </a:pPr>
              <a:endParaRPr lang="en-US" sz="1500" dirty="0">
                <a:solidFill>
                  <a:prstClr val="black"/>
                </a:solidFill>
                <a:latin typeface="Garamond" panose="02020404030301010803" pitchFamily="18" charset="0"/>
                <a:cs typeface="Arial" pitchFamily="34" charset="0"/>
              </a:endParaRPr>
            </a:p>
          </p:txBody>
        </p:sp>
        <p:sp>
          <p:nvSpPr>
            <p:cNvPr id="45" name="TextBox 44"/>
            <p:cNvSpPr txBox="1"/>
            <p:nvPr/>
          </p:nvSpPr>
          <p:spPr>
            <a:xfrm>
              <a:off x="1669015" y="4029527"/>
              <a:ext cx="3267383" cy="461545"/>
            </a:xfrm>
            <a:prstGeom prst="rect">
              <a:avLst/>
            </a:prstGeom>
            <a:noFill/>
          </p:spPr>
          <p:txBody>
            <a:bodyPr wrap="square" rtlCol="0">
              <a:spAutoFit/>
            </a:bodyPr>
            <a:lstStyle/>
            <a:p>
              <a:pPr algn="ctr"/>
              <a:r>
                <a:rPr lang="en-US" sz="2399" b="1" dirty="0">
                  <a:solidFill>
                    <a:prstClr val="white"/>
                  </a:solidFill>
                  <a:effectLst>
                    <a:outerShdw blurRad="38100" dist="38100" dir="2700000" algn="tl">
                      <a:srgbClr val="000000">
                        <a:alpha val="43137"/>
                      </a:srgbClr>
                    </a:outerShdw>
                  </a:effectLst>
                  <a:latin typeface="Garamond" panose="02020404030301010803" pitchFamily="18" charset="0"/>
                  <a:cs typeface="Arial" pitchFamily="34" charset="0"/>
                </a:rPr>
                <a:t>Opportunities</a:t>
              </a:r>
            </a:p>
          </p:txBody>
        </p:sp>
        <p:sp>
          <p:nvSpPr>
            <p:cNvPr id="46" name="Rounded Rectangle 56"/>
            <p:cNvSpPr/>
            <p:nvPr/>
          </p:nvSpPr>
          <p:spPr>
            <a:xfrm>
              <a:off x="5736635" y="4667088"/>
              <a:ext cx="3956858" cy="1508743"/>
            </a:xfrm>
            <a:custGeom>
              <a:avLst/>
              <a:gdLst/>
              <a:ahLst/>
              <a:cxnLst/>
              <a:rect l="l" t="t" r="r" b="b"/>
              <a:pathLst>
                <a:path w="3957889" h="1509136">
                  <a:moveTo>
                    <a:pt x="0" y="0"/>
                  </a:moveTo>
                  <a:lnTo>
                    <a:pt x="3957889" y="0"/>
                  </a:lnTo>
                  <a:lnTo>
                    <a:pt x="3957889" y="1147725"/>
                  </a:lnTo>
                  <a:cubicBezTo>
                    <a:pt x="3957888" y="1347326"/>
                    <a:pt x="3796079" y="1509135"/>
                    <a:pt x="3596478" y="1509136"/>
                  </a:cubicBezTo>
                  <a:lnTo>
                    <a:pt x="361411" y="1509136"/>
                  </a:lnTo>
                  <a:cubicBezTo>
                    <a:pt x="161809" y="1509135"/>
                    <a:pt x="0" y="1347326"/>
                    <a:pt x="0" y="1147725"/>
                  </a:cubicBezTo>
                  <a:close/>
                </a:path>
              </a:pathLst>
            </a:custGeom>
            <a:solidFill>
              <a:sysClr val="window" lastClr="FFFFFF"/>
            </a:solidFill>
            <a:ln w="25400" cap="flat" cmpd="sng" algn="ctr">
              <a:noFill/>
              <a:prstDash val="solid"/>
            </a:ln>
            <a:effectLst>
              <a:innerShdw blurRad="203200" dist="50800" dir="13500000">
                <a:prstClr val="black">
                  <a:alpha val="50000"/>
                </a:prstClr>
              </a:innerShdw>
            </a:effectLst>
          </p:spPr>
          <p:txBody>
            <a:bodyPr rtlCol="0" anchor="ctr"/>
            <a:lstStyle/>
            <a:p>
              <a:pPr algn="ctr" defTabSz="914126"/>
              <a:endParaRPr lang="en-US" sz="1799" kern="0">
                <a:solidFill>
                  <a:prstClr val="white"/>
                </a:solidFill>
                <a:latin typeface="Garamond" panose="02020404030301010803" pitchFamily="18" charset="0"/>
                <a:cs typeface="Arial" pitchFamily="34" charset="0"/>
              </a:endParaRPr>
            </a:p>
          </p:txBody>
        </p:sp>
        <p:sp>
          <p:nvSpPr>
            <p:cNvPr id="47" name="TextBox 46"/>
            <p:cNvSpPr txBox="1"/>
            <p:nvPr/>
          </p:nvSpPr>
          <p:spPr>
            <a:xfrm>
              <a:off x="6336710" y="4388148"/>
              <a:ext cx="2663602" cy="1856738"/>
            </a:xfrm>
            <a:prstGeom prst="rect">
              <a:avLst/>
            </a:prstGeom>
            <a:noFill/>
          </p:spPr>
          <p:txBody>
            <a:bodyPr wrap="square" rtlCol="0" anchor="ctr">
              <a:spAutoFit/>
            </a:bodyPr>
            <a:lstStyle/>
            <a:p>
              <a:pPr marL="285664" indent="-285664">
                <a:buFont typeface="Arial" pitchFamily="34" charset="0"/>
                <a:buChar char="•"/>
              </a:pPr>
              <a:r>
                <a:rPr lang="en-US" sz="1500" dirty="0" smtClean="0">
                  <a:solidFill>
                    <a:prstClr val="black"/>
                  </a:solidFill>
                  <a:latin typeface="Garamond" panose="02020404030301010803" pitchFamily="18" charset="0"/>
                  <a:cs typeface="Arial" pitchFamily="34" charset="0"/>
                </a:rPr>
                <a:t>Non </a:t>
              </a:r>
              <a:r>
                <a:rPr lang="en-US" sz="1500" dirty="0" err="1" smtClean="0">
                  <a:solidFill>
                    <a:prstClr val="black"/>
                  </a:solidFill>
                  <a:latin typeface="Garamond" panose="02020404030301010803" pitchFamily="18" charset="0"/>
                  <a:cs typeface="Arial" pitchFamily="34" charset="0"/>
                </a:rPr>
                <a:t>actualisation</a:t>
              </a:r>
              <a:r>
                <a:rPr lang="en-US" sz="1500" dirty="0" smtClean="0">
                  <a:solidFill>
                    <a:prstClr val="black"/>
                  </a:solidFill>
                  <a:latin typeface="Garamond" panose="02020404030301010803" pitchFamily="18" charset="0"/>
                  <a:cs typeface="Arial" pitchFamily="34" charset="0"/>
                </a:rPr>
                <a:t> des </a:t>
              </a:r>
              <a:r>
                <a:rPr lang="en-US" sz="1500" dirty="0" err="1" smtClean="0">
                  <a:solidFill>
                    <a:prstClr val="black"/>
                  </a:solidFill>
                  <a:latin typeface="Garamond" panose="02020404030301010803" pitchFamily="18" charset="0"/>
                  <a:cs typeface="Arial" pitchFamily="34" charset="0"/>
                </a:rPr>
                <a:t>normes</a:t>
              </a:r>
              <a:r>
                <a:rPr lang="en-US" sz="1500" dirty="0" smtClean="0">
                  <a:solidFill>
                    <a:prstClr val="black"/>
                  </a:solidFill>
                  <a:latin typeface="Garamond" panose="02020404030301010803" pitchFamily="18" charset="0"/>
                  <a:cs typeface="Arial" pitchFamily="34" charset="0"/>
                </a:rPr>
                <a:t> de </a:t>
              </a:r>
              <a:r>
                <a:rPr lang="en-US" sz="1500" dirty="0" err="1" smtClean="0">
                  <a:solidFill>
                    <a:prstClr val="black"/>
                  </a:solidFill>
                  <a:latin typeface="Garamond" panose="02020404030301010803" pitchFamily="18" charset="0"/>
                  <a:cs typeface="Arial" pitchFamily="34" charset="0"/>
                </a:rPr>
                <a:t>gestion</a:t>
              </a:r>
              <a:r>
                <a:rPr lang="en-US" sz="1500" dirty="0" smtClean="0">
                  <a:solidFill>
                    <a:prstClr val="black"/>
                  </a:solidFill>
                  <a:latin typeface="Garamond" panose="02020404030301010803" pitchFamily="18" charset="0"/>
                  <a:cs typeface="Arial" pitchFamily="34" charset="0"/>
                </a:rPr>
                <a:t> par rapport aux </a:t>
              </a:r>
              <a:r>
                <a:rPr lang="en-US" sz="1500" dirty="0" err="1" smtClean="0">
                  <a:solidFill>
                    <a:prstClr val="black"/>
                  </a:solidFill>
                  <a:latin typeface="Garamond" panose="02020404030301010803" pitchFamily="18" charset="0"/>
                  <a:cs typeface="Arial" pitchFamily="34" charset="0"/>
                </a:rPr>
                <a:t>moyens</a:t>
              </a:r>
              <a:r>
                <a:rPr lang="en-US" sz="1500" dirty="0" smtClean="0">
                  <a:solidFill>
                    <a:prstClr val="black"/>
                  </a:solidFill>
                  <a:latin typeface="Garamond" panose="02020404030301010803" pitchFamily="18" charset="0"/>
                  <a:cs typeface="Arial" pitchFamily="34" charset="0"/>
                </a:rPr>
                <a:t> </a:t>
              </a:r>
              <a:r>
                <a:rPr lang="en-US" sz="1500" dirty="0" err="1" smtClean="0">
                  <a:solidFill>
                    <a:prstClr val="black"/>
                  </a:solidFill>
                  <a:latin typeface="Garamond" panose="02020404030301010803" pitchFamily="18" charset="0"/>
                  <a:cs typeface="Arial" pitchFamily="34" charset="0"/>
                </a:rPr>
                <a:t>généraux</a:t>
              </a:r>
              <a:endParaRPr lang="en-US" sz="1500" dirty="0" smtClean="0">
                <a:solidFill>
                  <a:prstClr val="black"/>
                </a:solidFill>
                <a:latin typeface="Garamond" panose="02020404030301010803" pitchFamily="18" charset="0"/>
                <a:cs typeface="Arial" pitchFamily="34" charset="0"/>
              </a:endParaRPr>
            </a:p>
            <a:p>
              <a:pPr marL="285664" indent="-285664">
                <a:buFont typeface="Arial" pitchFamily="34" charset="0"/>
                <a:buChar char="•"/>
              </a:pPr>
              <a:r>
                <a:rPr lang="en-US" sz="1500" dirty="0" err="1" smtClean="0">
                  <a:solidFill>
                    <a:prstClr val="black"/>
                  </a:solidFill>
                  <a:latin typeface="Garamond" panose="02020404030301010803" pitchFamily="18" charset="0"/>
                  <a:cs typeface="Arial" pitchFamily="34" charset="0"/>
                </a:rPr>
                <a:t>Procédures</a:t>
              </a:r>
              <a:r>
                <a:rPr lang="en-US" sz="1500" dirty="0" smtClean="0">
                  <a:solidFill>
                    <a:prstClr val="black"/>
                  </a:solidFill>
                  <a:latin typeface="Garamond" panose="02020404030301010803" pitchFamily="18" charset="0"/>
                  <a:cs typeface="Arial" pitchFamily="34" charset="0"/>
                </a:rPr>
                <a:t> incompletes</a:t>
              </a:r>
            </a:p>
            <a:p>
              <a:pPr marL="285664" indent="-285664">
                <a:buFont typeface="Arial" pitchFamily="34" charset="0"/>
                <a:buChar char="•"/>
              </a:pPr>
              <a:r>
                <a:rPr lang="en-US" sz="1500" dirty="0" smtClean="0">
                  <a:solidFill>
                    <a:prstClr val="black"/>
                  </a:solidFill>
                  <a:latin typeface="Garamond" panose="02020404030301010803" pitchFamily="18" charset="0"/>
                  <a:cs typeface="Arial" pitchFamily="34" charset="0"/>
                </a:rPr>
                <a:t>Non </a:t>
              </a:r>
              <a:r>
                <a:rPr lang="en-US" sz="1500" dirty="0" err="1" smtClean="0">
                  <a:solidFill>
                    <a:prstClr val="black"/>
                  </a:solidFill>
                  <a:latin typeface="Garamond" panose="02020404030301010803" pitchFamily="18" charset="0"/>
                  <a:cs typeface="Arial" pitchFamily="34" charset="0"/>
                </a:rPr>
                <a:t>actualisation</a:t>
              </a:r>
              <a:r>
                <a:rPr lang="en-US" sz="1500" dirty="0" smtClean="0">
                  <a:solidFill>
                    <a:prstClr val="black"/>
                  </a:solidFill>
                  <a:latin typeface="Garamond" panose="02020404030301010803" pitchFamily="18" charset="0"/>
                  <a:cs typeface="Arial" pitchFamily="34" charset="0"/>
                </a:rPr>
                <a:t> de la grille</a:t>
              </a:r>
            </a:p>
            <a:p>
              <a:pPr marL="285664" indent="-285664">
                <a:buFont typeface="Arial" pitchFamily="34" charset="0"/>
                <a:buChar char="•"/>
              </a:pPr>
              <a:r>
                <a:rPr lang="en-US" sz="1500" dirty="0" smtClean="0">
                  <a:solidFill>
                    <a:prstClr val="black"/>
                  </a:solidFill>
                  <a:latin typeface="Garamond" panose="02020404030301010803" pitchFamily="18" charset="0"/>
                  <a:cs typeface="Arial" pitchFamily="34" charset="0"/>
                </a:rPr>
                <a:t> culture </a:t>
              </a:r>
              <a:r>
                <a:rPr lang="en-US" sz="1500" dirty="0" err="1" smtClean="0">
                  <a:solidFill>
                    <a:prstClr val="black"/>
                  </a:solidFill>
                  <a:latin typeface="Garamond" panose="02020404030301010803" pitchFamily="18" charset="0"/>
                  <a:cs typeface="Arial" pitchFamily="34" charset="0"/>
                </a:rPr>
                <a:t>d’entreprise</a:t>
              </a:r>
              <a:r>
                <a:rPr lang="en-US" sz="1500" dirty="0" smtClean="0">
                  <a:solidFill>
                    <a:prstClr val="black"/>
                  </a:solidFill>
                  <a:latin typeface="Garamond" panose="02020404030301010803" pitchFamily="18" charset="0"/>
                  <a:cs typeface="Arial" pitchFamily="34" charset="0"/>
                </a:rPr>
                <a:t> pas </a:t>
              </a:r>
              <a:r>
                <a:rPr lang="en-US" sz="1500" dirty="0" err="1" smtClean="0">
                  <a:solidFill>
                    <a:prstClr val="black"/>
                  </a:solidFill>
                  <a:latin typeface="Garamond" panose="02020404030301010803" pitchFamily="18" charset="0"/>
                  <a:cs typeface="Arial" pitchFamily="34" charset="0"/>
                </a:rPr>
                <a:t>bien</a:t>
              </a:r>
              <a:r>
                <a:rPr lang="en-US" sz="1500" dirty="0" smtClean="0">
                  <a:solidFill>
                    <a:prstClr val="black"/>
                  </a:solidFill>
                  <a:latin typeface="Garamond" panose="02020404030301010803" pitchFamily="18" charset="0"/>
                  <a:cs typeface="Arial" pitchFamily="34" charset="0"/>
                </a:rPr>
                <a:t> </a:t>
              </a:r>
              <a:r>
                <a:rPr lang="en-US" sz="1500" dirty="0" err="1" smtClean="0">
                  <a:solidFill>
                    <a:prstClr val="black"/>
                  </a:solidFill>
                  <a:latin typeface="Garamond" panose="02020404030301010803" pitchFamily="18" charset="0"/>
                  <a:cs typeface="Arial" pitchFamily="34" charset="0"/>
                </a:rPr>
                <a:t>encrée</a:t>
              </a:r>
              <a:endParaRPr lang="en-US" sz="1500" dirty="0" smtClean="0">
                <a:solidFill>
                  <a:prstClr val="black"/>
                </a:solidFill>
                <a:latin typeface="Garamond" panose="02020404030301010803" pitchFamily="18" charset="0"/>
                <a:cs typeface="Arial" pitchFamily="34" charset="0"/>
              </a:endParaRPr>
            </a:p>
            <a:p>
              <a:pPr marL="285664" indent="-285664">
                <a:buFont typeface="Arial" pitchFamily="34" charset="0"/>
                <a:buChar char="•"/>
              </a:pPr>
              <a:r>
                <a:rPr lang="en-US" sz="1500" dirty="0" err="1" smtClean="0">
                  <a:solidFill>
                    <a:prstClr val="black"/>
                  </a:solidFill>
                  <a:latin typeface="Garamond" panose="02020404030301010803" pitchFamily="18" charset="0"/>
                  <a:cs typeface="Arial" pitchFamily="34" charset="0"/>
                </a:rPr>
                <a:t>Risque</a:t>
              </a:r>
              <a:r>
                <a:rPr lang="en-US" sz="1500" dirty="0" smtClean="0">
                  <a:solidFill>
                    <a:prstClr val="black"/>
                  </a:solidFill>
                  <a:latin typeface="Garamond" panose="02020404030301010803" pitchFamily="18" charset="0"/>
                  <a:cs typeface="Arial" pitchFamily="34" charset="0"/>
                </a:rPr>
                <a:t> de demission du personnel</a:t>
              </a:r>
              <a:endParaRPr lang="en-US" sz="1500" dirty="0">
                <a:solidFill>
                  <a:prstClr val="black"/>
                </a:solidFill>
                <a:latin typeface="Garamond" panose="02020404030301010803" pitchFamily="18" charset="0"/>
                <a:cs typeface="Arial" pitchFamily="34" charset="0"/>
              </a:endParaRPr>
            </a:p>
          </p:txBody>
        </p:sp>
        <p:sp>
          <p:nvSpPr>
            <p:cNvPr id="48" name="TextBox 47"/>
            <p:cNvSpPr txBox="1"/>
            <p:nvPr/>
          </p:nvSpPr>
          <p:spPr>
            <a:xfrm>
              <a:off x="5999887" y="4060439"/>
              <a:ext cx="3267383" cy="461545"/>
            </a:xfrm>
            <a:prstGeom prst="rect">
              <a:avLst/>
            </a:prstGeom>
            <a:noFill/>
          </p:spPr>
          <p:txBody>
            <a:bodyPr wrap="square" rtlCol="0">
              <a:spAutoFit/>
            </a:bodyPr>
            <a:lstStyle/>
            <a:p>
              <a:pPr algn="ctr"/>
              <a:r>
                <a:rPr lang="en-US" sz="2399" b="1">
                  <a:solidFill>
                    <a:prstClr val="white"/>
                  </a:solidFill>
                  <a:effectLst>
                    <a:outerShdw blurRad="38100" dist="38100" dir="2700000" algn="tl">
                      <a:srgbClr val="000000">
                        <a:alpha val="43137"/>
                      </a:srgbClr>
                    </a:outerShdw>
                  </a:effectLst>
                  <a:latin typeface="Garamond" panose="02020404030301010803" pitchFamily="18" charset="0"/>
                  <a:cs typeface="Arial" pitchFamily="34" charset="0"/>
                </a:rPr>
                <a:t>Threats</a:t>
              </a:r>
            </a:p>
          </p:txBody>
        </p:sp>
        <p:sp>
          <p:nvSpPr>
            <p:cNvPr id="50" name="Oval 49"/>
            <p:cNvSpPr/>
            <p:nvPr/>
          </p:nvSpPr>
          <p:spPr>
            <a:xfrm>
              <a:off x="4307328" y="2512301"/>
              <a:ext cx="2363260" cy="2363260"/>
            </a:xfrm>
            <a:prstGeom prst="ellipse">
              <a:avLst/>
            </a:prstGeom>
            <a:gradFill>
              <a:gsLst>
                <a:gs pos="9000">
                  <a:sysClr val="windowText" lastClr="000000">
                    <a:lumMod val="85000"/>
                    <a:lumOff val="15000"/>
                  </a:sysClr>
                </a:gs>
                <a:gs pos="43800">
                  <a:srgbClr val="FFFFFF"/>
                </a:gs>
                <a:gs pos="100000">
                  <a:sysClr val="windowText" lastClr="000000"/>
                </a:gs>
                <a:gs pos="60000">
                  <a:sysClr val="window" lastClr="FFFFFF"/>
                </a:gs>
              </a:gsLst>
              <a:lin ang="5400000" scaled="0"/>
            </a:gradFill>
            <a:ln w="25400" cap="flat" cmpd="sng" algn="ctr">
              <a:noFill/>
              <a:prstDash val="solid"/>
            </a:ln>
            <a:effectLst/>
          </p:spPr>
          <p:txBody>
            <a:bodyPr rtlCol="0" anchor="ctr"/>
            <a:lstStyle/>
            <a:p>
              <a:pPr algn="ctr" defTabSz="914126"/>
              <a:endParaRPr lang="en-US" sz="1799" kern="0">
                <a:solidFill>
                  <a:prstClr val="white"/>
                </a:solidFill>
                <a:latin typeface="Garamond" panose="02020404030301010803" pitchFamily="18" charset="0"/>
                <a:cs typeface="Arial" pitchFamily="34" charset="0"/>
              </a:endParaRPr>
            </a:p>
          </p:txBody>
        </p:sp>
        <p:grpSp>
          <p:nvGrpSpPr>
            <p:cNvPr id="51" name="Group 50"/>
            <p:cNvGrpSpPr/>
            <p:nvPr/>
          </p:nvGrpSpPr>
          <p:grpSpPr>
            <a:xfrm>
              <a:off x="4500319" y="2705285"/>
              <a:ext cx="1977279" cy="1977278"/>
              <a:chOff x="6019800" y="3276599"/>
              <a:chExt cx="533400" cy="533400"/>
            </a:xfrm>
            <a:effectLst/>
          </p:grpSpPr>
          <p:sp>
            <p:nvSpPr>
              <p:cNvPr id="53" name="Oval 52"/>
              <p:cNvSpPr/>
              <p:nvPr/>
            </p:nvSpPr>
            <p:spPr>
              <a:xfrm>
                <a:off x="6019800" y="3276599"/>
                <a:ext cx="533400" cy="533400"/>
              </a:xfrm>
              <a:prstGeom prst="ellipse">
                <a:avLst/>
              </a:prstGeom>
              <a:gradFill>
                <a:gsLst>
                  <a:gs pos="35000">
                    <a:schemeClr val="tx2">
                      <a:lumMod val="50000"/>
                    </a:schemeClr>
                  </a:gs>
                  <a:gs pos="70000">
                    <a:schemeClr val="tx2">
                      <a:lumMod val="75000"/>
                    </a:schemeClr>
                  </a:gs>
                  <a:gs pos="100000">
                    <a:schemeClr val="tx2"/>
                  </a:gs>
                </a:gsLst>
                <a:lin ang="5400000" scaled="1"/>
              </a:gradFill>
              <a:ln w="12700" cap="flat" cmpd="sng" algn="ctr">
                <a:solidFill>
                  <a:srgbClr val="002060"/>
                </a:solidFill>
                <a:prstDash val="solid"/>
              </a:ln>
              <a:effectLst/>
            </p:spPr>
            <p:txBody>
              <a:bodyPr rtlCol="0" anchor="ctr"/>
              <a:lstStyle/>
              <a:p>
                <a:pPr algn="ctr" defTabSz="914126">
                  <a:defRPr/>
                </a:pPr>
                <a:endParaRPr lang="en-US" sz="1799" kern="0">
                  <a:solidFill>
                    <a:sysClr val="window" lastClr="FFFFFF"/>
                  </a:solidFill>
                  <a:latin typeface="Garamond" panose="02020404030301010803" pitchFamily="18" charset="0"/>
                  <a:cs typeface="Arial" pitchFamily="34" charset="0"/>
                </a:endParaRPr>
              </a:p>
            </p:txBody>
          </p:sp>
          <p:sp>
            <p:nvSpPr>
              <p:cNvPr id="54" name="Oval 53"/>
              <p:cNvSpPr/>
              <p:nvPr/>
            </p:nvSpPr>
            <p:spPr>
              <a:xfrm>
                <a:off x="6040193" y="3322721"/>
                <a:ext cx="508265" cy="446900"/>
              </a:xfrm>
              <a:prstGeom prst="ellipse">
                <a:avLst/>
              </a:prstGeom>
              <a:gradFill>
                <a:gsLst>
                  <a:gs pos="0">
                    <a:sysClr val="window" lastClr="FFFFFF">
                      <a:lumMod val="100000"/>
                      <a:alpha val="65000"/>
                    </a:sysClr>
                  </a:gs>
                  <a:gs pos="100000">
                    <a:sysClr val="window" lastClr="FFFFFF">
                      <a:alpha val="0"/>
                    </a:sysClr>
                  </a:gs>
                </a:gsLst>
                <a:lin ang="5400000" scaled="1"/>
              </a:gradFill>
              <a:ln w="12700" cap="flat" cmpd="sng" algn="ctr">
                <a:noFill/>
                <a:prstDash val="solid"/>
              </a:ln>
              <a:effectLst/>
            </p:spPr>
            <p:txBody>
              <a:bodyPr rtlCol="0" anchor="ctr"/>
              <a:lstStyle/>
              <a:p>
                <a:pPr algn="ctr" defTabSz="914126">
                  <a:defRPr/>
                </a:pPr>
                <a:endParaRPr lang="en-US" sz="1799" kern="0">
                  <a:solidFill>
                    <a:sysClr val="window" lastClr="FFFFFF"/>
                  </a:solidFill>
                  <a:latin typeface="Garamond" panose="02020404030301010803" pitchFamily="18" charset="0"/>
                  <a:cs typeface="Arial" pitchFamily="34" charset="0"/>
                </a:endParaRPr>
              </a:p>
            </p:txBody>
          </p:sp>
        </p:grpSp>
        <p:sp>
          <p:nvSpPr>
            <p:cNvPr id="52" name="Rectangle 51"/>
            <p:cNvSpPr/>
            <p:nvPr/>
          </p:nvSpPr>
          <p:spPr>
            <a:xfrm>
              <a:off x="4710406" y="3247672"/>
              <a:ext cx="1557110" cy="861549"/>
            </a:xfrm>
            <a:prstGeom prst="rect">
              <a:avLst/>
            </a:prstGeom>
          </p:spPr>
          <p:txBody>
            <a:bodyPr wrap="square" anchor="ctr">
              <a:spAutoFit/>
            </a:bodyPr>
            <a:lstStyle/>
            <a:p>
              <a:pPr algn="ctr" defTabSz="914126"/>
              <a:r>
                <a:rPr lang="en-US" sz="3199" b="1" kern="0" dirty="0">
                  <a:solidFill>
                    <a:prstClr val="white"/>
                  </a:solidFill>
                  <a:effectLst>
                    <a:outerShdw blurRad="101600" dist="38100" dir="2700000" algn="tl" rotWithShape="0">
                      <a:prstClr val="black">
                        <a:alpha val="50000"/>
                      </a:prstClr>
                    </a:outerShdw>
                  </a:effectLst>
                  <a:latin typeface="Garamond" panose="02020404030301010803" pitchFamily="18" charset="0"/>
                  <a:ea typeface="Kozuka Gothic Pr6N B" pitchFamily="34" charset="-128"/>
                  <a:cs typeface="Arial" pitchFamily="34" charset="0"/>
                </a:rPr>
                <a:t>SWOT</a:t>
              </a:r>
            </a:p>
            <a:p>
              <a:pPr algn="ctr" defTabSz="914126"/>
              <a:r>
                <a:rPr lang="en-US" sz="1799" b="1" kern="0" dirty="0">
                  <a:solidFill>
                    <a:prstClr val="white"/>
                  </a:solidFill>
                  <a:effectLst>
                    <a:outerShdw blurRad="101600" dist="38100" dir="2700000" algn="tl" rotWithShape="0">
                      <a:prstClr val="black">
                        <a:alpha val="50000"/>
                      </a:prstClr>
                    </a:outerShdw>
                  </a:effectLst>
                  <a:latin typeface="Garamond" panose="02020404030301010803" pitchFamily="18" charset="0"/>
                  <a:ea typeface="Kozuka Gothic Pr6N B" pitchFamily="34" charset="-128"/>
                  <a:cs typeface="Arial" pitchFamily="34" charset="0"/>
                </a:rPr>
                <a:t>Analysis</a:t>
              </a:r>
              <a:endParaRPr lang="en-US" sz="3199" b="1" kern="0" dirty="0">
                <a:solidFill>
                  <a:prstClr val="white"/>
                </a:solidFill>
                <a:effectLst>
                  <a:outerShdw blurRad="101600" dist="38100" dir="2700000" algn="tl" rotWithShape="0">
                    <a:prstClr val="black">
                      <a:alpha val="50000"/>
                    </a:prstClr>
                  </a:outerShdw>
                </a:effectLst>
                <a:latin typeface="Garamond" panose="02020404030301010803" pitchFamily="18" charset="0"/>
                <a:ea typeface="Kozuka Gothic Pr6N B" pitchFamily="34" charset="-128"/>
                <a:cs typeface="Arial" pitchFamily="34" charset="0"/>
              </a:endParaRPr>
            </a:p>
          </p:txBody>
        </p:sp>
      </p:grpSp>
      <p:sp>
        <p:nvSpPr>
          <p:cNvPr id="2" name="Title 1"/>
          <p:cNvSpPr>
            <a:spLocks noGrp="1"/>
          </p:cNvSpPr>
          <p:nvPr>
            <p:ph type="title"/>
          </p:nvPr>
        </p:nvSpPr>
        <p:spPr>
          <a:xfrm>
            <a:off x="4374981" y="162538"/>
            <a:ext cx="3698208" cy="486993"/>
          </a:xfrm>
          <a:solidFill>
            <a:schemeClr val="tx1"/>
          </a:solidFill>
        </p:spPr>
        <p:txBody>
          <a:bodyPr>
            <a:normAutofit fontScale="90000"/>
          </a:bodyPr>
          <a:lstStyle/>
          <a:p>
            <a:r>
              <a:rPr lang="en-US" sz="2400" b="1" dirty="0" smtClean="0">
                <a:solidFill>
                  <a:schemeClr val="bg1"/>
                </a:solidFill>
                <a:latin typeface="Garamond" panose="02020404030301010803" pitchFamily="18" charset="0"/>
              </a:rPr>
              <a:t>RESSOURCES HUMAINES</a:t>
            </a:r>
            <a:endParaRPr lang="es-UY" sz="2400" b="1" dirty="0">
              <a:solidFill>
                <a:schemeClr val="bg1"/>
              </a:solidFill>
              <a:latin typeface="Garamond" panose="02020404030301010803" pitchFamily="18" charset="0"/>
            </a:endParaRPr>
          </a:p>
        </p:txBody>
      </p:sp>
      <p:sp>
        <p:nvSpPr>
          <p:cNvPr id="30" name="TextBox 29"/>
          <p:cNvSpPr txBox="1"/>
          <p:nvPr/>
        </p:nvSpPr>
        <p:spPr>
          <a:xfrm>
            <a:off x="11006099" y="1280865"/>
            <a:ext cx="861657" cy="1861563"/>
          </a:xfrm>
          <a:prstGeom prst="rect">
            <a:avLst/>
          </a:prstGeom>
          <a:noFill/>
        </p:spPr>
        <p:txBody>
          <a:bodyPr wrap="square" rtlCol="0">
            <a:spAutoFit/>
          </a:bodyPr>
          <a:lstStyle/>
          <a:p>
            <a:pPr algn="ctr"/>
            <a:r>
              <a:rPr lang="en-US" sz="11497" b="1" dirty="0">
                <a:solidFill>
                  <a:prstClr val="white">
                    <a:lumMod val="65000"/>
                  </a:prstClr>
                </a:solidFill>
                <a:latin typeface="Garamond" panose="02020404030301010803" pitchFamily="18" charset="0"/>
                <a:cs typeface="Arial" pitchFamily="34" charset="0"/>
              </a:rPr>
              <a:t>W</a:t>
            </a:r>
          </a:p>
        </p:txBody>
      </p:sp>
      <p:sp>
        <p:nvSpPr>
          <p:cNvPr id="31" name="TextBox 30"/>
          <p:cNvSpPr txBox="1"/>
          <p:nvPr/>
        </p:nvSpPr>
        <p:spPr>
          <a:xfrm>
            <a:off x="11104932" y="4002765"/>
            <a:ext cx="861657" cy="1861563"/>
          </a:xfrm>
          <a:prstGeom prst="rect">
            <a:avLst/>
          </a:prstGeom>
          <a:noFill/>
        </p:spPr>
        <p:txBody>
          <a:bodyPr wrap="square" rtlCol="0">
            <a:spAutoFit/>
          </a:bodyPr>
          <a:lstStyle/>
          <a:p>
            <a:pPr algn="ctr"/>
            <a:r>
              <a:rPr lang="en-US" sz="11497" b="1" dirty="0">
                <a:solidFill>
                  <a:prstClr val="white">
                    <a:lumMod val="65000"/>
                  </a:prstClr>
                </a:solidFill>
                <a:latin typeface="Garamond" panose="02020404030301010803" pitchFamily="18" charset="0"/>
                <a:cs typeface="Arial" pitchFamily="34" charset="0"/>
              </a:rPr>
              <a:t>T</a:t>
            </a:r>
          </a:p>
        </p:txBody>
      </p:sp>
    </p:spTree>
    <p:extLst>
      <p:ext uri="{BB962C8B-B14F-4D97-AF65-F5344CB8AC3E}">
        <p14:creationId xmlns:p14="http://schemas.microsoft.com/office/powerpoint/2010/main" val="420772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5659264"/>
          </a:xfrm>
          <a:prstGeom prst="rect">
            <a:avLst/>
          </a:prstGeom>
        </p:spPr>
      </p:pic>
      <p:grpSp>
        <p:nvGrpSpPr>
          <p:cNvPr id="4" name="Groupe 3"/>
          <p:cNvGrpSpPr/>
          <p:nvPr/>
        </p:nvGrpSpPr>
        <p:grpSpPr>
          <a:xfrm>
            <a:off x="328282" y="1027331"/>
            <a:ext cx="4549666" cy="5030569"/>
            <a:chOff x="197558" y="1389153"/>
            <a:chExt cx="4549666" cy="3382871"/>
          </a:xfrm>
        </p:grpSpPr>
        <p:sp>
          <p:nvSpPr>
            <p:cNvPr id="9" name="Rounded Rectangle 32"/>
            <p:cNvSpPr/>
            <p:nvPr/>
          </p:nvSpPr>
          <p:spPr>
            <a:xfrm>
              <a:off x="197558" y="1389153"/>
              <a:ext cx="4549666" cy="3382871"/>
            </a:xfrm>
            <a:prstGeom prst="roundRect">
              <a:avLst/>
            </a:prstGeom>
            <a:solidFill>
              <a:srgbClr val="002060"/>
            </a:soli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799" kern="0">
                <a:solidFill>
                  <a:prstClr val="white"/>
                </a:solidFill>
                <a:latin typeface="Garamond" panose="02020404030301010803" pitchFamily="18" charset="0"/>
                <a:cs typeface="Arial" pitchFamily="34" charset="0"/>
              </a:endParaRPr>
            </a:p>
          </p:txBody>
        </p:sp>
        <p:sp>
          <p:nvSpPr>
            <p:cNvPr id="10" name="Rounded Rectangle 29"/>
            <p:cNvSpPr/>
            <p:nvPr/>
          </p:nvSpPr>
          <p:spPr>
            <a:xfrm>
              <a:off x="329921" y="1909378"/>
              <a:ext cx="4284941" cy="2862646"/>
            </a:xfrm>
            <a:custGeom>
              <a:avLst/>
              <a:gdLst/>
              <a:ahLst/>
              <a:cxnLst/>
              <a:rect l="l" t="t" r="r" b="b"/>
              <a:pathLst>
                <a:path w="3957888" h="1542897">
                  <a:moveTo>
                    <a:pt x="0" y="0"/>
                  </a:moveTo>
                  <a:lnTo>
                    <a:pt x="3957888" y="0"/>
                  </a:lnTo>
                  <a:lnTo>
                    <a:pt x="3957888" y="1181487"/>
                  </a:lnTo>
                  <a:cubicBezTo>
                    <a:pt x="3957888" y="1381088"/>
                    <a:pt x="3796079" y="1542897"/>
                    <a:pt x="3596479" y="1542897"/>
                  </a:cubicBezTo>
                  <a:lnTo>
                    <a:pt x="361410" y="1542897"/>
                  </a:lnTo>
                  <a:cubicBezTo>
                    <a:pt x="161809" y="1542897"/>
                    <a:pt x="0" y="1381088"/>
                    <a:pt x="0" y="1181487"/>
                  </a:cubicBezTo>
                  <a:close/>
                </a:path>
              </a:pathLst>
            </a:custGeom>
            <a:solidFill>
              <a:sysClr val="window" lastClr="FFFFFF"/>
            </a:solidFill>
            <a:ln w="25400" cap="flat" cmpd="sng" algn="ctr">
              <a:noFill/>
              <a:prstDash val="solid"/>
            </a:ln>
            <a:effectLst>
              <a:innerShdw blurRad="203200" dist="50800" dir="13500000">
                <a:prstClr val="black">
                  <a:alpha val="50000"/>
                </a:prstClr>
              </a:innerShdw>
            </a:effectLst>
          </p:spPr>
          <p:txBody>
            <a:bodyPr rtlCol="0" anchor="ctr"/>
            <a:lstStyle/>
            <a:p>
              <a:pPr algn="ctr" defTabSz="914126"/>
              <a:endParaRPr lang="en-US" sz="1799" kern="0">
                <a:solidFill>
                  <a:prstClr val="white"/>
                </a:solidFill>
                <a:latin typeface="Garamond" panose="02020404030301010803" pitchFamily="18" charset="0"/>
                <a:cs typeface="Arial" pitchFamily="34" charset="0"/>
              </a:endParaRPr>
            </a:p>
          </p:txBody>
        </p:sp>
      </p:grpSp>
      <p:sp>
        <p:nvSpPr>
          <p:cNvPr id="11" name="ZoneTexte 10"/>
          <p:cNvSpPr txBox="1"/>
          <p:nvPr/>
        </p:nvSpPr>
        <p:spPr>
          <a:xfrm>
            <a:off x="647700" y="1287263"/>
            <a:ext cx="3481388" cy="523220"/>
          </a:xfrm>
          <a:prstGeom prst="rect">
            <a:avLst/>
          </a:prstGeom>
          <a:noFill/>
        </p:spPr>
        <p:txBody>
          <a:bodyPr wrap="square" rtlCol="0">
            <a:spAutoFit/>
          </a:bodyPr>
          <a:lstStyle/>
          <a:p>
            <a:r>
              <a:rPr lang="fr-FR" sz="2800" dirty="0" smtClean="0">
                <a:solidFill>
                  <a:schemeClr val="bg1"/>
                </a:solidFill>
                <a:latin typeface="Garamond" panose="02020404030301010803" pitchFamily="18" charset="0"/>
              </a:rPr>
              <a:t>Commentaires</a:t>
            </a:r>
            <a:endParaRPr lang="fr-FR" sz="2800" dirty="0">
              <a:solidFill>
                <a:schemeClr val="bg1"/>
              </a:solidFill>
              <a:latin typeface="Garamond" panose="02020404030301010803" pitchFamily="18" charset="0"/>
            </a:endParaRPr>
          </a:p>
        </p:txBody>
      </p:sp>
      <p:grpSp>
        <p:nvGrpSpPr>
          <p:cNvPr id="12" name="Groupe 11"/>
          <p:cNvGrpSpPr/>
          <p:nvPr/>
        </p:nvGrpSpPr>
        <p:grpSpPr>
          <a:xfrm>
            <a:off x="6734338" y="836831"/>
            <a:ext cx="4549666" cy="5092610"/>
            <a:chOff x="197558" y="1389153"/>
            <a:chExt cx="4549666" cy="3382871"/>
          </a:xfrm>
        </p:grpSpPr>
        <p:sp>
          <p:nvSpPr>
            <p:cNvPr id="13" name="Rounded Rectangle 32"/>
            <p:cNvSpPr/>
            <p:nvPr/>
          </p:nvSpPr>
          <p:spPr>
            <a:xfrm>
              <a:off x="197558" y="1389153"/>
              <a:ext cx="4549666" cy="3382871"/>
            </a:xfrm>
            <a:prstGeom prst="roundRect">
              <a:avLst/>
            </a:prstGeom>
            <a:solidFill>
              <a:srgbClr val="002060"/>
            </a:soli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799" kern="0">
                <a:solidFill>
                  <a:prstClr val="white"/>
                </a:solidFill>
                <a:latin typeface="Garamond" panose="02020404030301010803" pitchFamily="18" charset="0"/>
                <a:cs typeface="Arial" pitchFamily="34" charset="0"/>
              </a:endParaRPr>
            </a:p>
          </p:txBody>
        </p:sp>
        <p:sp>
          <p:nvSpPr>
            <p:cNvPr id="14" name="Rounded Rectangle 29"/>
            <p:cNvSpPr/>
            <p:nvPr/>
          </p:nvSpPr>
          <p:spPr>
            <a:xfrm>
              <a:off x="329921" y="1909378"/>
              <a:ext cx="4284941" cy="2862646"/>
            </a:xfrm>
            <a:custGeom>
              <a:avLst/>
              <a:gdLst/>
              <a:ahLst/>
              <a:cxnLst/>
              <a:rect l="l" t="t" r="r" b="b"/>
              <a:pathLst>
                <a:path w="3957888" h="1542897">
                  <a:moveTo>
                    <a:pt x="0" y="0"/>
                  </a:moveTo>
                  <a:lnTo>
                    <a:pt x="3957888" y="0"/>
                  </a:lnTo>
                  <a:lnTo>
                    <a:pt x="3957888" y="1181487"/>
                  </a:lnTo>
                  <a:cubicBezTo>
                    <a:pt x="3957888" y="1381088"/>
                    <a:pt x="3796079" y="1542897"/>
                    <a:pt x="3596479" y="1542897"/>
                  </a:cubicBezTo>
                  <a:lnTo>
                    <a:pt x="361410" y="1542897"/>
                  </a:lnTo>
                  <a:cubicBezTo>
                    <a:pt x="161809" y="1542897"/>
                    <a:pt x="0" y="1381088"/>
                    <a:pt x="0" y="1181487"/>
                  </a:cubicBezTo>
                  <a:close/>
                </a:path>
              </a:pathLst>
            </a:custGeom>
            <a:solidFill>
              <a:sysClr val="window" lastClr="FFFFFF"/>
            </a:solidFill>
            <a:ln w="25400" cap="flat" cmpd="sng" algn="ctr">
              <a:noFill/>
              <a:prstDash val="solid"/>
            </a:ln>
            <a:effectLst>
              <a:innerShdw blurRad="203200" dist="50800" dir="13500000">
                <a:prstClr val="black">
                  <a:alpha val="50000"/>
                </a:prstClr>
              </a:innerShdw>
            </a:effectLst>
          </p:spPr>
          <p:txBody>
            <a:bodyPr rtlCol="0" anchor="ctr"/>
            <a:lstStyle/>
            <a:p>
              <a:pPr algn="ctr" defTabSz="914126"/>
              <a:endParaRPr lang="en-US" sz="1799" kern="0">
                <a:solidFill>
                  <a:prstClr val="white"/>
                </a:solidFill>
                <a:latin typeface="Garamond" panose="02020404030301010803" pitchFamily="18" charset="0"/>
                <a:cs typeface="Arial" pitchFamily="34" charset="0"/>
              </a:endParaRPr>
            </a:p>
          </p:txBody>
        </p:sp>
      </p:grpSp>
      <p:sp>
        <p:nvSpPr>
          <p:cNvPr id="15" name="ZoneTexte 14"/>
          <p:cNvSpPr txBox="1"/>
          <p:nvPr/>
        </p:nvSpPr>
        <p:spPr>
          <a:xfrm>
            <a:off x="7571224" y="1017218"/>
            <a:ext cx="3481388" cy="523220"/>
          </a:xfrm>
          <a:prstGeom prst="rect">
            <a:avLst/>
          </a:prstGeom>
          <a:noFill/>
        </p:spPr>
        <p:txBody>
          <a:bodyPr wrap="square" rtlCol="0">
            <a:spAutoFit/>
          </a:bodyPr>
          <a:lstStyle/>
          <a:p>
            <a:r>
              <a:rPr lang="fr-FR" sz="2800" dirty="0" smtClean="0">
                <a:solidFill>
                  <a:schemeClr val="bg1"/>
                </a:solidFill>
                <a:latin typeface="Garamond" panose="02020404030301010803" pitchFamily="18" charset="0"/>
              </a:rPr>
              <a:t>Commentaires</a:t>
            </a:r>
            <a:endParaRPr lang="fr-FR" sz="28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3576748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21607</TotalTime>
  <Words>625</Words>
  <Application>Microsoft Office PowerPoint</Application>
  <PresentationFormat>Grand écran</PresentationFormat>
  <Paragraphs>134</Paragraphs>
  <Slides>8</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8</vt:i4>
      </vt:variant>
    </vt:vector>
  </HeadingPairs>
  <TitlesOfParts>
    <vt:vector size="17" baseType="lpstr">
      <vt:lpstr>Arial</vt:lpstr>
      <vt:lpstr>Arial Black</vt:lpstr>
      <vt:lpstr>Arial Narrow</vt:lpstr>
      <vt:lpstr>Calibri</vt:lpstr>
      <vt:lpstr>Calibri Light</vt:lpstr>
      <vt:lpstr>Garamond</vt:lpstr>
      <vt:lpstr>Kozuka Gothic Pr6N B</vt:lpstr>
      <vt:lpstr>Wingdings</vt:lpstr>
      <vt:lpstr>Thème Office</vt:lpstr>
      <vt:lpstr>Présentation PowerPoint</vt:lpstr>
      <vt:lpstr>SUPPORT / DFC</vt:lpstr>
      <vt:lpstr>Support / Administration /Juridique</vt:lpstr>
      <vt:lpstr>Service Achats et Logistiques</vt:lpstr>
      <vt:lpstr>Présentation PowerPoint</vt:lpstr>
      <vt:lpstr>Support / Administration /Secrétariat Général</vt:lpstr>
      <vt:lpstr>RESSOURCES HUMAINES</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SOMMAIRE</dc:title>
  <dc:creator>Credo KPANOU</dc:creator>
  <cp:lastModifiedBy>Raoul Olagnidé YAKPA</cp:lastModifiedBy>
  <cp:revision>1482</cp:revision>
  <cp:lastPrinted>2022-07-14T09:22:46Z</cp:lastPrinted>
  <dcterms:created xsi:type="dcterms:W3CDTF">2015-10-14T16:42:27Z</dcterms:created>
  <dcterms:modified xsi:type="dcterms:W3CDTF">2022-07-14T16:43:17Z</dcterms:modified>
</cp:coreProperties>
</file>