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7"/>
  </p:notesMasterIdLst>
  <p:sldIdLst>
    <p:sldId id="259" r:id="rId4"/>
    <p:sldId id="256" r:id="rId5"/>
    <p:sldId id="258" r:id="rId6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1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D562-A025-4077-A835-08C2025B6A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7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8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4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87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33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6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616199"/>
            <a:ext cx="6781800" cy="1304844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855" algn="ctr">
              <a:spcBef>
                <a:spcPts val="95"/>
              </a:spcBef>
            </a:pP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Point</a:t>
            </a:r>
            <a:r>
              <a:rPr sz="2800" b="1" spc="-13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hebdomadaire</a:t>
            </a:r>
            <a:r>
              <a:rPr lang="fr-FR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_</a:t>
            </a:r>
            <a:r>
              <a:rPr sz="2800" b="1" spc="-25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sz="28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uivi</a:t>
            </a:r>
            <a:r>
              <a:rPr sz="2800" b="1" spc="-7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de</a:t>
            </a:r>
            <a:r>
              <a:rPr sz="2800" b="1" spc="-6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Chantier_</a:t>
            </a:r>
            <a:r>
              <a:rPr lang="fr-FR" altLang="fr-FR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Portefeuille</a:t>
            </a:r>
            <a:r>
              <a:rPr lang="fr-FR" alt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altLang="fr-FR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d’offres </a:t>
            </a:r>
            <a:r>
              <a:rPr lang="fr-FR" alt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et </a:t>
            </a:r>
            <a:r>
              <a:rPr lang="fr-FR" altLang="fr-FR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services</a:t>
            </a:r>
            <a:r>
              <a:rPr lang="fr-FR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fr-FR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</a:br>
            <a:endParaRPr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200" y="3886200"/>
            <a:ext cx="51816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aramond" panose="02020404030301010803" pitchFamily="18" charset="0"/>
                <a:cs typeface="Arial"/>
              </a:rPr>
              <a:t>Semaine</a:t>
            </a:r>
            <a:r>
              <a:rPr sz="2000" b="1" spc="-20" dirty="0">
                <a:latin typeface="Garamond" panose="02020404030301010803" pitchFamily="18" charset="0"/>
                <a:cs typeface="Arial"/>
              </a:rPr>
              <a:t> </a:t>
            </a:r>
            <a:r>
              <a:rPr sz="2000" b="1" dirty="0">
                <a:latin typeface="Garamond" panose="02020404030301010803" pitchFamily="18" charset="0"/>
                <a:cs typeface="Arial"/>
              </a:rPr>
              <a:t>du</a:t>
            </a:r>
            <a:r>
              <a:rPr sz="2000" b="1" spc="-5" dirty="0">
                <a:latin typeface="Garamond" panose="02020404030301010803" pitchFamily="18" charset="0"/>
                <a:cs typeface="Arial"/>
              </a:rPr>
              <a:t> </a:t>
            </a:r>
            <a:r>
              <a:rPr lang="fr-FR" sz="2000" b="1" dirty="0" smtClean="0">
                <a:latin typeface="Garamond" panose="02020404030301010803" pitchFamily="18" charset="0"/>
                <a:cs typeface="Arial"/>
              </a:rPr>
              <a:t>Vendredi 26 août au Vendredi </a:t>
            </a:r>
            <a:r>
              <a:rPr lang="fr-FR" sz="2000" b="1" spc="5" dirty="0" smtClean="0">
                <a:latin typeface="Garamond" panose="02020404030301010803" pitchFamily="18" charset="0"/>
                <a:cs typeface="Arial"/>
              </a:rPr>
              <a:t>02 septembre </a:t>
            </a:r>
            <a:r>
              <a:rPr lang="fr-FR" sz="2000" b="1" dirty="0" smtClean="0">
                <a:latin typeface="Garamond" panose="02020404030301010803" pitchFamily="18" charset="0"/>
                <a:cs typeface="Arial"/>
              </a:rPr>
              <a:t>2022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fr-FR" sz="2000" b="1" dirty="0">
              <a:latin typeface="Garamond" panose="02020404030301010803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 smtClean="0">
                <a:latin typeface="Garamond" panose="02020404030301010803" pitchFamily="18" charset="0"/>
                <a:cs typeface="Arial"/>
              </a:rPr>
              <a:t>Date de rédaction</a:t>
            </a:r>
            <a:endParaRPr sz="2000" dirty="0">
              <a:latin typeface="Garamond" panose="02020404030301010803" pitchFamily="18" charset="0"/>
              <a:cs typeface="Arial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9900000" cy="842964"/>
            <a:chOff x="-381001" y="-1"/>
            <a:chExt cx="9900000" cy="84296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2" name="Larme 1"/>
          <p:cNvSpPr/>
          <p:nvPr/>
        </p:nvSpPr>
        <p:spPr>
          <a:xfrm>
            <a:off x="6629400" y="1066800"/>
            <a:ext cx="2286000" cy="1295400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Semaine 1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8"/>
          <p:cNvSpPr/>
          <p:nvPr/>
        </p:nvSpPr>
        <p:spPr>
          <a:xfrm>
            <a:off x="235378" y="3590552"/>
            <a:ext cx="2431622" cy="483795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1968753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4"/>
                </a:lnTo>
                <a:lnTo>
                  <a:pt x="1968753" y="504444"/>
                </a:lnTo>
                <a:lnTo>
                  <a:pt x="2001500" y="497843"/>
                </a:lnTo>
                <a:lnTo>
                  <a:pt x="2028221" y="479837"/>
                </a:lnTo>
                <a:lnTo>
                  <a:pt x="2046227" y="453116"/>
                </a:lnTo>
                <a:lnTo>
                  <a:pt x="2052827" y="420370"/>
                </a:lnTo>
                <a:lnTo>
                  <a:pt x="2052827" y="84074"/>
                </a:lnTo>
                <a:lnTo>
                  <a:pt x="2046227" y="51327"/>
                </a:lnTo>
                <a:lnTo>
                  <a:pt x="2028221" y="24606"/>
                </a:lnTo>
                <a:lnTo>
                  <a:pt x="2001500" y="6600"/>
                </a:lnTo>
                <a:lnTo>
                  <a:pt x="196875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Actions menées durant la semaine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4" name="object 49"/>
          <p:cNvSpPr/>
          <p:nvPr/>
        </p:nvSpPr>
        <p:spPr>
          <a:xfrm>
            <a:off x="216327" y="2920747"/>
            <a:ext cx="2008249" cy="483794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4" y="0"/>
                </a:lnTo>
                <a:lnTo>
                  <a:pt x="1968754" y="0"/>
                </a:lnTo>
                <a:lnTo>
                  <a:pt x="2001500" y="6600"/>
                </a:lnTo>
                <a:lnTo>
                  <a:pt x="2028221" y="24606"/>
                </a:lnTo>
                <a:lnTo>
                  <a:pt x="2046227" y="51327"/>
                </a:lnTo>
                <a:lnTo>
                  <a:pt x="2052828" y="84074"/>
                </a:lnTo>
                <a:lnTo>
                  <a:pt x="2052828" y="420369"/>
                </a:lnTo>
                <a:lnTo>
                  <a:pt x="2046227" y="453116"/>
                </a:lnTo>
                <a:lnTo>
                  <a:pt x="2028221" y="479837"/>
                </a:lnTo>
                <a:lnTo>
                  <a:pt x="2001500" y="497843"/>
                </a:lnTo>
                <a:lnTo>
                  <a:pt x="1968754" y="504443"/>
                </a:lnTo>
                <a:lnTo>
                  <a:pt x="84074" y="504443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69"/>
                </a:lnTo>
                <a:lnTo>
                  <a:pt x="0" y="8407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5908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0"/>
            <a:ext cx="9900000" cy="842964"/>
            <a:chOff x="-381001" y="-1"/>
            <a:chExt cx="9900000" cy="8429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171980" y="700099"/>
            <a:ext cx="9501882" cy="5767973"/>
            <a:chOff x="47400" y="474503"/>
            <a:chExt cx="9866273" cy="6761923"/>
          </a:xfrm>
        </p:grpSpPr>
        <p:sp>
          <p:nvSpPr>
            <p:cNvPr id="12" name="object 4"/>
            <p:cNvSpPr txBox="1"/>
            <p:nvPr/>
          </p:nvSpPr>
          <p:spPr>
            <a:xfrm>
              <a:off x="9250425" y="6555740"/>
              <a:ext cx="83849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Arial"/>
                  <a:cs typeface="Arial"/>
                </a:rPr>
                <a:t>2</a:t>
              </a: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0" name="object 8"/>
            <p:cNvSpPr/>
            <p:nvPr/>
          </p:nvSpPr>
          <p:spPr>
            <a:xfrm>
              <a:off x="93449" y="5521315"/>
              <a:ext cx="2085264" cy="567164"/>
            </a:xfrm>
            <a:custGeom>
              <a:avLst/>
              <a:gdLst/>
              <a:ahLst/>
              <a:cxnLst/>
              <a:rect l="l" t="t" r="r" b="b"/>
              <a:pathLst>
                <a:path w="2052955" h="504825">
                  <a:moveTo>
                    <a:pt x="1968753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4"/>
                  </a:lnTo>
                  <a:lnTo>
                    <a:pt x="1968753" y="504444"/>
                  </a:lnTo>
                  <a:lnTo>
                    <a:pt x="2001500" y="497843"/>
                  </a:lnTo>
                  <a:lnTo>
                    <a:pt x="2028221" y="479837"/>
                  </a:lnTo>
                  <a:lnTo>
                    <a:pt x="2046227" y="453116"/>
                  </a:lnTo>
                  <a:lnTo>
                    <a:pt x="2052827" y="420370"/>
                  </a:lnTo>
                  <a:lnTo>
                    <a:pt x="2052827" y="84074"/>
                  </a:lnTo>
                  <a:lnTo>
                    <a:pt x="2046227" y="51327"/>
                  </a:lnTo>
                  <a:lnTo>
                    <a:pt x="2028221" y="24606"/>
                  </a:lnTo>
                  <a:lnTo>
                    <a:pt x="2001500" y="6600"/>
                  </a:lnTo>
                  <a:lnTo>
                    <a:pt x="196875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Actions à venir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9" name="object 13"/>
            <p:cNvSpPr/>
            <p:nvPr/>
          </p:nvSpPr>
          <p:spPr>
            <a:xfrm>
              <a:off x="93449" y="5823557"/>
              <a:ext cx="4726178" cy="141286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0" y="137668"/>
                  </a:moveTo>
                  <a:lnTo>
                    <a:pt x="7019" y="94138"/>
                  </a:lnTo>
                  <a:lnTo>
                    <a:pt x="26567" y="56345"/>
                  </a:lnTo>
                  <a:lnTo>
                    <a:pt x="56375" y="26550"/>
                  </a:lnTo>
                  <a:lnTo>
                    <a:pt x="94177" y="7014"/>
                  </a:lnTo>
                  <a:lnTo>
                    <a:pt x="137706" y="0"/>
                  </a:lnTo>
                  <a:lnTo>
                    <a:pt x="4615688" y="0"/>
                  </a:lnTo>
                  <a:lnTo>
                    <a:pt x="4659217" y="7014"/>
                  </a:lnTo>
                  <a:lnTo>
                    <a:pt x="4697010" y="26550"/>
                  </a:lnTo>
                  <a:lnTo>
                    <a:pt x="4726805" y="56345"/>
                  </a:lnTo>
                  <a:lnTo>
                    <a:pt x="4746341" y="94138"/>
                  </a:lnTo>
                  <a:lnTo>
                    <a:pt x="4753356" y="137668"/>
                  </a:lnTo>
                  <a:lnTo>
                    <a:pt x="4753356" y="2491193"/>
                  </a:lnTo>
                  <a:lnTo>
                    <a:pt x="4746341" y="2534717"/>
                  </a:lnTo>
                  <a:lnTo>
                    <a:pt x="4726805" y="2572519"/>
                  </a:lnTo>
                  <a:lnTo>
                    <a:pt x="4697010" y="2602329"/>
                  </a:lnTo>
                  <a:lnTo>
                    <a:pt x="4659217" y="2621879"/>
                  </a:lnTo>
                  <a:lnTo>
                    <a:pt x="4615688" y="2628900"/>
                  </a:lnTo>
                  <a:lnTo>
                    <a:pt x="137706" y="2628900"/>
                  </a:lnTo>
                  <a:lnTo>
                    <a:pt x="94177" y="2621879"/>
                  </a:lnTo>
                  <a:lnTo>
                    <a:pt x="56375" y="2602329"/>
                  </a:lnTo>
                  <a:lnTo>
                    <a:pt x="26567" y="2572519"/>
                  </a:lnTo>
                  <a:lnTo>
                    <a:pt x="7019" y="2534717"/>
                  </a:lnTo>
                  <a:lnTo>
                    <a:pt x="0" y="2491193"/>
                  </a:lnTo>
                  <a:lnTo>
                    <a:pt x="0" y="137668"/>
                  </a:lnTo>
                  <a:close/>
                </a:path>
              </a:pathLst>
            </a:custGeom>
            <a:solidFill>
              <a:schemeClr val="bg1"/>
            </a:solidFill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74250" algn="l">
                <a:lnSpc>
                  <a:spcPct val="150000"/>
                </a:lnSpc>
                <a:spcBef>
                  <a:spcPts val="600"/>
                </a:spcBef>
                <a:buClr>
                  <a:srgbClr val="FF3300"/>
                </a:buClr>
                <a:defRPr/>
              </a:pPr>
              <a:endParaRPr lang="fr-FR" sz="500" baseline="25000" dirty="0">
                <a:latin typeface="Roboto Regular"/>
              </a:endParaRPr>
            </a:p>
            <a:p>
              <a:pPr marL="360000" indent="-285750" algn="l">
                <a:lnSpc>
                  <a:spcPct val="150000"/>
                </a:lnSpc>
                <a:spcBef>
                  <a:spcPts val="6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  <a:defRPr/>
              </a:pPr>
              <a:r>
                <a:rPr lang="fr-FR" sz="1400" baseline="25000" dirty="0">
                  <a:latin typeface="Roboto Regular"/>
                </a:rPr>
                <a:t>Espace de dépôt des différents documents issus du chantier</a:t>
              </a:r>
              <a:r>
                <a:rPr lang="fr-FR" sz="1400" baseline="25000" dirty="0" smtClean="0">
                  <a:latin typeface="Roboto Regular"/>
                </a:rPr>
                <a:t>.</a:t>
              </a:r>
            </a:p>
            <a:p>
              <a:pPr marL="360000" indent="-285750" algn="l">
                <a:lnSpc>
                  <a:spcPct val="150000"/>
                </a:lnSpc>
                <a:spcBef>
                  <a:spcPts val="6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  <a:defRPr/>
              </a:pPr>
              <a:r>
                <a:rPr lang="fr-FR" sz="1400" baseline="25000" dirty="0" smtClean="0">
                  <a:latin typeface="Roboto Regular"/>
                </a:rPr>
                <a:t>Catalogue des offres</a:t>
              </a:r>
              <a:endParaRPr lang="fr-FR" sz="1400" baseline="25000" dirty="0">
                <a:latin typeface="Roboto Regular"/>
              </a:endParaRPr>
            </a:p>
            <a:p>
              <a:pPr marL="360000" marR="0" lvl="0" indent="-285750" algn="l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baseline="25000" dirty="0">
                <a:latin typeface="Roboto Regular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tabLst/>
                <a:defRPr/>
              </a:pPr>
              <a:endPara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6" name="object 17"/>
            <p:cNvSpPr/>
            <p:nvPr/>
          </p:nvSpPr>
          <p:spPr>
            <a:xfrm>
              <a:off x="5051667" y="3267517"/>
              <a:ext cx="2083974" cy="449697"/>
            </a:xfrm>
            <a:custGeom>
              <a:avLst/>
              <a:gdLst/>
              <a:ahLst/>
              <a:cxnLst/>
              <a:rect l="l" t="t" r="r" b="b"/>
              <a:pathLst>
                <a:path w="2051684" h="497205">
                  <a:moveTo>
                    <a:pt x="1968500" y="0"/>
                  </a:moveTo>
                  <a:lnTo>
                    <a:pt x="82804" y="0"/>
                  </a:lnTo>
                  <a:lnTo>
                    <a:pt x="50577" y="6508"/>
                  </a:lnTo>
                  <a:lnTo>
                    <a:pt x="24256" y="24257"/>
                  </a:lnTo>
                  <a:lnTo>
                    <a:pt x="6508" y="50577"/>
                  </a:lnTo>
                  <a:lnTo>
                    <a:pt x="0" y="82804"/>
                  </a:lnTo>
                  <a:lnTo>
                    <a:pt x="0" y="414020"/>
                  </a:lnTo>
                  <a:lnTo>
                    <a:pt x="6508" y="446246"/>
                  </a:lnTo>
                  <a:lnTo>
                    <a:pt x="24257" y="472567"/>
                  </a:lnTo>
                  <a:lnTo>
                    <a:pt x="50577" y="490315"/>
                  </a:lnTo>
                  <a:lnTo>
                    <a:pt x="82804" y="496824"/>
                  </a:lnTo>
                  <a:lnTo>
                    <a:pt x="1968500" y="496824"/>
                  </a:lnTo>
                  <a:lnTo>
                    <a:pt x="2000726" y="490315"/>
                  </a:lnTo>
                  <a:lnTo>
                    <a:pt x="2027046" y="472567"/>
                  </a:lnTo>
                  <a:lnTo>
                    <a:pt x="2044795" y="446246"/>
                  </a:lnTo>
                  <a:lnTo>
                    <a:pt x="2051303" y="414020"/>
                  </a:lnTo>
                  <a:lnTo>
                    <a:pt x="2051303" y="82804"/>
                  </a:lnTo>
                  <a:lnTo>
                    <a:pt x="2044795" y="50577"/>
                  </a:lnTo>
                  <a:lnTo>
                    <a:pt x="2027047" y="24257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144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Risques identifiés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4" name="object 21"/>
            <p:cNvSpPr/>
            <p:nvPr/>
          </p:nvSpPr>
          <p:spPr>
            <a:xfrm>
              <a:off x="5094178" y="3735956"/>
              <a:ext cx="4808690" cy="1404657"/>
            </a:xfrm>
            <a:custGeom>
              <a:avLst/>
              <a:gdLst/>
              <a:ahLst/>
              <a:cxnLst/>
              <a:rect l="l" t="t" r="r" b="b"/>
              <a:pathLst>
                <a:path w="4834255" h="1704339">
                  <a:moveTo>
                    <a:pt x="4737735" y="0"/>
                  </a:moveTo>
                  <a:lnTo>
                    <a:pt x="96393" y="0"/>
                  </a:lnTo>
                  <a:lnTo>
                    <a:pt x="58882" y="7578"/>
                  </a:lnTo>
                  <a:lnTo>
                    <a:pt x="28241" y="28241"/>
                  </a:lnTo>
                  <a:lnTo>
                    <a:pt x="7578" y="58882"/>
                  </a:lnTo>
                  <a:lnTo>
                    <a:pt x="0" y="96393"/>
                  </a:lnTo>
                  <a:lnTo>
                    <a:pt x="0" y="1607439"/>
                  </a:lnTo>
                  <a:lnTo>
                    <a:pt x="7578" y="1644949"/>
                  </a:lnTo>
                  <a:lnTo>
                    <a:pt x="28241" y="1675590"/>
                  </a:lnTo>
                  <a:lnTo>
                    <a:pt x="58882" y="1696253"/>
                  </a:lnTo>
                  <a:lnTo>
                    <a:pt x="96393" y="1703832"/>
                  </a:lnTo>
                  <a:lnTo>
                    <a:pt x="4737735" y="1703832"/>
                  </a:lnTo>
                  <a:lnTo>
                    <a:pt x="4775245" y="1696253"/>
                  </a:lnTo>
                  <a:lnTo>
                    <a:pt x="4805886" y="1675590"/>
                  </a:lnTo>
                  <a:lnTo>
                    <a:pt x="4826549" y="1644949"/>
                  </a:lnTo>
                  <a:lnTo>
                    <a:pt x="4834128" y="1607439"/>
                  </a:lnTo>
                  <a:lnTo>
                    <a:pt x="4834128" y="96393"/>
                  </a:lnTo>
                  <a:lnTo>
                    <a:pt x="4826549" y="58882"/>
                  </a:lnTo>
                  <a:lnTo>
                    <a:pt x="4805886" y="28241"/>
                  </a:lnTo>
                  <a:lnTo>
                    <a:pt x="4775245" y="7578"/>
                  </a:lnTo>
                  <a:lnTo>
                    <a:pt x="47377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charset="0"/>
                <a:buChar char="§"/>
                <a:tabLst/>
                <a:defRPr/>
              </a:pPr>
              <a:endParaRPr lang="fr-FR" sz="1400" baseline="25000" dirty="0" smtClean="0">
                <a:latin typeface="Roboto Regular"/>
              </a:endParaRP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charset="0"/>
                <a:buChar char="§"/>
                <a:tabLst/>
                <a:defRPr/>
              </a:pPr>
              <a:r>
                <a:rPr lang="fr-FR" sz="1400" baseline="25000" dirty="0" smtClean="0">
                  <a:latin typeface="Roboto Regular"/>
                </a:rPr>
                <a:t>Collecte des </a:t>
              </a:r>
              <a:r>
                <a:rPr lang="fr-FR" sz="1400" baseline="25000" dirty="0" smtClean="0">
                  <a:latin typeface="Roboto Regular"/>
                </a:rPr>
                <a:t>Données</a:t>
              </a:r>
              <a:endParaRPr lang="fr-FR" sz="1400" baseline="25000" dirty="0">
                <a:latin typeface="Roboto Regular"/>
              </a:endParaRPr>
            </a:p>
          </p:txBody>
        </p:sp>
        <p:grpSp>
          <p:nvGrpSpPr>
            <p:cNvPr id="19" name="object 24"/>
            <p:cNvGrpSpPr/>
            <p:nvPr/>
          </p:nvGrpSpPr>
          <p:grpSpPr>
            <a:xfrm>
              <a:off x="5048468" y="758085"/>
              <a:ext cx="2087172" cy="904516"/>
              <a:chOff x="5046658" y="759682"/>
              <a:chExt cx="2054833" cy="805102"/>
            </a:xfrm>
            <a:solidFill>
              <a:srgbClr val="FF0000"/>
            </a:solidFill>
          </p:grpSpPr>
          <p:sp>
            <p:nvSpPr>
              <p:cNvPr id="52" name="object 25"/>
              <p:cNvSpPr/>
              <p:nvPr/>
            </p:nvSpPr>
            <p:spPr>
              <a:xfrm>
                <a:off x="5046658" y="759682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1969008" y="0"/>
                    </a:moveTo>
                    <a:lnTo>
                      <a:pt x="83820" y="0"/>
                    </a:lnTo>
                    <a:lnTo>
                      <a:pt x="51167" y="6578"/>
                    </a:lnTo>
                    <a:lnTo>
                      <a:pt x="24526" y="24526"/>
                    </a:lnTo>
                    <a:lnTo>
                      <a:pt x="6578" y="51167"/>
                    </a:lnTo>
                    <a:lnTo>
                      <a:pt x="0" y="83819"/>
                    </a:lnTo>
                    <a:lnTo>
                      <a:pt x="0" y="419100"/>
                    </a:lnTo>
                    <a:lnTo>
                      <a:pt x="6578" y="451699"/>
                    </a:lnTo>
                    <a:lnTo>
                      <a:pt x="24526" y="478345"/>
                    </a:lnTo>
                    <a:lnTo>
                      <a:pt x="51167" y="496323"/>
                    </a:lnTo>
                    <a:lnTo>
                      <a:pt x="83820" y="502919"/>
                    </a:lnTo>
                    <a:lnTo>
                      <a:pt x="1969008" y="502919"/>
                    </a:lnTo>
                    <a:lnTo>
                      <a:pt x="2001607" y="496323"/>
                    </a:lnTo>
                    <a:lnTo>
                      <a:pt x="2028253" y="478345"/>
                    </a:lnTo>
                    <a:lnTo>
                      <a:pt x="2046231" y="451699"/>
                    </a:lnTo>
                    <a:lnTo>
                      <a:pt x="2052828" y="419100"/>
                    </a:lnTo>
                    <a:lnTo>
                      <a:pt x="2052828" y="83819"/>
                    </a:lnTo>
                    <a:lnTo>
                      <a:pt x="2046231" y="51167"/>
                    </a:lnTo>
                    <a:lnTo>
                      <a:pt x="2028253" y="24526"/>
                    </a:lnTo>
                    <a:lnTo>
                      <a:pt x="2001607" y="6578"/>
                    </a:lnTo>
                    <a:lnTo>
                      <a:pt x="196900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bject 26"/>
              <p:cNvSpPr/>
              <p:nvPr/>
            </p:nvSpPr>
            <p:spPr>
              <a:xfrm>
                <a:off x="5048536" y="1061864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0" y="83819"/>
                    </a:moveTo>
                    <a:lnTo>
                      <a:pt x="6578" y="51167"/>
                    </a:lnTo>
                    <a:lnTo>
                      <a:pt x="24526" y="24526"/>
                    </a:lnTo>
                    <a:lnTo>
                      <a:pt x="51167" y="6578"/>
                    </a:lnTo>
                    <a:lnTo>
                      <a:pt x="83820" y="0"/>
                    </a:lnTo>
                    <a:lnTo>
                      <a:pt x="1969008" y="0"/>
                    </a:lnTo>
                    <a:lnTo>
                      <a:pt x="2001607" y="6578"/>
                    </a:lnTo>
                    <a:lnTo>
                      <a:pt x="2028253" y="24526"/>
                    </a:lnTo>
                    <a:lnTo>
                      <a:pt x="2046231" y="51167"/>
                    </a:lnTo>
                    <a:lnTo>
                      <a:pt x="2052828" y="83819"/>
                    </a:lnTo>
                    <a:lnTo>
                      <a:pt x="2052828" y="419100"/>
                    </a:lnTo>
                    <a:lnTo>
                      <a:pt x="2046231" y="451699"/>
                    </a:lnTo>
                    <a:lnTo>
                      <a:pt x="2028253" y="478345"/>
                    </a:lnTo>
                    <a:lnTo>
                      <a:pt x="2001607" y="496323"/>
                    </a:lnTo>
                    <a:lnTo>
                      <a:pt x="1969008" y="502919"/>
                    </a:lnTo>
                    <a:lnTo>
                      <a:pt x="83820" y="502919"/>
                    </a:lnTo>
                    <a:lnTo>
                      <a:pt x="51167" y="496323"/>
                    </a:lnTo>
                    <a:lnTo>
                      <a:pt x="24526" y="478345"/>
                    </a:lnTo>
                    <a:lnTo>
                      <a:pt x="6578" y="451699"/>
                    </a:lnTo>
                    <a:lnTo>
                      <a:pt x="0" y="419100"/>
                    </a:lnTo>
                    <a:lnTo>
                      <a:pt x="0" y="838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object 27"/>
            <p:cNvSpPr txBox="1"/>
            <p:nvPr/>
          </p:nvSpPr>
          <p:spPr>
            <a:xfrm>
              <a:off x="5047615" y="791971"/>
              <a:ext cx="105069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Livrables</a:t>
              </a:r>
              <a:r>
                <a:rPr kumimoji="0" sz="1200" b="1" i="0" u="none" strike="noStrike" kern="0" cap="none" spc="-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 </a:t>
              </a:r>
              <a:r>
                <a:rPr kumimoji="0" sz="12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clés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50" name="object 29"/>
            <p:cNvSpPr/>
            <p:nvPr/>
          </p:nvSpPr>
          <p:spPr>
            <a:xfrm>
              <a:off x="5055234" y="1075220"/>
              <a:ext cx="2988110" cy="2078364"/>
            </a:xfrm>
            <a:custGeom>
              <a:avLst/>
              <a:gdLst/>
              <a:ahLst/>
              <a:cxnLst/>
              <a:rect l="l" t="t" r="r" b="b"/>
              <a:pathLst>
                <a:path w="3096895" h="1469389">
                  <a:moveTo>
                    <a:pt x="3012059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1384427"/>
                  </a:lnTo>
                  <a:lnTo>
                    <a:pt x="6663" y="1417379"/>
                  </a:lnTo>
                  <a:lnTo>
                    <a:pt x="24828" y="1444307"/>
                  </a:lnTo>
                  <a:lnTo>
                    <a:pt x="51756" y="1462472"/>
                  </a:lnTo>
                  <a:lnTo>
                    <a:pt x="84709" y="1469136"/>
                  </a:lnTo>
                  <a:lnTo>
                    <a:pt x="3012059" y="1469136"/>
                  </a:lnTo>
                  <a:lnTo>
                    <a:pt x="3045011" y="1462472"/>
                  </a:lnTo>
                  <a:lnTo>
                    <a:pt x="3071939" y="1444307"/>
                  </a:lnTo>
                  <a:lnTo>
                    <a:pt x="3090104" y="1417379"/>
                  </a:lnTo>
                  <a:lnTo>
                    <a:pt x="3096767" y="1384427"/>
                  </a:lnTo>
                  <a:lnTo>
                    <a:pt x="3096767" y="84709"/>
                  </a:lnTo>
                  <a:lnTo>
                    <a:pt x="3090104" y="51756"/>
                  </a:lnTo>
                  <a:lnTo>
                    <a:pt x="3071939" y="24828"/>
                  </a:lnTo>
                  <a:lnTo>
                    <a:pt x="3045011" y="6663"/>
                  </a:lnTo>
                  <a:lnTo>
                    <a:pt x="301205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ctr"/>
            <a:lstStyle/>
            <a:p>
              <a:pPr marL="36000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 smtClean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object 37"/>
            <p:cNvSpPr txBox="1"/>
            <p:nvPr/>
          </p:nvSpPr>
          <p:spPr>
            <a:xfrm>
              <a:off x="8231251" y="685546"/>
              <a:ext cx="863002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20955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Date </a:t>
              </a:r>
              <a:r>
                <a:rPr kumimoji="0" lang="fr-FR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t</a:t>
              </a:r>
              <a:r>
                <a:rPr kumimoji="0" lang="fr-FR" sz="1000" b="0" i="0" u="none" strike="noStrike" kern="0" cap="none" spc="-2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ransmission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23" name="object 38"/>
            <p:cNvSpPr txBox="1"/>
            <p:nvPr/>
          </p:nvSpPr>
          <p:spPr>
            <a:xfrm>
              <a:off x="9080882" y="758257"/>
              <a:ext cx="832791" cy="19468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80645" marR="5080" lvl="0" indent="-6858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1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Avancement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4" name="object 40"/>
            <p:cNvSpPr/>
            <p:nvPr/>
          </p:nvSpPr>
          <p:spPr>
            <a:xfrm>
              <a:off x="9088624" y="1041653"/>
              <a:ext cx="676473" cy="2169348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479298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1416558"/>
                  </a:lnTo>
                  <a:lnTo>
                    <a:pt x="4125" y="1437042"/>
                  </a:lnTo>
                  <a:lnTo>
                    <a:pt x="15382" y="1453753"/>
                  </a:lnTo>
                  <a:lnTo>
                    <a:pt x="32093" y="1465010"/>
                  </a:lnTo>
                  <a:lnTo>
                    <a:pt x="52578" y="1469136"/>
                  </a:lnTo>
                  <a:lnTo>
                    <a:pt x="479298" y="1469136"/>
                  </a:lnTo>
                  <a:lnTo>
                    <a:pt x="499782" y="1465010"/>
                  </a:lnTo>
                  <a:lnTo>
                    <a:pt x="516493" y="1453753"/>
                  </a:lnTo>
                  <a:lnTo>
                    <a:pt x="527750" y="1437042"/>
                  </a:lnTo>
                  <a:lnTo>
                    <a:pt x="531876" y="1416558"/>
                  </a:lnTo>
                  <a:lnTo>
                    <a:pt x="531876" y="52578"/>
                  </a:lnTo>
                  <a:lnTo>
                    <a:pt x="527750" y="32093"/>
                  </a:lnTo>
                  <a:lnTo>
                    <a:pt x="516493" y="15382"/>
                  </a:lnTo>
                  <a:lnTo>
                    <a:pt x="499782" y="412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41"/>
            <p:cNvSpPr/>
            <p:nvPr/>
          </p:nvSpPr>
          <p:spPr>
            <a:xfrm>
              <a:off x="9049259" y="1070049"/>
              <a:ext cx="762768" cy="2083534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479298" y="0"/>
                  </a:lnTo>
                  <a:lnTo>
                    <a:pt x="499782" y="4125"/>
                  </a:lnTo>
                  <a:lnTo>
                    <a:pt x="516493" y="15382"/>
                  </a:lnTo>
                  <a:lnTo>
                    <a:pt x="527750" y="32093"/>
                  </a:lnTo>
                  <a:lnTo>
                    <a:pt x="531876" y="52578"/>
                  </a:lnTo>
                  <a:lnTo>
                    <a:pt x="531876" y="1416558"/>
                  </a:lnTo>
                  <a:lnTo>
                    <a:pt x="527750" y="1437042"/>
                  </a:lnTo>
                  <a:lnTo>
                    <a:pt x="516493" y="1453753"/>
                  </a:lnTo>
                  <a:lnTo>
                    <a:pt x="499782" y="1465010"/>
                  </a:lnTo>
                  <a:lnTo>
                    <a:pt x="479298" y="1469136"/>
                  </a:lnTo>
                  <a:lnTo>
                    <a:pt x="52578" y="1469136"/>
                  </a:lnTo>
                  <a:lnTo>
                    <a:pt x="32093" y="1465010"/>
                  </a:lnTo>
                  <a:lnTo>
                    <a:pt x="15382" y="1453753"/>
                  </a:lnTo>
                  <a:lnTo>
                    <a:pt x="4125" y="1437042"/>
                  </a:lnTo>
                  <a:lnTo>
                    <a:pt x="0" y="1416558"/>
                  </a:lnTo>
                  <a:lnTo>
                    <a:pt x="0" y="52578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43"/>
            <p:cNvSpPr/>
            <p:nvPr/>
          </p:nvSpPr>
          <p:spPr>
            <a:xfrm>
              <a:off x="8153400" y="1071895"/>
              <a:ext cx="796309" cy="2081689"/>
            </a:xfrm>
            <a:custGeom>
              <a:avLst/>
              <a:gdLst/>
              <a:ahLst/>
              <a:cxnLst/>
              <a:rect l="l" t="t" r="r" b="b"/>
              <a:pathLst>
                <a:path w="530859" h="1469389">
                  <a:moveTo>
                    <a:pt x="0" y="52450"/>
                  </a:moveTo>
                  <a:lnTo>
                    <a:pt x="4123" y="32039"/>
                  </a:lnTo>
                  <a:lnTo>
                    <a:pt x="15367" y="15366"/>
                  </a:lnTo>
                  <a:lnTo>
                    <a:pt x="32039" y="4123"/>
                  </a:lnTo>
                  <a:lnTo>
                    <a:pt x="52451" y="0"/>
                  </a:lnTo>
                  <a:lnTo>
                    <a:pt x="477901" y="0"/>
                  </a:lnTo>
                  <a:lnTo>
                    <a:pt x="498312" y="4123"/>
                  </a:lnTo>
                  <a:lnTo>
                    <a:pt x="514985" y="15366"/>
                  </a:lnTo>
                  <a:lnTo>
                    <a:pt x="526228" y="32039"/>
                  </a:lnTo>
                  <a:lnTo>
                    <a:pt x="530352" y="52450"/>
                  </a:lnTo>
                  <a:lnTo>
                    <a:pt x="530352" y="1416685"/>
                  </a:lnTo>
                  <a:lnTo>
                    <a:pt x="526228" y="1437096"/>
                  </a:lnTo>
                  <a:lnTo>
                    <a:pt x="514985" y="1453769"/>
                  </a:lnTo>
                  <a:lnTo>
                    <a:pt x="498312" y="1465012"/>
                  </a:lnTo>
                  <a:lnTo>
                    <a:pt x="477901" y="1469136"/>
                  </a:lnTo>
                  <a:lnTo>
                    <a:pt x="52451" y="1469136"/>
                  </a:lnTo>
                  <a:lnTo>
                    <a:pt x="32039" y="1465012"/>
                  </a:lnTo>
                  <a:lnTo>
                    <a:pt x="15367" y="1453769"/>
                  </a:lnTo>
                  <a:lnTo>
                    <a:pt x="4123" y="1437096"/>
                  </a:lnTo>
                  <a:lnTo>
                    <a:pt x="0" y="1416685"/>
                  </a:lnTo>
                  <a:lnTo>
                    <a:pt x="0" y="52450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28" name="object 45"/>
            <p:cNvSpPr txBox="1"/>
            <p:nvPr/>
          </p:nvSpPr>
          <p:spPr>
            <a:xfrm>
              <a:off x="9194417" y="3372480"/>
              <a:ext cx="504385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Criticité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29" name="object 46"/>
            <p:cNvGrpSpPr/>
            <p:nvPr/>
          </p:nvGrpSpPr>
          <p:grpSpPr>
            <a:xfrm>
              <a:off x="148795" y="474503"/>
              <a:ext cx="2098641" cy="805210"/>
              <a:chOff x="148590" y="499061"/>
              <a:chExt cx="2066125" cy="716710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1968754" y="0"/>
                    </a:moveTo>
                    <a:lnTo>
                      <a:pt x="84074" y="0"/>
                    </a:lnTo>
                    <a:lnTo>
                      <a:pt x="51349" y="6600"/>
                    </a:lnTo>
                    <a:lnTo>
                      <a:pt x="24625" y="24606"/>
                    </a:lnTo>
                    <a:lnTo>
                      <a:pt x="6607" y="51327"/>
                    </a:lnTo>
                    <a:lnTo>
                      <a:pt x="0" y="84074"/>
                    </a:lnTo>
                    <a:lnTo>
                      <a:pt x="0" y="420369"/>
                    </a:lnTo>
                    <a:lnTo>
                      <a:pt x="6607" y="453116"/>
                    </a:lnTo>
                    <a:lnTo>
                      <a:pt x="24625" y="479837"/>
                    </a:lnTo>
                    <a:lnTo>
                      <a:pt x="51349" y="497843"/>
                    </a:lnTo>
                    <a:lnTo>
                      <a:pt x="84074" y="504443"/>
                    </a:lnTo>
                    <a:lnTo>
                      <a:pt x="1968754" y="504443"/>
                    </a:lnTo>
                    <a:lnTo>
                      <a:pt x="2001500" y="497843"/>
                    </a:lnTo>
                    <a:lnTo>
                      <a:pt x="2028221" y="479837"/>
                    </a:lnTo>
                    <a:lnTo>
                      <a:pt x="2046227" y="453116"/>
                    </a:lnTo>
                    <a:lnTo>
                      <a:pt x="2052828" y="420369"/>
                    </a:lnTo>
                    <a:lnTo>
                      <a:pt x="2052828" y="84074"/>
                    </a:lnTo>
                    <a:lnTo>
                      <a:pt x="2046227" y="51327"/>
                    </a:lnTo>
                    <a:lnTo>
                      <a:pt x="2028221" y="24606"/>
                    </a:lnTo>
                    <a:lnTo>
                      <a:pt x="2001500" y="6600"/>
                    </a:lnTo>
                    <a:lnTo>
                      <a:pt x="1968754" y="0"/>
                    </a:lnTo>
                    <a:close/>
                  </a:path>
                </a:pathLst>
              </a:custGeom>
              <a:solidFill>
                <a:srgbClr val="585858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61760" y="499061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0" y="84074"/>
                    </a:moveTo>
                    <a:lnTo>
                      <a:pt x="6607" y="51327"/>
                    </a:lnTo>
                    <a:lnTo>
                      <a:pt x="24625" y="24606"/>
                    </a:lnTo>
                    <a:lnTo>
                      <a:pt x="51349" y="6600"/>
                    </a:lnTo>
                    <a:lnTo>
                      <a:pt x="84074" y="0"/>
                    </a:lnTo>
                    <a:lnTo>
                      <a:pt x="1968754" y="0"/>
                    </a:lnTo>
                    <a:lnTo>
                      <a:pt x="2001500" y="6600"/>
                    </a:lnTo>
                    <a:lnTo>
                      <a:pt x="2028221" y="24606"/>
                    </a:lnTo>
                    <a:lnTo>
                      <a:pt x="2046227" y="51327"/>
                    </a:lnTo>
                    <a:lnTo>
                      <a:pt x="2052828" y="84074"/>
                    </a:lnTo>
                    <a:lnTo>
                      <a:pt x="2052828" y="420369"/>
                    </a:lnTo>
                    <a:lnTo>
                      <a:pt x="2046227" y="453116"/>
                    </a:lnTo>
                    <a:lnTo>
                      <a:pt x="2028221" y="479837"/>
                    </a:lnTo>
                    <a:lnTo>
                      <a:pt x="2001500" y="497843"/>
                    </a:lnTo>
                    <a:lnTo>
                      <a:pt x="1968754" y="504443"/>
                    </a:lnTo>
                    <a:lnTo>
                      <a:pt x="84074" y="504443"/>
                    </a:lnTo>
                    <a:lnTo>
                      <a:pt x="51349" y="497843"/>
                    </a:lnTo>
                    <a:lnTo>
                      <a:pt x="24625" y="479837"/>
                    </a:lnTo>
                    <a:lnTo>
                      <a:pt x="6607" y="453116"/>
                    </a:lnTo>
                    <a:lnTo>
                      <a:pt x="0" y="420369"/>
                    </a:lnTo>
                    <a:lnTo>
                      <a:pt x="0" y="840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object 50"/>
            <p:cNvSpPr txBox="1"/>
            <p:nvPr/>
          </p:nvSpPr>
          <p:spPr>
            <a:xfrm>
              <a:off x="280993" y="584276"/>
              <a:ext cx="1820868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Rappel de la mission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5" name="object 52"/>
            <p:cNvSpPr/>
            <p:nvPr/>
          </p:nvSpPr>
          <p:spPr>
            <a:xfrm>
              <a:off x="47400" y="869385"/>
              <a:ext cx="4809758" cy="2153317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4615688" y="0"/>
                  </a:moveTo>
                  <a:lnTo>
                    <a:pt x="137706" y="0"/>
                  </a:lnTo>
                  <a:lnTo>
                    <a:pt x="94177" y="7014"/>
                  </a:lnTo>
                  <a:lnTo>
                    <a:pt x="56375" y="26550"/>
                  </a:lnTo>
                  <a:lnTo>
                    <a:pt x="26567" y="56345"/>
                  </a:lnTo>
                  <a:lnTo>
                    <a:pt x="7019" y="94138"/>
                  </a:lnTo>
                  <a:lnTo>
                    <a:pt x="0" y="137668"/>
                  </a:lnTo>
                  <a:lnTo>
                    <a:pt x="0" y="2491232"/>
                  </a:lnTo>
                  <a:lnTo>
                    <a:pt x="7019" y="2534761"/>
                  </a:lnTo>
                  <a:lnTo>
                    <a:pt x="26567" y="2572554"/>
                  </a:lnTo>
                  <a:lnTo>
                    <a:pt x="56375" y="2602349"/>
                  </a:lnTo>
                  <a:lnTo>
                    <a:pt x="94177" y="2621885"/>
                  </a:lnTo>
                  <a:lnTo>
                    <a:pt x="137706" y="2628900"/>
                  </a:lnTo>
                  <a:lnTo>
                    <a:pt x="4615688" y="2628900"/>
                  </a:lnTo>
                  <a:lnTo>
                    <a:pt x="4659217" y="2621885"/>
                  </a:lnTo>
                  <a:lnTo>
                    <a:pt x="4697010" y="2602349"/>
                  </a:lnTo>
                  <a:lnTo>
                    <a:pt x="4726805" y="2572554"/>
                  </a:lnTo>
                  <a:lnTo>
                    <a:pt x="4746341" y="2534761"/>
                  </a:lnTo>
                  <a:lnTo>
                    <a:pt x="4753356" y="2491232"/>
                  </a:lnTo>
                  <a:lnTo>
                    <a:pt x="4753356" y="137668"/>
                  </a:lnTo>
                  <a:lnTo>
                    <a:pt x="4746341" y="94138"/>
                  </a:lnTo>
                  <a:lnTo>
                    <a:pt x="4726805" y="56345"/>
                  </a:lnTo>
                  <a:lnTo>
                    <a:pt x="4697010" y="26550"/>
                  </a:lnTo>
                  <a:lnTo>
                    <a:pt x="4659217" y="7014"/>
                  </a:lnTo>
                  <a:lnTo>
                    <a:pt x="461568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 algn="l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endParaRPr lang="fr-FR" sz="1400" baseline="25000" dirty="0" smtClean="0">
                <a:latin typeface="Roboto Regular"/>
              </a:endParaRPr>
            </a:p>
            <a:p>
              <a:pPr marL="171450" indent="-171450" algn="l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aseline="25000" dirty="0" smtClean="0">
                  <a:latin typeface="Roboto Regular"/>
                </a:rPr>
                <a:t>Evaluer </a:t>
              </a:r>
              <a:r>
                <a:rPr lang="fr-FR" sz="1400" baseline="25000" dirty="0">
                  <a:latin typeface="Roboto Regular"/>
                </a:rPr>
                <a:t>les offres existantes, établir le catalogue des offres et services, proposer les nouvelles offres et services</a:t>
              </a:r>
            </a:p>
            <a:p>
              <a:pPr marL="171450" indent="-171450" algn="l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aseline="25000" dirty="0">
                  <a:latin typeface="Roboto Regular"/>
                </a:rPr>
                <a:t>Définir les marchés et services cibles sur lesquels on souhaite concentrer son développement</a:t>
              </a:r>
            </a:p>
            <a:p>
              <a:pPr marL="171450" indent="-171450" algn="l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aseline="25000" dirty="0">
                  <a:latin typeface="Roboto Regular"/>
                </a:rPr>
                <a:t>Structurer son approche de réponse aux appels d’offres et d’intégration des nouveaux donneurs d’ordre </a:t>
              </a:r>
            </a:p>
            <a:p>
              <a:pPr marL="171450" indent="-171450" algn="l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aseline="25000" dirty="0">
                  <a:latin typeface="Roboto Regular"/>
                </a:rPr>
                <a:t>Structurer son approche de gestion de la relation avec le donneur d’ordre, de livraison des </a:t>
              </a:r>
              <a:r>
                <a:rPr lang="fr-FR" sz="1400" baseline="25000" dirty="0" err="1">
                  <a:latin typeface="Roboto Regular"/>
                </a:rPr>
                <a:t>reporting</a:t>
              </a:r>
              <a:r>
                <a:rPr lang="fr-FR" sz="1400" baseline="25000" dirty="0">
                  <a:latin typeface="Roboto Regular"/>
                </a:rPr>
                <a:t> et de clôture de la relation avec le DO</a:t>
              </a:r>
            </a:p>
            <a:p>
              <a:pPr marL="171450" indent="-171450" algn="l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aseline="25000" dirty="0">
                  <a:latin typeface="Roboto Regular"/>
                </a:rPr>
                <a:t>Réaliser son examen annuel des opportunités gagnées ou perdues</a:t>
              </a:r>
            </a:p>
            <a:p>
              <a:pPr marL="360000" marR="0" lvl="0" indent="-285750" algn="l" defTabSz="914400" eaLnBrk="1" fontAlgn="auto" latinLnBrk="0" hangingPunct="1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</p:txBody>
        </p:sp>
        <p:sp>
          <p:nvSpPr>
            <p:cNvPr id="43" name="object 56"/>
            <p:cNvSpPr/>
            <p:nvPr/>
          </p:nvSpPr>
          <p:spPr>
            <a:xfrm>
              <a:off x="5047615" y="5404394"/>
              <a:ext cx="2083974" cy="558601"/>
            </a:xfrm>
            <a:custGeom>
              <a:avLst/>
              <a:gdLst/>
              <a:ahLst/>
              <a:cxnLst/>
              <a:rect l="l" t="t" r="r" b="b"/>
              <a:pathLst>
                <a:path w="2051684" h="497204">
                  <a:moveTo>
                    <a:pt x="1968500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6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414019"/>
                  </a:lnTo>
                  <a:lnTo>
                    <a:pt x="6508" y="446246"/>
                  </a:lnTo>
                  <a:lnTo>
                    <a:pt x="24257" y="472566"/>
                  </a:lnTo>
                  <a:lnTo>
                    <a:pt x="50577" y="490315"/>
                  </a:lnTo>
                  <a:lnTo>
                    <a:pt x="82803" y="496823"/>
                  </a:lnTo>
                  <a:lnTo>
                    <a:pt x="1968500" y="496823"/>
                  </a:lnTo>
                  <a:lnTo>
                    <a:pt x="2000726" y="490315"/>
                  </a:lnTo>
                  <a:lnTo>
                    <a:pt x="2027046" y="472566"/>
                  </a:lnTo>
                  <a:lnTo>
                    <a:pt x="2044795" y="446246"/>
                  </a:lnTo>
                  <a:lnTo>
                    <a:pt x="2051304" y="414019"/>
                  </a:lnTo>
                  <a:lnTo>
                    <a:pt x="2051304" y="82803"/>
                  </a:lnTo>
                  <a:lnTo>
                    <a:pt x="2044795" y="50577"/>
                  </a:lnTo>
                  <a:lnTo>
                    <a:pt x="2027046" y="24256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  Décisions attendues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58"/>
            <p:cNvSpPr txBox="1"/>
            <p:nvPr/>
          </p:nvSpPr>
          <p:spPr>
            <a:xfrm>
              <a:off x="5143701" y="5337567"/>
              <a:ext cx="1530571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1" name="object 60"/>
            <p:cNvSpPr/>
            <p:nvPr/>
          </p:nvSpPr>
          <p:spPr>
            <a:xfrm>
              <a:off x="5047615" y="5823557"/>
              <a:ext cx="4778929" cy="1322171"/>
            </a:xfrm>
            <a:custGeom>
              <a:avLst/>
              <a:gdLst/>
              <a:ahLst/>
              <a:cxnLst/>
              <a:rect l="l" t="t" r="r" b="b"/>
              <a:pathLst>
                <a:path w="4834255" h="1705609">
                  <a:moveTo>
                    <a:pt x="4737608" y="0"/>
                  </a:moveTo>
                  <a:lnTo>
                    <a:pt x="96520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1608836"/>
                  </a:lnTo>
                  <a:lnTo>
                    <a:pt x="7580" y="1646403"/>
                  </a:lnTo>
                  <a:lnTo>
                    <a:pt x="28257" y="1677084"/>
                  </a:lnTo>
                  <a:lnTo>
                    <a:pt x="58935" y="1697770"/>
                  </a:lnTo>
                  <a:lnTo>
                    <a:pt x="96520" y="1705356"/>
                  </a:lnTo>
                  <a:lnTo>
                    <a:pt x="4737608" y="1705356"/>
                  </a:lnTo>
                  <a:lnTo>
                    <a:pt x="4775192" y="1697770"/>
                  </a:lnTo>
                  <a:lnTo>
                    <a:pt x="4805870" y="1677084"/>
                  </a:lnTo>
                  <a:lnTo>
                    <a:pt x="4826547" y="1646403"/>
                  </a:lnTo>
                  <a:lnTo>
                    <a:pt x="4834128" y="1608836"/>
                  </a:lnTo>
                  <a:lnTo>
                    <a:pt x="4834128" y="96520"/>
                  </a:lnTo>
                  <a:lnTo>
                    <a:pt x="4826547" y="58935"/>
                  </a:lnTo>
                  <a:lnTo>
                    <a:pt x="4805870" y="28257"/>
                  </a:lnTo>
                  <a:lnTo>
                    <a:pt x="4775192" y="7580"/>
                  </a:lnTo>
                  <a:lnTo>
                    <a:pt x="473760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360000" indent="-285750" algn="l">
                <a:lnSpc>
                  <a:spcPct val="150000"/>
                </a:lnSpc>
                <a:spcBef>
                  <a:spcPts val="6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  <a:defRPr/>
              </a:pPr>
              <a:endParaRPr lang="fr-FR" sz="200" baseline="25000" dirty="0" smtClean="0">
                <a:latin typeface="Roboto Regular"/>
              </a:endParaRPr>
            </a:p>
            <a:p>
              <a:pPr marL="360000" indent="-285750" algn="l">
                <a:lnSpc>
                  <a:spcPct val="150000"/>
                </a:lnSpc>
                <a:spcBef>
                  <a:spcPts val="600"/>
                </a:spcBef>
                <a:buClr>
                  <a:srgbClr val="FF3300"/>
                </a:buClr>
                <a:buFont typeface="Wingdings" panose="05000000000000000000" pitchFamily="2" charset="2"/>
                <a:buChar char="§"/>
                <a:defRPr/>
              </a:pPr>
              <a:r>
                <a:rPr lang="fr-FR" sz="1400" baseline="25000" dirty="0" smtClean="0">
                  <a:latin typeface="Roboto Regular"/>
                </a:rPr>
                <a:t>Validation </a:t>
              </a:r>
              <a:r>
                <a:rPr lang="fr-FR" sz="1400" baseline="25000" dirty="0">
                  <a:latin typeface="Roboto Regular"/>
                </a:rPr>
                <a:t>des procédures à rédiger </a:t>
              </a:r>
              <a:r>
                <a:rPr lang="fr-FR" sz="1400" baseline="25000" dirty="0" smtClean="0">
                  <a:latin typeface="Roboto Regular"/>
                </a:rPr>
                <a:t>et le partager</a:t>
              </a:r>
              <a:r>
                <a:rPr lang="fr-FR" sz="1400" dirty="0" smtClean="0">
                  <a:latin typeface="Roboto Regular"/>
                </a:rPr>
                <a:t> </a:t>
              </a:r>
              <a:r>
                <a:rPr lang="fr-FR" sz="1400" baseline="25000" dirty="0">
                  <a:latin typeface="Roboto Regular"/>
                </a:rPr>
                <a:t>aux </a:t>
              </a:r>
              <a:r>
                <a:rPr lang="fr-FR" sz="1400" baseline="25000" dirty="0" smtClean="0">
                  <a:latin typeface="Roboto Regular"/>
                </a:rPr>
                <a:t>Stream leader  procédure</a:t>
              </a:r>
            </a:p>
          </p:txBody>
        </p:sp>
        <p:grpSp>
          <p:nvGrpSpPr>
            <p:cNvPr id="35" name="object 63"/>
            <p:cNvGrpSpPr/>
            <p:nvPr/>
          </p:nvGrpSpPr>
          <p:grpSpPr>
            <a:xfrm>
              <a:off x="9412223" y="2019924"/>
              <a:ext cx="154798" cy="803982"/>
              <a:chOff x="9412223" y="1941797"/>
              <a:chExt cx="152400" cy="715615"/>
            </a:xfrm>
          </p:grpSpPr>
          <p:pic>
            <p:nvPicPr>
              <p:cNvPr id="38" name="object 6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12223" y="1941797"/>
                <a:ext cx="152400" cy="153923"/>
              </a:xfrm>
              <a:prstGeom prst="rect">
                <a:avLst/>
              </a:prstGeom>
            </p:spPr>
          </p:pic>
          <p:pic>
            <p:nvPicPr>
              <p:cNvPr id="39" name="object 67"/>
              <p:cNvPicPr/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12223" y="2503487"/>
                <a:ext cx="152400" cy="153925"/>
              </a:xfrm>
              <a:prstGeom prst="rect">
                <a:avLst/>
              </a:prstGeom>
            </p:spPr>
          </p:pic>
        </p:grpSp>
      </p:grpSp>
      <p:sp>
        <p:nvSpPr>
          <p:cNvPr id="62" name="object 5"/>
          <p:cNvSpPr txBox="1">
            <a:spLocks noGrp="1"/>
          </p:cNvSpPr>
          <p:nvPr>
            <p:ph type="title"/>
          </p:nvPr>
        </p:nvSpPr>
        <p:spPr>
          <a:xfrm>
            <a:off x="5553164" y="343837"/>
            <a:ext cx="4346835" cy="25904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chemeClr val="bg1"/>
                </a:solidFill>
                <a:latin typeface="Garamond" panose="02020404030301010803" pitchFamily="18" charset="0"/>
              </a:rPr>
              <a:t>Avancement</a:t>
            </a:r>
            <a:r>
              <a:rPr sz="1600" spc="-2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Chantier</a:t>
            </a:r>
            <a:r>
              <a:rPr sz="1600" spc="-5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1600" spc="-5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–</a:t>
            </a:r>
            <a:r>
              <a:rPr sz="1600" spc="-35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sz="1600" spc="-1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0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2900" y="1371600"/>
            <a:ext cx="149081" cy="147512"/>
          </a:xfrm>
          <a:prstGeom prst="rect">
            <a:avLst/>
          </a:prstGeom>
        </p:spPr>
      </p:pic>
      <p:sp>
        <p:nvSpPr>
          <p:cNvPr id="42" name="object 52"/>
          <p:cNvSpPr/>
          <p:nvPr/>
        </p:nvSpPr>
        <p:spPr>
          <a:xfrm>
            <a:off x="200901" y="3123804"/>
            <a:ext cx="4582479" cy="394482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indent="-285750">
              <a:lnSpc>
                <a:spcPts val="2200"/>
              </a:lnSpc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baseline="25000" dirty="0">
                <a:latin typeface="Roboto Regular"/>
              </a:rPr>
              <a:t>Commerciale</a:t>
            </a:r>
            <a:r>
              <a:rPr lang="fr-FR" sz="1400" baseline="25000" dirty="0" smtClean="0">
                <a:latin typeface="Roboto Regular"/>
              </a:rPr>
              <a:t>, </a:t>
            </a:r>
            <a:r>
              <a:rPr lang="fr-FR" sz="1400" baseline="25000" dirty="0">
                <a:latin typeface="Roboto Regular"/>
              </a:rPr>
              <a:t>Marketing et gestion de la relation avec le DO</a:t>
            </a:r>
          </a:p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dirty="0">
              <a:latin typeface="Garamond" panose="02020404030301010803" pitchFamily="18" charset="0"/>
            </a:endParaRPr>
          </a:p>
        </p:txBody>
      </p:sp>
      <p:sp>
        <p:nvSpPr>
          <p:cNvPr id="46" name="object 52"/>
          <p:cNvSpPr/>
          <p:nvPr/>
        </p:nvSpPr>
        <p:spPr>
          <a:xfrm>
            <a:off x="228297" y="3864934"/>
            <a:ext cx="4582479" cy="972532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indent="-285750" algn="l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baseline="25000" dirty="0">
                <a:latin typeface="Roboto Regular"/>
              </a:rPr>
              <a:t>Listing des nouvelles </a:t>
            </a:r>
            <a:r>
              <a:rPr lang="fr-FR" sz="1400" baseline="25000" dirty="0" smtClean="0">
                <a:latin typeface="Roboto Regular"/>
              </a:rPr>
              <a:t>procédures </a:t>
            </a:r>
            <a:r>
              <a:rPr lang="fr-FR" sz="1400" baseline="25000" dirty="0">
                <a:latin typeface="Roboto Regular"/>
              </a:rPr>
              <a:t>a partager au </a:t>
            </a:r>
            <a:r>
              <a:rPr lang="fr-FR" sz="1400" baseline="25000" dirty="0" smtClean="0">
                <a:latin typeface="Roboto Regular"/>
              </a:rPr>
              <a:t>Stream </a:t>
            </a:r>
            <a:r>
              <a:rPr lang="fr-FR" sz="1400" baseline="25000" dirty="0">
                <a:latin typeface="Roboto Regular"/>
              </a:rPr>
              <a:t>leader du chantier « </a:t>
            </a:r>
            <a:r>
              <a:rPr lang="fr-FR" sz="1400" baseline="25000" dirty="0" smtClean="0">
                <a:latin typeface="Roboto Regular"/>
              </a:rPr>
              <a:t>procédure</a:t>
            </a:r>
            <a:r>
              <a:rPr lang="fr-FR" sz="1400" baseline="25000" dirty="0">
                <a:latin typeface="Roboto Regular"/>
              </a:rPr>
              <a:t> »</a:t>
            </a:r>
          </a:p>
          <a:p>
            <a:pPr marL="360000" marR="0" lvl="0" indent="-285750" algn="l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baseline="25000" dirty="0">
                <a:latin typeface="Roboto Regular"/>
              </a:rPr>
              <a:t>Photo globale  du marche actuel: taille du marche/analyse </a:t>
            </a:r>
            <a:r>
              <a:rPr lang="fr-FR" sz="1400" baseline="25000" dirty="0" smtClean="0">
                <a:latin typeface="Roboto Regular"/>
              </a:rPr>
              <a:t>SWOT </a:t>
            </a:r>
            <a:r>
              <a:rPr lang="fr-FR" sz="1400" baseline="25000" dirty="0">
                <a:latin typeface="Roboto Regular"/>
              </a:rPr>
              <a:t>par </a:t>
            </a:r>
            <a:r>
              <a:rPr lang="fr-FR" sz="1400" baseline="25000" dirty="0" smtClean="0">
                <a:latin typeface="Roboto Regular"/>
              </a:rPr>
              <a:t>activité </a:t>
            </a:r>
            <a:r>
              <a:rPr lang="fr-FR" sz="1400" baseline="25000" dirty="0">
                <a:latin typeface="Roboto Regular"/>
              </a:rPr>
              <a:t>/secteur </a:t>
            </a:r>
            <a:r>
              <a:rPr lang="fr-FR" sz="1400" baseline="25000" dirty="0" smtClean="0">
                <a:latin typeface="Roboto Regular"/>
              </a:rPr>
              <a:t>d’activité</a:t>
            </a:r>
            <a:endParaRPr lang="fr-FR" sz="1400" baseline="25000" dirty="0">
              <a:latin typeface="Roboto Regular"/>
            </a:endParaRPr>
          </a:p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baseline="25000" dirty="0">
              <a:latin typeface="Robo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059" y="1337671"/>
            <a:ext cx="2782366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25000" dirty="0" smtClean="0">
                <a:latin typeface="Roboto Regular"/>
              </a:rPr>
              <a:t>Listing </a:t>
            </a:r>
            <a:r>
              <a:rPr lang="fr-FR" sz="1400" baseline="25000" dirty="0">
                <a:latin typeface="Roboto Regular"/>
              </a:rPr>
              <a:t>des nouvelles </a:t>
            </a:r>
            <a:r>
              <a:rPr lang="fr-FR" sz="1400" baseline="25000" dirty="0" smtClean="0">
                <a:latin typeface="Roboto Regular"/>
              </a:rPr>
              <a:t>procédures </a:t>
            </a:r>
            <a:r>
              <a:rPr lang="fr-FR" sz="1400" baseline="25000" dirty="0">
                <a:latin typeface="Roboto Regular"/>
              </a:rPr>
              <a:t>a partager au </a:t>
            </a:r>
            <a:r>
              <a:rPr lang="fr-FR" sz="1400" baseline="25000" dirty="0" smtClean="0">
                <a:latin typeface="Roboto Regular"/>
              </a:rPr>
              <a:t>Stream </a:t>
            </a:r>
            <a:r>
              <a:rPr lang="fr-FR" sz="1400" baseline="25000" dirty="0">
                <a:latin typeface="Roboto Regular"/>
              </a:rPr>
              <a:t>leader du chantier « </a:t>
            </a:r>
            <a:r>
              <a:rPr lang="fr-FR" sz="1400" baseline="25000" dirty="0" smtClean="0">
                <a:latin typeface="Roboto Regular"/>
              </a:rPr>
              <a:t>procédure</a:t>
            </a:r>
            <a:r>
              <a:rPr lang="fr-FR" sz="1400" baseline="25000" dirty="0">
                <a:latin typeface="Roboto Regular"/>
              </a:rPr>
              <a:t> »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80059" y="1888160"/>
            <a:ext cx="2782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25000" dirty="0" smtClean="0">
                <a:latin typeface="Roboto Regular"/>
              </a:rPr>
              <a:t>Photo globale  du marche actuel: taille du marche/analyse SWOT par activité /secteur d’activité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05474" y="2447506"/>
            <a:ext cx="2782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25000" dirty="0" smtClean="0">
                <a:latin typeface="Roboto Regular"/>
              </a:rPr>
              <a:t>Catalogue</a:t>
            </a:r>
            <a:r>
              <a:rPr lang="fr-FR" sz="1400" dirty="0" smtClean="0">
                <a:latin typeface="Roboto Regular"/>
              </a:rPr>
              <a:t> </a:t>
            </a:r>
            <a:r>
              <a:rPr lang="fr-FR" sz="1400" baseline="25000" dirty="0">
                <a:latin typeface="Roboto Regular"/>
              </a:rPr>
              <a:t>offres et services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924800" y="1364877"/>
            <a:ext cx="865024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25000" dirty="0" smtClean="0">
                <a:latin typeface="Roboto Regular"/>
              </a:rPr>
              <a:t>26/08/2022</a:t>
            </a:r>
            <a:endParaRPr lang="fr-FR" sz="1400" baseline="25000" dirty="0">
              <a:latin typeface="Roboto Regular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68416" y="1963653"/>
            <a:ext cx="865024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aseline="25000" dirty="0" smtClean="0">
                <a:latin typeface="Roboto Regular"/>
              </a:rPr>
              <a:t>26/08/2022</a:t>
            </a:r>
            <a:endParaRPr lang="fr-FR" sz="1400" baseline="25000" dirty="0"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602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228</Words>
  <Application>Microsoft Office PowerPoint</Application>
  <PresentationFormat>Format A4 (210 x 297 mm)</PresentationFormat>
  <Paragraphs>41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Garamond</vt:lpstr>
      <vt:lpstr>Roboto Regular</vt:lpstr>
      <vt:lpstr>Wingdings</vt:lpstr>
      <vt:lpstr>Office Theme</vt:lpstr>
      <vt:lpstr>Thème Office</vt:lpstr>
      <vt:lpstr>1_Thème Office</vt:lpstr>
      <vt:lpstr>Présentation PowerPoint</vt:lpstr>
      <vt:lpstr>Point hebdomadaire _ Suivi de Chantier_Portefeuille d’offres et services </vt:lpstr>
      <vt:lpstr>Avancement Chantier  –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hebdo Plan de Transformation GMC</dc:title>
  <dc:creator>Théophile AMANI</dc:creator>
  <cp:lastModifiedBy>Michèle DEGBOE</cp:lastModifiedBy>
  <cp:revision>59</cp:revision>
  <dcterms:created xsi:type="dcterms:W3CDTF">2022-06-18T17:03:26Z</dcterms:created>
  <dcterms:modified xsi:type="dcterms:W3CDTF">2022-09-02T11:00:25Z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