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7"/>
  </p:notesMasterIdLst>
  <p:sldIdLst>
    <p:sldId id="259" r:id="rId4"/>
    <p:sldId id="256" r:id="rId5"/>
    <p:sldId id="258" r:id="rId6"/>
  </p:sldIdLst>
  <p:sldSz cx="9906000" cy="6858000" type="A4"/>
  <p:notesSz cx="9906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33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2A792-8C65-4B22-BF17-DA3E75AD5D89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D562-A025-4077-A835-08C2025B6A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41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8D562-A025-4077-A835-08C2025B6A5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6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03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7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28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42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6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873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336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007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003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6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3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81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1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87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390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41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54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2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96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6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995" y="25400"/>
            <a:ext cx="75596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2023" y="2871790"/>
            <a:ext cx="8521953" cy="1449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13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7BC6747-D400-4AB4-B1AD-3CE8D4610A2E}" type="datetimeFigureOut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02/09/2022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098E6C-35DE-4299-9817-4A72F0EAE663}" type="slidenum">
              <a:rPr lang="fr-FR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rtl="0"/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4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161817" cy="5154811"/>
          </a:xfrm>
        </p:spPr>
      </p:pic>
      <p:sp>
        <p:nvSpPr>
          <p:cNvPr id="3" name="ZoneTexte 2"/>
          <p:cNvSpPr txBox="1"/>
          <p:nvPr/>
        </p:nvSpPr>
        <p:spPr>
          <a:xfrm>
            <a:off x="2345531" y="3586165"/>
            <a:ext cx="542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30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Bienvenue au</a:t>
            </a:r>
          </a:p>
          <a:p>
            <a:pPr algn="ctr" rtl="0"/>
            <a:r>
              <a:rPr lang="fr-FR" sz="3000" b="1" kern="1200" dirty="0">
                <a:solidFill>
                  <a:srgbClr val="ED7D31"/>
                </a:solidFill>
                <a:latin typeface="Arial" pitchFamily="34" charset="0"/>
                <a:ea typeface="+mn-ea"/>
                <a:cs typeface="Arial" pitchFamily="34" charset="0"/>
              </a:rPr>
              <a:t>GROUPE MEDIA CONTACT</a:t>
            </a:r>
          </a:p>
        </p:txBody>
      </p:sp>
    </p:spTree>
    <p:extLst>
      <p:ext uri="{BB962C8B-B14F-4D97-AF65-F5344CB8AC3E}">
        <p14:creationId xmlns:p14="http://schemas.microsoft.com/office/powerpoint/2010/main" val="263217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2616199"/>
            <a:ext cx="6781800" cy="873957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2065" rIns="0" bIns="0" rtlCol="0">
            <a:spAutoFit/>
          </a:bodyPr>
          <a:lstStyle/>
          <a:p>
            <a:pPr marL="121920" marR="5080" indent="-10985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Point</a:t>
            </a:r>
            <a:r>
              <a:rPr sz="2800" b="1" spc="-13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hebdomadaire</a:t>
            </a:r>
            <a:r>
              <a:rPr 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 _</a:t>
            </a:r>
            <a:r>
              <a:rPr sz="2800" b="1" spc="-25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S</a:t>
            </a:r>
            <a:r>
              <a:rPr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uivi</a:t>
            </a:r>
            <a:r>
              <a:rPr sz="2800" b="1" spc="-7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de</a:t>
            </a:r>
            <a:r>
              <a:rPr sz="2800" b="1" spc="-6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Chantier_xxxx</a:t>
            </a:r>
            <a:endParaRPr sz="28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2200" y="3886200"/>
            <a:ext cx="5181600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aramond" panose="02020404030301010803" pitchFamily="18" charset="0"/>
                <a:cs typeface="Arial"/>
              </a:rPr>
              <a:t>Semaine</a:t>
            </a:r>
            <a:r>
              <a:rPr sz="2000" b="1" spc="-20" dirty="0">
                <a:latin typeface="Garamond" panose="02020404030301010803" pitchFamily="18" charset="0"/>
                <a:cs typeface="Arial"/>
              </a:rPr>
              <a:t> </a:t>
            </a:r>
            <a:r>
              <a:rPr sz="2000" b="1" dirty="0">
                <a:latin typeface="Garamond" panose="02020404030301010803" pitchFamily="18" charset="0"/>
                <a:cs typeface="Arial"/>
              </a:rPr>
              <a:t>du</a:t>
            </a:r>
            <a:r>
              <a:rPr sz="2000" b="1" spc="-5" dirty="0">
                <a:latin typeface="Garamond" panose="02020404030301010803" pitchFamily="18" charset="0"/>
                <a:cs typeface="Arial"/>
              </a:rPr>
              <a:t> </a:t>
            </a:r>
            <a:r>
              <a:rPr lang="fr-FR" sz="2000" b="1" dirty="0">
                <a:latin typeface="Garamond" panose="02020404030301010803" pitchFamily="18" charset="0"/>
                <a:cs typeface="Arial"/>
              </a:rPr>
              <a:t>Vendredi 26 août au Vendredi </a:t>
            </a:r>
            <a:r>
              <a:rPr lang="fr-FR" sz="2000" b="1" spc="5" dirty="0">
                <a:latin typeface="Garamond" panose="02020404030301010803" pitchFamily="18" charset="0"/>
                <a:cs typeface="Arial"/>
              </a:rPr>
              <a:t>02 septembre </a:t>
            </a:r>
            <a:r>
              <a:rPr lang="fr-FR" sz="2000" b="1" dirty="0">
                <a:latin typeface="Garamond" panose="02020404030301010803" pitchFamily="18" charset="0"/>
                <a:cs typeface="Arial"/>
              </a:rPr>
              <a:t>2022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lang="fr-FR" sz="2000" b="1" dirty="0">
              <a:latin typeface="Garamond" panose="02020404030301010803" pitchFamily="18" charset="0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fr-FR" sz="2000" b="1" dirty="0">
                <a:latin typeface="Garamond" panose="02020404030301010803" pitchFamily="18" charset="0"/>
                <a:cs typeface="Arial"/>
              </a:rPr>
              <a:t>Date de rédaction</a:t>
            </a:r>
            <a:endParaRPr sz="2000" dirty="0">
              <a:latin typeface="Garamond" panose="02020404030301010803" pitchFamily="18" charset="0"/>
              <a:cs typeface="Arial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0" y="0"/>
            <a:ext cx="9900000" cy="842964"/>
            <a:chOff x="-381001" y="-1"/>
            <a:chExt cx="9900000" cy="84296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sp>
        <p:nvSpPr>
          <p:cNvPr id="2" name="Larme 1"/>
          <p:cNvSpPr/>
          <p:nvPr/>
        </p:nvSpPr>
        <p:spPr>
          <a:xfrm>
            <a:off x="6629400" y="1066800"/>
            <a:ext cx="2286000" cy="1295400"/>
          </a:xfrm>
          <a:prstGeom prst="teardrop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Semaine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8"/>
          <p:cNvSpPr/>
          <p:nvPr/>
        </p:nvSpPr>
        <p:spPr>
          <a:xfrm>
            <a:off x="235378" y="3590552"/>
            <a:ext cx="2431622" cy="483795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1968753" y="0"/>
                </a:moveTo>
                <a:lnTo>
                  <a:pt x="84073" y="0"/>
                </a:lnTo>
                <a:lnTo>
                  <a:pt x="51349" y="6600"/>
                </a:lnTo>
                <a:lnTo>
                  <a:pt x="24625" y="24606"/>
                </a:lnTo>
                <a:lnTo>
                  <a:pt x="6607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7" y="453116"/>
                </a:lnTo>
                <a:lnTo>
                  <a:pt x="24625" y="479837"/>
                </a:lnTo>
                <a:lnTo>
                  <a:pt x="51349" y="497843"/>
                </a:lnTo>
                <a:lnTo>
                  <a:pt x="84073" y="504444"/>
                </a:lnTo>
                <a:lnTo>
                  <a:pt x="1968753" y="504444"/>
                </a:lnTo>
                <a:lnTo>
                  <a:pt x="2001500" y="497843"/>
                </a:lnTo>
                <a:lnTo>
                  <a:pt x="2028221" y="479837"/>
                </a:lnTo>
                <a:lnTo>
                  <a:pt x="2046227" y="453116"/>
                </a:lnTo>
                <a:lnTo>
                  <a:pt x="2052827" y="420370"/>
                </a:lnTo>
                <a:lnTo>
                  <a:pt x="2052827" y="84074"/>
                </a:lnTo>
                <a:lnTo>
                  <a:pt x="2046227" y="51327"/>
                </a:lnTo>
                <a:lnTo>
                  <a:pt x="2028221" y="24606"/>
                </a:lnTo>
                <a:lnTo>
                  <a:pt x="2001500" y="6600"/>
                </a:lnTo>
                <a:lnTo>
                  <a:pt x="196875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Actions menées durant la semaine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44" name="object 49"/>
          <p:cNvSpPr/>
          <p:nvPr/>
        </p:nvSpPr>
        <p:spPr>
          <a:xfrm>
            <a:off x="281599" y="2351348"/>
            <a:ext cx="2008249" cy="483794"/>
          </a:xfrm>
          <a:custGeom>
            <a:avLst/>
            <a:gdLst/>
            <a:ahLst/>
            <a:cxnLst/>
            <a:rect l="l" t="t" r="r" b="b"/>
            <a:pathLst>
              <a:path w="2052955" h="504825">
                <a:moveTo>
                  <a:pt x="0" y="84074"/>
                </a:moveTo>
                <a:lnTo>
                  <a:pt x="6607" y="51327"/>
                </a:lnTo>
                <a:lnTo>
                  <a:pt x="24625" y="24606"/>
                </a:lnTo>
                <a:lnTo>
                  <a:pt x="51349" y="6600"/>
                </a:lnTo>
                <a:lnTo>
                  <a:pt x="84074" y="0"/>
                </a:lnTo>
                <a:lnTo>
                  <a:pt x="1968754" y="0"/>
                </a:lnTo>
                <a:lnTo>
                  <a:pt x="2001500" y="6600"/>
                </a:lnTo>
                <a:lnTo>
                  <a:pt x="2028221" y="24606"/>
                </a:lnTo>
                <a:lnTo>
                  <a:pt x="2046227" y="51327"/>
                </a:lnTo>
                <a:lnTo>
                  <a:pt x="2052828" y="84074"/>
                </a:lnTo>
                <a:lnTo>
                  <a:pt x="2052828" y="420369"/>
                </a:lnTo>
                <a:lnTo>
                  <a:pt x="2046227" y="453116"/>
                </a:lnTo>
                <a:lnTo>
                  <a:pt x="2028221" y="479837"/>
                </a:lnTo>
                <a:lnTo>
                  <a:pt x="2001500" y="497843"/>
                </a:lnTo>
                <a:lnTo>
                  <a:pt x="1968754" y="504443"/>
                </a:lnTo>
                <a:lnTo>
                  <a:pt x="84074" y="504443"/>
                </a:lnTo>
                <a:lnTo>
                  <a:pt x="51349" y="497843"/>
                </a:lnTo>
                <a:lnTo>
                  <a:pt x="24625" y="479837"/>
                </a:lnTo>
                <a:lnTo>
                  <a:pt x="6607" y="453116"/>
                </a:lnTo>
                <a:lnTo>
                  <a:pt x="0" y="420369"/>
                </a:lnTo>
                <a:lnTo>
                  <a:pt x="0" y="8407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5908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rPr>
              <a:t>Périmètre à couvrir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0" y="-77645"/>
            <a:ext cx="9900000" cy="842964"/>
            <a:chOff x="-381001" y="-1"/>
            <a:chExt cx="9900000" cy="84296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4909" b="81149"/>
            <a:stretch/>
          </p:blipFill>
          <p:spPr>
            <a:xfrm>
              <a:off x="-381001" y="42850"/>
              <a:ext cx="7914134" cy="80011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81001" y="-1"/>
              <a:ext cx="9900000" cy="138600"/>
            </a:xfrm>
            <a:prstGeom prst="rect">
              <a:avLst/>
            </a:prstGeom>
          </p:spPr>
        </p:pic>
      </p:grpSp>
      <p:grpSp>
        <p:nvGrpSpPr>
          <p:cNvPr id="11" name="Groupe 10"/>
          <p:cNvGrpSpPr/>
          <p:nvPr/>
        </p:nvGrpSpPr>
        <p:grpSpPr>
          <a:xfrm>
            <a:off x="-1" y="6003790"/>
            <a:ext cx="9982201" cy="861521"/>
            <a:chOff x="-5562" y="6003789"/>
            <a:chExt cx="9982201" cy="86152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562" y="6726710"/>
              <a:ext cx="9900000" cy="138600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1171" r="59503" b="81149"/>
            <a:stretch/>
          </p:blipFill>
          <p:spPr>
            <a:xfrm flipV="1">
              <a:off x="6921616" y="6003789"/>
              <a:ext cx="3055023" cy="849777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216328" y="880120"/>
            <a:ext cx="9457534" cy="5606507"/>
            <a:chOff x="93449" y="685546"/>
            <a:chExt cx="9820224" cy="6572633"/>
          </a:xfrm>
        </p:grpSpPr>
        <p:sp>
          <p:nvSpPr>
            <p:cNvPr id="12" name="object 4"/>
            <p:cNvSpPr txBox="1"/>
            <p:nvPr/>
          </p:nvSpPr>
          <p:spPr>
            <a:xfrm>
              <a:off x="9250425" y="6555740"/>
              <a:ext cx="83849" cy="1359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7E7E7E"/>
                  </a:solidFill>
                  <a:effectLst/>
                  <a:uLnTx/>
                  <a:uFillTx/>
                  <a:latin typeface="Arial"/>
                  <a:cs typeface="Arial"/>
                </a:rPr>
                <a:t>2</a:t>
              </a:r>
              <a:endParaRPr kumimoji="0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0" name="object 8"/>
            <p:cNvSpPr/>
            <p:nvPr/>
          </p:nvSpPr>
          <p:spPr>
            <a:xfrm>
              <a:off x="93449" y="5521315"/>
              <a:ext cx="2085264" cy="567164"/>
            </a:xfrm>
            <a:custGeom>
              <a:avLst/>
              <a:gdLst/>
              <a:ahLst/>
              <a:cxnLst/>
              <a:rect l="l" t="t" r="r" b="b"/>
              <a:pathLst>
                <a:path w="2052955" h="504825">
                  <a:moveTo>
                    <a:pt x="1968753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420370"/>
                  </a:lnTo>
                  <a:lnTo>
                    <a:pt x="6607" y="453116"/>
                  </a:lnTo>
                  <a:lnTo>
                    <a:pt x="24625" y="479837"/>
                  </a:lnTo>
                  <a:lnTo>
                    <a:pt x="51349" y="497843"/>
                  </a:lnTo>
                  <a:lnTo>
                    <a:pt x="84073" y="504444"/>
                  </a:lnTo>
                  <a:lnTo>
                    <a:pt x="1968753" y="504444"/>
                  </a:lnTo>
                  <a:lnTo>
                    <a:pt x="2001500" y="497843"/>
                  </a:lnTo>
                  <a:lnTo>
                    <a:pt x="2028221" y="479837"/>
                  </a:lnTo>
                  <a:lnTo>
                    <a:pt x="2046227" y="453116"/>
                  </a:lnTo>
                  <a:lnTo>
                    <a:pt x="2052827" y="420370"/>
                  </a:lnTo>
                  <a:lnTo>
                    <a:pt x="2052827" y="84074"/>
                  </a:lnTo>
                  <a:lnTo>
                    <a:pt x="2046227" y="51327"/>
                  </a:lnTo>
                  <a:lnTo>
                    <a:pt x="2028221" y="24606"/>
                  </a:lnTo>
                  <a:lnTo>
                    <a:pt x="2001500" y="6600"/>
                  </a:lnTo>
                  <a:lnTo>
                    <a:pt x="196875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Actions à venir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9" name="object 13"/>
            <p:cNvSpPr/>
            <p:nvPr/>
          </p:nvSpPr>
          <p:spPr>
            <a:xfrm>
              <a:off x="93449" y="5823557"/>
              <a:ext cx="4726178" cy="1412869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0" y="137668"/>
                  </a:moveTo>
                  <a:lnTo>
                    <a:pt x="7019" y="94138"/>
                  </a:lnTo>
                  <a:lnTo>
                    <a:pt x="26567" y="56345"/>
                  </a:lnTo>
                  <a:lnTo>
                    <a:pt x="56375" y="26550"/>
                  </a:lnTo>
                  <a:lnTo>
                    <a:pt x="94177" y="7014"/>
                  </a:lnTo>
                  <a:lnTo>
                    <a:pt x="137706" y="0"/>
                  </a:lnTo>
                  <a:lnTo>
                    <a:pt x="4615688" y="0"/>
                  </a:lnTo>
                  <a:lnTo>
                    <a:pt x="4659217" y="7014"/>
                  </a:lnTo>
                  <a:lnTo>
                    <a:pt x="4697010" y="26550"/>
                  </a:lnTo>
                  <a:lnTo>
                    <a:pt x="4726805" y="56345"/>
                  </a:lnTo>
                  <a:lnTo>
                    <a:pt x="4746341" y="94138"/>
                  </a:lnTo>
                  <a:lnTo>
                    <a:pt x="4753356" y="137668"/>
                  </a:lnTo>
                  <a:lnTo>
                    <a:pt x="4753356" y="2491193"/>
                  </a:lnTo>
                  <a:lnTo>
                    <a:pt x="4746341" y="2534717"/>
                  </a:lnTo>
                  <a:lnTo>
                    <a:pt x="4726805" y="2572519"/>
                  </a:lnTo>
                  <a:lnTo>
                    <a:pt x="4697010" y="2602329"/>
                  </a:lnTo>
                  <a:lnTo>
                    <a:pt x="4659217" y="2621879"/>
                  </a:lnTo>
                  <a:lnTo>
                    <a:pt x="4615688" y="2628900"/>
                  </a:lnTo>
                  <a:lnTo>
                    <a:pt x="137706" y="2628900"/>
                  </a:lnTo>
                  <a:lnTo>
                    <a:pt x="94177" y="2621879"/>
                  </a:lnTo>
                  <a:lnTo>
                    <a:pt x="56375" y="2602329"/>
                  </a:lnTo>
                  <a:lnTo>
                    <a:pt x="26567" y="2572519"/>
                  </a:lnTo>
                  <a:lnTo>
                    <a:pt x="7019" y="2534717"/>
                  </a:lnTo>
                  <a:lnTo>
                    <a:pt x="0" y="2491193"/>
                  </a:lnTo>
                  <a:lnTo>
                    <a:pt x="0" y="137668"/>
                  </a:lnTo>
                  <a:close/>
                </a:path>
              </a:pathLst>
            </a:custGeom>
            <a:solidFill>
              <a:schemeClr val="bg1"/>
            </a:solidFill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2"/>
                <a:buChar char="§"/>
                <a:defRPr/>
              </a:pP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Cartographie de la procédure de gestion de ces incidents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2"/>
                <a:buChar char="§"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MS PGothic" charset="0"/>
                  <a:cs typeface="Arial" charset="0"/>
                </a:rPr>
                <a:t>C</a:t>
              </a:r>
              <a:r>
                <a:rPr lang="fr-FR" sz="1400" dirty="0" err="1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artographie</a:t>
              </a:r>
              <a:r>
                <a:rPr lang="fr-FR" sz="1400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 de la protection des données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2"/>
                <a:buChar char="§"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6" name="object 17"/>
            <p:cNvSpPr/>
            <p:nvPr/>
          </p:nvSpPr>
          <p:spPr>
            <a:xfrm>
              <a:off x="5051667" y="3267517"/>
              <a:ext cx="2083974" cy="449697"/>
            </a:xfrm>
            <a:custGeom>
              <a:avLst/>
              <a:gdLst/>
              <a:ahLst/>
              <a:cxnLst/>
              <a:rect l="l" t="t" r="r" b="b"/>
              <a:pathLst>
                <a:path w="2051684" h="497205">
                  <a:moveTo>
                    <a:pt x="1968500" y="0"/>
                  </a:moveTo>
                  <a:lnTo>
                    <a:pt x="82804" y="0"/>
                  </a:lnTo>
                  <a:lnTo>
                    <a:pt x="50577" y="6508"/>
                  </a:lnTo>
                  <a:lnTo>
                    <a:pt x="24256" y="24257"/>
                  </a:lnTo>
                  <a:lnTo>
                    <a:pt x="6508" y="50577"/>
                  </a:lnTo>
                  <a:lnTo>
                    <a:pt x="0" y="82804"/>
                  </a:lnTo>
                  <a:lnTo>
                    <a:pt x="0" y="414020"/>
                  </a:lnTo>
                  <a:lnTo>
                    <a:pt x="6508" y="446246"/>
                  </a:lnTo>
                  <a:lnTo>
                    <a:pt x="24257" y="472567"/>
                  </a:lnTo>
                  <a:lnTo>
                    <a:pt x="50577" y="490315"/>
                  </a:lnTo>
                  <a:lnTo>
                    <a:pt x="82804" y="496824"/>
                  </a:lnTo>
                  <a:lnTo>
                    <a:pt x="1968500" y="496824"/>
                  </a:lnTo>
                  <a:lnTo>
                    <a:pt x="2000726" y="490315"/>
                  </a:lnTo>
                  <a:lnTo>
                    <a:pt x="2027046" y="472567"/>
                  </a:lnTo>
                  <a:lnTo>
                    <a:pt x="2044795" y="446246"/>
                  </a:lnTo>
                  <a:lnTo>
                    <a:pt x="2051303" y="414020"/>
                  </a:lnTo>
                  <a:lnTo>
                    <a:pt x="2051303" y="82804"/>
                  </a:lnTo>
                  <a:lnTo>
                    <a:pt x="2044795" y="50577"/>
                  </a:lnTo>
                  <a:lnTo>
                    <a:pt x="2027047" y="24257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14400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Risques identifiés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54" name="object 21"/>
            <p:cNvSpPr/>
            <p:nvPr/>
          </p:nvSpPr>
          <p:spPr>
            <a:xfrm>
              <a:off x="5047615" y="3652521"/>
              <a:ext cx="4808690" cy="1404656"/>
            </a:xfrm>
            <a:custGeom>
              <a:avLst/>
              <a:gdLst/>
              <a:ahLst/>
              <a:cxnLst/>
              <a:rect l="l" t="t" r="r" b="b"/>
              <a:pathLst>
                <a:path w="4834255" h="1704339">
                  <a:moveTo>
                    <a:pt x="4737735" y="0"/>
                  </a:moveTo>
                  <a:lnTo>
                    <a:pt x="96393" y="0"/>
                  </a:lnTo>
                  <a:lnTo>
                    <a:pt x="58882" y="7578"/>
                  </a:lnTo>
                  <a:lnTo>
                    <a:pt x="28241" y="28241"/>
                  </a:lnTo>
                  <a:lnTo>
                    <a:pt x="7578" y="58882"/>
                  </a:lnTo>
                  <a:lnTo>
                    <a:pt x="0" y="96393"/>
                  </a:lnTo>
                  <a:lnTo>
                    <a:pt x="0" y="1607439"/>
                  </a:lnTo>
                  <a:lnTo>
                    <a:pt x="7578" y="1644949"/>
                  </a:lnTo>
                  <a:lnTo>
                    <a:pt x="28241" y="1675590"/>
                  </a:lnTo>
                  <a:lnTo>
                    <a:pt x="58882" y="1696253"/>
                  </a:lnTo>
                  <a:lnTo>
                    <a:pt x="96393" y="1703832"/>
                  </a:lnTo>
                  <a:lnTo>
                    <a:pt x="4737735" y="1703832"/>
                  </a:lnTo>
                  <a:lnTo>
                    <a:pt x="4775245" y="1696253"/>
                  </a:lnTo>
                  <a:lnTo>
                    <a:pt x="4805886" y="1675590"/>
                  </a:lnTo>
                  <a:lnTo>
                    <a:pt x="4826549" y="1644949"/>
                  </a:lnTo>
                  <a:lnTo>
                    <a:pt x="4834128" y="1607439"/>
                  </a:lnTo>
                  <a:lnTo>
                    <a:pt x="4834128" y="96393"/>
                  </a:lnTo>
                  <a:lnTo>
                    <a:pt x="4826549" y="58882"/>
                  </a:lnTo>
                  <a:lnTo>
                    <a:pt x="4805886" y="28241"/>
                  </a:lnTo>
                  <a:lnTo>
                    <a:pt x="4775245" y="7578"/>
                  </a:lnTo>
                  <a:lnTo>
                    <a:pt x="4737735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grpSp>
          <p:nvGrpSpPr>
            <p:cNvPr id="19" name="object 24"/>
            <p:cNvGrpSpPr/>
            <p:nvPr/>
          </p:nvGrpSpPr>
          <p:grpSpPr>
            <a:xfrm>
              <a:off x="5048468" y="758085"/>
              <a:ext cx="2087172" cy="904516"/>
              <a:chOff x="5046658" y="759682"/>
              <a:chExt cx="2054833" cy="805102"/>
            </a:xfrm>
            <a:solidFill>
              <a:srgbClr val="FF0000"/>
            </a:solidFill>
          </p:grpSpPr>
          <p:sp>
            <p:nvSpPr>
              <p:cNvPr id="52" name="object 25"/>
              <p:cNvSpPr/>
              <p:nvPr/>
            </p:nvSpPr>
            <p:spPr>
              <a:xfrm>
                <a:off x="5046658" y="759682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1969008" y="0"/>
                    </a:moveTo>
                    <a:lnTo>
                      <a:pt x="83820" y="0"/>
                    </a:lnTo>
                    <a:lnTo>
                      <a:pt x="51167" y="6578"/>
                    </a:lnTo>
                    <a:lnTo>
                      <a:pt x="24526" y="24526"/>
                    </a:lnTo>
                    <a:lnTo>
                      <a:pt x="6578" y="51167"/>
                    </a:lnTo>
                    <a:lnTo>
                      <a:pt x="0" y="83819"/>
                    </a:lnTo>
                    <a:lnTo>
                      <a:pt x="0" y="419100"/>
                    </a:lnTo>
                    <a:lnTo>
                      <a:pt x="6578" y="451699"/>
                    </a:lnTo>
                    <a:lnTo>
                      <a:pt x="24526" y="478345"/>
                    </a:lnTo>
                    <a:lnTo>
                      <a:pt x="51167" y="496323"/>
                    </a:lnTo>
                    <a:lnTo>
                      <a:pt x="83820" y="502919"/>
                    </a:lnTo>
                    <a:lnTo>
                      <a:pt x="1969008" y="502919"/>
                    </a:lnTo>
                    <a:lnTo>
                      <a:pt x="2001607" y="496323"/>
                    </a:lnTo>
                    <a:lnTo>
                      <a:pt x="2028253" y="478345"/>
                    </a:lnTo>
                    <a:lnTo>
                      <a:pt x="2046231" y="451699"/>
                    </a:lnTo>
                    <a:lnTo>
                      <a:pt x="2052828" y="419100"/>
                    </a:lnTo>
                    <a:lnTo>
                      <a:pt x="2052828" y="83819"/>
                    </a:lnTo>
                    <a:lnTo>
                      <a:pt x="2046231" y="51167"/>
                    </a:lnTo>
                    <a:lnTo>
                      <a:pt x="2028253" y="24526"/>
                    </a:lnTo>
                    <a:lnTo>
                      <a:pt x="2001607" y="6578"/>
                    </a:lnTo>
                    <a:lnTo>
                      <a:pt x="1969008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object 26"/>
              <p:cNvSpPr/>
              <p:nvPr/>
            </p:nvSpPr>
            <p:spPr>
              <a:xfrm>
                <a:off x="5048536" y="1061864"/>
                <a:ext cx="2052955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2052954" h="502919">
                    <a:moveTo>
                      <a:pt x="0" y="83819"/>
                    </a:moveTo>
                    <a:lnTo>
                      <a:pt x="6578" y="51167"/>
                    </a:lnTo>
                    <a:lnTo>
                      <a:pt x="24526" y="24526"/>
                    </a:lnTo>
                    <a:lnTo>
                      <a:pt x="51167" y="6578"/>
                    </a:lnTo>
                    <a:lnTo>
                      <a:pt x="83820" y="0"/>
                    </a:lnTo>
                    <a:lnTo>
                      <a:pt x="1969008" y="0"/>
                    </a:lnTo>
                    <a:lnTo>
                      <a:pt x="2001607" y="6578"/>
                    </a:lnTo>
                    <a:lnTo>
                      <a:pt x="2028253" y="24526"/>
                    </a:lnTo>
                    <a:lnTo>
                      <a:pt x="2046231" y="51167"/>
                    </a:lnTo>
                    <a:lnTo>
                      <a:pt x="2052828" y="83819"/>
                    </a:lnTo>
                    <a:lnTo>
                      <a:pt x="2052828" y="419100"/>
                    </a:lnTo>
                    <a:lnTo>
                      <a:pt x="2046231" y="451699"/>
                    </a:lnTo>
                    <a:lnTo>
                      <a:pt x="2028253" y="478345"/>
                    </a:lnTo>
                    <a:lnTo>
                      <a:pt x="2001607" y="496323"/>
                    </a:lnTo>
                    <a:lnTo>
                      <a:pt x="1969008" y="502919"/>
                    </a:lnTo>
                    <a:lnTo>
                      <a:pt x="83820" y="502919"/>
                    </a:lnTo>
                    <a:lnTo>
                      <a:pt x="51167" y="496323"/>
                    </a:lnTo>
                    <a:lnTo>
                      <a:pt x="24526" y="478345"/>
                    </a:lnTo>
                    <a:lnTo>
                      <a:pt x="6578" y="451699"/>
                    </a:lnTo>
                    <a:lnTo>
                      <a:pt x="0" y="419100"/>
                    </a:lnTo>
                    <a:lnTo>
                      <a:pt x="0" y="83819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noFill/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" name="object 27"/>
            <p:cNvSpPr txBox="1"/>
            <p:nvPr/>
          </p:nvSpPr>
          <p:spPr>
            <a:xfrm>
              <a:off x="5047615" y="791971"/>
              <a:ext cx="105069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Livrables</a:t>
              </a:r>
              <a:r>
                <a:rPr kumimoji="0" sz="1200" b="1" i="0" u="none" strike="noStrike" kern="0" cap="none" spc="-7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 </a:t>
              </a:r>
              <a:r>
                <a:rPr kumimoji="0" sz="1200" b="1" i="0" u="none" strike="noStrike" kern="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clés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50" name="object 29"/>
            <p:cNvSpPr/>
            <p:nvPr/>
          </p:nvSpPr>
          <p:spPr>
            <a:xfrm>
              <a:off x="5055234" y="1075220"/>
              <a:ext cx="2988110" cy="2078364"/>
            </a:xfrm>
            <a:custGeom>
              <a:avLst/>
              <a:gdLst/>
              <a:ahLst/>
              <a:cxnLst/>
              <a:rect l="l" t="t" r="r" b="b"/>
              <a:pathLst>
                <a:path w="3096895" h="1469389">
                  <a:moveTo>
                    <a:pt x="3012059" y="0"/>
                  </a:moveTo>
                  <a:lnTo>
                    <a:pt x="84709" y="0"/>
                  </a:lnTo>
                  <a:lnTo>
                    <a:pt x="51756" y="6663"/>
                  </a:lnTo>
                  <a:lnTo>
                    <a:pt x="24828" y="24828"/>
                  </a:lnTo>
                  <a:lnTo>
                    <a:pt x="6663" y="51756"/>
                  </a:lnTo>
                  <a:lnTo>
                    <a:pt x="0" y="84709"/>
                  </a:lnTo>
                  <a:lnTo>
                    <a:pt x="0" y="1384427"/>
                  </a:lnTo>
                  <a:lnTo>
                    <a:pt x="6663" y="1417379"/>
                  </a:lnTo>
                  <a:lnTo>
                    <a:pt x="24828" y="1444307"/>
                  </a:lnTo>
                  <a:lnTo>
                    <a:pt x="51756" y="1462472"/>
                  </a:lnTo>
                  <a:lnTo>
                    <a:pt x="84709" y="1469136"/>
                  </a:lnTo>
                  <a:lnTo>
                    <a:pt x="3012059" y="1469136"/>
                  </a:lnTo>
                  <a:lnTo>
                    <a:pt x="3045011" y="1462472"/>
                  </a:lnTo>
                  <a:lnTo>
                    <a:pt x="3071939" y="1444307"/>
                  </a:lnTo>
                  <a:lnTo>
                    <a:pt x="3090104" y="1417379"/>
                  </a:lnTo>
                  <a:lnTo>
                    <a:pt x="3096767" y="1384427"/>
                  </a:lnTo>
                  <a:lnTo>
                    <a:pt x="3096767" y="84709"/>
                  </a:lnTo>
                  <a:lnTo>
                    <a:pt x="3090104" y="51756"/>
                  </a:lnTo>
                  <a:lnTo>
                    <a:pt x="3071939" y="24828"/>
                  </a:lnTo>
                  <a:lnTo>
                    <a:pt x="3045011" y="6663"/>
                  </a:lnTo>
                  <a:lnTo>
                    <a:pt x="3012059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ctr"/>
            <a:lstStyle/>
            <a:p>
              <a:pPr marL="74250">
                <a:buClr>
                  <a:srgbClr val="C00000"/>
                </a:buClr>
                <a:defRPr/>
              </a:pPr>
              <a:r>
                <a:rPr lang="fr-FR" sz="1400" dirty="0">
                  <a:latin typeface="Garamond" panose="02020404030301010803" pitchFamily="18" charset="0"/>
                </a:rPr>
                <a:t>Loi sur la protection des données a caractère personnel</a:t>
              </a:r>
            </a:p>
            <a:p>
              <a:pPr marL="36000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solidFill>
                  <a:schemeClr val="tx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object 37"/>
            <p:cNvSpPr txBox="1"/>
            <p:nvPr/>
          </p:nvSpPr>
          <p:spPr>
            <a:xfrm>
              <a:off x="8231251" y="685546"/>
              <a:ext cx="863002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lvl="0" indent="20955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Date </a:t>
              </a:r>
              <a:r>
                <a:rPr kumimoji="0" lang="fr-FR" sz="1000" b="0" i="0" u="none" strike="noStrike" kern="0" cap="none" spc="-2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transmission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23" name="object 38"/>
            <p:cNvSpPr txBox="1"/>
            <p:nvPr/>
          </p:nvSpPr>
          <p:spPr>
            <a:xfrm>
              <a:off x="9080882" y="758257"/>
              <a:ext cx="832791" cy="19468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80645" marR="5080" lvl="0" indent="-6858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Avancement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4" name="object 40"/>
            <p:cNvSpPr/>
            <p:nvPr/>
          </p:nvSpPr>
          <p:spPr>
            <a:xfrm>
              <a:off x="9250425" y="1041653"/>
              <a:ext cx="514672" cy="2169348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479298" y="0"/>
                  </a:moveTo>
                  <a:lnTo>
                    <a:pt x="52578" y="0"/>
                  </a:lnTo>
                  <a:lnTo>
                    <a:pt x="32093" y="4125"/>
                  </a:lnTo>
                  <a:lnTo>
                    <a:pt x="15382" y="15382"/>
                  </a:lnTo>
                  <a:lnTo>
                    <a:pt x="4125" y="32093"/>
                  </a:lnTo>
                  <a:lnTo>
                    <a:pt x="0" y="52578"/>
                  </a:lnTo>
                  <a:lnTo>
                    <a:pt x="0" y="1416558"/>
                  </a:lnTo>
                  <a:lnTo>
                    <a:pt x="4125" y="1437042"/>
                  </a:lnTo>
                  <a:lnTo>
                    <a:pt x="15382" y="1453753"/>
                  </a:lnTo>
                  <a:lnTo>
                    <a:pt x="32093" y="1465010"/>
                  </a:lnTo>
                  <a:lnTo>
                    <a:pt x="52578" y="1469136"/>
                  </a:lnTo>
                  <a:lnTo>
                    <a:pt x="479298" y="1469136"/>
                  </a:lnTo>
                  <a:lnTo>
                    <a:pt x="499782" y="1465010"/>
                  </a:lnTo>
                  <a:lnTo>
                    <a:pt x="516493" y="1453753"/>
                  </a:lnTo>
                  <a:lnTo>
                    <a:pt x="527750" y="1437042"/>
                  </a:lnTo>
                  <a:lnTo>
                    <a:pt x="531876" y="1416558"/>
                  </a:lnTo>
                  <a:lnTo>
                    <a:pt x="531876" y="52578"/>
                  </a:lnTo>
                  <a:lnTo>
                    <a:pt x="527750" y="32093"/>
                  </a:lnTo>
                  <a:lnTo>
                    <a:pt x="516493" y="15382"/>
                  </a:lnTo>
                  <a:lnTo>
                    <a:pt x="499782" y="4125"/>
                  </a:lnTo>
                  <a:lnTo>
                    <a:pt x="4792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41"/>
            <p:cNvSpPr/>
            <p:nvPr/>
          </p:nvSpPr>
          <p:spPr>
            <a:xfrm>
              <a:off x="9250425" y="1070049"/>
              <a:ext cx="561602" cy="2083534"/>
            </a:xfrm>
            <a:custGeom>
              <a:avLst/>
              <a:gdLst/>
              <a:ahLst/>
              <a:cxnLst/>
              <a:rect l="l" t="t" r="r" b="b"/>
              <a:pathLst>
                <a:path w="532129" h="1469389">
                  <a:moveTo>
                    <a:pt x="0" y="52578"/>
                  </a:moveTo>
                  <a:lnTo>
                    <a:pt x="4125" y="32093"/>
                  </a:lnTo>
                  <a:lnTo>
                    <a:pt x="15382" y="15382"/>
                  </a:lnTo>
                  <a:lnTo>
                    <a:pt x="32093" y="4125"/>
                  </a:lnTo>
                  <a:lnTo>
                    <a:pt x="52578" y="0"/>
                  </a:lnTo>
                  <a:lnTo>
                    <a:pt x="479298" y="0"/>
                  </a:lnTo>
                  <a:lnTo>
                    <a:pt x="499782" y="4125"/>
                  </a:lnTo>
                  <a:lnTo>
                    <a:pt x="516493" y="15382"/>
                  </a:lnTo>
                  <a:lnTo>
                    <a:pt x="527750" y="32093"/>
                  </a:lnTo>
                  <a:lnTo>
                    <a:pt x="531876" y="52578"/>
                  </a:lnTo>
                  <a:lnTo>
                    <a:pt x="531876" y="1416558"/>
                  </a:lnTo>
                  <a:lnTo>
                    <a:pt x="527750" y="1437042"/>
                  </a:lnTo>
                  <a:lnTo>
                    <a:pt x="516493" y="1453753"/>
                  </a:lnTo>
                  <a:lnTo>
                    <a:pt x="499782" y="1465010"/>
                  </a:lnTo>
                  <a:lnTo>
                    <a:pt x="479298" y="1469136"/>
                  </a:lnTo>
                  <a:lnTo>
                    <a:pt x="52578" y="1469136"/>
                  </a:lnTo>
                  <a:lnTo>
                    <a:pt x="32093" y="1465010"/>
                  </a:lnTo>
                  <a:lnTo>
                    <a:pt x="15382" y="1453753"/>
                  </a:lnTo>
                  <a:lnTo>
                    <a:pt x="4125" y="1437042"/>
                  </a:lnTo>
                  <a:lnTo>
                    <a:pt x="0" y="1416558"/>
                  </a:lnTo>
                  <a:lnTo>
                    <a:pt x="0" y="52578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43"/>
            <p:cNvSpPr/>
            <p:nvPr/>
          </p:nvSpPr>
          <p:spPr>
            <a:xfrm>
              <a:off x="8153400" y="1071895"/>
              <a:ext cx="940854" cy="2081689"/>
            </a:xfrm>
            <a:custGeom>
              <a:avLst/>
              <a:gdLst/>
              <a:ahLst/>
              <a:cxnLst/>
              <a:rect l="l" t="t" r="r" b="b"/>
              <a:pathLst>
                <a:path w="530859" h="1469389">
                  <a:moveTo>
                    <a:pt x="0" y="52450"/>
                  </a:moveTo>
                  <a:lnTo>
                    <a:pt x="4123" y="32039"/>
                  </a:lnTo>
                  <a:lnTo>
                    <a:pt x="15367" y="15366"/>
                  </a:lnTo>
                  <a:lnTo>
                    <a:pt x="32039" y="4123"/>
                  </a:lnTo>
                  <a:lnTo>
                    <a:pt x="52451" y="0"/>
                  </a:lnTo>
                  <a:lnTo>
                    <a:pt x="477901" y="0"/>
                  </a:lnTo>
                  <a:lnTo>
                    <a:pt x="498312" y="4123"/>
                  </a:lnTo>
                  <a:lnTo>
                    <a:pt x="514985" y="15366"/>
                  </a:lnTo>
                  <a:lnTo>
                    <a:pt x="526228" y="32039"/>
                  </a:lnTo>
                  <a:lnTo>
                    <a:pt x="530352" y="52450"/>
                  </a:lnTo>
                  <a:lnTo>
                    <a:pt x="530352" y="1416685"/>
                  </a:lnTo>
                  <a:lnTo>
                    <a:pt x="526228" y="1437096"/>
                  </a:lnTo>
                  <a:lnTo>
                    <a:pt x="514985" y="1453769"/>
                  </a:lnTo>
                  <a:lnTo>
                    <a:pt x="498312" y="1465012"/>
                  </a:lnTo>
                  <a:lnTo>
                    <a:pt x="477901" y="1469136"/>
                  </a:lnTo>
                  <a:lnTo>
                    <a:pt x="52451" y="1469136"/>
                  </a:lnTo>
                  <a:lnTo>
                    <a:pt x="32039" y="1465012"/>
                  </a:lnTo>
                  <a:lnTo>
                    <a:pt x="15367" y="1453769"/>
                  </a:lnTo>
                  <a:lnTo>
                    <a:pt x="4123" y="1437096"/>
                  </a:lnTo>
                  <a:lnTo>
                    <a:pt x="0" y="1416685"/>
                  </a:lnTo>
                  <a:lnTo>
                    <a:pt x="0" y="52450"/>
                  </a:lnTo>
                  <a:close/>
                </a:path>
              </a:pathLst>
            </a:custGeom>
            <a:ln w="19812"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 anchor="t"/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26/08/22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28" name="object 45"/>
            <p:cNvSpPr txBox="1"/>
            <p:nvPr/>
          </p:nvSpPr>
          <p:spPr>
            <a:xfrm>
              <a:off x="9194417" y="3372480"/>
              <a:ext cx="504385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rPr>
                <a:t>Criticité</a:t>
              </a:r>
              <a:endParaRPr kumimoji="0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29" name="object 46"/>
            <p:cNvGrpSpPr/>
            <p:nvPr/>
          </p:nvGrpSpPr>
          <p:grpSpPr>
            <a:xfrm>
              <a:off x="148795" y="712553"/>
              <a:ext cx="2085264" cy="567162"/>
              <a:chOff x="148590" y="710946"/>
              <a:chExt cx="2052955" cy="504825"/>
            </a:xfrm>
          </p:grpSpPr>
          <p:sp>
            <p:nvSpPr>
              <p:cNvPr id="48" name="object 48"/>
              <p:cNvSpPr/>
              <p:nvPr/>
            </p:nvSpPr>
            <p:spPr>
              <a:xfrm>
                <a:off x="148590" y="710946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1968754" y="0"/>
                    </a:moveTo>
                    <a:lnTo>
                      <a:pt x="84074" y="0"/>
                    </a:lnTo>
                    <a:lnTo>
                      <a:pt x="51349" y="6600"/>
                    </a:lnTo>
                    <a:lnTo>
                      <a:pt x="24625" y="24606"/>
                    </a:lnTo>
                    <a:lnTo>
                      <a:pt x="6607" y="51327"/>
                    </a:lnTo>
                    <a:lnTo>
                      <a:pt x="0" y="84074"/>
                    </a:lnTo>
                    <a:lnTo>
                      <a:pt x="0" y="420369"/>
                    </a:lnTo>
                    <a:lnTo>
                      <a:pt x="6607" y="453116"/>
                    </a:lnTo>
                    <a:lnTo>
                      <a:pt x="24625" y="479837"/>
                    </a:lnTo>
                    <a:lnTo>
                      <a:pt x="51349" y="497843"/>
                    </a:lnTo>
                    <a:lnTo>
                      <a:pt x="84074" y="504443"/>
                    </a:lnTo>
                    <a:lnTo>
                      <a:pt x="1968754" y="504443"/>
                    </a:lnTo>
                    <a:lnTo>
                      <a:pt x="2001500" y="497843"/>
                    </a:lnTo>
                    <a:lnTo>
                      <a:pt x="2028221" y="479837"/>
                    </a:lnTo>
                    <a:lnTo>
                      <a:pt x="2046227" y="453116"/>
                    </a:lnTo>
                    <a:lnTo>
                      <a:pt x="2052828" y="420369"/>
                    </a:lnTo>
                    <a:lnTo>
                      <a:pt x="2052828" y="84074"/>
                    </a:lnTo>
                    <a:lnTo>
                      <a:pt x="2046227" y="51327"/>
                    </a:lnTo>
                    <a:lnTo>
                      <a:pt x="2028221" y="24606"/>
                    </a:lnTo>
                    <a:lnTo>
                      <a:pt x="2001500" y="6600"/>
                    </a:lnTo>
                    <a:lnTo>
                      <a:pt x="1968754" y="0"/>
                    </a:lnTo>
                    <a:close/>
                  </a:path>
                </a:pathLst>
              </a:custGeom>
              <a:solidFill>
                <a:srgbClr val="585858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148590" y="710946"/>
                <a:ext cx="2052955" cy="504825"/>
              </a:xfrm>
              <a:custGeom>
                <a:avLst/>
                <a:gdLst/>
                <a:ahLst/>
                <a:cxnLst/>
                <a:rect l="l" t="t" r="r" b="b"/>
                <a:pathLst>
                  <a:path w="2052955" h="504825">
                    <a:moveTo>
                      <a:pt x="0" y="84074"/>
                    </a:moveTo>
                    <a:lnTo>
                      <a:pt x="6607" y="51327"/>
                    </a:lnTo>
                    <a:lnTo>
                      <a:pt x="24625" y="24606"/>
                    </a:lnTo>
                    <a:lnTo>
                      <a:pt x="51349" y="6600"/>
                    </a:lnTo>
                    <a:lnTo>
                      <a:pt x="84074" y="0"/>
                    </a:lnTo>
                    <a:lnTo>
                      <a:pt x="1968754" y="0"/>
                    </a:lnTo>
                    <a:lnTo>
                      <a:pt x="2001500" y="6600"/>
                    </a:lnTo>
                    <a:lnTo>
                      <a:pt x="2028221" y="24606"/>
                    </a:lnTo>
                    <a:lnTo>
                      <a:pt x="2046227" y="51327"/>
                    </a:lnTo>
                    <a:lnTo>
                      <a:pt x="2052828" y="84074"/>
                    </a:lnTo>
                    <a:lnTo>
                      <a:pt x="2052828" y="420369"/>
                    </a:lnTo>
                    <a:lnTo>
                      <a:pt x="2046227" y="453116"/>
                    </a:lnTo>
                    <a:lnTo>
                      <a:pt x="2028221" y="479837"/>
                    </a:lnTo>
                    <a:lnTo>
                      <a:pt x="2001500" y="497843"/>
                    </a:lnTo>
                    <a:lnTo>
                      <a:pt x="1968754" y="504443"/>
                    </a:lnTo>
                    <a:lnTo>
                      <a:pt x="84074" y="504443"/>
                    </a:lnTo>
                    <a:lnTo>
                      <a:pt x="51349" y="497843"/>
                    </a:lnTo>
                    <a:lnTo>
                      <a:pt x="24625" y="479837"/>
                    </a:lnTo>
                    <a:lnTo>
                      <a:pt x="6607" y="453116"/>
                    </a:lnTo>
                    <a:lnTo>
                      <a:pt x="0" y="420369"/>
                    </a:lnTo>
                    <a:lnTo>
                      <a:pt x="0" y="840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5908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object 50"/>
            <p:cNvSpPr txBox="1"/>
            <p:nvPr/>
          </p:nvSpPr>
          <p:spPr>
            <a:xfrm>
              <a:off x="250951" y="717296"/>
              <a:ext cx="1820868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aramond" panose="02020404030301010803" pitchFamily="18" charset="0"/>
                  <a:cs typeface="Arial"/>
                </a:rPr>
                <a:t>Rappel de la mission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5" name="object 52"/>
            <p:cNvSpPr/>
            <p:nvPr/>
          </p:nvSpPr>
          <p:spPr>
            <a:xfrm>
              <a:off x="135418" y="999654"/>
              <a:ext cx="4809758" cy="1290729"/>
            </a:xfrm>
            <a:custGeom>
              <a:avLst/>
              <a:gdLst/>
              <a:ahLst/>
              <a:cxnLst/>
              <a:rect l="l" t="t" r="r" b="b"/>
              <a:pathLst>
                <a:path w="4753610" h="2628900">
                  <a:moveTo>
                    <a:pt x="4615688" y="0"/>
                  </a:moveTo>
                  <a:lnTo>
                    <a:pt x="137706" y="0"/>
                  </a:lnTo>
                  <a:lnTo>
                    <a:pt x="94177" y="7014"/>
                  </a:lnTo>
                  <a:lnTo>
                    <a:pt x="56375" y="26550"/>
                  </a:lnTo>
                  <a:lnTo>
                    <a:pt x="26567" y="56345"/>
                  </a:lnTo>
                  <a:lnTo>
                    <a:pt x="7019" y="94138"/>
                  </a:lnTo>
                  <a:lnTo>
                    <a:pt x="0" y="137668"/>
                  </a:lnTo>
                  <a:lnTo>
                    <a:pt x="0" y="2491232"/>
                  </a:lnTo>
                  <a:lnTo>
                    <a:pt x="7019" y="2534761"/>
                  </a:lnTo>
                  <a:lnTo>
                    <a:pt x="26567" y="2572554"/>
                  </a:lnTo>
                  <a:lnTo>
                    <a:pt x="56375" y="2602349"/>
                  </a:lnTo>
                  <a:lnTo>
                    <a:pt x="94177" y="2621885"/>
                  </a:lnTo>
                  <a:lnTo>
                    <a:pt x="137706" y="2628900"/>
                  </a:lnTo>
                  <a:lnTo>
                    <a:pt x="4615688" y="2628900"/>
                  </a:lnTo>
                  <a:lnTo>
                    <a:pt x="4659217" y="2621885"/>
                  </a:lnTo>
                  <a:lnTo>
                    <a:pt x="4697010" y="2602349"/>
                  </a:lnTo>
                  <a:lnTo>
                    <a:pt x="4726805" y="2572554"/>
                  </a:lnTo>
                  <a:lnTo>
                    <a:pt x="4746341" y="2534761"/>
                  </a:lnTo>
                  <a:lnTo>
                    <a:pt x="4753356" y="2491232"/>
                  </a:lnTo>
                  <a:lnTo>
                    <a:pt x="4753356" y="137668"/>
                  </a:lnTo>
                  <a:lnTo>
                    <a:pt x="4746341" y="94138"/>
                  </a:lnTo>
                  <a:lnTo>
                    <a:pt x="4726805" y="56345"/>
                  </a:lnTo>
                  <a:lnTo>
                    <a:pt x="4697010" y="26550"/>
                  </a:lnTo>
                  <a:lnTo>
                    <a:pt x="4659217" y="7014"/>
                  </a:lnTo>
                  <a:lnTo>
                    <a:pt x="461568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Gestion des incidents sur le digital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Intégrer la formule de calcul du Niveau de Service selon COPC</a:t>
              </a:r>
            </a:p>
            <a:p>
              <a:pPr marL="171450" indent="-171450">
                <a:spcBef>
                  <a:spcPts val="600"/>
                </a:spcBef>
                <a:buClr>
                  <a:srgbClr val="FF3300"/>
                </a:buClr>
                <a:buFont typeface="Wingdings" charset="0"/>
                <a:buChar char="§"/>
                <a:defRPr/>
              </a:pPr>
              <a:r>
                <a:rPr lang="fr-FR" sz="1400" b="1" dirty="0">
                  <a:solidFill>
                    <a:srgbClr val="000000"/>
                  </a:solidFill>
                  <a:latin typeface="Arial" charset="0"/>
                  <a:ea typeface="MS PGothic" charset="0"/>
                  <a:cs typeface="Arial" charset="0"/>
                </a:rPr>
                <a:t>Cartographie de la protection des données personnel</a:t>
              </a:r>
            </a:p>
            <a:p>
              <a:pPr marL="360000" marR="0" lvl="0" indent="-285750" defTabSz="914400" eaLnBrk="1" fontAlgn="auto" latinLnBrk="0" hangingPunct="1">
                <a:lnSpc>
                  <a:spcPts val="22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FF3300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lang="fr-FR" sz="1400" dirty="0">
                <a:latin typeface="Garamond" panose="02020404030301010803" pitchFamily="18" charset="0"/>
              </a:endParaRPr>
            </a:p>
          </p:txBody>
        </p:sp>
        <p:sp>
          <p:nvSpPr>
            <p:cNvPr id="43" name="object 56"/>
            <p:cNvSpPr/>
            <p:nvPr/>
          </p:nvSpPr>
          <p:spPr>
            <a:xfrm>
              <a:off x="5047615" y="5404394"/>
              <a:ext cx="2083974" cy="558601"/>
            </a:xfrm>
            <a:custGeom>
              <a:avLst/>
              <a:gdLst/>
              <a:ahLst/>
              <a:cxnLst/>
              <a:rect l="l" t="t" r="r" b="b"/>
              <a:pathLst>
                <a:path w="2051684" h="497204">
                  <a:moveTo>
                    <a:pt x="1968500" y="0"/>
                  </a:moveTo>
                  <a:lnTo>
                    <a:pt x="82803" y="0"/>
                  </a:lnTo>
                  <a:lnTo>
                    <a:pt x="50577" y="6508"/>
                  </a:lnTo>
                  <a:lnTo>
                    <a:pt x="24256" y="24256"/>
                  </a:lnTo>
                  <a:lnTo>
                    <a:pt x="6508" y="50577"/>
                  </a:lnTo>
                  <a:lnTo>
                    <a:pt x="0" y="82803"/>
                  </a:lnTo>
                  <a:lnTo>
                    <a:pt x="0" y="414019"/>
                  </a:lnTo>
                  <a:lnTo>
                    <a:pt x="6508" y="446246"/>
                  </a:lnTo>
                  <a:lnTo>
                    <a:pt x="24257" y="472566"/>
                  </a:lnTo>
                  <a:lnTo>
                    <a:pt x="50577" y="490315"/>
                  </a:lnTo>
                  <a:lnTo>
                    <a:pt x="82803" y="496823"/>
                  </a:lnTo>
                  <a:lnTo>
                    <a:pt x="1968500" y="496823"/>
                  </a:lnTo>
                  <a:lnTo>
                    <a:pt x="2000726" y="490315"/>
                  </a:lnTo>
                  <a:lnTo>
                    <a:pt x="2027046" y="472566"/>
                  </a:lnTo>
                  <a:lnTo>
                    <a:pt x="2044795" y="446246"/>
                  </a:lnTo>
                  <a:lnTo>
                    <a:pt x="2051304" y="414019"/>
                  </a:lnTo>
                  <a:lnTo>
                    <a:pt x="2051304" y="82803"/>
                  </a:lnTo>
                  <a:lnTo>
                    <a:pt x="2044795" y="50577"/>
                  </a:lnTo>
                  <a:lnTo>
                    <a:pt x="2027046" y="24256"/>
                  </a:lnTo>
                  <a:lnTo>
                    <a:pt x="2000726" y="6508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  Décisions attendues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58"/>
            <p:cNvSpPr txBox="1"/>
            <p:nvPr/>
          </p:nvSpPr>
          <p:spPr>
            <a:xfrm>
              <a:off x="5143701" y="5337567"/>
              <a:ext cx="1530571" cy="2315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cs typeface="Arial"/>
              </a:endParaRPr>
            </a:p>
          </p:txBody>
        </p:sp>
        <p:sp>
          <p:nvSpPr>
            <p:cNvPr id="41" name="object 60"/>
            <p:cNvSpPr/>
            <p:nvPr/>
          </p:nvSpPr>
          <p:spPr>
            <a:xfrm>
              <a:off x="5047615" y="5823556"/>
              <a:ext cx="4778929" cy="1434623"/>
            </a:xfrm>
            <a:custGeom>
              <a:avLst/>
              <a:gdLst/>
              <a:ahLst/>
              <a:cxnLst/>
              <a:rect l="l" t="t" r="r" b="b"/>
              <a:pathLst>
                <a:path w="4834255" h="1705609">
                  <a:moveTo>
                    <a:pt x="4737608" y="0"/>
                  </a:moveTo>
                  <a:lnTo>
                    <a:pt x="96520" y="0"/>
                  </a:lnTo>
                  <a:lnTo>
                    <a:pt x="58935" y="7580"/>
                  </a:lnTo>
                  <a:lnTo>
                    <a:pt x="28257" y="28257"/>
                  </a:lnTo>
                  <a:lnTo>
                    <a:pt x="7580" y="58935"/>
                  </a:lnTo>
                  <a:lnTo>
                    <a:pt x="0" y="96520"/>
                  </a:lnTo>
                  <a:lnTo>
                    <a:pt x="0" y="1608836"/>
                  </a:lnTo>
                  <a:lnTo>
                    <a:pt x="7580" y="1646403"/>
                  </a:lnTo>
                  <a:lnTo>
                    <a:pt x="28257" y="1677084"/>
                  </a:lnTo>
                  <a:lnTo>
                    <a:pt x="58935" y="1697770"/>
                  </a:lnTo>
                  <a:lnTo>
                    <a:pt x="96520" y="1705356"/>
                  </a:lnTo>
                  <a:lnTo>
                    <a:pt x="4737608" y="1705356"/>
                  </a:lnTo>
                  <a:lnTo>
                    <a:pt x="4775192" y="1697770"/>
                  </a:lnTo>
                  <a:lnTo>
                    <a:pt x="4805870" y="1677084"/>
                  </a:lnTo>
                  <a:lnTo>
                    <a:pt x="4826547" y="1646403"/>
                  </a:lnTo>
                  <a:lnTo>
                    <a:pt x="4834128" y="1608836"/>
                  </a:lnTo>
                  <a:lnTo>
                    <a:pt x="4834128" y="96520"/>
                  </a:lnTo>
                  <a:lnTo>
                    <a:pt x="4826547" y="58935"/>
                  </a:lnTo>
                  <a:lnTo>
                    <a:pt x="4805870" y="28257"/>
                  </a:lnTo>
                  <a:lnTo>
                    <a:pt x="4775192" y="7580"/>
                  </a:lnTo>
                  <a:lnTo>
                    <a:pt x="473760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 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  <p:grpSp>
          <p:nvGrpSpPr>
            <p:cNvPr id="35" name="object 63"/>
            <p:cNvGrpSpPr/>
            <p:nvPr/>
          </p:nvGrpSpPr>
          <p:grpSpPr>
            <a:xfrm>
              <a:off x="9412223" y="2019924"/>
              <a:ext cx="154798" cy="803982"/>
              <a:chOff x="9412223" y="1941797"/>
              <a:chExt cx="152400" cy="715615"/>
            </a:xfrm>
          </p:grpSpPr>
          <p:pic>
            <p:nvPicPr>
              <p:cNvPr id="38" name="object 66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9412223" y="1941797"/>
                <a:ext cx="152400" cy="153923"/>
              </a:xfrm>
              <a:prstGeom prst="rect">
                <a:avLst/>
              </a:prstGeom>
            </p:spPr>
          </p:pic>
          <p:pic>
            <p:nvPicPr>
              <p:cNvPr id="39" name="object 6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9412223" y="2503487"/>
                <a:ext cx="152400" cy="153925"/>
              </a:xfrm>
              <a:prstGeom prst="rect">
                <a:avLst/>
              </a:prstGeom>
            </p:spPr>
          </p:pic>
        </p:grpSp>
      </p:grpSp>
      <p:sp>
        <p:nvSpPr>
          <p:cNvPr id="62" name="object 5"/>
          <p:cNvSpPr txBox="1">
            <a:spLocks noGrp="1"/>
          </p:cNvSpPr>
          <p:nvPr>
            <p:ph type="title"/>
          </p:nvPr>
        </p:nvSpPr>
        <p:spPr>
          <a:xfrm>
            <a:off x="4648200" y="343837"/>
            <a:ext cx="5011133" cy="25904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Avancement</a:t>
            </a:r>
            <a:r>
              <a:rPr lang="fr-FR" sz="1600" b="1" spc="-2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Chantier</a:t>
            </a:r>
            <a:r>
              <a:rPr lang="fr-FR" sz="1600" b="1" spc="-50" dirty="0">
                <a:solidFill>
                  <a:schemeClr val="bg1"/>
                </a:solidFill>
                <a:latin typeface="Garamond" panose="02020404030301010803" pitchFamily="18" charset="0"/>
              </a:rPr>
              <a:t>  </a:t>
            </a:r>
            <a:r>
              <a:rPr lang="fr-FR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–</a:t>
            </a:r>
            <a:r>
              <a:rPr lang="fr-FR" sz="1600" b="1" spc="-35" dirty="0">
                <a:solidFill>
                  <a:schemeClr val="bg1"/>
                </a:solidFill>
                <a:latin typeface="Garamond" panose="02020404030301010803" pitchFamily="18" charset="0"/>
              </a:rPr>
              <a:t> Gestion des incidents sur le digital</a:t>
            </a:r>
            <a:endParaRPr lang="fr-FR" sz="1600" b="1" spc="-1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40" name="object 6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02900" y="1371600"/>
            <a:ext cx="149081" cy="147512"/>
          </a:xfrm>
          <a:prstGeom prst="rect">
            <a:avLst/>
          </a:prstGeom>
        </p:spPr>
      </p:pic>
      <p:sp>
        <p:nvSpPr>
          <p:cNvPr id="42" name="object 52"/>
          <p:cNvSpPr/>
          <p:nvPr/>
        </p:nvSpPr>
        <p:spPr>
          <a:xfrm>
            <a:off x="224387" y="2599131"/>
            <a:ext cx="4582479" cy="905376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360000" marR="0" lvl="0" indent="-285750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latin typeface="Garamond" panose="02020404030301010803" pitchFamily="18" charset="0"/>
              </a:rPr>
              <a:t>CANAUX DIGITAUX</a:t>
            </a:r>
          </a:p>
        </p:txBody>
      </p:sp>
      <p:sp>
        <p:nvSpPr>
          <p:cNvPr id="46" name="object 52"/>
          <p:cNvSpPr/>
          <p:nvPr/>
        </p:nvSpPr>
        <p:spPr>
          <a:xfrm>
            <a:off x="228297" y="3864934"/>
            <a:ext cx="4582479" cy="972532"/>
          </a:xfrm>
          <a:custGeom>
            <a:avLst/>
            <a:gdLst/>
            <a:ahLst/>
            <a:cxnLst/>
            <a:rect l="l" t="t" r="r" b="b"/>
            <a:pathLst>
              <a:path w="4753610" h="2628900">
                <a:moveTo>
                  <a:pt x="4615688" y="0"/>
                </a:moveTo>
                <a:lnTo>
                  <a:pt x="137706" y="0"/>
                </a:lnTo>
                <a:lnTo>
                  <a:pt x="94177" y="7014"/>
                </a:lnTo>
                <a:lnTo>
                  <a:pt x="56375" y="26550"/>
                </a:lnTo>
                <a:lnTo>
                  <a:pt x="26567" y="56345"/>
                </a:lnTo>
                <a:lnTo>
                  <a:pt x="7019" y="94138"/>
                </a:lnTo>
                <a:lnTo>
                  <a:pt x="0" y="137668"/>
                </a:lnTo>
                <a:lnTo>
                  <a:pt x="0" y="2491232"/>
                </a:lnTo>
                <a:lnTo>
                  <a:pt x="7019" y="2534761"/>
                </a:lnTo>
                <a:lnTo>
                  <a:pt x="26567" y="2572554"/>
                </a:lnTo>
                <a:lnTo>
                  <a:pt x="56375" y="2602349"/>
                </a:lnTo>
                <a:lnTo>
                  <a:pt x="94177" y="2621885"/>
                </a:lnTo>
                <a:lnTo>
                  <a:pt x="137706" y="2628900"/>
                </a:lnTo>
                <a:lnTo>
                  <a:pt x="4615688" y="2628900"/>
                </a:lnTo>
                <a:lnTo>
                  <a:pt x="4659217" y="2621885"/>
                </a:lnTo>
                <a:lnTo>
                  <a:pt x="4697010" y="2602349"/>
                </a:lnTo>
                <a:lnTo>
                  <a:pt x="4726805" y="2572554"/>
                </a:lnTo>
                <a:lnTo>
                  <a:pt x="4746341" y="2534761"/>
                </a:lnTo>
                <a:lnTo>
                  <a:pt x="4753356" y="2491232"/>
                </a:lnTo>
                <a:lnTo>
                  <a:pt x="4753356" y="137668"/>
                </a:lnTo>
                <a:lnTo>
                  <a:pt x="4746341" y="94138"/>
                </a:lnTo>
                <a:lnTo>
                  <a:pt x="4726805" y="56345"/>
                </a:lnTo>
                <a:lnTo>
                  <a:pt x="4697010" y="26550"/>
                </a:lnTo>
                <a:lnTo>
                  <a:pt x="4659217" y="7014"/>
                </a:lnTo>
                <a:lnTo>
                  <a:pt x="4615688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360000" marR="0" lvl="0" indent="-285750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latin typeface="Garamond" panose="02020404030301010803" pitchFamily="18" charset="0"/>
              </a:rPr>
              <a:t>Documentation sur la protection des donnée a caractère personne selon la législation du Benin</a:t>
            </a:r>
          </a:p>
          <a:p>
            <a:pPr marL="360000" marR="0" lvl="0" indent="-285750" defTabSz="91440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400" dirty="0">
                <a:latin typeface="Garamond" panose="02020404030301010803" pitchFamily="18" charset="0"/>
              </a:rPr>
              <a:t>Collecte des différents dysfonctionnement</a:t>
            </a:r>
          </a:p>
        </p:txBody>
      </p:sp>
    </p:spTree>
    <p:extLst>
      <p:ext uri="{BB962C8B-B14F-4D97-AF65-F5344CB8AC3E}">
        <p14:creationId xmlns:p14="http://schemas.microsoft.com/office/powerpoint/2010/main" val="32602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1825</TotalTime>
  <Words>138</Words>
  <Application>Microsoft Office PowerPoint</Application>
  <PresentationFormat>Format A4 (210 x 297 mm)</PresentationFormat>
  <Paragraphs>31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Wingdings</vt:lpstr>
      <vt:lpstr>Office Theme</vt:lpstr>
      <vt:lpstr>Thème Office</vt:lpstr>
      <vt:lpstr>1_Thème Office</vt:lpstr>
      <vt:lpstr>Présentation PowerPoint</vt:lpstr>
      <vt:lpstr>Point hebdomadaire _ Suivi de Chantier_xxxx</vt:lpstr>
      <vt:lpstr>Avancement Chantier  – Gestion des incidents sur le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Suivi hebdo Plan de Transformation GMC</dc:title>
  <dc:creator>Théophile AMANI</dc:creator>
  <cp:lastModifiedBy>Léandre Aguiah</cp:lastModifiedBy>
  <cp:revision>55</cp:revision>
  <dcterms:created xsi:type="dcterms:W3CDTF">2022-06-18T17:03:26Z</dcterms:created>
  <dcterms:modified xsi:type="dcterms:W3CDTF">2022-09-02T12:59:47Z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2022-06-18T00:00:00Z</vt:filetime>
  </property>
</Properties>
</file>