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679" r:id="rId2"/>
    <p:sldId id="68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1A"/>
    <a:srgbClr val="E85127"/>
    <a:srgbClr val="CC6600"/>
    <a:srgbClr val="990000"/>
    <a:srgbClr val="693020"/>
    <a:srgbClr val="9900CC"/>
    <a:srgbClr val="1A171B"/>
    <a:srgbClr val="006600"/>
    <a:srgbClr val="4C0000"/>
    <a:srgbClr val="4E57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8458" autoAdjust="0"/>
  </p:normalViewPr>
  <p:slideViewPr>
    <p:cSldViewPr snapToGrid="0">
      <p:cViewPr varScale="1">
        <p:scale>
          <a:sx n="83" d="100"/>
          <a:sy n="83" d="100"/>
        </p:scale>
        <p:origin x="53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pPr/>
              <a:t>05/09/2022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5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9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495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Rectangle 2" hidden="1"/>
          <p:cNvGraphicFramePr>
            <a:graphicFrameLocks/>
          </p:cNvGraphicFramePr>
          <p:nvPr userDrawn="1">
            <p:custDataLst>
              <p:tags r:id="rId1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e think-cell" r:id="rId3" imgW="0" imgH="0" progId="TCLayout.ActiveDocument.1">
                  <p:embed/>
                </p:oleObj>
              </mc:Choice>
              <mc:Fallback>
                <p:oleObj name="Diapositive think-cell" r:id="rId3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2857"/>
            <a:ext cx="5949685" cy="1470025"/>
          </a:xfrm>
        </p:spPr>
        <p:txBody>
          <a:bodyPr/>
          <a:lstStyle/>
          <a:p>
            <a:r>
              <a:rPr lang="fr-FR" dirty="0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2192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1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5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48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17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53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91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86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82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05/09/2022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73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8"/>
          <p:cNvSpPr/>
          <p:nvPr/>
        </p:nvSpPr>
        <p:spPr>
          <a:xfrm>
            <a:off x="328251" y="618605"/>
            <a:ext cx="1980383" cy="535173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000" b="1" kern="0" dirty="0">
                <a:solidFill>
                  <a:srgbClr val="000000"/>
                </a:solidFill>
                <a:latin typeface="Arial" charset="0"/>
                <a:ea typeface="MS PGothic" charset="0"/>
                <a:cs typeface="Arial" charset="0"/>
              </a:rPr>
              <a:t>Excellence relationnelle et Satisfaction du client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endParaRPr lang="fr-FR" altLang="fr-FR" sz="1000" b="1" kern="0" dirty="0">
              <a:solidFill>
                <a:srgbClr val="000000"/>
              </a:solidFill>
              <a:latin typeface="Arial" charset="0"/>
              <a:ea typeface="MS PGothic" charset="0"/>
              <a:cs typeface="Arial" charset="0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732" y="671735"/>
            <a:ext cx="376942" cy="355746"/>
            <a:chOff x="377314" y="1605211"/>
            <a:chExt cx="376942" cy="285007"/>
          </a:xfrm>
        </p:grpSpPr>
        <p:sp>
          <p:nvSpPr>
            <p:cNvPr id="8" name="Rectangle à coins arrondis 65"/>
            <p:cNvSpPr>
              <a:spLocks noChangeAspect="1"/>
            </p:cNvSpPr>
            <p:nvPr/>
          </p:nvSpPr>
          <p:spPr bwMode="auto">
            <a:xfrm>
              <a:off x="449583" y="1650931"/>
              <a:ext cx="304673" cy="239287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à coins arrondis 66"/>
            <p:cNvSpPr>
              <a:spLocks noChangeAspect="1"/>
            </p:cNvSpPr>
            <p:nvPr/>
          </p:nvSpPr>
          <p:spPr bwMode="auto">
            <a:xfrm>
              <a:off x="377314" y="1605211"/>
              <a:ext cx="182156" cy="186046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11" name="Rectangle à coins arrondis 8"/>
          <p:cNvSpPr/>
          <p:nvPr/>
        </p:nvSpPr>
        <p:spPr>
          <a:xfrm>
            <a:off x="328250" y="1248571"/>
            <a:ext cx="1978481" cy="912993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t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</a:pPr>
            <a:r>
              <a:rPr lang="fr-FR" altLang="fr-FR" sz="1000" b="1" kern="0" dirty="0">
                <a:solidFill>
                  <a:srgbClr val="0000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</a:pPr>
            <a:endParaRPr lang="fr-FR" altLang="fr-FR" sz="1000" b="1" kern="0" dirty="0">
              <a:solidFill>
                <a:srgbClr val="000000"/>
              </a:solidFill>
              <a:latin typeface="Arial" charset="0"/>
              <a:ea typeface="MS PGothic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</a:pPr>
            <a:r>
              <a:rPr lang="fr-FR" altLang="fr-FR" sz="1000" b="1" kern="0" dirty="0">
                <a:solidFill>
                  <a:srgbClr val="000000"/>
                </a:solidFill>
                <a:latin typeface="Arial" charset="0"/>
                <a:ea typeface="MS PGothic" charset="0"/>
                <a:cs typeface="Arial" charset="0"/>
              </a:rPr>
              <a:t>  Portefeuille d’offre et service</a:t>
            </a:r>
            <a:endParaRPr lang="fr-FR" sz="1000" b="1" kern="0" dirty="0">
              <a:solidFill>
                <a:srgbClr val="000000"/>
              </a:solidFill>
              <a:latin typeface="Arial" charset="0"/>
              <a:ea typeface="MS PGothic" charset="0"/>
              <a:cs typeface="Arial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16539" y="1294351"/>
            <a:ext cx="361135" cy="344332"/>
            <a:chOff x="393121" y="2569123"/>
            <a:chExt cx="361135" cy="228815"/>
          </a:xfrm>
        </p:grpSpPr>
        <p:sp>
          <p:nvSpPr>
            <p:cNvPr id="13" name="Rectangle à coins arrondis 65"/>
            <p:cNvSpPr>
              <a:spLocks noChangeAspect="1"/>
            </p:cNvSpPr>
            <p:nvPr/>
          </p:nvSpPr>
          <p:spPr bwMode="auto">
            <a:xfrm>
              <a:off x="449583" y="2598698"/>
              <a:ext cx="304673" cy="199240"/>
            </a:xfrm>
            <a:prstGeom prst="roundRect">
              <a:avLst>
                <a:gd name="adj" fmla="val 11536"/>
              </a:avLst>
            </a:prstGeom>
            <a:solidFill>
              <a:srgbClr val="7F7F7F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à coins arrondis 66"/>
            <p:cNvSpPr>
              <a:spLocks noChangeAspect="1"/>
            </p:cNvSpPr>
            <p:nvPr/>
          </p:nvSpPr>
          <p:spPr bwMode="auto">
            <a:xfrm>
              <a:off x="393121" y="2569123"/>
              <a:ext cx="150542" cy="153757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sp>
        <p:nvSpPr>
          <p:cNvPr id="17" name="Rectangle à coins arrondis 8"/>
          <p:cNvSpPr/>
          <p:nvPr/>
        </p:nvSpPr>
        <p:spPr>
          <a:xfrm>
            <a:off x="320974" y="2323419"/>
            <a:ext cx="1986162" cy="511516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Cartographie Procédures et des Processus</a:t>
            </a:r>
            <a:endParaRPr lang="fr-FR" sz="1100" b="1" kern="0" dirty="0">
              <a:solidFill>
                <a:srgbClr val="000000"/>
              </a:solidFill>
              <a:latin typeface="Garamond" panose="02020404030301010803" pitchFamily="18" charset="0"/>
              <a:ea typeface="MS PGothic" charset="0"/>
              <a:cs typeface="Arial" charset="0"/>
            </a:endParaRPr>
          </a:p>
        </p:txBody>
      </p:sp>
      <p:sp>
        <p:nvSpPr>
          <p:cNvPr id="36" name="Rectangle à coins arrondis 8"/>
          <p:cNvSpPr/>
          <p:nvPr/>
        </p:nvSpPr>
        <p:spPr>
          <a:xfrm>
            <a:off x="380810" y="5432422"/>
            <a:ext cx="1923021" cy="670090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Digitalisation et Transformation SI</a:t>
            </a:r>
          </a:p>
        </p:txBody>
      </p:sp>
      <p:sp>
        <p:nvSpPr>
          <p:cNvPr id="47" name="Rectangle à coins arrondis 8"/>
          <p:cNvSpPr/>
          <p:nvPr/>
        </p:nvSpPr>
        <p:spPr>
          <a:xfrm>
            <a:off x="341683" y="2972537"/>
            <a:ext cx="1964309" cy="691464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Performances et tableaux de bord</a:t>
            </a:r>
          </a:p>
        </p:txBody>
      </p:sp>
      <p:sp>
        <p:nvSpPr>
          <p:cNvPr id="53" name="Rectangle à coins arrondis 8"/>
          <p:cNvSpPr/>
          <p:nvPr/>
        </p:nvSpPr>
        <p:spPr>
          <a:xfrm>
            <a:off x="349865" y="3753651"/>
            <a:ext cx="1955675" cy="679209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Stratégie RH &amp; Outils de production</a:t>
            </a:r>
          </a:p>
        </p:txBody>
      </p:sp>
      <p:sp>
        <p:nvSpPr>
          <p:cNvPr id="57" name="Rectangle à coins arrondis 8"/>
          <p:cNvSpPr/>
          <p:nvPr/>
        </p:nvSpPr>
        <p:spPr>
          <a:xfrm>
            <a:off x="404990" y="4531284"/>
            <a:ext cx="1897506" cy="774166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Rentabilité financière et système d’</a:t>
            </a:r>
            <a:r>
              <a:rPr lang="fr-FR" altLang="fr-FR" sz="1200" b="1" kern="0" dirty="0" err="1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incentive</a:t>
            </a:r>
            <a:endParaRPr lang="fr-FR" altLang="fr-FR" sz="1200" b="1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68" name="Rectangle à coins arrondis 67"/>
          <p:cNvSpPr/>
          <p:nvPr/>
        </p:nvSpPr>
        <p:spPr>
          <a:xfrm>
            <a:off x="341683" y="166145"/>
            <a:ext cx="1960813" cy="380800"/>
          </a:xfrm>
          <a:prstGeom prst="roundRect">
            <a:avLst>
              <a:gd name="adj" fmla="val 10249"/>
            </a:avLst>
          </a:prstGeom>
          <a:solidFill>
            <a:srgbClr val="FF0000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100" b="1" kern="0" dirty="0">
                <a:solidFill>
                  <a:prstClr val="white"/>
                </a:solidFill>
                <a:latin typeface="Garamond" panose="02020404030301010803" pitchFamily="18" charset="0"/>
                <a:cs typeface="Arial" pitchFamily="34" charset="0"/>
              </a:rPr>
              <a:t>Chantier</a:t>
            </a:r>
          </a:p>
        </p:txBody>
      </p:sp>
      <p:sp>
        <p:nvSpPr>
          <p:cNvPr id="70" name="Rectangle à coins arrondis 8"/>
          <p:cNvSpPr/>
          <p:nvPr/>
        </p:nvSpPr>
        <p:spPr>
          <a:xfrm>
            <a:off x="2404665" y="631392"/>
            <a:ext cx="2222377" cy="535173"/>
          </a:xfrm>
          <a:prstGeom prst="roundRect">
            <a:avLst>
              <a:gd name="adj" fmla="val 657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Développer la culture client au sein de l’organisation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Mesurer la satisfaction des clients</a:t>
            </a:r>
          </a:p>
        </p:txBody>
      </p:sp>
      <p:sp>
        <p:nvSpPr>
          <p:cNvPr id="71" name="Rectangle à coins arrondis 8"/>
          <p:cNvSpPr/>
          <p:nvPr/>
        </p:nvSpPr>
        <p:spPr>
          <a:xfrm>
            <a:off x="4826039" y="636371"/>
            <a:ext cx="2127021" cy="535173"/>
          </a:xfrm>
          <a:prstGeom prst="roundRect">
            <a:avLst>
              <a:gd name="adj" fmla="val 657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Mettre en place la mesure de la satisfaction client </a:t>
            </a:r>
          </a:p>
        </p:txBody>
      </p:sp>
      <p:sp>
        <p:nvSpPr>
          <p:cNvPr id="72" name="Rectangle à coins arrondis 8"/>
          <p:cNvSpPr/>
          <p:nvPr/>
        </p:nvSpPr>
        <p:spPr>
          <a:xfrm>
            <a:off x="7083482" y="642667"/>
            <a:ext cx="2354594" cy="535173"/>
          </a:xfrm>
          <a:prstGeom prst="roundRect">
            <a:avLst>
              <a:gd name="adj" fmla="val 657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Piloter la satisfaction client afin d’atteindre un niveau de satisfaction client supérieur ou égale à 85%</a:t>
            </a:r>
          </a:p>
        </p:txBody>
      </p:sp>
      <p:sp>
        <p:nvSpPr>
          <p:cNvPr id="73" name="Rectangle à coins arrondis 8"/>
          <p:cNvSpPr/>
          <p:nvPr/>
        </p:nvSpPr>
        <p:spPr>
          <a:xfrm>
            <a:off x="4812298" y="1277647"/>
            <a:ext cx="2144999" cy="903115"/>
          </a:xfrm>
          <a:prstGeom prst="roundRect">
            <a:avLst>
              <a:gd name="adj" fmla="val 8408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Réaliser un examen annuel des opportunités gagnées ou perdues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Fournir des reporting aux donneurs d’ordres</a:t>
            </a:r>
          </a:p>
        </p:txBody>
      </p:sp>
      <p:sp>
        <p:nvSpPr>
          <p:cNvPr id="74" name="Rectangle à coins arrondis 8"/>
          <p:cNvSpPr/>
          <p:nvPr/>
        </p:nvSpPr>
        <p:spPr>
          <a:xfrm>
            <a:off x="7083482" y="1303176"/>
            <a:ext cx="2354594" cy="896194"/>
          </a:xfrm>
          <a:prstGeom prst="roundRect">
            <a:avLst>
              <a:gd name="adj" fmla="val 8408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Structurer son approche pour répondre aux demandes d’informations, demandes de cotations, appels d'offres et intégrer de nouveaux donneurs d’ordres, services, et programmes</a:t>
            </a:r>
          </a:p>
        </p:txBody>
      </p:sp>
      <p:sp>
        <p:nvSpPr>
          <p:cNvPr id="75" name="Rectangle à coins arrondis 8"/>
          <p:cNvSpPr/>
          <p:nvPr/>
        </p:nvSpPr>
        <p:spPr>
          <a:xfrm>
            <a:off x="9497205" y="1279115"/>
            <a:ext cx="1938346" cy="896194"/>
          </a:xfrm>
          <a:prstGeom prst="roundRect">
            <a:avLst>
              <a:gd name="adj" fmla="val 8408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Savoir clôturer la relation avec les donneurs d’ordres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Gérer la relation avec les donneurs d’ordres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Facturer les Donneurs d’Ordres</a:t>
            </a:r>
          </a:p>
        </p:txBody>
      </p:sp>
      <p:sp>
        <p:nvSpPr>
          <p:cNvPr id="77" name="Rectangle à coins arrondis 8"/>
          <p:cNvSpPr/>
          <p:nvPr/>
        </p:nvSpPr>
        <p:spPr>
          <a:xfrm>
            <a:off x="2404665" y="1261358"/>
            <a:ext cx="2222377" cy="912993"/>
          </a:xfrm>
          <a:prstGeom prst="roundRect">
            <a:avLst>
              <a:gd name="adj" fmla="val 8408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Evaluer les offres existantes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Etablir le catalogue d’offres et de services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Commercialisation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les marchés et services cibles sur lesquels on souhaite concentrer son développement</a:t>
            </a:r>
          </a:p>
        </p:txBody>
      </p:sp>
      <p:sp>
        <p:nvSpPr>
          <p:cNvPr id="78" name="Rectangle à coins arrondis 8"/>
          <p:cNvSpPr/>
          <p:nvPr/>
        </p:nvSpPr>
        <p:spPr>
          <a:xfrm>
            <a:off x="2404665" y="2313136"/>
            <a:ext cx="2222377" cy="534585"/>
          </a:xfrm>
          <a:prstGeom prst="roundRect">
            <a:avLst>
              <a:gd name="adj" fmla="val 11159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les processus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Actualiser les procédures 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Produire la cartographie</a:t>
            </a:r>
          </a:p>
        </p:txBody>
      </p:sp>
      <p:sp>
        <p:nvSpPr>
          <p:cNvPr id="79" name="Rectangle à coins arrondis 8"/>
          <p:cNvSpPr/>
          <p:nvPr/>
        </p:nvSpPr>
        <p:spPr>
          <a:xfrm>
            <a:off x="4812298" y="2341185"/>
            <a:ext cx="2145000" cy="511515"/>
          </a:xfrm>
          <a:prstGeom prst="roundRect">
            <a:avLst>
              <a:gd name="adj" fmla="val 11159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clairement les parcours de service que les clients entreprennent pour satisfaire leurs demandes</a:t>
            </a:r>
          </a:p>
        </p:txBody>
      </p:sp>
      <p:sp>
        <p:nvSpPr>
          <p:cNvPr id="80" name="Rectangle à coins arrondis 8"/>
          <p:cNvSpPr/>
          <p:nvPr/>
        </p:nvSpPr>
        <p:spPr>
          <a:xfrm>
            <a:off x="7083482" y="2330109"/>
            <a:ext cx="2354594" cy="528887"/>
          </a:xfrm>
          <a:prstGeom prst="roundRect">
            <a:avLst>
              <a:gd name="adj" fmla="val 11159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Réaliser une analyse et une gestion continues des parcours de service</a:t>
            </a:r>
          </a:p>
        </p:txBody>
      </p:sp>
      <p:sp>
        <p:nvSpPr>
          <p:cNvPr id="81" name="Rectangle à coins arrondis 8"/>
          <p:cNvSpPr/>
          <p:nvPr/>
        </p:nvSpPr>
        <p:spPr>
          <a:xfrm>
            <a:off x="7083482" y="2996598"/>
            <a:ext cx="2354594" cy="673356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Construire la Table F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Mettre à jour tous les objectifs des </a:t>
            </a:r>
            <a:r>
              <a:rPr lang="fr-FR" sz="900" kern="0" dirty="0" err="1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KPI’s</a:t>
            </a: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Piloter l’amélioration continue de la Table F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Garant de l’atteinte de la règle 50/75</a:t>
            </a:r>
          </a:p>
        </p:txBody>
      </p:sp>
      <p:sp>
        <p:nvSpPr>
          <p:cNvPr id="83" name="Rectangle à coins arrondis 8"/>
          <p:cNvSpPr/>
          <p:nvPr/>
        </p:nvSpPr>
        <p:spPr>
          <a:xfrm>
            <a:off x="4812297" y="2983921"/>
            <a:ext cx="2145000" cy="697846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Construire les TB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Piloter la performance</a:t>
            </a:r>
          </a:p>
        </p:txBody>
      </p:sp>
      <p:sp>
        <p:nvSpPr>
          <p:cNvPr id="84" name="Rectangle à coins arrondis 8"/>
          <p:cNvSpPr/>
          <p:nvPr/>
        </p:nvSpPr>
        <p:spPr>
          <a:xfrm>
            <a:off x="2404665" y="2985324"/>
            <a:ext cx="2222378" cy="678433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Revisiter les indicateurs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Produire un document de synthèse des indicateurs de performance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85" name="Rectangle à coins arrondis 8"/>
          <p:cNvSpPr/>
          <p:nvPr/>
        </p:nvSpPr>
        <p:spPr>
          <a:xfrm>
            <a:off x="2404665" y="3766439"/>
            <a:ext cx="2222378" cy="679209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Inventorier les outils existants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les fonctionnalités attendues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Rédaction des EB</a:t>
            </a:r>
          </a:p>
        </p:txBody>
      </p:sp>
      <p:sp>
        <p:nvSpPr>
          <p:cNvPr id="86" name="Rectangle à coins arrondis 8"/>
          <p:cNvSpPr/>
          <p:nvPr/>
        </p:nvSpPr>
        <p:spPr>
          <a:xfrm>
            <a:off x="7083482" y="3777714"/>
            <a:ext cx="2354593" cy="679209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les fiches de poste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Recruter et embaucher </a:t>
            </a:r>
            <a:r>
              <a:rPr lang="fr-FR" sz="900" i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(L'acquisition d'un personnel compétent et motivé augmente la probabilité d'atteinte des niveaux de performance visés.)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87" name="Rectangle à coins arrondis 8"/>
          <p:cNvSpPr/>
          <p:nvPr/>
        </p:nvSpPr>
        <p:spPr>
          <a:xfrm>
            <a:off x="4828458" y="3771418"/>
            <a:ext cx="2145002" cy="679209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Veiller à l’actualisation des fiches de Poste et de leur diffusion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cartographier les besoins actualisés en RH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grpSp>
        <p:nvGrpSpPr>
          <p:cNvPr id="46" name="Groupe 45"/>
          <p:cNvGrpSpPr/>
          <p:nvPr/>
        </p:nvGrpSpPr>
        <p:grpSpPr>
          <a:xfrm>
            <a:off x="15430" y="3614436"/>
            <a:ext cx="362244" cy="285007"/>
            <a:chOff x="377314" y="4425880"/>
            <a:chExt cx="362244" cy="285007"/>
          </a:xfrm>
        </p:grpSpPr>
        <p:sp>
          <p:nvSpPr>
            <p:cNvPr id="48" name="Rectangle à coins arrondis 47"/>
            <p:cNvSpPr>
              <a:spLocks noChangeAspect="1"/>
            </p:cNvSpPr>
            <p:nvPr/>
          </p:nvSpPr>
          <p:spPr bwMode="auto">
            <a:xfrm>
              <a:off x="449584" y="4434032"/>
              <a:ext cx="289974" cy="276855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à coins arrondis 48"/>
            <p:cNvSpPr>
              <a:spLocks noChangeAspect="1"/>
            </p:cNvSpPr>
            <p:nvPr/>
          </p:nvSpPr>
          <p:spPr bwMode="auto">
            <a:xfrm>
              <a:off x="377314" y="4425880"/>
              <a:ext cx="182156" cy="186046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15084" y="4626260"/>
            <a:ext cx="391231" cy="271759"/>
            <a:chOff x="358724" y="4535631"/>
            <a:chExt cx="391231" cy="271759"/>
          </a:xfrm>
        </p:grpSpPr>
        <p:sp>
          <p:nvSpPr>
            <p:cNvPr id="51" name="Rectangle à coins arrondis 65"/>
            <p:cNvSpPr>
              <a:spLocks noChangeAspect="1"/>
            </p:cNvSpPr>
            <p:nvPr/>
          </p:nvSpPr>
          <p:spPr bwMode="auto">
            <a:xfrm>
              <a:off x="388033" y="4535631"/>
              <a:ext cx="361922" cy="271759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à coins arrondis 66"/>
            <p:cNvSpPr>
              <a:spLocks noChangeAspect="1"/>
            </p:cNvSpPr>
            <p:nvPr/>
          </p:nvSpPr>
          <p:spPr bwMode="auto">
            <a:xfrm>
              <a:off x="358724" y="4543103"/>
              <a:ext cx="182156" cy="193880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35564" y="3048314"/>
            <a:ext cx="342109" cy="285007"/>
            <a:chOff x="377314" y="3483952"/>
            <a:chExt cx="327166" cy="285007"/>
          </a:xfrm>
        </p:grpSpPr>
        <p:sp>
          <p:nvSpPr>
            <p:cNvPr id="65" name="Rectangle à coins arrondis 65"/>
            <p:cNvSpPr>
              <a:spLocks noChangeAspect="1"/>
            </p:cNvSpPr>
            <p:nvPr/>
          </p:nvSpPr>
          <p:spPr bwMode="auto">
            <a:xfrm>
              <a:off x="391370" y="3483952"/>
              <a:ext cx="313110" cy="285007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à coins arrondis 66"/>
            <p:cNvSpPr>
              <a:spLocks noChangeAspect="1"/>
            </p:cNvSpPr>
            <p:nvPr/>
          </p:nvSpPr>
          <p:spPr bwMode="auto">
            <a:xfrm>
              <a:off x="377314" y="3483952"/>
              <a:ext cx="182156" cy="186046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45998" y="2366685"/>
            <a:ext cx="333412" cy="285007"/>
            <a:chOff x="377314" y="3483952"/>
            <a:chExt cx="318848" cy="285007"/>
          </a:xfrm>
        </p:grpSpPr>
        <p:sp>
          <p:nvSpPr>
            <p:cNvPr id="18" name="Rectangle à coins arrondis 65"/>
            <p:cNvSpPr>
              <a:spLocks noChangeAspect="1"/>
            </p:cNvSpPr>
            <p:nvPr/>
          </p:nvSpPr>
          <p:spPr bwMode="auto">
            <a:xfrm>
              <a:off x="391370" y="3483952"/>
              <a:ext cx="304792" cy="285007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à coins arrondis 66"/>
            <p:cNvSpPr>
              <a:spLocks noChangeAspect="1"/>
            </p:cNvSpPr>
            <p:nvPr/>
          </p:nvSpPr>
          <p:spPr bwMode="auto">
            <a:xfrm>
              <a:off x="377314" y="3483952"/>
              <a:ext cx="182156" cy="186046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63520" y="6132363"/>
            <a:ext cx="387980" cy="370519"/>
            <a:chOff x="361895" y="5904223"/>
            <a:chExt cx="387980" cy="370519"/>
          </a:xfrm>
        </p:grpSpPr>
        <p:sp>
          <p:nvSpPr>
            <p:cNvPr id="34" name="Rectangle à coins arrondis 65"/>
            <p:cNvSpPr>
              <a:spLocks noChangeAspect="1"/>
            </p:cNvSpPr>
            <p:nvPr/>
          </p:nvSpPr>
          <p:spPr bwMode="auto">
            <a:xfrm>
              <a:off x="361895" y="5990672"/>
              <a:ext cx="387980" cy="284070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à coins arrondis 66"/>
            <p:cNvSpPr>
              <a:spLocks noChangeAspect="1"/>
            </p:cNvSpPr>
            <p:nvPr/>
          </p:nvSpPr>
          <p:spPr bwMode="auto">
            <a:xfrm>
              <a:off x="372251" y="5904223"/>
              <a:ext cx="162598" cy="243868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69593" y="5340694"/>
            <a:ext cx="387980" cy="339921"/>
            <a:chOff x="386074" y="5119319"/>
            <a:chExt cx="387980" cy="339921"/>
          </a:xfrm>
        </p:grpSpPr>
        <p:sp>
          <p:nvSpPr>
            <p:cNvPr id="55" name="Rectangle à coins arrondis 65"/>
            <p:cNvSpPr>
              <a:spLocks noChangeAspect="1"/>
            </p:cNvSpPr>
            <p:nvPr/>
          </p:nvSpPr>
          <p:spPr bwMode="auto">
            <a:xfrm>
              <a:off x="386074" y="5235102"/>
              <a:ext cx="387980" cy="224138"/>
            </a:xfrm>
            <a:prstGeom prst="roundRect">
              <a:avLst>
                <a:gd name="adj" fmla="val 11536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à coins arrondis 66"/>
            <p:cNvSpPr>
              <a:spLocks noChangeAspect="1"/>
            </p:cNvSpPr>
            <p:nvPr/>
          </p:nvSpPr>
          <p:spPr bwMode="auto">
            <a:xfrm>
              <a:off x="396430" y="5119319"/>
              <a:ext cx="182156" cy="273202"/>
            </a:xfrm>
            <a:prstGeom prst="roundRect">
              <a:avLst>
                <a:gd name="adj" fmla="val 19725"/>
              </a:avLst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000" b="1" kern="0" spc="-1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</p:grpSp>
      <p:sp>
        <p:nvSpPr>
          <p:cNvPr id="88" name="Rectangle à coins arrondis 8"/>
          <p:cNvSpPr/>
          <p:nvPr/>
        </p:nvSpPr>
        <p:spPr>
          <a:xfrm>
            <a:off x="2404666" y="4542723"/>
            <a:ext cx="2222377" cy="775514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Définir les indicateurs de performances financières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Créer le lien entre indicateurs financiers et indicateurs métiers - Intégrer une dimension financière au pilotage métier</a:t>
            </a:r>
          </a:p>
        </p:txBody>
      </p:sp>
      <p:sp>
        <p:nvSpPr>
          <p:cNvPr id="89" name="Rectangle à coins arrondis 8"/>
          <p:cNvSpPr/>
          <p:nvPr/>
        </p:nvSpPr>
        <p:spPr>
          <a:xfrm>
            <a:off x="4824546" y="4547702"/>
            <a:ext cx="2145000" cy="775514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Mettre en place un système d’incentive lié au résultats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Rendre fonctionnel le système d’</a:t>
            </a:r>
            <a:r>
              <a:rPr lang="fr-FR" sz="900" kern="0" dirty="0" err="1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incentive</a:t>
            </a: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90" name="Rectangle à coins arrondis 8"/>
          <p:cNvSpPr/>
          <p:nvPr/>
        </p:nvSpPr>
        <p:spPr>
          <a:xfrm>
            <a:off x="7083483" y="4555345"/>
            <a:ext cx="2354594" cy="729688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Coût de remplacement des absents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Coût par transaction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Business Plan</a:t>
            </a:r>
          </a:p>
          <a:p>
            <a:pPr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sz="9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91" name="Rectangle à coins arrondis 8"/>
          <p:cNvSpPr/>
          <p:nvPr/>
        </p:nvSpPr>
        <p:spPr>
          <a:xfrm>
            <a:off x="9497206" y="4519577"/>
            <a:ext cx="1938346" cy="729688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Taux de sortie avec intention de recruter 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Durée Moyenne de Traitement (DMT)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CI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Turne Over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Occupation / Utilisation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  <a:defRPr/>
            </a:pPr>
            <a:endParaRPr lang="fr-FR" sz="800" kern="0" dirty="0">
              <a:solidFill>
                <a:prstClr val="black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93" name="Rectangle à coins arrondis 8"/>
          <p:cNvSpPr/>
          <p:nvPr/>
        </p:nvSpPr>
        <p:spPr>
          <a:xfrm>
            <a:off x="2404666" y="5445208"/>
            <a:ext cx="2222377" cy="670091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Coordonner tous les besoins de parcours à digitaliser – analyser et proposer un plan de mise en œuvre (ressources – délai)</a:t>
            </a:r>
          </a:p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Conduire les projets infrastructures SI</a:t>
            </a:r>
          </a:p>
        </p:txBody>
      </p:sp>
      <p:sp>
        <p:nvSpPr>
          <p:cNvPr id="94" name="Rectangle à coins arrondis 8"/>
          <p:cNvSpPr/>
          <p:nvPr/>
        </p:nvSpPr>
        <p:spPr>
          <a:xfrm>
            <a:off x="4812298" y="5440724"/>
            <a:ext cx="2145000" cy="679554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Améliorer en permanence les systèmes digitaux de contact direct et indirect d'accueil et d'assistance à la clientèle</a:t>
            </a:r>
          </a:p>
        </p:txBody>
      </p:sp>
      <p:sp>
        <p:nvSpPr>
          <p:cNvPr id="95" name="Rectangle à coins arrondis 8"/>
          <p:cNvSpPr/>
          <p:nvPr/>
        </p:nvSpPr>
        <p:spPr>
          <a:xfrm>
            <a:off x="7083482" y="5429648"/>
            <a:ext cx="2354593" cy="696926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Niveau de Service 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Fonctionnalité des systèmes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Taux de traitement Autonome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Taux de défauts</a:t>
            </a:r>
          </a:p>
        </p:txBody>
      </p:sp>
      <p:sp>
        <p:nvSpPr>
          <p:cNvPr id="96" name="Rectangle à coins arrondis 8"/>
          <p:cNvSpPr/>
          <p:nvPr/>
        </p:nvSpPr>
        <p:spPr>
          <a:xfrm>
            <a:off x="9497206" y="5422958"/>
            <a:ext cx="1938345" cy="679554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Exactitude d'Erreur Critique Client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Exactitude d'Erreur Critique Activité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Exactitude d'Erreur Critique Conformité</a:t>
            </a:r>
          </a:p>
          <a:p>
            <a:pPr indent="-171450" eaLnBrk="0" fontAlgn="ctr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fr-FR" sz="8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Résolution de contact</a:t>
            </a:r>
          </a:p>
        </p:txBody>
      </p:sp>
      <p:sp>
        <p:nvSpPr>
          <p:cNvPr id="69" name="Rectangle à coins arrondis 8"/>
          <p:cNvSpPr/>
          <p:nvPr/>
        </p:nvSpPr>
        <p:spPr>
          <a:xfrm>
            <a:off x="355987" y="6177972"/>
            <a:ext cx="1951116" cy="471724"/>
          </a:xfrm>
          <a:prstGeom prst="roundRect">
            <a:avLst>
              <a:gd name="adj" fmla="val 12992"/>
            </a:avLst>
          </a:prstGeom>
          <a:solidFill>
            <a:sysClr val="window" lastClr="FFFFFF"/>
          </a:soli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defRPr/>
            </a:pPr>
            <a:r>
              <a:rPr lang="fr-FR" altLang="fr-FR" sz="1200" b="1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Communication</a:t>
            </a:r>
          </a:p>
        </p:txBody>
      </p:sp>
      <p:sp>
        <p:nvSpPr>
          <p:cNvPr id="102" name="Rectangle à coins arrondis 8"/>
          <p:cNvSpPr/>
          <p:nvPr/>
        </p:nvSpPr>
        <p:spPr>
          <a:xfrm>
            <a:off x="2404666" y="6254297"/>
            <a:ext cx="2222376" cy="435409"/>
          </a:xfrm>
          <a:prstGeom prst="roundRect">
            <a:avLst>
              <a:gd name="adj" fmla="val 15744"/>
            </a:avLst>
          </a:prstGeom>
          <a:solidFill>
            <a:sysClr val="window" lastClr="FFFFFF"/>
          </a:solidFill>
          <a:ln w="9525" cap="flat" cmpd="sng" algn="ctr">
            <a:solidFill>
              <a:schemeClr val="accent1"/>
            </a:solidFill>
            <a:prstDash val="solid"/>
          </a:ln>
          <a:effectLst/>
        </p:spPr>
        <p:txBody>
          <a:bodyPr lIns="0" rIns="0" anchor="t"/>
          <a:lstStyle/>
          <a:p>
            <a:pPr marL="171450" indent="-171450" eaLnBrk="0" fontAlgn="ctr" hangingPunct="0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fr-FR" sz="900" kern="0" dirty="0">
                <a:solidFill>
                  <a:prstClr val="black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Mise en place d’une stratégie de communication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04665" y="183543"/>
            <a:ext cx="5613149" cy="380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Garamond" panose="02020404030301010803" pitchFamily="18" charset="0"/>
              </a:rPr>
              <a:t>RAPPEL DES OBJECTIFS PAR CHANTIER</a:t>
            </a:r>
          </a:p>
        </p:txBody>
      </p:sp>
    </p:spTree>
    <p:extLst>
      <p:ext uri="{BB962C8B-B14F-4D97-AF65-F5344CB8AC3E}">
        <p14:creationId xmlns:p14="http://schemas.microsoft.com/office/powerpoint/2010/main" val="13193599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79133" y="1056551"/>
          <a:ext cx="11511810" cy="500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790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25921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Date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Action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Action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r>
                        <a:rPr lang="fr-FR" sz="1200" dirty="0"/>
                        <a:t>Action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r>
                        <a:rPr lang="fr-FR" sz="1200" dirty="0"/>
                        <a:t>Action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r>
                        <a:rPr lang="fr-FR" sz="1200" dirty="0"/>
                        <a:t>Action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r>
                        <a:rPr lang="fr-FR" sz="1200" dirty="0"/>
                        <a:t>Action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921">
                <a:tc>
                  <a:txBody>
                    <a:bodyPr/>
                    <a:lstStyle/>
                    <a:p>
                      <a:r>
                        <a:rPr lang="fr-FR" sz="1200" dirty="0"/>
                        <a:t>Action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161" y="108346"/>
            <a:ext cx="2853654" cy="64632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none" lIns="91434" tIns="45718" rIns="91434" bIns="45718" numCol="1" anchor="ctr" anchorCtr="0" compatLnSpc="1">
            <a:prstTxWarp prst="textNoShape">
              <a:avLst/>
            </a:prstTxWarp>
            <a:spAutoFit/>
          </a:bodyPr>
          <a:lstStyle/>
          <a:p>
            <a:pPr defTabSz="914332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3600" dirty="0">
                <a:solidFill>
                  <a:schemeClr val="bg1"/>
                </a:solidFill>
                <a:latin typeface="Garamond" panose="02020404030301010803" pitchFamily="18" charset="0"/>
                <a:cs typeface="Helvetica" panose="020B0604020202020204" pitchFamily="34" charset="0"/>
              </a:rPr>
              <a:t>Rétro planning</a:t>
            </a:r>
          </a:p>
        </p:txBody>
      </p:sp>
    </p:spTree>
    <p:extLst>
      <p:ext uri="{BB962C8B-B14F-4D97-AF65-F5344CB8AC3E}">
        <p14:creationId xmlns:p14="http://schemas.microsoft.com/office/powerpoint/2010/main" val="29136526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21972</TotalTime>
  <Words>485</Words>
  <Application>Microsoft Office PowerPoint</Application>
  <PresentationFormat>Grand écran</PresentationFormat>
  <Paragraphs>93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1_Thème Office</vt:lpstr>
      <vt:lpstr>Diapositive think-cell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Retroplanning transfo GMC</dc:title>
  <dc:creator>Théophile AMANI</dc:creator>
  <cp:lastModifiedBy>Léandre Aguiah</cp:lastModifiedBy>
  <cp:revision>1490</cp:revision>
  <dcterms:created xsi:type="dcterms:W3CDTF">2015-10-14T16:42:27Z</dcterms:created>
  <dcterms:modified xsi:type="dcterms:W3CDTF">2022-09-05T16:34:42Z</dcterms:modified>
</cp:coreProperties>
</file>