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087" r:id="rId2"/>
    <p:sldId id="1083" r:id="rId3"/>
    <p:sldId id="1084" r:id="rId4"/>
    <p:sldId id="1088" r:id="rId5"/>
  </p:sldIdLst>
  <p:sldSz cx="12192000" cy="6858000"/>
  <p:notesSz cx="6858000" cy="9144000"/>
  <p:custDataLst>
    <p:tags r:id="rId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370" y="82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2A9A1-B686-4A60-AC6B-B1485A2D1FD0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AA01C-9793-4B6C-881C-C1F4362F4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Modify the styles of the mask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Change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Modify the styles of the mask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lobe@groupmediacontact.com" TargetMode="External"/><Relationship Id="rId3" Type="http://schemas.openxmlformats.org/officeDocument/2006/relationships/hyperlink" Target="mailto:mdangou@groupmediacontact.com" TargetMode="External"/><Relationship Id="rId7" Type="http://schemas.openxmlformats.org/officeDocument/2006/relationships/hyperlink" Target="mailto:Issiaga.Youla@mtn.com" TargetMode="External"/><Relationship Id="rId2" Type="http://schemas.openxmlformats.org/officeDocument/2006/relationships/hyperlink" Target="mailto:idalmeida@groupmediacontact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guiah@groupmediacontact.com" TargetMode="External"/><Relationship Id="rId5" Type="http://schemas.openxmlformats.org/officeDocument/2006/relationships/hyperlink" Target="mailto:support@kamgoko.tech" TargetMode="External"/><Relationship Id="rId4" Type="http://schemas.openxmlformats.org/officeDocument/2006/relationships/hyperlink" Target="mailto:support@groupmediacontact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686" y="654874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001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">
            <a:extLst>
              <a:ext uri="{FF2B5EF4-FFF2-40B4-BE49-F238E27FC236}">
                <a16:creationId xmlns:a16="http://schemas.microsoft.com/office/drawing/2014/main" id="{547305B1-D8D1-C39C-B7AA-A7AE05D12203}"/>
              </a:ext>
            </a:extLst>
          </p:cNvPr>
          <p:cNvSpPr/>
          <p:nvPr/>
        </p:nvSpPr>
        <p:spPr>
          <a:xfrm>
            <a:off x="24111" y="2811041"/>
            <a:ext cx="12143778" cy="1527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111" name="Rectangle à coins arrondis 110"/>
          <p:cNvSpPr/>
          <p:nvPr/>
        </p:nvSpPr>
        <p:spPr>
          <a:xfrm>
            <a:off x="48222" y="4464857"/>
            <a:ext cx="12143778" cy="22493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3" name="Rectangle à coins arrondis 2"/>
          <p:cNvSpPr/>
          <p:nvPr/>
        </p:nvSpPr>
        <p:spPr>
          <a:xfrm>
            <a:off x="48222" y="1111808"/>
            <a:ext cx="12143778" cy="1575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" name="Rectangle à coins arrondis 3"/>
          <p:cNvSpPr/>
          <p:nvPr/>
        </p:nvSpPr>
        <p:spPr>
          <a:xfrm>
            <a:off x="239780" y="143841"/>
            <a:ext cx="11808884" cy="298343"/>
          </a:xfrm>
          <a:prstGeom prst="roundRect">
            <a:avLst>
              <a:gd name="adj" fmla="val 0"/>
            </a:avLst>
          </a:prstGeom>
          <a:solidFill>
            <a:schemeClr val="bg1">
              <a:alpha val="59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3300"/>
              </a:buClr>
              <a:defRPr/>
            </a:pP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incidents sur le canal digital : </a:t>
            </a:r>
            <a:r>
              <a:rPr lang="fr-FR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43338" y="773527"/>
            <a:ext cx="153617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800" b="1" dirty="0">
                <a:solidFill>
                  <a:schemeClr val="tx1"/>
                </a:solidFill>
              </a:rPr>
              <a:t>Constat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775522" y="784706"/>
            <a:ext cx="307234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800" b="1" dirty="0">
                <a:solidFill>
                  <a:schemeClr val="tx1"/>
                </a:solidFill>
              </a:rPr>
              <a:t>A faire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43872" y="786131"/>
            <a:ext cx="153617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800" b="1" dirty="0">
                <a:solidFill>
                  <a:schemeClr val="tx1"/>
                </a:solidFill>
              </a:rPr>
              <a:t>Responsable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576055" y="773527"/>
            <a:ext cx="153617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800" b="1" dirty="0">
                <a:solidFill>
                  <a:schemeClr val="tx1"/>
                </a:solidFill>
              </a:rPr>
              <a:t>Acteur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208235" y="773527"/>
            <a:ext cx="1536171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800" b="1">
                <a:solidFill>
                  <a:schemeClr val="tx1"/>
                </a:solidFill>
              </a:rPr>
              <a:t>Telephone</a:t>
            </a:r>
            <a:endParaRPr lang="fr-FR" sz="800" b="1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936428" y="784706"/>
            <a:ext cx="2112235" cy="26230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800" b="1">
                <a:solidFill>
                  <a:schemeClr val="tx1"/>
                </a:solidFill>
              </a:rPr>
              <a:t>Mail</a:t>
            </a:r>
            <a:endParaRPr lang="fr-FR" sz="8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340" y="1146637"/>
            <a:ext cx="1536171" cy="1464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1000" dirty="0">
                <a:solidFill>
                  <a:schemeClr val="tx1"/>
                </a:solidFill>
              </a:rPr>
              <a:t>- Lenteur de l’application</a:t>
            </a:r>
          </a:p>
          <a:p>
            <a:pPr algn="ctr"/>
            <a:r>
              <a:rPr lang="fr-CI" sz="1000" dirty="0">
                <a:solidFill>
                  <a:schemeClr val="tx1"/>
                </a:solidFill>
              </a:rPr>
              <a:t>- Page blanche s’affiche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338" y="2871015"/>
            <a:ext cx="1536171" cy="1418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CI" sz="1000" dirty="0">
                <a:solidFill>
                  <a:prstClr val="black"/>
                </a:solidFill>
              </a:rPr>
              <a:t>- Non remonté de sms 175</a:t>
            </a:r>
          </a:p>
          <a:p>
            <a:pPr lvl="0"/>
            <a:r>
              <a:rPr lang="fr-CI" sz="1000" dirty="0">
                <a:solidFill>
                  <a:prstClr val="black"/>
                </a:solidFill>
              </a:rPr>
              <a:t>- Non remonté requête WhatsApp sur le numéro 61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275" y="4493816"/>
            <a:ext cx="1536171" cy="902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1000" dirty="0">
                <a:solidFill>
                  <a:prstClr val="black"/>
                </a:solidFill>
              </a:rPr>
              <a:t>inaccessibilité mailing 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5522" y="1155833"/>
            <a:ext cx="3072341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pilotage, et les programmes, pour vérification en interne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5522" y="1485804"/>
            <a:ext cx="3072341" cy="2618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la DSI pour verification Interne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75521" y="1800829"/>
            <a:ext cx="3072341" cy="2310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client DO , le prestataire de qui s’occupe de l’application (</a:t>
            </a:r>
            <a:r>
              <a:rPr lang="fr-CI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kamgoko</a:t>
            </a:r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5522" y="2080674"/>
            <a:ext cx="3072341" cy="2333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support </a:t>
            </a:r>
            <a:r>
              <a:rPr lang="fr-CI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kamgoko</a:t>
            </a:r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prend la main sur le ticket pour le résoudre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5273" y="2879637"/>
            <a:ext cx="3072341" cy="25018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pilotage,  et les programmes, pour vérification en interne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5273" y="3197168"/>
            <a:ext cx="3072341" cy="2404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la DSI pour verification Interne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5273" y="3490479"/>
            <a:ext cx="3072341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client DO , le prestataire de qui s’occupe de l’application (</a:t>
            </a:r>
            <a:r>
              <a:rPr lang="fr-CI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kamgoko</a:t>
            </a:r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85273" y="3768327"/>
            <a:ext cx="3072341" cy="2287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support </a:t>
            </a:r>
            <a:r>
              <a:rPr lang="fr-CI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kamgoko</a:t>
            </a:r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prend la main sur le ticket pour le résoudre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5273" y="4587925"/>
            <a:ext cx="3072341" cy="2380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pilotage et les programmes, pour vérification en interne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85273" y="4910937"/>
            <a:ext cx="3072341" cy="275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la DSI , pour vérification interne et résolution du souci 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5273" y="5258568"/>
            <a:ext cx="3072341" cy="22744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Identification et </a:t>
            </a:r>
            <a:r>
              <a:rPr lang="fr-CI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foxation</a:t>
            </a:r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 </a:t>
            </a:r>
            <a:r>
              <a:rPr lang="fr-CI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probleme</a:t>
            </a:r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 la DSI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62077" y="1155833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Direction des Opérations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62077" y="1489654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DSI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62077" y="1833320"/>
            <a:ext cx="1517966" cy="1978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Chargé de compte MTN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62077" y="2098985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 kamgoko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71831" y="2869806"/>
            <a:ext cx="1517966" cy="2380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Direction des Opérations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71831" y="3187210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DSI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71831" y="3490479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Chargé de compte MTN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71831" y="3774138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Suspport</a:t>
            </a:r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fr-FR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kamgoko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71831" y="4587925"/>
            <a:ext cx="1517966" cy="2380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Operations Department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71831" y="5273924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DSI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97687" y="1152151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d'ALMEIDA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97687" y="1485973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LOBE Jean-François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97687" y="1829639"/>
            <a:ext cx="1517966" cy="1978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Maxence DANGOU</a:t>
            </a:r>
          </a:p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 leader digital</a:t>
            </a:r>
          </a:p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97687" y="2095304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Derrick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597456" y="3191521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LOBE Jean-François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07440" y="3493976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Maxence DANGOU</a:t>
            </a:r>
          </a:p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 leader digital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07440" y="3770458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Derrick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07440" y="5270242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LOBE Jean-François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07268" y="1146080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207268" y="1479901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+229 96029993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07268" y="1823566"/>
            <a:ext cx="1517966" cy="1978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+229 97476699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207268" y="2089232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+229 66635766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217022" y="3177457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+229 96029993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17022" y="3487903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+229 97476699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217022" y="3764386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+229 66635766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17022" y="5264170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+229 96029993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941586" y="1142367"/>
            <a:ext cx="2120228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idalmeida@groupmediacontact.com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928435" y="1476672"/>
            <a:ext cx="2133378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mdangou@groupmediacontact.com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928435" y="1820338"/>
            <a:ext cx="2120228" cy="1978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hlinkClick r:id="rId4"/>
              </a:rPr>
              <a:t>support@groupmediacontact.com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928435" y="2086003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 err="1">
                <a:solidFill>
                  <a:schemeClr val="tx1"/>
                </a:solidFill>
                <a:hlinkClick r:id="rId5"/>
              </a:rPr>
              <a:t>support@kamgoko.tech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938188" y="3174228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hlinkClick r:id="rId4"/>
              </a:rPr>
              <a:t>support@groupmediacontact.com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938188" y="3484675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mdangou@groupmediacontact.com</a:t>
            </a:r>
            <a:endParaRPr lang="fr-FR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938188" y="3761156"/>
            <a:ext cx="2120228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 err="1">
                <a:solidFill>
                  <a:schemeClr val="tx1"/>
                </a:solidFill>
                <a:hlinkClick r:id="rId5"/>
              </a:rPr>
              <a:t>support@kamgoko.tech</a:t>
            </a:r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38188" y="5260941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jlobe@groupmediacontact.com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88672" y="2361163"/>
            <a:ext cx="3072341" cy="25018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975227" y="2361163"/>
            <a:ext cx="1517966" cy="22345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10837" y="2384209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220418" y="2378137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941586" y="2374908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85339" y="4054276"/>
            <a:ext cx="3072341" cy="23568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Informez les abonné de ‘l'indisponibilité momentané de ce canal 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71897" y="4055602"/>
            <a:ext cx="1517966" cy="2343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MTN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607506" y="4051920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Youla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217088" y="4045849"/>
            <a:ext cx="1517966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+229 97943176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938254" y="4042619"/>
            <a:ext cx="2120228" cy="185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b="0" i="0" dirty="0">
                <a:solidFill>
                  <a:srgbClr val="333333"/>
                </a:solidFill>
                <a:effectLst/>
                <a:latin typeface="wf_segoe-ui_normal"/>
                <a:hlinkClick r:id="rId7"/>
              </a:rPr>
              <a:t>Issiaga.Youla@mtn.com</a:t>
            </a:r>
            <a:r>
              <a:rPr lang="fr-FR" sz="800" b="0" i="0" dirty="0">
                <a:solidFill>
                  <a:srgbClr val="333333"/>
                </a:solidFill>
                <a:effectLst/>
                <a:latin typeface="wf_segoe-ui_normal"/>
              </a:rPr>
              <a:t> 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75522" y="5546630"/>
            <a:ext cx="3072341" cy="256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pilotage et les programmes, 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962077" y="5576408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Direction des Opérations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597687" y="5572727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d’ALMEIDA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207268" y="5566655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928435" y="5563425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idalmeida@groupmediacontact.com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788672" y="5858218"/>
            <a:ext cx="3072341" cy="24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la DSI , pour vérification interne et résolution du souci  ainsi que le DO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75227" y="5867474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DSI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610837" y="5856173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LOBE Jean-François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8220418" y="5850101"/>
            <a:ext cx="1517966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+229 96029993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941586" y="5846871"/>
            <a:ext cx="2120228" cy="1967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jlobe@groupmediacontact.com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788672" y="6160805"/>
            <a:ext cx="3072341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Identification et </a:t>
            </a:r>
            <a:r>
              <a:rPr lang="fr-CI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foxation</a:t>
            </a:r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 </a:t>
            </a:r>
            <a:r>
              <a:rPr lang="fr-CI" sz="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probleme</a:t>
            </a:r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 la DSI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975227" y="6160805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DSI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6576055" y="2869805"/>
            <a:ext cx="1517966" cy="23189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d'ALMEIDA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8185636" y="2869300"/>
            <a:ext cx="1517966" cy="22632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9919954" y="2871015"/>
            <a:ext cx="2120228" cy="2208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idalmeida@groupmediacontact.com</a:t>
            </a:r>
            <a:endParaRPr lang="fr-FR" sz="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6607440" y="4575331"/>
            <a:ext cx="1517966" cy="23911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Innocent d'ALMEIDA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8217021" y="4574826"/>
            <a:ext cx="1517966" cy="23355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+229 66 51 50 86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9951338" y="4581998"/>
            <a:ext cx="2120228" cy="22266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idalmeida@groupmediacontact.com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4985035" y="4934402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DSI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6620645" y="4930721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LOBE Jean-François</a:t>
            </a:r>
          </a:p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8230226" y="4924649"/>
            <a:ext cx="1517966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+229 96029993</a:t>
            </a:r>
          </a:p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9951393" y="4921419"/>
            <a:ext cx="2133378" cy="2541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hlinkClick r:id="" action="ppaction://noaction"/>
            </a:endParaRPr>
          </a:p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jlobe@groupmediacontact.com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6610715" y="6167417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LOBE Jean-François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8220295" y="6161345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+229 96029993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9941463" y="6158115"/>
            <a:ext cx="2120228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jlobe@groupmediacontact.com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8769" y="5513574"/>
            <a:ext cx="1536171" cy="11208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1000" dirty="0">
                <a:solidFill>
                  <a:prstClr val="black"/>
                </a:solidFill>
              </a:rPr>
              <a:t>Déconnexion page Facebook /twitter</a:t>
            </a:r>
            <a:endParaRPr lang="fr-FR" sz="1000" dirty="0">
              <a:solidFill>
                <a:prstClr val="black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1323DF-4C72-8312-A328-F45A303D7BCD}"/>
              </a:ext>
            </a:extLst>
          </p:cNvPr>
          <p:cNvSpPr/>
          <p:nvPr/>
        </p:nvSpPr>
        <p:spPr>
          <a:xfrm>
            <a:off x="1765487" y="6442777"/>
            <a:ext cx="3072341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Informez les abonné de ‘l'indisponibilité momentané de ce canal </a:t>
            </a:r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7D62E0-833F-F519-DC6F-91840DF40EF8}"/>
              </a:ext>
            </a:extLst>
          </p:cNvPr>
          <p:cNvSpPr/>
          <p:nvPr/>
        </p:nvSpPr>
        <p:spPr>
          <a:xfrm>
            <a:off x="4985035" y="6461024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A452CA-3682-1044-C0DF-DD101F926F71}"/>
              </a:ext>
            </a:extLst>
          </p:cNvPr>
          <p:cNvSpPr/>
          <p:nvPr/>
        </p:nvSpPr>
        <p:spPr>
          <a:xfrm>
            <a:off x="6620645" y="6480086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0F5BBA-4F08-5968-88E2-811D11B22273}"/>
              </a:ext>
            </a:extLst>
          </p:cNvPr>
          <p:cNvSpPr/>
          <p:nvPr/>
        </p:nvSpPr>
        <p:spPr>
          <a:xfrm>
            <a:off x="8230226" y="6461024"/>
            <a:ext cx="1517966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F33D343-8F37-6842-17C0-D0EF30E6A06A}"/>
              </a:ext>
            </a:extLst>
          </p:cNvPr>
          <p:cNvSpPr/>
          <p:nvPr/>
        </p:nvSpPr>
        <p:spPr>
          <a:xfrm>
            <a:off x="9951338" y="6441561"/>
            <a:ext cx="2120228" cy="1928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587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3282A94D-14F7-2C3C-CEB4-67C1615CBC38}"/>
              </a:ext>
            </a:extLst>
          </p:cNvPr>
          <p:cNvCxnSpPr>
            <a:cxnSpLocks/>
          </p:cNvCxnSpPr>
          <p:nvPr/>
        </p:nvCxnSpPr>
        <p:spPr>
          <a:xfrm>
            <a:off x="7256758" y="749710"/>
            <a:ext cx="4348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avec flèche 205"/>
          <p:cNvCxnSpPr>
            <a:cxnSpLocks/>
          </p:cNvCxnSpPr>
          <p:nvPr/>
        </p:nvCxnSpPr>
        <p:spPr>
          <a:xfrm>
            <a:off x="2278744" y="5342319"/>
            <a:ext cx="5330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>
            <a:cxnSpLocks/>
          </p:cNvCxnSpPr>
          <p:nvPr/>
        </p:nvCxnSpPr>
        <p:spPr>
          <a:xfrm flipV="1">
            <a:off x="6265731" y="4470487"/>
            <a:ext cx="566900" cy="147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416997" y="1223747"/>
            <a:ext cx="11655028" cy="4597631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23584" y="5873039"/>
            <a:ext cx="11648441" cy="878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186" y="4222"/>
            <a:ext cx="11935839" cy="30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prstClr val="white"/>
                </a:solidFill>
              </a:rPr>
              <a:t>Pocess</a:t>
            </a:r>
            <a:r>
              <a:rPr lang="fr-FR" sz="2800" b="1" dirty="0">
                <a:solidFill>
                  <a:prstClr val="white"/>
                </a:solidFill>
              </a:rPr>
              <a:t> de gestion d’incident sur les canaux DIGITAL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406" y="1245140"/>
            <a:ext cx="282102" cy="46278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>
                <a:solidFill>
                  <a:prstClr val="black"/>
                </a:solidFill>
              </a:rPr>
              <a:t>Moins de 6 heures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8628" y="1351895"/>
            <a:ext cx="1037079" cy="77082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1000" dirty="0">
                <a:solidFill>
                  <a:schemeClr val="bg1"/>
                </a:solidFill>
              </a:rPr>
              <a:t>-Lenteur de </a:t>
            </a:r>
            <a:r>
              <a:rPr lang="fr-CI" sz="900" dirty="0">
                <a:solidFill>
                  <a:schemeClr val="bg1"/>
                </a:solidFill>
              </a:rPr>
              <a:t>l’application </a:t>
            </a:r>
          </a:p>
          <a:p>
            <a:pPr algn="ctr"/>
            <a:r>
              <a:rPr lang="fr-CI" sz="900" dirty="0">
                <a:solidFill>
                  <a:schemeClr val="bg1"/>
                </a:solidFill>
              </a:rPr>
              <a:t>- Page blanche </a:t>
            </a:r>
          </a:p>
          <a:p>
            <a:pPr algn="ctr"/>
            <a:endParaRPr lang="fr-FR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375" y="2492431"/>
            <a:ext cx="1028408" cy="61647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CI" sz="900" dirty="0">
                <a:solidFill>
                  <a:schemeClr val="bg1"/>
                </a:solidFill>
              </a:rPr>
              <a:t>- Non remonté de sms 175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8628" y="3363191"/>
            <a:ext cx="1051021" cy="59985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CI" sz="1000" dirty="0">
                <a:solidFill>
                  <a:schemeClr val="bg1"/>
                </a:solidFill>
              </a:rPr>
              <a:t>- Non remonté requête </a:t>
            </a:r>
            <a:r>
              <a:rPr lang="fr-CI" sz="1000" dirty="0" err="1">
                <a:solidFill>
                  <a:schemeClr val="bg1"/>
                </a:solidFill>
              </a:rPr>
              <a:t>whatsapp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628" y="4262565"/>
            <a:ext cx="1020808" cy="49075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1000" dirty="0">
                <a:solidFill>
                  <a:schemeClr val="bg1"/>
                </a:solidFill>
              </a:rPr>
              <a:t>inaccessibilité </a:t>
            </a:r>
            <a:r>
              <a:rPr lang="fr-CI" sz="1000" dirty="0" err="1">
                <a:solidFill>
                  <a:schemeClr val="bg1"/>
                </a:solidFill>
              </a:rPr>
              <a:t>mailling</a:t>
            </a:r>
            <a:r>
              <a:rPr lang="fr-CI" sz="1000" dirty="0">
                <a:solidFill>
                  <a:schemeClr val="bg1"/>
                </a:solidFill>
              </a:rPr>
              <a:t> 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527" y="1245139"/>
            <a:ext cx="282102" cy="46574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>
                <a:solidFill>
                  <a:prstClr val="black"/>
                </a:solidFill>
              </a:rPr>
              <a:t>Plus de 6 heures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9884" y="1305223"/>
            <a:ext cx="1718918" cy="681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6171" y="4058574"/>
            <a:ext cx="1439849" cy="771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Analyse et résolution du souci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0" y="412905"/>
            <a:ext cx="1375335" cy="6506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b="1" dirty="0">
                <a:solidFill>
                  <a:prstClr val="black"/>
                </a:solidFill>
              </a:rPr>
              <a:t>Le support KAMGOKO et MTN  prennent  la main sur le ticket pour le résoudre</a:t>
            </a:r>
            <a:endParaRPr lang="fr-FR" sz="900" b="1" dirty="0">
              <a:solidFill>
                <a:prstClr val="black"/>
              </a:solidFill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9425213" y="607833"/>
            <a:ext cx="398834" cy="286512"/>
            <a:chOff x="6138677" y="621098"/>
            <a:chExt cx="398834" cy="286512"/>
          </a:xfrm>
        </p:grpSpPr>
        <p:sp>
          <p:nvSpPr>
            <p:cNvPr id="27" name="Hexagone 26"/>
            <p:cNvSpPr/>
            <p:nvPr/>
          </p:nvSpPr>
          <p:spPr>
            <a:xfrm>
              <a:off x="6158644" y="621098"/>
              <a:ext cx="339444" cy="273381"/>
            </a:xfrm>
            <a:prstGeom prst="hex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prstClr val="white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138677" y="630611"/>
              <a:ext cx="398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prstClr val="white"/>
                  </a:solidFill>
                </a:rPr>
                <a:t>FIN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10630000" y="4285769"/>
            <a:ext cx="398834" cy="467550"/>
            <a:chOff x="6999051" y="4337848"/>
            <a:chExt cx="398834" cy="467550"/>
          </a:xfrm>
        </p:grpSpPr>
        <p:sp>
          <p:nvSpPr>
            <p:cNvPr id="25" name="Hexagone 24"/>
            <p:cNvSpPr/>
            <p:nvPr/>
          </p:nvSpPr>
          <p:spPr>
            <a:xfrm>
              <a:off x="7028746" y="4337848"/>
              <a:ext cx="339444" cy="273381"/>
            </a:xfrm>
            <a:prstGeom prst="hex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prstClr val="white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999051" y="4343733"/>
              <a:ext cx="398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prstClr val="white"/>
                  </a:solidFill>
                </a:rPr>
                <a:t>FINd</a:t>
              </a:r>
              <a:endParaRPr lang="fr-FR" sz="1200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46" name="Connecteur droit avec flèche 45"/>
          <p:cNvCxnSpPr>
            <a:cxnSpLocks/>
          </p:cNvCxnSpPr>
          <p:nvPr/>
        </p:nvCxnSpPr>
        <p:spPr>
          <a:xfrm>
            <a:off x="2379436" y="1608104"/>
            <a:ext cx="450440" cy="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cxnSpLocks/>
          </p:cNvCxnSpPr>
          <p:nvPr/>
        </p:nvCxnSpPr>
        <p:spPr>
          <a:xfrm flipV="1">
            <a:off x="7664504" y="749710"/>
            <a:ext cx="481524" cy="5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rganigramme : Document 62"/>
          <p:cNvSpPr/>
          <p:nvPr/>
        </p:nvSpPr>
        <p:spPr>
          <a:xfrm>
            <a:off x="2856017" y="1989893"/>
            <a:ext cx="485895" cy="184824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93" name="Connecteur droit avec flèche 92"/>
          <p:cNvCxnSpPr>
            <a:cxnSpLocks/>
            <a:stCxn id="11" idx="3"/>
          </p:cNvCxnSpPr>
          <p:nvPr/>
        </p:nvCxnSpPr>
        <p:spPr>
          <a:xfrm>
            <a:off x="2379436" y="4507942"/>
            <a:ext cx="47658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>
            <a:cxnSpLocks/>
            <a:endCxn id="244" idx="1"/>
          </p:cNvCxnSpPr>
          <p:nvPr/>
        </p:nvCxnSpPr>
        <p:spPr>
          <a:xfrm flipV="1">
            <a:off x="8317889" y="4444099"/>
            <a:ext cx="426017" cy="82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96890" y="1194071"/>
            <a:ext cx="318562" cy="5505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 err="1">
                <a:solidFill>
                  <a:prstClr val="black"/>
                </a:solidFill>
              </a:rPr>
              <a:t>Supervisor</a:t>
            </a:r>
            <a:r>
              <a:rPr lang="fr-FR" sz="1400" b="1" dirty="0">
                <a:solidFill>
                  <a:prstClr val="black"/>
                </a:solidFill>
              </a:rPr>
              <a:t> – Flow </a:t>
            </a:r>
            <a:r>
              <a:rPr lang="fr-FR" sz="1400" b="1" dirty="0" err="1">
                <a:solidFill>
                  <a:prstClr val="black"/>
                </a:solidFill>
              </a:rPr>
              <a:t>Planner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119975" y="385298"/>
            <a:ext cx="315443" cy="813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b="1" dirty="0">
                <a:solidFill>
                  <a:prstClr val="black"/>
                </a:solidFill>
              </a:rPr>
              <a:t>MTN Action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96890" y="390004"/>
            <a:ext cx="11975135" cy="8307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</a:endParaRPr>
          </a:p>
        </p:txBody>
      </p:sp>
      <p:cxnSp>
        <p:nvCxnSpPr>
          <p:cNvPr id="191" name="Connecteur en angle 190"/>
          <p:cNvCxnSpPr>
            <a:cxnSpLocks/>
            <a:stCxn id="5" idx="0"/>
            <a:endCxn id="26" idx="1"/>
          </p:cNvCxnSpPr>
          <p:nvPr/>
        </p:nvCxnSpPr>
        <p:spPr>
          <a:xfrm rot="5400000" flipH="1" flipV="1">
            <a:off x="3161763" y="-1689096"/>
            <a:ext cx="506931" cy="536154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9918987" y="481493"/>
            <a:ext cx="404499" cy="12704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9918987" y="690905"/>
            <a:ext cx="404500" cy="127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9918987" y="919238"/>
            <a:ext cx="404500" cy="127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196" name="ZoneTexte 195"/>
          <p:cNvSpPr txBox="1"/>
          <p:nvPr/>
        </p:nvSpPr>
        <p:spPr>
          <a:xfrm>
            <a:off x="10337593" y="443687"/>
            <a:ext cx="1898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>
                <a:solidFill>
                  <a:prstClr val="black"/>
                </a:solidFill>
              </a:rPr>
              <a:t>Tray</a:t>
            </a:r>
            <a:r>
              <a:rPr lang="fr-FR" sz="1050" dirty="0">
                <a:solidFill>
                  <a:prstClr val="black"/>
                </a:solidFill>
              </a:rPr>
              <a:t> / Interaction to </a:t>
            </a:r>
            <a:r>
              <a:rPr lang="fr-FR" sz="1050" dirty="0" err="1">
                <a:solidFill>
                  <a:prstClr val="black"/>
                </a:solidFill>
              </a:rPr>
              <a:t>be</a:t>
            </a:r>
            <a:r>
              <a:rPr lang="fr-FR" sz="1050" dirty="0">
                <a:solidFill>
                  <a:prstClr val="black"/>
                </a:solidFill>
              </a:rPr>
              <a:t> </a:t>
            </a:r>
            <a:r>
              <a:rPr lang="fr-FR" sz="1050" dirty="0" err="1">
                <a:solidFill>
                  <a:prstClr val="black"/>
                </a:solidFill>
              </a:rPr>
              <a:t>created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197" name="ZoneTexte 196"/>
          <p:cNvSpPr txBox="1"/>
          <p:nvPr/>
        </p:nvSpPr>
        <p:spPr>
          <a:xfrm>
            <a:off x="10451240" y="637997"/>
            <a:ext cx="16741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</a:rPr>
              <a:t>Actions to </a:t>
            </a:r>
            <a:r>
              <a:rPr lang="fr-FR" sz="1050" dirty="0" err="1">
                <a:solidFill>
                  <a:prstClr val="black"/>
                </a:solidFill>
              </a:rPr>
              <a:t>be</a:t>
            </a:r>
            <a:r>
              <a:rPr lang="fr-FR" sz="1050" dirty="0">
                <a:solidFill>
                  <a:prstClr val="black"/>
                </a:solidFill>
              </a:rPr>
              <a:t> </a:t>
            </a:r>
            <a:r>
              <a:rPr lang="fr-FR" sz="1050" dirty="0" err="1">
                <a:solidFill>
                  <a:prstClr val="black"/>
                </a:solidFill>
              </a:rPr>
              <a:t>carried</a:t>
            </a:r>
            <a:r>
              <a:rPr lang="fr-FR" sz="1050" dirty="0">
                <a:solidFill>
                  <a:prstClr val="black"/>
                </a:solidFill>
              </a:rPr>
              <a:t> out by MCB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10402093" y="897207"/>
            <a:ext cx="15018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</a:rPr>
              <a:t>Actions to </a:t>
            </a:r>
            <a:r>
              <a:rPr lang="fr-FR" sz="1050" dirty="0" err="1">
                <a:solidFill>
                  <a:prstClr val="black"/>
                </a:solidFill>
              </a:rPr>
              <a:t>be</a:t>
            </a:r>
            <a:r>
              <a:rPr lang="fr-FR" sz="1050" dirty="0">
                <a:solidFill>
                  <a:prstClr val="black"/>
                </a:solidFill>
              </a:rPr>
              <a:t> </a:t>
            </a:r>
            <a:r>
              <a:rPr lang="fr-FR" sz="1050" dirty="0" err="1">
                <a:solidFill>
                  <a:prstClr val="black"/>
                </a:solidFill>
              </a:rPr>
              <a:t>carried</a:t>
            </a:r>
            <a:r>
              <a:rPr lang="fr-FR" sz="1050" dirty="0">
                <a:solidFill>
                  <a:prstClr val="black"/>
                </a:solidFill>
              </a:rPr>
              <a:t> out by the MTN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650899" y="445595"/>
            <a:ext cx="1501821" cy="6359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black"/>
                </a:solidFill>
              </a:rPr>
              <a:t>KAMGOKO confirme la résolution du souci a MCB pour la reprise de l’activité </a:t>
            </a:r>
          </a:p>
        </p:txBody>
      </p:sp>
      <p:cxnSp>
        <p:nvCxnSpPr>
          <p:cNvPr id="116" name="Connecteur droit avec flèche 115"/>
          <p:cNvCxnSpPr>
            <a:cxnSpLocks/>
            <a:stCxn id="111" idx="3"/>
            <a:endCxn id="28" idx="1"/>
          </p:cNvCxnSpPr>
          <p:nvPr/>
        </p:nvCxnSpPr>
        <p:spPr>
          <a:xfrm flipV="1">
            <a:off x="9152720" y="755846"/>
            <a:ext cx="272493" cy="77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4906583" y="4099671"/>
            <a:ext cx="1392688" cy="718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la DSI , pour vérification interne et résolution du souci</a:t>
            </a:r>
            <a:endParaRPr lang="fr-FR" sz="9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4" name="Organigramme : Document 203"/>
          <p:cNvSpPr/>
          <p:nvPr/>
        </p:nvSpPr>
        <p:spPr>
          <a:xfrm>
            <a:off x="4902720" y="4803629"/>
            <a:ext cx="473746" cy="184176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1358627" y="5087590"/>
            <a:ext cx="1037080" cy="58575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dirty="0">
                <a:solidFill>
                  <a:schemeClr val="bg1"/>
                </a:solidFill>
              </a:rPr>
              <a:t>Déconnexion page </a:t>
            </a:r>
            <a:r>
              <a:rPr lang="fr-CI" sz="900" dirty="0" err="1">
                <a:solidFill>
                  <a:schemeClr val="bg1"/>
                </a:solidFill>
              </a:rPr>
              <a:t>facebook</a:t>
            </a:r>
            <a:r>
              <a:rPr lang="fr-CI" sz="900" dirty="0">
                <a:solidFill>
                  <a:schemeClr val="bg1"/>
                </a:solidFill>
              </a:rPr>
              <a:t> /twitter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851509" y="4110665"/>
            <a:ext cx="1329600" cy="687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pilotage et les programmes ainsi que le DO</a:t>
            </a:r>
            <a:endParaRPr lang="fr-FR" sz="900" b="1" dirty="0">
              <a:solidFill>
                <a:prstClr val="black"/>
              </a:solidFill>
            </a:endParaRPr>
          </a:p>
        </p:txBody>
      </p:sp>
      <p:sp>
        <p:nvSpPr>
          <p:cNvPr id="208" name="Organigramme : Document 207"/>
          <p:cNvSpPr/>
          <p:nvPr/>
        </p:nvSpPr>
        <p:spPr>
          <a:xfrm>
            <a:off x="2848334" y="4810061"/>
            <a:ext cx="473746" cy="191248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2829238" y="5150431"/>
            <a:ext cx="1381921" cy="5857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 sz="1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CI" sz="1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pilotage et les programmes ainsi que le DO</a:t>
            </a:r>
            <a:endParaRPr lang="fr-FR" sz="1000" b="1" dirty="0">
              <a:solidFill>
                <a:prstClr val="black"/>
              </a:solidFill>
            </a:endParaRPr>
          </a:p>
          <a:p>
            <a:pPr algn="ctr"/>
            <a:endParaRPr lang="fr-FR" sz="1050" b="1" dirty="0">
              <a:solidFill>
                <a:prstClr val="black"/>
              </a:solidFill>
            </a:endParaRPr>
          </a:p>
        </p:txBody>
      </p:sp>
      <p:sp>
        <p:nvSpPr>
          <p:cNvPr id="215" name="Organigramme : Document 214"/>
          <p:cNvSpPr/>
          <p:nvPr/>
        </p:nvSpPr>
        <p:spPr>
          <a:xfrm>
            <a:off x="2829238" y="5753749"/>
            <a:ext cx="492842" cy="149106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216" name="Connecteur droit avec flèche 215"/>
          <p:cNvCxnSpPr>
            <a:cxnSpLocks/>
            <a:stCxn id="207" idx="3"/>
          </p:cNvCxnSpPr>
          <p:nvPr/>
        </p:nvCxnSpPr>
        <p:spPr>
          <a:xfrm>
            <a:off x="4181109" y="4454273"/>
            <a:ext cx="6950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avec flèche 218"/>
          <p:cNvCxnSpPr>
            <a:cxnSpLocks/>
            <a:stCxn id="209" idx="3"/>
          </p:cNvCxnSpPr>
          <p:nvPr/>
        </p:nvCxnSpPr>
        <p:spPr>
          <a:xfrm flipV="1">
            <a:off x="4211159" y="5443308"/>
            <a:ext cx="60330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/>
        </p:nvSpPr>
        <p:spPr>
          <a:xfrm>
            <a:off x="4902720" y="5150432"/>
            <a:ext cx="1392688" cy="585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 sz="9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CI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la DSI , pour vérification interne et résolution du souci</a:t>
            </a:r>
            <a:endParaRPr lang="fr-FR" sz="1050" b="1" dirty="0">
              <a:solidFill>
                <a:prstClr val="black"/>
              </a:solidFill>
            </a:endParaRPr>
          </a:p>
        </p:txBody>
      </p:sp>
      <p:sp>
        <p:nvSpPr>
          <p:cNvPr id="223" name="Organigramme : Document 222"/>
          <p:cNvSpPr/>
          <p:nvPr/>
        </p:nvSpPr>
        <p:spPr>
          <a:xfrm>
            <a:off x="4905694" y="5759210"/>
            <a:ext cx="492842" cy="191264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224" name="Connecteur droit avec flèche 223"/>
          <p:cNvCxnSpPr>
            <a:cxnSpLocks/>
            <a:stCxn id="222" idx="3"/>
          </p:cNvCxnSpPr>
          <p:nvPr/>
        </p:nvCxnSpPr>
        <p:spPr>
          <a:xfrm>
            <a:off x="6295408" y="5443309"/>
            <a:ext cx="5669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6878593" y="5033500"/>
            <a:ext cx="1433745" cy="647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Analyse et résolution du souci 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8780018" y="5027080"/>
            <a:ext cx="1410474" cy="6731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Monitoré la disponibilité de la connexion ou de </a:t>
            </a:r>
            <a:r>
              <a:rPr lang="fr-FR" sz="9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fr-FR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cxnSp>
        <p:nvCxnSpPr>
          <p:cNvPr id="235" name="Connecteur droit avec flèche 234"/>
          <p:cNvCxnSpPr>
            <a:cxnSpLocks/>
            <a:stCxn id="227" idx="3"/>
            <a:endCxn id="229" idx="1"/>
          </p:cNvCxnSpPr>
          <p:nvPr/>
        </p:nvCxnSpPr>
        <p:spPr>
          <a:xfrm>
            <a:off x="8312338" y="5357136"/>
            <a:ext cx="467680" cy="6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8743906" y="4058575"/>
            <a:ext cx="1449421" cy="771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Résolution du problème informer les opération de la  reprise des activités</a:t>
            </a:r>
          </a:p>
        </p:txBody>
      </p:sp>
      <p:cxnSp>
        <p:nvCxnSpPr>
          <p:cNvPr id="245" name="Connecteur droit avec flèche 244"/>
          <p:cNvCxnSpPr>
            <a:cxnSpLocks/>
            <a:stCxn id="244" idx="3"/>
          </p:cNvCxnSpPr>
          <p:nvPr/>
        </p:nvCxnSpPr>
        <p:spPr>
          <a:xfrm flipV="1">
            <a:off x="10193327" y="4427824"/>
            <a:ext cx="398834" cy="16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Document 23"/>
          <p:cNvSpPr/>
          <p:nvPr/>
        </p:nvSpPr>
        <p:spPr>
          <a:xfrm>
            <a:off x="4349305" y="1030163"/>
            <a:ext cx="422240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856017" y="1336357"/>
            <a:ext cx="170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I" sz="900" dirty="0">
                <a:latin typeface="Helvetica" panose="020B0604020202020204" pitchFamily="34" charset="0"/>
                <a:cs typeface="Helvetica" panose="020B0604020202020204" pitchFamily="34" charset="0"/>
              </a:rPr>
              <a:t>Informer le pilotage, et les programmes </a:t>
            </a:r>
            <a:r>
              <a:rPr lang="fr-CI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ainsi que le DO</a:t>
            </a:r>
            <a:endParaRPr lang="fr-FR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910858" y="1327856"/>
            <a:ext cx="1392688" cy="663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I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le client DO , le prestataire de qui s’occupe de l’application (</a:t>
            </a:r>
            <a:r>
              <a:rPr lang="fr-CI" sz="9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kamgoko</a:t>
            </a:r>
            <a:r>
              <a:rPr lang="fr-CI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fr-FR" sz="9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1" name="Connecteur droit avec flèche 140"/>
          <p:cNvCxnSpPr>
            <a:cxnSpLocks/>
          </p:cNvCxnSpPr>
          <p:nvPr/>
        </p:nvCxnSpPr>
        <p:spPr>
          <a:xfrm flipV="1">
            <a:off x="4621245" y="1606325"/>
            <a:ext cx="509732" cy="6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rganigramme : Document 143"/>
          <p:cNvSpPr/>
          <p:nvPr/>
        </p:nvSpPr>
        <p:spPr>
          <a:xfrm>
            <a:off x="6895801" y="1993231"/>
            <a:ext cx="530166" cy="144640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154" name="Organigramme : Document 153"/>
          <p:cNvSpPr/>
          <p:nvPr/>
        </p:nvSpPr>
        <p:spPr>
          <a:xfrm>
            <a:off x="6101710" y="1037448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Tel</a:t>
            </a:r>
          </a:p>
        </p:txBody>
      </p:sp>
      <p:sp>
        <p:nvSpPr>
          <p:cNvPr id="155" name="Organigramme : Document 154"/>
          <p:cNvSpPr/>
          <p:nvPr/>
        </p:nvSpPr>
        <p:spPr>
          <a:xfrm>
            <a:off x="8685432" y="1053495"/>
            <a:ext cx="490936" cy="184826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263" name="Connecteur : en angle 262">
            <a:extLst>
              <a:ext uri="{FF2B5EF4-FFF2-40B4-BE49-F238E27FC236}">
                <a16:creationId xmlns:a16="http://schemas.microsoft.com/office/drawing/2014/main" id="{CEB4B10E-7E40-E8DD-090A-64CCC90DFD0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385783" y="1990924"/>
            <a:ext cx="1205420" cy="809746"/>
          </a:xfrm>
          <a:prstGeom prst="bentConnector3">
            <a:avLst>
              <a:gd name="adj1" fmla="val 9993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 : en angle 267">
            <a:extLst>
              <a:ext uri="{FF2B5EF4-FFF2-40B4-BE49-F238E27FC236}">
                <a16:creationId xmlns:a16="http://schemas.microsoft.com/office/drawing/2014/main" id="{E194A6D5-3741-801E-A9A1-BF61006657A9}"/>
              </a:ext>
            </a:extLst>
          </p:cNvPr>
          <p:cNvCxnSpPr>
            <a:cxnSpLocks/>
          </p:cNvCxnSpPr>
          <p:nvPr/>
        </p:nvCxnSpPr>
        <p:spPr>
          <a:xfrm flipV="1">
            <a:off x="2395707" y="2007675"/>
            <a:ext cx="1815452" cy="1684318"/>
          </a:xfrm>
          <a:prstGeom prst="bentConnector3">
            <a:avLst>
              <a:gd name="adj1" fmla="val 99948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273">
            <a:extLst>
              <a:ext uri="{FF2B5EF4-FFF2-40B4-BE49-F238E27FC236}">
                <a16:creationId xmlns:a16="http://schemas.microsoft.com/office/drawing/2014/main" id="{A9820868-ABB3-ADED-20FA-3A76B9C4C794}"/>
              </a:ext>
            </a:extLst>
          </p:cNvPr>
          <p:cNvSpPr/>
          <p:nvPr/>
        </p:nvSpPr>
        <p:spPr>
          <a:xfrm>
            <a:off x="5105404" y="1320741"/>
            <a:ext cx="1163867" cy="663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Informer la DSI pour verification Interne</a:t>
            </a:r>
          </a:p>
          <a:p>
            <a:endParaRPr lang="fr-FR" sz="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75" name="Connecteur droit avec flèche 274">
            <a:extLst>
              <a:ext uri="{FF2B5EF4-FFF2-40B4-BE49-F238E27FC236}">
                <a16:creationId xmlns:a16="http://schemas.microsoft.com/office/drawing/2014/main" id="{24970891-6FE4-28C5-7084-289F0E97571E}"/>
              </a:ext>
            </a:extLst>
          </p:cNvPr>
          <p:cNvCxnSpPr>
            <a:cxnSpLocks/>
          </p:cNvCxnSpPr>
          <p:nvPr/>
        </p:nvCxnSpPr>
        <p:spPr>
          <a:xfrm flipV="1">
            <a:off x="6289754" y="1606325"/>
            <a:ext cx="588838" cy="137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rganigramme : Document 284">
            <a:extLst>
              <a:ext uri="{FF2B5EF4-FFF2-40B4-BE49-F238E27FC236}">
                <a16:creationId xmlns:a16="http://schemas.microsoft.com/office/drawing/2014/main" id="{05C290D1-FD89-6E3E-FF19-2EB039E5F037}"/>
              </a:ext>
            </a:extLst>
          </p:cNvPr>
          <p:cNvSpPr/>
          <p:nvPr/>
        </p:nvSpPr>
        <p:spPr>
          <a:xfrm>
            <a:off x="5094283" y="1976670"/>
            <a:ext cx="530166" cy="144640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286" name="Organigramme : Document 285">
            <a:extLst>
              <a:ext uri="{FF2B5EF4-FFF2-40B4-BE49-F238E27FC236}">
                <a16:creationId xmlns:a16="http://schemas.microsoft.com/office/drawing/2014/main" id="{4B344C13-3E9D-EB1F-6BC3-B254950CAF5F}"/>
              </a:ext>
            </a:extLst>
          </p:cNvPr>
          <p:cNvSpPr/>
          <p:nvPr/>
        </p:nvSpPr>
        <p:spPr>
          <a:xfrm>
            <a:off x="5865132" y="1970660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Tel</a:t>
            </a:r>
          </a:p>
        </p:txBody>
      </p:sp>
      <p:sp>
        <p:nvSpPr>
          <p:cNvPr id="51" name="Organigramme : Document 50">
            <a:extLst>
              <a:ext uri="{FF2B5EF4-FFF2-40B4-BE49-F238E27FC236}">
                <a16:creationId xmlns:a16="http://schemas.microsoft.com/office/drawing/2014/main" id="{FCFBA246-0C5C-24A9-ED48-185ADBDBBB85}"/>
              </a:ext>
            </a:extLst>
          </p:cNvPr>
          <p:cNvSpPr/>
          <p:nvPr/>
        </p:nvSpPr>
        <p:spPr>
          <a:xfrm>
            <a:off x="8743049" y="4822359"/>
            <a:ext cx="473746" cy="184176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52" name="Organigramme : Document 51">
            <a:extLst>
              <a:ext uri="{FF2B5EF4-FFF2-40B4-BE49-F238E27FC236}">
                <a16:creationId xmlns:a16="http://schemas.microsoft.com/office/drawing/2014/main" id="{BC913021-250F-5ED5-4114-16F0E90E4B0E}"/>
              </a:ext>
            </a:extLst>
          </p:cNvPr>
          <p:cNvSpPr/>
          <p:nvPr/>
        </p:nvSpPr>
        <p:spPr>
          <a:xfrm>
            <a:off x="5898243" y="4829623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Tel</a:t>
            </a:r>
          </a:p>
        </p:txBody>
      </p:sp>
      <p:sp>
        <p:nvSpPr>
          <p:cNvPr id="71" name="Organigramme : Document 70">
            <a:extLst>
              <a:ext uri="{FF2B5EF4-FFF2-40B4-BE49-F238E27FC236}">
                <a16:creationId xmlns:a16="http://schemas.microsoft.com/office/drawing/2014/main" id="{F1C6B2D4-4A87-7006-2BDC-F278BCD13870}"/>
              </a:ext>
            </a:extLst>
          </p:cNvPr>
          <p:cNvSpPr/>
          <p:nvPr/>
        </p:nvSpPr>
        <p:spPr>
          <a:xfrm>
            <a:off x="5911214" y="5736964"/>
            <a:ext cx="379379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Tel</a:t>
            </a:r>
          </a:p>
        </p:txBody>
      </p:sp>
      <p:cxnSp>
        <p:nvCxnSpPr>
          <p:cNvPr id="83" name="Connecteur : en angle 82">
            <a:extLst>
              <a:ext uri="{FF2B5EF4-FFF2-40B4-BE49-F238E27FC236}">
                <a16:creationId xmlns:a16="http://schemas.microsoft.com/office/drawing/2014/main" id="{1FAADBE4-D97F-6313-45F5-7AB9A5BA44E8}"/>
              </a:ext>
            </a:extLst>
          </p:cNvPr>
          <p:cNvCxnSpPr>
            <a:cxnSpLocks/>
            <a:stCxn id="229" idx="3"/>
          </p:cNvCxnSpPr>
          <p:nvPr/>
        </p:nvCxnSpPr>
        <p:spPr>
          <a:xfrm flipV="1">
            <a:off x="10190492" y="4621538"/>
            <a:ext cx="648393" cy="742121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rganigramme : Document 84">
            <a:extLst>
              <a:ext uri="{FF2B5EF4-FFF2-40B4-BE49-F238E27FC236}">
                <a16:creationId xmlns:a16="http://schemas.microsoft.com/office/drawing/2014/main" id="{E3260DF2-AC34-A373-BDCF-5DA7EA4FFF85}"/>
              </a:ext>
            </a:extLst>
          </p:cNvPr>
          <p:cNvSpPr/>
          <p:nvPr/>
        </p:nvSpPr>
        <p:spPr>
          <a:xfrm>
            <a:off x="8770032" y="5676482"/>
            <a:ext cx="473746" cy="184176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4EEE2B9D-FA47-18FF-4183-44BFEE368BD1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2424545" y="4695663"/>
            <a:ext cx="579647" cy="2993581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89115CF7-CFD5-29C0-DF5B-1ABE1AB53131}"/>
              </a:ext>
            </a:extLst>
          </p:cNvPr>
          <p:cNvSpPr/>
          <p:nvPr/>
        </p:nvSpPr>
        <p:spPr>
          <a:xfrm>
            <a:off x="95345" y="5886006"/>
            <a:ext cx="315443" cy="813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b="1" dirty="0">
                <a:solidFill>
                  <a:prstClr val="black"/>
                </a:solidFill>
              </a:rPr>
              <a:t>MTN Action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251D554-1127-7AE4-689A-30A0E24F5227}"/>
              </a:ext>
            </a:extLst>
          </p:cNvPr>
          <p:cNvSpPr/>
          <p:nvPr/>
        </p:nvSpPr>
        <p:spPr>
          <a:xfrm>
            <a:off x="4199398" y="5999238"/>
            <a:ext cx="1786535" cy="6506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black"/>
                </a:solidFill>
              </a:rPr>
              <a:t>KAMGOKO </a:t>
            </a:r>
            <a:r>
              <a:rPr lang="fr-FR" sz="900" b="1" dirty="0" err="1">
                <a:solidFill>
                  <a:prstClr val="black"/>
                </a:solidFill>
              </a:rPr>
              <a:t>informede</a:t>
            </a:r>
            <a:r>
              <a:rPr lang="fr-FR" sz="900" b="1" dirty="0">
                <a:solidFill>
                  <a:prstClr val="black"/>
                </a:solidFill>
              </a:rPr>
              <a:t> la durée de résolution du souci  </a:t>
            </a:r>
          </a:p>
        </p:txBody>
      </p:sp>
      <p:sp>
        <p:nvSpPr>
          <p:cNvPr id="101" name="Organigramme : Document 100">
            <a:extLst>
              <a:ext uri="{FF2B5EF4-FFF2-40B4-BE49-F238E27FC236}">
                <a16:creationId xmlns:a16="http://schemas.microsoft.com/office/drawing/2014/main" id="{4EBCC5F3-7C61-D4AF-C6E3-298DF1C4FAD9}"/>
              </a:ext>
            </a:extLst>
          </p:cNvPr>
          <p:cNvSpPr/>
          <p:nvPr/>
        </p:nvSpPr>
        <p:spPr>
          <a:xfrm>
            <a:off x="4188528" y="6531041"/>
            <a:ext cx="422240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Mail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0DC6D4-7D01-A0B8-A24E-579198605ECE}"/>
              </a:ext>
            </a:extLst>
          </p:cNvPr>
          <p:cNvSpPr/>
          <p:nvPr/>
        </p:nvSpPr>
        <p:spPr>
          <a:xfrm>
            <a:off x="6867573" y="5967481"/>
            <a:ext cx="1450029" cy="6506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sz="900" b="1" dirty="0">
                <a:solidFill>
                  <a:prstClr val="black"/>
                </a:solidFill>
              </a:rPr>
              <a:t>MTN Informe MCB d’activer le backup de </a:t>
            </a:r>
            <a:r>
              <a:rPr lang="fr-CI" sz="900" b="1" dirty="0" err="1">
                <a:solidFill>
                  <a:prstClr val="black"/>
                </a:solidFill>
              </a:rPr>
              <a:t>yello</a:t>
            </a:r>
            <a:r>
              <a:rPr lang="fr-CI" sz="900" b="1" dirty="0">
                <a:solidFill>
                  <a:prstClr val="black"/>
                </a:solidFill>
              </a:rPr>
              <a:t> chat</a:t>
            </a:r>
            <a:endParaRPr lang="fr-FR" sz="900" b="1" dirty="0">
              <a:solidFill>
                <a:prstClr val="black"/>
              </a:solidFill>
            </a:endParaRPr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A98BC4B3-B6A0-D7FE-8D01-8BBF99655339}"/>
              </a:ext>
            </a:extLst>
          </p:cNvPr>
          <p:cNvCxnSpPr>
            <a:cxnSpLocks/>
          </p:cNvCxnSpPr>
          <p:nvPr/>
        </p:nvCxnSpPr>
        <p:spPr>
          <a:xfrm>
            <a:off x="5994172" y="6324542"/>
            <a:ext cx="8384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rganigramme : Document 105">
            <a:extLst>
              <a:ext uri="{FF2B5EF4-FFF2-40B4-BE49-F238E27FC236}">
                <a16:creationId xmlns:a16="http://schemas.microsoft.com/office/drawing/2014/main" id="{3E780A60-5B79-61F3-7907-62126B7D08A5}"/>
              </a:ext>
            </a:extLst>
          </p:cNvPr>
          <p:cNvSpPr/>
          <p:nvPr/>
        </p:nvSpPr>
        <p:spPr>
          <a:xfrm>
            <a:off x="6895801" y="6596904"/>
            <a:ext cx="422240" cy="184825"/>
          </a:xfrm>
          <a:prstGeom prst="flowChartDocumen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prstClr val="white"/>
                </a:solidFill>
              </a:rPr>
              <a:t>Mail</a:t>
            </a:r>
          </a:p>
        </p:txBody>
      </p: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BF344151-2268-4337-653A-07424C33FC37}"/>
              </a:ext>
            </a:extLst>
          </p:cNvPr>
          <p:cNvCxnSpPr>
            <a:cxnSpLocks/>
          </p:cNvCxnSpPr>
          <p:nvPr/>
        </p:nvCxnSpPr>
        <p:spPr>
          <a:xfrm flipV="1">
            <a:off x="7318041" y="1016641"/>
            <a:ext cx="0" cy="29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6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8" grpId="0" animBg="1"/>
      <p:bldP spid="26" grpId="0" animBg="1"/>
      <p:bldP spid="63" grpId="0" animBg="1"/>
      <p:bldP spid="111" grpId="0" animBg="1"/>
      <p:bldP spid="202" grpId="0" animBg="1"/>
      <p:bldP spid="204" grpId="0" animBg="1"/>
      <p:bldP spid="205" grpId="0" animBg="1"/>
      <p:bldP spid="207" grpId="0" animBg="1"/>
      <p:bldP spid="208" grpId="0" animBg="1"/>
      <p:bldP spid="209" grpId="0" animBg="1"/>
      <p:bldP spid="215" grpId="0" animBg="1"/>
      <p:bldP spid="222" grpId="0" animBg="1"/>
      <p:bldP spid="223" grpId="0" animBg="1"/>
      <p:bldP spid="227" grpId="0" animBg="1"/>
      <p:bldP spid="229" grpId="0" animBg="1"/>
      <p:bldP spid="244" grpId="0" animBg="1"/>
      <p:bldP spid="24" grpId="0" animBg="1"/>
      <p:bldP spid="140" grpId="0" animBg="1"/>
      <p:bldP spid="144" grpId="0" animBg="1"/>
      <p:bldP spid="154" grpId="0" animBg="1"/>
      <p:bldP spid="155" grpId="0" animBg="1"/>
      <p:bldP spid="274" grpId="0" animBg="1"/>
      <p:bldP spid="285" grpId="0" animBg="1"/>
      <p:bldP spid="286" grpId="0" animBg="1"/>
      <p:bldP spid="51" grpId="0" animBg="1"/>
      <p:bldP spid="52" grpId="0" animBg="1"/>
      <p:bldP spid="71" grpId="0" animBg="1"/>
      <p:bldP spid="85" grpId="0" animBg="1"/>
      <p:bldP spid="100" grpId="0" animBg="1"/>
      <p:bldP spid="101" grpId="0" animBg="1"/>
      <p:bldP spid="102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6340" y="2533393"/>
            <a:ext cx="1068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FIN DU DOCUMENT</a:t>
            </a:r>
          </a:p>
        </p:txBody>
      </p:sp>
    </p:spTree>
    <p:extLst>
      <p:ext uri="{BB962C8B-B14F-4D97-AF65-F5344CB8AC3E}">
        <p14:creationId xmlns:p14="http://schemas.microsoft.com/office/powerpoint/2010/main" val="5584496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3.0.1022"/>
  <p:tag name="AS_RELEASE_DATE" val="2022.08.14"/>
  <p:tag name="AS_TITLE" val="Aspose.Slides for .NET5"/>
  <p:tag name="AS_VERSION" val="22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47491</TotalTime>
  <Words>661</Words>
  <Application>Microsoft Office PowerPoint</Application>
  <PresentationFormat>Grand écran</PresentationFormat>
  <Paragraphs>153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wf_segoe-ui_normal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Theophile AMANI</dc:creator>
  <cp:keywords>, docId:8BDB2E4934158EF8C70266BC88ECA631</cp:keywords>
  <cp:lastModifiedBy>Léandre Aguiah</cp:lastModifiedBy>
  <cp:revision>2248</cp:revision>
  <dcterms:created xsi:type="dcterms:W3CDTF">2015-10-14T16:42:27Z</dcterms:created>
  <dcterms:modified xsi:type="dcterms:W3CDTF">2022-09-09T15:19:32Z</dcterms:modified>
</cp:coreProperties>
</file>