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notesMasterIdLst>
    <p:notesMasterId r:id="rId5"/>
  </p:notesMasterIdLst>
  <p:sldIdLst>
    <p:sldId id="259" r:id="rId3"/>
    <p:sldId id="260" r:id="rId4"/>
  </p:sldIdLst>
  <p:sldSz cx="9906000" cy="6858000" type="A4"/>
  <p:notesSz cx="9906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0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2A792-8C65-4B22-BF17-DA3E75AD5D89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8D562-A025-4077-A835-08C2025B6A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41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43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181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31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872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439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441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54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00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00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6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995" y="25400"/>
            <a:ext cx="755967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2023" y="2871790"/>
            <a:ext cx="8521953" cy="144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64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9161817" cy="5154811"/>
          </a:xfrm>
        </p:spPr>
      </p:pic>
      <p:sp>
        <p:nvSpPr>
          <p:cNvPr id="3" name="ZoneTexte 2"/>
          <p:cNvSpPr txBox="1"/>
          <p:nvPr/>
        </p:nvSpPr>
        <p:spPr>
          <a:xfrm>
            <a:off x="2345531" y="3586165"/>
            <a:ext cx="5429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3000" kern="12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Bienvenue au</a:t>
            </a:r>
          </a:p>
          <a:p>
            <a:pPr algn="ctr" rtl="0"/>
            <a:r>
              <a:rPr lang="fr-FR" sz="3000" b="1" kern="1200" dirty="0">
                <a:solidFill>
                  <a:srgbClr val="ED7D31"/>
                </a:solidFill>
                <a:latin typeface="Arial" pitchFamily="34" charset="0"/>
                <a:ea typeface="+mn-ea"/>
                <a:cs typeface="Arial" pitchFamily="34" charset="0"/>
              </a:rPr>
              <a:t>GROUPE MEDIA CONTACT</a:t>
            </a:r>
          </a:p>
        </p:txBody>
      </p:sp>
    </p:spTree>
    <p:extLst>
      <p:ext uri="{BB962C8B-B14F-4D97-AF65-F5344CB8AC3E}">
        <p14:creationId xmlns:p14="http://schemas.microsoft.com/office/powerpoint/2010/main" val="263217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-14290" y="-40731"/>
            <a:ext cx="9900001" cy="842964"/>
            <a:chOff x="-381002" y="-1"/>
            <a:chExt cx="9900001" cy="842964"/>
          </a:xfrm>
          <a:solidFill>
            <a:srgbClr val="FF0000"/>
          </a:solidFill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381002" y="42850"/>
              <a:ext cx="9082089" cy="800113"/>
            </a:xfrm>
            <a:prstGeom prst="rect">
              <a:avLst/>
            </a:prstGeom>
            <a:grpFill/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81001" y="-1"/>
              <a:ext cx="9900000" cy="138600"/>
            </a:xfrm>
            <a:prstGeom prst="rect">
              <a:avLst/>
            </a:prstGeom>
            <a:grpFill/>
          </p:spPr>
        </p:pic>
      </p:grpSp>
      <p:grpSp>
        <p:nvGrpSpPr>
          <p:cNvPr id="8" name="Groupe 7"/>
          <p:cNvGrpSpPr/>
          <p:nvPr/>
        </p:nvGrpSpPr>
        <p:grpSpPr>
          <a:xfrm>
            <a:off x="0" y="6005678"/>
            <a:ext cx="9982201" cy="861521"/>
            <a:chOff x="-5562" y="6003789"/>
            <a:chExt cx="9982201" cy="86152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2" y="6726710"/>
              <a:ext cx="9900000" cy="1386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921616" y="6003789"/>
              <a:ext cx="3055023" cy="849777"/>
            </a:xfrm>
            <a:prstGeom prst="rect">
              <a:avLst/>
            </a:prstGeom>
          </p:spPr>
        </p:pic>
      </p:grpSp>
      <p:sp>
        <p:nvSpPr>
          <p:cNvPr id="13" name="Rectangle à coins arrondis 12"/>
          <p:cNvSpPr/>
          <p:nvPr/>
        </p:nvSpPr>
        <p:spPr bwMode="auto">
          <a:xfrm>
            <a:off x="406343" y="836711"/>
            <a:ext cx="4302125" cy="3165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Arial"/>
                <a:ea typeface="MS PGothic" charset="0"/>
                <a:cs typeface="Arial"/>
              </a:rPr>
              <a:t>Contexte</a:t>
            </a:r>
            <a:endParaRPr lang="fr-FR" sz="1000" b="1" dirty="0">
              <a:solidFill>
                <a:schemeClr val="bg1"/>
              </a:solidFill>
              <a:latin typeface="Arial"/>
              <a:ea typeface="MS PGothic" charset="0"/>
              <a:cs typeface="Arial"/>
            </a:endParaRPr>
          </a:p>
        </p:txBody>
      </p:sp>
      <p:sp>
        <p:nvSpPr>
          <p:cNvPr id="14" name="Rectangle à coins arrondis 13"/>
          <p:cNvSpPr>
            <a:spLocks/>
          </p:cNvSpPr>
          <p:nvPr/>
        </p:nvSpPr>
        <p:spPr bwMode="auto">
          <a:xfrm>
            <a:off x="403168" y="1199714"/>
            <a:ext cx="4302125" cy="437866"/>
          </a:xfrm>
          <a:prstGeom prst="roundRect">
            <a:avLst>
              <a:gd name="adj" fmla="val 355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FF3300"/>
              </a:buClr>
              <a:defRPr/>
            </a:pPr>
            <a:r>
              <a:rPr lang="fr-FR" sz="800" dirty="0">
                <a:solidFill>
                  <a:schemeClr val="tx1"/>
                </a:solidFill>
                <a:latin typeface="Roboto Bold"/>
              </a:rPr>
              <a:t>Mette en place une cellule commerciale pour </a:t>
            </a:r>
            <a:r>
              <a:rPr lang="fr-FR" sz="800" dirty="0" smtClean="0">
                <a:solidFill>
                  <a:schemeClr val="tx1"/>
                </a:solidFill>
                <a:latin typeface="Roboto Bold"/>
              </a:rPr>
              <a:t>GMC dans la cadre de transformation</a:t>
            </a:r>
            <a:endParaRPr lang="fr-FR" sz="800" dirty="0">
              <a:solidFill>
                <a:schemeClr val="tx1"/>
              </a:solidFill>
              <a:latin typeface="Roboto Bold"/>
            </a:endParaRP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387293" y="4068210"/>
            <a:ext cx="4302125" cy="30651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>
                <a:solidFill>
                  <a:schemeClr val="bg1"/>
                </a:solidFill>
                <a:latin typeface="Arial"/>
                <a:ea typeface="MS PGothic" charset="0"/>
                <a:cs typeface="Arial"/>
              </a:rPr>
              <a:t>Enjeux</a:t>
            </a: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442287" y="5259522"/>
            <a:ext cx="4302125" cy="3183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Équipe projet</a:t>
            </a:r>
          </a:p>
        </p:txBody>
      </p:sp>
      <p:sp>
        <p:nvSpPr>
          <p:cNvPr id="17" name="Rectangle à coins arrondis 16"/>
          <p:cNvSpPr>
            <a:spLocks/>
          </p:cNvSpPr>
          <p:nvPr/>
        </p:nvSpPr>
        <p:spPr bwMode="auto">
          <a:xfrm>
            <a:off x="433330" y="5616691"/>
            <a:ext cx="2124075" cy="291620"/>
          </a:xfrm>
          <a:prstGeom prst="roundRect">
            <a:avLst>
              <a:gd name="adj" fmla="val 3427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/>
          <a:lstStyle/>
          <a:p>
            <a:pPr>
              <a:spcBef>
                <a:spcPts val="600"/>
              </a:spcBef>
              <a:buClr>
                <a:srgbClr val="FF3300"/>
              </a:buClr>
              <a:defRPr/>
            </a:pPr>
            <a:r>
              <a:rPr lang="fr-FR" sz="1000" dirty="0">
                <a:solidFill>
                  <a:srgbClr val="000000"/>
                </a:solidFill>
                <a:latin typeface="Arial"/>
                <a:ea typeface="MS PGothic" charset="0"/>
                <a:cs typeface="Arial"/>
              </a:rPr>
              <a:t>Responsable du </a:t>
            </a:r>
            <a:r>
              <a:rPr lang="fr-FR" sz="1000" dirty="0" smtClean="0">
                <a:solidFill>
                  <a:srgbClr val="000000"/>
                </a:solidFill>
                <a:latin typeface="Arial"/>
                <a:ea typeface="MS PGothic" charset="0"/>
                <a:cs typeface="Arial"/>
              </a:rPr>
              <a:t>Chantier</a:t>
            </a:r>
            <a:endParaRPr lang="fr-FR" sz="1000" dirty="0">
              <a:solidFill>
                <a:srgbClr val="000000"/>
              </a:solidFill>
              <a:latin typeface="Arial"/>
              <a:ea typeface="MS PGothic" charset="0"/>
              <a:cs typeface="Arial"/>
            </a:endParaRPr>
          </a:p>
        </p:txBody>
      </p:sp>
      <p:sp>
        <p:nvSpPr>
          <p:cNvPr id="18" name="Rectangle à coins arrondis 17"/>
          <p:cNvSpPr>
            <a:spLocks/>
          </p:cNvSpPr>
          <p:nvPr/>
        </p:nvSpPr>
        <p:spPr bwMode="auto">
          <a:xfrm>
            <a:off x="433330" y="5956102"/>
            <a:ext cx="2124075" cy="669565"/>
          </a:xfrm>
          <a:prstGeom prst="roundRect">
            <a:avLst>
              <a:gd name="adj" fmla="val 515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/>
          <a:lstStyle/>
          <a:p>
            <a:pPr>
              <a:spcBef>
                <a:spcPts val="600"/>
              </a:spcBef>
              <a:buClr>
                <a:srgbClr val="FF3300"/>
              </a:buClr>
              <a:defRPr/>
            </a:pP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Rôle du </a:t>
            </a:r>
            <a:r>
              <a:rPr lang="fr-FR" sz="1000" dirty="0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contributeur:</a:t>
            </a:r>
          </a:p>
          <a:p>
            <a:pPr>
              <a:spcBef>
                <a:spcPts val="600"/>
              </a:spcBef>
              <a:buClr>
                <a:srgbClr val="FF3300"/>
              </a:buClr>
              <a:defRPr/>
            </a:pPr>
            <a:r>
              <a:rPr lang="fr-FR" sz="1000" dirty="0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Collecte des données de l’environnement commerciale</a:t>
            </a: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4902713" y="4992324"/>
            <a:ext cx="4266407" cy="26719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Arial"/>
                <a:ea typeface="MS PGothic" charset="0"/>
                <a:cs typeface="Arial"/>
              </a:rPr>
              <a:t>Actions clés à mener (date)</a:t>
            </a:r>
            <a:endParaRPr lang="fr-FR" sz="1000" b="1" dirty="0">
              <a:solidFill>
                <a:schemeClr val="bg1"/>
              </a:solidFill>
              <a:latin typeface="Arial"/>
              <a:ea typeface="MS PGothic" charset="0"/>
              <a:cs typeface="Arial"/>
            </a:endParaRPr>
          </a:p>
        </p:txBody>
      </p:sp>
      <p:sp>
        <p:nvSpPr>
          <p:cNvPr id="20" name="Rectangle à coins arrondis 19"/>
          <p:cNvSpPr>
            <a:spLocks/>
          </p:cNvSpPr>
          <p:nvPr/>
        </p:nvSpPr>
        <p:spPr bwMode="auto">
          <a:xfrm>
            <a:off x="397611" y="3683931"/>
            <a:ext cx="4281487" cy="33419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pitchFamily="2" charset="2"/>
              <a:buChar char="§"/>
              <a:defRPr/>
            </a:pPr>
            <a:endParaRPr lang="fr-FR" sz="1000" dirty="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4925280" y="1754319"/>
            <a:ext cx="4280792" cy="34880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KPI </a:t>
            </a:r>
            <a:r>
              <a:rPr lang="fr-FR" sz="1000" b="1" dirty="0" smtClean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 à suivre </a:t>
            </a:r>
            <a:endParaRPr lang="fr-FR" sz="1000" b="1" dirty="0">
              <a:solidFill>
                <a:schemeClr val="bg1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3" name="Rectangle à coins arrondis 22"/>
          <p:cNvSpPr>
            <a:spLocks/>
          </p:cNvSpPr>
          <p:nvPr/>
        </p:nvSpPr>
        <p:spPr bwMode="auto">
          <a:xfrm>
            <a:off x="2643863" y="5601668"/>
            <a:ext cx="2093180" cy="321667"/>
          </a:xfrm>
          <a:prstGeom prst="roundRect">
            <a:avLst>
              <a:gd name="adj" fmla="val 3427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/>
          <a:lstStyle/>
          <a:p>
            <a:pPr>
              <a:spcBef>
                <a:spcPts val="600"/>
              </a:spcBef>
              <a:buClr>
                <a:srgbClr val="FF3300"/>
              </a:buClr>
              <a:defRPr/>
            </a:pP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« </a:t>
            </a:r>
            <a:r>
              <a:rPr lang="fr-FR" sz="10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MICHELE  DEGBOE</a:t>
            </a: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 »</a:t>
            </a:r>
          </a:p>
        </p:txBody>
      </p:sp>
      <p:sp>
        <p:nvSpPr>
          <p:cNvPr id="24" name="Rectangle à coins arrondis 23"/>
          <p:cNvSpPr>
            <a:spLocks/>
          </p:cNvSpPr>
          <p:nvPr/>
        </p:nvSpPr>
        <p:spPr bwMode="auto">
          <a:xfrm>
            <a:off x="2623919" y="5956102"/>
            <a:ext cx="2120493" cy="669565"/>
          </a:xfrm>
          <a:prstGeom prst="roundRect">
            <a:avLst>
              <a:gd name="adj" fmla="val 515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/>
          <a:lstStyle/>
          <a:p>
            <a:pPr>
              <a:spcBef>
                <a:spcPts val="600"/>
              </a:spcBef>
              <a:buClr>
                <a:srgbClr val="FF3300"/>
              </a:buClr>
              <a:defRPr/>
            </a:pPr>
            <a:r>
              <a:rPr lang="fr-FR" sz="10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«MARIUS OGOUDEDJI</a:t>
            </a: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 </a:t>
            </a:r>
            <a:r>
              <a:rPr lang="fr-FR" sz="10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»</a:t>
            </a:r>
          </a:p>
          <a:p>
            <a:pPr>
              <a:spcBef>
                <a:spcPts val="600"/>
              </a:spcBef>
              <a:buClr>
                <a:srgbClr val="FF3300"/>
              </a:buClr>
              <a:defRPr/>
            </a:pPr>
            <a:r>
              <a:rPr lang="fr-FR" sz="10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«JOHN MERY KITIHOUN</a:t>
            </a:r>
            <a:r>
              <a:rPr lang="fr-FR" sz="10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 »</a:t>
            </a:r>
          </a:p>
          <a:p>
            <a:pPr>
              <a:spcBef>
                <a:spcPts val="600"/>
              </a:spcBef>
              <a:buClr>
                <a:srgbClr val="FF3300"/>
              </a:buClr>
              <a:defRPr/>
            </a:pPr>
            <a:endParaRPr lang="fr-FR" sz="1000" dirty="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0" name="Rectangle à coins arrondis 29"/>
          <p:cNvSpPr>
            <a:spLocks/>
          </p:cNvSpPr>
          <p:nvPr/>
        </p:nvSpPr>
        <p:spPr bwMode="auto">
          <a:xfrm>
            <a:off x="4918074" y="2140124"/>
            <a:ext cx="4295205" cy="4237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endParaRPr lang="fr-FR" sz="1000" dirty="0">
              <a:solidFill>
                <a:srgbClr val="000000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31" name="Rectangle à coins arrondis 30"/>
          <p:cNvSpPr/>
          <p:nvPr/>
        </p:nvSpPr>
        <p:spPr bwMode="auto">
          <a:xfrm>
            <a:off x="4902713" y="3838314"/>
            <a:ext cx="4302125" cy="35963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>
                <a:solidFill>
                  <a:schemeClr val="bg1"/>
                </a:solidFill>
                <a:latin typeface="Arial"/>
                <a:ea typeface="MS PGothic" charset="0"/>
                <a:cs typeface="Arial"/>
              </a:rPr>
              <a:t>Les livrables du chantier</a:t>
            </a:r>
          </a:p>
        </p:txBody>
      </p:sp>
      <p:sp>
        <p:nvSpPr>
          <p:cNvPr id="32" name="Rectangle à coins arrondis 31"/>
          <p:cNvSpPr>
            <a:spLocks/>
          </p:cNvSpPr>
          <p:nvPr/>
        </p:nvSpPr>
        <p:spPr bwMode="auto">
          <a:xfrm>
            <a:off x="4907475" y="4237258"/>
            <a:ext cx="4261645" cy="682482"/>
          </a:xfrm>
          <a:prstGeom prst="roundRect">
            <a:avLst>
              <a:gd name="adj" fmla="val 473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marL="171450" indent="-171450" algn="ctr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r>
              <a:rPr lang="fr-FR" sz="800" dirty="0">
                <a:solidFill>
                  <a:schemeClr val="tx1"/>
                </a:solidFill>
                <a:latin typeface="Roboto Bold"/>
              </a:rPr>
              <a:t>Catalogue des  offres et services</a:t>
            </a:r>
          </a:p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endParaRPr lang="fr-FR" sz="1000" dirty="0">
              <a:solidFill>
                <a:schemeClr val="tx1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7196995" y="4300800"/>
            <a:ext cx="0" cy="57600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e 63"/>
          <p:cNvGrpSpPr/>
          <p:nvPr/>
        </p:nvGrpSpPr>
        <p:grpSpPr>
          <a:xfrm>
            <a:off x="387293" y="4423960"/>
            <a:ext cx="4318000" cy="764929"/>
            <a:chOff x="161925" y="3897313"/>
            <a:chExt cx="4318000" cy="703263"/>
          </a:xfrm>
        </p:grpSpPr>
        <p:sp>
          <p:nvSpPr>
            <p:cNvPr id="65" name="Rectangle à coins arrondis 64"/>
            <p:cNvSpPr>
              <a:spLocks/>
            </p:cNvSpPr>
            <p:nvPr/>
          </p:nvSpPr>
          <p:spPr bwMode="auto">
            <a:xfrm>
              <a:off x="177800" y="3897313"/>
              <a:ext cx="4302125" cy="703263"/>
            </a:xfrm>
            <a:prstGeom prst="roundRect">
              <a:avLst>
                <a:gd name="adj" fmla="val 672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Bef>
                  <a:spcPts val="600"/>
                </a:spcBef>
                <a:buClr>
                  <a:srgbClr val="FF3300"/>
                </a:buClr>
                <a:defRPr/>
              </a:pPr>
              <a:endParaRPr lang="fr-FR" sz="1000" dirty="0">
                <a:solidFill>
                  <a:srgbClr val="000000"/>
                </a:solidFill>
                <a:latin typeface="Arial"/>
                <a:ea typeface="MS PGothic" charset="0"/>
                <a:cs typeface="Arial"/>
              </a:endParaRPr>
            </a:p>
          </p:txBody>
        </p:sp>
        <p:sp>
          <p:nvSpPr>
            <p:cNvPr id="66" name="Text Box 119"/>
            <p:cNvSpPr txBox="1">
              <a:spLocks noChangeArrowheads="1"/>
            </p:cNvSpPr>
            <p:nvPr/>
          </p:nvSpPr>
          <p:spPr bwMode="auto">
            <a:xfrm>
              <a:off x="161925" y="3933056"/>
              <a:ext cx="15430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900"/>
                <a:t>Satisfaction Client</a:t>
              </a:r>
            </a:p>
          </p:txBody>
        </p:sp>
        <p:sp>
          <p:nvSpPr>
            <p:cNvPr id="67" name="Text Box 120"/>
            <p:cNvSpPr txBox="1">
              <a:spLocks noChangeArrowheads="1"/>
            </p:cNvSpPr>
            <p:nvPr/>
          </p:nvSpPr>
          <p:spPr bwMode="auto">
            <a:xfrm>
              <a:off x="161925" y="4148956"/>
              <a:ext cx="1543050" cy="202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900" dirty="0"/>
                <a:t>Qualité </a:t>
              </a:r>
              <a:r>
                <a:rPr lang="fr-FR" altLang="fr-FR" sz="900" dirty="0" smtClean="0"/>
                <a:t>de réponse</a:t>
              </a:r>
              <a:endParaRPr lang="fr-FR" altLang="fr-FR" sz="900" dirty="0"/>
            </a:p>
          </p:txBody>
        </p:sp>
        <p:sp>
          <p:nvSpPr>
            <p:cNvPr id="68" name="Text Box 121"/>
            <p:cNvSpPr txBox="1">
              <a:spLocks noChangeArrowheads="1"/>
            </p:cNvSpPr>
            <p:nvPr/>
          </p:nvSpPr>
          <p:spPr bwMode="auto">
            <a:xfrm>
              <a:off x="161925" y="4345806"/>
              <a:ext cx="15430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900"/>
                <a:t>Productivité</a:t>
              </a:r>
            </a:p>
          </p:txBody>
        </p:sp>
        <p:sp>
          <p:nvSpPr>
            <p:cNvPr id="69" name="Oval 122"/>
            <p:cNvSpPr>
              <a:spLocks noChangeArrowheads="1"/>
            </p:cNvSpPr>
            <p:nvPr/>
          </p:nvSpPr>
          <p:spPr bwMode="auto">
            <a:xfrm>
              <a:off x="1762125" y="3990206"/>
              <a:ext cx="152400" cy="1428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70" name="Oval 123"/>
            <p:cNvSpPr>
              <a:spLocks noChangeArrowheads="1"/>
            </p:cNvSpPr>
            <p:nvPr/>
          </p:nvSpPr>
          <p:spPr bwMode="auto">
            <a:xfrm>
              <a:off x="1762125" y="4191818"/>
              <a:ext cx="152400" cy="1428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71" name="Oval 124"/>
            <p:cNvSpPr>
              <a:spLocks noChangeArrowheads="1"/>
            </p:cNvSpPr>
            <p:nvPr/>
          </p:nvSpPr>
          <p:spPr bwMode="auto">
            <a:xfrm>
              <a:off x="1762125" y="4391844"/>
              <a:ext cx="152400" cy="142875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72" name="Text Box 133"/>
            <p:cNvSpPr txBox="1">
              <a:spLocks noChangeArrowheads="1"/>
            </p:cNvSpPr>
            <p:nvPr/>
          </p:nvSpPr>
          <p:spPr bwMode="auto">
            <a:xfrm>
              <a:off x="2627784" y="3933056"/>
              <a:ext cx="1625600" cy="202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900" dirty="0" smtClean="0"/>
                <a:t>Optimisation des formations</a:t>
              </a:r>
              <a:endParaRPr lang="fr-FR" altLang="fr-FR" sz="900" dirty="0"/>
            </a:p>
          </p:txBody>
        </p:sp>
        <p:sp>
          <p:nvSpPr>
            <p:cNvPr id="73" name="Oval 134"/>
            <p:cNvSpPr>
              <a:spLocks noChangeArrowheads="1"/>
            </p:cNvSpPr>
            <p:nvPr/>
          </p:nvSpPr>
          <p:spPr bwMode="auto">
            <a:xfrm>
              <a:off x="4227984" y="3971156"/>
              <a:ext cx="152400" cy="1428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fr-FR"/>
            </a:p>
          </p:txBody>
        </p:sp>
      </p:grpSp>
      <p:sp>
        <p:nvSpPr>
          <p:cNvPr id="78" name="Rectangle à coins arrondis 77"/>
          <p:cNvSpPr>
            <a:spLocks/>
          </p:cNvSpPr>
          <p:nvPr/>
        </p:nvSpPr>
        <p:spPr bwMode="auto">
          <a:xfrm>
            <a:off x="387293" y="1870825"/>
            <a:ext cx="4302125" cy="1514483"/>
          </a:xfrm>
          <a:prstGeom prst="roundRect">
            <a:avLst>
              <a:gd name="adj" fmla="val 355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/>
          <a:lstStyle/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r>
              <a:rPr lang="fr-FR" sz="800" dirty="0">
                <a:solidFill>
                  <a:schemeClr val="tx1"/>
                </a:solidFill>
                <a:latin typeface="Roboto Bold"/>
              </a:rPr>
              <a:t>Evaluer les offres existantes, établir le catalogue des offres et services, proposer les nouvelles offres et </a:t>
            </a:r>
            <a:r>
              <a:rPr lang="fr-FR" sz="800" dirty="0" smtClean="0">
                <a:solidFill>
                  <a:schemeClr val="tx1"/>
                </a:solidFill>
                <a:latin typeface="Roboto Bold"/>
              </a:rPr>
              <a:t>services</a:t>
            </a:r>
          </a:p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r>
              <a:rPr lang="fr-FR" sz="800" dirty="0">
                <a:solidFill>
                  <a:schemeClr val="tx1"/>
                </a:solidFill>
                <a:latin typeface="Roboto Bold"/>
              </a:rPr>
              <a:t>Définir les marchés et services cibles sur lesquels on souhaite concentrer son </a:t>
            </a:r>
            <a:r>
              <a:rPr lang="fr-FR" sz="800" dirty="0" smtClean="0">
                <a:solidFill>
                  <a:schemeClr val="tx1"/>
                </a:solidFill>
                <a:latin typeface="Roboto Bold"/>
              </a:rPr>
              <a:t>développement</a:t>
            </a:r>
          </a:p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r>
              <a:rPr lang="fr-FR" sz="800" dirty="0">
                <a:solidFill>
                  <a:schemeClr val="tx1"/>
                </a:solidFill>
                <a:latin typeface="Roboto Bold"/>
              </a:rPr>
              <a:t>Structurer son approche de réponse aux appels d’offres et d’intégration des nouveaux donneurs d’ordre </a:t>
            </a:r>
            <a:endParaRPr lang="fr-FR" sz="800" dirty="0" smtClean="0">
              <a:solidFill>
                <a:schemeClr val="tx1"/>
              </a:solidFill>
              <a:latin typeface="Roboto Bold"/>
            </a:endParaRPr>
          </a:p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r>
              <a:rPr lang="fr-FR" sz="800" dirty="0">
                <a:solidFill>
                  <a:schemeClr val="tx1"/>
                </a:solidFill>
                <a:latin typeface="Roboto Bold"/>
              </a:rPr>
              <a:t>Structurer son approche de gestion de la relation avec le donneur d’ordre, de livraison des </a:t>
            </a:r>
            <a:r>
              <a:rPr lang="fr-FR" sz="800" dirty="0" err="1">
                <a:solidFill>
                  <a:schemeClr val="tx1"/>
                </a:solidFill>
                <a:latin typeface="Roboto Bold"/>
              </a:rPr>
              <a:t>reporting</a:t>
            </a:r>
            <a:r>
              <a:rPr lang="fr-FR" sz="800" dirty="0">
                <a:solidFill>
                  <a:schemeClr val="tx1"/>
                </a:solidFill>
                <a:latin typeface="Roboto Bold"/>
              </a:rPr>
              <a:t> et de clôture de la relation avec le DO</a:t>
            </a:r>
          </a:p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r>
              <a:rPr lang="fr-FR" sz="800" dirty="0" smtClean="0">
                <a:solidFill>
                  <a:schemeClr val="tx1"/>
                </a:solidFill>
                <a:latin typeface="Roboto Bold"/>
              </a:rPr>
              <a:t>Réaliser </a:t>
            </a:r>
            <a:r>
              <a:rPr lang="fr-FR" sz="800" dirty="0">
                <a:solidFill>
                  <a:schemeClr val="tx1"/>
                </a:solidFill>
                <a:latin typeface="Roboto Bold"/>
              </a:rPr>
              <a:t>son examen annuel des opportunités gagnées ou perdues</a:t>
            </a:r>
          </a:p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endParaRPr lang="fr-FR" sz="800" dirty="0">
              <a:solidFill>
                <a:schemeClr val="tx1"/>
              </a:solidFill>
              <a:latin typeface="Roboto Bold"/>
            </a:endParaRPr>
          </a:p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endParaRPr lang="fr-FR" sz="800" dirty="0">
              <a:solidFill>
                <a:schemeClr val="tx1"/>
              </a:solidFill>
              <a:latin typeface="Roboto Bold"/>
            </a:endParaRPr>
          </a:p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r>
              <a:rPr lang="fr-FR" sz="800" dirty="0" smtClean="0">
                <a:solidFill>
                  <a:schemeClr val="tx1"/>
                </a:solidFill>
                <a:latin typeface="Roboto Bold"/>
              </a:rPr>
              <a:t>Commerciale,, Marketing et gestion de la relation avec le DO</a:t>
            </a:r>
            <a:endParaRPr lang="fr-FR" sz="800" dirty="0">
              <a:solidFill>
                <a:schemeClr val="tx1"/>
              </a:solidFill>
              <a:latin typeface="Roboto Bold"/>
            </a:endParaRPr>
          </a:p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endParaRPr lang="fr-FR" sz="1000" b="1" dirty="0">
              <a:solidFill>
                <a:schemeClr val="tx1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79" name="Rectangle à coins arrondis 78"/>
          <p:cNvSpPr/>
          <p:nvPr/>
        </p:nvSpPr>
        <p:spPr bwMode="auto">
          <a:xfrm>
            <a:off x="403168" y="1641501"/>
            <a:ext cx="4302125" cy="25218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Arial"/>
                <a:ea typeface="MS PGothic" charset="0"/>
                <a:cs typeface="Arial"/>
              </a:rPr>
              <a:t>objectifs </a:t>
            </a:r>
            <a:r>
              <a:rPr lang="fr-FR" sz="1000" b="1" dirty="0">
                <a:solidFill>
                  <a:schemeClr val="bg1"/>
                </a:solidFill>
                <a:latin typeface="Arial"/>
                <a:ea typeface="MS PGothic" charset="0"/>
                <a:cs typeface="Arial"/>
              </a:rPr>
              <a:t>du chantier</a:t>
            </a:r>
          </a:p>
        </p:txBody>
      </p:sp>
      <p:sp>
        <p:nvSpPr>
          <p:cNvPr id="80" name="Rectangle à coins arrondis 79"/>
          <p:cNvSpPr/>
          <p:nvPr/>
        </p:nvSpPr>
        <p:spPr bwMode="auto">
          <a:xfrm>
            <a:off x="4911155" y="2623677"/>
            <a:ext cx="4309045" cy="29095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Résultats attendus</a:t>
            </a:r>
            <a:endParaRPr lang="fr-FR" sz="1000" b="1" dirty="0">
              <a:solidFill>
                <a:schemeClr val="bg1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81" name="Rectangle à coins arrondis 80"/>
          <p:cNvSpPr>
            <a:spLocks/>
          </p:cNvSpPr>
          <p:nvPr/>
        </p:nvSpPr>
        <p:spPr bwMode="auto">
          <a:xfrm>
            <a:off x="4902713" y="2958135"/>
            <a:ext cx="4296153" cy="828378"/>
          </a:xfrm>
          <a:prstGeom prst="roundRect">
            <a:avLst>
              <a:gd name="adj" fmla="val 50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r>
              <a:rPr lang="fr-FR" sz="800" dirty="0" smtClean="0">
                <a:solidFill>
                  <a:schemeClr val="tx1"/>
                </a:solidFill>
                <a:latin typeface="Roboto Bold"/>
              </a:rPr>
              <a:t>Catalogues </a:t>
            </a:r>
            <a:r>
              <a:rPr lang="fr-FR" sz="800" dirty="0">
                <a:solidFill>
                  <a:schemeClr val="tx1"/>
                </a:solidFill>
                <a:latin typeface="Roboto Bold"/>
              </a:rPr>
              <a:t>offres et services</a:t>
            </a:r>
          </a:p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r>
              <a:rPr lang="fr-FR" sz="800" dirty="0">
                <a:solidFill>
                  <a:schemeClr val="tx1"/>
                </a:solidFill>
                <a:latin typeface="Roboto Bold"/>
              </a:rPr>
              <a:t>Approche documentée de la gestion de la relation avec le DO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76720" y="-18561"/>
            <a:ext cx="8523860" cy="738664"/>
          </a:xfrm>
          <a:solidFill>
            <a:srgbClr val="FF0000"/>
          </a:solidFill>
        </p:spPr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Fiche synthèse Conduite de Chantier Plan de transformation GMC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83" name="object 49"/>
          <p:cNvSpPr/>
          <p:nvPr/>
        </p:nvSpPr>
        <p:spPr>
          <a:xfrm>
            <a:off x="406343" y="3339805"/>
            <a:ext cx="4314825" cy="34374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908">
            <a:noFill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rPr>
              <a:t>Périmètre à couvrir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84" name="Rectangle à coins arrondis 83"/>
          <p:cNvSpPr>
            <a:spLocks/>
          </p:cNvSpPr>
          <p:nvPr/>
        </p:nvSpPr>
        <p:spPr bwMode="auto">
          <a:xfrm>
            <a:off x="4918074" y="5304129"/>
            <a:ext cx="4251046" cy="1342339"/>
          </a:xfrm>
          <a:prstGeom prst="roundRect">
            <a:avLst>
              <a:gd name="adj" fmla="val 509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marL="171450" indent="-171450" algn="l">
              <a:spcBef>
                <a:spcPts val="6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r>
              <a:rPr lang="fr-FR" sz="800" dirty="0">
                <a:solidFill>
                  <a:schemeClr val="tx1"/>
                </a:solidFill>
                <a:latin typeface="Roboto Bold"/>
              </a:rPr>
              <a:t>Listing des nouvelles </a:t>
            </a:r>
            <a:r>
              <a:rPr lang="fr-FR" sz="800" dirty="0" smtClean="0">
                <a:solidFill>
                  <a:schemeClr val="tx1"/>
                </a:solidFill>
                <a:latin typeface="Roboto Bold"/>
              </a:rPr>
              <a:t>procédures </a:t>
            </a:r>
            <a:r>
              <a:rPr lang="fr-FR" sz="800" dirty="0">
                <a:solidFill>
                  <a:schemeClr val="tx1"/>
                </a:solidFill>
                <a:latin typeface="Roboto Bold"/>
              </a:rPr>
              <a:t>a partager au </a:t>
            </a:r>
            <a:r>
              <a:rPr lang="fr-FR" sz="800" dirty="0" smtClean="0">
                <a:solidFill>
                  <a:schemeClr val="tx1"/>
                </a:solidFill>
                <a:latin typeface="Roboto Bold"/>
              </a:rPr>
              <a:t>Stream </a:t>
            </a:r>
            <a:r>
              <a:rPr lang="fr-FR" sz="800" dirty="0">
                <a:solidFill>
                  <a:schemeClr val="tx1"/>
                </a:solidFill>
                <a:latin typeface="Roboto Bold"/>
              </a:rPr>
              <a:t>leader du chantier « </a:t>
            </a:r>
            <a:r>
              <a:rPr lang="fr-FR" sz="800" dirty="0" smtClean="0">
                <a:solidFill>
                  <a:schemeClr val="tx1"/>
                </a:solidFill>
                <a:latin typeface="Roboto Bold"/>
              </a:rPr>
              <a:t>procédure</a:t>
            </a:r>
            <a:r>
              <a:rPr lang="fr-FR" sz="800" dirty="0">
                <a:solidFill>
                  <a:schemeClr val="tx1"/>
                </a:solidFill>
                <a:latin typeface="Roboto Bold"/>
              </a:rPr>
              <a:t> </a:t>
            </a:r>
            <a:r>
              <a:rPr lang="fr-FR" sz="800" dirty="0">
                <a:solidFill>
                  <a:schemeClr val="tx1"/>
                </a:solidFill>
                <a:latin typeface="Roboto Bold"/>
              </a:rPr>
              <a:t>» </a:t>
            </a:r>
            <a:r>
              <a:rPr lang="fr-FR" sz="800" b="1" dirty="0">
                <a:solidFill>
                  <a:schemeClr val="tx1"/>
                </a:solidFill>
                <a:latin typeface="Roboto Bold"/>
              </a:rPr>
              <a:t>15/09/2022</a:t>
            </a:r>
            <a:r>
              <a:rPr lang="fr-FR" sz="800" b="1" dirty="0" smtClean="0">
                <a:solidFill>
                  <a:schemeClr val="tx1"/>
                </a:solidFill>
                <a:latin typeface="Roboto Bold"/>
              </a:rPr>
              <a:t>.</a:t>
            </a:r>
            <a:endParaRPr lang="fr-FR" sz="800" dirty="0">
              <a:solidFill>
                <a:schemeClr val="tx1"/>
              </a:solidFill>
              <a:latin typeface="Roboto Bold"/>
            </a:endParaRPr>
          </a:p>
          <a:p>
            <a:pPr marL="171450" indent="-171450" algn="l">
              <a:spcBef>
                <a:spcPts val="6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r>
              <a:rPr lang="fr-FR" sz="800" dirty="0">
                <a:solidFill>
                  <a:schemeClr val="tx1"/>
                </a:solidFill>
                <a:latin typeface="Roboto Bold"/>
              </a:rPr>
              <a:t>Photo globale  du marche actuel: taille du marche/analyse </a:t>
            </a:r>
            <a:r>
              <a:rPr lang="fr-FR" sz="800" dirty="0" smtClean="0">
                <a:solidFill>
                  <a:schemeClr val="tx1"/>
                </a:solidFill>
                <a:latin typeface="Roboto Bold"/>
              </a:rPr>
              <a:t>SWOT </a:t>
            </a:r>
            <a:r>
              <a:rPr lang="fr-FR" sz="800" dirty="0" smtClean="0">
                <a:solidFill>
                  <a:schemeClr val="tx1"/>
                </a:solidFill>
                <a:latin typeface="Roboto Bold"/>
              </a:rPr>
              <a:t> </a:t>
            </a:r>
            <a:r>
              <a:rPr lang="fr-FR" sz="800" dirty="0">
                <a:solidFill>
                  <a:schemeClr val="tx1"/>
                </a:solidFill>
                <a:latin typeface="Roboto Bold"/>
              </a:rPr>
              <a:t>par </a:t>
            </a:r>
            <a:r>
              <a:rPr lang="fr-FR" sz="800" dirty="0" smtClean="0">
                <a:solidFill>
                  <a:schemeClr val="tx1"/>
                </a:solidFill>
                <a:latin typeface="Roboto Bold"/>
              </a:rPr>
              <a:t>activité </a:t>
            </a:r>
            <a:r>
              <a:rPr lang="fr-FR" sz="800" dirty="0">
                <a:solidFill>
                  <a:schemeClr val="tx1"/>
                </a:solidFill>
                <a:latin typeface="Roboto Bold"/>
              </a:rPr>
              <a:t>/secteur </a:t>
            </a:r>
            <a:r>
              <a:rPr lang="fr-FR" sz="800" dirty="0" smtClean="0">
                <a:solidFill>
                  <a:schemeClr val="tx1"/>
                </a:solidFill>
                <a:latin typeface="Roboto Bold"/>
              </a:rPr>
              <a:t>d’</a:t>
            </a:r>
            <a:r>
              <a:rPr lang="fr-FR" sz="800" dirty="0" err="1" smtClean="0">
                <a:solidFill>
                  <a:schemeClr val="tx1"/>
                </a:solidFill>
                <a:latin typeface="Roboto Bold"/>
              </a:rPr>
              <a:t>activitè</a:t>
            </a:r>
            <a:r>
              <a:rPr lang="fr-FR" sz="800" dirty="0" smtClean="0">
                <a:solidFill>
                  <a:schemeClr val="tx1"/>
                </a:solidFill>
                <a:latin typeface="Roboto Bold"/>
              </a:rPr>
              <a:t>  </a:t>
            </a:r>
            <a:r>
              <a:rPr lang="fr-FR" sz="800" b="1" dirty="0">
                <a:solidFill>
                  <a:schemeClr val="tx1"/>
                </a:solidFill>
                <a:latin typeface="Roboto Bold"/>
              </a:rPr>
              <a:t>15/09/2022</a:t>
            </a:r>
            <a:r>
              <a:rPr lang="fr-FR" sz="800" b="1" dirty="0" smtClean="0">
                <a:solidFill>
                  <a:schemeClr val="tx1"/>
                </a:solidFill>
                <a:latin typeface="Roboto Bold"/>
              </a:rPr>
              <a:t>.</a:t>
            </a:r>
            <a:endParaRPr lang="fr-FR" sz="800" dirty="0">
              <a:solidFill>
                <a:schemeClr val="tx1"/>
              </a:solidFill>
              <a:latin typeface="Roboto Bold"/>
            </a:endParaRPr>
          </a:p>
          <a:p>
            <a:pPr marL="171450" indent="-171450" algn="l">
              <a:spcBef>
                <a:spcPts val="6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r>
              <a:rPr lang="fr-FR" sz="800" dirty="0" smtClean="0">
                <a:solidFill>
                  <a:schemeClr val="tx1"/>
                </a:solidFill>
                <a:latin typeface="Roboto Bold"/>
              </a:rPr>
              <a:t>Cartographie des offres  15/09/2022</a:t>
            </a:r>
          </a:p>
          <a:p>
            <a:pPr marL="171450" indent="-171450" algn="l">
              <a:spcBef>
                <a:spcPts val="6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r>
              <a:rPr lang="fr-FR" sz="800" dirty="0" smtClean="0">
                <a:solidFill>
                  <a:schemeClr val="tx1"/>
                </a:solidFill>
                <a:latin typeface="Roboto Bold"/>
              </a:rPr>
              <a:t>Proposition catalogue des offres 15/10//2022</a:t>
            </a:r>
            <a:endParaRPr lang="fr-FR" sz="800" dirty="0" smtClean="0">
              <a:solidFill>
                <a:schemeClr val="tx1"/>
              </a:solidFill>
              <a:latin typeface="Roboto Bold"/>
            </a:endParaRPr>
          </a:p>
          <a:p>
            <a:pPr marL="171450" indent="-171450" algn="l">
              <a:spcBef>
                <a:spcPts val="6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endParaRPr lang="fr-FR" sz="800" dirty="0">
              <a:solidFill>
                <a:schemeClr val="tx1"/>
              </a:solidFill>
              <a:latin typeface="Roboto Bold"/>
            </a:endParaRPr>
          </a:p>
          <a:p>
            <a:pPr marL="171450" indent="-171450" algn="l">
              <a:spcBef>
                <a:spcPts val="6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endParaRPr lang="fr-FR" sz="800" dirty="0">
              <a:solidFill>
                <a:schemeClr val="tx1"/>
              </a:solidFill>
              <a:latin typeface="Roboto Bold"/>
            </a:endParaRPr>
          </a:p>
        </p:txBody>
      </p:sp>
      <p:sp>
        <p:nvSpPr>
          <p:cNvPr id="85" name="Rectangle à coins arrondis 84"/>
          <p:cNvSpPr/>
          <p:nvPr/>
        </p:nvSpPr>
        <p:spPr bwMode="auto">
          <a:xfrm>
            <a:off x="4918074" y="875554"/>
            <a:ext cx="4280792" cy="34880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Dates Clés (début et fin )</a:t>
            </a:r>
            <a:endParaRPr lang="fr-FR" sz="1000" b="1" dirty="0">
              <a:solidFill>
                <a:schemeClr val="bg1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86" name="Rectangle à coins arrondis 85"/>
          <p:cNvSpPr>
            <a:spLocks/>
          </p:cNvSpPr>
          <p:nvPr/>
        </p:nvSpPr>
        <p:spPr bwMode="auto">
          <a:xfrm>
            <a:off x="4927888" y="1250316"/>
            <a:ext cx="4241232" cy="421873"/>
          </a:xfrm>
          <a:prstGeom prst="roundRect">
            <a:avLst>
              <a:gd name="adj" fmla="val 50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r>
              <a:rPr lang="fr-FR" sz="1000" dirty="0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25/08/2022</a:t>
            </a:r>
          </a:p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r>
              <a:rPr lang="fr-FR" sz="1000" dirty="0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A  définir</a:t>
            </a:r>
            <a:endParaRPr lang="fr-FR" sz="1000" dirty="0">
              <a:solidFill>
                <a:srgbClr val="000000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</TotalTime>
  <Words>214</Words>
  <Application>Microsoft Office PowerPoint</Application>
  <PresentationFormat>Format A4 (210 x 297 mm)</PresentationFormat>
  <Paragraphs>41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11" baseType="lpstr">
      <vt:lpstr>MS PGothic</vt:lpstr>
      <vt:lpstr>Arial</vt:lpstr>
      <vt:lpstr>Calibri</vt:lpstr>
      <vt:lpstr>Calibri Light</vt:lpstr>
      <vt:lpstr>Garamond</vt:lpstr>
      <vt:lpstr>Roboto Bold</vt:lpstr>
      <vt:lpstr>Wingdings</vt:lpstr>
      <vt:lpstr>Office Theme</vt:lpstr>
      <vt:lpstr>1_Thème Office</vt:lpstr>
      <vt:lpstr>Présentation PowerPoint</vt:lpstr>
      <vt:lpstr>Fiche synthèse Conduite de Chantier Plan de transformation GMC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Transformation GMC</dc:title>
  <dc:creator>Théophile AMANI</dc:creator>
  <cp:lastModifiedBy>Michèle DEGBOE</cp:lastModifiedBy>
  <cp:revision>60</cp:revision>
  <dcterms:created xsi:type="dcterms:W3CDTF">2022-06-18T17:03:26Z</dcterms:created>
  <dcterms:modified xsi:type="dcterms:W3CDTF">2022-09-02T10:59:19Z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2022-06-18T00:00:00Z</vt:filetime>
  </property>
</Properties>
</file>