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0" r:id="rId1"/>
  </p:sldMasterIdLst>
  <p:notesMasterIdLst>
    <p:notesMasterId r:id="rId5"/>
  </p:notesMasterIdLst>
  <p:handoutMasterIdLst>
    <p:handoutMasterId r:id="rId6"/>
  </p:handoutMasterIdLst>
  <p:sldIdLst>
    <p:sldId id="848" r:id="rId2"/>
    <p:sldId id="850" r:id="rId3"/>
    <p:sldId id="853" r:id="rId4"/>
  </p:sldIdLst>
  <p:sldSz cx="9144000" cy="6858000" type="screen4x3"/>
  <p:notesSz cx="6794500" cy="9982200"/>
  <p:defaultTextStyle>
    <a:defPPr>
      <a:defRPr lang="en-GB"/>
    </a:defPPr>
    <a:lvl1pPr algn="ctr" rtl="0" fontAlgn="base" latinLnBrk="1">
      <a:spcBef>
        <a:spcPct val="0"/>
      </a:spcBef>
      <a:spcAft>
        <a:spcPct val="0"/>
      </a:spcAft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1pPr>
    <a:lvl2pPr marL="457200" algn="ctr" rtl="0" fontAlgn="base" latinLnBrk="1">
      <a:spcBef>
        <a:spcPct val="0"/>
      </a:spcBef>
      <a:spcAft>
        <a:spcPct val="0"/>
      </a:spcAft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2pPr>
    <a:lvl3pPr marL="914400" algn="ctr" rtl="0" fontAlgn="base" latinLnBrk="1">
      <a:spcBef>
        <a:spcPct val="0"/>
      </a:spcBef>
      <a:spcAft>
        <a:spcPct val="0"/>
      </a:spcAft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3pPr>
    <a:lvl4pPr marL="1371600" algn="ctr" rtl="0" fontAlgn="base" latinLnBrk="1">
      <a:spcBef>
        <a:spcPct val="0"/>
      </a:spcBef>
      <a:spcAft>
        <a:spcPct val="0"/>
      </a:spcAft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4pPr>
    <a:lvl5pPr marL="1828800" algn="ctr" rtl="0" fontAlgn="base" latinLnBrk="1">
      <a:spcBef>
        <a:spcPct val="0"/>
      </a:spcBef>
      <a:spcAft>
        <a:spcPct val="0"/>
      </a:spcAft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5pPr>
    <a:lvl6pPr marL="2286000" algn="l" defTabSz="914400" rtl="0" eaLnBrk="1" latinLnBrk="0" hangingPunct="1"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6pPr>
    <a:lvl7pPr marL="2743200" algn="l" defTabSz="914400" rtl="0" eaLnBrk="1" latinLnBrk="0" hangingPunct="1"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7pPr>
    <a:lvl8pPr marL="3200400" algn="l" defTabSz="914400" rtl="0" eaLnBrk="1" latinLnBrk="0" hangingPunct="1"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8pPr>
    <a:lvl9pPr marL="3657600" algn="l" defTabSz="914400" rtl="0" eaLnBrk="1" latinLnBrk="0" hangingPunct="1">
      <a:defRPr sz="2000" kern="1200">
        <a:solidFill>
          <a:srgbClr val="FFFFFF"/>
        </a:solidFill>
        <a:latin typeface="Helvetica 45 Light" pitchFamily="34" charset="0"/>
        <a:ea typeface="HY각헤드라인M"/>
        <a:cs typeface="HY각헤드라인M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99FF"/>
    <a:srgbClr val="FF33CC"/>
    <a:srgbClr val="0000CC"/>
    <a:srgbClr val="698EA8"/>
    <a:srgbClr val="A6BED1"/>
    <a:srgbClr val="A8ADB0"/>
    <a:srgbClr val="0066FF"/>
    <a:srgbClr val="FF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83" autoAdjust="0"/>
  </p:normalViewPr>
  <p:slideViewPr>
    <p:cSldViewPr snapToObjects="1" showGuides="1">
      <p:cViewPr varScale="1">
        <p:scale>
          <a:sx n="71" d="100"/>
          <a:sy n="71" d="100"/>
        </p:scale>
        <p:origin x="12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32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3725"/>
            <a:ext cx="29432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83725"/>
            <a:ext cx="29432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fld id="{B4C55EA8-C0E6-4F94-A3DC-2A87F7947B71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637502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64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75" y="781050"/>
            <a:ext cx="4991100" cy="3744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60913"/>
            <a:ext cx="4987925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464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520238"/>
            <a:ext cx="29464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defRPr sz="1200">
                <a:solidFill>
                  <a:schemeClr val="tx1"/>
                </a:solidFill>
                <a:latin typeface="Helvetica 35 Thin" pitchFamily="34" charset="0"/>
              </a:defRPr>
            </a:lvl1pPr>
          </a:lstStyle>
          <a:p>
            <a:fld id="{E7CB394A-775F-454D-9F64-CB07AD5F0FA1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7897889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 45 Ligh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 45 Ligh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 45 Ligh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 45 Ligh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 45 Ligh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4DE824A-B5D4-427E-B98B-13C816A44086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462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4DE824A-B5D4-427E-B98B-13C816A44086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343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8D886873-1A03-4893-8171-BA38C8AB33CF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15472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9A66AD01-9A10-49B1-9F52-0D14969822C7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6695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0D017941-5D9C-43B3-AB85-A4FC0A420B2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13371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DA2E0601-59B5-4058-BA98-2D3BEC5FAC5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9193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CB7363AD-B5CA-455C-931C-DE649FE1D943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4501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C4E96A37-53A7-4886-AE0D-5538BC3B80F4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4028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3B5D107E-92C1-4EA3-A495-E08F59447BA4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0505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50987E97-864D-4EE5-8A57-781862789F82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116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A250B1A1-9102-4A5F-A6D4-0688A3746AEE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1165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7C50BADC-5CB3-44E2-8CD7-5C34BA7115A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7081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sz="2000">
                <a:ea typeface="HY각헤드라인M"/>
                <a:cs typeface="HY각헤드라인M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sz="2000"/>
            </a:lvl1pPr>
          </a:lstStyle>
          <a:p>
            <a:fld id="{B322799F-860F-46B8-A809-5ED02251DEFB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24102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0">
              <a:defRPr sz="1400">
                <a:solidFill>
                  <a:srgbClr val="000000"/>
                </a:solidFill>
                <a:latin typeface="Helvetica 45 Ligh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0">
              <a:defRPr sz="1400">
                <a:solidFill>
                  <a:srgbClr val="000000"/>
                </a:solidFill>
                <a:latin typeface="Helvetica 45 Ligh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sz="1400">
                <a:solidFill>
                  <a:srgbClr val="000000"/>
                </a:solidFill>
              </a:defRPr>
            </a:lvl1pPr>
          </a:lstStyle>
          <a:p>
            <a:fld id="{5CCDAC61-CAA7-4230-AE70-9F31BE36C994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65000"/>
        </a:spcBef>
        <a:spcAft>
          <a:spcPct val="2500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20088" y="5229200"/>
            <a:ext cx="7991475" cy="144016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lvl="0" indent="-342900" algn="l" latinLnBrk="0">
              <a:buFontTx/>
              <a:buAutoNum type="arabicParenBoth"/>
              <a:defRPr/>
            </a:pPr>
            <a:endParaRPr lang="fr-FR" sz="1200" b="1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les finances;</a:t>
            </a: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la logistique et les achats; </a:t>
            </a: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les RH;</a:t>
            </a: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les </a:t>
            </a:r>
            <a:r>
              <a:rPr lang="fr-FR" sz="1400" b="1" dirty="0" smtClean="0">
                <a:solidFill>
                  <a:srgbClr val="FF0000"/>
                </a:solidFill>
                <a:latin typeface="Garamond" panose="02020404030301010803" pitchFamily="18" charset="0"/>
                <a:ea typeface="+mn-ea"/>
                <a:cs typeface="+mn-cs"/>
              </a:rPr>
              <a:t>aspects </a:t>
            </a: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Juridiques;</a:t>
            </a: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la Communication;</a:t>
            </a: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Piloter le Système d’information.</a:t>
            </a:r>
          </a:p>
          <a:p>
            <a:pPr lvl="0" algn="l" latinLnBrk="0">
              <a:defRPr/>
            </a:pPr>
            <a:endParaRPr lang="fr-FR" sz="16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651803" y="2259339"/>
            <a:ext cx="8034997" cy="2573915"/>
          </a:xfrm>
          <a:prstGeom prst="flowChartProcess">
            <a:avLst/>
          </a:prstGeom>
          <a:solidFill>
            <a:srgbClr val="FFFFFF"/>
          </a:solidFill>
          <a:ln w="28575" cmpd="dbl"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l" latinLnBrk="0">
              <a:defRPr/>
            </a:pPr>
            <a:endParaRPr lang="fr-FR" sz="1400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400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Concevoir des offres et services;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Recruter et former les ressources;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Commercialiser les offres et services aux entreprises/administration;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Délivrer les services d’assistance et de ventes à nos clients finaux;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Gérer </a:t>
            </a:r>
            <a:r>
              <a:rPr lang="fr-FR" sz="1400" b="1" dirty="0">
                <a:solidFill>
                  <a:schemeClr val="tx1"/>
                </a:solidFill>
                <a:latin typeface="Garamond" panose="02020404030301010803" pitchFamily="18" charset="0"/>
              </a:rPr>
              <a:t>les réclamations du </a:t>
            </a:r>
            <a:r>
              <a:rPr lang="fr-FR" sz="1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client; 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Gérer la relation client; </a:t>
            </a:r>
          </a:p>
          <a:p>
            <a:pPr marL="342900" indent="-342900" algn="l" latinLnBrk="0"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Piloter les projets de développement d’applicatifs.</a:t>
            </a:r>
            <a:endParaRPr lang="fr-FR" sz="1400" b="1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algn="l" latinLnBrk="0">
              <a:defRPr/>
            </a:pPr>
            <a:endParaRPr lang="fr-FR" sz="1400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400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579116" y="929728"/>
            <a:ext cx="2912764" cy="41170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2000" dirty="0" smtClean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de Management</a:t>
            </a:r>
          </a:p>
        </p:txBody>
      </p:sp>
      <p:sp>
        <p:nvSpPr>
          <p:cNvPr id="6188" name="Text Box 46"/>
          <p:cNvSpPr txBox="1">
            <a:spLocks noChangeArrowheads="1"/>
          </p:cNvSpPr>
          <p:nvPr/>
        </p:nvSpPr>
        <p:spPr bwMode="auto">
          <a:xfrm flipH="1">
            <a:off x="8730677" y="2260600"/>
            <a:ext cx="377825" cy="2572654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vert="eaVert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latinLnBrk="0" hangingPunct="1">
              <a:defRPr/>
            </a:pPr>
            <a:r>
              <a:rPr lang="fr-FR" sz="2000" b="1" dirty="0" smtClean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Satisfaction Clients</a:t>
            </a:r>
          </a:p>
        </p:txBody>
      </p:sp>
      <p:sp>
        <p:nvSpPr>
          <p:cNvPr id="6189" name="Text Box 47"/>
          <p:cNvSpPr txBox="1">
            <a:spLocks noChangeArrowheads="1"/>
          </p:cNvSpPr>
          <p:nvPr/>
        </p:nvSpPr>
        <p:spPr bwMode="auto">
          <a:xfrm flipV="1">
            <a:off x="323528" y="2238373"/>
            <a:ext cx="255587" cy="2594879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vert="eaVert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latinLnBrk="0" hangingPunct="1">
              <a:defRPr/>
            </a:pPr>
            <a:r>
              <a:rPr lang="fr-FR" sz="2000" b="1" dirty="0" smtClean="0">
                <a:solidFill>
                  <a:schemeClr val="bg1"/>
                </a:solidFill>
                <a:latin typeface="Garamond" panose="02020404030301010803" pitchFamily="18" charset="0"/>
                <a:ea typeface="+mn-ea"/>
                <a:cs typeface="+mn-cs"/>
              </a:rPr>
              <a:t>Attentes  Clients</a:t>
            </a:r>
          </a:p>
        </p:txBody>
      </p:sp>
      <p:sp>
        <p:nvSpPr>
          <p:cNvPr id="6190" name="Text Box 48"/>
          <p:cNvSpPr txBox="1">
            <a:spLocks noChangeArrowheads="1"/>
          </p:cNvSpPr>
          <p:nvPr/>
        </p:nvSpPr>
        <p:spPr bwMode="auto">
          <a:xfrm>
            <a:off x="712788" y="2302816"/>
            <a:ext cx="2923108" cy="4061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2000" dirty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Opérationnel</a:t>
            </a:r>
          </a:p>
        </p:txBody>
      </p:sp>
      <p:sp>
        <p:nvSpPr>
          <p:cNvPr id="6195" name="Text Box 53"/>
          <p:cNvSpPr txBox="1">
            <a:spLocks noChangeArrowheads="1"/>
          </p:cNvSpPr>
          <p:nvPr/>
        </p:nvSpPr>
        <p:spPr bwMode="auto">
          <a:xfrm>
            <a:off x="617538" y="4934585"/>
            <a:ext cx="2874342" cy="32393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1600" dirty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Support</a:t>
            </a:r>
          </a:p>
        </p:txBody>
      </p:sp>
      <p:sp>
        <p:nvSpPr>
          <p:cNvPr id="13364" name="Rectangle 54"/>
          <p:cNvSpPr>
            <a:spLocks noGrp="1" noChangeArrowheads="1"/>
          </p:cNvSpPr>
          <p:nvPr>
            <p:ph type="title"/>
          </p:nvPr>
        </p:nvSpPr>
        <p:spPr>
          <a:xfrm>
            <a:off x="457200" y="165100"/>
            <a:ext cx="8229600" cy="561975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CARTOGRAPHIE  DES  PROCESSUS  </a:t>
            </a:r>
            <a:b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GROUPE MEDIA CONTACT</a:t>
            </a:r>
          </a:p>
        </p:txBody>
      </p:sp>
      <p:sp>
        <p:nvSpPr>
          <p:cNvPr id="63" name="Rectangle 2"/>
          <p:cNvSpPr>
            <a:spLocks noChangeArrowheads="1"/>
          </p:cNvSpPr>
          <p:nvPr/>
        </p:nvSpPr>
        <p:spPr bwMode="auto">
          <a:xfrm>
            <a:off x="579116" y="1341438"/>
            <a:ext cx="8073420" cy="791418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Définir et piloter la stratégie;</a:t>
            </a:r>
          </a:p>
          <a:p>
            <a:pPr marL="342900" indent="-342900" algn="l" latinLnBrk="0">
              <a:buFontTx/>
              <a:buAutoNum type="arabicParenBoth"/>
              <a:defRPr/>
            </a:pPr>
            <a:r>
              <a:rPr lang="fr-FR" sz="1400" b="1" dirty="0">
                <a:solidFill>
                  <a:srgbClr val="000000"/>
                </a:solidFill>
                <a:latin typeface="Garamond" panose="02020404030301010803" pitchFamily="18" charset="0"/>
              </a:rPr>
              <a:t>Gérer les activités financière</a:t>
            </a: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;</a:t>
            </a:r>
            <a:endParaRPr lang="fr-FR" sz="1400" b="1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4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Manager les processus, la performance et la culture d’entreprise.</a:t>
            </a:r>
            <a:endParaRPr lang="fr-FR" sz="14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65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49086" y="32042"/>
            <a:ext cx="8229600" cy="876678"/>
          </a:xfrm>
        </p:spPr>
        <p:txBody>
          <a:bodyPr/>
          <a:lstStyle/>
          <a:p>
            <a:r>
              <a:rPr lang="fr-FR" dirty="0" smtClean="0"/>
              <a:t>NEXT TEP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/>
          <a:lstStyle/>
          <a:p>
            <a:r>
              <a:rPr lang="fr-FR" sz="2000" dirty="0" smtClean="0">
                <a:latin typeface="Garamond" panose="02020404030301010803" pitchFamily="18" charset="0"/>
              </a:rPr>
              <a:t>Construire la cartographie</a:t>
            </a:r>
          </a:p>
          <a:p>
            <a:r>
              <a:rPr lang="fr-FR" sz="2000" dirty="0" smtClean="0">
                <a:latin typeface="Garamond" panose="02020404030301010803" pitchFamily="18" charset="0"/>
              </a:rPr>
              <a:t>Créer les liens logiques d’interaction entre les différentes familles et les types de processus </a:t>
            </a:r>
            <a:r>
              <a:rPr lang="fr-FR" sz="1600" dirty="0" smtClean="0">
                <a:solidFill>
                  <a:srgbClr val="FF9900"/>
                </a:solidFill>
                <a:latin typeface="Garamond" panose="02020404030301010803" pitchFamily="18" charset="0"/>
              </a:rPr>
              <a:t>( jeudi 18/08/2022)</a:t>
            </a:r>
          </a:p>
          <a:p>
            <a:r>
              <a:rPr lang="fr-FR" sz="2000" dirty="0" smtClean="0">
                <a:latin typeface="Garamond" panose="02020404030301010803" pitchFamily="18" charset="0"/>
              </a:rPr>
              <a:t>Alimenter chacun des processus à travers des procédures ( en se basant sur le taf réalisé)</a:t>
            </a:r>
          </a:p>
          <a:p>
            <a:r>
              <a:rPr lang="fr-FR" sz="2000" dirty="0" smtClean="0">
                <a:latin typeface="Garamond" panose="02020404030301010803" pitchFamily="18" charset="0"/>
              </a:rPr>
              <a:t>Pour chaque processus définir des KPI’S 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FF9900"/>
                </a:solidFill>
                <a:latin typeface="Garamond" panose="02020404030301010803" pitchFamily="18" charset="0"/>
              </a:rPr>
              <a:t>Divers</a:t>
            </a:r>
          </a:p>
          <a:p>
            <a:r>
              <a:rPr lang="fr-FR" sz="2000" dirty="0" smtClean="0">
                <a:latin typeface="Garamond" panose="02020404030301010803" pitchFamily="18" charset="0"/>
              </a:rPr>
              <a:t>Mise en place des chantiers avec des Stream leader  ( relais à prendre par le </a:t>
            </a:r>
            <a:r>
              <a:rPr lang="fr-FR" sz="2000" dirty="0" err="1" smtClean="0">
                <a:latin typeface="Garamond" panose="02020404030301010803" pitchFamily="18" charset="0"/>
              </a:rPr>
              <a:t>stream</a:t>
            </a:r>
            <a:r>
              <a:rPr lang="fr-FR" sz="2000" dirty="0" smtClean="0">
                <a:latin typeface="Garamond" panose="02020404030301010803" pitchFamily="18" charset="0"/>
              </a:rPr>
              <a:t> leader en charge des procédures)</a:t>
            </a:r>
          </a:p>
        </p:txBody>
      </p:sp>
    </p:spTree>
    <p:extLst>
      <p:ext uri="{BB962C8B-B14F-4D97-AF65-F5344CB8AC3E}">
        <p14:creationId xmlns:p14="http://schemas.microsoft.com/office/powerpoint/2010/main" val="154472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20088" y="5229200"/>
            <a:ext cx="7991475" cy="144016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l" latinLnBrk="0">
              <a:buFontTx/>
              <a:buAutoNum type="arabicParenBoth"/>
              <a:defRPr/>
            </a:pPr>
            <a:endParaRPr lang="fr-FR" sz="1200" b="1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6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754636" y="2316201"/>
            <a:ext cx="7561780" cy="2573915"/>
          </a:xfrm>
          <a:prstGeom prst="flowChartProcess">
            <a:avLst/>
          </a:prstGeom>
          <a:solidFill>
            <a:srgbClr val="FFFFFF"/>
          </a:solidFill>
          <a:ln w="28575" cmpd="dbl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l" latinLnBrk="0">
              <a:defRPr/>
            </a:pPr>
            <a:endParaRPr lang="fr-FR" sz="1400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400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400" dirty="0" smtClean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  <a:p>
            <a:pPr algn="l" latinLnBrk="0">
              <a:defRPr/>
            </a:pPr>
            <a:endParaRPr lang="fr-FR" sz="1400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188" name="Text Box 46"/>
          <p:cNvSpPr txBox="1">
            <a:spLocks noChangeArrowheads="1"/>
          </p:cNvSpPr>
          <p:nvPr/>
        </p:nvSpPr>
        <p:spPr bwMode="auto">
          <a:xfrm flipH="1">
            <a:off x="8549863" y="2322456"/>
            <a:ext cx="377825" cy="2572654"/>
          </a:xfrm>
          <a:prstGeom prst="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latinLnBrk="0" hangingPunct="1">
              <a:defRPr/>
            </a:pPr>
            <a:r>
              <a:rPr lang="fr-FR" sz="2000" b="1" dirty="0" smtClean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Satisfaction Clients</a:t>
            </a:r>
          </a:p>
        </p:txBody>
      </p:sp>
      <p:sp>
        <p:nvSpPr>
          <p:cNvPr id="6189" name="Text Box 47"/>
          <p:cNvSpPr txBox="1">
            <a:spLocks noChangeArrowheads="1"/>
          </p:cNvSpPr>
          <p:nvPr/>
        </p:nvSpPr>
        <p:spPr bwMode="auto">
          <a:xfrm flipV="1">
            <a:off x="59200" y="2353161"/>
            <a:ext cx="255587" cy="2594879"/>
          </a:xfrm>
          <a:prstGeom prst="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latinLnBrk="0" hangingPunct="1">
              <a:defRPr/>
            </a:pPr>
            <a:r>
              <a:rPr lang="fr-FR" sz="2000" b="1" dirty="0" smtClean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Attentes  Clients</a:t>
            </a:r>
          </a:p>
        </p:txBody>
      </p:sp>
      <p:sp>
        <p:nvSpPr>
          <p:cNvPr id="6190" name="Text Box 48"/>
          <p:cNvSpPr txBox="1">
            <a:spLocks noChangeArrowheads="1"/>
          </p:cNvSpPr>
          <p:nvPr/>
        </p:nvSpPr>
        <p:spPr bwMode="auto">
          <a:xfrm>
            <a:off x="762444" y="2297386"/>
            <a:ext cx="2923108" cy="406103"/>
          </a:xfrm>
          <a:prstGeom prst="rect">
            <a:avLst/>
          </a:prstGeom>
          <a:solidFill>
            <a:schemeClr val="accent5">
              <a:lumMod val="50000"/>
            </a:schemeClr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2000" dirty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Opérationnel</a:t>
            </a:r>
          </a:p>
        </p:txBody>
      </p:sp>
      <p:sp>
        <p:nvSpPr>
          <p:cNvPr id="6195" name="Text Box 53"/>
          <p:cNvSpPr txBox="1">
            <a:spLocks noChangeArrowheads="1"/>
          </p:cNvSpPr>
          <p:nvPr/>
        </p:nvSpPr>
        <p:spPr bwMode="auto">
          <a:xfrm>
            <a:off x="617538" y="4934585"/>
            <a:ext cx="2874342" cy="32393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1600" dirty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Support</a:t>
            </a:r>
          </a:p>
        </p:txBody>
      </p:sp>
      <p:sp>
        <p:nvSpPr>
          <p:cNvPr id="13364" name="Rectangle 54"/>
          <p:cNvSpPr>
            <a:spLocks noGrp="1" noChangeArrowheads="1"/>
          </p:cNvSpPr>
          <p:nvPr>
            <p:ph type="title"/>
          </p:nvPr>
        </p:nvSpPr>
        <p:spPr>
          <a:xfrm>
            <a:off x="457200" y="165100"/>
            <a:ext cx="8229600" cy="561975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CARTOGRAPHIE  DES  PROCESSUS  </a:t>
            </a:r>
            <a:b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fr-FR" altLang="fr-FR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GROUPE MEDIA CONTACT</a:t>
            </a:r>
          </a:p>
        </p:txBody>
      </p:sp>
      <p:sp>
        <p:nvSpPr>
          <p:cNvPr id="63" name="Rectangle 2"/>
          <p:cNvSpPr>
            <a:spLocks noChangeArrowheads="1"/>
          </p:cNvSpPr>
          <p:nvPr/>
        </p:nvSpPr>
        <p:spPr bwMode="auto">
          <a:xfrm>
            <a:off x="739659" y="1174175"/>
            <a:ext cx="7415287" cy="869974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latinLnBrk="0">
              <a:defRPr/>
            </a:pPr>
            <a:endParaRPr lang="fr-FR" sz="14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39659" y="777741"/>
            <a:ext cx="2912764" cy="411709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latinLnBrk="0" hangingPunct="1">
              <a:defRPr/>
            </a:pPr>
            <a:r>
              <a:rPr lang="fr-FR" sz="2000" dirty="0" smtClean="0">
                <a:solidFill>
                  <a:srgbClr val="FFFFFF"/>
                </a:solidFill>
                <a:latin typeface="Garamond" panose="02020404030301010803" pitchFamily="18" charset="0"/>
                <a:ea typeface="+mn-ea"/>
                <a:cs typeface="+mn-cs"/>
              </a:rPr>
              <a:t>Processus de Management</a:t>
            </a:r>
          </a:p>
        </p:txBody>
      </p:sp>
      <p:sp>
        <p:nvSpPr>
          <p:cNvPr id="13" name="Flèche droite rayée 12"/>
          <p:cNvSpPr/>
          <p:nvPr/>
        </p:nvSpPr>
        <p:spPr>
          <a:xfrm rot="5400000">
            <a:off x="4306502" y="1889243"/>
            <a:ext cx="396000" cy="481521"/>
          </a:xfrm>
          <a:prstGeom prst="stripedRightArrow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rayée 13"/>
          <p:cNvSpPr/>
          <p:nvPr/>
        </p:nvSpPr>
        <p:spPr>
          <a:xfrm rot="5400000">
            <a:off x="4306502" y="4767180"/>
            <a:ext cx="396000" cy="481521"/>
          </a:xfrm>
          <a:prstGeom prst="stripedRightArrow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0" name="Groupe 19"/>
          <p:cNvGrpSpPr/>
          <p:nvPr/>
        </p:nvGrpSpPr>
        <p:grpSpPr>
          <a:xfrm>
            <a:off x="8154947" y="1569884"/>
            <a:ext cx="531853" cy="727502"/>
            <a:chOff x="8154947" y="1569884"/>
            <a:chExt cx="531853" cy="727502"/>
          </a:xfrm>
        </p:grpSpPr>
        <p:cxnSp>
          <p:nvCxnSpPr>
            <p:cNvPr id="11" name="Connecteur droit 10"/>
            <p:cNvCxnSpPr/>
            <p:nvPr/>
          </p:nvCxnSpPr>
          <p:spPr>
            <a:xfrm>
              <a:off x="8686800" y="1569884"/>
              <a:ext cx="0" cy="72750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 flipH="1">
              <a:off x="8154947" y="1569884"/>
              <a:ext cx="5318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" name="ZoneTexte 2"/>
          <p:cNvSpPr txBox="1"/>
          <p:nvPr/>
        </p:nvSpPr>
        <p:spPr>
          <a:xfrm>
            <a:off x="789022" y="1540253"/>
            <a:ext cx="2050210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Définir et piloter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la stratégie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212863" y="1534511"/>
            <a:ext cx="2011539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2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</a:rPr>
              <a:t>Gérer les activités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financière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547243" y="1413278"/>
            <a:ext cx="2416808" cy="60016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342900" indent="-342900" algn="l" latinLnBrk="0">
              <a:buFont typeface="Wingdings" panose="05000000000000000000" pitchFamily="2" charset="2"/>
              <a:buAutoNum type="arabicParenBoth" startAt="3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</a:rPr>
              <a:t>Manager les processus, la performance et la culture d’entreprise.</a:t>
            </a:r>
          </a:p>
        </p:txBody>
      </p:sp>
      <p:cxnSp>
        <p:nvCxnSpPr>
          <p:cNvPr id="5" name="Connecteur droit avec flèche 4"/>
          <p:cNvCxnSpPr>
            <a:stCxn id="3" idx="3"/>
            <a:endCxn id="19" idx="1"/>
          </p:cNvCxnSpPr>
          <p:nvPr/>
        </p:nvCxnSpPr>
        <p:spPr>
          <a:xfrm flipV="1">
            <a:off x="2839232" y="1749955"/>
            <a:ext cx="373631" cy="574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5224403" y="1743967"/>
            <a:ext cx="338126" cy="574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1" name="Groupe 30"/>
          <p:cNvGrpSpPr/>
          <p:nvPr/>
        </p:nvGrpSpPr>
        <p:grpSpPr>
          <a:xfrm>
            <a:off x="1547664" y="1212709"/>
            <a:ext cx="5328592" cy="344987"/>
            <a:chOff x="1547664" y="1212709"/>
            <a:chExt cx="5328592" cy="344987"/>
          </a:xfrm>
        </p:grpSpPr>
        <p:cxnSp>
          <p:nvCxnSpPr>
            <p:cNvPr id="18" name="Connecteur droit 17"/>
            <p:cNvCxnSpPr/>
            <p:nvPr/>
          </p:nvCxnSpPr>
          <p:spPr>
            <a:xfrm>
              <a:off x="6876256" y="1212709"/>
              <a:ext cx="0" cy="21584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1547664" y="1219597"/>
              <a:ext cx="5328592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avec flèche 26"/>
            <p:cNvCxnSpPr/>
            <p:nvPr/>
          </p:nvCxnSpPr>
          <p:spPr>
            <a:xfrm>
              <a:off x="1547664" y="1212709"/>
              <a:ext cx="0" cy="258287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4378445" y="1341852"/>
              <a:ext cx="0" cy="21584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flipV="1">
              <a:off x="1700064" y="1341852"/>
              <a:ext cx="2678381" cy="3014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avec flèche 42"/>
            <p:cNvCxnSpPr/>
            <p:nvPr/>
          </p:nvCxnSpPr>
          <p:spPr>
            <a:xfrm>
              <a:off x="1700064" y="1365109"/>
              <a:ext cx="0" cy="192587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ZoneTexte 31"/>
          <p:cNvSpPr txBox="1"/>
          <p:nvPr/>
        </p:nvSpPr>
        <p:spPr>
          <a:xfrm>
            <a:off x="6964600" y="5501848"/>
            <a:ext cx="1259220" cy="430887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 rtlCol="0">
            <a:spAutoFit/>
          </a:bodyPr>
          <a:lstStyle/>
          <a:p>
            <a:pPr marL="342900" indent="-342900" algn="l" latinLnBrk="0">
              <a:buFont typeface="+mj-lt"/>
              <a:buAutoNum type="arabicParenR" startAt="5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</a:rPr>
              <a:t>Gérer les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finances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708683" y="5359069"/>
            <a:ext cx="1399638" cy="6001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 typeface="+mj-lt"/>
              <a:buAutoNum type="arabicParenR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la</a:t>
            </a:r>
          </a:p>
          <a:p>
            <a:pPr lvl="0" algn="l" latinLnBrk="0">
              <a:defRPr/>
            </a:pP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logistique et les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achats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226996" y="5378130"/>
            <a:ext cx="1324089" cy="6001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 typeface="+mj-lt"/>
              <a:buAutoNum type="arabicParenR" startAt="2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les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3771670" y="5403382"/>
            <a:ext cx="1351263" cy="6001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marL="228600" lvl="0" indent="-228600" algn="l" latinLnBrk="0">
              <a:buFont typeface="+mj-lt"/>
              <a:buAutoNum type="arabicParenR" startAt="3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les </a:t>
            </a:r>
            <a:r>
              <a:rPr lang="fr-FR" sz="1100" b="1" dirty="0">
                <a:solidFill>
                  <a:srgbClr val="FF0000"/>
                </a:solidFill>
                <a:latin typeface="Garamond" panose="02020404030301010803" pitchFamily="18" charset="0"/>
                <a:ea typeface="+mn-ea"/>
                <a:cs typeface="+mn-cs"/>
              </a:rPr>
              <a:t>aspects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Juridiques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6853977" y="6165861"/>
            <a:ext cx="1566896" cy="430887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 typeface="+mj-lt"/>
              <a:buAutoNum type="arabicParenR" startAt="6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Gérer la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Communication 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5259903" y="5400483"/>
            <a:ext cx="1566896" cy="6001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marL="342900" lvl="0" indent="-342900" algn="l" latinLnBrk="0">
              <a:buFont typeface="+mj-lt"/>
              <a:buAutoNum type="arabicParenR" startAt="4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Piloter le Système d’information.</a:t>
            </a:r>
          </a:p>
        </p:txBody>
      </p:sp>
      <p:sp>
        <p:nvSpPr>
          <p:cNvPr id="52" name="Flèche droite rayée 51"/>
          <p:cNvSpPr/>
          <p:nvPr/>
        </p:nvSpPr>
        <p:spPr>
          <a:xfrm rot="16200000" flipV="1">
            <a:off x="6741648" y="4785851"/>
            <a:ext cx="396000" cy="481521"/>
          </a:xfrm>
          <a:prstGeom prst="stripedRightArrow">
            <a:avLst/>
          </a:prstGeom>
          <a:solidFill>
            <a:srgbClr val="00B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782989" y="2966593"/>
            <a:ext cx="1198574" cy="6001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Tx/>
              <a:buAutoNum type="arabicParenBoth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Concevoir des offres et </a:t>
            </a:r>
            <a:r>
              <a:rPr lang="fr-FR" sz="1100" b="1" dirty="0" smtClean="0">
                <a:solidFill>
                  <a:srgbClr val="000000"/>
                </a:solidFill>
                <a:latin typeface="Garamond" panose="02020404030301010803" pitchFamily="18" charset="0"/>
                <a:ea typeface="+mn-ea"/>
                <a:cs typeface="+mn-cs"/>
              </a:rPr>
              <a:t>services</a:t>
            </a:r>
            <a:endParaRPr lang="fr-FR" sz="1100" b="1" dirty="0">
              <a:solidFill>
                <a:srgbClr val="000000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080903" y="2387421"/>
            <a:ext cx="1876425" cy="4308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3"/>
              <a:defRPr/>
            </a:pPr>
            <a:r>
              <a:rPr lang="fr-FR" sz="1100" b="1" dirty="0">
                <a:solidFill>
                  <a:srgbClr val="000000"/>
                </a:solidFill>
                <a:latin typeface="Garamond" panose="02020404030301010803" pitchFamily="18" charset="0"/>
              </a:rPr>
              <a:t>Recruter et former les ressources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2234849" y="2926917"/>
            <a:ext cx="1407862" cy="8617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2"/>
              <a:defRPr/>
            </a:pPr>
            <a:r>
              <a:rPr lang="fr-FR" sz="1000" b="1" dirty="0">
                <a:solidFill>
                  <a:srgbClr val="000000"/>
                </a:solidFill>
                <a:latin typeface="Garamond" panose="02020404030301010803" pitchFamily="18" charset="0"/>
              </a:rPr>
              <a:t>Commercialiser les offres et services aux entreprises</a:t>
            </a:r>
            <a:r>
              <a:rPr lang="fr-FR" sz="1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/ administration</a:t>
            </a:r>
            <a:endParaRPr lang="fr-FR" sz="1000" b="1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064571" y="3945872"/>
            <a:ext cx="1502334" cy="8617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5"/>
              <a:defRPr/>
            </a:pPr>
            <a:r>
              <a:rPr lang="fr-FR" sz="1000" b="1" dirty="0">
                <a:solidFill>
                  <a:srgbClr val="000000"/>
                </a:solidFill>
                <a:latin typeface="Garamond" panose="02020404030301010803" pitchFamily="18" charset="0"/>
              </a:rPr>
              <a:t>Délivrer les services d’assistance et de ventes à nos clients finaux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3773420" y="2658197"/>
            <a:ext cx="302836" cy="616792"/>
            <a:chOff x="2192836" y="3085184"/>
            <a:chExt cx="201250" cy="199800"/>
          </a:xfrm>
        </p:grpSpPr>
        <p:cxnSp>
          <p:nvCxnSpPr>
            <p:cNvPr id="42" name="Connecteur droit avec flèche 41"/>
            <p:cNvCxnSpPr/>
            <p:nvPr/>
          </p:nvCxnSpPr>
          <p:spPr>
            <a:xfrm rot="16200000">
              <a:off x="2094386" y="3183634"/>
              <a:ext cx="199800" cy="2899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5" name="Connecteur droit avec flèche 54"/>
            <p:cNvCxnSpPr/>
            <p:nvPr/>
          </p:nvCxnSpPr>
          <p:spPr>
            <a:xfrm>
              <a:off x="2194286" y="3104759"/>
              <a:ext cx="199800" cy="2899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57" name="Connecteur droit avec flèche 56"/>
          <p:cNvCxnSpPr/>
          <p:nvPr/>
        </p:nvCxnSpPr>
        <p:spPr>
          <a:xfrm>
            <a:off x="1976102" y="3249028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4080903" y="2981210"/>
            <a:ext cx="1502334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4"/>
              <a:defRPr/>
            </a:pPr>
            <a:r>
              <a:rPr lang="fr-FR" sz="1000" b="1" dirty="0">
                <a:solidFill>
                  <a:srgbClr val="000000"/>
                </a:solidFill>
                <a:latin typeface="Garamond" panose="02020404030301010803" pitchFamily="18" charset="0"/>
              </a:rPr>
              <a:t>Piloter les projets de développement d’applicatifs.</a:t>
            </a:r>
          </a:p>
        </p:txBody>
      </p:sp>
      <p:cxnSp>
        <p:nvCxnSpPr>
          <p:cNvPr id="60" name="Connecteur droit avec flèche 59"/>
          <p:cNvCxnSpPr/>
          <p:nvPr/>
        </p:nvCxnSpPr>
        <p:spPr>
          <a:xfrm rot="5400000">
            <a:off x="4744432" y="3822537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5759486" y="4094053"/>
            <a:ext cx="1227181" cy="5539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6"/>
              <a:defRPr/>
            </a:pPr>
            <a:r>
              <a:rPr lang="fr-FR" sz="1000" b="1" dirty="0">
                <a:solidFill>
                  <a:srgbClr val="000000"/>
                </a:solidFill>
                <a:latin typeface="Garamond" panose="02020404030301010803" pitchFamily="18" charset="0"/>
              </a:rPr>
              <a:t>Gérer les réclamations du client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7227858" y="4094053"/>
            <a:ext cx="1024574" cy="5539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 latinLnBrk="0">
              <a:buFont typeface="Wingdings" panose="05000000000000000000" pitchFamily="2" charset="2"/>
              <a:buAutoNum type="arabicParenBoth" startAt="7"/>
              <a:defRPr/>
            </a:pPr>
            <a:r>
              <a:rPr lang="fr-FR" sz="1000" b="1" dirty="0">
                <a:solidFill>
                  <a:srgbClr val="000000"/>
                </a:solidFill>
                <a:latin typeface="Garamond" panose="02020404030301010803" pitchFamily="18" charset="0"/>
              </a:rPr>
              <a:t>Gérer la relation </a:t>
            </a:r>
            <a:r>
              <a:rPr lang="fr-FR" sz="1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client</a:t>
            </a:r>
            <a:endParaRPr lang="fr-FR" sz="1000" b="1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5" name="Flèche droite rayée 64"/>
          <p:cNvSpPr/>
          <p:nvPr/>
        </p:nvSpPr>
        <p:spPr>
          <a:xfrm>
            <a:off x="7869991" y="3202230"/>
            <a:ext cx="396000" cy="481521"/>
          </a:xfrm>
          <a:prstGeom prst="stripedRightArrow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6" name="Connecteur droit avec flèche 65"/>
          <p:cNvCxnSpPr/>
          <p:nvPr/>
        </p:nvCxnSpPr>
        <p:spPr>
          <a:xfrm rot="5400000">
            <a:off x="4764481" y="2879860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67" name="Groupe 66"/>
          <p:cNvGrpSpPr/>
          <p:nvPr/>
        </p:nvGrpSpPr>
        <p:grpSpPr>
          <a:xfrm flipH="1">
            <a:off x="161470" y="1618392"/>
            <a:ext cx="531853" cy="727502"/>
            <a:chOff x="8154947" y="1569884"/>
            <a:chExt cx="531853" cy="727502"/>
          </a:xfrm>
        </p:grpSpPr>
        <p:cxnSp>
          <p:nvCxnSpPr>
            <p:cNvPr id="68" name="Connecteur droit 67"/>
            <p:cNvCxnSpPr/>
            <p:nvPr/>
          </p:nvCxnSpPr>
          <p:spPr>
            <a:xfrm>
              <a:off x="8686800" y="1569884"/>
              <a:ext cx="0" cy="72750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/>
            <p:cNvCxnSpPr/>
            <p:nvPr/>
          </p:nvCxnSpPr>
          <p:spPr>
            <a:xfrm flipH="1">
              <a:off x="8154947" y="1569884"/>
              <a:ext cx="5318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1" name="Groupe 70"/>
          <p:cNvGrpSpPr/>
          <p:nvPr/>
        </p:nvGrpSpPr>
        <p:grpSpPr>
          <a:xfrm flipH="1" flipV="1">
            <a:off x="96482" y="4941168"/>
            <a:ext cx="531853" cy="727502"/>
            <a:chOff x="8154947" y="1569884"/>
            <a:chExt cx="531853" cy="727502"/>
          </a:xfrm>
        </p:grpSpPr>
        <p:cxnSp>
          <p:nvCxnSpPr>
            <p:cNvPr id="72" name="Connecteur droit 71"/>
            <p:cNvCxnSpPr/>
            <p:nvPr/>
          </p:nvCxnSpPr>
          <p:spPr>
            <a:xfrm>
              <a:off x="8686800" y="1569884"/>
              <a:ext cx="0" cy="72750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/>
            <p:cNvCxnSpPr/>
            <p:nvPr/>
          </p:nvCxnSpPr>
          <p:spPr>
            <a:xfrm flipH="1">
              <a:off x="8154947" y="1569884"/>
              <a:ext cx="5318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4" name="Groupe 73"/>
          <p:cNvGrpSpPr/>
          <p:nvPr/>
        </p:nvGrpSpPr>
        <p:grpSpPr>
          <a:xfrm flipV="1">
            <a:off x="8623810" y="4890116"/>
            <a:ext cx="218645" cy="727502"/>
            <a:chOff x="8154947" y="1569884"/>
            <a:chExt cx="531853" cy="727502"/>
          </a:xfrm>
        </p:grpSpPr>
        <p:cxnSp>
          <p:nvCxnSpPr>
            <p:cNvPr id="75" name="Connecteur droit 74"/>
            <p:cNvCxnSpPr/>
            <p:nvPr/>
          </p:nvCxnSpPr>
          <p:spPr>
            <a:xfrm>
              <a:off x="8686800" y="1569884"/>
              <a:ext cx="0" cy="72750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6" name="Connecteur droit avec flèche 75"/>
            <p:cNvCxnSpPr/>
            <p:nvPr/>
          </p:nvCxnSpPr>
          <p:spPr>
            <a:xfrm flipH="1">
              <a:off x="8154947" y="1569884"/>
              <a:ext cx="5318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/>
          <p:cNvCxnSpPr/>
          <p:nvPr/>
        </p:nvCxnSpPr>
        <p:spPr>
          <a:xfrm>
            <a:off x="7001644" y="4389298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3623510" y="3288250"/>
            <a:ext cx="16149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>
            <a:off x="5580112" y="4405922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/>
          <p:nvPr/>
        </p:nvCxnSpPr>
        <p:spPr>
          <a:xfrm>
            <a:off x="2059368" y="5700565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>
            <a:off x="3556417" y="5707862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>
            <a:off x="5092280" y="5715159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6820472" y="5713709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/>
          <p:nvPr/>
        </p:nvCxnSpPr>
        <p:spPr>
          <a:xfrm rot="5400000">
            <a:off x="7525337" y="6039751"/>
            <a:ext cx="199800" cy="289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0" name="Flèche droite rayée 79"/>
          <p:cNvSpPr/>
          <p:nvPr/>
        </p:nvSpPr>
        <p:spPr>
          <a:xfrm>
            <a:off x="358408" y="3129412"/>
            <a:ext cx="396000" cy="481521"/>
          </a:xfrm>
          <a:prstGeom prst="stripedRightArrow">
            <a:avLst/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95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c Confcall 29062009_VF">
  <a:themeElements>
    <a:clrScheme name="Doc Confcall 29062009_V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oc Confcall 29062009_V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oc Confcall 29062009_V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 Confcall 29062009_V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 Confcall 29062009_V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 Confcall 29062009_V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 Confcall 29062009_V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 Confcall 29062009_V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 Confcall 29062009_V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15606</TotalTime>
  <Words>292</Words>
  <Application>Microsoft Office PowerPoint</Application>
  <PresentationFormat>Affichage à l'écran (4:3)</PresentationFormat>
  <Paragraphs>59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Garamond</vt:lpstr>
      <vt:lpstr>Helvetica 35 Thin</vt:lpstr>
      <vt:lpstr>Helvetica 45 Light</vt:lpstr>
      <vt:lpstr>HY각헤드라인M</vt:lpstr>
      <vt:lpstr>Wingdings</vt:lpstr>
      <vt:lpstr>Doc Confcall 29062009_VF</vt:lpstr>
      <vt:lpstr>CARTOGRAPHIE  DES  PROCESSUS   GROUPE MEDIA CONTACT</vt:lpstr>
      <vt:lpstr>NEXT TEP</vt:lpstr>
      <vt:lpstr>CARTOGRAPHIE  DES  PROCESSUS   GROUPE MEDIA CONTACT</vt:lpstr>
    </vt:vector>
  </TitlesOfParts>
  <Company>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Sonatel  revue du SVI</dc:title>
  <dc:creator>Théophile AMANI</dc:creator>
  <cp:lastModifiedBy>Michèle DEGBOE</cp:lastModifiedBy>
  <cp:revision>394</cp:revision>
  <cp:lastPrinted>2013-04-19T08:10:25Z</cp:lastPrinted>
  <dcterms:created xsi:type="dcterms:W3CDTF">2012-04-04T13:36:07Z</dcterms:created>
  <dcterms:modified xsi:type="dcterms:W3CDTF">2022-08-18T08:00:14Z</dcterms:modified>
</cp:coreProperties>
</file>