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42" r:id="rId2"/>
    <p:sldId id="674" r:id="rId3"/>
    <p:sldId id="675" r:id="rId4"/>
    <p:sldId id="677" r:id="rId5"/>
    <p:sldId id="678" r:id="rId6"/>
    <p:sldId id="680" r:id="rId7"/>
    <p:sldId id="679" r:id="rId8"/>
    <p:sldId id="676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E2001A"/>
    <a:srgbClr val="9900CC"/>
    <a:srgbClr val="CC6600"/>
    <a:srgbClr val="990000"/>
    <a:srgbClr val="E85127"/>
    <a:srgbClr val="693020"/>
    <a:srgbClr val="1A171B"/>
    <a:srgbClr val="006600"/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728" autoAdjust="0"/>
  </p:normalViewPr>
  <p:slideViewPr>
    <p:cSldViewPr snapToGrid="0">
      <p:cViewPr>
        <p:scale>
          <a:sx n="60" d="100"/>
          <a:sy n="60" d="100"/>
        </p:scale>
        <p:origin x="-848" y="-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3.7470654683153623E-2"/>
          <c:w val="0.81684323316165108"/>
          <c:h val="0.86900985057764202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Classe de Janvier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-5.6041090223732611E-2"/>
                  <c:y val="-4.2187497404804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163037003126341E-2"/>
                  <c:y val="5.624999653973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767657377735552E-2"/>
                  <c:y val="5.3906246683916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558416628517133E-2"/>
                  <c:y val="4.6874997116449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26188190947404E-2"/>
                  <c:y val="4.4531247260627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866502284083248E-2"/>
                  <c:y val="3.749999769315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5273432845997059E-2"/>
                  <c:y val="4.6874997116449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5273432845997059E-2"/>
                  <c:y val="5.8593746395561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1976898126953883E-2"/>
                  <c:y val="4.9218746972272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6482673595215474E-2"/>
                  <c:y val="4.4531247260627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Feuil1!$A$2:$A$11</c:f>
              <c:strCache>
                <c:ptCount val="10"/>
                <c:pt idx="0">
                  <c:v>Mois 1</c:v>
                </c:pt>
                <c:pt idx="1">
                  <c:v>Mois 2</c:v>
                </c:pt>
                <c:pt idx="2">
                  <c:v>Mois 3</c:v>
                </c:pt>
                <c:pt idx="3">
                  <c:v>Mois 4</c:v>
                </c:pt>
                <c:pt idx="4">
                  <c:v>Mois 5</c:v>
                </c:pt>
                <c:pt idx="5">
                  <c:v>Mois 6</c:v>
                </c:pt>
                <c:pt idx="6">
                  <c:v>Mois 7</c:v>
                </c:pt>
                <c:pt idx="7">
                  <c:v>Mois 8</c:v>
                </c:pt>
                <c:pt idx="8">
                  <c:v>Mois 9</c:v>
                </c:pt>
                <c:pt idx="9">
                  <c:v>Mois 10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0">
                  <c:v>1</c:v>
                </c:pt>
                <c:pt idx="1">
                  <c:v>0.8</c:v>
                </c:pt>
                <c:pt idx="2">
                  <c:v>0.78</c:v>
                </c:pt>
                <c:pt idx="3">
                  <c:v>0.69</c:v>
                </c:pt>
                <c:pt idx="4">
                  <c:v>0.55000000000000004</c:v>
                </c:pt>
                <c:pt idx="5">
                  <c:v>0.4</c:v>
                </c:pt>
                <c:pt idx="6">
                  <c:v>0.37</c:v>
                </c:pt>
                <c:pt idx="7">
                  <c:v>0.39</c:v>
                </c:pt>
                <c:pt idx="8">
                  <c:v>0.35</c:v>
                </c:pt>
                <c:pt idx="9">
                  <c:v>0.3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Classe d'Avril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-5.4942245317384916E-3"/>
                  <c:y val="-4.4531247260627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976898126953963E-3"/>
                  <c:y val="-7.0312495674673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Feuil1!$A$2:$A$11</c:f>
              <c:strCache>
                <c:ptCount val="10"/>
                <c:pt idx="0">
                  <c:v>Mois 1</c:v>
                </c:pt>
                <c:pt idx="1">
                  <c:v>Mois 2</c:v>
                </c:pt>
                <c:pt idx="2">
                  <c:v>Mois 3</c:v>
                </c:pt>
                <c:pt idx="3">
                  <c:v>Mois 4</c:v>
                </c:pt>
                <c:pt idx="4">
                  <c:v>Mois 5</c:v>
                </c:pt>
                <c:pt idx="5">
                  <c:v>Mois 6</c:v>
                </c:pt>
                <c:pt idx="6">
                  <c:v>Mois 7</c:v>
                </c:pt>
                <c:pt idx="7">
                  <c:v>Mois 8</c:v>
                </c:pt>
                <c:pt idx="8">
                  <c:v>Mois 9</c:v>
                </c:pt>
                <c:pt idx="9">
                  <c:v>Mois 10</c:v>
                </c:pt>
              </c:strCache>
            </c:strRef>
          </c:cat>
          <c:val>
            <c:numRef>
              <c:f>Feuil1!$C$2:$C$11</c:f>
              <c:numCache>
                <c:formatCode>0%</c:formatCode>
                <c:ptCount val="10"/>
                <c:pt idx="0">
                  <c:v>1</c:v>
                </c:pt>
                <c:pt idx="1">
                  <c:v>0.85</c:v>
                </c:pt>
                <c:pt idx="2">
                  <c:v>0.8</c:v>
                </c:pt>
                <c:pt idx="3">
                  <c:v>0.7</c:v>
                </c:pt>
                <c:pt idx="4">
                  <c:v>0.57999999999999996</c:v>
                </c:pt>
                <c:pt idx="5">
                  <c:v>0.47</c:v>
                </c:pt>
                <c:pt idx="6">
                  <c:v>0.39</c:v>
                </c:pt>
                <c:pt idx="7">
                  <c:v>0.4</c:v>
                </c:pt>
                <c:pt idx="8">
                  <c:v>0.38</c:v>
                </c:pt>
                <c:pt idx="9">
                  <c:v>0.31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Classe de Juin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1"/>
              <c:layout>
                <c:manualLayout>
                  <c:x val="-6.7029539287209589E-2"/>
                  <c:y val="-2.3437498558224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238780036428003E-2"/>
                  <c:y val="1.640624899075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Feuil1!$A$2:$A$11</c:f>
              <c:strCache>
                <c:ptCount val="10"/>
                <c:pt idx="0">
                  <c:v>Mois 1</c:v>
                </c:pt>
                <c:pt idx="1">
                  <c:v>Mois 2</c:v>
                </c:pt>
                <c:pt idx="2">
                  <c:v>Mois 3</c:v>
                </c:pt>
                <c:pt idx="3">
                  <c:v>Mois 4</c:v>
                </c:pt>
                <c:pt idx="4">
                  <c:v>Mois 5</c:v>
                </c:pt>
                <c:pt idx="5">
                  <c:v>Mois 6</c:v>
                </c:pt>
                <c:pt idx="6">
                  <c:v>Mois 7</c:v>
                </c:pt>
                <c:pt idx="7">
                  <c:v>Mois 8</c:v>
                </c:pt>
                <c:pt idx="8">
                  <c:v>Mois 9</c:v>
                </c:pt>
                <c:pt idx="9">
                  <c:v>Mois 10</c:v>
                </c:pt>
              </c:strCache>
            </c:strRef>
          </c:cat>
          <c:val>
            <c:numRef>
              <c:f>Feuil1!$D$2:$D$11</c:f>
              <c:numCache>
                <c:formatCode>0%</c:formatCode>
                <c:ptCount val="10"/>
                <c:pt idx="0">
                  <c:v>1</c:v>
                </c:pt>
                <c:pt idx="1">
                  <c:v>0.83</c:v>
                </c:pt>
                <c:pt idx="2">
                  <c:v>0.81</c:v>
                </c:pt>
                <c:pt idx="3">
                  <c:v>0.75</c:v>
                </c:pt>
                <c:pt idx="4">
                  <c:v>0.65</c:v>
                </c:pt>
                <c:pt idx="5">
                  <c:v>0.6</c:v>
                </c:pt>
                <c:pt idx="6">
                  <c:v>0.57999999999999996</c:v>
                </c:pt>
                <c:pt idx="7">
                  <c:v>0.55000000000000004</c:v>
                </c:pt>
                <c:pt idx="8">
                  <c:v>0.5</c:v>
                </c:pt>
                <c:pt idx="9">
                  <c:v>0.47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Classe d'octobre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1"/>
              <c:layout>
                <c:manualLayout>
                  <c:x val="4.3953796253907926E-3"/>
                  <c:y val="-3.0468748125692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4942245317384916E-3"/>
                  <c:y val="-3.2812497981514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6919143444338879E-3"/>
                  <c:y val="-3.5156247837337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186138876172379E-2"/>
                  <c:y val="-3.5156247837337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68036340791087E-2"/>
                  <c:y val="-4.218749740480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1976898126953966E-2"/>
                  <c:y val="-3.749999769315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9779208314258567E-2"/>
                  <c:y val="-3.5156247837337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3075743033301583E-2"/>
                  <c:y val="-2.34374985582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6919143444338879E-3"/>
                  <c:y val="-3.515624783733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C00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Feuil1!$A$2:$A$11</c:f>
              <c:strCache>
                <c:ptCount val="10"/>
                <c:pt idx="0">
                  <c:v>Mois 1</c:v>
                </c:pt>
                <c:pt idx="1">
                  <c:v>Mois 2</c:v>
                </c:pt>
                <c:pt idx="2">
                  <c:v>Mois 3</c:v>
                </c:pt>
                <c:pt idx="3">
                  <c:v>Mois 4</c:v>
                </c:pt>
                <c:pt idx="4">
                  <c:v>Mois 5</c:v>
                </c:pt>
                <c:pt idx="5">
                  <c:v>Mois 6</c:v>
                </c:pt>
                <c:pt idx="6">
                  <c:v>Mois 7</c:v>
                </c:pt>
                <c:pt idx="7">
                  <c:v>Mois 8</c:v>
                </c:pt>
                <c:pt idx="8">
                  <c:v>Mois 9</c:v>
                </c:pt>
                <c:pt idx="9">
                  <c:v>Mois 10</c:v>
                </c:pt>
              </c:strCache>
            </c:strRef>
          </c:cat>
          <c:val>
            <c:numRef>
              <c:f>Feuil1!$E$2:$E$11</c:f>
              <c:numCache>
                <c:formatCode>0%</c:formatCode>
                <c:ptCount val="10"/>
                <c:pt idx="0">
                  <c:v>1</c:v>
                </c:pt>
                <c:pt idx="1">
                  <c:v>0.9</c:v>
                </c:pt>
                <c:pt idx="2">
                  <c:v>0.85</c:v>
                </c:pt>
                <c:pt idx="3">
                  <c:v>0.83</c:v>
                </c:pt>
                <c:pt idx="4">
                  <c:v>0.82</c:v>
                </c:pt>
                <c:pt idx="5">
                  <c:v>0.8</c:v>
                </c:pt>
                <c:pt idx="6">
                  <c:v>0.78</c:v>
                </c:pt>
                <c:pt idx="7">
                  <c:v>0.75</c:v>
                </c:pt>
                <c:pt idx="8">
                  <c:v>0.7</c:v>
                </c:pt>
                <c:pt idx="9">
                  <c:v>0.65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896320"/>
        <c:axId val="183918592"/>
      </c:lineChart>
      <c:catAx>
        <c:axId val="183896320"/>
        <c:scaling>
          <c:orientation val="minMax"/>
        </c:scaling>
        <c:delete val="0"/>
        <c:axPos val="b"/>
        <c:majorTickMark val="out"/>
        <c:minorTickMark val="none"/>
        <c:tickLblPos val="nextTo"/>
        <c:crossAx val="183918592"/>
        <c:crosses val="autoZero"/>
        <c:auto val="1"/>
        <c:lblAlgn val="ctr"/>
        <c:lblOffset val="100"/>
        <c:noMultiLvlLbl val="0"/>
      </c:catAx>
      <c:valAx>
        <c:axId val="1839185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83896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25/08/2022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25/08/2022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25/08/2022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25/08/2022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RH</a:t>
            </a:r>
          </a:p>
          <a:p>
            <a:pPr algn="ctr"/>
            <a:r>
              <a:rPr lang="fr-FR" sz="4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COPC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 2022</a:t>
            </a:r>
            <a:endParaRPr lang="fr-FR" sz="1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745454"/>
              </p:ext>
            </p:extLst>
          </p:nvPr>
        </p:nvGraphicFramePr>
        <p:xfrm>
          <a:off x="265813" y="719667"/>
          <a:ext cx="11568223" cy="5659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982"/>
                <a:gridCol w="9484241"/>
              </a:tblGrid>
              <a:tr h="58193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Poste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Compétences </a:t>
                      </a:r>
                      <a:r>
                        <a:rPr lang="fr-FR" sz="2000" baseline="0" dirty="0" smtClean="0"/>
                        <a:t> minimales requises</a:t>
                      </a:r>
                      <a:endParaRPr lang="fr-FR" sz="2000" dirty="0"/>
                    </a:p>
                  </a:txBody>
                  <a:tcPr anchor="ctr"/>
                </a:tc>
              </a:tr>
              <a:tr h="581930">
                <a:tc rowSpan="6">
                  <a:txBody>
                    <a:bodyPr/>
                    <a:lstStyle/>
                    <a:p>
                      <a:r>
                        <a:rPr lang="fr-FR" sz="2000" b="1" dirty="0" smtClean="0"/>
                        <a:t>Téléphone conseiller</a:t>
                      </a:r>
                      <a:endParaRPr lang="fr-FR" sz="2000" b="1" dirty="0"/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 smtClean="0"/>
                        <a:t>La capacité d’utiliser le système téléphonique</a:t>
                      </a:r>
                      <a:endParaRPr lang="fr-FR" sz="2000" dirty="0"/>
                    </a:p>
                  </a:txBody>
                  <a:tcPr anchor="ctr"/>
                </a:tc>
              </a:tr>
              <a:tr h="58193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 smtClean="0"/>
                        <a:t>La capacité d’utiliser le système informatique de bureau</a:t>
                      </a:r>
                      <a:endParaRPr lang="fr-FR" sz="2000" dirty="0"/>
                    </a:p>
                  </a:txBody>
                  <a:tcPr anchor="ctr"/>
                </a:tc>
              </a:tr>
              <a:tr h="58193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 smtClean="0"/>
                        <a:t>Les</a:t>
                      </a:r>
                      <a:r>
                        <a:rPr lang="fr-FR" sz="2000" baseline="0" dirty="0" smtClean="0"/>
                        <a:t> compétences de saisie informatique</a:t>
                      </a:r>
                      <a:endParaRPr lang="fr-FR" sz="2000" dirty="0"/>
                    </a:p>
                  </a:txBody>
                  <a:tcPr anchor="ctr"/>
                </a:tc>
              </a:tr>
              <a:tr h="58193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 smtClean="0"/>
                        <a:t>Les</a:t>
                      </a:r>
                      <a:r>
                        <a:rPr lang="fr-FR" sz="2000" baseline="0" dirty="0" smtClean="0"/>
                        <a:t> compétences  relation client</a:t>
                      </a:r>
                      <a:endParaRPr lang="fr-FR" sz="2000" dirty="0"/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</a:tr>
              <a:tr h="58193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 smtClean="0"/>
                        <a:t>Les connaissance du produit</a:t>
                      </a:r>
                      <a:endParaRPr lang="fr-FR" sz="2000" dirty="0"/>
                    </a:p>
                  </a:txBody>
                  <a:tcPr anchor="ctr"/>
                </a:tc>
              </a:tr>
              <a:tr h="58193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 smtClean="0"/>
                        <a:t>Les connaissance des procédures</a:t>
                      </a:r>
                      <a:endParaRPr lang="fr-FR" sz="2000" dirty="0"/>
                    </a:p>
                  </a:txBody>
                  <a:tcPr anchor="ctr"/>
                </a:tc>
              </a:tr>
              <a:tr h="1004427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Correspondance</a:t>
                      </a:r>
                      <a:r>
                        <a:rPr lang="fr-FR" sz="2000" b="1" baseline="0" dirty="0" smtClean="0"/>
                        <a:t> écrite conseiller</a:t>
                      </a:r>
                      <a:endParaRPr lang="fr-F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 smtClean="0"/>
                        <a:t>Les compétences téléphoniques conseiller, ainsi que la</a:t>
                      </a:r>
                      <a:r>
                        <a:rPr lang="fr-FR" sz="2000" baseline="0" dirty="0" smtClean="0"/>
                        <a:t> capacité d’écriture</a:t>
                      </a:r>
                      <a:endParaRPr lang="fr-FR" sz="2000" dirty="0"/>
                    </a:p>
                  </a:txBody>
                  <a:tcPr anchor="ctr"/>
                </a:tc>
              </a:tr>
              <a:tr h="581930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Superviseurs</a:t>
                      </a:r>
                      <a:endParaRPr lang="fr-F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 smtClean="0"/>
                        <a:t>Connaissance des exigences du client et du consommateur</a:t>
                      </a:r>
                      <a:r>
                        <a:rPr lang="fr-FR" sz="2000" baseline="0" dirty="0" smtClean="0"/>
                        <a:t> final</a:t>
                      </a:r>
                      <a:endParaRPr lang="fr-FR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96677"/>
              </p:ext>
            </p:extLst>
          </p:nvPr>
        </p:nvGraphicFramePr>
        <p:xfrm>
          <a:off x="202018" y="145504"/>
          <a:ext cx="11802139" cy="654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031"/>
                <a:gridCol w="9624108"/>
              </a:tblGrid>
              <a:tr h="480952"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Conseiller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241493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Compétences techniques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/>
                        <a:t>Capacité à utiliser correctement le système </a:t>
                      </a:r>
                      <a:r>
                        <a:rPr lang="fr-FR" sz="1600" dirty="0" err="1" smtClean="0"/>
                        <a:t>avaya</a:t>
                      </a:r>
                      <a:r>
                        <a:rPr lang="fr-FR" sz="1600" dirty="0" smtClean="0"/>
                        <a:t> – connexion, codes aux, routage et transférer des appels, conseil, clôturer, etc….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dirty="0" smtClean="0"/>
                        <a:t>Capacité à utiliser le réseau de l’entreprise et les environnements</a:t>
                      </a:r>
                      <a:r>
                        <a:rPr lang="fr-FR" sz="1600" b="1" baseline="0" dirty="0" smtClean="0"/>
                        <a:t> de bureau                             </a:t>
                      </a:r>
                      <a:r>
                        <a:rPr lang="fr-FR" sz="1600" baseline="0" dirty="0" smtClean="0"/>
                        <a:t>connexion; exigence en matière de sécurité; </a:t>
                      </a:r>
                      <a:r>
                        <a:rPr lang="fr-FR" sz="1600" baseline="0" dirty="0" err="1" smtClean="0"/>
                        <a:t>outlook</a:t>
                      </a:r>
                      <a:r>
                        <a:rPr lang="fr-FR" sz="1600" baseline="0" dirty="0" smtClean="0"/>
                        <a:t>, politiques de stockage de données; politiques de confidentialité des données</a:t>
                      </a:r>
                      <a:endParaRPr lang="fr-FR" sz="1600" dirty="0"/>
                    </a:p>
                  </a:txBody>
                  <a:tcPr/>
                </a:tc>
              </a:tr>
              <a:tr h="1319087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Compétences générales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dirty="0" smtClean="0"/>
                        <a:t>Fort accent mis sur le service à la clientèle </a:t>
                      </a:r>
                      <a:r>
                        <a:rPr lang="fr-FR" sz="1600" dirty="0" smtClean="0"/>
                        <a:t>(Aptitude</a:t>
                      </a:r>
                      <a:r>
                        <a:rPr lang="fr-FR" sz="1600" baseline="0" dirty="0" smtClean="0"/>
                        <a:t> à faire preuve d’empathie et à hiérarchiser les besoins des clients)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aseline="0" dirty="0" smtClean="0"/>
                        <a:t>Capacité à comprendre clairement l’énoncé du problème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aseline="0" dirty="0" smtClean="0"/>
                        <a:t>Excellentes compétences en communication verbale et écrite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aseline="0" dirty="0" smtClean="0"/>
                        <a:t>Capacité à écrire un essai/lettre /paragraphe grammaticalement correct, concis et précis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aseline="0" dirty="0" smtClean="0"/>
                        <a:t>Bonne compréhension de l’étiquette email/Chat</a:t>
                      </a:r>
                      <a:endParaRPr lang="fr-FR" sz="1600" dirty="0"/>
                    </a:p>
                  </a:txBody>
                  <a:tcPr/>
                </a:tc>
              </a:tr>
              <a:tr h="491424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Maitrise de l’outil informatique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/>
                        <a:t>Capacité de saisie minimale</a:t>
                      </a:r>
                      <a:r>
                        <a:rPr lang="fr-FR" sz="1600" baseline="0" dirty="0" smtClean="0"/>
                        <a:t> de 30 mots par minute</a:t>
                      </a:r>
                      <a:endParaRPr lang="fr-FR" sz="1600" dirty="0"/>
                    </a:p>
                  </a:txBody>
                  <a:tcPr anchor="ctr"/>
                </a:tc>
              </a:tr>
              <a:tr h="90525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Connaissance spécifique</a:t>
                      </a:r>
                      <a:r>
                        <a:rPr lang="fr-FR" sz="1600" baseline="0" dirty="0" smtClean="0"/>
                        <a:t> des produits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/>
                        <a:t>Connaissance des produits offerts à tous types de clients, connaissance approfondie des produits </a:t>
                      </a:r>
                      <a:r>
                        <a:rPr lang="fr-FR" sz="1600" dirty="0" err="1" smtClean="0"/>
                        <a:t>spéficiques</a:t>
                      </a:r>
                      <a:r>
                        <a:rPr lang="fr-FR" sz="1600" dirty="0" smtClean="0"/>
                        <a:t> aux clients haut de gamme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/>
                        <a:t>Droits concernant les produits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/>
                        <a:t>Procédés spécifiques aux produits</a:t>
                      </a:r>
                      <a:endParaRPr lang="fr-FR" sz="1600" dirty="0"/>
                    </a:p>
                  </a:txBody>
                  <a:tcPr anchor="ctr"/>
                </a:tc>
              </a:tr>
              <a:tr h="6983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Connaissance spécifique</a:t>
                      </a:r>
                      <a:r>
                        <a:rPr lang="fr-FR" sz="1600" baseline="0" dirty="0" smtClean="0"/>
                        <a:t> des processus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/>
                        <a:t>Connaissance des processus décrits</a:t>
                      </a:r>
                      <a:r>
                        <a:rPr lang="fr-FR" sz="1600" baseline="0" dirty="0" smtClean="0"/>
                        <a:t> pour le traitement des cas les rappels, les remontés, la transmission, les rapports et l’enregistrement des données</a:t>
                      </a:r>
                      <a:endParaRPr lang="fr-FR" sz="1600" dirty="0"/>
                    </a:p>
                  </a:txBody>
                  <a:tcPr anchor="ctr"/>
                </a:tc>
              </a:tr>
              <a:tr h="491424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Connaissance</a:t>
                      </a:r>
                      <a:r>
                        <a:rPr lang="fr-FR" sz="1600" baseline="0" dirty="0" smtClean="0"/>
                        <a:t> spécifique des outils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/>
                        <a:t>Capacité à effectuer toutes les KCRP nécessaires dans le système Siebel CRM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/>
                        <a:t>Utiliser la base de connaissance de l’entreprise</a:t>
                      </a:r>
                      <a:endParaRPr lang="fr-FR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 rot="18929828">
            <a:off x="10246305" y="3020371"/>
            <a:ext cx="1771972" cy="4153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Exemple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7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141641"/>
              </p:ext>
            </p:extLst>
          </p:nvPr>
        </p:nvGraphicFramePr>
        <p:xfrm>
          <a:off x="510363" y="400689"/>
          <a:ext cx="9649637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9637"/>
              </a:tblGrid>
              <a:tr h="492446">
                <a:tc>
                  <a:txBody>
                    <a:bodyPr/>
                    <a:lstStyle/>
                    <a:p>
                      <a:r>
                        <a:rPr lang="fr-FR" dirty="0" smtClean="0"/>
                        <a:t>Pour chaque KCR,</a:t>
                      </a:r>
                      <a:r>
                        <a:rPr lang="fr-FR" baseline="0" dirty="0" smtClean="0"/>
                        <a:t> le PSC doit établir une liste des exigences d’embauche minimales des personnes à recruter (profil de recrutement)</a:t>
                      </a:r>
                      <a:endParaRPr lang="fr-FR" dirty="0"/>
                    </a:p>
                  </a:txBody>
                  <a:tcPr anchor="ctr"/>
                </a:tc>
              </a:tr>
              <a:tr h="3753293">
                <a:tc>
                  <a:txBody>
                    <a:bodyPr/>
                    <a:lstStyle/>
                    <a:p>
                      <a:r>
                        <a:rPr lang="fr-FR" dirty="0" smtClean="0"/>
                        <a:t>Un profile de conseiller inclue habituellement :</a:t>
                      </a:r>
                    </a:p>
                    <a:p>
                      <a:endParaRPr lang="fr-FR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b="1" dirty="0" smtClean="0"/>
                        <a:t>Exigences spécifiques personnelles – par ex </a:t>
                      </a:r>
                      <a:r>
                        <a:rPr lang="fr-FR" dirty="0" smtClean="0"/>
                        <a:t>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Capacité à travailler par poste, heure et les </a:t>
                      </a:r>
                      <a:r>
                        <a:rPr lang="fr-FR" dirty="0" err="1" smtClean="0"/>
                        <a:t>week</a:t>
                      </a:r>
                      <a:r>
                        <a:rPr lang="fr-FR" dirty="0" smtClean="0"/>
                        <a:t> end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Expérience préalable requise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Fiabilité</a:t>
                      </a:r>
                      <a:r>
                        <a:rPr lang="fr-FR" baseline="0" dirty="0" smtClean="0"/>
                        <a:t> et ponctualité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Attitude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b="1" baseline="0" dirty="0" smtClean="0"/>
                        <a:t>Exigences spécifiques d’admission à la formation – par ex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baseline="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Bonne connaissance des ordinateurs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Lecture et écriture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Diplôme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b="1" baseline="0" dirty="0" smtClean="0"/>
                        <a:t>Les compétence minimales suivante ne seront pas enseignées – par ex.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fr-FR" b="1" baseline="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Les compétences de saisie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Compétences linguistiques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0617" y="2360428"/>
            <a:ext cx="4130749" cy="22115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sz="2000" b="1" dirty="0" smtClean="0"/>
              <a:t>Les promotions internes ou les transferts doivent également satisfaire aux exigence minimales d’embauche</a:t>
            </a:r>
            <a:endParaRPr lang="fr-FR" sz="2000" b="1" dirty="0"/>
          </a:p>
        </p:txBody>
      </p:sp>
      <p:sp>
        <p:nvSpPr>
          <p:cNvPr id="6" name="Flèche droite 5"/>
          <p:cNvSpPr/>
          <p:nvPr/>
        </p:nvSpPr>
        <p:spPr>
          <a:xfrm>
            <a:off x="4651744" y="1892594"/>
            <a:ext cx="265813" cy="3189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409753"/>
              </p:ext>
            </p:extLst>
          </p:nvPr>
        </p:nvGraphicFramePr>
        <p:xfrm>
          <a:off x="5082362" y="932315"/>
          <a:ext cx="7006857" cy="4958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6857"/>
              </a:tblGrid>
              <a:tr h="1210924">
                <a:tc>
                  <a:txBody>
                    <a:bodyPr/>
                    <a:lstStyle/>
                    <a:p>
                      <a:r>
                        <a:rPr lang="fr-FR" dirty="0" smtClean="0"/>
                        <a:t>Les exigences minimales du chef d’équipe interne pour l’embauche peuvent inclure</a:t>
                      </a:r>
                      <a:endParaRPr lang="fr-FR" dirty="0"/>
                    </a:p>
                  </a:txBody>
                  <a:tcPr anchor="ctr"/>
                </a:tc>
              </a:tr>
              <a:tr h="374719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2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fr-FR" sz="1800" dirty="0" smtClean="0"/>
                        <a:t>Un bon taux de présence</a:t>
                      </a:r>
                    </a:p>
                    <a:p>
                      <a:pPr marL="285750" indent="-285750">
                        <a:lnSpc>
                          <a:spcPct val="2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fr-FR" sz="1800" dirty="0" smtClean="0"/>
                        <a:t>Doit</a:t>
                      </a:r>
                      <a:r>
                        <a:rPr lang="fr-FR" sz="1800" baseline="0" dirty="0" smtClean="0"/>
                        <a:t> avoir travaillé dans le programme pendant X mois au minimum</a:t>
                      </a:r>
                    </a:p>
                    <a:p>
                      <a:pPr marL="285750" indent="-285750">
                        <a:lnSpc>
                          <a:spcPct val="2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fr-FR" sz="1800" baseline="0" dirty="0" smtClean="0"/>
                        <a:t>Doit avoir satisfait à tous les KPI de qualité et d’efficacité pendant x mois au minimum</a:t>
                      </a:r>
                    </a:p>
                    <a:p>
                      <a:pPr marL="285750" indent="-285750">
                        <a:lnSpc>
                          <a:spcPct val="2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fr-FR" sz="1800" baseline="0" dirty="0" smtClean="0"/>
                        <a:t>Doit avoir réussit le test d’évaluation de chef d’équipe</a:t>
                      </a:r>
                    </a:p>
                    <a:p>
                      <a:pPr marL="285750" indent="-285750">
                        <a:lnSpc>
                          <a:spcPct val="2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fr-FR" sz="1800" baseline="0" dirty="0" smtClean="0"/>
                        <a:t>Doit avoir réussi tous les tests de vérification de conseiller</a:t>
                      </a:r>
                      <a:endParaRPr lang="fr-FR" sz="1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72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2270450012"/>
              </p:ext>
            </p:extLst>
          </p:nvPr>
        </p:nvGraphicFramePr>
        <p:xfrm>
          <a:off x="0" y="379423"/>
          <a:ext cx="1155759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91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0753" y="233916"/>
            <a:ext cx="599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Procédure de recrutement</a:t>
            </a:r>
            <a:endParaRPr lang="fr-FR" sz="2800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567762" y="967563"/>
            <a:ext cx="4433777" cy="754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Définir les compétences et connaissances minimales des agents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549502" y="1929806"/>
            <a:ext cx="4433776" cy="935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Déterminer quelles compétences seront recrutées et quelles compétences seront formées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187455" y="3093474"/>
            <a:ext cx="4433777" cy="104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Créer un profil de recrutement basé sur l’analyse des embauches réussies et non réussies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208180" y="4417852"/>
            <a:ext cx="4433777" cy="754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Identifier la façon d’évaluer les recrues potentielles par rapport au profil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766390" y="5449220"/>
            <a:ext cx="4433777" cy="1015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Revoir continuellement le profil de recrutement afin d’optimiser le processus de recrutement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3790506" y="2775098"/>
            <a:ext cx="563525" cy="66985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>
            <a:off x="3092301" y="1594880"/>
            <a:ext cx="563525" cy="66985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>
            <a:off x="4784650" y="4141991"/>
            <a:ext cx="563525" cy="66985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bas 17"/>
          <p:cNvSpPr/>
          <p:nvPr/>
        </p:nvSpPr>
        <p:spPr>
          <a:xfrm>
            <a:off x="5348175" y="5172764"/>
            <a:ext cx="563525" cy="66985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9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0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21650</TotalTime>
  <Words>549</Words>
  <Application>Microsoft Office PowerPoint</Application>
  <PresentationFormat>Personnalisé</PresentationFormat>
  <Paragraphs>94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Credo KPANOU</dc:creator>
  <cp:lastModifiedBy>KONE Corro-Ismael /DIS [OCI]</cp:lastModifiedBy>
  <cp:revision>1471</cp:revision>
  <dcterms:created xsi:type="dcterms:W3CDTF">2015-10-14T16:42:27Z</dcterms:created>
  <dcterms:modified xsi:type="dcterms:W3CDTF">2022-08-25T10:48:51Z</dcterms:modified>
</cp:coreProperties>
</file>