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6"/>
  </p:notesMasterIdLst>
  <p:sldIdLst>
    <p:sldId id="542" r:id="rId3"/>
    <p:sldId id="716" r:id="rId4"/>
    <p:sldId id="67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E2001A"/>
    <a:srgbClr val="800000"/>
    <a:srgbClr val="4BB4E6"/>
    <a:srgbClr val="B8EBD6"/>
    <a:srgbClr val="FFB4E6"/>
    <a:srgbClr val="990000"/>
    <a:srgbClr val="9900CC"/>
    <a:srgbClr val="E85127"/>
    <a:srgbClr val="693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728" autoAdjust="0"/>
  </p:normalViewPr>
  <p:slideViewPr>
    <p:cSldViewPr snapToGrid="0">
      <p:cViewPr varScale="1">
        <p:scale>
          <a:sx n="78" d="100"/>
          <a:sy n="78" d="100"/>
        </p:scale>
        <p:origin x="7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03/10/2022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3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reeform: Shape 118">
            <a:extLst>
              <a:ext uri="{FF2B5EF4-FFF2-40B4-BE49-F238E27FC236}">
                <a16:creationId xmlns:a16="http://schemas.microsoft.com/office/drawing/2014/main" id="{169FDCC8-5637-44E4-A743-8811072F1974}"/>
              </a:ext>
            </a:extLst>
          </p:cNvPr>
          <p:cNvSpPr>
            <a:spLocks/>
          </p:cNvSpPr>
          <p:nvPr userDrawn="1"/>
        </p:nvSpPr>
        <p:spPr bwMode="auto">
          <a:xfrm flipV="1">
            <a:off x="0" y="2197780"/>
            <a:ext cx="3048010" cy="3230544"/>
          </a:xfrm>
          <a:custGeom>
            <a:avLst/>
            <a:gdLst>
              <a:gd name="connsiteX0" fmla="*/ 1418673 w 3048010"/>
              <a:gd name="connsiteY0" fmla="*/ 3230491 h 3230544"/>
              <a:gd name="connsiteX1" fmla="*/ 3047643 w 3048010"/>
              <a:gd name="connsiteY1" fmla="*/ 1722376 h 3230544"/>
              <a:gd name="connsiteX2" fmla="*/ 3047949 w 3048010"/>
              <a:gd name="connsiteY2" fmla="*/ 1625143 h 3230544"/>
              <a:gd name="connsiteX3" fmla="*/ 3048010 w 3048010"/>
              <a:gd name="connsiteY3" fmla="*/ 1625143 h 3230544"/>
              <a:gd name="connsiteX4" fmla="*/ 3047979 w 3048010"/>
              <a:gd name="connsiteY4" fmla="*/ 1615272 h 3230544"/>
              <a:gd name="connsiteX5" fmla="*/ 3048010 w 3048010"/>
              <a:gd name="connsiteY5" fmla="*/ 1605401 h 3230544"/>
              <a:gd name="connsiteX6" fmla="*/ 3047949 w 3048010"/>
              <a:gd name="connsiteY6" fmla="*/ 1605401 h 3230544"/>
              <a:gd name="connsiteX7" fmla="*/ 3047643 w 3048010"/>
              <a:gd name="connsiteY7" fmla="*/ 1508168 h 3230544"/>
              <a:gd name="connsiteX8" fmla="*/ 999102 w 3048010"/>
              <a:gd name="connsiteY8" fmla="*/ 50452 h 3230544"/>
              <a:gd name="connsiteX9" fmla="*/ 455 w 3048010"/>
              <a:gd name="connsiteY9" fmla="*/ 75081 h 3230544"/>
              <a:gd name="connsiteX10" fmla="*/ 0 w 3048010"/>
              <a:gd name="connsiteY10" fmla="*/ 74973 h 3230544"/>
              <a:gd name="connsiteX11" fmla="*/ 0 w 3048010"/>
              <a:gd name="connsiteY11" fmla="*/ 3155571 h 3230544"/>
              <a:gd name="connsiteX12" fmla="*/ 455 w 3048010"/>
              <a:gd name="connsiteY12" fmla="*/ 3155463 h 3230544"/>
              <a:gd name="connsiteX13" fmla="*/ 999102 w 3048010"/>
              <a:gd name="connsiteY13" fmla="*/ 3180092 h 3230544"/>
              <a:gd name="connsiteX14" fmla="*/ 1418673 w 3048010"/>
              <a:gd name="connsiteY14" fmla="*/ 3230491 h 323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8010" h="3230544">
                <a:moveTo>
                  <a:pt x="1418673" y="3230491"/>
                </a:moveTo>
                <a:cubicBezTo>
                  <a:pt x="2357323" y="3237734"/>
                  <a:pt x="2999369" y="2505323"/>
                  <a:pt x="3047643" y="1722376"/>
                </a:cubicBezTo>
                <a:lnTo>
                  <a:pt x="3047949" y="1625143"/>
                </a:lnTo>
                <a:lnTo>
                  <a:pt x="3048010" y="1625143"/>
                </a:lnTo>
                <a:lnTo>
                  <a:pt x="3047979" y="1615272"/>
                </a:lnTo>
                <a:lnTo>
                  <a:pt x="3048010" y="1605401"/>
                </a:lnTo>
                <a:lnTo>
                  <a:pt x="3047949" y="1605401"/>
                </a:lnTo>
                <a:lnTo>
                  <a:pt x="3047643" y="1508168"/>
                </a:lnTo>
                <a:cubicBezTo>
                  <a:pt x="2992473" y="613371"/>
                  <a:pt x="2161764" y="-215419"/>
                  <a:pt x="999102" y="50452"/>
                </a:cubicBezTo>
                <a:cubicBezTo>
                  <a:pt x="611548" y="139076"/>
                  <a:pt x="277117" y="129768"/>
                  <a:pt x="455" y="75081"/>
                </a:cubicBezTo>
                <a:lnTo>
                  <a:pt x="0" y="74973"/>
                </a:lnTo>
                <a:lnTo>
                  <a:pt x="0" y="3155571"/>
                </a:lnTo>
                <a:lnTo>
                  <a:pt x="455" y="3155463"/>
                </a:lnTo>
                <a:cubicBezTo>
                  <a:pt x="277117" y="3100776"/>
                  <a:pt x="611548" y="3091469"/>
                  <a:pt x="999102" y="3180092"/>
                </a:cubicBezTo>
                <a:cubicBezTo>
                  <a:pt x="1144435" y="3213326"/>
                  <a:pt x="1284581" y="3229456"/>
                  <a:pt x="1418673" y="3230491"/>
                </a:cubicBezTo>
                <a:close/>
              </a:path>
            </a:pathLst>
          </a:custGeom>
          <a:gradFill flip="none" rotWithShape="1">
            <a:gsLst>
              <a:gs pos="0">
                <a:srgbClr val="800000">
                  <a:tint val="66000"/>
                  <a:satMod val="160000"/>
                </a:srgbClr>
              </a:gs>
              <a:gs pos="50000">
                <a:srgbClr val="800000">
                  <a:tint val="44500"/>
                  <a:satMod val="160000"/>
                </a:srgbClr>
              </a:gs>
              <a:gs pos="100000">
                <a:srgbClr val="8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reeform: Shape 118">
            <a:extLst>
              <a:ext uri="{FF2B5EF4-FFF2-40B4-BE49-F238E27FC236}">
                <a16:creationId xmlns:a16="http://schemas.microsoft.com/office/drawing/2014/main" id="{169FDCC8-5637-44E4-A743-8811072F1974}"/>
              </a:ext>
            </a:extLst>
          </p:cNvPr>
          <p:cNvSpPr>
            <a:spLocks/>
          </p:cNvSpPr>
          <p:nvPr userDrawn="1"/>
        </p:nvSpPr>
        <p:spPr bwMode="auto">
          <a:xfrm flipV="1">
            <a:off x="0" y="2197780"/>
            <a:ext cx="3048010" cy="3230544"/>
          </a:xfrm>
          <a:custGeom>
            <a:avLst/>
            <a:gdLst>
              <a:gd name="connsiteX0" fmla="*/ 1418673 w 3048010"/>
              <a:gd name="connsiteY0" fmla="*/ 3230491 h 3230544"/>
              <a:gd name="connsiteX1" fmla="*/ 3047643 w 3048010"/>
              <a:gd name="connsiteY1" fmla="*/ 1722376 h 3230544"/>
              <a:gd name="connsiteX2" fmla="*/ 3047949 w 3048010"/>
              <a:gd name="connsiteY2" fmla="*/ 1625143 h 3230544"/>
              <a:gd name="connsiteX3" fmla="*/ 3048010 w 3048010"/>
              <a:gd name="connsiteY3" fmla="*/ 1625143 h 3230544"/>
              <a:gd name="connsiteX4" fmla="*/ 3047979 w 3048010"/>
              <a:gd name="connsiteY4" fmla="*/ 1615272 h 3230544"/>
              <a:gd name="connsiteX5" fmla="*/ 3048010 w 3048010"/>
              <a:gd name="connsiteY5" fmla="*/ 1605401 h 3230544"/>
              <a:gd name="connsiteX6" fmla="*/ 3047949 w 3048010"/>
              <a:gd name="connsiteY6" fmla="*/ 1605401 h 3230544"/>
              <a:gd name="connsiteX7" fmla="*/ 3047643 w 3048010"/>
              <a:gd name="connsiteY7" fmla="*/ 1508168 h 3230544"/>
              <a:gd name="connsiteX8" fmla="*/ 999102 w 3048010"/>
              <a:gd name="connsiteY8" fmla="*/ 50452 h 3230544"/>
              <a:gd name="connsiteX9" fmla="*/ 455 w 3048010"/>
              <a:gd name="connsiteY9" fmla="*/ 75081 h 3230544"/>
              <a:gd name="connsiteX10" fmla="*/ 0 w 3048010"/>
              <a:gd name="connsiteY10" fmla="*/ 74973 h 3230544"/>
              <a:gd name="connsiteX11" fmla="*/ 0 w 3048010"/>
              <a:gd name="connsiteY11" fmla="*/ 3155571 h 3230544"/>
              <a:gd name="connsiteX12" fmla="*/ 455 w 3048010"/>
              <a:gd name="connsiteY12" fmla="*/ 3155463 h 3230544"/>
              <a:gd name="connsiteX13" fmla="*/ 999102 w 3048010"/>
              <a:gd name="connsiteY13" fmla="*/ 3180092 h 3230544"/>
              <a:gd name="connsiteX14" fmla="*/ 1418673 w 3048010"/>
              <a:gd name="connsiteY14" fmla="*/ 3230491 h 323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8010" h="3230544">
                <a:moveTo>
                  <a:pt x="1418673" y="3230491"/>
                </a:moveTo>
                <a:cubicBezTo>
                  <a:pt x="2357323" y="3237734"/>
                  <a:pt x="2999369" y="2505323"/>
                  <a:pt x="3047643" y="1722376"/>
                </a:cubicBezTo>
                <a:lnTo>
                  <a:pt x="3047949" y="1625143"/>
                </a:lnTo>
                <a:lnTo>
                  <a:pt x="3048010" y="1625143"/>
                </a:lnTo>
                <a:lnTo>
                  <a:pt x="3047979" y="1615272"/>
                </a:lnTo>
                <a:lnTo>
                  <a:pt x="3048010" y="1605401"/>
                </a:lnTo>
                <a:lnTo>
                  <a:pt x="3047949" y="1605401"/>
                </a:lnTo>
                <a:lnTo>
                  <a:pt x="3047643" y="1508168"/>
                </a:lnTo>
                <a:cubicBezTo>
                  <a:pt x="2992473" y="613371"/>
                  <a:pt x="2161764" y="-215419"/>
                  <a:pt x="999102" y="50452"/>
                </a:cubicBezTo>
                <a:cubicBezTo>
                  <a:pt x="611548" y="139076"/>
                  <a:pt x="277117" y="129768"/>
                  <a:pt x="455" y="75081"/>
                </a:cubicBezTo>
                <a:lnTo>
                  <a:pt x="0" y="74973"/>
                </a:lnTo>
                <a:lnTo>
                  <a:pt x="0" y="3155571"/>
                </a:lnTo>
                <a:lnTo>
                  <a:pt x="455" y="3155463"/>
                </a:lnTo>
                <a:cubicBezTo>
                  <a:pt x="277117" y="3100776"/>
                  <a:pt x="611548" y="3091469"/>
                  <a:pt x="999102" y="3180092"/>
                </a:cubicBezTo>
                <a:cubicBezTo>
                  <a:pt x="1144435" y="3213326"/>
                  <a:pt x="1284581" y="3229456"/>
                  <a:pt x="1418673" y="3230491"/>
                </a:cubicBezTo>
                <a:close/>
              </a:path>
            </a:pathLst>
          </a:custGeom>
          <a:gradFill flip="none" rotWithShape="1">
            <a:gsLst>
              <a:gs pos="0">
                <a:srgbClr val="800000">
                  <a:tint val="66000"/>
                  <a:satMod val="160000"/>
                </a:srgbClr>
              </a:gs>
              <a:gs pos="50000">
                <a:srgbClr val="800000">
                  <a:tint val="44500"/>
                  <a:satMod val="160000"/>
                </a:srgbClr>
              </a:gs>
              <a:gs pos="100000">
                <a:srgbClr val="8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4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54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0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80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91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93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5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65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3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27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2857"/>
            <a:ext cx="5949685" cy="14700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5079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03/10/2022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03/10/2022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reeform: Shape 118">
            <a:extLst>
              <a:ext uri="{FF2B5EF4-FFF2-40B4-BE49-F238E27FC236}">
                <a16:creationId xmlns:a16="http://schemas.microsoft.com/office/drawing/2014/main" id="{169FDCC8-5637-44E4-A743-8811072F1974}"/>
              </a:ext>
            </a:extLst>
          </p:cNvPr>
          <p:cNvSpPr>
            <a:spLocks/>
          </p:cNvSpPr>
          <p:nvPr userDrawn="1"/>
        </p:nvSpPr>
        <p:spPr bwMode="auto">
          <a:xfrm flipV="1">
            <a:off x="0" y="2197780"/>
            <a:ext cx="3048010" cy="3230544"/>
          </a:xfrm>
          <a:custGeom>
            <a:avLst/>
            <a:gdLst>
              <a:gd name="connsiteX0" fmla="*/ 1418673 w 3048010"/>
              <a:gd name="connsiteY0" fmla="*/ 3230491 h 3230544"/>
              <a:gd name="connsiteX1" fmla="*/ 3047643 w 3048010"/>
              <a:gd name="connsiteY1" fmla="*/ 1722376 h 3230544"/>
              <a:gd name="connsiteX2" fmla="*/ 3047949 w 3048010"/>
              <a:gd name="connsiteY2" fmla="*/ 1625143 h 3230544"/>
              <a:gd name="connsiteX3" fmla="*/ 3048010 w 3048010"/>
              <a:gd name="connsiteY3" fmla="*/ 1625143 h 3230544"/>
              <a:gd name="connsiteX4" fmla="*/ 3047979 w 3048010"/>
              <a:gd name="connsiteY4" fmla="*/ 1615272 h 3230544"/>
              <a:gd name="connsiteX5" fmla="*/ 3048010 w 3048010"/>
              <a:gd name="connsiteY5" fmla="*/ 1605401 h 3230544"/>
              <a:gd name="connsiteX6" fmla="*/ 3047949 w 3048010"/>
              <a:gd name="connsiteY6" fmla="*/ 1605401 h 3230544"/>
              <a:gd name="connsiteX7" fmla="*/ 3047643 w 3048010"/>
              <a:gd name="connsiteY7" fmla="*/ 1508168 h 3230544"/>
              <a:gd name="connsiteX8" fmla="*/ 999102 w 3048010"/>
              <a:gd name="connsiteY8" fmla="*/ 50452 h 3230544"/>
              <a:gd name="connsiteX9" fmla="*/ 455 w 3048010"/>
              <a:gd name="connsiteY9" fmla="*/ 75081 h 3230544"/>
              <a:gd name="connsiteX10" fmla="*/ 0 w 3048010"/>
              <a:gd name="connsiteY10" fmla="*/ 74973 h 3230544"/>
              <a:gd name="connsiteX11" fmla="*/ 0 w 3048010"/>
              <a:gd name="connsiteY11" fmla="*/ 3155571 h 3230544"/>
              <a:gd name="connsiteX12" fmla="*/ 455 w 3048010"/>
              <a:gd name="connsiteY12" fmla="*/ 3155463 h 3230544"/>
              <a:gd name="connsiteX13" fmla="*/ 999102 w 3048010"/>
              <a:gd name="connsiteY13" fmla="*/ 3180092 h 3230544"/>
              <a:gd name="connsiteX14" fmla="*/ 1418673 w 3048010"/>
              <a:gd name="connsiteY14" fmla="*/ 3230491 h 323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8010" h="3230544">
                <a:moveTo>
                  <a:pt x="1418673" y="3230491"/>
                </a:moveTo>
                <a:cubicBezTo>
                  <a:pt x="2357323" y="3237734"/>
                  <a:pt x="2999369" y="2505323"/>
                  <a:pt x="3047643" y="1722376"/>
                </a:cubicBezTo>
                <a:lnTo>
                  <a:pt x="3047949" y="1625143"/>
                </a:lnTo>
                <a:lnTo>
                  <a:pt x="3048010" y="1625143"/>
                </a:lnTo>
                <a:lnTo>
                  <a:pt x="3047979" y="1615272"/>
                </a:lnTo>
                <a:lnTo>
                  <a:pt x="3048010" y="1605401"/>
                </a:lnTo>
                <a:lnTo>
                  <a:pt x="3047949" y="1605401"/>
                </a:lnTo>
                <a:lnTo>
                  <a:pt x="3047643" y="1508168"/>
                </a:lnTo>
                <a:cubicBezTo>
                  <a:pt x="2992473" y="613371"/>
                  <a:pt x="2161764" y="-215419"/>
                  <a:pt x="999102" y="50452"/>
                </a:cubicBezTo>
                <a:cubicBezTo>
                  <a:pt x="611548" y="139076"/>
                  <a:pt x="277117" y="129768"/>
                  <a:pt x="455" y="75081"/>
                </a:cubicBezTo>
                <a:lnTo>
                  <a:pt x="0" y="74973"/>
                </a:lnTo>
                <a:lnTo>
                  <a:pt x="0" y="3155571"/>
                </a:lnTo>
                <a:lnTo>
                  <a:pt x="455" y="3155463"/>
                </a:lnTo>
                <a:cubicBezTo>
                  <a:pt x="277117" y="3100776"/>
                  <a:pt x="611548" y="3091469"/>
                  <a:pt x="999102" y="3180092"/>
                </a:cubicBezTo>
                <a:cubicBezTo>
                  <a:pt x="1144435" y="3213326"/>
                  <a:pt x="1284581" y="3229456"/>
                  <a:pt x="1418673" y="3230491"/>
                </a:cubicBezTo>
                <a:close/>
              </a:path>
            </a:pathLst>
          </a:custGeom>
          <a:gradFill flip="none" rotWithShape="1">
            <a:gsLst>
              <a:gs pos="0">
                <a:srgbClr val="800000">
                  <a:tint val="66000"/>
                  <a:satMod val="160000"/>
                </a:srgbClr>
              </a:gs>
              <a:gs pos="50000">
                <a:srgbClr val="800000">
                  <a:tint val="44500"/>
                  <a:satMod val="160000"/>
                </a:srgbClr>
              </a:gs>
              <a:gs pos="100000">
                <a:srgbClr val="8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Projet de transformation 1.0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octobre</a:t>
            </a:r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 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87"/>
            <a:ext cx="10058400" cy="5659264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170506" y="43174"/>
            <a:ext cx="35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du pilotage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Etape 2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8"/>
          <p:cNvSpPr/>
          <p:nvPr/>
        </p:nvSpPr>
        <p:spPr>
          <a:xfrm>
            <a:off x="588850" y="1027482"/>
            <a:ext cx="1980383" cy="408876"/>
          </a:xfrm>
          <a:prstGeom prst="roundRect">
            <a:avLst>
              <a:gd name="adj" fmla="val 12992"/>
            </a:avLst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rIns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defRPr/>
            </a:pPr>
            <a:r>
              <a:rPr lang="fr-FR" altLang="fr-FR" sz="1000" b="1" kern="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Digitalisation et Transformation SI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61331" y="1080611"/>
            <a:ext cx="376942" cy="355746"/>
            <a:chOff x="377314" y="1605211"/>
            <a:chExt cx="376942" cy="285007"/>
          </a:xfrm>
        </p:grpSpPr>
        <p:sp>
          <p:nvSpPr>
            <p:cNvPr id="7" name="Rectangle à coins arrondis 65"/>
            <p:cNvSpPr>
              <a:spLocks noChangeAspect="1"/>
            </p:cNvSpPr>
            <p:nvPr/>
          </p:nvSpPr>
          <p:spPr bwMode="auto">
            <a:xfrm>
              <a:off x="449583" y="1650931"/>
              <a:ext cx="304673" cy="239287"/>
            </a:xfrm>
            <a:prstGeom prst="roundRect">
              <a:avLst>
                <a:gd name="adj" fmla="val 11536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0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à coins arrondis 66"/>
            <p:cNvSpPr>
              <a:spLocks noChangeAspect="1"/>
            </p:cNvSpPr>
            <p:nvPr/>
          </p:nvSpPr>
          <p:spPr bwMode="auto">
            <a:xfrm>
              <a:off x="377314" y="1605211"/>
              <a:ext cx="182156" cy="186046"/>
            </a:xfrm>
            <a:prstGeom prst="roundRect">
              <a:avLst>
                <a:gd name="adj" fmla="val 19725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000" b="1" kern="0" spc="-1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3693836" y="298383"/>
            <a:ext cx="55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AUTO ÉVALUATION DU STREAM LEADER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86469"/>
              </p:ext>
            </p:extLst>
          </p:nvPr>
        </p:nvGraphicFramePr>
        <p:xfrm>
          <a:off x="2987090" y="792039"/>
          <a:ext cx="7051038" cy="2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Note/5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Commentaire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Compréhension de la mission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Conduite de projet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Respect du 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Disponibilité / réactivité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Qualité de la documentation fournie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489402"/>
              </p:ext>
            </p:extLst>
          </p:nvPr>
        </p:nvGraphicFramePr>
        <p:xfrm>
          <a:off x="2987090" y="3459778"/>
          <a:ext cx="8190030" cy="3234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9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Forces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Faiblesses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Attentes pour palier</a:t>
                      </a:r>
                      <a:r>
                        <a:rPr lang="fr-FR" sz="1400" baseline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aux faiblesses</a:t>
                      </a:r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9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Identification des faiblesses logiciel sur le contact center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Identification  des faiblesses matériel sur le contact center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Mesure d’atténuation de ces faiblesses en un temps réduit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PCA en cours de finalisation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Manque de logiciel digital sur tous les canaux du contact center selon la norme COPC</a:t>
                      </a:r>
                    </a:p>
                    <a:p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Investir dans le </a:t>
                      </a:r>
                      <a:r>
                        <a:rPr lang="fr-FR" sz="1400" dirty="0" err="1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chatbot</a:t>
                      </a: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pour améliorer la digitalisation du contact center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Mettre en place de PCA</a:t>
                      </a:r>
                    </a:p>
                    <a:p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endParaRPr lang="fr-FR" sz="14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à coins arrondis 8"/>
          <p:cNvSpPr/>
          <p:nvPr/>
        </p:nvSpPr>
        <p:spPr>
          <a:xfrm>
            <a:off x="346218" y="2250798"/>
            <a:ext cx="2333627" cy="504212"/>
          </a:xfrm>
          <a:prstGeom prst="roundRect">
            <a:avLst>
              <a:gd name="adj" fmla="val 8408"/>
            </a:avLst>
          </a:prstGeom>
          <a:solidFill>
            <a:sysClr val="window" lastClr="FFFFFF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lIns="0" rIns="0" anchor="t"/>
          <a:lstStyle/>
          <a:p>
            <a:pPr marL="17145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</a:pPr>
            <a:r>
              <a:rPr lang="fr-FR" sz="90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Améliorer en permanence les systèmes digitaux de contact direct et indirect d'accueil et d'assistance à la clientèle</a:t>
            </a:r>
          </a:p>
        </p:txBody>
      </p:sp>
      <p:sp>
        <p:nvSpPr>
          <p:cNvPr id="13" name="Rectangle à coins arrondis 8"/>
          <p:cNvSpPr/>
          <p:nvPr/>
        </p:nvSpPr>
        <p:spPr>
          <a:xfrm>
            <a:off x="335734" y="2812060"/>
            <a:ext cx="2354594" cy="636021"/>
          </a:xfrm>
          <a:prstGeom prst="roundRect">
            <a:avLst>
              <a:gd name="adj" fmla="val 8408"/>
            </a:avLst>
          </a:prstGeom>
          <a:solidFill>
            <a:sysClr val="window" lastClr="FFFFFF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lIns="0" rIns="0" anchor="t"/>
          <a:lstStyle/>
          <a:p>
            <a:pPr marL="17145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Niveau de Service </a:t>
            </a:r>
          </a:p>
          <a:p>
            <a:pPr marL="17145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Fonctionnalité des systèmes</a:t>
            </a:r>
          </a:p>
          <a:p>
            <a:pPr marL="17145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Taux de traitement Autonome</a:t>
            </a:r>
          </a:p>
          <a:p>
            <a:pPr marL="17145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Taux de défauts</a:t>
            </a:r>
          </a:p>
        </p:txBody>
      </p:sp>
      <p:sp>
        <p:nvSpPr>
          <p:cNvPr id="14" name="Rectangle à coins arrondis 8"/>
          <p:cNvSpPr/>
          <p:nvPr/>
        </p:nvSpPr>
        <p:spPr>
          <a:xfrm>
            <a:off x="356703" y="1526078"/>
            <a:ext cx="2333628" cy="637234"/>
          </a:xfrm>
          <a:prstGeom prst="roundRect">
            <a:avLst>
              <a:gd name="adj" fmla="val 8408"/>
            </a:avLst>
          </a:prstGeom>
          <a:solidFill>
            <a:sysClr val="window" lastClr="FFFFFF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lIns="0" rIns="0" anchor="t"/>
          <a:lstStyle/>
          <a:p>
            <a:pPr marL="17145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</a:pPr>
            <a:r>
              <a:rPr lang="fr-FR" sz="90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Coordonner tous les besoins de parcours à digitaliser – analyser et proposer un plan de mise en œuvre (ressources – délai)</a:t>
            </a:r>
          </a:p>
          <a:p>
            <a:pPr marL="17145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</a:pPr>
            <a:r>
              <a:rPr lang="fr-FR" sz="90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Conduire les projets infrastructures SI</a:t>
            </a:r>
          </a:p>
        </p:txBody>
      </p:sp>
      <p:sp>
        <p:nvSpPr>
          <p:cNvPr id="15" name="Rectangle à coins arrondis 8"/>
          <p:cNvSpPr/>
          <p:nvPr/>
        </p:nvSpPr>
        <p:spPr>
          <a:xfrm>
            <a:off x="325251" y="3491192"/>
            <a:ext cx="2354594" cy="638054"/>
          </a:xfrm>
          <a:prstGeom prst="roundRect">
            <a:avLst>
              <a:gd name="adj" fmla="val 8408"/>
            </a:avLst>
          </a:prstGeom>
          <a:solidFill>
            <a:sysClr val="window" lastClr="FFFFFF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lIns="0" rIns="0" anchor="t"/>
          <a:lstStyle/>
          <a:p>
            <a:pPr marL="17145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Exactitude d'Erreur Critique Client</a:t>
            </a:r>
          </a:p>
          <a:p>
            <a:pPr marL="17145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Exactitude d'Erreur Critique Activité</a:t>
            </a:r>
          </a:p>
          <a:p>
            <a:pPr marL="17145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Exactitude d'Erreur Critique Conformité</a:t>
            </a:r>
          </a:p>
          <a:p>
            <a:pPr marL="17145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90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Résolution de contact</a:t>
            </a:r>
          </a:p>
        </p:txBody>
      </p:sp>
      <p:sp>
        <p:nvSpPr>
          <p:cNvPr id="16" name="Rectangle à coins arrondis 8"/>
          <p:cNvSpPr/>
          <p:nvPr/>
        </p:nvSpPr>
        <p:spPr>
          <a:xfrm>
            <a:off x="110323" y="4429236"/>
            <a:ext cx="2784450" cy="2241073"/>
          </a:xfrm>
          <a:prstGeom prst="roundRect">
            <a:avLst>
              <a:gd name="adj" fmla="val 6574"/>
            </a:avLst>
          </a:prstGeom>
          <a:solidFill>
            <a:sysClr val="window" lastClr="FFFFFF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lIns="0" rIns="0" anchor="t"/>
          <a:lstStyle/>
          <a:p>
            <a:pPr marL="171450" lvl="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</a:pPr>
            <a:r>
              <a:rPr lang="fr-FR" sz="105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Coordonner tous les besoins de parcours à digitaliser – analyser et proposer un plan de mise en œuvre (ressources – délai)</a:t>
            </a:r>
          </a:p>
          <a:p>
            <a:pPr marL="171450" lvl="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fr-FR" sz="105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Conduire les projets infrastructures SI</a:t>
            </a:r>
          </a:p>
          <a:p>
            <a:pPr marL="171450" lvl="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fr-FR" sz="105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Améliorer en permanence les systèmes digitaux de contact direct et indirect d'accueil et d'assistance à la clientèle</a:t>
            </a:r>
          </a:p>
          <a:p>
            <a:pPr marL="171450" lvl="0" indent="-171450" eaLnBrk="0" fontAlgn="ctr" hangingPunct="0">
              <a:lnSpc>
                <a:spcPts val="1100"/>
              </a:lnSpc>
              <a:spcBef>
                <a:spcPts val="60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105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Niveau de Service </a:t>
            </a:r>
          </a:p>
          <a:p>
            <a:pPr marL="171450" lvl="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105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Fonctionnalité des systèmes</a:t>
            </a:r>
          </a:p>
          <a:p>
            <a:pPr marL="171450" lvl="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105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Taux de traitement Autonome</a:t>
            </a:r>
          </a:p>
          <a:p>
            <a:pPr marL="171450" lvl="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105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Taux de défauts</a:t>
            </a:r>
          </a:p>
          <a:p>
            <a:pPr marL="171450" lvl="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105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Exactitude d'Erreur Critique Client</a:t>
            </a:r>
          </a:p>
          <a:p>
            <a:pPr marL="171450" lvl="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105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Exactitude d'Erreur Critique Activité</a:t>
            </a:r>
          </a:p>
          <a:p>
            <a:pPr marL="171450" lvl="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105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Exactitude d'Erreur Critique Conformité</a:t>
            </a:r>
          </a:p>
          <a:p>
            <a:pPr marL="171450" lvl="0" indent="-171450" eaLnBrk="0" fontAlgn="ctr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anose="020B0604020202020204" pitchFamily="34" charset="0"/>
              <a:buChar char="•"/>
              <a:defRPr/>
            </a:pPr>
            <a:r>
              <a:rPr lang="fr-FR" sz="1050" kern="0" dirty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Résolution de contact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8273" y="4279919"/>
            <a:ext cx="1712068" cy="202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Ce qui a été fait</a:t>
            </a:r>
          </a:p>
        </p:txBody>
      </p:sp>
    </p:spTree>
    <p:extLst>
      <p:ext uri="{BB962C8B-B14F-4D97-AF65-F5344CB8AC3E}">
        <p14:creationId xmlns:p14="http://schemas.microsoft.com/office/powerpoint/2010/main" val="370461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23250</TotalTime>
  <Words>273</Words>
  <Application>Microsoft Office PowerPoint</Application>
  <PresentationFormat>Grand écran</PresentationFormat>
  <Paragraphs>56</Paragraphs>
  <Slides>3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Garamond</vt:lpstr>
      <vt:lpstr>Helvetica</vt:lpstr>
      <vt:lpstr>Wingdings</vt:lpstr>
      <vt:lpstr>Thème Office</vt:lpstr>
      <vt:lpstr>2_Thème Office</vt:lpstr>
      <vt:lpstr>Diapositive think-cell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Leandre AGUIAH</dc:creator>
  <cp:lastModifiedBy>Léandre Aguiah</cp:lastModifiedBy>
  <cp:revision>1538</cp:revision>
  <dcterms:created xsi:type="dcterms:W3CDTF">2015-10-14T16:42:27Z</dcterms:created>
  <dcterms:modified xsi:type="dcterms:W3CDTF">2022-10-03T17:22:51Z</dcterms:modified>
</cp:coreProperties>
</file>