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87" r:id="rId2"/>
    <p:sldId id="1085" r:id="rId3"/>
    <p:sldId id="1075" r:id="rId4"/>
    <p:sldId id="1080" r:id="rId5"/>
    <p:sldId id="1086" r:id="rId6"/>
    <p:sldId id="1076" r:id="rId7"/>
    <p:sldId id="1077" r:id="rId8"/>
    <p:sldId id="1081" r:id="rId9"/>
    <p:sldId id="1089" r:id="rId10"/>
    <p:sldId id="1083" r:id="rId11"/>
    <p:sldId id="1084" r:id="rId12"/>
    <p:sldId id="1088" r:id="rId13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370" y="67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2A9A1-B686-4A60-AC6B-B1485A2D1FD0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AA01C-9793-4B6C-881C-C1F4362F4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Modify the styles of the mask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Change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Modify the styles of the mask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ogoudedji@groupmediacontact.com" TargetMode="External"/><Relationship Id="rId2" Type="http://schemas.openxmlformats.org/officeDocument/2006/relationships/hyperlink" Target="mailto:idalmeida@groupmediacontact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aguiah@groupmediacontact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686" y="654874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001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à coins arrondis 110"/>
          <p:cNvSpPr/>
          <p:nvPr/>
        </p:nvSpPr>
        <p:spPr>
          <a:xfrm>
            <a:off x="48222" y="4803537"/>
            <a:ext cx="12143778" cy="1986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8222" y="1111808"/>
            <a:ext cx="12143778" cy="1814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239780" y="143841"/>
            <a:ext cx="11808884" cy="298343"/>
          </a:xfrm>
          <a:prstGeom prst="roundRect">
            <a:avLst>
              <a:gd name="adj" fmla="val 0"/>
            </a:avLst>
          </a:prstGeom>
          <a:solidFill>
            <a:schemeClr val="bg1">
              <a:alpha val="59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3300"/>
              </a:buClr>
              <a:defRPr/>
            </a:pPr>
            <a:r>
              <a:rPr lang="fr-FR"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 business continuity plan in less than 6 hours (real time management)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43338" y="773527"/>
            <a:ext cx="153617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b="1">
                <a:solidFill>
                  <a:schemeClr val="tx1"/>
                </a:solidFill>
              </a:rPr>
              <a:t>Findings</a:t>
            </a:r>
            <a:endParaRPr lang="fr-FR" sz="900" b="1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775522" y="784706"/>
            <a:ext cx="307234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b="1">
                <a:solidFill>
                  <a:schemeClr val="tx1"/>
                </a:solidFill>
              </a:rPr>
              <a:t>To do</a:t>
            </a:r>
            <a:endParaRPr lang="fr-FR" sz="900" b="1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43872" y="786131"/>
            <a:ext cx="153617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b="1">
                <a:solidFill>
                  <a:schemeClr val="tx1"/>
                </a:solidFill>
              </a:rPr>
              <a:t>Responsible for</a:t>
            </a:r>
            <a:endParaRPr lang="fr-FR" sz="900" b="1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576055" y="773527"/>
            <a:ext cx="153617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b="1">
                <a:solidFill>
                  <a:schemeClr val="tx1"/>
                </a:solidFill>
              </a:rPr>
              <a:t>Actors</a:t>
            </a:r>
            <a:endParaRPr lang="fr-FR" sz="900" b="1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208235" y="773527"/>
            <a:ext cx="153617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b="1">
                <a:solidFill>
                  <a:schemeClr val="tx1"/>
                </a:solidFill>
              </a:rPr>
              <a:t>Telephone</a:t>
            </a:r>
            <a:endParaRPr lang="fr-FR" sz="900" b="1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936428" y="784706"/>
            <a:ext cx="2112235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b="1">
                <a:solidFill>
                  <a:schemeClr val="tx1"/>
                </a:solidFill>
              </a:rPr>
              <a:t>Mail</a:t>
            </a:r>
            <a:endParaRPr lang="fr-FR" sz="9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340" y="1146637"/>
            <a:ext cx="1536171" cy="17036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1200" dirty="0">
                <a:solidFill>
                  <a:schemeClr val="tx1"/>
                </a:solidFill>
              </a:rPr>
              <a:t>Calls </a:t>
            </a:r>
            <a:r>
              <a:rPr lang="fr-CI" sz="1200" dirty="0" err="1">
                <a:solidFill>
                  <a:schemeClr val="tx1"/>
                </a:solidFill>
              </a:rPr>
              <a:t>cannot</a:t>
            </a:r>
            <a:r>
              <a:rPr lang="fr-CI" sz="1200" dirty="0">
                <a:solidFill>
                  <a:schemeClr val="tx1"/>
                </a:solidFill>
              </a:rPr>
              <a:t> </a:t>
            </a:r>
            <a:r>
              <a:rPr lang="fr-CI" sz="1200" dirty="0" err="1">
                <a:solidFill>
                  <a:schemeClr val="tx1"/>
                </a:solidFill>
              </a:rPr>
              <a:t>be</a:t>
            </a:r>
            <a:r>
              <a:rPr lang="fr-CI" sz="1200" dirty="0">
                <a:solidFill>
                  <a:schemeClr val="tx1"/>
                </a:solidFill>
              </a:rPr>
              <a:t> </a:t>
            </a:r>
            <a:r>
              <a:rPr lang="fr-CI" sz="1200" dirty="0" err="1">
                <a:solidFill>
                  <a:schemeClr val="tx1"/>
                </a:solidFill>
              </a:rPr>
              <a:t>received</a:t>
            </a:r>
            <a:r>
              <a:rPr lang="fr-CI" sz="1200" dirty="0">
                <a:solidFill>
                  <a:schemeClr val="tx1"/>
                </a:solidFill>
              </a:rPr>
              <a:t> on one or more programmes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338" y="3014954"/>
            <a:ext cx="1536171" cy="1653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I" sz="1200">
                <a:solidFill>
                  <a:prstClr val="black"/>
                </a:solidFill>
              </a:rPr>
              <a:t>Unable to receive calls on the interactive voice server (IVS) one or more programmes </a:t>
            </a:r>
            <a:endParaRPr lang="fr-FR" sz="12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340" y="4922529"/>
            <a:ext cx="1536171" cy="1776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1200">
                <a:solidFill>
                  <a:prstClr val="black"/>
                </a:solidFill>
              </a:rPr>
              <a:t>Switching off posts in a programme or all programmes</a:t>
            </a:r>
            <a:endParaRPr lang="fr-FR" sz="12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5522" y="1155833"/>
            <a:ext cx="3072341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steering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committee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the ISD and the programmes, the MTN client (the MTN client must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internal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/digital communication)</a:t>
            </a:r>
            <a:endParaRPr lang="fr-FR" sz="7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5522" y="1485804"/>
            <a:ext cx="3072341" cy="26184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Send text messages to customers to direct them to social networking channels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5521" y="1800829"/>
            <a:ext cx="3072341" cy="2310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Put message on IVR at program entry or call centre entry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5522" y="2080674"/>
            <a:ext cx="3072341" cy="2333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Assigning alternative channel or other programme codes to customer advisers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5273" y="3023576"/>
            <a:ext cx="3072341" cy="25018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steering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committee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the ISD and the programmes, the MTN client (the MTN client must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internal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/digital communication)</a:t>
            </a:r>
            <a:endParaRPr lang="fr-FR" sz="7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5273" y="3341107"/>
            <a:ext cx="3072341" cy="24042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 marketing to send messages to relevant customers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5273" y="3634418"/>
            <a:ext cx="3072341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Passing the message on to the relevant customers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85273" y="3912266"/>
            <a:ext cx="3072341" cy="2287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Informing customers of the availability of other channels on social networks 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5273" y="4926605"/>
            <a:ext cx="3072341" cy="2380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steering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committee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the ISD and the programmes, the MTN client (the MTN client must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CI" sz="7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internal</a:t>
            </a:r>
            <a:r>
              <a:rPr lang="fr-CI" sz="7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/digital communication)</a:t>
            </a:r>
            <a:endParaRPr lang="fr-FR" sz="7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85273" y="5249617"/>
            <a:ext cx="3072341" cy="2752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Record the message to be put at the entrance of the impacted programme or call centre. Send the message to the IT team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5273" y="5597248"/>
            <a:ext cx="3072341" cy="22744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Put message on IVR at program entry or call centre entry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62077" y="1155833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 Department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62077" y="1489654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62077" y="1833320"/>
            <a:ext cx="1517966" cy="1978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2077" y="2098985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71831" y="3013745"/>
            <a:ext cx="1517966" cy="2380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 Department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71831" y="3331149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71831" y="3634418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71831" y="3918077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71831" y="4926605"/>
            <a:ext cx="1517966" cy="2380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 Department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71831" y="5612604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7687" y="1152151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d'ALMEIDA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97687" y="1485973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d'ALMEIDA</a:t>
            </a: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Marius OGOUDEDJI</a:t>
            </a: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Léandre AGUIAH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97687" y="1829639"/>
            <a:ext cx="1517966" cy="1978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97687" y="2095304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97456" y="3335460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07440" y="3637915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07440" y="3914397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07440" y="5608922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07268" y="1146080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207268" y="1479901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+229 66 26 00 10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+229 97 76 88 53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07268" y="1823566"/>
            <a:ext cx="1517966" cy="1978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207268" y="2089232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17022" y="3321396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17022" y="3631842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217022" y="3908325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7022" y="5602850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941586" y="1142367"/>
            <a:ext cx="2120228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idalmeida@groupmediacontact.com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928435" y="1476672"/>
            <a:ext cx="2133378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" action="ppaction://noaction"/>
              </a:rPr>
              <a:t>idalmeida@groupmediacontact.com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mogoudedji@groupmediacontact.com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laguiah@groupmediacontact.com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928435" y="1820338"/>
            <a:ext cx="2120228" cy="1978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928435" y="2086003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38188" y="3318167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938188" y="3628614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938188" y="3905095"/>
            <a:ext cx="2120228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38188" y="5599621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88672" y="2361163"/>
            <a:ext cx="3072341" cy="25018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Informing customers of the availability of other channels on social networks 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975227" y="2361163"/>
            <a:ext cx="1517966" cy="22345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10837" y="2384209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220418" y="2378137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941586" y="2374908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788672" y="2670447"/>
            <a:ext cx="3072341" cy="1928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Transferring calls to a programme at another site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75227" y="2670447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MTN</a:t>
            </a:r>
          </a:p>
          <a:p>
            <a:r>
              <a:rPr lang="fr-FR" sz="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ISD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610837" y="2666766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Léandre AGUIAH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220418" y="2660694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+229 97 76 88 53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941586" y="2657465"/>
            <a:ext cx="2120228" cy="1928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" action="ppaction://noaction"/>
              </a:rPr>
              <a:t>laguiah@groupmediacontact.com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85339" y="4198215"/>
            <a:ext cx="3072341" cy="2356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Assigning alternative channel or other programme codes to customer advisers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71897" y="4199541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607506" y="4195859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217088" y="4189788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938254" y="4186558"/>
            <a:ext cx="2120228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780721" y="4484691"/>
            <a:ext cx="3072341" cy="185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Transferring calls to a programme at another site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967279" y="4484691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MTN</a:t>
            </a:r>
          </a:p>
          <a:p>
            <a:r>
              <a:rPr lang="fr-FR" sz="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ISD</a:t>
            </a:r>
          </a:p>
          <a:p>
            <a:endParaRPr lang="fr-FR" sz="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75522" y="5885310"/>
            <a:ext cx="3072341" cy="25628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Assigning alternative channel or other programme codes to customer advisers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962077" y="5915088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597687" y="5911407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207268" y="5905335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928435" y="5902105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788672" y="6196898"/>
            <a:ext cx="3072341" cy="24770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Informing customers of the availability of other channels on social networks 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75227" y="6198534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610837" y="6194853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220418" y="6188781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9941586" y="6185551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788672" y="6499485"/>
            <a:ext cx="3072341" cy="1928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7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Transferring calls to a programme at another site</a:t>
            </a:r>
            <a:endParaRPr lang="fr-FR" sz="7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975227" y="6499485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MTN</a:t>
            </a:r>
          </a:p>
          <a:p>
            <a:r>
              <a:rPr lang="fr-FR" sz="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9780" y="418812"/>
            <a:ext cx="4448064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I"/>
              <a:t>Call centre incident</a:t>
            </a:r>
            <a:endParaRPr lang="fr-FR"/>
          </a:p>
        </p:txBody>
      </p:sp>
      <p:sp>
        <p:nvSpPr>
          <p:cNvPr id="204" name="Rectangle 203"/>
          <p:cNvSpPr/>
          <p:nvPr/>
        </p:nvSpPr>
        <p:spPr>
          <a:xfrm>
            <a:off x="6576055" y="3013744"/>
            <a:ext cx="1517966" cy="23189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d'ALMEIDA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8185636" y="3013239"/>
            <a:ext cx="1517966" cy="22632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9919954" y="3014954"/>
            <a:ext cx="2120228" cy="2208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idalmeida@groupmediacontact.com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601084" y="4484972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Léandre AGUIAH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8210664" y="4478900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+229 97 76 88 53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9931832" y="4475670"/>
            <a:ext cx="2120228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" action="ppaction://noaction"/>
              </a:rPr>
              <a:t>laguiah@groupmediacontact.com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6607440" y="4914011"/>
            <a:ext cx="1517966" cy="23911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d'ALMEIDA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8217021" y="4913506"/>
            <a:ext cx="1517966" cy="23355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9951338" y="4920678"/>
            <a:ext cx="2120228" cy="22266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idalmeida@groupmediacontact.com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4985035" y="5273082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ISD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6620645" y="5269401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d'ALMEIDA</a:t>
            </a: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Marius OGOUDEDJI</a:t>
            </a: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Léandre AGUIAH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8230226" y="5263329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+229 66 26 00 10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+229 97 76 88 53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9951393" y="5260099"/>
            <a:ext cx="2133378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" action="ppaction://noaction"/>
              </a:rPr>
              <a:t>idalmeida@groupmediacontact.com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mogoudedji@groupmediacontact.com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laguiah@groupmediacontact.com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6610715" y="6506097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Léandre AGUIAH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8220295" y="6500025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  <a:p>
            <a:r>
              <a:rPr lang="fr-FR" sz="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+229 97 76 88 53</a:t>
            </a: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9941463" y="6496795"/>
            <a:ext cx="2120228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r>
              <a:rPr lang="fr-FR" sz="5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" action="ppaction://noaction"/>
              </a:rPr>
              <a:t>laguiah@groupmediacontact.com</a:t>
            </a:r>
            <a:endParaRPr lang="fr-FR" sz="5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587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>
          <a:xfrm>
            <a:off x="1358627" y="5066641"/>
            <a:ext cx="1028409" cy="574294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16997" y="1223747"/>
            <a:ext cx="11655028" cy="4597631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23584" y="5821378"/>
            <a:ext cx="11648441" cy="878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186" y="4222"/>
            <a:ext cx="11935839" cy="30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prstClr val="white"/>
                </a:solidFill>
              </a:rPr>
              <a:t>Business continuity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406" y="1245140"/>
            <a:ext cx="282102" cy="52348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>
                <a:solidFill>
                  <a:prstClr val="black"/>
                </a:solidFill>
              </a:rPr>
              <a:t>Less than 6 hours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8629" y="1351895"/>
            <a:ext cx="888460" cy="42608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Unavailability of telecom networks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7375" y="2308023"/>
            <a:ext cx="888460" cy="53962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err="1">
                <a:solidFill>
                  <a:prstClr val="white"/>
                </a:solidFill>
              </a:rPr>
              <a:t>Unavailability</a:t>
            </a:r>
            <a:r>
              <a:rPr lang="fr-FR" sz="900" b="1" dirty="0">
                <a:solidFill>
                  <a:prstClr val="white"/>
                </a:solidFill>
              </a:rPr>
              <a:t> of the MCB </a:t>
            </a:r>
            <a:r>
              <a:rPr lang="fr-FR" sz="900" b="1" dirty="0" err="1">
                <a:solidFill>
                  <a:prstClr val="white"/>
                </a:solidFill>
              </a:rPr>
              <a:t>website</a:t>
            </a:r>
            <a:endParaRPr lang="fr-FR" sz="9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8629" y="3363192"/>
            <a:ext cx="888460" cy="35213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Natural disaster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8628" y="4262565"/>
            <a:ext cx="888460" cy="3705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Staff strike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8628" y="6019194"/>
            <a:ext cx="888460" cy="42608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Malfunction </a:t>
            </a:r>
          </a:p>
          <a:p>
            <a:pPr algn="ctr"/>
            <a:r>
              <a:rPr lang="fr-FR" sz="900" b="1">
                <a:solidFill>
                  <a:prstClr val="white"/>
                </a:solidFill>
              </a:rPr>
              <a:t>IF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6527" y="1245139"/>
            <a:ext cx="282102" cy="52266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>
                <a:solidFill>
                  <a:prstClr val="black"/>
                </a:solidFill>
              </a:rPr>
              <a:t>More than 6 hours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6984" y="1305223"/>
            <a:ext cx="1317201" cy="681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err="1">
                <a:solidFill>
                  <a:prstClr val="black"/>
                </a:solidFill>
              </a:rPr>
              <a:t>Informing</a:t>
            </a:r>
            <a:r>
              <a:rPr lang="fr-FR" sz="1000" b="1" dirty="0">
                <a:solidFill>
                  <a:prstClr val="black"/>
                </a:solidFill>
              </a:rPr>
              <a:t> the </a:t>
            </a:r>
            <a:r>
              <a:rPr lang="fr-FR" sz="1000" b="1" dirty="0" err="1">
                <a:solidFill>
                  <a:prstClr val="black"/>
                </a:solidFill>
              </a:rPr>
              <a:t>steering</a:t>
            </a:r>
            <a:r>
              <a:rPr lang="fr-FR" sz="1000" b="1" dirty="0">
                <a:solidFill>
                  <a:prstClr val="black"/>
                </a:solidFill>
              </a:rPr>
              <a:t> </a:t>
            </a:r>
            <a:r>
              <a:rPr lang="fr-FR" sz="1000" b="1" dirty="0" err="1">
                <a:solidFill>
                  <a:prstClr val="black"/>
                </a:solidFill>
              </a:rPr>
              <a:t>committee</a:t>
            </a:r>
            <a:r>
              <a:rPr lang="fr-FR" sz="1000" b="1" dirty="0">
                <a:solidFill>
                  <a:prstClr val="black"/>
                </a:solidFill>
              </a:rPr>
              <a:t>, the ISD and the MTN programmes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3455" y="2320574"/>
            <a:ext cx="1133285" cy="5145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Informing management, ISD and programmes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99601" y="2320040"/>
            <a:ext cx="1465240" cy="517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err="1">
                <a:solidFill>
                  <a:prstClr val="black"/>
                </a:solidFill>
              </a:rPr>
              <a:t>Identify</a:t>
            </a:r>
            <a:r>
              <a:rPr lang="fr-FR" sz="1000" b="1" dirty="0">
                <a:solidFill>
                  <a:prstClr val="black"/>
                </a:solidFill>
              </a:rPr>
              <a:t> </a:t>
            </a:r>
            <a:r>
              <a:rPr lang="fr-FR" sz="1000" b="1" dirty="0" err="1">
                <a:solidFill>
                  <a:prstClr val="black"/>
                </a:solidFill>
              </a:rPr>
              <a:t>impacted</a:t>
            </a:r>
            <a:r>
              <a:rPr lang="fr-FR" sz="1000" b="1" dirty="0">
                <a:solidFill>
                  <a:prstClr val="black"/>
                </a:solidFill>
              </a:rPr>
              <a:t> programmes and </a:t>
            </a:r>
            <a:r>
              <a:rPr lang="fr-FR" sz="1000" b="1" dirty="0" err="1">
                <a:solidFill>
                  <a:prstClr val="black"/>
                </a:solidFill>
              </a:rPr>
              <a:t>inform</a:t>
            </a:r>
            <a:r>
              <a:rPr lang="fr-FR" sz="1000" b="1" dirty="0">
                <a:solidFill>
                  <a:prstClr val="black"/>
                </a:solidFill>
              </a:rPr>
              <a:t> MTN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80210" y="4058574"/>
            <a:ext cx="1239956" cy="771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Allocate resources from another subsidiary to the affected programmes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32371" y="6020321"/>
            <a:ext cx="1449421" cy="426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Informing OD and planning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22800" y="6028272"/>
            <a:ext cx="1708841" cy="426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Invite CCs to carry out manual registration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57089" y="6028272"/>
            <a:ext cx="1449421" cy="426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Monitors the recovery of the 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84782" y="6019194"/>
            <a:ext cx="1610111" cy="426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Identify one or more CCs to deport customer data into the 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57081" y="424923"/>
            <a:ext cx="2751063" cy="6506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Inform customers by SMS and invite them on other available channels. Continuously inform MCB on the progress of the resolution of the incident (Estimate the resolution time)</a:t>
            </a:r>
          </a:p>
        </p:txBody>
      </p:sp>
      <p:grpSp>
        <p:nvGrpSpPr>
          <p:cNvPr id="58" name="Groupe 57"/>
          <p:cNvGrpSpPr/>
          <p:nvPr/>
        </p:nvGrpSpPr>
        <p:grpSpPr>
          <a:xfrm>
            <a:off x="9230472" y="607833"/>
            <a:ext cx="398834" cy="273381"/>
            <a:chOff x="6138677" y="621098"/>
            <a:chExt cx="398834" cy="273381"/>
          </a:xfrm>
        </p:grpSpPr>
        <p:sp>
          <p:nvSpPr>
            <p:cNvPr id="27" name="Hexagone 26"/>
            <p:cNvSpPr/>
            <p:nvPr/>
          </p:nvSpPr>
          <p:spPr>
            <a:xfrm>
              <a:off x="6158644" y="621098"/>
              <a:ext cx="339444" cy="273381"/>
            </a:xfrm>
            <a:prstGeom prst="hex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138677" y="630611"/>
              <a:ext cx="398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prstClr val="white"/>
                  </a:solidFill>
                </a:rPr>
                <a:t>End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8974013" y="4286815"/>
            <a:ext cx="398834" cy="273381"/>
            <a:chOff x="6999051" y="4337848"/>
            <a:chExt cx="398834" cy="273381"/>
          </a:xfrm>
        </p:grpSpPr>
        <p:sp>
          <p:nvSpPr>
            <p:cNvPr id="25" name="Hexagone 24"/>
            <p:cNvSpPr/>
            <p:nvPr/>
          </p:nvSpPr>
          <p:spPr>
            <a:xfrm>
              <a:off x="7028746" y="4337848"/>
              <a:ext cx="339444" cy="273381"/>
            </a:xfrm>
            <a:prstGeom prst="hex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999051" y="4343733"/>
              <a:ext cx="398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prstClr val="white"/>
                  </a:solidFill>
                </a:rPr>
                <a:t>End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8297552" y="1751919"/>
            <a:ext cx="803675" cy="21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Telework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 rot="-900000">
            <a:off x="2247089" y="1564939"/>
            <a:ext cx="279895" cy="80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49" idx="3"/>
            <a:endCxn id="26" idx="1"/>
          </p:cNvCxnSpPr>
          <p:nvPr/>
        </p:nvCxnSpPr>
        <p:spPr>
          <a:xfrm flipV="1">
            <a:off x="2309858" y="750227"/>
            <a:ext cx="1247223" cy="192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26" idx="3"/>
            <a:endCxn id="111" idx="1"/>
          </p:cNvCxnSpPr>
          <p:nvPr/>
        </p:nvCxnSpPr>
        <p:spPr>
          <a:xfrm flipV="1">
            <a:off x="6308144" y="749710"/>
            <a:ext cx="481524" cy="5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rganigramme : Document 62"/>
          <p:cNvSpPr/>
          <p:nvPr/>
        </p:nvSpPr>
        <p:spPr>
          <a:xfrm>
            <a:off x="3445291" y="1934909"/>
            <a:ext cx="379379" cy="170728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66" name="Connecteur droit avec flèche 65"/>
          <p:cNvCxnSpPr/>
          <p:nvPr/>
        </p:nvCxnSpPr>
        <p:spPr>
          <a:xfrm rot="10980000" flipH="1">
            <a:off x="2247087" y="2577835"/>
            <a:ext cx="486368" cy="427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>
            <a:stCxn id="9" idx="3"/>
            <a:endCxn id="14" idx="2"/>
          </p:cNvCxnSpPr>
          <p:nvPr/>
        </p:nvCxnSpPr>
        <p:spPr>
          <a:xfrm flipV="1">
            <a:off x="2247089" y="2835095"/>
            <a:ext cx="1053009" cy="70416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14" idx="3"/>
            <a:endCxn id="15" idx="1"/>
          </p:cNvCxnSpPr>
          <p:nvPr/>
        </p:nvCxnSpPr>
        <p:spPr>
          <a:xfrm>
            <a:off x="3866740" y="2577835"/>
            <a:ext cx="232861" cy="8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rot="-240000">
            <a:off x="5554126" y="2603324"/>
            <a:ext cx="576000" cy="475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stCxn id="11" idx="3"/>
          </p:cNvCxnSpPr>
          <p:nvPr/>
        </p:nvCxnSpPr>
        <p:spPr>
          <a:xfrm flipV="1">
            <a:off x="2247088" y="4447863"/>
            <a:ext cx="486367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>
            <a:stCxn id="18" idx="3"/>
          </p:cNvCxnSpPr>
          <p:nvPr/>
        </p:nvCxnSpPr>
        <p:spPr>
          <a:xfrm>
            <a:off x="7020166" y="4444099"/>
            <a:ext cx="305047" cy="1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rganigramme : Document 131"/>
          <p:cNvSpPr/>
          <p:nvPr/>
        </p:nvSpPr>
        <p:spPr>
          <a:xfrm>
            <a:off x="5185462" y="2825891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133" name="Organigramme : Document 132"/>
          <p:cNvSpPr/>
          <p:nvPr/>
        </p:nvSpPr>
        <p:spPr>
          <a:xfrm>
            <a:off x="3487361" y="2823862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134" name="Organigramme : Document 133"/>
          <p:cNvSpPr/>
          <p:nvPr/>
        </p:nvSpPr>
        <p:spPr>
          <a:xfrm>
            <a:off x="2642681" y="2813911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Tel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0495462" y="2322599"/>
            <a:ext cx="1317655" cy="426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Monitor site availability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0263613" y="3507792"/>
            <a:ext cx="1778781" cy="640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Inform inbound actors and reassign teams to originating sites</a:t>
            </a:r>
          </a:p>
        </p:txBody>
      </p:sp>
      <p:cxnSp>
        <p:nvCxnSpPr>
          <p:cNvPr id="143" name="Connecteur droit avec flèche 142"/>
          <p:cNvCxnSpPr>
            <a:stCxn id="138" idx="2"/>
            <a:endCxn id="142" idx="0"/>
          </p:cNvCxnSpPr>
          <p:nvPr/>
        </p:nvCxnSpPr>
        <p:spPr>
          <a:xfrm flipH="1">
            <a:off x="11153004" y="2748686"/>
            <a:ext cx="1286" cy="7591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142" idx="1"/>
            <a:endCxn id="152" idx="3"/>
          </p:cNvCxnSpPr>
          <p:nvPr/>
        </p:nvCxnSpPr>
        <p:spPr>
          <a:xfrm flipH="1">
            <a:off x="10075267" y="3828230"/>
            <a:ext cx="188346" cy="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e 149"/>
          <p:cNvGrpSpPr/>
          <p:nvPr/>
        </p:nvGrpSpPr>
        <p:grpSpPr>
          <a:xfrm>
            <a:off x="9676433" y="3695556"/>
            <a:ext cx="398834" cy="273381"/>
            <a:chOff x="6999051" y="4337848"/>
            <a:chExt cx="398834" cy="273381"/>
          </a:xfrm>
        </p:grpSpPr>
        <p:sp>
          <p:nvSpPr>
            <p:cNvPr id="151" name="Hexagone 150"/>
            <p:cNvSpPr/>
            <p:nvPr/>
          </p:nvSpPr>
          <p:spPr>
            <a:xfrm>
              <a:off x="7028746" y="4337848"/>
              <a:ext cx="339444" cy="273381"/>
            </a:xfrm>
            <a:prstGeom prst="hex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6999051" y="4343733"/>
              <a:ext cx="398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prstClr val="white"/>
                  </a:solidFill>
                </a:rPr>
                <a:t>End</a:t>
              </a:r>
            </a:p>
          </p:txBody>
        </p:sp>
      </p:grpSp>
      <p:sp>
        <p:nvSpPr>
          <p:cNvPr id="162" name="Organigramme : Document 161"/>
          <p:cNvSpPr/>
          <p:nvPr/>
        </p:nvSpPr>
        <p:spPr>
          <a:xfrm>
            <a:off x="11629591" y="4146277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163" name="Organigramme : Document 162"/>
          <p:cNvSpPr/>
          <p:nvPr/>
        </p:nvSpPr>
        <p:spPr>
          <a:xfrm>
            <a:off x="3911992" y="6379395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164" name="Organigramme : Document 163"/>
          <p:cNvSpPr/>
          <p:nvPr/>
        </p:nvSpPr>
        <p:spPr>
          <a:xfrm>
            <a:off x="5132977" y="6391559"/>
            <a:ext cx="927616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Excel file</a:t>
            </a:r>
          </a:p>
        </p:txBody>
      </p:sp>
      <p:cxnSp>
        <p:nvCxnSpPr>
          <p:cNvPr id="165" name="Connecteur droit avec flèche 164"/>
          <p:cNvCxnSpPr>
            <a:stCxn id="12" idx="3"/>
            <a:endCxn id="19" idx="1"/>
          </p:cNvCxnSpPr>
          <p:nvPr/>
        </p:nvCxnSpPr>
        <p:spPr>
          <a:xfrm>
            <a:off x="2247088" y="6232238"/>
            <a:ext cx="585283" cy="11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avec flèche 167"/>
          <p:cNvCxnSpPr>
            <a:stCxn id="19" idx="3"/>
            <a:endCxn id="20" idx="1"/>
          </p:cNvCxnSpPr>
          <p:nvPr/>
        </p:nvCxnSpPr>
        <p:spPr>
          <a:xfrm>
            <a:off x="4281792" y="6233365"/>
            <a:ext cx="341008" cy="79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avec flèche 170"/>
          <p:cNvCxnSpPr>
            <a:stCxn id="20" idx="3"/>
            <a:endCxn id="21" idx="1"/>
          </p:cNvCxnSpPr>
          <p:nvPr/>
        </p:nvCxnSpPr>
        <p:spPr>
          <a:xfrm>
            <a:off x="6331641" y="6241316"/>
            <a:ext cx="4254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>
            <a:stCxn id="21" idx="3"/>
            <a:endCxn id="22" idx="1"/>
          </p:cNvCxnSpPr>
          <p:nvPr/>
        </p:nvCxnSpPr>
        <p:spPr>
          <a:xfrm flipV="1">
            <a:off x="8206510" y="6232238"/>
            <a:ext cx="378272" cy="90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e 176"/>
          <p:cNvGrpSpPr/>
          <p:nvPr/>
        </p:nvGrpSpPr>
        <p:grpSpPr>
          <a:xfrm>
            <a:off x="10790582" y="6106014"/>
            <a:ext cx="398834" cy="273381"/>
            <a:chOff x="6999051" y="4337848"/>
            <a:chExt cx="398834" cy="273381"/>
          </a:xfrm>
        </p:grpSpPr>
        <p:sp>
          <p:nvSpPr>
            <p:cNvPr id="178" name="Hexagone 177"/>
            <p:cNvSpPr/>
            <p:nvPr/>
          </p:nvSpPr>
          <p:spPr>
            <a:xfrm>
              <a:off x="7028746" y="4337848"/>
              <a:ext cx="339444" cy="273381"/>
            </a:xfrm>
            <a:prstGeom prst="hex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79" name="ZoneTexte 178"/>
            <p:cNvSpPr txBox="1"/>
            <p:nvPr/>
          </p:nvSpPr>
          <p:spPr>
            <a:xfrm>
              <a:off x="6999051" y="4343733"/>
              <a:ext cx="398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prstClr val="white"/>
                  </a:solidFill>
                </a:rPr>
                <a:t>End</a:t>
              </a:r>
            </a:p>
          </p:txBody>
        </p:sp>
      </p:grpSp>
      <p:cxnSp>
        <p:nvCxnSpPr>
          <p:cNvPr id="180" name="Connecteur droit avec flèche 179"/>
          <p:cNvCxnSpPr>
            <a:stCxn id="22" idx="3"/>
            <a:endCxn id="179" idx="1"/>
          </p:cNvCxnSpPr>
          <p:nvPr/>
        </p:nvCxnSpPr>
        <p:spPr>
          <a:xfrm>
            <a:off x="10194893" y="6232238"/>
            <a:ext cx="595689" cy="10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96890" y="1194071"/>
            <a:ext cx="318562" cy="5505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b="1" dirty="0" err="1">
                <a:solidFill>
                  <a:prstClr val="black"/>
                </a:solidFill>
              </a:rPr>
              <a:t>Supervisor</a:t>
            </a:r>
            <a:r>
              <a:rPr lang="fr-FR" sz="1200" b="1" dirty="0">
                <a:solidFill>
                  <a:prstClr val="black"/>
                </a:solidFill>
              </a:rPr>
              <a:t> – Flow </a:t>
            </a:r>
            <a:r>
              <a:rPr lang="fr-FR" sz="1200" b="1" dirty="0" err="1">
                <a:solidFill>
                  <a:prstClr val="black"/>
                </a:solidFill>
              </a:rPr>
              <a:t>Planner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115119" y="385298"/>
            <a:ext cx="320299" cy="813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b="1" dirty="0">
                <a:solidFill>
                  <a:prstClr val="black"/>
                </a:solidFill>
              </a:rPr>
              <a:t>MTN Action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96890" y="390004"/>
            <a:ext cx="11975135" cy="8307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89" name="Connecteur en angle 188"/>
          <p:cNvCxnSpPr>
            <a:endCxn id="12" idx="2"/>
          </p:cNvCxnSpPr>
          <p:nvPr/>
        </p:nvCxnSpPr>
        <p:spPr>
          <a:xfrm rot="5400000" flipH="1" flipV="1">
            <a:off x="1264130" y="5915607"/>
            <a:ext cx="9053" cy="1068401"/>
          </a:xfrm>
          <a:prstGeom prst="bentConnector3">
            <a:avLst>
              <a:gd name="adj1" fmla="val -152507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en angle 190"/>
          <p:cNvCxnSpPr>
            <a:stCxn id="5" idx="0"/>
            <a:endCxn id="7" idx="0"/>
          </p:cNvCxnSpPr>
          <p:nvPr/>
        </p:nvCxnSpPr>
        <p:spPr>
          <a:xfrm rot="16200000" flipH="1">
            <a:off x="1215280" y="764316"/>
            <a:ext cx="106755" cy="1068402"/>
          </a:xfrm>
          <a:prstGeom prst="bentConnector3">
            <a:avLst>
              <a:gd name="adj1" fmla="val -43463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9918987" y="481493"/>
            <a:ext cx="404499" cy="12704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9918987" y="690905"/>
            <a:ext cx="404500" cy="127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9918987" y="919238"/>
            <a:ext cx="404500" cy="127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6" name="ZoneTexte 195"/>
          <p:cNvSpPr txBox="1"/>
          <p:nvPr/>
        </p:nvSpPr>
        <p:spPr>
          <a:xfrm>
            <a:off x="10337593" y="443687"/>
            <a:ext cx="1898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solidFill>
                  <a:prstClr val="black"/>
                </a:solidFill>
              </a:rPr>
              <a:t>Tray</a:t>
            </a:r>
            <a:r>
              <a:rPr lang="fr-FR" sz="1000" dirty="0">
                <a:solidFill>
                  <a:prstClr val="black"/>
                </a:solidFill>
              </a:rPr>
              <a:t> / Interaction to </a:t>
            </a:r>
            <a:r>
              <a:rPr lang="fr-FR" sz="1000" dirty="0" err="1">
                <a:solidFill>
                  <a:prstClr val="black"/>
                </a:solidFill>
              </a:rPr>
              <a:t>be</a:t>
            </a:r>
            <a:r>
              <a:rPr lang="fr-FR" sz="1000" dirty="0">
                <a:solidFill>
                  <a:prstClr val="black"/>
                </a:solidFill>
              </a:rPr>
              <a:t> </a:t>
            </a:r>
            <a:r>
              <a:rPr lang="fr-FR" sz="1000" dirty="0" err="1">
                <a:solidFill>
                  <a:prstClr val="black"/>
                </a:solidFill>
              </a:rPr>
              <a:t>created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197" name="ZoneTexte 196"/>
          <p:cNvSpPr txBox="1"/>
          <p:nvPr/>
        </p:nvSpPr>
        <p:spPr>
          <a:xfrm>
            <a:off x="10451240" y="637997"/>
            <a:ext cx="1674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prstClr val="black"/>
                </a:solidFill>
              </a:rPr>
              <a:t>Actions to </a:t>
            </a:r>
            <a:r>
              <a:rPr lang="fr-FR" sz="1000" dirty="0" err="1">
                <a:solidFill>
                  <a:prstClr val="black"/>
                </a:solidFill>
              </a:rPr>
              <a:t>be</a:t>
            </a:r>
            <a:r>
              <a:rPr lang="fr-FR" sz="1000" dirty="0">
                <a:solidFill>
                  <a:prstClr val="black"/>
                </a:solidFill>
              </a:rPr>
              <a:t> </a:t>
            </a:r>
            <a:r>
              <a:rPr lang="fr-FR" sz="1000" dirty="0" err="1">
                <a:solidFill>
                  <a:prstClr val="black"/>
                </a:solidFill>
              </a:rPr>
              <a:t>carried</a:t>
            </a:r>
            <a:r>
              <a:rPr lang="fr-FR" sz="1000" dirty="0">
                <a:solidFill>
                  <a:prstClr val="black"/>
                </a:solidFill>
              </a:rPr>
              <a:t> out by MCB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10402093" y="897207"/>
            <a:ext cx="1501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prstClr val="black"/>
                </a:solidFill>
              </a:rPr>
              <a:t>Actions to </a:t>
            </a:r>
            <a:r>
              <a:rPr lang="fr-FR" sz="1000" dirty="0" err="1">
                <a:solidFill>
                  <a:prstClr val="black"/>
                </a:solidFill>
              </a:rPr>
              <a:t>be</a:t>
            </a:r>
            <a:r>
              <a:rPr lang="fr-FR" sz="1000" dirty="0">
                <a:solidFill>
                  <a:prstClr val="black"/>
                </a:solidFill>
              </a:rPr>
              <a:t> </a:t>
            </a:r>
            <a:r>
              <a:rPr lang="fr-FR" sz="1000" dirty="0" err="1">
                <a:solidFill>
                  <a:prstClr val="black"/>
                </a:solidFill>
              </a:rPr>
              <a:t>carried</a:t>
            </a:r>
            <a:r>
              <a:rPr lang="fr-FR" sz="1000" dirty="0">
                <a:solidFill>
                  <a:prstClr val="black"/>
                </a:solidFill>
              </a:rPr>
              <a:t> out by the MTN</a:t>
            </a:r>
          </a:p>
        </p:txBody>
      </p:sp>
      <p:sp>
        <p:nvSpPr>
          <p:cNvPr id="199" name="Organigramme : Stockage à accès direct 198"/>
          <p:cNvSpPr/>
          <p:nvPr/>
        </p:nvSpPr>
        <p:spPr>
          <a:xfrm>
            <a:off x="9862627" y="6413049"/>
            <a:ext cx="664532" cy="217632"/>
          </a:xfrm>
          <a:prstGeom prst="flowChartMagneticDru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9834353" y="6418005"/>
            <a:ext cx="5132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>
                <a:solidFill>
                  <a:prstClr val="white"/>
                </a:solidFill>
              </a:rPr>
              <a:t>Hermes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79599" y="485941"/>
            <a:ext cx="1030259" cy="5671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prstClr val="black"/>
                </a:solidFill>
              </a:rPr>
              <a:t>MTN actions </a:t>
            </a:r>
            <a:r>
              <a:rPr lang="fr-CI" sz="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CI" sz="8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informing</a:t>
            </a:r>
            <a:r>
              <a:rPr lang="fr-CI" sz="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I" sz="8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internal</a:t>
            </a:r>
            <a:r>
              <a:rPr lang="fr-CI" sz="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/digital communication)</a:t>
            </a:r>
            <a:endParaRPr lang="fr-FR" sz="1000" b="1" dirty="0">
              <a:solidFill>
                <a:prstClr val="black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789668" y="431729"/>
            <a:ext cx="1899220" cy="6359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Confirm resolution of the problem to MCB teams + send text messages to customers to resolve the incident</a:t>
            </a:r>
          </a:p>
        </p:txBody>
      </p:sp>
      <p:cxnSp>
        <p:nvCxnSpPr>
          <p:cNvPr id="116" name="Connecteur droit avec flèche 115"/>
          <p:cNvCxnSpPr>
            <a:stCxn id="111" idx="3"/>
            <a:endCxn id="28" idx="1"/>
          </p:cNvCxnSpPr>
          <p:nvPr/>
        </p:nvCxnSpPr>
        <p:spPr>
          <a:xfrm flipV="1">
            <a:off x="8688888" y="748151"/>
            <a:ext cx="541584" cy="15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7900394" y="3041839"/>
            <a:ext cx="1583502" cy="515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Allocate resources from another subsidiary to the affected programmes</a:t>
            </a:r>
          </a:p>
        </p:txBody>
      </p:sp>
      <p:sp>
        <p:nvSpPr>
          <p:cNvPr id="95" name="Organigramme : Décision 94"/>
          <p:cNvSpPr/>
          <p:nvPr/>
        </p:nvSpPr>
        <p:spPr>
          <a:xfrm rot="5400000">
            <a:off x="6289744" y="1970676"/>
            <a:ext cx="875077" cy="131013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endParaRPr lang="fr-FR" sz="1900">
              <a:solidFill>
                <a:prstClr val="white"/>
              </a:solidFill>
            </a:endParaRPr>
          </a:p>
        </p:txBody>
      </p:sp>
      <p:cxnSp>
        <p:nvCxnSpPr>
          <p:cNvPr id="98" name="Connecteur en angle 97"/>
          <p:cNvCxnSpPr>
            <a:stCxn id="95" idx="3"/>
            <a:endCxn id="130" idx="1"/>
          </p:cNvCxnSpPr>
          <p:nvPr/>
        </p:nvCxnSpPr>
        <p:spPr>
          <a:xfrm rot="16200000" flipH="1">
            <a:off x="7195667" y="2594895"/>
            <a:ext cx="236342" cy="1173111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>
            <a:stCxn id="95" idx="1"/>
            <a:endCxn id="31" idx="1"/>
          </p:cNvCxnSpPr>
          <p:nvPr/>
        </p:nvCxnSpPr>
        <p:spPr>
          <a:xfrm rot="5400000" flipH="1" flipV="1">
            <a:off x="7348938" y="1239590"/>
            <a:ext cx="326959" cy="1570269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215994" y="1717184"/>
            <a:ext cx="1069108" cy="2910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black"/>
                </a:solidFill>
              </a:rPr>
              <a:t>Informing cc's to connect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216677" y="3148186"/>
            <a:ext cx="1069108" cy="2910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black"/>
                </a:solidFill>
              </a:rPr>
              <a:t>Informing branch managers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6308144" y="2371102"/>
            <a:ext cx="82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fr-FR" sz="800" b="1" dirty="0" err="1">
                <a:solidFill>
                  <a:prstClr val="black"/>
                </a:solidFill>
              </a:rPr>
              <a:t>Telework</a:t>
            </a:r>
            <a:r>
              <a:rPr lang="fr-FR" sz="800" b="1" dirty="0">
                <a:solidFill>
                  <a:prstClr val="black"/>
                </a:solidFill>
              </a:rPr>
              <a:t> </a:t>
            </a:r>
          </a:p>
          <a:p>
            <a:pPr algn="ctr" defTabSz="914332"/>
            <a:r>
              <a:rPr lang="fr-FR" sz="800" b="1" dirty="0">
                <a:solidFill>
                  <a:prstClr val="black"/>
                </a:solidFill>
              </a:rPr>
              <a:t>/ out-of-country management</a:t>
            </a:r>
          </a:p>
        </p:txBody>
      </p:sp>
      <p:cxnSp>
        <p:nvCxnSpPr>
          <p:cNvPr id="145" name="Connecteur en angle 144"/>
          <p:cNvCxnSpPr>
            <a:stCxn id="130" idx="3"/>
            <a:endCxn id="138" idx="1"/>
          </p:cNvCxnSpPr>
          <p:nvPr/>
        </p:nvCxnSpPr>
        <p:spPr>
          <a:xfrm flipV="1">
            <a:off x="9483896" y="2535643"/>
            <a:ext cx="1011566" cy="76397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en angle 152"/>
          <p:cNvCxnSpPr>
            <a:stCxn id="31" idx="3"/>
            <a:endCxn id="138" idx="1"/>
          </p:cNvCxnSpPr>
          <p:nvPr/>
        </p:nvCxnSpPr>
        <p:spPr>
          <a:xfrm>
            <a:off x="9101227" y="1861244"/>
            <a:ext cx="1394235" cy="674399"/>
          </a:xfrm>
          <a:prstGeom prst="bentConnector3">
            <a:avLst>
              <a:gd name="adj1" fmla="val 6366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rganigramme : Document 187"/>
          <p:cNvSpPr/>
          <p:nvPr/>
        </p:nvSpPr>
        <p:spPr>
          <a:xfrm>
            <a:off x="7002969" y="1979439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190" name="Organigramme : Document 189"/>
          <p:cNvSpPr/>
          <p:nvPr/>
        </p:nvSpPr>
        <p:spPr>
          <a:xfrm>
            <a:off x="6977136" y="3420935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4110170" y="4236456"/>
            <a:ext cx="1392688" cy="422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Inform the OD and branch managers</a:t>
            </a:r>
          </a:p>
        </p:txBody>
      </p:sp>
      <p:cxnSp>
        <p:nvCxnSpPr>
          <p:cNvPr id="203" name="Connecteur droit avec flèche 202"/>
          <p:cNvCxnSpPr>
            <a:stCxn id="202" idx="3"/>
            <a:endCxn id="18" idx="1"/>
          </p:cNvCxnSpPr>
          <p:nvPr/>
        </p:nvCxnSpPr>
        <p:spPr>
          <a:xfrm flipV="1">
            <a:off x="5502858" y="4444099"/>
            <a:ext cx="277352" cy="37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rganigramme : Document 203"/>
          <p:cNvSpPr/>
          <p:nvPr/>
        </p:nvSpPr>
        <p:spPr>
          <a:xfrm>
            <a:off x="5130977" y="4633164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1358627" y="5173668"/>
            <a:ext cx="888460" cy="3705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Cloud is down</a:t>
            </a:r>
          </a:p>
        </p:txBody>
      </p:sp>
      <p:cxnSp>
        <p:nvCxnSpPr>
          <p:cNvPr id="206" name="Connecteur droit avec flèche 205"/>
          <p:cNvCxnSpPr>
            <a:endCxn id="209" idx="1"/>
          </p:cNvCxnSpPr>
          <p:nvPr/>
        </p:nvCxnSpPr>
        <p:spPr>
          <a:xfrm>
            <a:off x="2229912" y="5358969"/>
            <a:ext cx="503543" cy="1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731468" y="4236456"/>
            <a:ext cx="1133285" cy="433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Informing ISD and programmes</a:t>
            </a:r>
          </a:p>
        </p:txBody>
      </p:sp>
      <p:sp>
        <p:nvSpPr>
          <p:cNvPr id="208" name="Organigramme : Document 207"/>
          <p:cNvSpPr/>
          <p:nvPr/>
        </p:nvSpPr>
        <p:spPr>
          <a:xfrm>
            <a:off x="3487361" y="4613056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2733455" y="5167081"/>
            <a:ext cx="1488141" cy="386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Informing management, ISD and programmes</a:t>
            </a:r>
          </a:p>
        </p:txBody>
      </p:sp>
      <p:sp>
        <p:nvSpPr>
          <p:cNvPr id="215" name="Organigramme : Document 214"/>
          <p:cNvSpPr/>
          <p:nvPr/>
        </p:nvSpPr>
        <p:spPr>
          <a:xfrm>
            <a:off x="3844185" y="5523573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216" name="Connecteur droit avec flèche 215"/>
          <p:cNvCxnSpPr>
            <a:stCxn id="207" idx="3"/>
            <a:endCxn id="202" idx="1"/>
          </p:cNvCxnSpPr>
          <p:nvPr/>
        </p:nvCxnSpPr>
        <p:spPr>
          <a:xfrm flipV="1">
            <a:off x="3864753" y="4447863"/>
            <a:ext cx="245417" cy="51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avec flèche 218"/>
          <p:cNvCxnSpPr>
            <a:stCxn id="209" idx="3"/>
          </p:cNvCxnSpPr>
          <p:nvPr/>
        </p:nvCxnSpPr>
        <p:spPr>
          <a:xfrm>
            <a:off x="4221596" y="5360365"/>
            <a:ext cx="456115" cy="2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/>
        </p:nvSpPr>
        <p:spPr>
          <a:xfrm>
            <a:off x="4677711" y="5173668"/>
            <a:ext cx="1765281" cy="386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err="1">
                <a:solidFill>
                  <a:prstClr val="black"/>
                </a:solidFill>
              </a:rPr>
              <a:t>Identify</a:t>
            </a:r>
            <a:r>
              <a:rPr lang="fr-FR" sz="1000" b="1" dirty="0">
                <a:solidFill>
                  <a:prstClr val="black"/>
                </a:solidFill>
              </a:rPr>
              <a:t> </a:t>
            </a:r>
            <a:r>
              <a:rPr lang="fr-FR" sz="1000" b="1" dirty="0" err="1">
                <a:solidFill>
                  <a:prstClr val="black"/>
                </a:solidFill>
              </a:rPr>
              <a:t>impacted</a:t>
            </a:r>
            <a:r>
              <a:rPr lang="fr-FR" sz="1000" b="1" dirty="0">
                <a:solidFill>
                  <a:prstClr val="black"/>
                </a:solidFill>
              </a:rPr>
              <a:t> programmes and </a:t>
            </a:r>
            <a:r>
              <a:rPr lang="fr-FR" sz="1000" b="1" dirty="0" err="1">
                <a:solidFill>
                  <a:prstClr val="black"/>
                </a:solidFill>
              </a:rPr>
              <a:t>inform</a:t>
            </a:r>
            <a:r>
              <a:rPr lang="fr-FR" sz="1000" b="1" dirty="0">
                <a:solidFill>
                  <a:prstClr val="black"/>
                </a:solidFill>
              </a:rPr>
              <a:t> MTN</a:t>
            </a:r>
          </a:p>
        </p:txBody>
      </p:sp>
      <p:sp>
        <p:nvSpPr>
          <p:cNvPr id="223" name="Organigramme : Document 222"/>
          <p:cNvSpPr/>
          <p:nvPr/>
        </p:nvSpPr>
        <p:spPr>
          <a:xfrm>
            <a:off x="6063613" y="5551647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224" name="Connecteur droit avec flèche 223"/>
          <p:cNvCxnSpPr>
            <a:stCxn id="222" idx="3"/>
            <a:endCxn id="227" idx="1"/>
          </p:cNvCxnSpPr>
          <p:nvPr/>
        </p:nvCxnSpPr>
        <p:spPr>
          <a:xfrm flipV="1">
            <a:off x="6442992" y="5364953"/>
            <a:ext cx="577174" cy="19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7020166" y="5171669"/>
            <a:ext cx="1604801" cy="386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Switching the flow to the premise servers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8780018" y="5027080"/>
            <a:ext cx="1513226" cy="6731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Monitor the availability of impacted services in the cloud and report the incident</a:t>
            </a:r>
          </a:p>
        </p:txBody>
      </p:sp>
      <p:cxnSp>
        <p:nvCxnSpPr>
          <p:cNvPr id="235" name="Connecteur droit avec flèche 234"/>
          <p:cNvCxnSpPr>
            <a:stCxn id="227" idx="3"/>
            <a:endCxn id="229" idx="1"/>
          </p:cNvCxnSpPr>
          <p:nvPr/>
        </p:nvCxnSpPr>
        <p:spPr>
          <a:xfrm flipV="1">
            <a:off x="8624967" y="5363659"/>
            <a:ext cx="155051" cy="12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7330596" y="4110664"/>
            <a:ext cx="1449421" cy="623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Problem solving and team reallocation</a:t>
            </a:r>
          </a:p>
        </p:txBody>
      </p:sp>
      <p:cxnSp>
        <p:nvCxnSpPr>
          <p:cNvPr id="245" name="Connecteur droit avec flèche 244"/>
          <p:cNvCxnSpPr>
            <a:stCxn id="244" idx="3"/>
            <a:endCxn id="29" idx="1"/>
          </p:cNvCxnSpPr>
          <p:nvPr/>
        </p:nvCxnSpPr>
        <p:spPr>
          <a:xfrm>
            <a:off x="8780017" y="4422582"/>
            <a:ext cx="193996" cy="9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248"/>
          <p:cNvSpPr/>
          <p:nvPr/>
        </p:nvSpPr>
        <p:spPr>
          <a:xfrm>
            <a:off x="10489349" y="5033500"/>
            <a:ext cx="1494422" cy="641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prstClr val="black"/>
                </a:solidFill>
              </a:rPr>
              <a:t>Informs inbound actors and reassigns teams</a:t>
            </a:r>
          </a:p>
        </p:txBody>
      </p:sp>
      <p:cxnSp>
        <p:nvCxnSpPr>
          <p:cNvPr id="251" name="Connecteur droit avec flèche 250"/>
          <p:cNvCxnSpPr>
            <a:stCxn id="229" idx="3"/>
            <a:endCxn id="249" idx="1"/>
          </p:cNvCxnSpPr>
          <p:nvPr/>
        </p:nvCxnSpPr>
        <p:spPr>
          <a:xfrm flipV="1">
            <a:off x="10293244" y="5354121"/>
            <a:ext cx="196105" cy="95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Organigramme : Document 253"/>
          <p:cNvSpPr/>
          <p:nvPr/>
        </p:nvSpPr>
        <p:spPr>
          <a:xfrm>
            <a:off x="11619376" y="5599217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grpSp>
        <p:nvGrpSpPr>
          <p:cNvPr id="255" name="Groupe 254"/>
          <p:cNvGrpSpPr/>
          <p:nvPr/>
        </p:nvGrpSpPr>
        <p:grpSpPr>
          <a:xfrm>
            <a:off x="11034308" y="4622424"/>
            <a:ext cx="398834" cy="273381"/>
            <a:chOff x="6999051" y="4337848"/>
            <a:chExt cx="398834" cy="273381"/>
          </a:xfrm>
        </p:grpSpPr>
        <p:sp>
          <p:nvSpPr>
            <p:cNvPr id="256" name="Hexagone 255"/>
            <p:cNvSpPr/>
            <p:nvPr/>
          </p:nvSpPr>
          <p:spPr>
            <a:xfrm>
              <a:off x="7028746" y="4337848"/>
              <a:ext cx="339444" cy="273381"/>
            </a:xfrm>
            <a:prstGeom prst="hex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57" name="ZoneTexte 256"/>
            <p:cNvSpPr txBox="1"/>
            <p:nvPr/>
          </p:nvSpPr>
          <p:spPr>
            <a:xfrm>
              <a:off x="6999051" y="4343733"/>
              <a:ext cx="398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prstClr val="white"/>
                  </a:solidFill>
                </a:rPr>
                <a:t>End</a:t>
              </a:r>
            </a:p>
          </p:txBody>
        </p:sp>
      </p:grpSp>
      <p:cxnSp>
        <p:nvCxnSpPr>
          <p:cNvPr id="258" name="Connecteur droit avec flèche 257"/>
          <p:cNvCxnSpPr>
            <a:stCxn id="249" idx="0"/>
            <a:endCxn id="257" idx="2"/>
          </p:cNvCxnSpPr>
          <p:nvPr/>
        </p:nvCxnSpPr>
        <p:spPr>
          <a:xfrm flipH="1" flipV="1">
            <a:off x="11233725" y="4889919"/>
            <a:ext cx="2835" cy="1435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Document 23"/>
          <p:cNvSpPr/>
          <p:nvPr/>
        </p:nvSpPr>
        <p:spPr>
          <a:xfrm>
            <a:off x="2832371" y="1010277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 flipH="1" flipV="1">
            <a:off x="2664127" y="1000715"/>
            <a:ext cx="0" cy="3045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6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31" grpId="0" animBg="1"/>
      <p:bldP spid="63" grpId="0" animBg="1"/>
      <p:bldP spid="132" grpId="0" animBg="1"/>
      <p:bldP spid="133" grpId="0" animBg="1"/>
      <p:bldP spid="134" grpId="0" animBg="1"/>
      <p:bldP spid="138" grpId="0" animBg="1"/>
      <p:bldP spid="142" grpId="0" animBg="1"/>
      <p:bldP spid="162" grpId="0" animBg="1"/>
      <p:bldP spid="163" grpId="0" animBg="1"/>
      <p:bldP spid="164" grpId="0" animBg="1"/>
      <p:bldP spid="199" grpId="0" animBg="1"/>
      <p:bldP spid="201" grpId="0"/>
      <p:bldP spid="49" grpId="0" animBg="1"/>
      <p:bldP spid="111" grpId="0" animBg="1"/>
      <p:bldP spid="130" grpId="0" animBg="1"/>
      <p:bldP spid="95" grpId="0" animBg="1"/>
      <p:bldP spid="166" grpId="0" animBg="1"/>
      <p:bldP spid="167" grpId="0" animBg="1"/>
      <p:bldP spid="107" grpId="0"/>
      <p:bldP spid="188" grpId="0" animBg="1"/>
      <p:bldP spid="190" grpId="0" animBg="1"/>
      <p:bldP spid="202" grpId="0" animBg="1"/>
      <p:bldP spid="204" grpId="0" animBg="1"/>
      <p:bldP spid="205" grpId="0" animBg="1"/>
      <p:bldP spid="207" grpId="0" animBg="1"/>
      <p:bldP spid="208" grpId="0" animBg="1"/>
      <p:bldP spid="209" grpId="0" animBg="1"/>
      <p:bldP spid="215" grpId="0" animBg="1"/>
      <p:bldP spid="222" grpId="0" animBg="1"/>
      <p:bldP spid="223" grpId="0" animBg="1"/>
      <p:bldP spid="227" grpId="0" animBg="1"/>
      <p:bldP spid="229" grpId="0" animBg="1"/>
      <p:bldP spid="244" grpId="0" animBg="1"/>
      <p:bldP spid="249" grpId="0" animBg="1"/>
      <p:bldP spid="254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6340" y="2533393"/>
            <a:ext cx="1068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FIN DU DOCUMENT</a:t>
            </a:r>
          </a:p>
        </p:txBody>
      </p:sp>
    </p:spTree>
    <p:extLst>
      <p:ext uri="{BB962C8B-B14F-4D97-AF65-F5344CB8AC3E}">
        <p14:creationId xmlns:p14="http://schemas.microsoft.com/office/powerpoint/2010/main" val="5584496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2297" y="206756"/>
            <a:ext cx="2937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 err="1"/>
              <a:t>Tool-related</a:t>
            </a:r>
            <a:r>
              <a:rPr lang="fr-FR" dirty="0"/>
              <a:t> incidents</a:t>
            </a:r>
          </a:p>
        </p:txBody>
      </p:sp>
      <p:sp>
        <p:nvSpPr>
          <p:cNvPr id="5" name="Ellipse 4"/>
          <p:cNvSpPr/>
          <p:nvPr/>
        </p:nvSpPr>
        <p:spPr>
          <a:xfrm>
            <a:off x="201131" y="176616"/>
            <a:ext cx="389106" cy="3988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1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51241"/>
              </p:ext>
            </p:extLst>
          </p:nvPr>
        </p:nvGraphicFramePr>
        <p:xfrm>
          <a:off x="201130" y="755598"/>
          <a:ext cx="11697778" cy="4790446"/>
        </p:xfrm>
        <a:graphic>
          <a:graphicData uri="http://schemas.openxmlformats.org/drawingml/2006/table">
            <a:tbl>
              <a:tblPr/>
              <a:tblGrid>
                <a:gridCol w="168939">
                  <a:extLst>
                    <a:ext uri="{9D8B030D-6E8A-4147-A177-3AD203B41FA5}">
                      <a16:colId xmlns:a16="http://schemas.microsoft.com/office/drawing/2014/main" val="1782063007"/>
                    </a:ext>
                  </a:extLst>
                </a:gridCol>
                <a:gridCol w="477004">
                  <a:extLst>
                    <a:ext uri="{9D8B030D-6E8A-4147-A177-3AD203B41FA5}">
                      <a16:colId xmlns:a16="http://schemas.microsoft.com/office/drawing/2014/main" val="709475471"/>
                    </a:ext>
                  </a:extLst>
                </a:gridCol>
                <a:gridCol w="577621">
                  <a:extLst>
                    <a:ext uri="{9D8B030D-6E8A-4147-A177-3AD203B41FA5}">
                      <a16:colId xmlns:a16="http://schemas.microsoft.com/office/drawing/2014/main" val="1459271234"/>
                    </a:ext>
                  </a:extLst>
                </a:gridCol>
                <a:gridCol w="795006">
                  <a:extLst>
                    <a:ext uri="{9D8B030D-6E8A-4147-A177-3AD203B41FA5}">
                      <a16:colId xmlns:a16="http://schemas.microsoft.com/office/drawing/2014/main" val="4286475275"/>
                    </a:ext>
                  </a:extLst>
                </a:gridCol>
                <a:gridCol w="914258">
                  <a:extLst>
                    <a:ext uri="{9D8B030D-6E8A-4147-A177-3AD203B41FA5}">
                      <a16:colId xmlns:a16="http://schemas.microsoft.com/office/drawing/2014/main" val="3583563921"/>
                    </a:ext>
                  </a:extLst>
                </a:gridCol>
                <a:gridCol w="547810">
                  <a:extLst>
                    <a:ext uri="{9D8B030D-6E8A-4147-A177-3AD203B41FA5}">
                      <a16:colId xmlns:a16="http://schemas.microsoft.com/office/drawing/2014/main" val="930263618"/>
                    </a:ext>
                  </a:extLst>
                </a:gridCol>
                <a:gridCol w="934133">
                  <a:extLst>
                    <a:ext uri="{9D8B030D-6E8A-4147-A177-3AD203B41FA5}">
                      <a16:colId xmlns:a16="http://schemas.microsoft.com/office/drawing/2014/main" val="1662254395"/>
                    </a:ext>
                  </a:extLst>
                </a:gridCol>
                <a:gridCol w="1113010">
                  <a:extLst>
                    <a:ext uri="{9D8B030D-6E8A-4147-A177-3AD203B41FA5}">
                      <a16:colId xmlns:a16="http://schemas.microsoft.com/office/drawing/2014/main" val="2618361855"/>
                    </a:ext>
                  </a:extLst>
                </a:gridCol>
                <a:gridCol w="1008664">
                  <a:extLst>
                    <a:ext uri="{9D8B030D-6E8A-4147-A177-3AD203B41FA5}">
                      <a16:colId xmlns:a16="http://schemas.microsoft.com/office/drawing/2014/main" val="3340151835"/>
                    </a:ext>
                  </a:extLst>
                </a:gridCol>
                <a:gridCol w="939102">
                  <a:extLst>
                    <a:ext uri="{9D8B030D-6E8A-4147-A177-3AD203B41FA5}">
                      <a16:colId xmlns:a16="http://schemas.microsoft.com/office/drawing/2014/main" val="2213568896"/>
                    </a:ext>
                  </a:extLst>
                </a:gridCol>
                <a:gridCol w="935375">
                  <a:extLst>
                    <a:ext uri="{9D8B030D-6E8A-4147-A177-3AD203B41FA5}">
                      <a16:colId xmlns:a16="http://schemas.microsoft.com/office/drawing/2014/main" val="2340628078"/>
                    </a:ext>
                  </a:extLst>
                </a:gridCol>
                <a:gridCol w="935375">
                  <a:extLst>
                    <a:ext uri="{9D8B030D-6E8A-4147-A177-3AD203B41FA5}">
                      <a16:colId xmlns:a16="http://schemas.microsoft.com/office/drawing/2014/main" val="3958903619"/>
                    </a:ext>
                  </a:extLst>
                </a:gridCol>
                <a:gridCol w="1367660">
                  <a:extLst>
                    <a:ext uri="{9D8B030D-6E8A-4147-A177-3AD203B41FA5}">
                      <a16:colId xmlns:a16="http://schemas.microsoft.com/office/drawing/2014/main" val="773362070"/>
                    </a:ext>
                  </a:extLst>
                </a:gridCol>
                <a:gridCol w="983821">
                  <a:extLst>
                    <a:ext uri="{9D8B030D-6E8A-4147-A177-3AD203B41FA5}">
                      <a16:colId xmlns:a16="http://schemas.microsoft.com/office/drawing/2014/main" val="1081080499"/>
                    </a:ext>
                  </a:extLst>
                </a:gridCol>
              </a:tblGrid>
              <a:tr h="5064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n°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 MAPPING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TYPES OF INCIDENTS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DESCRIPTION OF THE RISK 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IMPACT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SERVICES RESPONSIBLE FOR THE INCIDENT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TECHNICAL LEADER Contact 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ACTIONS TO BE CARRIED OUT AT THE LEVEL OF THE TECHNICAL AREA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TIME TO RESOLVE THE INCIDENT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OPERATIONAL APPROACH (PRODUCTION ACTION)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 of tool depreciation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THREATS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ACTIONS TO BE TAKEN TO ADDRESS THE THREATS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FREQUENCY OF INCIDENTS OVER 12 MONTHS (July 2021 - July 2022)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91498"/>
                  </a:ext>
                </a:extLst>
              </a:tr>
              <a:tr h="7227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TECHNICAL AND LOGISTICAL</a:t>
                      </a:r>
                    </a:p>
                  </a:txBody>
                  <a:tcPr marL="3352" marR="3352" marT="3352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failure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1-Inverter off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after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power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failure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absence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relay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, 2-Inverter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faulty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, 3 Circuit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breaker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faulty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1- Front and back office production stoppage - service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unavailability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2-Customer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advisors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disconnected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Hermes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LOGISTICS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Just GANKPA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Intervention of a service provider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specialising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the installation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electrical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energy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troubleshooting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that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takes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over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automatically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.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Resolution time between 1h and 6h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After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10 minutes of service interruption,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activate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teams for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teleworking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,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taking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into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account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dimensioning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.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: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model (EATON DX model)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obsolete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therefore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difficult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find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spare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parts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.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Insufficient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maintenance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frequency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/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power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quality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/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low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autonomy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Contractualise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partnership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maintenance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electrical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energy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(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generators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); Set up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policy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systematic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diesel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determination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fuel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oil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/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Launch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order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new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replace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those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already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use/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Deployment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work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employees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selected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teleworking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Period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recorded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incidents (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February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2022 to July 2022 1 -5 times per quarter)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042948"/>
                  </a:ext>
                </a:extLst>
              </a:tr>
              <a:tr h="3165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Loss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link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E1/Link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instability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Malfunction</a:t>
                      </a:r>
                      <a:r>
                        <a:rPr lang="fr-F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any</a:t>
                      </a:r>
                      <a:r>
                        <a:rPr lang="fr-F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the </a:t>
                      </a:r>
                      <a:r>
                        <a:rPr lang="fr-F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customer's</a:t>
                      </a:r>
                      <a:r>
                        <a:rPr lang="fr-F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MTN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Decreased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flow and/or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disconnection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some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or all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incoming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calls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ISD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Léandre AGUIAH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Escalate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ticket to the MTN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after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verification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confirmation of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fault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Between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30 minutes and 1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hour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identify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faults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67579"/>
                  </a:ext>
                </a:extLst>
              </a:tr>
              <a:tr h="4167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3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Malfunction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one of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internal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(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Malfunction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telecom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e.g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.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mediagetway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/PABX)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Fix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problem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or,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failing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that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,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request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 replacement 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repair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defective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part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from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logistics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Between 72H and 96H for any replacement of defective equipment (MEDIAGETWAY/PABX)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Minor risk to date, availability of back-up equipment to take over in case of malfunction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Instability/poor quality of power; dilapidated MEDIAGETWAY; poor configuration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Put in place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regulator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an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their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maintenance; Put in place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policy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disposal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; Put in place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security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policy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; Have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required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preconditions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partner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a good configuration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 time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year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474462"/>
                  </a:ext>
                </a:extLst>
              </a:tr>
              <a:tr h="6172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4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Hermes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Stopping services (CTI proxy, Slave)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Stopping services (Reporting and supervision service bug)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Failure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customer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advisors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receive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calls _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supervisor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follow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up on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shift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Manual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restart of the service 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Between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5min and 15min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Minor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,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manual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restart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between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5 and 15min at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Server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overload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due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increased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flow; 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Resize the server (track the call history over a period of time in order to anticipate appropriate scaling); Monitor the server (to see the load of everything that passes through the server)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CTI: 0 times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SLAVE: 2 times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times per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trimester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times per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times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service bug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times per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- 3 times per six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months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02552"/>
                  </a:ext>
                </a:extLst>
              </a:tr>
              <a:tr h="3165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5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Hermes database bug ( Database corrupted )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Unavailability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information at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reporting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_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log in for an agent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who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was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not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logged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before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incident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Manual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restart of the SQL service;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Execution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the maintenance script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30 minutes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, inaccessible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database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due to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fact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that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no production data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can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recorded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.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Power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outage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or not; no back up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take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over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Install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regulator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an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their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maintenance; set up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alerts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informed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time; set up back-up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systems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relay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; 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 times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semester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year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9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63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2297" y="206756"/>
            <a:ext cx="2937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/>
              <a:t>Tool-related incidents</a:t>
            </a:r>
          </a:p>
        </p:txBody>
      </p:sp>
      <p:sp>
        <p:nvSpPr>
          <p:cNvPr id="5" name="Ellipse 4"/>
          <p:cNvSpPr/>
          <p:nvPr/>
        </p:nvSpPr>
        <p:spPr>
          <a:xfrm>
            <a:off x="201131" y="176616"/>
            <a:ext cx="389106" cy="3988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75077"/>
              </p:ext>
            </p:extLst>
          </p:nvPr>
        </p:nvGraphicFramePr>
        <p:xfrm>
          <a:off x="201131" y="726143"/>
          <a:ext cx="11766751" cy="5028065"/>
        </p:xfrm>
        <a:graphic>
          <a:graphicData uri="http://schemas.openxmlformats.org/drawingml/2006/table">
            <a:tbl>
              <a:tblPr/>
              <a:tblGrid>
                <a:gridCol w="174780">
                  <a:extLst>
                    <a:ext uri="{9D8B030D-6E8A-4147-A177-3AD203B41FA5}">
                      <a16:colId xmlns:a16="http://schemas.microsoft.com/office/drawing/2014/main" val="803663283"/>
                    </a:ext>
                  </a:extLst>
                </a:gridCol>
                <a:gridCol w="493495">
                  <a:extLst>
                    <a:ext uri="{9D8B030D-6E8A-4147-A177-3AD203B41FA5}">
                      <a16:colId xmlns:a16="http://schemas.microsoft.com/office/drawing/2014/main" val="3714263565"/>
                    </a:ext>
                  </a:extLst>
                </a:gridCol>
                <a:gridCol w="597590">
                  <a:extLst>
                    <a:ext uri="{9D8B030D-6E8A-4147-A177-3AD203B41FA5}">
                      <a16:colId xmlns:a16="http://schemas.microsoft.com/office/drawing/2014/main" val="3715066385"/>
                    </a:ext>
                  </a:extLst>
                </a:gridCol>
                <a:gridCol w="704257">
                  <a:extLst>
                    <a:ext uri="{9D8B030D-6E8A-4147-A177-3AD203B41FA5}">
                      <a16:colId xmlns:a16="http://schemas.microsoft.com/office/drawing/2014/main" val="702442567"/>
                    </a:ext>
                  </a:extLst>
                </a:gridCol>
                <a:gridCol w="945865">
                  <a:extLst>
                    <a:ext uri="{9D8B030D-6E8A-4147-A177-3AD203B41FA5}">
                      <a16:colId xmlns:a16="http://schemas.microsoft.com/office/drawing/2014/main" val="2798205220"/>
                    </a:ext>
                  </a:extLst>
                </a:gridCol>
                <a:gridCol w="566747">
                  <a:extLst>
                    <a:ext uri="{9D8B030D-6E8A-4147-A177-3AD203B41FA5}">
                      <a16:colId xmlns:a16="http://schemas.microsoft.com/office/drawing/2014/main" val="4294815768"/>
                    </a:ext>
                  </a:extLst>
                </a:gridCol>
                <a:gridCol w="966425">
                  <a:extLst>
                    <a:ext uri="{9D8B030D-6E8A-4147-A177-3AD203B41FA5}">
                      <a16:colId xmlns:a16="http://schemas.microsoft.com/office/drawing/2014/main" val="2192838292"/>
                    </a:ext>
                  </a:extLst>
                </a:gridCol>
                <a:gridCol w="664094">
                  <a:extLst>
                    <a:ext uri="{9D8B030D-6E8A-4147-A177-3AD203B41FA5}">
                      <a16:colId xmlns:a16="http://schemas.microsoft.com/office/drawing/2014/main" val="4044670875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2981534945"/>
                    </a:ext>
                  </a:extLst>
                </a:gridCol>
                <a:gridCol w="971565">
                  <a:extLst>
                    <a:ext uri="{9D8B030D-6E8A-4147-A177-3AD203B41FA5}">
                      <a16:colId xmlns:a16="http://schemas.microsoft.com/office/drawing/2014/main" val="667304398"/>
                    </a:ext>
                  </a:extLst>
                </a:gridCol>
                <a:gridCol w="967711">
                  <a:extLst>
                    <a:ext uri="{9D8B030D-6E8A-4147-A177-3AD203B41FA5}">
                      <a16:colId xmlns:a16="http://schemas.microsoft.com/office/drawing/2014/main" val="3397520237"/>
                    </a:ext>
                  </a:extLst>
                </a:gridCol>
                <a:gridCol w="967711">
                  <a:extLst>
                    <a:ext uri="{9D8B030D-6E8A-4147-A177-3AD203B41FA5}">
                      <a16:colId xmlns:a16="http://schemas.microsoft.com/office/drawing/2014/main" val="645050533"/>
                    </a:ext>
                  </a:extLst>
                </a:gridCol>
                <a:gridCol w="1197752">
                  <a:extLst>
                    <a:ext uri="{9D8B030D-6E8A-4147-A177-3AD203B41FA5}">
                      <a16:colId xmlns:a16="http://schemas.microsoft.com/office/drawing/2014/main" val="429492475"/>
                    </a:ext>
                  </a:extLst>
                </a:gridCol>
                <a:gridCol w="1017832">
                  <a:extLst>
                    <a:ext uri="{9D8B030D-6E8A-4147-A177-3AD203B41FA5}">
                      <a16:colId xmlns:a16="http://schemas.microsoft.com/office/drawing/2014/main" val="1417423885"/>
                    </a:ext>
                  </a:extLst>
                </a:gridCol>
              </a:tblGrid>
              <a:tr h="239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n°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 MAPPING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TYPES OF INCIDENTS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DESCRIPTION OF THE RISK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IMPACT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SERVICES RESPONSIBLE FOR THE INCIDENT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TECHNICAL LEADER Contact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ACTIONS TO BE CARRIED OUT AT THE LEVEL OF THE TECHNICAL AREA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TIME TO RESOLVE THE INCIDENT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OPERATIONAL APPROACH (PRODUCTION ACTION)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 of tool depreciation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THREATS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ACTIONS TO BE TAKEN TO ADDRESS THE THREATS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FREQUENCY OF INCIDENTS OVER 12 MONTHS (July 2021 - July 2022)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03106"/>
                  </a:ext>
                </a:extLst>
              </a:tr>
              <a:tr h="4332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6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TECHNICAL AND LOGISTICAL</a:t>
                      </a:r>
                    </a:p>
                  </a:txBody>
                  <a:tcPr marL="2015" marR="2015" marT="201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Hermes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Hermes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database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bug (SQL service stop)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supervisors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no longer have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access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reporting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interface; impossible to log in for an agent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who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was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not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logged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before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incident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ISD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Léandre AGUIAH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manual restart of the service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30 minutes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After 10 minutes of service interruption, activate the teams for teleworking, taking into account the dimensioning.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risk, Impossible to connect to Hermes even if calls arrive on the platform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Existence of unknown factors leading to service interruptions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Tracking the history of incidents in order to know the reasons behind these malfunctions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 times during the year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47673"/>
                  </a:ext>
                </a:extLst>
              </a:tr>
              <a:tr h="4332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7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Insufficient hardware resources (Processor Full)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the server crashes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some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actions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become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impossible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restarting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server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increasing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resources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20min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 with a strong impact on the unavailability of the service provided to end customers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Server component obsolescence/failure; computer attack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Implement a policy for the disposal of equipment; Implement a policy for the security of the computer network (according to the international standard)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 times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year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43132"/>
                  </a:ext>
                </a:extLst>
              </a:tr>
              <a:tr h="2848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8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Malfunctioning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MTN</a:t>
                      </a:r>
                      <a:r>
                        <a:rPr lang="fr-FR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(Yellow chat, ECW, MRI, CLM,...)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External</a:t>
                      </a:r>
                      <a:r>
                        <a:rPr lang="fr-F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MTN (</a:t>
                      </a:r>
                      <a:r>
                        <a:rPr lang="fr-F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inaccessibility</a:t>
                      </a:r>
                      <a:r>
                        <a:rPr lang="fr-F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business applications)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the business applications do not work, they are inaccessible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check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connection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escalate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customer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Resolution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time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depends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on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severity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failure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92323"/>
                  </a:ext>
                </a:extLst>
              </a:tr>
              <a:tr h="2848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Poor audio quality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Link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instability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transmission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(MTN) bugs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Poor quality of hearingDeterioration in quality of service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check the connection and escalate to the customer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11158"/>
                  </a:ext>
                </a:extLst>
              </a:tr>
              <a:tr h="510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9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Poor audio quality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Instability of the link and bug in the transmission equipment (internal)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Poor audio quality degradation of quality of service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Checking our equipment internally and resolving the ticket, in case of an external problem, escalate to the customer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1H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,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unavailability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malfunction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voice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quality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call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reception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or transmission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Instability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the local area network (LAN)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Do network monitoring (check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functionality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the network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that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network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not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congested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);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that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there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no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malfunction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on a switch;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that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agent's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workstation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communicating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DCO;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that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agent's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headset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good condition;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 times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month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4 times per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three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months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6 times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semester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6 times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year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644579"/>
                  </a:ext>
                </a:extLst>
              </a:tr>
              <a:tr h="4033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10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Server crash (server failure)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Server inaccessible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Stopping the services linked to this server (production stop, lack of data storage etc.)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ISD/LOGISTICS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                                   1-Léandre AGUIAH 2-Juste GANKPA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Troubleshooting or replacement of defective hardware; Commissioning of the back up server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Resolution time depends on the severity and availability of the defective part (2H)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 linked to a total production shutdown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poor power quality or old equipment; computer attacks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Put in place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regulator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an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their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maintenance; Put in place an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disposal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policy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; Put in place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safety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policy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 time per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year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7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75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97543" y="173524"/>
            <a:ext cx="595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latin typeface="Helvetica" panose="020B0604020202020204" pitchFamily="34" charset="0"/>
                <a:cs typeface="Helvetica" panose="020B0604020202020204" pitchFamily="34" charset="0"/>
              </a:rPr>
              <a:t>Infrastructure-related incidents and natural disasters</a:t>
            </a:r>
          </a:p>
        </p:txBody>
      </p:sp>
      <p:sp>
        <p:nvSpPr>
          <p:cNvPr id="9" name="Ellipse 8"/>
          <p:cNvSpPr/>
          <p:nvPr/>
        </p:nvSpPr>
        <p:spPr>
          <a:xfrm>
            <a:off x="108436" y="173524"/>
            <a:ext cx="389106" cy="3988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11305"/>
              </p:ext>
            </p:extLst>
          </p:nvPr>
        </p:nvGraphicFramePr>
        <p:xfrm>
          <a:off x="304799" y="572357"/>
          <a:ext cx="11525252" cy="5140024"/>
        </p:xfrm>
        <a:graphic>
          <a:graphicData uri="http://schemas.openxmlformats.org/drawingml/2006/table">
            <a:tbl>
              <a:tblPr/>
              <a:tblGrid>
                <a:gridCol w="1324812">
                  <a:extLst>
                    <a:ext uri="{9D8B030D-6E8A-4147-A177-3AD203B41FA5}">
                      <a16:colId xmlns:a16="http://schemas.microsoft.com/office/drawing/2014/main" val="3122754643"/>
                    </a:ext>
                  </a:extLst>
                </a:gridCol>
                <a:gridCol w="1324812">
                  <a:extLst>
                    <a:ext uri="{9D8B030D-6E8A-4147-A177-3AD203B41FA5}">
                      <a16:colId xmlns:a16="http://schemas.microsoft.com/office/drawing/2014/main" val="2350689450"/>
                    </a:ext>
                  </a:extLst>
                </a:gridCol>
                <a:gridCol w="1175538">
                  <a:extLst>
                    <a:ext uri="{9D8B030D-6E8A-4147-A177-3AD203B41FA5}">
                      <a16:colId xmlns:a16="http://schemas.microsoft.com/office/drawing/2014/main" val="2975754387"/>
                    </a:ext>
                  </a:extLst>
                </a:gridCol>
                <a:gridCol w="970287">
                  <a:extLst>
                    <a:ext uri="{9D8B030D-6E8A-4147-A177-3AD203B41FA5}">
                      <a16:colId xmlns:a16="http://schemas.microsoft.com/office/drawing/2014/main" val="3777239759"/>
                    </a:ext>
                  </a:extLst>
                </a:gridCol>
                <a:gridCol w="1275055">
                  <a:extLst>
                    <a:ext uri="{9D8B030D-6E8A-4147-A177-3AD203B41FA5}">
                      <a16:colId xmlns:a16="http://schemas.microsoft.com/office/drawing/2014/main" val="2046833579"/>
                    </a:ext>
                  </a:extLst>
                </a:gridCol>
                <a:gridCol w="2133385">
                  <a:extLst>
                    <a:ext uri="{9D8B030D-6E8A-4147-A177-3AD203B41FA5}">
                      <a16:colId xmlns:a16="http://schemas.microsoft.com/office/drawing/2014/main" val="2229936188"/>
                    </a:ext>
                  </a:extLst>
                </a:gridCol>
                <a:gridCol w="2133385">
                  <a:extLst>
                    <a:ext uri="{9D8B030D-6E8A-4147-A177-3AD203B41FA5}">
                      <a16:colId xmlns:a16="http://schemas.microsoft.com/office/drawing/2014/main" val="2864239965"/>
                    </a:ext>
                  </a:extLst>
                </a:gridCol>
                <a:gridCol w="1187978">
                  <a:extLst>
                    <a:ext uri="{9D8B030D-6E8A-4147-A177-3AD203B41FA5}">
                      <a16:colId xmlns:a16="http://schemas.microsoft.com/office/drawing/2014/main" val="3624760132"/>
                    </a:ext>
                  </a:extLst>
                </a:gridCol>
              </a:tblGrid>
              <a:tr h="2996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TECHNICAL LEADER Contact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ACTIONS TO BE CARRIED OUT AT THE LEVEL OF THE TECHNICAL AREA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TIME TO RESOLVE THE INCIDENT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OPERATIONAL APPROACH (PRODUCTION ACTION)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 OF DAMPING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THREATS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ACTIONS TO BE TAKEN TO ADDRESS THE THREATS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FREQUENCY OF INCIDENTS OVER 12 MONTHS (July 2021 - July 2022)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137955"/>
                  </a:ext>
                </a:extLst>
              </a:tr>
              <a:tr h="602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Just GANKPA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1-Configuration is made for an automatic relay of the generator.                                                2-In case of failure of the generator, the service provider in charge of the repair and maintenance of the generator is called in.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The resolution time depends on the severity of the failure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After 10 minutes of service interruption, activate the teams for teleworking, taking into account the dimensioning.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risk: The inverter model (EATON DX model) is obsolete and it is therefore difficult to find spare parts for the equipment; the batteries of the various inverters in use are at the end of their life.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General stop of production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Stopping production on a work floor    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 of fire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Contractualise a partnership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maintenance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electrical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energy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(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generators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); Set up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policy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systematic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diesel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determination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fuel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oil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/ Launch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order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new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replace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those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already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use/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Deployment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work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employees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selected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teleworking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Period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recorded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incidents(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February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2022 to July 2022 1 -5 times per quarter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9751"/>
                  </a:ext>
                </a:extLst>
              </a:tr>
              <a:tr h="6024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1-Checking the source of the power failure. 2-Detecting the fault and looking for an in-house solution.                                     3-Call a supplier or service provider if a serious malfunction is detected in the equipment that can supply electrical energy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60 minutes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risk: Lack of maintenance of electrical boxes and installations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*Risk of repeated malfunctions *Serious damage to computer equipment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Contractualise a partnership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maintenance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electrical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energy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(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generators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); Set up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policy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systematic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diesel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determination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fuel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oil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/ Launch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order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new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replace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those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already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use/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Deployment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work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employees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selected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teleworking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Period of recorded incidents (February 2022 to July 2022) 1-5 times per quarter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13548"/>
                  </a:ext>
                </a:extLst>
              </a:tr>
              <a:tr h="6024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Just GANKPA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1-Investigation of the fault in the technical room in conjunction with the IT department.                                                           2- Diagnosis and search for a solution 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* Within 60 minutes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Minor risk: malfunction of circuit breakers or sockets. Quick troubleshooting possible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Serious damage to computer equipment used for receiving and transmitting calls on production sites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Contractualise a partnership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regular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maintenance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electrical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energy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(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generators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); Set up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policy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systematic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supply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diesel for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generator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determination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a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fuel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oil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/ Launch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order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new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inverters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replace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those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already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in use/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Deployment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work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employees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selected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for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teleworking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Period of recorded incidents ( February 2022 to July 2022 ) 1 -5 times per semester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62653"/>
                  </a:ext>
                </a:extLst>
              </a:tr>
              <a:tr h="2911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Leandre AGUIAH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that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concern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really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from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MTN and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alert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by phone and email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1h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MTN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413699"/>
                  </a:ext>
                </a:extLst>
              </a:tr>
              <a:tr h="2911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Leandre AGUIAH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Check the cause of the incident and resolve the problem/ find a relay in case of equipment crash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1h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Super high risk, end of life equipment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 of interruption at any time;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Anticipate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replacement of the core switch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before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end of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equipment's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life;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Have a back up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 time per year </a:t>
                      </a:r>
                      <a:b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1" i="0" u="none" strike="noStrike">
                        <a:solidFill>
                          <a:srgbClr val="FF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03490"/>
                  </a:ext>
                </a:extLst>
              </a:tr>
              <a:tr h="6623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Replacement or repair of equipment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risk, several switches at end of life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Risk of computer attack;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Poor quality of electrical power;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Poor temperature adjustment;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Failure to replace equipment at the end of its life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 continuity of equipment settings to prevent unauthorised access;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 that the regulator and inverter are maintained and serviced;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 that the technical room is well ventilated / Set up an alarm system to warn of any change in the ambient temperature of the data centre;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Monitor the level of depreciation of all data centre equipment in order to anticipate their replacement before their end of life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 time per year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97052"/>
                  </a:ext>
                </a:extLst>
              </a:tr>
              <a:tr h="2911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Reconfiguration of the equipment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risk, several switches at end of life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Electricity instability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Computer attack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Improper handling of any or all of the equipment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Ensure continuity of equipment settings to prevent unauthorised access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Ensuring the maintenance of the regulator and inverter and maintaining them;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 times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year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8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3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97543" y="173524"/>
            <a:ext cx="595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latin typeface="Helvetica" panose="020B0604020202020204" pitchFamily="34" charset="0"/>
                <a:cs typeface="Helvetica" panose="020B0604020202020204" pitchFamily="34" charset="0"/>
              </a:rPr>
              <a:t>Infrastructure-related incidents and natural disasters</a:t>
            </a:r>
          </a:p>
        </p:txBody>
      </p:sp>
      <p:sp>
        <p:nvSpPr>
          <p:cNvPr id="9" name="Ellipse 8"/>
          <p:cNvSpPr/>
          <p:nvPr/>
        </p:nvSpPr>
        <p:spPr>
          <a:xfrm>
            <a:off x="108436" y="173524"/>
            <a:ext cx="389106" cy="3988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86328"/>
              </p:ext>
            </p:extLst>
          </p:nvPr>
        </p:nvGraphicFramePr>
        <p:xfrm>
          <a:off x="497542" y="572355"/>
          <a:ext cx="11389658" cy="5047396"/>
        </p:xfrm>
        <a:graphic>
          <a:graphicData uri="http://schemas.openxmlformats.org/drawingml/2006/table">
            <a:tbl>
              <a:tblPr/>
              <a:tblGrid>
                <a:gridCol w="1309226">
                  <a:extLst>
                    <a:ext uri="{9D8B030D-6E8A-4147-A177-3AD203B41FA5}">
                      <a16:colId xmlns:a16="http://schemas.microsoft.com/office/drawing/2014/main" val="1520462375"/>
                    </a:ext>
                  </a:extLst>
                </a:gridCol>
                <a:gridCol w="1309226">
                  <a:extLst>
                    <a:ext uri="{9D8B030D-6E8A-4147-A177-3AD203B41FA5}">
                      <a16:colId xmlns:a16="http://schemas.microsoft.com/office/drawing/2014/main" val="19332608"/>
                    </a:ext>
                  </a:extLst>
                </a:gridCol>
                <a:gridCol w="1161708">
                  <a:extLst>
                    <a:ext uri="{9D8B030D-6E8A-4147-A177-3AD203B41FA5}">
                      <a16:colId xmlns:a16="http://schemas.microsoft.com/office/drawing/2014/main" val="3196596218"/>
                    </a:ext>
                  </a:extLst>
                </a:gridCol>
                <a:gridCol w="958871">
                  <a:extLst>
                    <a:ext uri="{9D8B030D-6E8A-4147-A177-3AD203B41FA5}">
                      <a16:colId xmlns:a16="http://schemas.microsoft.com/office/drawing/2014/main" val="1112695952"/>
                    </a:ext>
                  </a:extLst>
                </a:gridCol>
                <a:gridCol w="1260053">
                  <a:extLst>
                    <a:ext uri="{9D8B030D-6E8A-4147-A177-3AD203B41FA5}">
                      <a16:colId xmlns:a16="http://schemas.microsoft.com/office/drawing/2014/main" val="3943469357"/>
                    </a:ext>
                  </a:extLst>
                </a:gridCol>
                <a:gridCol w="2108286">
                  <a:extLst>
                    <a:ext uri="{9D8B030D-6E8A-4147-A177-3AD203B41FA5}">
                      <a16:colId xmlns:a16="http://schemas.microsoft.com/office/drawing/2014/main" val="2729604971"/>
                    </a:ext>
                  </a:extLst>
                </a:gridCol>
                <a:gridCol w="2108286">
                  <a:extLst>
                    <a:ext uri="{9D8B030D-6E8A-4147-A177-3AD203B41FA5}">
                      <a16:colId xmlns:a16="http://schemas.microsoft.com/office/drawing/2014/main" val="2826077473"/>
                    </a:ext>
                  </a:extLst>
                </a:gridCol>
                <a:gridCol w="1174002">
                  <a:extLst>
                    <a:ext uri="{9D8B030D-6E8A-4147-A177-3AD203B41FA5}">
                      <a16:colId xmlns:a16="http://schemas.microsoft.com/office/drawing/2014/main" val="1919996084"/>
                    </a:ext>
                  </a:extLst>
                </a:gridCol>
              </a:tblGrid>
              <a:tr h="4062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TECHNICAL LEADER Contact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ACTIONS TO BE CARRIED OUT AT THE LEVEL OF THE TECHNICAL AREA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TIME TO RESOLVE THE INCIDENT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OPERATIONAL APPROACH (PRODUCTION ACTION)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LEVEL OF DAMPING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THREATS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ACTIONS TO BE TAKEN TO ADDRESS THE THREATS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Bahnschrift SemiBold" panose="020B0502040204020203" pitchFamily="34" charset="0"/>
                        </a:rPr>
                        <a:t>FREQUENCY OF INCIDENTS OVER 12 MONTHS (July 2021 - July 2022)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80746"/>
                  </a:ext>
                </a:extLst>
              </a:tr>
              <a:tr h="10156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Managers of business and support departments (ISD, logistics, programmes, operations, HR, CF, training and quality)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Migrate agents to a pre-installed cloud mirror server - Provide agents with kits that allow them to work off-site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Without delay if the prerequisites are installed, flooding and flooding with no access to the centre: 2 hours to launch the WFH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After 10 minutes of service interruption, activate the teams for teleworking, taking into account the dimensioning.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risk, if no cloud server and no possibility to launch a WFH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Lack of a cloud server to back up data;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Lack of hardware to systematically run the WFH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Implement a policy of deploying mirror servers on the cloud;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 the centre with equipment that can be used to launch the WFH in the event of incidents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 times during the year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70362"/>
                  </a:ext>
                </a:extLst>
              </a:tr>
              <a:tr h="13049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Convene a crisis meeting to discuss and understand the strike motion - enter into negotiations - settle definitively 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risk, total shutdown of production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Failure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to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handle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calls, full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waiting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line,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dissatisfaction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end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customers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 MTN,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breach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of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contract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if not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resolved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To be at the side of HR in identifying their daily expectations;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Electing staff representatives in order to exchange daily with HR to anticipate their possible strike reactions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Upstream, recruit customer advisors who speak at least one local language, train the cc's on OPS and set up the management of calls outside the country.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 times during the year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86516"/>
                  </a:ext>
                </a:extLst>
              </a:tr>
              <a:tr h="13049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Migrate agents to a previously installed cloud server - Equip agents with kits that allow them to work off-site - Launch the WFH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risk, in case of absence or insufficiency of equipment allowing WFH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Lack of hardware to systematically launch the WFH;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Lack of a mirror server;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Implement a policy of deploying mirror servers on the cloud;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Equip the centre with equipment that can be used to launch the WFH in the event of incidents;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Upstream, recruit customer advisors who speak at least one local language, train the cc's on OPS and set up out-of-country call handling.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 times during the year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19701"/>
                  </a:ext>
                </a:extLst>
              </a:tr>
              <a:tr h="10156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Make back-ups responsible for monitoring shifts-convene a crisis meeting to discuss and understand the strike motion-enter into negotiations-finally resolve the problem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2h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Major risk, in case of no back up and inconclusive negotiation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Non-control of KPI's leading to non-achievement of contractual targets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To be at the side of the managers by identifying their daily expectations;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Electing staff representatives in order to exchange daily with HR to anticipate their possible reactions to strikes</a:t>
                      </a: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 times during the year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2423" marR="2423" marT="2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4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27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32427"/>
            <a:ext cx="976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b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6 major risks </a:t>
            </a:r>
            <a:r>
              <a:rPr lang="fr-FR" sz="28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linked to tools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-1" y="804287"/>
          <a:ext cx="12192001" cy="572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707">
                <a:tc>
                  <a:txBody>
                    <a:bodyPr/>
                    <a:lstStyle/>
                    <a:p>
                      <a:pPr algn="ctr"/>
                      <a:endParaRPr lang="fr-FR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Points of </a:t>
                      </a:r>
                      <a:r>
                        <a:rPr lang="fr-FR" sz="1200" baseline="0" noProof="0"/>
                        <a:t>attention</a:t>
                      </a:r>
                      <a:endParaRPr lang="fr-FR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Impact</a:t>
                      </a:r>
                      <a:endParaRPr lang="fr-FR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Actions to be taken to address the threats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Deadline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122"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baseline="0" noProof="0"/>
                        <a:t>Faulty </a:t>
                      </a:r>
                      <a:r>
                        <a:rPr lang="fr-FR" sz="1200" b="1" noProof="0"/>
                        <a:t>UPS and/or </a:t>
                      </a:r>
                      <a:r>
                        <a:rPr lang="fr-FR" sz="1200" b="1" baseline="0" noProof="0"/>
                        <a:t>circuit breaker (</a:t>
                      </a:r>
                      <a:r>
                        <a:rPr lang="fr-FR" sz="1200" b="1" noProof="0"/>
                        <a:t>server room)</a:t>
                      </a:r>
                      <a:r>
                        <a:rPr lang="fr-FR" sz="1200" noProof="0"/>
                        <a:t>: The UPS model (EATON DX model) is obsolete and it is therefore difficult to find spare parts for the equipment.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1-Front and back office downtime - service unavailability 2-Disconnection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noProof="0"/>
                        <a:t>Contractualise a partnership for the regular maintenance and supply of electrical energy generating equipment (inverters and generators); Set up a policy for the systematic supply of diesel for the generator with the determination of a level of risk for the fuel oil/ Launch the order of new inverters to replace the existing 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122"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/>
                        <a:t>Hermes </a:t>
                      </a:r>
                      <a:r>
                        <a:rPr lang="fr-FR" sz="1200" noProof="0"/>
                        <a:t>Database bug (Database corrupted).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noProof="0"/>
                        <a:t>Supervisors no longer have access to the reporting interface; an agent who was not logged in before the incident cannot log in.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noProof="0"/>
                        <a:t>Put in a regulator and an inverter while ensuring their regular maintenance; Set up alerts to be informed in time; Set up back up to ensure the relay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990"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/>
                        <a:t>Hermes : </a:t>
                      </a:r>
                      <a:r>
                        <a:rPr lang="fr-FR" sz="1200" b="0" noProof="0"/>
                        <a:t>Hermes database bug (SQL service stop)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/>
                        <a:t>The server crashes and some actions become impossible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noProof="0"/>
                        <a:t>Tracking the history of incidents in order to know the reasons behind these malfunctions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3"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/>
                        <a:t>Hermes</a:t>
                      </a:r>
                      <a:r>
                        <a:rPr lang="fr-FR" sz="1200" noProof="0"/>
                        <a:t>: Insufficient hardware resources (Processor Full)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Server component obsolescence/failure; computer attack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noProof="0"/>
                        <a:t>Implement a policy for the disposal of equipment; Implement a policy for the security of the computer network (according to the international standard)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647"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/>
                        <a:t>Poor audio quality</a:t>
                      </a:r>
                      <a:r>
                        <a:rPr lang="fr-FR" sz="1200" noProof="0"/>
                        <a:t>: unavailability or malfunctioning of voice quality when receiving or making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Poor audio quality, degradation of quality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noProof="0"/>
                        <a:t>Do network monitoring (check the functionality of the network and make sure that the network is not congested); make sure that there is no malfunction on a switch; make sure that the agent's workstation is communicating with the ACD; make sure that the agent's headset is in good condition;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556"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/>
                        <a:t>Server crash </a:t>
                      </a:r>
                      <a:r>
                        <a:rPr lang="fr-FR" sz="1200" noProof="0"/>
                        <a:t>(server failure): total production shutdown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/>
                        <a:t>Server downtime (production shutdown, no data storage etc.)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noProof="0"/>
                        <a:t>Put in place a regulator and an inverter and ensure their regular maintenance; Put in place a policy for the disposal of equipment; Put in place a safety policy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857" y="255031"/>
            <a:ext cx="483397" cy="47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32427"/>
            <a:ext cx="976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b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10 major </a:t>
            </a:r>
            <a:r>
              <a:rPr lang="fr-FR" sz="28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infrastructure </a:t>
            </a:r>
            <a:r>
              <a:rPr lang="fr-FR" sz="2800" b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risks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-1" y="804287"/>
          <a:ext cx="12192001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316"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Points of </a:t>
                      </a:r>
                      <a:r>
                        <a:rPr lang="fr-FR" sz="1100" baseline="0" noProof="0"/>
                        <a:t>attention</a:t>
                      </a:r>
                      <a:endParaRPr lang="fr-FR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Impact</a:t>
                      </a:r>
                      <a:endParaRPr lang="fr-FR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Actions to be taken to address the threats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Deadline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0" noProof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0" noProof="0"/>
                        <a:t>Failure to receive a call due to an incident on Media Contact's core network 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Production stoppage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Anticipate the replacement of core network equipment before the end of the equipment's life; Have a back 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Unavailability of power in the server room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Stopping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Contract a partnership with a service provider specialising in the installation and supply of electrical equipment and in building electricity maintenance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701"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Crash of a data centre equipment (Rooter/Surver/Switch/Media Gateway/Firewall...)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Stopping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up the equipment properly to prevent unauthorised access;</a:t>
                      </a:r>
                    </a:p>
                    <a:p>
                      <a:r>
                        <a:rPr lang="fr-FR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up and maintain a regulator and an inverter;</a:t>
                      </a:r>
                    </a:p>
                    <a:p>
                      <a:r>
                        <a:rPr lang="fr-FR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Ventilate the technical room well/Install an alarm system that can warn of changes in the ambient temperature of the data centre;</a:t>
                      </a:r>
                    </a:p>
                    <a:p>
                      <a:r>
                        <a:rPr lang="fr-FR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the level of depreciation of all data centre equipment in order to anticipate their replacement before their end of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configuration (Rooter/Surver/Switch/Media Gateway/Firewall...)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Stopping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up and maintain a regulator and an inverter;</a:t>
                      </a:r>
                    </a:p>
                    <a:p>
                      <a:pPr algn="l"/>
                      <a:r>
                        <a:rPr lang="fr-FR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the level of depreciation of all data centre equipment in order to anticipate their replacement before their end of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93"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Upgrade work or any other work that may result in system unavailability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Stopping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up-to-date and tested redundant equipment;</a:t>
                      </a:r>
                    </a:p>
                    <a:p>
                      <a:pPr algn="l"/>
                      <a:r>
                        <a:rPr lang="fr-FR" sz="11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 the operational team on the execution of the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93"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Unavailability of power at a site (in server rooms and call centres)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Switching off the machines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Develop a preventive maintenance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noProof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noProof="0"/>
                        <a:t>Flooding preventing HR from coming to the centre on their shift / Fire in the production centre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Total or partial stoppage of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Implement a policy for deploying a mirror server in the cloud;</a:t>
                      </a:r>
                    </a:p>
                    <a:p>
                      <a:pPr algn="l"/>
                      <a:r>
                        <a:rPr lang="fr-FR" sz="1100" noProof="0"/>
                        <a:t>Equip the centre with equipment that can be used to launch the WFH in the event of incidents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Staff strikes (Customer advisor)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Total or partial stoppage of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To be at the side of HR by identifying their daily expectations;</a:t>
                      </a:r>
                    </a:p>
                    <a:p>
                      <a:pPr algn="l"/>
                      <a:r>
                        <a:rPr lang="fr-FR" sz="1100" noProof="0"/>
                        <a:t>Electing staff representatives to exchange daily with HR to anticipate their possible strike reactions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Natural disaster (war, earthquake, viral epidemic,...)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Total or partial stoppage of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Implement a policy for deploying a mirror server in the cloud;</a:t>
                      </a:r>
                    </a:p>
                    <a:p>
                      <a:pPr algn="l"/>
                      <a:r>
                        <a:rPr lang="fr-FR" sz="1100" noProof="0"/>
                        <a:t>Equip the centre with equipment that can be used to launch the WFH in the event of incidents;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Staff strikes (supervisors and activity managers)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/>
                        <a:t>Production monitoring not effective - Contractual target not 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/>
                        <a:t>To be at the side of managers by identifying their daily expectations;</a:t>
                      </a:r>
                    </a:p>
                    <a:p>
                      <a:pPr algn="l"/>
                      <a:r>
                        <a:rPr lang="fr-FR" sz="1100" noProof="0"/>
                        <a:t>Electing staff representatives in order to exchange daily with HR to anticipate their possible strike reactions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857" y="255031"/>
            <a:ext cx="483397" cy="47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14016" y="268224"/>
            <a:ext cx="95463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prstClr val="black"/>
                </a:solidFill>
                <a:cs typeface="Arial" panose="020B0604020202020204" pitchFamily="34" charset="0"/>
              </a:rPr>
              <a:t>This scenario </a:t>
            </a:r>
            <a:r>
              <a:rPr lang="fr-FR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describes</a:t>
            </a:r>
            <a:r>
              <a:rPr lang="fr-FR" sz="1600" b="1" dirty="0">
                <a:solidFill>
                  <a:prstClr val="black"/>
                </a:solidFill>
                <a:cs typeface="Arial" panose="020B0604020202020204" pitchFamily="34" charset="0"/>
              </a:rPr>
              <a:t> the </a:t>
            </a:r>
            <a:r>
              <a:rPr lang="fr-FR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continuity</a:t>
            </a:r>
            <a:r>
              <a:rPr lang="fr-FR" sz="1600" b="1" dirty="0">
                <a:solidFill>
                  <a:prstClr val="black"/>
                </a:solidFill>
                <a:cs typeface="Arial" panose="020B0604020202020204" pitchFamily="34" charset="0"/>
              </a:rPr>
              <a:t> plan </a:t>
            </a:r>
            <a:r>
              <a:rPr lang="fr-FR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we</a:t>
            </a:r>
            <a:r>
              <a:rPr lang="fr-FR" sz="1600" b="1" dirty="0">
                <a:solidFill>
                  <a:prstClr val="black"/>
                </a:solidFill>
                <a:cs typeface="Arial" panose="020B0604020202020204" pitchFamily="34" charset="0"/>
              </a:rPr>
              <a:t> propose to put in place.</a:t>
            </a:r>
          </a:p>
          <a:p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The main production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platform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is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hosted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on a </a:t>
            </a: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secure</a:t>
            </a:r>
            <a:r>
              <a:rPr lang="fr-F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cloud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</a:p>
          <a:p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1- the MTN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subscriber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dials the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callcenter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number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, the call arrives on the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MTN's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SIP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platform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2- MTN routes the call to the cloud via a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sip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link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set up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between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MTN Benin and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our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cloud. </a:t>
            </a:r>
          </a:p>
          <a:p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3- Our agents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connected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to the cloud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can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then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handle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the calls of the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subscribers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</a:p>
          <a:p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4- Call centre agents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access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business applications via a data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link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established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between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Media Contact Benin and MTN Benin </a:t>
            </a:r>
          </a:p>
          <a:p>
            <a:endParaRPr lang="fr-FR" sz="14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fr-FR" sz="1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fr-FR" sz="1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link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established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between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MTN Benin and Media Contact Benin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will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also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serve as a backup for the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voice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link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in case of cloud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inaccessibility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. The agents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will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then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process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the flow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normally</a:t>
            </a:r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fr-FR" sz="1400" b="1" dirty="0">
              <a:solidFill>
                <a:srgbClr val="ED7D31"/>
              </a:solidFill>
              <a:cs typeface="Arial" panose="020B0604020202020204" pitchFamily="34" charset="0"/>
            </a:endParaRPr>
          </a:p>
          <a:p>
            <a:endParaRPr lang="fr-FR" sz="1400" b="1" dirty="0">
              <a:solidFill>
                <a:srgbClr val="ED7D31"/>
              </a:solidFill>
              <a:cs typeface="Arial" panose="020B0604020202020204" pitchFamily="34" charset="0"/>
            </a:endParaRPr>
          </a:p>
          <a:p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In case of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unavailability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of the Media contact Benin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website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two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options are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proposed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teleworking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our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nomadic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agents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then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take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over to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ensure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continuity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of service.</a:t>
            </a:r>
          </a:p>
          <a:p>
            <a:endParaRPr lang="fr-FR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Management of out-of-country calls;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trained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sized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agents at the Cote d'Ivoire site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according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to the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urgency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can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also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reinforce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the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workforce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by handling calls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from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the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impacted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programme(s) to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absorb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the flow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until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the incident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is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resolved</a:t>
            </a:r>
            <a:r>
              <a:rPr lang="fr-FR" sz="14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endParaRPr lang="fr-FR" sz="1400" b="1" dirty="0">
              <a:solidFill>
                <a:srgbClr val="ED7D3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endParaRPr lang="fr-FR" sz="1400" b="1" dirty="0">
              <a:solidFill>
                <a:srgbClr val="ED7D3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fr-FR" sz="1400" b="1" dirty="0">
              <a:solidFill>
                <a:srgbClr val="ED7D3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dage Et Développement De Sites Web. Soutien Technique. Ingénierie De Programmation. Codeur, Développeur Web, Logiciel Informatique. Personnage Plat Masculin Programmeu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9000" r="9542" b="8132"/>
          <a:stretch>
            <a:fillRect/>
          </a:stretch>
        </p:blipFill>
        <p:spPr bwMode="auto">
          <a:xfrm>
            <a:off x="0" y="1926337"/>
            <a:ext cx="2499360" cy="2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9360" y="4276165"/>
            <a:ext cx="5795684" cy="344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Case 2: Inaccessibility of the Media contact site</a:t>
            </a:r>
            <a:endParaRPr lang="fr-FR" b="1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9360" y="2928949"/>
            <a:ext cx="5795684" cy="3446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Case 1: </a:t>
            </a:r>
            <a:r>
              <a:rPr lang="fr-FR" b="1" dirty="0" err="1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Inaccessibility</a:t>
            </a:r>
            <a:r>
              <a:rPr lang="fr-FR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of the Cloud</a:t>
            </a:r>
          </a:p>
        </p:txBody>
      </p:sp>
    </p:spTree>
    <p:extLst>
      <p:ext uri="{BB962C8B-B14F-4D97-AF65-F5344CB8AC3E}">
        <p14:creationId xmlns:p14="http://schemas.microsoft.com/office/powerpoint/2010/main" val="25188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11"/>
            <a:ext cx="12192000" cy="66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193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3.0.1022"/>
  <p:tag name="AS_RELEASE_DATE" val="2022.08.14"/>
  <p:tag name="AS_TITLE" val="Aspose.Slides for .NET5"/>
  <p:tag name="AS_VERSION" val="22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46200</TotalTime>
  <Words>4533</Words>
  <Application>Microsoft Office PowerPoint</Application>
  <PresentationFormat>Grand écran</PresentationFormat>
  <Paragraphs>519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Bahnschrift SemiBold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Theophile AMANI</dc:creator>
  <cp:keywords>, docId:8BDB2E4934158EF8C70266BC88ECA631</cp:keywords>
  <cp:lastModifiedBy>Léandre Aguiah</cp:lastModifiedBy>
  <cp:revision>2219</cp:revision>
  <dcterms:created xsi:type="dcterms:W3CDTF">2015-10-14T16:42:27Z</dcterms:created>
  <dcterms:modified xsi:type="dcterms:W3CDTF">2022-08-31T15:36:36Z</dcterms:modified>
</cp:coreProperties>
</file>