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542" r:id="rId3"/>
    <p:sldId id="715" r:id="rId4"/>
    <p:sldId id="702" r:id="rId5"/>
    <p:sldId id="753" r:id="rId6"/>
    <p:sldId id="746" r:id="rId7"/>
    <p:sldId id="755" r:id="rId8"/>
    <p:sldId id="810" r:id="rId9"/>
    <p:sldId id="809" r:id="rId10"/>
    <p:sldId id="811" r:id="rId11"/>
    <p:sldId id="814" r:id="rId12"/>
    <p:sldId id="812" r:id="rId13"/>
    <p:sldId id="780" r:id="rId14"/>
    <p:sldId id="807" r:id="rId15"/>
    <p:sldId id="781" r:id="rId16"/>
    <p:sldId id="788" r:id="rId17"/>
    <p:sldId id="813" r:id="rId18"/>
    <p:sldId id="741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1A"/>
    <a:srgbClr val="A80014"/>
    <a:srgbClr val="FFFFFF"/>
    <a:srgbClr val="CCECFF"/>
    <a:srgbClr val="FF0000"/>
    <a:srgbClr val="843C0C"/>
    <a:srgbClr val="CC6600"/>
    <a:srgbClr val="693021"/>
    <a:srgbClr val="E85127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728" autoAdjust="0"/>
  </p:normalViewPr>
  <p:slideViewPr>
    <p:cSldViewPr snapToGrid="0">
      <p:cViewPr varScale="1">
        <p:scale>
          <a:sx n="93" d="100"/>
          <a:sy n="93" d="100"/>
        </p:scale>
        <p:origin x="3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2A9A1-B686-4A60-AC6B-B1485A2D1FD0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AA01C-9793-4B6C-881C-C1F4362F4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21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22C7D-7A4D-4E64-8D8F-579A17140231}" type="datetimeFigureOut">
              <a:rPr lang="fr-FR" smtClean="0"/>
              <a:pPr/>
              <a:t>15/03/2022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F308E-1E8B-4971-BED4-FA8D262371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95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15/03/2022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4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15/03/2022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2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15/03/2022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179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6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97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461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7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28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77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49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2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15/03/2022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022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96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81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15/03/2022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7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15/03/2022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2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15/03/2022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2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15/03/2022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4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15/03/2022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68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15/03/2022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38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15/03/2022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82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6747-D400-4AB4-B1AD-3CE8D4610A2E}" type="datetimeFigureOut">
              <a:rPr lang="fr-FR" smtClean="0"/>
              <a:pPr/>
              <a:t>15/03/2022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6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6747-D400-4AB4-B1AD-3CE8D4610A2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8E6C-35DE-4299-9817-4A72F0EAE66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0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10.0.5.23/Librenms/index.php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wsus@benin.groupmediacontact.local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10.0.5.33/supportIT/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10.0.5.23/cacti/index.php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10.0.5.23/Zabbix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8" y="-15082"/>
            <a:ext cx="12215756" cy="6873081"/>
          </a:xfrm>
        </p:spPr>
      </p:pic>
      <p:sp>
        <p:nvSpPr>
          <p:cNvPr id="3" name="ZoneTexte 2"/>
          <p:cNvSpPr txBox="1"/>
          <p:nvPr/>
        </p:nvSpPr>
        <p:spPr>
          <a:xfrm>
            <a:off x="2619375" y="3638549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Bienvenue au</a:t>
            </a:r>
          </a:p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GROUPE MEDIA CONTACT</a:t>
            </a:r>
          </a:p>
        </p:txBody>
      </p:sp>
    </p:spTree>
    <p:extLst>
      <p:ext uri="{BB962C8B-B14F-4D97-AF65-F5344CB8AC3E}">
        <p14:creationId xmlns:p14="http://schemas.microsoft.com/office/powerpoint/2010/main" val="35985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0" y="257076"/>
            <a:ext cx="5551714" cy="59253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 smtClean="0">
                <a:solidFill>
                  <a:schemeClr val="bg1"/>
                </a:solidFill>
                <a:latin typeface="Bell MT" panose="02020503060305020303" pitchFamily="18" charset="0"/>
              </a:rPr>
              <a:t>3.     MONITORING DU PARC INFORMATIQUE &amp; SERVEUR AVEC </a:t>
            </a:r>
            <a:r>
              <a:rPr lang="fr-FR" sz="1500" dirty="0" err="1" smtClean="0">
                <a:solidFill>
                  <a:schemeClr val="bg1"/>
                </a:solidFill>
                <a:latin typeface="Bell MT" panose="02020503060305020303" pitchFamily="18" charset="0"/>
              </a:rPr>
              <a:t>Zabbix</a:t>
            </a:r>
            <a:r>
              <a:rPr lang="fr-FR" sz="1500" dirty="0" smtClean="0">
                <a:solidFill>
                  <a:schemeClr val="bg1"/>
                </a:solidFill>
                <a:latin typeface="Bell MT" panose="02020503060305020303" pitchFamily="18" charset="0"/>
              </a:rPr>
              <a:t>, </a:t>
            </a:r>
            <a:r>
              <a:rPr lang="fr-FR" sz="1500" dirty="0" err="1" smtClean="0">
                <a:solidFill>
                  <a:schemeClr val="bg1"/>
                </a:solidFill>
                <a:latin typeface="Bell MT" panose="02020503060305020303" pitchFamily="18" charset="0"/>
              </a:rPr>
              <a:t>LibreNMS</a:t>
            </a:r>
            <a:endParaRPr lang="fr-FR" sz="15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3" y="1386666"/>
            <a:ext cx="10058400" cy="45056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5223" y="900976"/>
            <a:ext cx="2116476" cy="39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ZABBIX</a:t>
            </a:r>
            <a:endParaRPr lang="fr-FR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59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0" y="257076"/>
            <a:ext cx="5551714" cy="59253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 smtClean="0">
                <a:solidFill>
                  <a:schemeClr val="bg1"/>
                </a:solidFill>
                <a:latin typeface="Bell MT" panose="02020503060305020303" pitchFamily="18" charset="0"/>
              </a:rPr>
              <a:t>3.     MONITORING DU PARC INFORMATIQUE &amp; SERVEUR AVEC </a:t>
            </a:r>
            <a:r>
              <a:rPr lang="fr-FR" sz="1500" dirty="0" err="1" smtClean="0">
                <a:solidFill>
                  <a:schemeClr val="bg1"/>
                </a:solidFill>
                <a:latin typeface="Bell MT" panose="02020503060305020303" pitchFamily="18" charset="0"/>
              </a:rPr>
              <a:t>Zabbix</a:t>
            </a:r>
            <a:r>
              <a:rPr lang="fr-FR" sz="1500" dirty="0" smtClean="0">
                <a:solidFill>
                  <a:schemeClr val="bg1"/>
                </a:solidFill>
                <a:latin typeface="Bell MT" panose="02020503060305020303" pitchFamily="18" charset="0"/>
              </a:rPr>
              <a:t>, </a:t>
            </a:r>
            <a:r>
              <a:rPr lang="fr-FR" sz="1500" dirty="0" err="1" smtClean="0">
                <a:solidFill>
                  <a:schemeClr val="bg1"/>
                </a:solidFill>
                <a:latin typeface="Bell MT" panose="02020503060305020303" pitchFamily="18" charset="0"/>
              </a:rPr>
              <a:t>LibreNMS</a:t>
            </a:r>
            <a:endParaRPr lang="fr-FR" sz="15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3A33B234-AC77-44B0-A6CA-696CFC577234}"/>
              </a:ext>
            </a:extLst>
          </p:cNvPr>
          <p:cNvSpPr txBox="1"/>
          <p:nvPr/>
        </p:nvSpPr>
        <p:spPr>
          <a:xfrm>
            <a:off x="347444" y="863874"/>
            <a:ext cx="1130740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Baskerville Old Face" panose="02020602080505020303" pitchFamily="18" charset="0"/>
                <a:cs typeface="Arial"/>
              </a:rPr>
              <a:t>Le technicien doit vérifier l’état des liaisons en consultant le lien :</a:t>
            </a:r>
          </a:p>
          <a:p>
            <a:r>
              <a:rPr lang="fr-FR" sz="1600" dirty="0">
                <a:latin typeface="Baskerville Old Face" panose="02020602080505020303" pitchFamily="18" charset="0"/>
                <a:cs typeface="Arial"/>
                <a:hlinkClick r:id="rId2"/>
              </a:rPr>
              <a:t>http://</a:t>
            </a:r>
            <a:r>
              <a:rPr lang="fr-FR" sz="1600" dirty="0" smtClean="0">
                <a:latin typeface="Baskerville Old Face" panose="02020602080505020303" pitchFamily="18" charset="0"/>
                <a:cs typeface="Arial"/>
                <a:hlinkClick r:id="rId2"/>
              </a:rPr>
              <a:t>10.0.5.23/Librenms/index.php</a:t>
            </a:r>
            <a:endParaRPr lang="fr-FR" sz="1600" dirty="0" smtClean="0">
              <a:latin typeface="Baskerville Old Face" panose="02020602080505020303" pitchFamily="18" charset="0"/>
              <a:cs typeface="Arial"/>
            </a:endParaRPr>
          </a:p>
          <a:p>
            <a:endParaRPr lang="fr-FR" sz="1600" dirty="0" smtClean="0">
              <a:latin typeface="Baskerville Old Face" panose="02020602080505020303" pitchFamily="18" charset="0"/>
              <a:cs typeface="Arial"/>
            </a:endParaRPr>
          </a:p>
          <a:p>
            <a:endParaRPr lang="fr-FR" sz="1600" dirty="0">
              <a:latin typeface="Baskerville Old Face" panose="02020602080505020303" pitchFamily="18" charset="0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71" y="2034284"/>
            <a:ext cx="10058400" cy="3863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4871" y="1546801"/>
            <a:ext cx="2116476" cy="39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LibreNMS</a:t>
            </a:r>
            <a:endParaRPr lang="fr-FR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5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86"/>
            <a:ext cx="12192000" cy="6741414"/>
          </a:xfrm>
          <a:prstGeom prst="rect">
            <a:avLst/>
          </a:prstGeom>
        </p:spPr>
      </p:pic>
      <p:sp>
        <p:nvSpPr>
          <p:cNvPr id="8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4637314" y="2792878"/>
            <a:ext cx="7380808" cy="48480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CHECK RAPPORT MISE A JOUR SYSTEME</a:t>
            </a:r>
            <a:endParaRPr lang="fr-FR" sz="23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39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0" y="372492"/>
            <a:ext cx="5551714" cy="36169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 smtClean="0">
                <a:solidFill>
                  <a:schemeClr val="bg1"/>
                </a:solidFill>
                <a:latin typeface="Bell MT" panose="02020503060305020303" pitchFamily="18" charset="0"/>
              </a:rPr>
              <a:t>4.     CHECK RAPPORT MISE A JOUR SYSTEME</a:t>
            </a:r>
            <a:endParaRPr lang="fr-FR" sz="15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B437C4A-C03C-4336-A9D8-EB63EA0E4EB3}"/>
              </a:ext>
            </a:extLst>
          </p:cNvPr>
          <p:cNvSpPr/>
          <p:nvPr/>
        </p:nvSpPr>
        <p:spPr>
          <a:xfrm>
            <a:off x="85813" y="2955175"/>
            <a:ext cx="75181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245" indent="-182245">
              <a:buClr>
                <a:srgbClr val="17375E"/>
              </a:buClr>
              <a:buSzPct val="120000"/>
            </a:pPr>
            <a:r>
              <a:rPr lang="fr-FR" b="1" u="sng" dirty="0" smtClean="0">
                <a:ea typeface="Verdana"/>
                <a:cs typeface="Verdana"/>
              </a:rPr>
              <a:t>Le </a:t>
            </a:r>
            <a:r>
              <a:rPr lang="fr-FR" b="1" u="sng" dirty="0">
                <a:ea typeface="Verdana"/>
                <a:cs typeface="Verdana"/>
              </a:rPr>
              <a:t>technicien doit envoyer les </a:t>
            </a:r>
            <a:r>
              <a:rPr lang="fr-FR" b="1" u="sng" dirty="0" smtClean="0">
                <a:ea typeface="Verdana"/>
                <a:cs typeface="Verdana"/>
              </a:rPr>
              <a:t>rapports sur la mise à Jour du parc informatique hebdomadaire afin les différents commentaire</a:t>
            </a:r>
            <a:endParaRPr lang="fr-FR" b="1" u="sng" dirty="0">
              <a:ea typeface="Verdana"/>
              <a:cs typeface="Verdana"/>
            </a:endParaRPr>
          </a:p>
          <a:p>
            <a:pPr marL="182245" indent="-182245">
              <a:buClr>
                <a:srgbClr val="17375E"/>
              </a:buClr>
              <a:buSzPct val="120000"/>
            </a:pPr>
            <a:endParaRPr lang="fr-FR" b="1" u="sng" dirty="0">
              <a:ea typeface="Verdana"/>
              <a:cs typeface="Verdana"/>
            </a:endParaRPr>
          </a:p>
          <a:p>
            <a:pPr marL="342900" indent="-342900">
              <a:buClr>
                <a:srgbClr val="17375E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dirty="0">
                <a:ea typeface="Verdana"/>
                <a:cs typeface="Verdana"/>
              </a:rPr>
              <a:t>Liste des clients non mis à jour</a:t>
            </a:r>
          </a:p>
          <a:p>
            <a:pPr marL="182245" indent="-182245">
              <a:buClr>
                <a:srgbClr val="17375E"/>
              </a:buClr>
              <a:buSzPct val="120000"/>
            </a:pPr>
            <a:endParaRPr lang="fr-FR" b="1" u="sng" dirty="0">
              <a:ea typeface="Verdana" pitchFamily="34" charset="0"/>
              <a:cs typeface="Verdana" pitchFamily="34" charset="0"/>
            </a:endParaRPr>
          </a:p>
          <a:p>
            <a:pPr marL="182245" indent="-182245">
              <a:buClr>
                <a:srgbClr val="17375E"/>
              </a:buClr>
              <a:buSzPct val="120000"/>
            </a:pPr>
            <a:r>
              <a:rPr lang="fr-FR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4EC3A8D-10C1-49DD-8726-644B60747BBA}"/>
              </a:ext>
            </a:extLst>
          </p:cNvPr>
          <p:cNvSpPr/>
          <p:nvPr/>
        </p:nvSpPr>
        <p:spPr>
          <a:xfrm>
            <a:off x="85813" y="765853"/>
            <a:ext cx="11765665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latin typeface="Baskerville Old Face" panose="02020602080505020303" pitchFamily="18" charset="0"/>
                <a:cs typeface="Arial"/>
              </a:rPr>
              <a:t>Le technicien doit dans un premier temps prendre se référer aux notifications réçues de la part de </a:t>
            </a:r>
            <a:r>
              <a:rPr lang="fr-FR" sz="1600" dirty="0">
                <a:latin typeface="Baskerville Old Face" panose="02020602080505020303" pitchFamily="18" charset="0"/>
                <a:cs typeface="Arial"/>
                <a:hlinkClick r:id="rId2"/>
              </a:rPr>
              <a:t>wsus@benin.groupmediacontact.local</a:t>
            </a:r>
            <a:r>
              <a:rPr lang="fr-FR" sz="1600" dirty="0">
                <a:latin typeface="Baskerville Old Face" panose="02020602080505020303" pitchFamily="18" charset="0"/>
                <a:cs typeface="Arial"/>
              </a:rPr>
              <a:t> </a:t>
            </a: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,</a:t>
            </a:r>
          </a:p>
          <a:p>
            <a:pPr algn="just"/>
            <a:endParaRPr lang="fr-FR" sz="1600" dirty="0">
              <a:latin typeface="Baskerville Old Face" panose="02020602080505020303" pitchFamily="18" charset="0"/>
              <a:cs typeface="Arial"/>
            </a:endParaRPr>
          </a:p>
          <a:p>
            <a:pPr marL="285750" indent="-285750" algn="just">
              <a:buFontTx/>
              <a:buChar char="-"/>
            </a:pP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Faire </a:t>
            </a:r>
            <a:r>
              <a:rPr lang="fr-FR" sz="1600" dirty="0">
                <a:latin typeface="Baskerville Old Face" panose="02020602080505020303" pitchFamily="18" charset="0"/>
                <a:cs typeface="Arial"/>
              </a:rPr>
              <a:t>le point des ordinateurs avec des erreurs sur chaque groupes </a:t>
            </a: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d’ordinateurs</a:t>
            </a:r>
          </a:p>
          <a:p>
            <a:pPr marL="285750" indent="-285750" algn="just">
              <a:buFontTx/>
              <a:buChar char="-"/>
            </a:pP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Accéder </a:t>
            </a:r>
            <a:r>
              <a:rPr lang="fr-FR" sz="1600" dirty="0">
                <a:latin typeface="Baskerville Old Face" panose="02020602080505020303" pitchFamily="18" charset="0"/>
                <a:cs typeface="Arial"/>
              </a:rPr>
              <a:t>au serveur </a:t>
            </a: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WSUS </a:t>
            </a:r>
            <a:r>
              <a:rPr lang="fr-FR" sz="1600" dirty="0">
                <a:latin typeface="Baskerville Old Face" panose="02020602080505020303" pitchFamily="18" charset="0"/>
                <a:cs typeface="Arial"/>
              </a:rPr>
              <a:t>afin d’avoir plus de </a:t>
            </a: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compréhension </a:t>
            </a:r>
          </a:p>
          <a:p>
            <a:pPr marL="285750" indent="-285750" algn="just">
              <a:buFontTx/>
              <a:buChar char="-"/>
            </a:pP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Vérifier </a:t>
            </a:r>
            <a:r>
              <a:rPr lang="fr-FR" sz="1600" dirty="0">
                <a:latin typeface="Baskerville Old Face" panose="02020602080505020303" pitchFamily="18" charset="0"/>
                <a:cs typeface="Arial"/>
              </a:rPr>
              <a:t>physiquement les postes concernés ou prendre la main à distance afin de finaliser la mise à jour</a:t>
            </a:r>
          </a:p>
          <a:p>
            <a:endParaRPr lang="fr-FR" dirty="0">
              <a:ea typeface="Verdana"/>
              <a:cs typeface="Verdana"/>
            </a:endParaRPr>
          </a:p>
          <a:p>
            <a:endParaRPr lang="fr-FR" dirty="0">
              <a:ea typeface="Verdana"/>
              <a:cs typeface="Verdana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222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059"/>
            <a:ext cx="12192000" cy="6779940"/>
          </a:xfrm>
          <a:prstGeom prst="rect">
            <a:avLst/>
          </a:prstGeom>
        </p:spPr>
      </p:pic>
      <p:sp>
        <p:nvSpPr>
          <p:cNvPr id="7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4637314" y="2792878"/>
            <a:ext cx="7380808" cy="48480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GESTIONNAIRE DE TICKET</a:t>
            </a:r>
            <a:endParaRPr lang="fr-FR" sz="23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52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0" y="372492"/>
            <a:ext cx="5551714" cy="36169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 smtClean="0">
                <a:solidFill>
                  <a:schemeClr val="bg1"/>
                </a:solidFill>
                <a:latin typeface="Bell MT" panose="02020503060305020303" pitchFamily="18" charset="0"/>
              </a:rPr>
              <a:t>5.     GESTIONNAIRE DE TICKETS</a:t>
            </a:r>
            <a:endParaRPr lang="fr-FR" sz="15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="" xmlns:a16="http://schemas.microsoft.com/office/drawing/2014/main" id="{A2BA0C7E-9CEC-4C8E-B25A-12D98B6D4DC0}"/>
              </a:ext>
            </a:extLst>
          </p:cNvPr>
          <p:cNvSpPr txBox="1"/>
          <p:nvPr/>
        </p:nvSpPr>
        <p:spPr>
          <a:xfrm>
            <a:off x="354029" y="734190"/>
            <a:ext cx="11307409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Baskerville Old Face" panose="02020602080505020303" pitchFamily="18" charset="0"/>
                <a:cs typeface="Arial"/>
              </a:rPr>
              <a:t>Le technicien doit vérifier s’il y a des tickets ont été envoyé via le lien :</a:t>
            </a:r>
          </a:p>
          <a:p>
            <a:r>
              <a:rPr lang="fr-FR" sz="1600" dirty="0">
                <a:latin typeface="Baskerville Old Face" panose="02020602080505020303" pitchFamily="18" charset="0"/>
                <a:cs typeface="Arial"/>
                <a:hlinkClick r:id="rId2"/>
              </a:rPr>
              <a:t>http://10.0.5.33/supportIT/</a:t>
            </a:r>
            <a:endParaRPr lang="fr-FR" sz="1600" dirty="0">
              <a:latin typeface="Baskerville Old Face" panose="02020602080505020303" pitchFamily="18" charset="0"/>
              <a:cs typeface="Arial"/>
            </a:endParaRPr>
          </a:p>
          <a:p>
            <a:endParaRPr lang="fr-FR" sz="1600" dirty="0">
              <a:latin typeface="Baskerville Old Face" panose="02020602080505020303" pitchFamily="18" charset="0"/>
              <a:cs typeface="Arial"/>
            </a:endParaRPr>
          </a:p>
          <a:p>
            <a:r>
              <a:rPr lang="fr-FR" sz="1600" dirty="0">
                <a:latin typeface="Baskerville Old Face" panose="02020602080505020303" pitchFamily="18" charset="0"/>
                <a:cs typeface="Arial"/>
              </a:rPr>
              <a:t>User : Login Portail</a:t>
            </a:r>
          </a:p>
          <a:p>
            <a:r>
              <a:rPr lang="fr-FR" sz="1600" dirty="0" err="1">
                <a:latin typeface="Baskerville Old Face" panose="02020602080505020303" pitchFamily="18" charset="0"/>
                <a:cs typeface="Arial"/>
              </a:rPr>
              <a:t>Mdp</a:t>
            </a:r>
            <a:r>
              <a:rPr lang="fr-FR" sz="1600" dirty="0">
                <a:latin typeface="Baskerville Old Face" panose="02020602080505020303" pitchFamily="18" charset="0"/>
                <a:cs typeface="Arial"/>
              </a:rPr>
              <a:t> : ***********</a:t>
            </a:r>
          </a:p>
          <a:p>
            <a:endParaRPr lang="fr-FR" sz="1600" dirty="0">
              <a:latin typeface="Baskerville Old Face" panose="02020602080505020303" pitchFamily="18" charset="0"/>
              <a:cs typeface="Arial"/>
            </a:endParaRPr>
          </a:p>
          <a:p>
            <a:r>
              <a:rPr lang="fr-FR" sz="1600" dirty="0">
                <a:latin typeface="Baskerville Old Face" panose="02020602080505020303" pitchFamily="18" charset="0"/>
                <a:cs typeface="Arial"/>
              </a:rPr>
              <a:t>En cas de nouveau ticket, le technicien doit traiter les tickets avant de passer aux étapes suivantes, </a:t>
            </a:r>
          </a:p>
          <a:p>
            <a:r>
              <a:rPr lang="fr-FR" sz="1600" dirty="0">
                <a:latin typeface="Baskerville Old Face" panose="02020602080505020303" pitchFamily="18" charset="0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326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0" y="372492"/>
            <a:ext cx="5551714" cy="36169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 smtClean="0">
                <a:solidFill>
                  <a:schemeClr val="bg1"/>
                </a:solidFill>
                <a:latin typeface="Bell MT" panose="02020503060305020303" pitchFamily="18" charset="0"/>
              </a:rPr>
              <a:t>5.     GESTIONNAIRE DE TICKETS</a:t>
            </a:r>
            <a:endParaRPr lang="fr-FR" sz="15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1" y="1127757"/>
            <a:ext cx="10058400" cy="47775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7416" y="734190"/>
            <a:ext cx="2116476" cy="39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HELP DESK</a:t>
            </a:r>
            <a:endParaRPr lang="fr-FR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86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36340" y="2533393"/>
            <a:ext cx="10682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FIN DU DOCUMENT</a:t>
            </a:r>
          </a:p>
        </p:txBody>
      </p:sp>
    </p:spTree>
    <p:extLst>
      <p:ext uri="{BB962C8B-B14F-4D97-AF65-F5344CB8AC3E}">
        <p14:creationId xmlns:p14="http://schemas.microsoft.com/office/powerpoint/2010/main" val="110494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90473" cy="6858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39719" y="3920197"/>
            <a:ext cx="6953250" cy="7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400" b="1" dirty="0" smtClean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PROCEDURE DE CONTROLES IT</a:t>
            </a:r>
            <a:endParaRPr lang="fr-FR" sz="2400" b="1" dirty="0">
              <a:solidFill>
                <a:schemeClr val="accent2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4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 Single Corner Rectangle 6"/>
          <p:cNvSpPr/>
          <p:nvPr/>
        </p:nvSpPr>
        <p:spPr>
          <a:xfrm>
            <a:off x="-512" y="-5405"/>
            <a:ext cx="7423268" cy="6755590"/>
          </a:xfrm>
          <a:prstGeom prst="round1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1800" dirty="0"/>
          </a:p>
        </p:txBody>
      </p:sp>
      <p:sp>
        <p:nvSpPr>
          <p:cNvPr id="30" name="Rectangle 29"/>
          <p:cNvSpPr/>
          <p:nvPr/>
        </p:nvSpPr>
        <p:spPr>
          <a:xfrm>
            <a:off x="246492" y="879479"/>
            <a:ext cx="5403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│</a:t>
            </a:r>
            <a:r>
              <a:rPr lang="fr-F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</a:t>
            </a:r>
          </a:p>
          <a:p>
            <a:pPr algn="just"/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fr-F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space réservé du texte 23">
            <a:extLst>
              <a:ext uri="{FF2B5EF4-FFF2-40B4-BE49-F238E27FC236}">
                <a16:creationId xmlns="" xmlns:a16="http://schemas.microsoft.com/office/drawing/2014/main" id="{88DE32D2-E916-4039-BAE7-2438BB19E93D}"/>
              </a:ext>
            </a:extLst>
          </p:cNvPr>
          <p:cNvSpPr txBox="1">
            <a:spLocks/>
          </p:cNvSpPr>
          <p:nvPr/>
        </p:nvSpPr>
        <p:spPr>
          <a:xfrm>
            <a:off x="672915" y="1938212"/>
            <a:ext cx="751223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None/>
              <a:defRPr lang="en-US" sz="18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0975" indent="0" algn="l" defTabSz="914400" rtl="0" eaLnBrk="1" latinLnBrk="0" hangingPunct="1">
              <a:spcBef>
                <a:spcPts val="600"/>
              </a:spcBef>
              <a:buClrTx/>
              <a:buFont typeface="Courier New" panose="02070309020205020404" pitchFamily="49" charset="0"/>
              <a:buNone/>
              <a:defRPr lang="en-US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363" indent="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Century Gothic" pitchFamily="34" charset="0"/>
              <a:buNone/>
              <a:defRPr lang="en-US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1337" indent="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Century Gothic" pitchFamily="34" charset="0"/>
              <a:buNone/>
              <a:defRPr lang="en-US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725" indent="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Century Gothic" pitchFamily="34" charset="0"/>
              <a:buNone/>
              <a:defRPr lang="fr-FR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fr-FR" sz="18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01</a:t>
            </a:r>
            <a:endParaRPr kumimoji="0" lang="fr-FR" sz="1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Espace réservé du texte 26">
            <a:extLst>
              <a:ext uri="{FF2B5EF4-FFF2-40B4-BE49-F238E27FC236}">
                <a16:creationId xmlns="" xmlns:a16="http://schemas.microsoft.com/office/drawing/2014/main" id="{7212400E-E53E-4486-B50D-3EEF4B8BF87E}"/>
              </a:ext>
            </a:extLst>
          </p:cNvPr>
          <p:cNvSpPr txBox="1">
            <a:spLocks/>
          </p:cNvSpPr>
          <p:nvPr/>
        </p:nvSpPr>
        <p:spPr>
          <a:xfrm>
            <a:off x="687675" y="2572843"/>
            <a:ext cx="751223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None/>
              <a:defRPr lang="en-US"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975" indent="0" algn="l" defTabSz="914400" rtl="0" eaLnBrk="1" latinLnBrk="0" hangingPunct="1">
              <a:spcBef>
                <a:spcPts val="600"/>
              </a:spcBef>
              <a:buClrTx/>
              <a:buFont typeface="Courier New" panose="02070309020205020404" pitchFamily="49" charset="0"/>
              <a:buNone/>
              <a:defRPr lang="en-US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363" indent="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Century Gothic" pitchFamily="34" charset="0"/>
              <a:buNone/>
              <a:defRPr lang="en-US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1337" indent="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Century Gothic" pitchFamily="34" charset="0"/>
              <a:buNone/>
              <a:defRPr lang="en-US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725" indent="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Century Gothic" pitchFamily="34" charset="0"/>
              <a:buNone/>
              <a:defRPr lang="fr-FR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fr-FR" sz="18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02</a:t>
            </a:r>
            <a:endParaRPr kumimoji="0" lang="fr-FR" sz="1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Espace réservé du texte 29">
            <a:extLst>
              <a:ext uri="{FF2B5EF4-FFF2-40B4-BE49-F238E27FC236}">
                <a16:creationId xmlns="" xmlns:a16="http://schemas.microsoft.com/office/drawing/2014/main" id="{205F9D64-8D5D-41BA-8407-5F39F7E83182}"/>
              </a:ext>
            </a:extLst>
          </p:cNvPr>
          <p:cNvSpPr txBox="1">
            <a:spLocks/>
          </p:cNvSpPr>
          <p:nvPr/>
        </p:nvSpPr>
        <p:spPr>
          <a:xfrm>
            <a:off x="616722" y="3174788"/>
            <a:ext cx="751223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None/>
              <a:defRPr lang="en-US" sz="18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80975" indent="0" algn="l" defTabSz="914400" rtl="0" eaLnBrk="1" latinLnBrk="0" hangingPunct="1">
              <a:spcBef>
                <a:spcPts val="600"/>
              </a:spcBef>
              <a:buClrTx/>
              <a:buFont typeface="Courier New" panose="02070309020205020404" pitchFamily="49" charset="0"/>
              <a:buNone/>
              <a:defRPr lang="en-US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363" indent="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Century Gothic" pitchFamily="34" charset="0"/>
              <a:buNone/>
              <a:defRPr lang="en-US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1337" indent="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Century Gothic" pitchFamily="34" charset="0"/>
              <a:buNone/>
              <a:defRPr lang="en-US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725" indent="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Century Gothic" pitchFamily="34" charset="0"/>
              <a:buNone/>
              <a:defRPr lang="fr-FR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fr-FR" sz="18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03</a:t>
            </a:r>
            <a:endParaRPr kumimoji="0" lang="fr-FR" sz="1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Espace réservé du texte 30">
            <a:extLst>
              <a:ext uri="{FF2B5EF4-FFF2-40B4-BE49-F238E27FC236}">
                <a16:creationId xmlns="" xmlns:a16="http://schemas.microsoft.com/office/drawing/2014/main" id="{BC56BED3-7C59-493D-BF7B-72AEC62CCBCC}"/>
              </a:ext>
            </a:extLst>
          </p:cNvPr>
          <p:cNvSpPr txBox="1">
            <a:spLocks/>
          </p:cNvSpPr>
          <p:nvPr/>
        </p:nvSpPr>
        <p:spPr>
          <a:xfrm>
            <a:off x="616722" y="3854218"/>
            <a:ext cx="751223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None/>
              <a:defRPr lang="en-US" sz="1800" b="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0975" indent="0" algn="l" defTabSz="914400" rtl="0" eaLnBrk="1" latinLnBrk="0" hangingPunct="1">
              <a:spcBef>
                <a:spcPts val="600"/>
              </a:spcBef>
              <a:buClrTx/>
              <a:buFont typeface="Courier New" panose="02070309020205020404" pitchFamily="49" charset="0"/>
              <a:buNone/>
              <a:defRPr lang="en-US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363" indent="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Century Gothic" pitchFamily="34" charset="0"/>
              <a:buNone/>
              <a:defRPr lang="en-US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1337" indent="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Century Gothic" pitchFamily="34" charset="0"/>
              <a:buNone/>
              <a:defRPr lang="en-US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725" indent="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Century Gothic" pitchFamily="34" charset="0"/>
              <a:buNone/>
              <a:defRPr lang="fr-FR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fr-FR" sz="18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04</a:t>
            </a:r>
            <a:endParaRPr kumimoji="0" lang="fr-FR" sz="1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Espace réservé du texte 31">
            <a:extLst>
              <a:ext uri="{FF2B5EF4-FFF2-40B4-BE49-F238E27FC236}">
                <a16:creationId xmlns="" xmlns:a16="http://schemas.microsoft.com/office/drawing/2014/main" id="{E8366AA4-29C3-4D98-933C-2461AA8FEA02}"/>
              </a:ext>
            </a:extLst>
          </p:cNvPr>
          <p:cNvSpPr txBox="1">
            <a:spLocks/>
          </p:cNvSpPr>
          <p:nvPr/>
        </p:nvSpPr>
        <p:spPr>
          <a:xfrm>
            <a:off x="638148" y="4466042"/>
            <a:ext cx="751223" cy="36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None/>
              <a:defRPr lang="en-US" sz="1800" b="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0975" indent="0" algn="l" defTabSz="914400" rtl="0" eaLnBrk="1" latinLnBrk="0" hangingPunct="1">
              <a:spcBef>
                <a:spcPts val="600"/>
              </a:spcBef>
              <a:buClrTx/>
              <a:buFont typeface="Courier New" panose="02070309020205020404" pitchFamily="49" charset="0"/>
              <a:buNone/>
              <a:defRPr lang="en-US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363" indent="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Century Gothic" pitchFamily="34" charset="0"/>
              <a:buNone/>
              <a:defRPr lang="en-US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1337" indent="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Century Gothic" pitchFamily="34" charset="0"/>
              <a:buNone/>
              <a:defRPr lang="en-US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725" indent="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Century Gothic" pitchFamily="34" charset="0"/>
              <a:buNone/>
              <a:defRPr lang="fr-FR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fr-FR" sz="18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05</a:t>
            </a:r>
            <a:endParaRPr kumimoji="0" lang="fr-FR" sz="1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36" name="Group 10"/>
          <p:cNvGrpSpPr/>
          <p:nvPr/>
        </p:nvGrpSpPr>
        <p:grpSpPr>
          <a:xfrm>
            <a:off x="142451" y="2056130"/>
            <a:ext cx="318437" cy="185829"/>
            <a:chOff x="3488986" y="1935707"/>
            <a:chExt cx="258730" cy="185829"/>
          </a:xfrm>
        </p:grpSpPr>
        <p:sp>
          <p:nvSpPr>
            <p:cNvPr id="49" name="Freeform 139"/>
            <p:cNvSpPr/>
            <p:nvPr userDrawn="1"/>
          </p:nvSpPr>
          <p:spPr>
            <a:xfrm rot="5400000">
              <a:off x="3525436" y="1899257"/>
              <a:ext cx="185829" cy="258730"/>
            </a:xfrm>
            <a:custGeom>
              <a:avLst/>
              <a:gdLst>
                <a:gd name="connsiteX0" fmla="*/ 0 w 185829"/>
                <a:gd name="connsiteY0" fmla="*/ 165816 h 258730"/>
                <a:gd name="connsiteX1" fmla="*/ 27214 w 185829"/>
                <a:gd name="connsiteY1" fmla="*/ 100115 h 258730"/>
                <a:gd name="connsiteX2" fmla="*/ 48564 w 185829"/>
                <a:gd name="connsiteY2" fmla="*/ 85721 h 258730"/>
                <a:gd name="connsiteX3" fmla="*/ 94227 w 185829"/>
                <a:gd name="connsiteY3" fmla="*/ 0 h 258730"/>
                <a:gd name="connsiteX4" fmla="*/ 141360 w 185829"/>
                <a:gd name="connsiteY4" fmla="*/ 88482 h 258730"/>
                <a:gd name="connsiteX5" fmla="*/ 158615 w 185829"/>
                <a:gd name="connsiteY5" fmla="*/ 100115 h 258730"/>
                <a:gd name="connsiteX6" fmla="*/ 185829 w 185829"/>
                <a:gd name="connsiteY6" fmla="*/ 165816 h 258730"/>
                <a:gd name="connsiteX7" fmla="*/ 92915 w 185829"/>
                <a:gd name="connsiteY7" fmla="*/ 258730 h 258730"/>
                <a:gd name="connsiteX8" fmla="*/ 0 w 185829"/>
                <a:gd name="connsiteY8" fmla="*/ 165816 h 25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829" h="258730">
                  <a:moveTo>
                    <a:pt x="0" y="165816"/>
                  </a:moveTo>
                  <a:cubicBezTo>
                    <a:pt x="0" y="140158"/>
                    <a:pt x="10400" y="116930"/>
                    <a:pt x="27214" y="100115"/>
                  </a:cubicBezTo>
                  <a:lnTo>
                    <a:pt x="48564" y="85721"/>
                  </a:lnTo>
                  <a:lnTo>
                    <a:pt x="94227" y="0"/>
                  </a:lnTo>
                  <a:lnTo>
                    <a:pt x="141360" y="88482"/>
                  </a:lnTo>
                  <a:lnTo>
                    <a:pt x="158615" y="100115"/>
                  </a:lnTo>
                  <a:cubicBezTo>
                    <a:pt x="175429" y="116930"/>
                    <a:pt x="185829" y="140158"/>
                    <a:pt x="185829" y="165816"/>
                  </a:cubicBezTo>
                  <a:cubicBezTo>
                    <a:pt x="185829" y="217131"/>
                    <a:pt x="144230" y="258730"/>
                    <a:pt x="92915" y="258730"/>
                  </a:cubicBezTo>
                  <a:cubicBezTo>
                    <a:pt x="41599" y="258730"/>
                    <a:pt x="0" y="217131"/>
                    <a:pt x="0" y="165816"/>
                  </a:cubicBezTo>
                  <a:close/>
                </a:path>
              </a:pathLst>
            </a:custGeom>
            <a:solidFill>
              <a:srgbClr val="0A62AF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0" name="Oval 155"/>
            <p:cNvSpPr/>
            <p:nvPr userDrawn="1"/>
          </p:nvSpPr>
          <p:spPr>
            <a:xfrm>
              <a:off x="3525736" y="1974621"/>
              <a:ext cx="108000" cy="10800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grpSp>
        <p:nvGrpSpPr>
          <p:cNvPr id="37" name="Group 4"/>
          <p:cNvGrpSpPr/>
          <p:nvPr/>
        </p:nvGrpSpPr>
        <p:grpSpPr>
          <a:xfrm>
            <a:off x="123300" y="2688269"/>
            <a:ext cx="318437" cy="185829"/>
            <a:chOff x="3488986" y="1482531"/>
            <a:chExt cx="258730" cy="185829"/>
          </a:xfrm>
        </p:grpSpPr>
        <p:sp>
          <p:nvSpPr>
            <p:cNvPr id="47" name="Freeform 140"/>
            <p:cNvSpPr/>
            <p:nvPr userDrawn="1"/>
          </p:nvSpPr>
          <p:spPr>
            <a:xfrm rot="5400000">
              <a:off x="3525436" y="1446081"/>
              <a:ext cx="185829" cy="258730"/>
            </a:xfrm>
            <a:custGeom>
              <a:avLst/>
              <a:gdLst>
                <a:gd name="connsiteX0" fmla="*/ 0 w 185829"/>
                <a:gd name="connsiteY0" fmla="*/ 165816 h 258730"/>
                <a:gd name="connsiteX1" fmla="*/ 27214 w 185829"/>
                <a:gd name="connsiteY1" fmla="*/ 100115 h 258730"/>
                <a:gd name="connsiteX2" fmla="*/ 48564 w 185829"/>
                <a:gd name="connsiteY2" fmla="*/ 85721 h 258730"/>
                <a:gd name="connsiteX3" fmla="*/ 94227 w 185829"/>
                <a:gd name="connsiteY3" fmla="*/ 0 h 258730"/>
                <a:gd name="connsiteX4" fmla="*/ 141360 w 185829"/>
                <a:gd name="connsiteY4" fmla="*/ 88482 h 258730"/>
                <a:gd name="connsiteX5" fmla="*/ 158615 w 185829"/>
                <a:gd name="connsiteY5" fmla="*/ 100115 h 258730"/>
                <a:gd name="connsiteX6" fmla="*/ 185829 w 185829"/>
                <a:gd name="connsiteY6" fmla="*/ 165816 h 258730"/>
                <a:gd name="connsiteX7" fmla="*/ 92915 w 185829"/>
                <a:gd name="connsiteY7" fmla="*/ 258730 h 258730"/>
                <a:gd name="connsiteX8" fmla="*/ 0 w 185829"/>
                <a:gd name="connsiteY8" fmla="*/ 165816 h 25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829" h="258730">
                  <a:moveTo>
                    <a:pt x="0" y="165816"/>
                  </a:moveTo>
                  <a:cubicBezTo>
                    <a:pt x="0" y="140158"/>
                    <a:pt x="10400" y="116930"/>
                    <a:pt x="27214" y="100115"/>
                  </a:cubicBezTo>
                  <a:lnTo>
                    <a:pt x="48564" y="85721"/>
                  </a:lnTo>
                  <a:lnTo>
                    <a:pt x="94227" y="0"/>
                  </a:lnTo>
                  <a:lnTo>
                    <a:pt x="141360" y="88482"/>
                  </a:lnTo>
                  <a:lnTo>
                    <a:pt x="158615" y="100115"/>
                  </a:lnTo>
                  <a:cubicBezTo>
                    <a:pt x="175429" y="116930"/>
                    <a:pt x="185829" y="140158"/>
                    <a:pt x="185829" y="165816"/>
                  </a:cubicBezTo>
                  <a:cubicBezTo>
                    <a:pt x="185829" y="217131"/>
                    <a:pt x="144230" y="258730"/>
                    <a:pt x="92915" y="258730"/>
                  </a:cubicBezTo>
                  <a:cubicBezTo>
                    <a:pt x="41599" y="258730"/>
                    <a:pt x="0" y="217131"/>
                    <a:pt x="0" y="165816"/>
                  </a:cubicBezTo>
                  <a:close/>
                </a:path>
              </a:pathLst>
            </a:custGeom>
            <a:solidFill>
              <a:srgbClr val="0A62A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8" name="Oval 156"/>
            <p:cNvSpPr/>
            <p:nvPr userDrawn="1"/>
          </p:nvSpPr>
          <p:spPr>
            <a:xfrm>
              <a:off x="3525736" y="1521444"/>
              <a:ext cx="108000" cy="10800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grpSp>
        <p:nvGrpSpPr>
          <p:cNvPr id="38" name="Group 9"/>
          <p:cNvGrpSpPr/>
          <p:nvPr/>
        </p:nvGrpSpPr>
        <p:grpSpPr>
          <a:xfrm>
            <a:off x="123301" y="3280266"/>
            <a:ext cx="318437" cy="185829"/>
            <a:chOff x="3488986" y="3179518"/>
            <a:chExt cx="258730" cy="185829"/>
          </a:xfrm>
        </p:grpSpPr>
        <p:sp>
          <p:nvSpPr>
            <p:cNvPr id="45" name="Freeform 141"/>
            <p:cNvSpPr/>
            <p:nvPr userDrawn="1"/>
          </p:nvSpPr>
          <p:spPr>
            <a:xfrm rot="5400000">
              <a:off x="3525436" y="3143068"/>
              <a:ext cx="185829" cy="258730"/>
            </a:xfrm>
            <a:custGeom>
              <a:avLst/>
              <a:gdLst>
                <a:gd name="connsiteX0" fmla="*/ 0 w 185829"/>
                <a:gd name="connsiteY0" fmla="*/ 165816 h 258730"/>
                <a:gd name="connsiteX1" fmla="*/ 27214 w 185829"/>
                <a:gd name="connsiteY1" fmla="*/ 100115 h 258730"/>
                <a:gd name="connsiteX2" fmla="*/ 48564 w 185829"/>
                <a:gd name="connsiteY2" fmla="*/ 85721 h 258730"/>
                <a:gd name="connsiteX3" fmla="*/ 94227 w 185829"/>
                <a:gd name="connsiteY3" fmla="*/ 0 h 258730"/>
                <a:gd name="connsiteX4" fmla="*/ 141360 w 185829"/>
                <a:gd name="connsiteY4" fmla="*/ 88482 h 258730"/>
                <a:gd name="connsiteX5" fmla="*/ 158615 w 185829"/>
                <a:gd name="connsiteY5" fmla="*/ 100115 h 258730"/>
                <a:gd name="connsiteX6" fmla="*/ 185829 w 185829"/>
                <a:gd name="connsiteY6" fmla="*/ 165816 h 258730"/>
                <a:gd name="connsiteX7" fmla="*/ 92915 w 185829"/>
                <a:gd name="connsiteY7" fmla="*/ 258730 h 258730"/>
                <a:gd name="connsiteX8" fmla="*/ 0 w 185829"/>
                <a:gd name="connsiteY8" fmla="*/ 165816 h 25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829" h="258730">
                  <a:moveTo>
                    <a:pt x="0" y="165816"/>
                  </a:moveTo>
                  <a:cubicBezTo>
                    <a:pt x="0" y="140158"/>
                    <a:pt x="10400" y="116930"/>
                    <a:pt x="27214" y="100115"/>
                  </a:cubicBezTo>
                  <a:lnTo>
                    <a:pt x="48564" y="85721"/>
                  </a:lnTo>
                  <a:lnTo>
                    <a:pt x="94227" y="0"/>
                  </a:lnTo>
                  <a:lnTo>
                    <a:pt x="141360" y="88482"/>
                  </a:lnTo>
                  <a:lnTo>
                    <a:pt x="158615" y="100115"/>
                  </a:lnTo>
                  <a:cubicBezTo>
                    <a:pt x="175429" y="116930"/>
                    <a:pt x="185829" y="140158"/>
                    <a:pt x="185829" y="165816"/>
                  </a:cubicBezTo>
                  <a:cubicBezTo>
                    <a:pt x="185829" y="217131"/>
                    <a:pt x="144230" y="258730"/>
                    <a:pt x="92915" y="258730"/>
                  </a:cubicBezTo>
                  <a:cubicBezTo>
                    <a:pt x="41599" y="258730"/>
                    <a:pt x="0" y="217131"/>
                    <a:pt x="0" y="165816"/>
                  </a:cubicBezTo>
                  <a:close/>
                </a:path>
              </a:pathLst>
            </a:custGeom>
            <a:solidFill>
              <a:srgbClr val="00ACD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6" name="Oval 157"/>
            <p:cNvSpPr/>
            <p:nvPr userDrawn="1"/>
          </p:nvSpPr>
          <p:spPr>
            <a:xfrm>
              <a:off x="3529167" y="3218433"/>
              <a:ext cx="108000" cy="10800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grpSp>
        <p:nvGrpSpPr>
          <p:cNvPr id="39" name="Group 5"/>
          <p:cNvGrpSpPr/>
          <p:nvPr/>
        </p:nvGrpSpPr>
        <p:grpSpPr>
          <a:xfrm>
            <a:off x="142449" y="3925385"/>
            <a:ext cx="318437" cy="185829"/>
            <a:chOff x="3488986" y="3126372"/>
            <a:chExt cx="258730" cy="185829"/>
          </a:xfrm>
        </p:grpSpPr>
        <p:sp>
          <p:nvSpPr>
            <p:cNvPr id="43" name="Freeform 142"/>
            <p:cNvSpPr/>
            <p:nvPr userDrawn="1"/>
          </p:nvSpPr>
          <p:spPr>
            <a:xfrm rot="5400000">
              <a:off x="3525436" y="3089922"/>
              <a:ext cx="185829" cy="258730"/>
            </a:xfrm>
            <a:custGeom>
              <a:avLst/>
              <a:gdLst>
                <a:gd name="connsiteX0" fmla="*/ 0 w 185829"/>
                <a:gd name="connsiteY0" fmla="*/ 165816 h 258730"/>
                <a:gd name="connsiteX1" fmla="*/ 27214 w 185829"/>
                <a:gd name="connsiteY1" fmla="*/ 100115 h 258730"/>
                <a:gd name="connsiteX2" fmla="*/ 48564 w 185829"/>
                <a:gd name="connsiteY2" fmla="*/ 85721 h 258730"/>
                <a:gd name="connsiteX3" fmla="*/ 94227 w 185829"/>
                <a:gd name="connsiteY3" fmla="*/ 0 h 258730"/>
                <a:gd name="connsiteX4" fmla="*/ 141360 w 185829"/>
                <a:gd name="connsiteY4" fmla="*/ 88482 h 258730"/>
                <a:gd name="connsiteX5" fmla="*/ 158615 w 185829"/>
                <a:gd name="connsiteY5" fmla="*/ 100115 h 258730"/>
                <a:gd name="connsiteX6" fmla="*/ 185829 w 185829"/>
                <a:gd name="connsiteY6" fmla="*/ 165816 h 258730"/>
                <a:gd name="connsiteX7" fmla="*/ 92915 w 185829"/>
                <a:gd name="connsiteY7" fmla="*/ 258730 h 258730"/>
                <a:gd name="connsiteX8" fmla="*/ 0 w 185829"/>
                <a:gd name="connsiteY8" fmla="*/ 165816 h 25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829" h="258730">
                  <a:moveTo>
                    <a:pt x="0" y="165816"/>
                  </a:moveTo>
                  <a:cubicBezTo>
                    <a:pt x="0" y="140158"/>
                    <a:pt x="10400" y="116930"/>
                    <a:pt x="27214" y="100115"/>
                  </a:cubicBezTo>
                  <a:lnTo>
                    <a:pt x="48564" y="85721"/>
                  </a:lnTo>
                  <a:lnTo>
                    <a:pt x="94227" y="0"/>
                  </a:lnTo>
                  <a:lnTo>
                    <a:pt x="141360" y="88482"/>
                  </a:lnTo>
                  <a:lnTo>
                    <a:pt x="158615" y="100115"/>
                  </a:lnTo>
                  <a:cubicBezTo>
                    <a:pt x="175429" y="116930"/>
                    <a:pt x="185829" y="140158"/>
                    <a:pt x="185829" y="165816"/>
                  </a:cubicBezTo>
                  <a:cubicBezTo>
                    <a:pt x="185829" y="217131"/>
                    <a:pt x="144230" y="258730"/>
                    <a:pt x="92915" y="258730"/>
                  </a:cubicBezTo>
                  <a:cubicBezTo>
                    <a:pt x="41599" y="258730"/>
                    <a:pt x="0" y="217131"/>
                    <a:pt x="0" y="165816"/>
                  </a:cubicBezTo>
                  <a:close/>
                </a:path>
              </a:pathLst>
            </a:custGeom>
            <a:solidFill>
              <a:srgbClr val="00ACD2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4" name="Oval 158"/>
            <p:cNvSpPr/>
            <p:nvPr userDrawn="1"/>
          </p:nvSpPr>
          <p:spPr>
            <a:xfrm>
              <a:off x="3527542" y="3165287"/>
              <a:ext cx="108000" cy="10800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142450" y="4576177"/>
            <a:ext cx="318437" cy="185829"/>
            <a:chOff x="4617065" y="4271140"/>
            <a:chExt cx="318437" cy="185829"/>
          </a:xfrm>
        </p:grpSpPr>
        <p:sp>
          <p:nvSpPr>
            <p:cNvPr id="41" name="Freeform 143"/>
            <p:cNvSpPr/>
            <p:nvPr userDrawn="1"/>
          </p:nvSpPr>
          <p:spPr>
            <a:xfrm rot="5400000">
              <a:off x="4683369" y="4204836"/>
              <a:ext cx="185829" cy="318437"/>
            </a:xfrm>
            <a:custGeom>
              <a:avLst/>
              <a:gdLst>
                <a:gd name="connsiteX0" fmla="*/ 0 w 185829"/>
                <a:gd name="connsiteY0" fmla="*/ 165816 h 258730"/>
                <a:gd name="connsiteX1" fmla="*/ 27214 w 185829"/>
                <a:gd name="connsiteY1" fmla="*/ 100115 h 258730"/>
                <a:gd name="connsiteX2" fmla="*/ 48564 w 185829"/>
                <a:gd name="connsiteY2" fmla="*/ 85721 h 258730"/>
                <a:gd name="connsiteX3" fmla="*/ 94227 w 185829"/>
                <a:gd name="connsiteY3" fmla="*/ 0 h 258730"/>
                <a:gd name="connsiteX4" fmla="*/ 141360 w 185829"/>
                <a:gd name="connsiteY4" fmla="*/ 88482 h 258730"/>
                <a:gd name="connsiteX5" fmla="*/ 158615 w 185829"/>
                <a:gd name="connsiteY5" fmla="*/ 100115 h 258730"/>
                <a:gd name="connsiteX6" fmla="*/ 185829 w 185829"/>
                <a:gd name="connsiteY6" fmla="*/ 165816 h 258730"/>
                <a:gd name="connsiteX7" fmla="*/ 92915 w 185829"/>
                <a:gd name="connsiteY7" fmla="*/ 258730 h 258730"/>
                <a:gd name="connsiteX8" fmla="*/ 0 w 185829"/>
                <a:gd name="connsiteY8" fmla="*/ 165816 h 25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829" h="258730">
                  <a:moveTo>
                    <a:pt x="0" y="165816"/>
                  </a:moveTo>
                  <a:cubicBezTo>
                    <a:pt x="0" y="140158"/>
                    <a:pt x="10400" y="116930"/>
                    <a:pt x="27214" y="100115"/>
                  </a:cubicBezTo>
                  <a:lnTo>
                    <a:pt x="48564" y="85721"/>
                  </a:lnTo>
                  <a:lnTo>
                    <a:pt x="94227" y="0"/>
                  </a:lnTo>
                  <a:lnTo>
                    <a:pt x="141360" y="88482"/>
                  </a:lnTo>
                  <a:lnTo>
                    <a:pt x="158615" y="100115"/>
                  </a:lnTo>
                  <a:cubicBezTo>
                    <a:pt x="175429" y="116930"/>
                    <a:pt x="185829" y="140158"/>
                    <a:pt x="185829" y="165816"/>
                  </a:cubicBezTo>
                  <a:cubicBezTo>
                    <a:pt x="185829" y="217131"/>
                    <a:pt x="144230" y="258730"/>
                    <a:pt x="92915" y="258730"/>
                  </a:cubicBezTo>
                  <a:cubicBezTo>
                    <a:pt x="41599" y="258730"/>
                    <a:pt x="0" y="217131"/>
                    <a:pt x="0" y="165816"/>
                  </a:cubicBezTo>
                  <a:close/>
                </a:path>
              </a:pathLst>
            </a:custGeom>
            <a:solidFill>
              <a:srgbClr val="F1662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2" name="Oval 159"/>
            <p:cNvSpPr/>
            <p:nvPr userDrawn="1"/>
          </p:nvSpPr>
          <p:spPr>
            <a:xfrm>
              <a:off x="4664519" y="4310053"/>
              <a:ext cx="132923" cy="10800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69" name="Espace réservé du texte 24">
            <a:extLst>
              <a:ext uri="{FF2B5EF4-FFF2-40B4-BE49-F238E27FC236}">
                <a16:creationId xmlns="" xmlns:a16="http://schemas.microsoft.com/office/drawing/2014/main" id="{EDFCFE3D-2C4B-417D-A40E-474F3C783E3B}"/>
              </a:ext>
            </a:extLst>
          </p:cNvPr>
          <p:cNvSpPr txBox="1">
            <a:spLocks/>
          </p:cNvSpPr>
          <p:nvPr/>
        </p:nvSpPr>
        <p:spPr>
          <a:xfrm>
            <a:off x="1075020" y="1969044"/>
            <a:ext cx="5108066" cy="325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Tour de salle Technique &amp; Ronde Matinale</a:t>
            </a:r>
            <a:endParaRPr lang="fr-FR" sz="1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63286" y="2554198"/>
            <a:ext cx="4876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Monitoring de la Liaison avec Cacti                                                                  </a:t>
            </a:r>
            <a:endParaRPr lang="fr-FR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072076" y="3844886"/>
            <a:ext cx="502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Check rapport  Mise à jour Système </a:t>
            </a:r>
            <a:endParaRPr lang="fr-FR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36017" y="3187724"/>
            <a:ext cx="6353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Monitoring du Parc Informatique et Serveur avec </a:t>
            </a:r>
            <a:r>
              <a:rPr lang="fr-FR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Zabbix</a:t>
            </a:r>
            <a:endParaRPr lang="fr-FR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072076" y="4465476"/>
            <a:ext cx="3388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Gestionnaire de Tickets</a:t>
            </a:r>
            <a:endParaRPr lang="fr-FR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39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4637314" y="2615907"/>
            <a:ext cx="7380808" cy="8387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TOUR DE SALLE TECHNIQUE &amp; RONDE MATINALE</a:t>
            </a:r>
            <a:endParaRPr lang="fr-FR" sz="23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6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0" y="372492"/>
            <a:ext cx="5551714" cy="36169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fr-FR" sz="1500" dirty="0" smtClean="0">
                <a:solidFill>
                  <a:schemeClr val="bg1"/>
                </a:solidFill>
                <a:latin typeface="Bell MT" panose="02020503060305020303" pitchFamily="18" charset="0"/>
              </a:rPr>
              <a:t> TOUR DE SALLE TECHNIQUE &amp; RONDE MATINALE</a:t>
            </a:r>
            <a:endParaRPr lang="fr-FR" sz="15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B85A6CB5-9903-484E-B051-0A0F64057A68}"/>
              </a:ext>
            </a:extLst>
          </p:cNvPr>
          <p:cNvSpPr txBox="1"/>
          <p:nvPr/>
        </p:nvSpPr>
        <p:spPr>
          <a:xfrm>
            <a:off x="238699" y="762114"/>
            <a:ext cx="11735016" cy="4668530"/>
          </a:xfrm>
          <a:prstGeom prst="rect">
            <a:avLst/>
          </a:prstGeom>
        </p:spPr>
        <p:txBody>
          <a:bodyPr vert="horz" wrap="none" lIns="72000" tIns="72000" rIns="72000" bIns="72000" rtlCol="0" anchor="t">
            <a:noAutofit/>
          </a:bodyPr>
          <a:lstStyle/>
          <a:p>
            <a:pPr marL="182245" indent="-182245">
              <a:buClr>
                <a:srgbClr val="17375E"/>
              </a:buClr>
              <a:buSzPct val="120000"/>
            </a:pPr>
            <a:endParaRPr lang="fr-FR" sz="1600" dirty="0">
              <a:cs typeface="Arial"/>
            </a:endParaRPr>
          </a:p>
          <a:p>
            <a:pPr marL="182245" indent="-182245">
              <a:buClr>
                <a:srgbClr val="17375E"/>
              </a:buClr>
              <a:buSzPct val="120000"/>
            </a:pPr>
            <a:r>
              <a:rPr lang="fr-FR" sz="1600" dirty="0">
                <a:latin typeface="Baskerville Old Face" panose="02020602080505020303" pitchFamily="18" charset="0"/>
                <a:cs typeface="Arial"/>
              </a:rPr>
              <a:t>La surveillance de l'état de nos équipements, la salle technique et la ronde matinale sont  des tâches indispensables des IT locaux :</a:t>
            </a:r>
          </a:p>
          <a:p>
            <a:pPr marL="182245" indent="-182245">
              <a:buClr>
                <a:srgbClr val="17375E"/>
              </a:buClr>
              <a:buSzPct val="120000"/>
            </a:pPr>
            <a:endParaRPr lang="fr-FR" sz="1600" dirty="0">
              <a:latin typeface="Baskerville Old Face" panose="02020602080505020303" pitchFamily="18" charset="0"/>
              <a:cs typeface="Arial"/>
            </a:endParaRPr>
          </a:p>
          <a:p>
            <a:pPr marL="182245" indent="-182245">
              <a:buClr>
                <a:srgbClr val="17375E"/>
              </a:buClr>
              <a:buSzPct val="120000"/>
            </a:pPr>
            <a:r>
              <a:rPr lang="fr-FR" sz="1600" dirty="0">
                <a:latin typeface="Baskerville Old Face" panose="02020602080505020303" pitchFamily="18" charset="0"/>
                <a:cs typeface="Arial"/>
              </a:rPr>
              <a:t>Une fois le technicien sur place, il doit absolument vérifier les points ci-dessous</a:t>
            </a:r>
          </a:p>
          <a:p>
            <a:pPr>
              <a:buClr>
                <a:srgbClr val="17375E"/>
              </a:buClr>
              <a:buSzPct val="120000"/>
            </a:pPr>
            <a:endParaRPr lang="fr-FR" sz="1600" dirty="0" smtClean="0">
              <a:latin typeface="Baskerville Old Face" panose="02020602080505020303" pitchFamily="18" charset="0"/>
              <a:cs typeface="Arial"/>
            </a:endParaRPr>
          </a:p>
          <a:p>
            <a:pPr>
              <a:buClr>
                <a:srgbClr val="17375E"/>
              </a:buClr>
              <a:buSzPct val="120000"/>
            </a:pP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1- Vérifier l’entrée de la salle, la température et d’humidité (18-22°C);</a:t>
            </a:r>
          </a:p>
          <a:p>
            <a:pPr marL="182245" indent="-182245">
              <a:buClr>
                <a:srgbClr val="17375E"/>
              </a:buClr>
              <a:buSzPct val="120000"/>
            </a:pPr>
            <a:endParaRPr lang="fr-FR" sz="1600" dirty="0" smtClean="0">
              <a:latin typeface="Baskerville Old Face" panose="02020602080505020303" pitchFamily="18" charset="0"/>
              <a:cs typeface="Arial"/>
            </a:endParaRPr>
          </a:p>
          <a:p>
            <a:pPr marL="182245" indent="-182245">
              <a:buClr>
                <a:srgbClr val="17375E"/>
              </a:buClr>
              <a:buSzPct val="120000"/>
            </a:pP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2- Vérifier si pas d’alarme sonore;</a:t>
            </a:r>
          </a:p>
          <a:p>
            <a:pPr marL="182245" indent="-182245">
              <a:buClr>
                <a:srgbClr val="17375E"/>
              </a:buClr>
              <a:buSzPct val="120000"/>
            </a:pPr>
            <a:endParaRPr lang="fr-FR" sz="1600" dirty="0" smtClean="0">
              <a:latin typeface="Baskerville Old Face" panose="02020602080505020303" pitchFamily="18" charset="0"/>
              <a:cs typeface="Arial"/>
            </a:endParaRPr>
          </a:p>
          <a:p>
            <a:pPr marL="182245" indent="-182245">
              <a:buClr>
                <a:srgbClr val="17375E"/>
              </a:buClr>
              <a:buSzPct val="120000"/>
            </a:pP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3- Vérifier si pas d’alarme LED Rouge ou Orange au niveau des équipements;</a:t>
            </a:r>
          </a:p>
          <a:p>
            <a:pPr marL="182245" indent="-182245">
              <a:buClr>
                <a:srgbClr val="17375E"/>
              </a:buClr>
              <a:buSzPct val="120000"/>
            </a:pPr>
            <a:endParaRPr lang="fr-FR" sz="1600" dirty="0" smtClean="0">
              <a:latin typeface="Baskerville Old Face" panose="02020602080505020303" pitchFamily="18" charset="0"/>
              <a:cs typeface="Arial"/>
            </a:endParaRPr>
          </a:p>
          <a:p>
            <a:pPr marL="182245" indent="-182245">
              <a:buClr>
                <a:srgbClr val="17375E"/>
              </a:buClr>
              <a:buSzPct val="120000"/>
            </a:pP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4- Envoyer une alerte aux services généraux si la salle nécessite un nettoyage de sol;</a:t>
            </a:r>
          </a:p>
          <a:p>
            <a:pPr marL="182245" indent="-182245">
              <a:buClr>
                <a:srgbClr val="17375E"/>
              </a:buClr>
              <a:buSzPct val="120000"/>
            </a:pPr>
            <a:endParaRPr lang="fr-FR" sz="1600" dirty="0">
              <a:latin typeface="Baskerville Old Face" panose="02020602080505020303" pitchFamily="18" charset="0"/>
              <a:cs typeface="Arial"/>
            </a:endParaRPr>
          </a:p>
          <a:p>
            <a:pPr marL="182245" indent="-182245">
              <a:buClr>
                <a:srgbClr val="17375E"/>
              </a:buClr>
              <a:buSzPct val="120000"/>
            </a:pPr>
            <a:r>
              <a:rPr lang="fr-FR" sz="1600" dirty="0">
                <a:latin typeface="Baskerville Old Face" panose="02020602080505020303" pitchFamily="18" charset="0"/>
                <a:cs typeface="Arial"/>
              </a:rPr>
              <a:t>5- Remplir la fiche de ronde sur les conformités et faire des commentaires.</a:t>
            </a:r>
          </a:p>
          <a:p>
            <a:pPr marL="182245" indent="-182245">
              <a:buClr>
                <a:srgbClr val="17375E"/>
              </a:buClr>
              <a:buSzPct val="120000"/>
            </a:pPr>
            <a:endParaRPr lang="fr-FR" sz="1600" dirty="0">
              <a:latin typeface="Baskerville Old Face" panose="02020602080505020303" pitchFamily="18" charset="0"/>
              <a:cs typeface="Arial"/>
            </a:endParaRPr>
          </a:p>
          <a:p>
            <a:pPr marL="182245" indent="-182245">
              <a:buClr>
                <a:srgbClr val="17375E"/>
              </a:buClr>
              <a:buSzPct val="120000"/>
            </a:pPr>
            <a:endParaRPr lang="fr-FR" sz="1600" dirty="0">
              <a:latin typeface="Baskerville Old Face" panose="02020602080505020303" pitchFamily="18" charset="0"/>
              <a:cs typeface="Arial"/>
            </a:endParaRPr>
          </a:p>
          <a:p>
            <a:pPr marL="182245" indent="-182245">
              <a:buClr>
                <a:srgbClr val="17375E"/>
              </a:buClr>
              <a:buSzPct val="120000"/>
            </a:pPr>
            <a:r>
              <a:rPr lang="fr-FR" sz="1600" dirty="0">
                <a:latin typeface="Baskerville Old Face" panose="02020602080505020303" pitchFamily="18" charset="0"/>
                <a:cs typeface="Arial"/>
              </a:rPr>
              <a:t>Si un des points cités en haut est non-conforme, le technicien doit alerter immédiatement par Tel son N+1 et envoyer </a:t>
            </a:r>
          </a:p>
          <a:p>
            <a:pPr marL="182245" indent="-182245">
              <a:buClr>
                <a:srgbClr val="17375E"/>
              </a:buClr>
              <a:buSzPct val="120000"/>
            </a:pPr>
            <a:r>
              <a:rPr lang="fr-FR" sz="1600" dirty="0">
                <a:latin typeface="Baskerville Old Face" panose="02020602080505020303" pitchFamily="18" charset="0"/>
                <a:cs typeface="Arial"/>
              </a:rPr>
              <a:t>un mail aux équipes traitante.</a:t>
            </a:r>
          </a:p>
        </p:txBody>
      </p:sp>
    </p:spTree>
    <p:extLst>
      <p:ext uri="{BB962C8B-B14F-4D97-AF65-F5344CB8AC3E}">
        <p14:creationId xmlns:p14="http://schemas.microsoft.com/office/powerpoint/2010/main" val="288614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4637314" y="2792878"/>
            <a:ext cx="7380808" cy="48480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MONITORING DE LA LIAISON AVEC CACTI</a:t>
            </a:r>
            <a:endParaRPr lang="fr-FR" sz="23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1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0" y="364797"/>
            <a:ext cx="5551714" cy="37708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 smtClean="0">
                <a:solidFill>
                  <a:schemeClr val="bg1"/>
                </a:solidFill>
                <a:latin typeface="Bell MT" panose="02020503060305020303" pitchFamily="18" charset="0"/>
              </a:rPr>
              <a:t>2.   </a:t>
            </a:r>
            <a:r>
              <a:rPr lang="fr-FR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MONITORING </a:t>
            </a:r>
            <a:r>
              <a:rPr lang="fr-FR" sz="1600" dirty="0">
                <a:solidFill>
                  <a:schemeClr val="bg1"/>
                </a:solidFill>
                <a:latin typeface="Bell MT" panose="02020503060305020303" pitchFamily="18" charset="0"/>
              </a:rPr>
              <a:t>DE LA LIAISON AVEC CACTI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3A33B234-AC77-44B0-A6CA-696CFC577234}"/>
              </a:ext>
            </a:extLst>
          </p:cNvPr>
          <p:cNvSpPr txBox="1"/>
          <p:nvPr/>
        </p:nvSpPr>
        <p:spPr>
          <a:xfrm>
            <a:off x="347444" y="774666"/>
            <a:ext cx="11307409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Baskerville Old Face" panose="02020602080505020303" pitchFamily="18" charset="0"/>
                <a:cs typeface="Arial"/>
              </a:rPr>
              <a:t>Le technicien doit vérifier l’état des liaisons en consultant le lien :</a:t>
            </a:r>
          </a:p>
          <a:p>
            <a:r>
              <a:rPr lang="fr-FR" sz="1600" dirty="0">
                <a:latin typeface="Baskerville Old Face" panose="02020602080505020303" pitchFamily="18" charset="0"/>
                <a:cs typeface="Arial"/>
                <a:hlinkClick r:id="rId2"/>
              </a:rPr>
              <a:t>http://</a:t>
            </a:r>
            <a:r>
              <a:rPr lang="fr-FR" sz="1600" dirty="0" smtClean="0">
                <a:latin typeface="Baskerville Old Face" panose="02020602080505020303" pitchFamily="18" charset="0"/>
                <a:cs typeface="Arial"/>
                <a:hlinkClick r:id="rId2"/>
              </a:rPr>
              <a:t>10.0.5.23/cacti/index.php</a:t>
            </a:r>
            <a:endParaRPr lang="fr-FR" sz="1600" dirty="0">
              <a:latin typeface="Baskerville Old Face" panose="02020602080505020303" pitchFamily="18" charset="0"/>
              <a:cs typeface="Arial"/>
            </a:endParaRPr>
          </a:p>
          <a:p>
            <a:endParaRPr lang="fr-FR" sz="1600" dirty="0">
              <a:latin typeface="Baskerville Old Face" panose="02020602080505020303" pitchFamily="18" charset="0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User </a:t>
            </a:r>
            <a:r>
              <a:rPr lang="fr-FR" sz="1600" dirty="0">
                <a:latin typeface="Baskerville Old Face" panose="02020602080505020303" pitchFamily="18" charset="0"/>
                <a:cs typeface="Arial"/>
              </a:rPr>
              <a:t>: </a:t>
            </a:r>
            <a:r>
              <a:rPr lang="fr-FR" sz="1600" dirty="0" err="1" smtClean="0">
                <a:latin typeface="Baskerville Old Face" panose="02020602080505020303" pitchFamily="18" charset="0"/>
                <a:cs typeface="Arial"/>
              </a:rPr>
              <a:t>Leandre_Bicas</a:t>
            </a:r>
            <a:endParaRPr lang="fr-FR" sz="1600" dirty="0" smtClean="0">
              <a:latin typeface="Baskerville Old Face" panose="02020602080505020303" pitchFamily="18" charset="0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fr-FR" sz="1600" dirty="0" err="1">
                <a:latin typeface="Baskerville Old Face" panose="02020602080505020303" pitchFamily="18" charset="0"/>
                <a:cs typeface="Arial"/>
              </a:rPr>
              <a:t>Mdp</a:t>
            </a:r>
            <a:r>
              <a:rPr lang="fr-FR" sz="1600" dirty="0">
                <a:latin typeface="Baskerville Old Face" panose="02020602080505020303" pitchFamily="18" charset="0"/>
                <a:cs typeface="Arial"/>
              </a:rPr>
              <a:t> : WebNet2025$ </a:t>
            </a:r>
          </a:p>
          <a:p>
            <a:endParaRPr lang="fr-FR" sz="1600" dirty="0">
              <a:latin typeface="Baskerville Old Face" panose="02020602080505020303" pitchFamily="18" charset="0"/>
              <a:cs typeface="Arial"/>
            </a:endParaRPr>
          </a:p>
          <a:p>
            <a:r>
              <a:rPr lang="fr-FR" sz="1600" dirty="0">
                <a:latin typeface="Baskerville Old Face" panose="02020602080505020303" pitchFamily="18" charset="0"/>
                <a:cs typeface="Arial"/>
              </a:rPr>
              <a:t> En cas d’une liaison Down ou perte de paquets, le technicien doit traiter/vérifier l’état des outils </a:t>
            </a: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de liaison </a:t>
            </a:r>
            <a:r>
              <a:rPr lang="fr-FR" sz="1600" dirty="0">
                <a:latin typeface="Baskerville Old Face" panose="02020602080505020303" pitchFamily="18" charset="0"/>
                <a:cs typeface="Arial"/>
              </a:rPr>
              <a:t>et informer </a:t>
            </a: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le FAI</a:t>
            </a:r>
            <a:endParaRPr lang="fr-FR" sz="1600" dirty="0">
              <a:latin typeface="Baskerville Old Face" panose="02020602080505020303" pitchFamily="18" charset="0"/>
              <a:cs typeface="Arial"/>
            </a:endParaRPr>
          </a:p>
          <a:p>
            <a:endParaRPr lang="fr-FR" dirty="0"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3" y="2900329"/>
            <a:ext cx="7717681" cy="375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4637314" y="2615907"/>
            <a:ext cx="7380808" cy="8387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MONITORING DU PARC INFORMATIQUE &amp; SERVEUR AVEC </a:t>
            </a:r>
            <a:r>
              <a:rPr lang="fr-FR" sz="23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Zabbix</a:t>
            </a:r>
            <a:r>
              <a:rPr lang="fr-FR" sz="23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</a:t>
            </a:r>
            <a:endParaRPr lang="fr-FR" sz="23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9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0" y="257076"/>
            <a:ext cx="5551714" cy="59253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 smtClean="0">
                <a:solidFill>
                  <a:schemeClr val="bg1"/>
                </a:solidFill>
                <a:latin typeface="Bell MT" panose="02020503060305020303" pitchFamily="18" charset="0"/>
              </a:rPr>
              <a:t>3.     MONITORING DU PARC INFORMATIQUE &amp; SERVEUR AVEC </a:t>
            </a:r>
            <a:r>
              <a:rPr lang="fr-FR" sz="1500" dirty="0" err="1" smtClean="0">
                <a:solidFill>
                  <a:schemeClr val="bg1"/>
                </a:solidFill>
                <a:latin typeface="Bell MT" panose="02020503060305020303" pitchFamily="18" charset="0"/>
              </a:rPr>
              <a:t>Zabbix</a:t>
            </a:r>
            <a:r>
              <a:rPr lang="fr-FR" sz="1500" dirty="0" smtClean="0">
                <a:solidFill>
                  <a:schemeClr val="bg1"/>
                </a:solidFill>
                <a:latin typeface="Bell MT" panose="02020503060305020303" pitchFamily="18" charset="0"/>
              </a:rPr>
              <a:t>, </a:t>
            </a:r>
            <a:r>
              <a:rPr lang="fr-FR" sz="1500" dirty="0" err="1" smtClean="0">
                <a:solidFill>
                  <a:schemeClr val="bg1"/>
                </a:solidFill>
                <a:latin typeface="Bell MT" panose="02020503060305020303" pitchFamily="18" charset="0"/>
              </a:rPr>
              <a:t>LibreNMS</a:t>
            </a:r>
            <a:endParaRPr lang="fr-FR" sz="15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3A33B234-AC77-44B0-A6CA-696CFC577234}"/>
              </a:ext>
            </a:extLst>
          </p:cNvPr>
          <p:cNvSpPr txBox="1"/>
          <p:nvPr/>
        </p:nvSpPr>
        <p:spPr>
          <a:xfrm>
            <a:off x="347444" y="863874"/>
            <a:ext cx="11307409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Baskerville Old Face" panose="02020602080505020303" pitchFamily="18" charset="0"/>
                <a:cs typeface="Arial"/>
              </a:rPr>
              <a:t>Le technicien doit vérifier l’état des liaisons en consultant le lien </a:t>
            </a: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:</a:t>
            </a:r>
          </a:p>
          <a:p>
            <a:r>
              <a:rPr lang="fr-FR" sz="1600" dirty="0">
                <a:latin typeface="Baskerville Old Face" panose="02020602080505020303" pitchFamily="18" charset="0"/>
                <a:cs typeface="Arial"/>
                <a:hlinkClick r:id="rId2"/>
              </a:rPr>
              <a:t>http://</a:t>
            </a:r>
            <a:r>
              <a:rPr lang="fr-FR" sz="1600" dirty="0" smtClean="0">
                <a:latin typeface="Baskerville Old Face" panose="02020602080505020303" pitchFamily="18" charset="0"/>
                <a:cs typeface="Arial"/>
                <a:hlinkClick r:id="rId2"/>
              </a:rPr>
              <a:t>10.0.5.23/Zabbix</a:t>
            </a:r>
            <a:endParaRPr lang="fr-FR" sz="1600" dirty="0" smtClean="0">
              <a:latin typeface="Baskerville Old Face" panose="02020602080505020303" pitchFamily="18" charset="0"/>
              <a:cs typeface="Arial"/>
            </a:endParaRPr>
          </a:p>
          <a:p>
            <a:endParaRPr lang="fr-FR" sz="1600" dirty="0" smtClean="0">
              <a:latin typeface="Baskerville Old Face" panose="02020602080505020303" pitchFamily="18" charset="0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User </a:t>
            </a:r>
            <a:r>
              <a:rPr lang="fr-FR" sz="1600" dirty="0">
                <a:latin typeface="Baskerville Old Face" panose="02020602080505020303" pitchFamily="18" charset="0"/>
                <a:cs typeface="Arial"/>
              </a:rPr>
              <a:t>: </a:t>
            </a:r>
            <a:r>
              <a:rPr lang="fr-FR" sz="1600" dirty="0" err="1">
                <a:latin typeface="Baskerville Old Face" panose="02020602080505020303" pitchFamily="18" charset="0"/>
                <a:cs typeface="Arial"/>
              </a:rPr>
              <a:t>Leandre_Bicas</a:t>
            </a:r>
            <a:endParaRPr lang="fr-FR" sz="1600" dirty="0">
              <a:latin typeface="Baskerville Old Face" panose="02020602080505020303" pitchFamily="18" charset="0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fr-FR" sz="1600" dirty="0" err="1">
                <a:latin typeface="Baskerville Old Face" panose="02020602080505020303" pitchFamily="18" charset="0"/>
                <a:cs typeface="Arial"/>
              </a:rPr>
              <a:t>Mdp</a:t>
            </a:r>
            <a:r>
              <a:rPr lang="fr-FR" sz="1600" dirty="0">
                <a:latin typeface="Baskerville Old Face" panose="02020602080505020303" pitchFamily="18" charset="0"/>
                <a:cs typeface="Arial"/>
              </a:rPr>
              <a:t> : WebNet2025$ </a:t>
            </a:r>
            <a:endParaRPr lang="fr-FR" sz="1600" dirty="0" smtClean="0">
              <a:latin typeface="Baskerville Old Face" panose="02020602080505020303" pitchFamily="18" charset="0"/>
              <a:cs typeface="Arial"/>
            </a:endParaRPr>
          </a:p>
          <a:p>
            <a:endParaRPr lang="fr-FR" sz="1600" dirty="0" smtClean="0">
              <a:latin typeface="Baskerville Old Face" panose="02020602080505020303" pitchFamily="18" charset="0"/>
              <a:cs typeface="Arial"/>
            </a:endParaRPr>
          </a:p>
          <a:p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Il </a:t>
            </a:r>
            <a:r>
              <a:rPr lang="fr-FR" sz="1600" dirty="0">
                <a:latin typeface="Baskerville Old Face" panose="02020602080505020303" pitchFamily="18" charset="0"/>
                <a:cs typeface="Arial"/>
              </a:rPr>
              <a:t>est également nécessaire de se référer aux notifications </a:t>
            </a:r>
            <a:r>
              <a:rPr lang="fr-FR" sz="1600" dirty="0" err="1" smtClean="0">
                <a:latin typeface="Baskerville Old Face" panose="02020602080505020303" pitchFamily="18" charset="0"/>
                <a:cs typeface="Arial"/>
              </a:rPr>
              <a:t>réçue</a:t>
            </a: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 </a:t>
            </a:r>
            <a:r>
              <a:rPr lang="fr-FR" sz="1600" dirty="0">
                <a:latin typeface="Baskerville Old Face" panose="02020602080505020303" pitchFamily="18" charset="0"/>
                <a:cs typeface="Arial"/>
              </a:rPr>
              <a:t>de la </a:t>
            </a:r>
            <a:r>
              <a:rPr lang="fr-FR" sz="1600" dirty="0" smtClean="0">
                <a:latin typeface="Baskerville Old Face" panose="02020602080505020303" pitchFamily="18" charset="0"/>
                <a:cs typeface="Arial"/>
              </a:rPr>
              <a:t>part de </a:t>
            </a:r>
            <a:r>
              <a:rPr lang="fr-FR" sz="1600" dirty="0" err="1" smtClean="0">
                <a:latin typeface="Baskerville Old Face" panose="02020602080505020303" pitchFamily="18" charset="0"/>
                <a:cs typeface="Arial"/>
              </a:rPr>
              <a:t>Zabbix</a:t>
            </a:r>
            <a:endParaRPr lang="fr-FR" sz="1600" dirty="0">
              <a:latin typeface="Baskerville Old Face" panose="02020602080505020303" pitchFamily="18" charset="0"/>
              <a:cs typeface="Arial"/>
            </a:endParaRPr>
          </a:p>
          <a:p>
            <a:endParaRPr lang="fr-FR" sz="1600" dirty="0">
              <a:latin typeface="Baskerville Old Face" panose="02020602080505020303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06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33213</TotalTime>
  <Words>512</Words>
  <Application>Microsoft Office PowerPoint</Application>
  <PresentationFormat>Grand écran</PresentationFormat>
  <Paragraphs>84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28" baseType="lpstr">
      <vt:lpstr>Arial</vt:lpstr>
      <vt:lpstr>Arial Rounded MT Bold</vt:lpstr>
      <vt:lpstr>Baskerville Old Face</vt:lpstr>
      <vt:lpstr>Bell MT</vt:lpstr>
      <vt:lpstr>Calibri</vt:lpstr>
      <vt:lpstr>Calibri Light</vt:lpstr>
      <vt:lpstr>Century Gothic</vt:lpstr>
      <vt:lpstr>Verdana</vt:lpstr>
      <vt:lpstr>Wingdings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SOMMAIRE</dc:title>
  <dc:creator>Germaine TOHON</dc:creator>
  <cp:lastModifiedBy>hp</cp:lastModifiedBy>
  <cp:revision>1831</cp:revision>
  <dcterms:created xsi:type="dcterms:W3CDTF">2015-10-14T16:42:27Z</dcterms:created>
  <dcterms:modified xsi:type="dcterms:W3CDTF">2022-03-15T07:30:00Z</dcterms:modified>
</cp:coreProperties>
</file>