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351" r:id="rId2"/>
    <p:sldId id="429" r:id="rId3"/>
    <p:sldId id="834" r:id="rId4"/>
    <p:sldId id="423" r:id="rId5"/>
    <p:sldId id="538" r:id="rId6"/>
    <p:sldId id="539" r:id="rId7"/>
    <p:sldId id="757" r:id="rId8"/>
    <p:sldId id="758" r:id="rId9"/>
    <p:sldId id="833" r:id="rId10"/>
    <p:sldId id="748" r:id="rId11"/>
    <p:sldId id="759" r:id="rId12"/>
    <p:sldId id="540" r:id="rId13"/>
    <p:sldId id="794" r:id="rId14"/>
    <p:sldId id="491" r:id="rId15"/>
    <p:sldId id="795" r:id="rId16"/>
    <p:sldId id="760" r:id="rId17"/>
    <p:sldId id="762" r:id="rId18"/>
    <p:sldId id="761" r:id="rId19"/>
    <p:sldId id="763" r:id="rId20"/>
    <p:sldId id="764" r:id="rId21"/>
    <p:sldId id="803" r:id="rId22"/>
    <p:sldId id="842" r:id="rId23"/>
    <p:sldId id="838" r:id="rId24"/>
    <p:sldId id="804" r:id="rId25"/>
    <p:sldId id="843" r:id="rId26"/>
    <p:sldId id="845" r:id="rId27"/>
    <p:sldId id="844" r:id="rId28"/>
    <p:sldId id="767" r:id="rId29"/>
    <p:sldId id="805" r:id="rId30"/>
    <p:sldId id="806" r:id="rId31"/>
    <p:sldId id="807" r:id="rId32"/>
    <p:sldId id="809" r:id="rId33"/>
    <p:sldId id="810" r:id="rId34"/>
    <p:sldId id="839" r:id="rId35"/>
    <p:sldId id="847" r:id="rId36"/>
    <p:sldId id="848" r:id="rId37"/>
    <p:sldId id="849" r:id="rId38"/>
    <p:sldId id="846" r:id="rId39"/>
    <p:sldId id="825" r:id="rId40"/>
    <p:sldId id="826" r:id="rId41"/>
    <p:sldId id="811" r:id="rId42"/>
    <p:sldId id="841" r:id="rId43"/>
    <p:sldId id="812" r:id="rId44"/>
    <p:sldId id="850" r:id="rId45"/>
    <p:sldId id="770" r:id="rId46"/>
    <p:sldId id="813" r:id="rId47"/>
    <p:sldId id="814" r:id="rId48"/>
    <p:sldId id="815" r:id="rId49"/>
    <p:sldId id="816" r:id="rId50"/>
    <p:sldId id="817" r:id="rId51"/>
    <p:sldId id="818" r:id="rId52"/>
    <p:sldId id="819" r:id="rId53"/>
    <p:sldId id="820" r:id="rId54"/>
    <p:sldId id="821" r:id="rId55"/>
    <p:sldId id="822" r:id="rId56"/>
    <p:sldId id="823" r:id="rId57"/>
    <p:sldId id="771" r:id="rId58"/>
    <p:sldId id="772" r:id="rId59"/>
    <p:sldId id="773" r:id="rId60"/>
    <p:sldId id="774" r:id="rId61"/>
    <p:sldId id="775" r:id="rId62"/>
    <p:sldId id="777" r:id="rId63"/>
    <p:sldId id="776" r:id="rId64"/>
    <p:sldId id="778" r:id="rId65"/>
    <p:sldId id="779" r:id="rId66"/>
    <p:sldId id="780" r:id="rId67"/>
    <p:sldId id="781" r:id="rId68"/>
    <p:sldId id="782" r:id="rId69"/>
    <p:sldId id="832" r:id="rId70"/>
    <p:sldId id="783" r:id="rId71"/>
    <p:sldId id="785" r:id="rId72"/>
    <p:sldId id="786" r:id="rId73"/>
    <p:sldId id="784" r:id="rId74"/>
    <p:sldId id="801" r:id="rId75"/>
    <p:sldId id="827" r:id="rId76"/>
    <p:sldId id="835" r:id="rId77"/>
    <p:sldId id="828" r:id="rId78"/>
    <p:sldId id="829" r:id="rId79"/>
    <p:sldId id="830" r:id="rId80"/>
    <p:sldId id="831" r:id="rId81"/>
    <p:sldId id="796" r:id="rId82"/>
    <p:sldId id="787" r:id="rId83"/>
    <p:sldId id="797" r:id="rId84"/>
    <p:sldId id="788" r:id="rId85"/>
    <p:sldId id="789" r:id="rId86"/>
    <p:sldId id="790" r:id="rId87"/>
    <p:sldId id="791" r:id="rId88"/>
    <p:sldId id="792" r:id="rId89"/>
    <p:sldId id="836" r:id="rId90"/>
    <p:sldId id="798" r:id="rId91"/>
    <p:sldId id="793" r:id="rId92"/>
    <p:sldId id="799" r:id="rId93"/>
    <p:sldId id="800" r:id="rId94"/>
    <p:sldId id="321" r:id="rId9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FF7C80"/>
    <a:srgbClr val="FFFF00"/>
    <a:srgbClr val="FFFFFF"/>
    <a:srgbClr val="CCFFCC"/>
    <a:srgbClr val="CCECFF"/>
    <a:srgbClr val="FF6699"/>
    <a:srgbClr val="CC66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94383" autoAdjust="0"/>
  </p:normalViewPr>
  <p:slideViewPr>
    <p:cSldViewPr snapToGrid="0">
      <p:cViewPr>
        <p:scale>
          <a:sx n="70" d="100"/>
          <a:sy n="70" d="100"/>
        </p:scale>
        <p:origin x="4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1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872CC-A31E-4676-8929-A91BCC4011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ED37D457-F154-4A33-B4F3-72886695AC70}">
      <dgm:prSet phldrT="[Texte]"/>
      <dgm:spPr/>
      <dgm:t>
        <a:bodyPr/>
        <a:lstStyle/>
        <a:p>
          <a:r>
            <a:rPr lang="fr-FR" dirty="0" smtClean="0"/>
            <a:t>PDG</a:t>
          </a:r>
          <a:endParaRPr lang="fr-FR" dirty="0"/>
        </a:p>
      </dgm:t>
    </dgm:pt>
    <dgm:pt modelId="{AE5F868F-BA39-4D35-AE7B-11B9B44CBEC0}" type="parTrans" cxnId="{22557D66-A819-4E5E-B028-E0B433DAFBB3}">
      <dgm:prSet/>
      <dgm:spPr/>
      <dgm:t>
        <a:bodyPr/>
        <a:lstStyle/>
        <a:p>
          <a:endParaRPr lang="fr-FR"/>
        </a:p>
      </dgm:t>
    </dgm:pt>
    <dgm:pt modelId="{D9E40948-98C1-4111-9EFA-7BDE11D38F13}" type="sibTrans" cxnId="{22557D66-A819-4E5E-B028-E0B433DAFBB3}">
      <dgm:prSet/>
      <dgm:spPr/>
      <dgm:t>
        <a:bodyPr/>
        <a:lstStyle/>
        <a:p>
          <a:endParaRPr lang="fr-FR"/>
        </a:p>
      </dgm:t>
    </dgm:pt>
    <dgm:pt modelId="{F5009455-C92D-424E-AA3A-2DA92A083D5B}">
      <dgm:prSet phldrT="[Texte]"/>
      <dgm:spPr/>
      <dgm:t>
        <a:bodyPr/>
        <a:lstStyle/>
        <a:p>
          <a:r>
            <a:rPr lang="fr-FR" dirty="0" smtClean="0"/>
            <a:t>RESPONSABLE FILIALE MCCAM</a:t>
          </a:r>
          <a:endParaRPr lang="fr-FR" dirty="0"/>
        </a:p>
      </dgm:t>
    </dgm:pt>
    <dgm:pt modelId="{83BF1D5B-F252-4EB8-87C6-64F742A03E51}" type="parTrans" cxnId="{85131231-BCC3-49DC-9354-9B5EAA398685}">
      <dgm:prSet/>
      <dgm:spPr/>
      <dgm:t>
        <a:bodyPr/>
        <a:lstStyle/>
        <a:p>
          <a:endParaRPr lang="fr-FR"/>
        </a:p>
      </dgm:t>
    </dgm:pt>
    <dgm:pt modelId="{56D8DF37-1A2D-423E-A468-4F0D718082DD}" type="sibTrans" cxnId="{85131231-BCC3-49DC-9354-9B5EAA398685}">
      <dgm:prSet/>
      <dgm:spPr/>
      <dgm:t>
        <a:bodyPr/>
        <a:lstStyle/>
        <a:p>
          <a:endParaRPr lang="fr-FR"/>
        </a:p>
      </dgm:t>
    </dgm:pt>
    <dgm:pt modelId="{797EE260-0F6A-4992-B13A-7410BF3856B0}">
      <dgm:prSet phldrT="[Texte]"/>
      <dgm:spPr/>
      <dgm:t>
        <a:bodyPr/>
        <a:lstStyle/>
        <a:p>
          <a:r>
            <a:rPr lang="fr-FR" dirty="0" smtClean="0"/>
            <a:t>SUPERVISEUR</a:t>
          </a:r>
          <a:endParaRPr lang="fr-FR" dirty="0"/>
        </a:p>
      </dgm:t>
    </dgm:pt>
    <dgm:pt modelId="{19B47A0D-7FBF-4E61-8353-E7C312EADF51}" type="parTrans" cxnId="{B0D17F8F-2147-4400-80B8-0B26D010D777}">
      <dgm:prSet/>
      <dgm:spPr/>
      <dgm:t>
        <a:bodyPr/>
        <a:lstStyle/>
        <a:p>
          <a:endParaRPr lang="fr-FR"/>
        </a:p>
      </dgm:t>
    </dgm:pt>
    <dgm:pt modelId="{7401CD50-09A7-4C2A-92A3-6D7ED9F807B5}" type="sibTrans" cxnId="{B0D17F8F-2147-4400-80B8-0B26D010D777}">
      <dgm:prSet/>
      <dgm:spPr/>
      <dgm:t>
        <a:bodyPr/>
        <a:lstStyle/>
        <a:p>
          <a:endParaRPr lang="fr-FR"/>
        </a:p>
      </dgm:t>
    </dgm:pt>
    <dgm:pt modelId="{2CEECF51-2ED0-468F-9756-04CE26788645}">
      <dgm:prSet phldrT="[Texte]"/>
      <dgm:spPr/>
      <dgm:t>
        <a:bodyPr/>
        <a:lstStyle/>
        <a:p>
          <a:r>
            <a:rPr lang="fr-FR" dirty="0" smtClean="0"/>
            <a:t>CRCD</a:t>
          </a:r>
          <a:endParaRPr lang="fr-FR" dirty="0"/>
        </a:p>
      </dgm:t>
    </dgm:pt>
    <dgm:pt modelId="{4C7A32AC-6776-45CE-A7C7-6DE1891DD226}" type="parTrans" cxnId="{DCD42740-B28A-4001-9C31-6F0A604D5210}">
      <dgm:prSet/>
      <dgm:spPr/>
      <dgm:t>
        <a:bodyPr/>
        <a:lstStyle/>
        <a:p>
          <a:endParaRPr lang="fr-FR"/>
        </a:p>
      </dgm:t>
    </dgm:pt>
    <dgm:pt modelId="{8D1AFFC0-632E-4508-88F4-35F7A62FF1D1}" type="sibTrans" cxnId="{DCD42740-B28A-4001-9C31-6F0A604D5210}">
      <dgm:prSet/>
      <dgm:spPr/>
      <dgm:t>
        <a:bodyPr/>
        <a:lstStyle/>
        <a:p>
          <a:endParaRPr lang="fr-FR"/>
        </a:p>
      </dgm:t>
    </dgm:pt>
    <dgm:pt modelId="{28FCAF4E-29C3-4190-8BDC-8FB7770A217D}">
      <dgm:prSet/>
      <dgm:spPr/>
      <dgm:t>
        <a:bodyPr/>
        <a:lstStyle/>
        <a:p>
          <a:r>
            <a:rPr lang="fr-FR" dirty="0" smtClean="0"/>
            <a:t>CRCD</a:t>
          </a:r>
          <a:endParaRPr lang="fr-FR" dirty="0"/>
        </a:p>
      </dgm:t>
    </dgm:pt>
    <dgm:pt modelId="{0677EEBE-C33F-4AA6-A1FE-441216FC6FA5}" type="parTrans" cxnId="{D45E079B-CB1F-4A44-81D0-88DB492B98BC}">
      <dgm:prSet/>
      <dgm:spPr/>
      <dgm:t>
        <a:bodyPr/>
        <a:lstStyle/>
        <a:p>
          <a:endParaRPr lang="fr-FR"/>
        </a:p>
      </dgm:t>
    </dgm:pt>
    <dgm:pt modelId="{DB8FE8C8-62AC-4570-8F02-AE17A6CB7DEA}" type="sibTrans" cxnId="{D45E079B-CB1F-4A44-81D0-88DB492B98BC}">
      <dgm:prSet/>
      <dgm:spPr/>
      <dgm:t>
        <a:bodyPr/>
        <a:lstStyle/>
        <a:p>
          <a:endParaRPr lang="fr-FR"/>
        </a:p>
      </dgm:t>
    </dgm:pt>
    <dgm:pt modelId="{38917F8C-4C83-4927-9F28-D5E6F5B2DF4D}">
      <dgm:prSet/>
      <dgm:spPr/>
      <dgm:t>
        <a:bodyPr/>
        <a:lstStyle/>
        <a:p>
          <a:r>
            <a:rPr lang="fr-FR" dirty="0" smtClean="0"/>
            <a:t>CRCD</a:t>
          </a:r>
          <a:endParaRPr lang="fr-FR" dirty="0"/>
        </a:p>
      </dgm:t>
    </dgm:pt>
    <dgm:pt modelId="{16CB32A4-586E-4E0C-B290-2EE55B04441C}" type="parTrans" cxnId="{DA68E3E5-86E0-4155-8346-1B698A88D254}">
      <dgm:prSet/>
      <dgm:spPr/>
      <dgm:t>
        <a:bodyPr/>
        <a:lstStyle/>
        <a:p>
          <a:endParaRPr lang="fr-FR"/>
        </a:p>
      </dgm:t>
    </dgm:pt>
    <dgm:pt modelId="{2B4518E0-203B-4D68-A7A0-34B269C34B70}" type="sibTrans" cxnId="{DA68E3E5-86E0-4155-8346-1B698A88D254}">
      <dgm:prSet/>
      <dgm:spPr/>
      <dgm:t>
        <a:bodyPr/>
        <a:lstStyle/>
        <a:p>
          <a:endParaRPr lang="fr-FR"/>
        </a:p>
      </dgm:t>
    </dgm:pt>
    <dgm:pt modelId="{ED9144E2-8701-4AF6-9AD7-206B26438D8D}">
      <dgm:prSet/>
      <dgm:spPr/>
      <dgm:t>
        <a:bodyPr/>
        <a:lstStyle/>
        <a:p>
          <a:r>
            <a:rPr lang="fr-FR" dirty="0" smtClean="0"/>
            <a:t>SUPERVISEUR</a:t>
          </a:r>
          <a:endParaRPr lang="fr-FR" dirty="0"/>
        </a:p>
      </dgm:t>
    </dgm:pt>
    <dgm:pt modelId="{D933102D-3D4F-46A3-A625-D96BEC136E2B}" type="parTrans" cxnId="{53059DB1-F106-4216-B7E9-204B03AA25B0}">
      <dgm:prSet/>
      <dgm:spPr/>
      <dgm:t>
        <a:bodyPr/>
        <a:lstStyle/>
        <a:p>
          <a:endParaRPr lang="fr-FR"/>
        </a:p>
      </dgm:t>
    </dgm:pt>
    <dgm:pt modelId="{FBCA005E-67C5-465E-854A-A5D6F4344384}" type="sibTrans" cxnId="{53059DB1-F106-4216-B7E9-204B03AA25B0}">
      <dgm:prSet/>
      <dgm:spPr/>
      <dgm:t>
        <a:bodyPr/>
        <a:lstStyle/>
        <a:p>
          <a:endParaRPr lang="fr-FR"/>
        </a:p>
      </dgm:t>
    </dgm:pt>
    <dgm:pt modelId="{60C1C29C-B4CC-4DE1-8356-7EB9DB63CF44}">
      <dgm:prSet/>
      <dgm:spPr/>
      <dgm:t>
        <a:bodyPr/>
        <a:lstStyle/>
        <a:p>
          <a:r>
            <a:rPr lang="fr-FR" dirty="0" smtClean="0"/>
            <a:t>CRCD</a:t>
          </a:r>
          <a:endParaRPr lang="fr-FR" dirty="0"/>
        </a:p>
      </dgm:t>
    </dgm:pt>
    <dgm:pt modelId="{055D1085-1ABB-4983-9BE1-224CEC261EEC}" type="parTrans" cxnId="{ED826658-E16A-4E88-9D60-F0F187546D2A}">
      <dgm:prSet/>
      <dgm:spPr/>
      <dgm:t>
        <a:bodyPr/>
        <a:lstStyle/>
        <a:p>
          <a:endParaRPr lang="fr-FR"/>
        </a:p>
      </dgm:t>
    </dgm:pt>
    <dgm:pt modelId="{95272F09-76C8-44DE-B3E4-85358CB152D1}" type="sibTrans" cxnId="{ED826658-E16A-4E88-9D60-F0F187546D2A}">
      <dgm:prSet/>
      <dgm:spPr/>
      <dgm:t>
        <a:bodyPr/>
        <a:lstStyle/>
        <a:p>
          <a:endParaRPr lang="fr-FR"/>
        </a:p>
      </dgm:t>
    </dgm:pt>
    <dgm:pt modelId="{BEF169F6-B0AA-48A8-8D96-7E99C4E691C6}" type="pres">
      <dgm:prSet presAssocID="{CE8872CC-A31E-4676-8929-A91BCC401122}" presName="hierChild1" presStyleCnt="0">
        <dgm:presLayoutVars>
          <dgm:chPref val="1"/>
          <dgm:dir/>
          <dgm:animOne val="branch"/>
          <dgm:animLvl val="lvl"/>
          <dgm:resizeHandles/>
        </dgm:presLayoutVars>
      </dgm:prSet>
      <dgm:spPr/>
      <dgm:t>
        <a:bodyPr/>
        <a:lstStyle/>
        <a:p>
          <a:endParaRPr lang="fr-FR"/>
        </a:p>
      </dgm:t>
    </dgm:pt>
    <dgm:pt modelId="{4751C7F9-9B67-41D5-A3BC-BAD5CE07BE35}" type="pres">
      <dgm:prSet presAssocID="{ED37D457-F154-4A33-B4F3-72886695AC70}" presName="hierRoot1" presStyleCnt="0"/>
      <dgm:spPr/>
    </dgm:pt>
    <dgm:pt modelId="{4D7B162B-BEAE-4639-8F83-4C2B4192DB1E}" type="pres">
      <dgm:prSet presAssocID="{ED37D457-F154-4A33-B4F3-72886695AC70}" presName="composite" presStyleCnt="0"/>
      <dgm:spPr/>
    </dgm:pt>
    <dgm:pt modelId="{679ECA62-4243-4537-A679-45B2CBBC1B03}" type="pres">
      <dgm:prSet presAssocID="{ED37D457-F154-4A33-B4F3-72886695AC70}" presName="background" presStyleLbl="node0" presStyleIdx="0" presStyleCnt="1"/>
      <dgm:spPr>
        <a:solidFill>
          <a:schemeClr val="accent2">
            <a:lumMod val="50000"/>
          </a:schemeClr>
        </a:solidFill>
      </dgm:spPr>
    </dgm:pt>
    <dgm:pt modelId="{87316FA3-5ABC-454A-83DE-BC4300B6219C}" type="pres">
      <dgm:prSet presAssocID="{ED37D457-F154-4A33-B4F3-72886695AC70}" presName="text" presStyleLbl="fgAcc0" presStyleIdx="0" presStyleCnt="1" custScaleX="122491" custLinFactNeighborX="89941" custLinFactNeighborY="-85844">
        <dgm:presLayoutVars>
          <dgm:chPref val="3"/>
        </dgm:presLayoutVars>
      </dgm:prSet>
      <dgm:spPr/>
      <dgm:t>
        <a:bodyPr/>
        <a:lstStyle/>
        <a:p>
          <a:endParaRPr lang="fr-FR"/>
        </a:p>
      </dgm:t>
    </dgm:pt>
    <dgm:pt modelId="{828EDB2C-8ED7-4036-BF43-5DFBC1323246}" type="pres">
      <dgm:prSet presAssocID="{ED37D457-F154-4A33-B4F3-72886695AC70}" presName="hierChild2" presStyleCnt="0"/>
      <dgm:spPr/>
    </dgm:pt>
    <dgm:pt modelId="{4B6B5513-899B-41E5-847E-00648E57FA49}" type="pres">
      <dgm:prSet presAssocID="{83BF1D5B-F252-4EB8-87C6-64F742A03E51}" presName="Name10" presStyleLbl="parChTrans1D2" presStyleIdx="0" presStyleCnt="1"/>
      <dgm:spPr/>
      <dgm:t>
        <a:bodyPr/>
        <a:lstStyle/>
        <a:p>
          <a:endParaRPr lang="fr-FR"/>
        </a:p>
      </dgm:t>
    </dgm:pt>
    <dgm:pt modelId="{C370AE15-08E4-426C-B39A-63F777A41E0F}" type="pres">
      <dgm:prSet presAssocID="{F5009455-C92D-424E-AA3A-2DA92A083D5B}" presName="hierRoot2" presStyleCnt="0"/>
      <dgm:spPr/>
    </dgm:pt>
    <dgm:pt modelId="{D76DEE6C-728B-48D9-8C1E-B6CF08895BE7}" type="pres">
      <dgm:prSet presAssocID="{F5009455-C92D-424E-AA3A-2DA92A083D5B}" presName="composite2" presStyleCnt="0"/>
      <dgm:spPr/>
    </dgm:pt>
    <dgm:pt modelId="{EAAFB4F4-8C17-4AB6-A0D5-984579CBB7B3}" type="pres">
      <dgm:prSet presAssocID="{F5009455-C92D-424E-AA3A-2DA92A083D5B}" presName="background2" presStyleLbl="node2" presStyleIdx="0" presStyleCnt="1"/>
      <dgm:spPr>
        <a:solidFill>
          <a:schemeClr val="accent6">
            <a:lumMod val="50000"/>
          </a:schemeClr>
        </a:solidFill>
      </dgm:spPr>
    </dgm:pt>
    <dgm:pt modelId="{C803013C-640E-40A4-BCCD-1D700A835F48}" type="pres">
      <dgm:prSet presAssocID="{F5009455-C92D-424E-AA3A-2DA92A083D5B}" presName="text2" presStyleLbl="fgAcc2" presStyleIdx="0" presStyleCnt="1" custScaleX="109938" custScaleY="99324" custLinFactNeighborX="51073" custLinFactNeighborY="-1368">
        <dgm:presLayoutVars>
          <dgm:chPref val="3"/>
        </dgm:presLayoutVars>
      </dgm:prSet>
      <dgm:spPr/>
      <dgm:t>
        <a:bodyPr/>
        <a:lstStyle/>
        <a:p>
          <a:endParaRPr lang="fr-FR"/>
        </a:p>
      </dgm:t>
    </dgm:pt>
    <dgm:pt modelId="{CCF2FC3C-D432-454C-A232-10EB68CE62A8}" type="pres">
      <dgm:prSet presAssocID="{F5009455-C92D-424E-AA3A-2DA92A083D5B}" presName="hierChild3" presStyleCnt="0"/>
      <dgm:spPr/>
    </dgm:pt>
    <dgm:pt modelId="{C3AFA343-70E1-4DE8-9BBF-8EE1E2688CEA}" type="pres">
      <dgm:prSet presAssocID="{19B47A0D-7FBF-4E61-8353-E7C312EADF51}" presName="Name17" presStyleLbl="parChTrans1D3" presStyleIdx="0" presStyleCnt="2"/>
      <dgm:spPr/>
      <dgm:t>
        <a:bodyPr/>
        <a:lstStyle/>
        <a:p>
          <a:endParaRPr lang="fr-FR"/>
        </a:p>
      </dgm:t>
    </dgm:pt>
    <dgm:pt modelId="{261A7ACF-1DD2-402E-863C-CBE519D635C0}" type="pres">
      <dgm:prSet presAssocID="{797EE260-0F6A-4992-B13A-7410BF3856B0}" presName="hierRoot3" presStyleCnt="0"/>
      <dgm:spPr/>
    </dgm:pt>
    <dgm:pt modelId="{C1E5A307-B921-42AB-903E-CF006D9071A8}" type="pres">
      <dgm:prSet presAssocID="{797EE260-0F6A-4992-B13A-7410BF3856B0}" presName="composite3" presStyleCnt="0"/>
      <dgm:spPr/>
    </dgm:pt>
    <dgm:pt modelId="{4A6E318C-1B94-4F2C-A42E-0F246F7609C2}" type="pres">
      <dgm:prSet presAssocID="{797EE260-0F6A-4992-B13A-7410BF3856B0}" presName="background3" presStyleLbl="node3" presStyleIdx="0" presStyleCnt="2"/>
      <dgm:spPr>
        <a:solidFill>
          <a:schemeClr val="accent4">
            <a:lumMod val="60000"/>
            <a:lumOff val="40000"/>
          </a:schemeClr>
        </a:solidFill>
      </dgm:spPr>
    </dgm:pt>
    <dgm:pt modelId="{FCBAB6C0-803B-459C-BA3A-13127F69E277}" type="pres">
      <dgm:prSet presAssocID="{797EE260-0F6A-4992-B13A-7410BF3856B0}" presName="text3" presStyleLbl="fgAcc3" presStyleIdx="0" presStyleCnt="2" custLinFactNeighborX="18219">
        <dgm:presLayoutVars>
          <dgm:chPref val="3"/>
        </dgm:presLayoutVars>
      </dgm:prSet>
      <dgm:spPr/>
      <dgm:t>
        <a:bodyPr/>
        <a:lstStyle/>
        <a:p>
          <a:endParaRPr lang="fr-FR"/>
        </a:p>
      </dgm:t>
    </dgm:pt>
    <dgm:pt modelId="{6036D3E9-0AB5-424D-AAE9-99EC6B7EC75A}" type="pres">
      <dgm:prSet presAssocID="{797EE260-0F6A-4992-B13A-7410BF3856B0}" presName="hierChild4" presStyleCnt="0"/>
      <dgm:spPr/>
    </dgm:pt>
    <dgm:pt modelId="{75AF557D-C59B-4F59-81FD-26EF9EE51D7C}" type="pres">
      <dgm:prSet presAssocID="{16CB32A4-586E-4E0C-B290-2EE55B04441C}" presName="Name23" presStyleLbl="parChTrans1D4" presStyleIdx="0" presStyleCnt="4"/>
      <dgm:spPr/>
      <dgm:t>
        <a:bodyPr/>
        <a:lstStyle/>
        <a:p>
          <a:endParaRPr lang="fr-FR"/>
        </a:p>
      </dgm:t>
    </dgm:pt>
    <dgm:pt modelId="{8CF5A27E-B6A8-4461-8DAF-AA3E56376F83}" type="pres">
      <dgm:prSet presAssocID="{38917F8C-4C83-4927-9F28-D5E6F5B2DF4D}" presName="hierRoot4" presStyleCnt="0"/>
      <dgm:spPr/>
    </dgm:pt>
    <dgm:pt modelId="{973D085D-0C2F-4E7A-B28C-05E9E9CC7F01}" type="pres">
      <dgm:prSet presAssocID="{38917F8C-4C83-4927-9F28-D5E6F5B2DF4D}" presName="composite4" presStyleCnt="0"/>
      <dgm:spPr/>
    </dgm:pt>
    <dgm:pt modelId="{47DF9308-B386-485E-A42E-8CA839745674}" type="pres">
      <dgm:prSet presAssocID="{38917F8C-4C83-4927-9F28-D5E6F5B2DF4D}" presName="background4" presStyleLbl="node4" presStyleIdx="0" presStyleCnt="4"/>
      <dgm:spPr>
        <a:solidFill>
          <a:srgbClr val="FF6600"/>
        </a:solidFill>
      </dgm:spPr>
      <dgm:t>
        <a:bodyPr/>
        <a:lstStyle/>
        <a:p>
          <a:endParaRPr lang="fr-FR"/>
        </a:p>
      </dgm:t>
    </dgm:pt>
    <dgm:pt modelId="{12989584-A608-4B49-8769-037A9E0CCC5A}" type="pres">
      <dgm:prSet presAssocID="{38917F8C-4C83-4927-9F28-D5E6F5B2DF4D}" presName="text4" presStyleLbl="fgAcc4" presStyleIdx="0" presStyleCnt="4" custLinFactNeighborX="6070">
        <dgm:presLayoutVars>
          <dgm:chPref val="3"/>
        </dgm:presLayoutVars>
      </dgm:prSet>
      <dgm:spPr/>
      <dgm:t>
        <a:bodyPr/>
        <a:lstStyle/>
        <a:p>
          <a:endParaRPr lang="fr-FR"/>
        </a:p>
      </dgm:t>
    </dgm:pt>
    <dgm:pt modelId="{2C788962-3A57-416F-945E-0ACF1D1CEB15}" type="pres">
      <dgm:prSet presAssocID="{38917F8C-4C83-4927-9F28-D5E6F5B2DF4D}" presName="hierChild5" presStyleCnt="0"/>
      <dgm:spPr/>
    </dgm:pt>
    <dgm:pt modelId="{A674B23E-1566-4F08-86E1-7A393FF65356}" type="pres">
      <dgm:prSet presAssocID="{0677EEBE-C33F-4AA6-A1FE-441216FC6FA5}" presName="Name23" presStyleLbl="parChTrans1D4" presStyleIdx="1" presStyleCnt="4"/>
      <dgm:spPr/>
      <dgm:t>
        <a:bodyPr/>
        <a:lstStyle/>
        <a:p>
          <a:endParaRPr lang="fr-FR"/>
        </a:p>
      </dgm:t>
    </dgm:pt>
    <dgm:pt modelId="{6C3A3A61-76F8-4151-B117-77D0D88050F1}" type="pres">
      <dgm:prSet presAssocID="{28FCAF4E-29C3-4190-8BDC-8FB7770A217D}" presName="hierRoot4" presStyleCnt="0"/>
      <dgm:spPr/>
    </dgm:pt>
    <dgm:pt modelId="{A8A614F8-B2A1-43A9-8648-041C182F157D}" type="pres">
      <dgm:prSet presAssocID="{28FCAF4E-29C3-4190-8BDC-8FB7770A217D}" presName="composite4" presStyleCnt="0"/>
      <dgm:spPr/>
    </dgm:pt>
    <dgm:pt modelId="{93A02CFF-AFA2-447F-91A3-6F31F24F6F4A}" type="pres">
      <dgm:prSet presAssocID="{28FCAF4E-29C3-4190-8BDC-8FB7770A217D}" presName="background4" presStyleLbl="node4" presStyleIdx="1" presStyleCnt="4"/>
      <dgm:spPr>
        <a:solidFill>
          <a:srgbClr val="FF6600"/>
        </a:solidFill>
      </dgm:spPr>
      <dgm:t>
        <a:bodyPr/>
        <a:lstStyle/>
        <a:p>
          <a:endParaRPr lang="fr-FR"/>
        </a:p>
      </dgm:t>
    </dgm:pt>
    <dgm:pt modelId="{2946D0D2-187B-4B68-9DA2-7BE7091D067B}" type="pres">
      <dgm:prSet presAssocID="{28FCAF4E-29C3-4190-8BDC-8FB7770A217D}" presName="text4" presStyleLbl="fgAcc4" presStyleIdx="1" presStyleCnt="4" custLinFactNeighborX="24437">
        <dgm:presLayoutVars>
          <dgm:chPref val="3"/>
        </dgm:presLayoutVars>
      </dgm:prSet>
      <dgm:spPr/>
      <dgm:t>
        <a:bodyPr/>
        <a:lstStyle/>
        <a:p>
          <a:endParaRPr lang="fr-FR"/>
        </a:p>
      </dgm:t>
    </dgm:pt>
    <dgm:pt modelId="{BF39FFCE-79DC-47C6-BE36-27012F086FF0}" type="pres">
      <dgm:prSet presAssocID="{28FCAF4E-29C3-4190-8BDC-8FB7770A217D}" presName="hierChild5" presStyleCnt="0"/>
      <dgm:spPr/>
    </dgm:pt>
    <dgm:pt modelId="{928D21C3-5496-4250-A03C-CB509BBCADC4}" type="pres">
      <dgm:prSet presAssocID="{D933102D-3D4F-46A3-A625-D96BEC136E2B}" presName="Name17" presStyleLbl="parChTrans1D3" presStyleIdx="1" presStyleCnt="2"/>
      <dgm:spPr/>
      <dgm:t>
        <a:bodyPr/>
        <a:lstStyle/>
        <a:p>
          <a:endParaRPr lang="fr-FR"/>
        </a:p>
      </dgm:t>
    </dgm:pt>
    <dgm:pt modelId="{FA4FC25E-165D-49DA-B75B-B2EB36EDA83C}" type="pres">
      <dgm:prSet presAssocID="{ED9144E2-8701-4AF6-9AD7-206B26438D8D}" presName="hierRoot3" presStyleCnt="0"/>
      <dgm:spPr/>
    </dgm:pt>
    <dgm:pt modelId="{45130A58-15D6-4B29-A1CF-55C4BE76494B}" type="pres">
      <dgm:prSet presAssocID="{ED9144E2-8701-4AF6-9AD7-206B26438D8D}" presName="composite3" presStyleCnt="0"/>
      <dgm:spPr/>
    </dgm:pt>
    <dgm:pt modelId="{8E97D36E-B881-4C3B-A0F0-3A7788F79C8C}" type="pres">
      <dgm:prSet presAssocID="{ED9144E2-8701-4AF6-9AD7-206B26438D8D}" presName="background3" presStyleLbl="node3" presStyleIdx="1" presStyleCnt="2"/>
      <dgm:spPr>
        <a:solidFill>
          <a:schemeClr val="accent4">
            <a:lumMod val="60000"/>
            <a:lumOff val="40000"/>
          </a:schemeClr>
        </a:solidFill>
      </dgm:spPr>
    </dgm:pt>
    <dgm:pt modelId="{D8CB042B-9789-4DB8-8835-F53B628B39A2}" type="pres">
      <dgm:prSet presAssocID="{ED9144E2-8701-4AF6-9AD7-206B26438D8D}" presName="text3" presStyleLbl="fgAcc3" presStyleIdx="1" presStyleCnt="2" custLinFactNeighborX="54914" custLinFactNeighborY="1706">
        <dgm:presLayoutVars>
          <dgm:chPref val="3"/>
        </dgm:presLayoutVars>
      </dgm:prSet>
      <dgm:spPr/>
      <dgm:t>
        <a:bodyPr/>
        <a:lstStyle/>
        <a:p>
          <a:endParaRPr lang="fr-FR"/>
        </a:p>
      </dgm:t>
    </dgm:pt>
    <dgm:pt modelId="{BB69972B-D225-46BC-84FB-C7AC5D1DE46D}" type="pres">
      <dgm:prSet presAssocID="{ED9144E2-8701-4AF6-9AD7-206B26438D8D}" presName="hierChild4" presStyleCnt="0"/>
      <dgm:spPr/>
    </dgm:pt>
    <dgm:pt modelId="{DA98503E-4404-44AC-B82D-D264290F22F7}" type="pres">
      <dgm:prSet presAssocID="{4C7A32AC-6776-45CE-A7C7-6DE1891DD226}" presName="Name23" presStyleLbl="parChTrans1D4" presStyleIdx="2" presStyleCnt="4"/>
      <dgm:spPr/>
      <dgm:t>
        <a:bodyPr/>
        <a:lstStyle/>
        <a:p>
          <a:endParaRPr lang="fr-FR"/>
        </a:p>
      </dgm:t>
    </dgm:pt>
    <dgm:pt modelId="{4D59480A-00BA-45B2-8F18-62832F8DFB50}" type="pres">
      <dgm:prSet presAssocID="{2CEECF51-2ED0-468F-9756-04CE26788645}" presName="hierRoot4" presStyleCnt="0"/>
      <dgm:spPr/>
    </dgm:pt>
    <dgm:pt modelId="{B85596C0-DC26-42AA-AF65-1EE01CD8F4E3}" type="pres">
      <dgm:prSet presAssocID="{2CEECF51-2ED0-468F-9756-04CE26788645}" presName="composite4" presStyleCnt="0"/>
      <dgm:spPr/>
    </dgm:pt>
    <dgm:pt modelId="{55325831-0686-4207-9C35-69FECE970910}" type="pres">
      <dgm:prSet presAssocID="{2CEECF51-2ED0-468F-9756-04CE26788645}" presName="background4" presStyleLbl="node4" presStyleIdx="2" presStyleCnt="4"/>
      <dgm:spPr>
        <a:solidFill>
          <a:srgbClr val="FF6600"/>
        </a:solidFill>
      </dgm:spPr>
      <dgm:t>
        <a:bodyPr/>
        <a:lstStyle/>
        <a:p>
          <a:endParaRPr lang="fr-FR"/>
        </a:p>
      </dgm:t>
    </dgm:pt>
    <dgm:pt modelId="{4DCF56F3-46C8-4653-B00C-86278BD99D0C}" type="pres">
      <dgm:prSet presAssocID="{2CEECF51-2ED0-468F-9756-04CE26788645}" presName="text4" presStyleLbl="fgAcc4" presStyleIdx="2" presStyleCnt="4" custLinFactNeighborX="46476">
        <dgm:presLayoutVars>
          <dgm:chPref val="3"/>
        </dgm:presLayoutVars>
      </dgm:prSet>
      <dgm:spPr/>
      <dgm:t>
        <a:bodyPr/>
        <a:lstStyle/>
        <a:p>
          <a:endParaRPr lang="fr-FR"/>
        </a:p>
      </dgm:t>
    </dgm:pt>
    <dgm:pt modelId="{DD28EF7B-7C4B-4FA9-BB95-A7C1A69BBB64}" type="pres">
      <dgm:prSet presAssocID="{2CEECF51-2ED0-468F-9756-04CE26788645}" presName="hierChild5" presStyleCnt="0"/>
      <dgm:spPr/>
    </dgm:pt>
    <dgm:pt modelId="{1F357B72-09E8-4293-B77D-460923EFBD08}" type="pres">
      <dgm:prSet presAssocID="{055D1085-1ABB-4983-9BE1-224CEC261EEC}" presName="Name23" presStyleLbl="parChTrans1D4" presStyleIdx="3" presStyleCnt="4"/>
      <dgm:spPr/>
      <dgm:t>
        <a:bodyPr/>
        <a:lstStyle/>
        <a:p>
          <a:endParaRPr lang="fr-FR"/>
        </a:p>
      </dgm:t>
    </dgm:pt>
    <dgm:pt modelId="{4E030AAF-176A-4DBE-BB5B-F57033BDE078}" type="pres">
      <dgm:prSet presAssocID="{60C1C29C-B4CC-4DE1-8356-7EB9DB63CF44}" presName="hierRoot4" presStyleCnt="0"/>
      <dgm:spPr/>
    </dgm:pt>
    <dgm:pt modelId="{77840271-907B-4B24-B27B-9425ED2BAB79}" type="pres">
      <dgm:prSet presAssocID="{60C1C29C-B4CC-4DE1-8356-7EB9DB63CF44}" presName="composite4" presStyleCnt="0"/>
      <dgm:spPr/>
    </dgm:pt>
    <dgm:pt modelId="{967A54B7-DDF7-4B92-B3E7-7A984FB3AB73}" type="pres">
      <dgm:prSet presAssocID="{60C1C29C-B4CC-4DE1-8356-7EB9DB63CF44}" presName="background4" presStyleLbl="node4" presStyleIdx="3" presStyleCnt="4"/>
      <dgm:spPr>
        <a:solidFill>
          <a:srgbClr val="FF6600"/>
        </a:solidFill>
      </dgm:spPr>
      <dgm:t>
        <a:bodyPr/>
        <a:lstStyle/>
        <a:p>
          <a:endParaRPr lang="fr-FR"/>
        </a:p>
      </dgm:t>
    </dgm:pt>
    <dgm:pt modelId="{2513CBB4-6466-49AB-A905-96317EAA6500}" type="pres">
      <dgm:prSet presAssocID="{60C1C29C-B4CC-4DE1-8356-7EB9DB63CF44}" presName="text4" presStyleLbl="fgAcc4" presStyleIdx="3" presStyleCnt="4" custLinFactNeighborX="74447">
        <dgm:presLayoutVars>
          <dgm:chPref val="3"/>
        </dgm:presLayoutVars>
      </dgm:prSet>
      <dgm:spPr/>
      <dgm:t>
        <a:bodyPr/>
        <a:lstStyle/>
        <a:p>
          <a:endParaRPr lang="fr-FR"/>
        </a:p>
      </dgm:t>
    </dgm:pt>
    <dgm:pt modelId="{45939253-DDD8-4EAD-92FC-A393D3BB1E6A}" type="pres">
      <dgm:prSet presAssocID="{60C1C29C-B4CC-4DE1-8356-7EB9DB63CF44}" presName="hierChild5" presStyleCnt="0"/>
      <dgm:spPr/>
    </dgm:pt>
  </dgm:ptLst>
  <dgm:cxnLst>
    <dgm:cxn modelId="{E933E230-36E6-42AA-997E-18F2BE267D32}" type="presOf" srcId="{83BF1D5B-F252-4EB8-87C6-64F742A03E51}" destId="{4B6B5513-899B-41E5-847E-00648E57FA49}" srcOrd="0" destOrd="0" presId="urn:microsoft.com/office/officeart/2005/8/layout/hierarchy1"/>
    <dgm:cxn modelId="{85131231-BCC3-49DC-9354-9B5EAA398685}" srcId="{ED37D457-F154-4A33-B4F3-72886695AC70}" destId="{F5009455-C92D-424E-AA3A-2DA92A083D5B}" srcOrd="0" destOrd="0" parTransId="{83BF1D5B-F252-4EB8-87C6-64F742A03E51}" sibTransId="{56D8DF37-1A2D-423E-A468-4F0D718082DD}"/>
    <dgm:cxn modelId="{6A191415-B54E-45A5-ADA6-F2FDFA976A57}" type="presOf" srcId="{055D1085-1ABB-4983-9BE1-224CEC261EEC}" destId="{1F357B72-09E8-4293-B77D-460923EFBD08}" srcOrd="0" destOrd="0" presId="urn:microsoft.com/office/officeart/2005/8/layout/hierarchy1"/>
    <dgm:cxn modelId="{10C30E14-C0D4-4AB0-9E79-56F6ACE73E47}" type="presOf" srcId="{F5009455-C92D-424E-AA3A-2DA92A083D5B}" destId="{C803013C-640E-40A4-BCCD-1D700A835F48}" srcOrd="0" destOrd="0" presId="urn:microsoft.com/office/officeart/2005/8/layout/hierarchy1"/>
    <dgm:cxn modelId="{A478F222-519A-4E0C-9815-1C853A62ABF0}" type="presOf" srcId="{28FCAF4E-29C3-4190-8BDC-8FB7770A217D}" destId="{2946D0D2-187B-4B68-9DA2-7BE7091D067B}" srcOrd="0" destOrd="0" presId="urn:microsoft.com/office/officeart/2005/8/layout/hierarchy1"/>
    <dgm:cxn modelId="{ED826658-E16A-4E88-9D60-F0F187546D2A}" srcId="{ED9144E2-8701-4AF6-9AD7-206B26438D8D}" destId="{60C1C29C-B4CC-4DE1-8356-7EB9DB63CF44}" srcOrd="1" destOrd="0" parTransId="{055D1085-1ABB-4983-9BE1-224CEC261EEC}" sibTransId="{95272F09-76C8-44DE-B3E4-85358CB152D1}"/>
    <dgm:cxn modelId="{19CEAEB9-96A2-42DA-8820-3C5D6D0B3C66}" type="presOf" srcId="{CE8872CC-A31E-4676-8929-A91BCC401122}" destId="{BEF169F6-B0AA-48A8-8D96-7E99C4E691C6}" srcOrd="0" destOrd="0" presId="urn:microsoft.com/office/officeart/2005/8/layout/hierarchy1"/>
    <dgm:cxn modelId="{155E8F62-2966-4D03-840A-D2B357A87BE2}" type="presOf" srcId="{D933102D-3D4F-46A3-A625-D96BEC136E2B}" destId="{928D21C3-5496-4250-A03C-CB509BBCADC4}" srcOrd="0" destOrd="0" presId="urn:microsoft.com/office/officeart/2005/8/layout/hierarchy1"/>
    <dgm:cxn modelId="{DA68E3E5-86E0-4155-8346-1B698A88D254}" srcId="{797EE260-0F6A-4992-B13A-7410BF3856B0}" destId="{38917F8C-4C83-4927-9F28-D5E6F5B2DF4D}" srcOrd="0" destOrd="0" parTransId="{16CB32A4-586E-4E0C-B290-2EE55B04441C}" sibTransId="{2B4518E0-203B-4D68-A7A0-34B269C34B70}"/>
    <dgm:cxn modelId="{DCD42740-B28A-4001-9C31-6F0A604D5210}" srcId="{ED9144E2-8701-4AF6-9AD7-206B26438D8D}" destId="{2CEECF51-2ED0-468F-9756-04CE26788645}" srcOrd="0" destOrd="0" parTransId="{4C7A32AC-6776-45CE-A7C7-6DE1891DD226}" sibTransId="{8D1AFFC0-632E-4508-88F4-35F7A62FF1D1}"/>
    <dgm:cxn modelId="{6640A3B4-A01C-49C1-9781-C4964ECD4817}" type="presOf" srcId="{4C7A32AC-6776-45CE-A7C7-6DE1891DD226}" destId="{DA98503E-4404-44AC-B82D-D264290F22F7}" srcOrd="0" destOrd="0" presId="urn:microsoft.com/office/officeart/2005/8/layout/hierarchy1"/>
    <dgm:cxn modelId="{5F044843-1EE7-4779-9CC9-007E70206DFA}" type="presOf" srcId="{ED9144E2-8701-4AF6-9AD7-206B26438D8D}" destId="{D8CB042B-9789-4DB8-8835-F53B628B39A2}" srcOrd="0" destOrd="0" presId="urn:microsoft.com/office/officeart/2005/8/layout/hierarchy1"/>
    <dgm:cxn modelId="{D4F375D7-061C-48E5-8562-BDD3B4430ED6}" type="presOf" srcId="{ED37D457-F154-4A33-B4F3-72886695AC70}" destId="{87316FA3-5ABC-454A-83DE-BC4300B6219C}" srcOrd="0" destOrd="0" presId="urn:microsoft.com/office/officeart/2005/8/layout/hierarchy1"/>
    <dgm:cxn modelId="{B2BE3C73-6E16-44AE-ABF9-3C6E111D44BA}" type="presOf" srcId="{2CEECF51-2ED0-468F-9756-04CE26788645}" destId="{4DCF56F3-46C8-4653-B00C-86278BD99D0C}" srcOrd="0" destOrd="0" presId="urn:microsoft.com/office/officeart/2005/8/layout/hierarchy1"/>
    <dgm:cxn modelId="{0B7DD47C-DEBD-41D1-9BD0-5CB797133DF5}" type="presOf" srcId="{38917F8C-4C83-4927-9F28-D5E6F5B2DF4D}" destId="{12989584-A608-4B49-8769-037A9E0CCC5A}" srcOrd="0" destOrd="0" presId="urn:microsoft.com/office/officeart/2005/8/layout/hierarchy1"/>
    <dgm:cxn modelId="{22557D66-A819-4E5E-B028-E0B433DAFBB3}" srcId="{CE8872CC-A31E-4676-8929-A91BCC401122}" destId="{ED37D457-F154-4A33-B4F3-72886695AC70}" srcOrd="0" destOrd="0" parTransId="{AE5F868F-BA39-4D35-AE7B-11B9B44CBEC0}" sibTransId="{D9E40948-98C1-4111-9EFA-7BDE11D38F13}"/>
    <dgm:cxn modelId="{071FA18C-B1D4-4F5F-AE3D-DB7EE571746C}" type="presOf" srcId="{19B47A0D-7FBF-4E61-8353-E7C312EADF51}" destId="{C3AFA343-70E1-4DE8-9BBF-8EE1E2688CEA}" srcOrd="0" destOrd="0" presId="urn:microsoft.com/office/officeart/2005/8/layout/hierarchy1"/>
    <dgm:cxn modelId="{B0D17F8F-2147-4400-80B8-0B26D010D777}" srcId="{F5009455-C92D-424E-AA3A-2DA92A083D5B}" destId="{797EE260-0F6A-4992-B13A-7410BF3856B0}" srcOrd="0" destOrd="0" parTransId="{19B47A0D-7FBF-4E61-8353-E7C312EADF51}" sibTransId="{7401CD50-09A7-4C2A-92A3-6D7ED9F807B5}"/>
    <dgm:cxn modelId="{1C8CE431-D1D9-46FC-A6BC-0C3B18060762}" type="presOf" srcId="{60C1C29C-B4CC-4DE1-8356-7EB9DB63CF44}" destId="{2513CBB4-6466-49AB-A905-96317EAA6500}" srcOrd="0" destOrd="0" presId="urn:microsoft.com/office/officeart/2005/8/layout/hierarchy1"/>
    <dgm:cxn modelId="{D45E079B-CB1F-4A44-81D0-88DB492B98BC}" srcId="{797EE260-0F6A-4992-B13A-7410BF3856B0}" destId="{28FCAF4E-29C3-4190-8BDC-8FB7770A217D}" srcOrd="1" destOrd="0" parTransId="{0677EEBE-C33F-4AA6-A1FE-441216FC6FA5}" sibTransId="{DB8FE8C8-62AC-4570-8F02-AE17A6CB7DEA}"/>
    <dgm:cxn modelId="{53059DB1-F106-4216-B7E9-204B03AA25B0}" srcId="{F5009455-C92D-424E-AA3A-2DA92A083D5B}" destId="{ED9144E2-8701-4AF6-9AD7-206B26438D8D}" srcOrd="1" destOrd="0" parTransId="{D933102D-3D4F-46A3-A625-D96BEC136E2B}" sibTransId="{FBCA005E-67C5-465E-854A-A5D6F4344384}"/>
    <dgm:cxn modelId="{B70B302F-217C-4049-B8C5-98C8A07BEDE9}" type="presOf" srcId="{797EE260-0F6A-4992-B13A-7410BF3856B0}" destId="{FCBAB6C0-803B-459C-BA3A-13127F69E277}" srcOrd="0" destOrd="0" presId="urn:microsoft.com/office/officeart/2005/8/layout/hierarchy1"/>
    <dgm:cxn modelId="{DAA9018D-F5BA-4425-A06A-0A49245F91DC}" type="presOf" srcId="{16CB32A4-586E-4E0C-B290-2EE55B04441C}" destId="{75AF557D-C59B-4F59-81FD-26EF9EE51D7C}" srcOrd="0" destOrd="0" presId="urn:microsoft.com/office/officeart/2005/8/layout/hierarchy1"/>
    <dgm:cxn modelId="{618E8C3A-F08B-4199-9126-8BB4750B3374}" type="presOf" srcId="{0677EEBE-C33F-4AA6-A1FE-441216FC6FA5}" destId="{A674B23E-1566-4F08-86E1-7A393FF65356}" srcOrd="0" destOrd="0" presId="urn:microsoft.com/office/officeart/2005/8/layout/hierarchy1"/>
    <dgm:cxn modelId="{D013F81A-C849-40A7-8BDA-23FA0949E31A}" type="presParOf" srcId="{BEF169F6-B0AA-48A8-8D96-7E99C4E691C6}" destId="{4751C7F9-9B67-41D5-A3BC-BAD5CE07BE35}" srcOrd="0" destOrd="0" presId="urn:microsoft.com/office/officeart/2005/8/layout/hierarchy1"/>
    <dgm:cxn modelId="{A8E6E548-FE94-4581-8D03-FEFB1EE42BA2}" type="presParOf" srcId="{4751C7F9-9B67-41D5-A3BC-BAD5CE07BE35}" destId="{4D7B162B-BEAE-4639-8F83-4C2B4192DB1E}" srcOrd="0" destOrd="0" presId="urn:microsoft.com/office/officeart/2005/8/layout/hierarchy1"/>
    <dgm:cxn modelId="{3F23E0EE-172C-4136-BDE7-56E3208A7286}" type="presParOf" srcId="{4D7B162B-BEAE-4639-8F83-4C2B4192DB1E}" destId="{679ECA62-4243-4537-A679-45B2CBBC1B03}" srcOrd="0" destOrd="0" presId="urn:microsoft.com/office/officeart/2005/8/layout/hierarchy1"/>
    <dgm:cxn modelId="{FCD6E72C-971B-4E03-AADA-F4FB9573E8CF}" type="presParOf" srcId="{4D7B162B-BEAE-4639-8F83-4C2B4192DB1E}" destId="{87316FA3-5ABC-454A-83DE-BC4300B6219C}" srcOrd="1" destOrd="0" presId="urn:microsoft.com/office/officeart/2005/8/layout/hierarchy1"/>
    <dgm:cxn modelId="{9D649A38-58D0-4AF3-A87B-EEA4792920C6}" type="presParOf" srcId="{4751C7F9-9B67-41D5-A3BC-BAD5CE07BE35}" destId="{828EDB2C-8ED7-4036-BF43-5DFBC1323246}" srcOrd="1" destOrd="0" presId="urn:microsoft.com/office/officeart/2005/8/layout/hierarchy1"/>
    <dgm:cxn modelId="{A87C2A02-37E6-4D85-9A3C-2353F166AC03}" type="presParOf" srcId="{828EDB2C-8ED7-4036-BF43-5DFBC1323246}" destId="{4B6B5513-899B-41E5-847E-00648E57FA49}" srcOrd="0" destOrd="0" presId="urn:microsoft.com/office/officeart/2005/8/layout/hierarchy1"/>
    <dgm:cxn modelId="{C3674A46-0C45-4D89-BBF2-6976A0B518AA}" type="presParOf" srcId="{828EDB2C-8ED7-4036-BF43-5DFBC1323246}" destId="{C370AE15-08E4-426C-B39A-63F777A41E0F}" srcOrd="1" destOrd="0" presId="urn:microsoft.com/office/officeart/2005/8/layout/hierarchy1"/>
    <dgm:cxn modelId="{4B8D9AAB-31B4-42B1-B96B-225F31D5C540}" type="presParOf" srcId="{C370AE15-08E4-426C-B39A-63F777A41E0F}" destId="{D76DEE6C-728B-48D9-8C1E-B6CF08895BE7}" srcOrd="0" destOrd="0" presId="urn:microsoft.com/office/officeart/2005/8/layout/hierarchy1"/>
    <dgm:cxn modelId="{3260F6E7-9DF9-43DA-942A-49447900C265}" type="presParOf" srcId="{D76DEE6C-728B-48D9-8C1E-B6CF08895BE7}" destId="{EAAFB4F4-8C17-4AB6-A0D5-984579CBB7B3}" srcOrd="0" destOrd="0" presId="urn:microsoft.com/office/officeart/2005/8/layout/hierarchy1"/>
    <dgm:cxn modelId="{FCA1248A-5DAB-4235-B519-054D7751AAEA}" type="presParOf" srcId="{D76DEE6C-728B-48D9-8C1E-B6CF08895BE7}" destId="{C803013C-640E-40A4-BCCD-1D700A835F48}" srcOrd="1" destOrd="0" presId="urn:microsoft.com/office/officeart/2005/8/layout/hierarchy1"/>
    <dgm:cxn modelId="{699FCCE0-9F78-47C5-9135-D4D23631F56A}" type="presParOf" srcId="{C370AE15-08E4-426C-B39A-63F777A41E0F}" destId="{CCF2FC3C-D432-454C-A232-10EB68CE62A8}" srcOrd="1" destOrd="0" presId="urn:microsoft.com/office/officeart/2005/8/layout/hierarchy1"/>
    <dgm:cxn modelId="{151B14EE-141C-4C65-B0CD-00F5D712BF71}" type="presParOf" srcId="{CCF2FC3C-D432-454C-A232-10EB68CE62A8}" destId="{C3AFA343-70E1-4DE8-9BBF-8EE1E2688CEA}" srcOrd="0" destOrd="0" presId="urn:microsoft.com/office/officeart/2005/8/layout/hierarchy1"/>
    <dgm:cxn modelId="{18434E4F-EE16-446F-B882-A301B3C18E4C}" type="presParOf" srcId="{CCF2FC3C-D432-454C-A232-10EB68CE62A8}" destId="{261A7ACF-1DD2-402E-863C-CBE519D635C0}" srcOrd="1" destOrd="0" presId="urn:microsoft.com/office/officeart/2005/8/layout/hierarchy1"/>
    <dgm:cxn modelId="{5578EC7C-4725-44A7-AC52-D549B6890D23}" type="presParOf" srcId="{261A7ACF-1DD2-402E-863C-CBE519D635C0}" destId="{C1E5A307-B921-42AB-903E-CF006D9071A8}" srcOrd="0" destOrd="0" presId="urn:microsoft.com/office/officeart/2005/8/layout/hierarchy1"/>
    <dgm:cxn modelId="{B1A9E7E0-AEEB-448B-9E89-4F9371F85817}" type="presParOf" srcId="{C1E5A307-B921-42AB-903E-CF006D9071A8}" destId="{4A6E318C-1B94-4F2C-A42E-0F246F7609C2}" srcOrd="0" destOrd="0" presId="urn:microsoft.com/office/officeart/2005/8/layout/hierarchy1"/>
    <dgm:cxn modelId="{640E5F96-B4C2-422C-996D-61D8B7471A98}" type="presParOf" srcId="{C1E5A307-B921-42AB-903E-CF006D9071A8}" destId="{FCBAB6C0-803B-459C-BA3A-13127F69E277}" srcOrd="1" destOrd="0" presId="urn:microsoft.com/office/officeart/2005/8/layout/hierarchy1"/>
    <dgm:cxn modelId="{148021E4-7A2A-4C57-A89E-6B8A3AC9D1A0}" type="presParOf" srcId="{261A7ACF-1DD2-402E-863C-CBE519D635C0}" destId="{6036D3E9-0AB5-424D-AAE9-99EC6B7EC75A}" srcOrd="1" destOrd="0" presId="urn:microsoft.com/office/officeart/2005/8/layout/hierarchy1"/>
    <dgm:cxn modelId="{27390F3D-E280-4E7B-A2BE-B7F3D019184D}" type="presParOf" srcId="{6036D3E9-0AB5-424D-AAE9-99EC6B7EC75A}" destId="{75AF557D-C59B-4F59-81FD-26EF9EE51D7C}" srcOrd="0" destOrd="0" presId="urn:microsoft.com/office/officeart/2005/8/layout/hierarchy1"/>
    <dgm:cxn modelId="{88B8A946-9BB8-49DC-BD71-CE200D2E850D}" type="presParOf" srcId="{6036D3E9-0AB5-424D-AAE9-99EC6B7EC75A}" destId="{8CF5A27E-B6A8-4461-8DAF-AA3E56376F83}" srcOrd="1" destOrd="0" presId="urn:microsoft.com/office/officeart/2005/8/layout/hierarchy1"/>
    <dgm:cxn modelId="{33D82724-B659-49F9-B259-F6309680EDE6}" type="presParOf" srcId="{8CF5A27E-B6A8-4461-8DAF-AA3E56376F83}" destId="{973D085D-0C2F-4E7A-B28C-05E9E9CC7F01}" srcOrd="0" destOrd="0" presId="urn:microsoft.com/office/officeart/2005/8/layout/hierarchy1"/>
    <dgm:cxn modelId="{D285DCFB-A530-4401-9C29-348B4863CC32}" type="presParOf" srcId="{973D085D-0C2F-4E7A-B28C-05E9E9CC7F01}" destId="{47DF9308-B386-485E-A42E-8CA839745674}" srcOrd="0" destOrd="0" presId="urn:microsoft.com/office/officeart/2005/8/layout/hierarchy1"/>
    <dgm:cxn modelId="{F330E105-1CF9-451E-AD65-ED167F2FD0AB}" type="presParOf" srcId="{973D085D-0C2F-4E7A-B28C-05E9E9CC7F01}" destId="{12989584-A608-4B49-8769-037A9E0CCC5A}" srcOrd="1" destOrd="0" presId="urn:microsoft.com/office/officeart/2005/8/layout/hierarchy1"/>
    <dgm:cxn modelId="{D0188958-054C-4DD3-B4D4-2DCA105BD0F8}" type="presParOf" srcId="{8CF5A27E-B6A8-4461-8DAF-AA3E56376F83}" destId="{2C788962-3A57-416F-945E-0ACF1D1CEB15}" srcOrd="1" destOrd="0" presId="urn:microsoft.com/office/officeart/2005/8/layout/hierarchy1"/>
    <dgm:cxn modelId="{AF5F3CF4-BE1C-4949-B339-14524D31DC74}" type="presParOf" srcId="{6036D3E9-0AB5-424D-AAE9-99EC6B7EC75A}" destId="{A674B23E-1566-4F08-86E1-7A393FF65356}" srcOrd="2" destOrd="0" presId="urn:microsoft.com/office/officeart/2005/8/layout/hierarchy1"/>
    <dgm:cxn modelId="{4B76B52C-F37D-4007-A023-63E93BDEF1D4}" type="presParOf" srcId="{6036D3E9-0AB5-424D-AAE9-99EC6B7EC75A}" destId="{6C3A3A61-76F8-4151-B117-77D0D88050F1}" srcOrd="3" destOrd="0" presId="urn:microsoft.com/office/officeart/2005/8/layout/hierarchy1"/>
    <dgm:cxn modelId="{8C666FBD-D54F-43E1-A63C-7009338D93B6}" type="presParOf" srcId="{6C3A3A61-76F8-4151-B117-77D0D88050F1}" destId="{A8A614F8-B2A1-43A9-8648-041C182F157D}" srcOrd="0" destOrd="0" presId="urn:microsoft.com/office/officeart/2005/8/layout/hierarchy1"/>
    <dgm:cxn modelId="{51626705-0287-478C-B2DE-56341E58986F}" type="presParOf" srcId="{A8A614F8-B2A1-43A9-8648-041C182F157D}" destId="{93A02CFF-AFA2-447F-91A3-6F31F24F6F4A}" srcOrd="0" destOrd="0" presId="urn:microsoft.com/office/officeart/2005/8/layout/hierarchy1"/>
    <dgm:cxn modelId="{4AFCBBE8-EE5A-4CFA-804F-AA4607FE3A07}" type="presParOf" srcId="{A8A614F8-B2A1-43A9-8648-041C182F157D}" destId="{2946D0D2-187B-4B68-9DA2-7BE7091D067B}" srcOrd="1" destOrd="0" presId="urn:microsoft.com/office/officeart/2005/8/layout/hierarchy1"/>
    <dgm:cxn modelId="{6633EE08-695B-4430-9439-18555210E6B6}" type="presParOf" srcId="{6C3A3A61-76F8-4151-B117-77D0D88050F1}" destId="{BF39FFCE-79DC-47C6-BE36-27012F086FF0}" srcOrd="1" destOrd="0" presId="urn:microsoft.com/office/officeart/2005/8/layout/hierarchy1"/>
    <dgm:cxn modelId="{617F2473-D4E6-4F72-A725-FD71DEB40A33}" type="presParOf" srcId="{CCF2FC3C-D432-454C-A232-10EB68CE62A8}" destId="{928D21C3-5496-4250-A03C-CB509BBCADC4}" srcOrd="2" destOrd="0" presId="urn:microsoft.com/office/officeart/2005/8/layout/hierarchy1"/>
    <dgm:cxn modelId="{29F5DBF4-A2E0-4E6D-A938-37F8EB522C27}" type="presParOf" srcId="{CCF2FC3C-D432-454C-A232-10EB68CE62A8}" destId="{FA4FC25E-165D-49DA-B75B-B2EB36EDA83C}" srcOrd="3" destOrd="0" presId="urn:microsoft.com/office/officeart/2005/8/layout/hierarchy1"/>
    <dgm:cxn modelId="{AC484936-E149-46D6-95F9-2F649D54A46A}" type="presParOf" srcId="{FA4FC25E-165D-49DA-B75B-B2EB36EDA83C}" destId="{45130A58-15D6-4B29-A1CF-55C4BE76494B}" srcOrd="0" destOrd="0" presId="urn:microsoft.com/office/officeart/2005/8/layout/hierarchy1"/>
    <dgm:cxn modelId="{FBBB0234-2CEC-4BDE-9AFD-79C4AA321DF2}" type="presParOf" srcId="{45130A58-15D6-4B29-A1CF-55C4BE76494B}" destId="{8E97D36E-B881-4C3B-A0F0-3A7788F79C8C}" srcOrd="0" destOrd="0" presId="urn:microsoft.com/office/officeart/2005/8/layout/hierarchy1"/>
    <dgm:cxn modelId="{0E125522-E866-427A-B278-1CCDCCBA39B1}" type="presParOf" srcId="{45130A58-15D6-4B29-A1CF-55C4BE76494B}" destId="{D8CB042B-9789-4DB8-8835-F53B628B39A2}" srcOrd="1" destOrd="0" presId="urn:microsoft.com/office/officeart/2005/8/layout/hierarchy1"/>
    <dgm:cxn modelId="{1E1EA8FB-A25C-4948-A184-66D9F39E9B9E}" type="presParOf" srcId="{FA4FC25E-165D-49DA-B75B-B2EB36EDA83C}" destId="{BB69972B-D225-46BC-84FB-C7AC5D1DE46D}" srcOrd="1" destOrd="0" presId="urn:microsoft.com/office/officeart/2005/8/layout/hierarchy1"/>
    <dgm:cxn modelId="{0004F1F7-3886-4360-A61E-28D121BEB1CD}" type="presParOf" srcId="{BB69972B-D225-46BC-84FB-C7AC5D1DE46D}" destId="{DA98503E-4404-44AC-B82D-D264290F22F7}" srcOrd="0" destOrd="0" presId="urn:microsoft.com/office/officeart/2005/8/layout/hierarchy1"/>
    <dgm:cxn modelId="{ED2A996E-82DB-4A2A-AD53-D11A1957EFFF}" type="presParOf" srcId="{BB69972B-D225-46BC-84FB-C7AC5D1DE46D}" destId="{4D59480A-00BA-45B2-8F18-62832F8DFB50}" srcOrd="1" destOrd="0" presId="urn:microsoft.com/office/officeart/2005/8/layout/hierarchy1"/>
    <dgm:cxn modelId="{99E049C0-5A3F-45F0-B722-079BDD9CC6FA}" type="presParOf" srcId="{4D59480A-00BA-45B2-8F18-62832F8DFB50}" destId="{B85596C0-DC26-42AA-AF65-1EE01CD8F4E3}" srcOrd="0" destOrd="0" presId="urn:microsoft.com/office/officeart/2005/8/layout/hierarchy1"/>
    <dgm:cxn modelId="{12195D5C-BB33-4302-B0F7-118D8A923307}" type="presParOf" srcId="{B85596C0-DC26-42AA-AF65-1EE01CD8F4E3}" destId="{55325831-0686-4207-9C35-69FECE970910}" srcOrd="0" destOrd="0" presId="urn:microsoft.com/office/officeart/2005/8/layout/hierarchy1"/>
    <dgm:cxn modelId="{EA1240F1-BABC-421F-B3F9-4FAF9605F7E5}" type="presParOf" srcId="{B85596C0-DC26-42AA-AF65-1EE01CD8F4E3}" destId="{4DCF56F3-46C8-4653-B00C-86278BD99D0C}" srcOrd="1" destOrd="0" presId="urn:microsoft.com/office/officeart/2005/8/layout/hierarchy1"/>
    <dgm:cxn modelId="{8DDF1CB9-2E14-4562-B371-0320F292C1D6}" type="presParOf" srcId="{4D59480A-00BA-45B2-8F18-62832F8DFB50}" destId="{DD28EF7B-7C4B-4FA9-BB95-A7C1A69BBB64}" srcOrd="1" destOrd="0" presId="urn:microsoft.com/office/officeart/2005/8/layout/hierarchy1"/>
    <dgm:cxn modelId="{3D80306E-9327-4CA8-8991-764ECB04E743}" type="presParOf" srcId="{BB69972B-D225-46BC-84FB-C7AC5D1DE46D}" destId="{1F357B72-09E8-4293-B77D-460923EFBD08}" srcOrd="2" destOrd="0" presId="urn:microsoft.com/office/officeart/2005/8/layout/hierarchy1"/>
    <dgm:cxn modelId="{AA1F6928-6B20-48F4-A75D-36B69AC94293}" type="presParOf" srcId="{BB69972B-D225-46BC-84FB-C7AC5D1DE46D}" destId="{4E030AAF-176A-4DBE-BB5B-F57033BDE078}" srcOrd="3" destOrd="0" presId="urn:microsoft.com/office/officeart/2005/8/layout/hierarchy1"/>
    <dgm:cxn modelId="{31159E0C-9222-4481-A6FE-C001386EE8DC}" type="presParOf" srcId="{4E030AAF-176A-4DBE-BB5B-F57033BDE078}" destId="{77840271-907B-4B24-B27B-9425ED2BAB79}" srcOrd="0" destOrd="0" presId="urn:microsoft.com/office/officeart/2005/8/layout/hierarchy1"/>
    <dgm:cxn modelId="{941DFFBD-9D7C-42D2-BCF6-8F2259FE5868}" type="presParOf" srcId="{77840271-907B-4B24-B27B-9425ED2BAB79}" destId="{967A54B7-DDF7-4B92-B3E7-7A984FB3AB73}" srcOrd="0" destOrd="0" presId="urn:microsoft.com/office/officeart/2005/8/layout/hierarchy1"/>
    <dgm:cxn modelId="{E2372106-9447-4F28-B921-3A7A958F3A85}" type="presParOf" srcId="{77840271-907B-4B24-B27B-9425ED2BAB79}" destId="{2513CBB4-6466-49AB-A905-96317EAA6500}" srcOrd="1" destOrd="0" presId="urn:microsoft.com/office/officeart/2005/8/layout/hierarchy1"/>
    <dgm:cxn modelId="{26B14BC4-B1CE-41EF-8828-9CD0D1EB5682}" type="presParOf" srcId="{4E030AAF-176A-4DBE-BB5B-F57033BDE078}" destId="{45939253-DDD8-4EAD-92FC-A393D3BB1E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32" tIns="49516" rIns="99032" bIns="49516" rtlCol="0"/>
          <a:lstStyle>
            <a:lvl1pPr algn="r">
              <a:defRPr sz="1300"/>
            </a:lvl1pPr>
          </a:lstStyle>
          <a:p>
            <a:fld id="{11222C7D-7A4D-4E64-8D8F-579A17140231}" type="datetimeFigureOut">
              <a:rPr lang="fr-FR" smtClean="0"/>
              <a:pPr/>
              <a:t>20/04/2017</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2" tIns="49516" rIns="99032" bIns="49516" rtlCol="0" anchor="ctr"/>
          <a:lstStyle/>
          <a:p>
            <a:endParaRPr lang="fr-FR"/>
          </a:p>
        </p:txBody>
      </p:sp>
      <p:sp>
        <p:nvSpPr>
          <p:cNvPr id="5" name="Espace réservé des commentaires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7"/>
            <a:ext cx="3076363" cy="513507"/>
          </a:xfrm>
          <a:prstGeom prst="rect">
            <a:avLst/>
          </a:prstGeom>
        </p:spPr>
        <p:txBody>
          <a:bodyPr vert="horz" lIns="99032" tIns="49516" rIns="99032" bIns="4951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32" tIns="49516" rIns="99032" bIns="49516" rtlCol="0" anchor="b"/>
          <a:lstStyle>
            <a:lvl1pPr algn="r">
              <a:defRPr sz="13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47065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C5EBD7-5ECC-4145-97F8-BF5AC5616BFD}" type="datetime1">
              <a:rPr lang="fr-FR" smtClean="0"/>
              <a:pPr/>
              <a:t>20/04/2017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28EC13-1718-4ED9-A103-5F9936688D79}" type="datetime1">
              <a:rPr lang="fr-FR" smtClean="0"/>
              <a:pPr/>
              <a:t>20/04/2017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ED6E0C-FF42-4313-BBAD-8E9C62C66370}" type="datetime1">
              <a:rPr lang="fr-FR" smtClean="0"/>
              <a:pPr/>
              <a:t>20/04/2017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7EAB1F-FBD6-430A-8C0E-0729B89D2BCB}" type="datetime1">
              <a:rPr lang="fr-FR" smtClean="0"/>
              <a:pPr/>
              <a:t>20/04/2017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9964EC-F872-420C-A805-E72F1558268E}" type="datetime1">
              <a:rPr lang="fr-FR" smtClean="0"/>
              <a:pPr/>
              <a:t>20/04/2017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1EFC1F-E26C-4329-9261-4F3DFD2BBB49}" type="datetime1">
              <a:rPr lang="fr-FR" smtClean="0"/>
              <a:pPr/>
              <a:t>20/04/2017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6896C9-6239-4316-952F-60AA82723F21}" type="datetime1">
              <a:rPr lang="fr-FR" smtClean="0"/>
              <a:pPr/>
              <a:t>20/04/2017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55515F-05F0-4A37-B914-B652B5D32315}" type="datetime1">
              <a:rPr lang="fr-FR" smtClean="0"/>
              <a:pPr/>
              <a:t>20/04/2017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3B9E62-323A-49AF-89FC-FC34C1353077}" type="datetime1">
              <a:rPr lang="fr-FR" smtClean="0"/>
              <a:pPr/>
              <a:t>20/04/2017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B94997-D007-4CD5-9F77-A6BDE6E5433C}" type="datetime1">
              <a:rPr lang="fr-FR" smtClean="0"/>
              <a:pPr/>
              <a:t>20/04/2017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73B4-9E1C-4B77-B3E3-4B1E4B0E9EA9}" type="datetime1">
              <a:rPr lang="fr-FR" smtClean="0"/>
              <a:pPr/>
              <a:t>20/04/2017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3C932D-5BA0-4877-A69A-300155FF16EC}"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a:t>
            </a:fld>
            <a:endParaRPr lang="fr-FR" dirty="0"/>
          </a:p>
        </p:txBody>
      </p:sp>
      <p:pic>
        <p:nvPicPr>
          <p:cNvPr id="5122" name="Picture 2" descr="C:\Users\gakpoly\Desktop\Sarcca crea 02 paysage-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0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7782" y="723062"/>
            <a:ext cx="10994556" cy="939419"/>
          </a:xfrm>
        </p:spPr>
        <p:txBody>
          <a:bodyPr>
            <a:normAutofit/>
          </a:bodyPr>
          <a:lstStyle/>
          <a:p>
            <a:r>
              <a:rPr lang="fr-FR" sz="2400" dirty="0">
                <a:solidFill>
                  <a:srgbClr val="C00000"/>
                </a:solidFill>
                <a:latin typeface="Bodoni MT Black" pitchFamily="18" charset="0"/>
                <a:ea typeface="+mn-ea"/>
                <a:cs typeface="+mn-cs"/>
              </a:rPr>
              <a:t>IMPLANTATION DU </a:t>
            </a:r>
            <a:r>
              <a:rPr lang="fr-FR" sz="2400" dirty="0" smtClean="0">
                <a:solidFill>
                  <a:srgbClr val="C00000"/>
                </a:solidFill>
                <a:latin typeface="Bodoni MT Black" pitchFamily="18" charset="0"/>
                <a:ea typeface="+mn-ea"/>
                <a:cs typeface="+mn-cs"/>
              </a:rPr>
              <a:t>GROUPE </a:t>
            </a:r>
            <a:r>
              <a:rPr lang="fr-FR" sz="2400" dirty="0">
                <a:solidFill>
                  <a:srgbClr val="C00000"/>
                </a:solidFill>
                <a:latin typeface="Bodoni MT Black" pitchFamily="18" charset="0"/>
                <a:ea typeface="+mn-ea"/>
                <a:cs typeface="+mn-cs"/>
              </a:rPr>
              <a:t>MÉDIA CONTACT (JANVIER 2017</a:t>
            </a:r>
            <a:r>
              <a:rPr lang="fr-FR" sz="2000" dirty="0">
                <a:solidFill>
                  <a:srgbClr val="C00000"/>
                </a:solidFill>
                <a:latin typeface="Bodoni MT Black" pitchFamily="18" charset="0"/>
                <a:ea typeface="+mn-ea"/>
                <a:cs typeface="+mn-cs"/>
              </a:rPr>
              <a:t>)</a:t>
            </a:r>
          </a:p>
        </p:txBody>
      </p:sp>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10</a:t>
            </a:fld>
            <a:endParaRPr lang="fr-FR"/>
          </a:p>
        </p:txBody>
      </p:sp>
      <p:sp>
        <p:nvSpPr>
          <p:cNvPr id="7"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10" name="Image 9" descr="C:\Users\fakpekou.GMC.000\Desktop\nos filiales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169" y="1760561"/>
            <a:ext cx="5103625" cy="379115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1409402533"/>
              </p:ext>
            </p:extLst>
          </p:nvPr>
        </p:nvGraphicFramePr>
        <p:xfrm>
          <a:off x="1610436" y="1760560"/>
          <a:ext cx="4681182" cy="3791148"/>
        </p:xfrm>
        <a:graphic>
          <a:graphicData uri="http://schemas.openxmlformats.org/drawingml/2006/table">
            <a:tbl>
              <a:tblPr>
                <a:tableStyleId>{BC89EF96-8CEA-46FF-86C4-4CE0E7609802}</a:tableStyleId>
              </a:tblPr>
              <a:tblGrid>
                <a:gridCol w="1487606"/>
                <a:gridCol w="136477"/>
                <a:gridCol w="3057099"/>
              </a:tblGrid>
              <a:tr h="315929">
                <a:tc rowSpan="2">
                  <a:txBody>
                    <a:bodyPr/>
                    <a:lstStyle/>
                    <a:p>
                      <a:pPr algn="l" fontAlgn="ctr"/>
                      <a:r>
                        <a:rPr lang="fr-FR" sz="1200" b="1" u="none" strike="noStrike" dirty="0" smtClean="0">
                          <a:solidFill>
                            <a:schemeClr val="accent5">
                              <a:lumMod val="50000"/>
                            </a:schemeClr>
                          </a:solidFill>
                          <a:effectLst/>
                          <a:latin typeface="Arial Black" pitchFamily="34" charset="0"/>
                        </a:rPr>
                        <a:t> BENIN</a:t>
                      </a:r>
                      <a:endParaRPr lang="fr-FR" sz="1200" b="1" i="0" u="none" strike="noStrike" dirty="0">
                        <a:solidFill>
                          <a:schemeClr val="accent5">
                            <a:lumMod val="50000"/>
                          </a:schemeClr>
                        </a:solidFill>
                        <a:effectLst/>
                        <a:latin typeface="Arial Black" pitchFamily="34" charset="0"/>
                      </a:endParaRPr>
                    </a:p>
                  </a:txBody>
                  <a:tcPr marL="9525" marR="9525" marT="9525" marB="0" anchor="ctr">
                    <a:cell3D prstMaterial="dkEdge">
                      <a:bevel w="25400" h="25400" prst="angle"/>
                      <a:lightRig rig="flood" dir="t"/>
                    </a:cell3D>
                  </a:tcPr>
                </a:tc>
                <a:tc rowSpan="12">
                  <a:txBody>
                    <a:bodyPr/>
                    <a:lstStyle/>
                    <a:p>
                      <a:pPr algn="l" fontAlgn="b"/>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c>
                  <a:txBody>
                    <a:bodyPr/>
                    <a:lstStyle/>
                    <a:p>
                      <a:pPr algn="l" fontAlgn="b"/>
                      <a:r>
                        <a:rPr lang="fr-FR" sz="1200" b="1" u="none" strike="noStrike" dirty="0" smtClean="0">
                          <a:solidFill>
                            <a:schemeClr val="accent5">
                              <a:lumMod val="50000"/>
                            </a:schemeClr>
                          </a:solidFill>
                          <a:effectLst/>
                          <a:latin typeface="Arial Black" pitchFamily="34" charset="0"/>
                        </a:rPr>
                        <a:t>   POSITION: 1500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EFFECTIF: 6000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rowSpan="3">
                  <a:txBody>
                    <a:bodyPr/>
                    <a:lstStyle/>
                    <a:p>
                      <a:pPr algn="l" fontAlgn="ctr"/>
                      <a:r>
                        <a:rPr lang="fr-FR" sz="1200" b="1" u="none" strike="noStrike" baseline="0" dirty="0" smtClean="0">
                          <a:solidFill>
                            <a:schemeClr val="accent5">
                              <a:lumMod val="50000"/>
                            </a:schemeClr>
                          </a:solidFill>
                          <a:effectLst/>
                          <a:latin typeface="Arial Black" pitchFamily="34" charset="0"/>
                        </a:rPr>
                        <a:t> </a:t>
                      </a:r>
                      <a:r>
                        <a:rPr lang="fr-FR" sz="1200" b="1" u="none" strike="noStrike" dirty="0" smtClean="0">
                          <a:solidFill>
                            <a:schemeClr val="accent5">
                              <a:lumMod val="50000"/>
                            </a:schemeClr>
                          </a:solidFill>
                          <a:effectLst/>
                          <a:latin typeface="Arial Black" pitchFamily="34" charset="0"/>
                        </a:rPr>
                        <a:t>COTE D'IVOIRE</a:t>
                      </a:r>
                      <a:endParaRPr lang="fr-FR" sz="1200" b="1" i="0" u="none" strike="noStrike" dirty="0">
                        <a:solidFill>
                          <a:schemeClr val="accent5">
                            <a:lumMod val="50000"/>
                          </a:schemeClr>
                        </a:solidFill>
                        <a:effectLst/>
                        <a:latin typeface="Arial Black" pitchFamily="34" charset="0"/>
                      </a:endParaRPr>
                    </a:p>
                  </a:txBody>
                  <a:tcPr marL="9525" marR="9525" marT="9525" marB="0" anchor="ctr">
                    <a:cell3D prstMaterial="dkEdge">
                      <a:bevel w="25400" h="25400" prst="angle"/>
                      <a:lightRig rig="flood" dir="t"/>
                    </a:cell3D>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POSITION DE DEMARRAGE: 100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CAPACITE: 300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EFFECTIF: 200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rowSpan="3">
                  <a:txBody>
                    <a:bodyPr/>
                    <a:lstStyle/>
                    <a:p>
                      <a:pPr algn="l" fontAlgn="ctr"/>
                      <a:r>
                        <a:rPr lang="fr-FR" sz="1200" b="1" u="none" strike="noStrike" dirty="0" smtClean="0">
                          <a:solidFill>
                            <a:schemeClr val="accent5">
                              <a:lumMod val="50000"/>
                            </a:schemeClr>
                          </a:solidFill>
                          <a:effectLst/>
                          <a:latin typeface="Arial Black" pitchFamily="34" charset="0"/>
                        </a:rPr>
                        <a:t> CAMEROUN</a:t>
                      </a:r>
                      <a:endParaRPr lang="fr-FR" sz="1200" b="1" i="0" u="none" strike="noStrike" dirty="0">
                        <a:solidFill>
                          <a:schemeClr val="accent5">
                            <a:lumMod val="50000"/>
                          </a:schemeClr>
                        </a:solidFill>
                        <a:effectLst/>
                        <a:latin typeface="Arial Black" pitchFamily="34" charset="0"/>
                      </a:endParaRPr>
                    </a:p>
                  </a:txBody>
                  <a:tcPr marL="9525" marR="9525" marT="9525" marB="0" anchor="ctr">
                    <a:cell3D prstMaterial="dkEdge">
                      <a:bevel w="25400" h="25400" prst="angle"/>
                      <a:lightRig rig="flood" dir="t"/>
                    </a:cell3D>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POSITION DE DEMARRAGE: 150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CAPACITE A COURT TERME: 600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EFFECTIF ACTUEL: 200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rowSpan="3">
                  <a:txBody>
                    <a:bodyPr/>
                    <a:lstStyle/>
                    <a:p>
                      <a:pPr algn="l" fontAlgn="ctr"/>
                      <a:r>
                        <a:rPr lang="fr-FR" sz="1200" b="1" u="none" strike="noStrike" dirty="0" smtClean="0">
                          <a:solidFill>
                            <a:schemeClr val="accent5">
                              <a:lumMod val="50000"/>
                            </a:schemeClr>
                          </a:solidFill>
                          <a:effectLst/>
                          <a:latin typeface="Arial Black" pitchFamily="34" charset="0"/>
                        </a:rPr>
                        <a:t> CONGO</a:t>
                      </a:r>
                      <a:endParaRPr lang="fr-FR" sz="1200" b="1" i="0" u="none" strike="noStrike" dirty="0">
                        <a:solidFill>
                          <a:schemeClr val="accent5">
                            <a:lumMod val="50000"/>
                          </a:schemeClr>
                        </a:solidFill>
                        <a:effectLst/>
                        <a:latin typeface="Arial Black" pitchFamily="34" charset="0"/>
                      </a:endParaRPr>
                    </a:p>
                  </a:txBody>
                  <a:tcPr marL="9525" marR="9525" marT="9525" marB="0" anchor="ctr">
                    <a:cell3D prstMaterial="dkEdge">
                      <a:bevel w="25400" h="25400" prst="angle"/>
                      <a:lightRig rig="flood" dir="t"/>
                    </a:cell3D>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POSITION DE DEMARRAGE: 100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CAPACITE: 300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vMerge="1">
                  <a:txBody>
                    <a:bodyPr/>
                    <a:lstStyle/>
                    <a:p>
                      <a:endParaRPr lang="fr-FR"/>
                    </a:p>
                  </a:txBody>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EFFECTIF: 200</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r h="315929">
                <a:tc>
                  <a:txBody>
                    <a:bodyPr/>
                    <a:lstStyle/>
                    <a:p>
                      <a:pPr algn="l" fontAlgn="ctr"/>
                      <a:r>
                        <a:rPr lang="fr-FR" sz="1200" b="1" u="none" strike="noStrike" dirty="0" smtClean="0">
                          <a:solidFill>
                            <a:schemeClr val="accent5">
                              <a:lumMod val="50000"/>
                            </a:schemeClr>
                          </a:solidFill>
                          <a:effectLst/>
                          <a:latin typeface="Arial Black" pitchFamily="34" charset="0"/>
                        </a:rPr>
                        <a:t> FRANCE</a:t>
                      </a:r>
                      <a:endParaRPr lang="fr-FR" sz="1200" b="1" i="0" u="none" strike="noStrike" dirty="0">
                        <a:solidFill>
                          <a:schemeClr val="accent5">
                            <a:lumMod val="50000"/>
                          </a:schemeClr>
                        </a:solidFill>
                        <a:effectLst/>
                        <a:latin typeface="Arial Black" pitchFamily="34" charset="0"/>
                      </a:endParaRPr>
                    </a:p>
                  </a:txBody>
                  <a:tcPr marL="9525" marR="9525" marT="9525" marB="0" anchor="ctr">
                    <a:cell3D prstMaterial="dkEdge">
                      <a:bevel w="25400" h="25400" prst="angle"/>
                      <a:lightRig rig="flood" dir="t"/>
                    </a:cell3D>
                  </a:tcPr>
                </a:tc>
                <a:tc vMerge="1">
                  <a:txBody>
                    <a:bodyPr/>
                    <a:lstStyle/>
                    <a:p>
                      <a:pPr algn="l" fontAlgn="b"/>
                      <a:endParaRPr lang="fr-FR" sz="1400" b="1" i="0" u="none" strike="noStrike" dirty="0">
                        <a:solidFill>
                          <a:srgbClr val="000000"/>
                        </a:solidFill>
                        <a:effectLst/>
                        <a:latin typeface="Cambria" pitchFamily="18" charset="0"/>
                      </a:endParaRPr>
                    </a:p>
                  </a:txBody>
                  <a:tcPr marL="9525" marR="9525" marT="9525" marB="0" anchor="b"/>
                </a:tc>
                <a:tc>
                  <a:txBody>
                    <a:bodyPr/>
                    <a:lstStyle/>
                    <a:p>
                      <a:pPr algn="l" fontAlgn="b"/>
                      <a:r>
                        <a:rPr lang="fr-FR" sz="1200" b="1" u="none" strike="noStrike" dirty="0" smtClean="0">
                          <a:solidFill>
                            <a:schemeClr val="accent5">
                              <a:lumMod val="50000"/>
                            </a:schemeClr>
                          </a:solidFill>
                          <a:effectLst/>
                          <a:latin typeface="Arial Black" pitchFamily="34" charset="0"/>
                        </a:rPr>
                        <a:t>   MEDIA CONTACT FRANCE</a:t>
                      </a:r>
                      <a:endParaRPr lang="fr-FR" sz="1200" b="1" i="0" u="none" strike="noStrike" dirty="0">
                        <a:solidFill>
                          <a:schemeClr val="accent5">
                            <a:lumMod val="50000"/>
                          </a:schemeClr>
                        </a:solidFill>
                        <a:effectLst/>
                        <a:latin typeface="Arial Black" pitchFamily="34" charset="0"/>
                      </a:endParaRPr>
                    </a:p>
                  </a:txBody>
                  <a:tcPr marL="9525" marR="9525" marT="9525" marB="0" anchor="b">
                    <a:cell3D prstMaterial="dkEdge">
                      <a:bevel w="25400" h="25400" prst="angle"/>
                      <a:lightRig rig="flood" dir="t"/>
                    </a:cell3D>
                  </a:tcPr>
                </a:tc>
              </a:tr>
            </a:tbl>
          </a:graphicData>
        </a:graphic>
      </p:graphicFrame>
    </p:spTree>
    <p:extLst>
      <p:ext uri="{BB962C8B-B14F-4D97-AF65-F5344CB8AC3E}">
        <p14:creationId xmlns:p14="http://schemas.microsoft.com/office/powerpoint/2010/main" val="290330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11</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grpSp>
        <p:nvGrpSpPr>
          <p:cNvPr id="7" name="Page-1"/>
          <p:cNvGrpSpPr/>
          <p:nvPr/>
        </p:nvGrpSpPr>
        <p:grpSpPr>
          <a:xfrm>
            <a:off x="1630958" y="1410730"/>
            <a:ext cx="6653234" cy="4225797"/>
            <a:chOff x="-20321" y="39713"/>
            <a:chExt cx="6421752" cy="4356713"/>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a:p>
            </p:txBody>
          </p:sp>
        </p:grpSp>
        <p:sp>
          <p:nvSpPr>
            <p:cNvPr id="10" name="Text 2"/>
            <p:cNvSpPr txBox="1"/>
            <p:nvPr/>
          </p:nvSpPr>
          <p:spPr>
            <a:xfrm>
              <a:off x="1245490" y="39713"/>
              <a:ext cx="3206344" cy="402874"/>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NOS ATOUTS</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17104" y="77094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2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9209" y="136925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0321" y="199465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16297" y="383971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6</a:t>
              </a:r>
              <a:endParaRPr lang="fr-FR" sz="1050" b="1" kern="100" dirty="0">
                <a:effectLst/>
                <a:ea typeface="SimSun" panose="02010600030101010101" pitchFamily="2" charset="-122"/>
                <a:cs typeface="Times New Roman" panose="02020603050405020304" pitchFamily="18" charset="0"/>
              </a:endParaRPr>
            </a:p>
          </p:txBody>
        </p:sp>
        <p:sp>
          <p:nvSpPr>
            <p:cNvPr id="16" name="Text 3"/>
            <p:cNvSpPr txBox="1"/>
            <p:nvPr/>
          </p:nvSpPr>
          <p:spPr>
            <a:xfrm>
              <a:off x="632253" y="710236"/>
              <a:ext cx="5632470" cy="635224"/>
            </a:xfrm>
            <a:prstGeom prst="rect">
              <a:avLst/>
            </a:prstGeom>
            <a:noFill/>
          </p:spPr>
          <p:txBody>
            <a:bodyPr wrap="square" lIns="36000" tIns="0" rIns="36000" bIns="0" rtlCol="0" anchor="ctr"/>
            <a:lstStyle/>
            <a:p>
              <a:pPr algn="just">
                <a:spcAft>
                  <a:spcPts val="0"/>
                </a:spcAft>
              </a:pPr>
              <a:r>
                <a:rPr lang="fr-FR" sz="1400" dirty="0">
                  <a:latin typeface="Berlin Sans FB" panose="020E0602020502020306" pitchFamily="34" charset="0"/>
                </a:rPr>
                <a:t>S</a:t>
              </a:r>
              <a:r>
                <a:rPr lang="fr-FR" sz="1400" dirty="0" smtClean="0">
                  <a:latin typeface="Berlin Sans FB" panose="020E0602020502020306" pitchFamily="34" charset="0"/>
                </a:rPr>
                <a:t>tratégie </a:t>
              </a:r>
              <a:r>
                <a:rPr lang="fr-FR" sz="1400" dirty="0">
                  <a:latin typeface="Berlin Sans FB" panose="020E0602020502020306" pitchFamily="34" charset="0"/>
                </a:rPr>
                <a:t>de différenciation </a:t>
              </a:r>
              <a:r>
                <a:rPr lang="fr-FR" sz="1400" dirty="0" smtClean="0">
                  <a:latin typeface="Berlin Sans FB" panose="020E0602020502020306" pitchFamily="34" charset="0"/>
                </a:rPr>
                <a:t>basée principalement </a:t>
              </a:r>
              <a:r>
                <a:rPr lang="fr-FR" sz="1400" dirty="0">
                  <a:latin typeface="Berlin Sans FB" panose="020E0602020502020306" pitchFamily="34" charset="0"/>
                </a:rPr>
                <a:t>sur la qualité et la création de valeur ajoutée </a:t>
              </a:r>
              <a:r>
                <a:rPr lang="fr-FR" sz="1400" dirty="0" smtClean="0">
                  <a:latin typeface="Berlin Sans FB" panose="020E0602020502020306" pitchFamily="34" charset="0"/>
                </a:rPr>
                <a:t>pour </a:t>
              </a:r>
              <a:r>
                <a:rPr lang="fr-FR" sz="1400" dirty="0">
                  <a:latin typeface="Berlin Sans FB" panose="020E0602020502020306" pitchFamily="34" charset="0"/>
                </a:rPr>
                <a:t>nos </a:t>
              </a:r>
              <a:r>
                <a:rPr lang="fr-FR" sz="1400" dirty="0" smtClean="0">
                  <a:latin typeface="Berlin Sans FB" panose="020E0602020502020306" pitchFamily="34" charset="0"/>
                </a:rPr>
                <a:t>clients.</a:t>
              </a:r>
              <a:endParaRPr lang="fr-FR" sz="12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645426" y="1329529"/>
              <a:ext cx="5358660" cy="666993"/>
            </a:xfrm>
            <a:prstGeom prst="rect">
              <a:avLst/>
            </a:prstGeom>
            <a:noFill/>
          </p:spPr>
          <p:txBody>
            <a:bodyPr wrap="square" lIns="36000" tIns="0" rIns="36000" bIns="0" rtlCol="0" anchor="ctr"/>
            <a:lstStyle/>
            <a:p>
              <a:pPr algn="just">
                <a:spcAft>
                  <a:spcPts val="0"/>
                </a:spcAft>
              </a:pPr>
              <a:r>
                <a:rPr lang="fr-FR" sz="1400" dirty="0" smtClean="0">
                  <a:latin typeface="Berlin Sans FB" panose="020E0602020502020306" pitchFamily="34" charset="0"/>
                </a:rPr>
                <a:t>Partenariats </a:t>
              </a:r>
              <a:r>
                <a:rPr lang="fr-FR" sz="1400" dirty="0">
                  <a:latin typeface="Berlin Sans FB" panose="020E0602020502020306" pitchFamily="34" charset="0"/>
                </a:rPr>
                <a:t>avec les sociétés leaders sur leur secteur d’activité</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a:t>
              </a:r>
              <a:endParaRPr lang="fr-FR" sz="1400" kern="100" dirty="0">
                <a:effectLst/>
                <a:latin typeface="Berlin Sans FB" pitchFamily="34" charset="0"/>
                <a:ea typeface="SimSun" panose="02010600030101010101" pitchFamily="2" charset="-122"/>
                <a:cs typeface="Times New Roman" panose="02020603050405020304" pitchFamily="18" charset="0"/>
              </a:endParaRPr>
            </a:p>
            <a:p>
              <a:pPr algn="l">
                <a:spcAft>
                  <a:spcPts val="0"/>
                </a:spcAft>
              </a:pPr>
              <a:r>
                <a:rPr lang="fr-FR" sz="600" kern="100" dirty="0">
                  <a:effectLst/>
                  <a:latin typeface="Calibri" panose="020F0502020204030204" pitchFamily="34" charset="0"/>
                  <a:ea typeface="SimSun" panose="02010600030101010101" pitchFamily="2" charset="-122"/>
                  <a:cs typeface="Times New Roman" panose="02020603050405020304" pitchFamily="18" charset="0"/>
                </a:rPr>
                <a:t>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645426" y="1940298"/>
              <a:ext cx="5632470" cy="625197"/>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Taux </a:t>
              </a:r>
              <a:r>
                <a:rPr lang="fr-FR" sz="1400" kern="100" dirty="0">
                  <a:latin typeface="Berlin Sans FB" pitchFamily="34" charset="0"/>
                  <a:ea typeface="SimSun" panose="02010600030101010101" pitchFamily="2" charset="-122"/>
                  <a:cs typeface="Times New Roman" panose="02020603050405020304" pitchFamily="18" charset="0"/>
                </a:rPr>
                <a:t>de satisfaction élevés pour les clients finaux de nos clients donneurs d’ordre.</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671771" y="3736809"/>
              <a:ext cx="5729660" cy="659617"/>
            </a:xfrm>
            <a:prstGeom prst="rect">
              <a:avLst/>
            </a:prstGeom>
            <a:noFill/>
          </p:spPr>
          <p:txBody>
            <a:bodyPr wrap="square" lIns="36000" tIns="0" rIns="36000" bIns="0" rtlCol="0" anchor="ctr"/>
            <a:lstStyle/>
            <a:p>
              <a:pPr algn="just"/>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Volonté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de créer de la valeur ajoutée et d’être identifié comme un partenaire et non comme un simple exécutant.</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013"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
        <p:nvSpPr>
          <p:cNvPr id="30" name="Forme libre 29"/>
          <p:cNvSpPr/>
          <p:nvPr/>
        </p:nvSpPr>
        <p:spPr>
          <a:xfrm>
            <a:off x="1642471" y="3898040"/>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050" b="1" kern="100">
              <a:effectLst/>
              <a:ea typeface="SimSun" panose="02010600030101010101" pitchFamily="2" charset="-122"/>
              <a:cs typeface="Times New Roman" panose="02020603050405020304" pitchFamily="18" charset="0"/>
            </a:endParaRPr>
          </a:p>
        </p:txBody>
      </p:sp>
      <p:sp>
        <p:nvSpPr>
          <p:cNvPr id="31" name="Text 6"/>
          <p:cNvSpPr txBox="1"/>
          <p:nvPr/>
        </p:nvSpPr>
        <p:spPr>
          <a:xfrm>
            <a:off x="2355341" y="3798227"/>
            <a:ext cx="5936194" cy="639796"/>
          </a:xfrm>
          <a:prstGeom prst="rect">
            <a:avLst/>
          </a:prstGeom>
          <a:noFill/>
        </p:spPr>
        <p:txBody>
          <a:bodyPr wrap="square" lIns="36000" tIns="0" rIns="36000" bIns="0" rtlCol="0" anchor="ctr"/>
          <a:lstStyle/>
          <a:p>
            <a:pPr algn="just"/>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Efficience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opérationnelle afin de proposer le meilleur service au meilleur coût.</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sp>
        <p:nvSpPr>
          <p:cNvPr id="32" name="Forme libre 31"/>
          <p:cNvSpPr/>
          <p:nvPr/>
        </p:nvSpPr>
        <p:spPr>
          <a:xfrm>
            <a:off x="1642471" y="4503631"/>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5</a:t>
            </a:r>
            <a:endParaRPr lang="fr-FR" sz="1050" b="1" kern="100" dirty="0">
              <a:effectLst/>
              <a:ea typeface="SimSun" panose="02010600030101010101" pitchFamily="2" charset="-122"/>
              <a:cs typeface="Times New Roman" panose="02020603050405020304" pitchFamily="18" charset="0"/>
            </a:endParaRPr>
          </a:p>
        </p:txBody>
      </p:sp>
      <p:sp>
        <p:nvSpPr>
          <p:cNvPr id="33" name="Text 6"/>
          <p:cNvSpPr txBox="1"/>
          <p:nvPr/>
        </p:nvSpPr>
        <p:spPr>
          <a:xfrm>
            <a:off x="2355341" y="4403818"/>
            <a:ext cx="5936194" cy="639796"/>
          </a:xfrm>
          <a:prstGeom prst="rect">
            <a:avLst/>
          </a:prstGeom>
          <a:noFill/>
        </p:spPr>
        <p:txBody>
          <a:bodyPr wrap="square" lIns="36000" tIns="0" rIns="36000" bIns="0" rtlCol="0" anchor="ctr"/>
          <a:lstStyle/>
          <a:p>
            <a:pPr algn="just"/>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Perpétuelle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remise en question afin de viser l’excellence.</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1665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4590908C-A45F-4507-ABF8-A5B236E2CCE2}" type="datetime1">
              <a:rPr lang="fr-FR" sz="1600" b="1" smtClean="0">
                <a:solidFill>
                  <a:prstClr val="black">
                    <a:tint val="75000"/>
                  </a:prstClr>
                </a:solidFill>
                <a:latin typeface="Agency FB" pitchFamily="34" charset="0"/>
              </a:rPr>
              <a:pPr/>
              <a:t>20/04/2017</a:t>
            </a:fld>
            <a:endParaRPr lang="fr-FR" b="1" dirty="0">
              <a:solidFill>
                <a:prstClr val="black">
                  <a:tint val="75000"/>
                </a:prstClr>
              </a:solidFill>
              <a:latin typeface="Agency FB" pitchFamily="34" charset="0"/>
            </a:endParaRPr>
          </a:p>
        </p:txBody>
      </p:sp>
      <p:sp>
        <p:nvSpPr>
          <p:cNvPr id="9" name="Espace réservé du numéro de diapositive 8"/>
          <p:cNvSpPr>
            <a:spLocks noGrp="1"/>
          </p:cNvSpPr>
          <p:nvPr>
            <p:ph type="sldNum" sz="quarter" idx="12"/>
          </p:nvPr>
        </p:nvSpPr>
        <p:spPr>
          <a:xfrm>
            <a:off x="2614749" y="6492875"/>
            <a:ext cx="2743200" cy="365125"/>
          </a:xfrm>
        </p:spPr>
        <p:txBody>
          <a:bodyPr/>
          <a:lstStyle/>
          <a:p>
            <a:fld id="{4C098E6C-35DE-4299-9817-4A72F0EAE663}" type="slidenum">
              <a:rPr lang="fr-FR" sz="1400" b="1" smtClean="0">
                <a:solidFill>
                  <a:prstClr val="black">
                    <a:tint val="75000"/>
                  </a:prstClr>
                </a:solidFill>
                <a:latin typeface="Agency FB" pitchFamily="34" charset="0"/>
              </a:rPr>
              <a:pPr/>
              <a:t>12</a:t>
            </a:fld>
            <a:endParaRPr lang="fr-FR" sz="1400" b="1" dirty="0">
              <a:solidFill>
                <a:prstClr val="black">
                  <a:tint val="75000"/>
                </a:prstClr>
              </a:solidFill>
              <a:latin typeface="Agency FB" pitchFamily="34" charset="0"/>
            </a:endParaRPr>
          </a:p>
        </p:txBody>
      </p:sp>
      <p:sp>
        <p:nvSpPr>
          <p:cNvPr id="13"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sp>
        <p:nvSpPr>
          <p:cNvPr id="15" name="Sous-titre 2"/>
          <p:cNvSpPr txBox="1">
            <a:spLocks/>
          </p:cNvSpPr>
          <p:nvPr/>
        </p:nvSpPr>
        <p:spPr>
          <a:xfrm>
            <a:off x="1045124" y="1003540"/>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CHRONOLOGIE DU GROUPE MEDIA CONTACT</a:t>
            </a:r>
            <a:endParaRPr lang="fr-FR" sz="2400" dirty="0">
              <a:solidFill>
                <a:srgbClr val="C00000"/>
              </a:solidFill>
              <a:latin typeface="Bodoni MT Black" pitchFamily="18" charset="0"/>
            </a:endParaRPr>
          </a:p>
        </p:txBody>
      </p:sp>
      <p:pic>
        <p:nvPicPr>
          <p:cNvPr id="1026" name="Image 3585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67" y="1541089"/>
            <a:ext cx="9662621" cy="430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02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13</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NOS SOLUTIONS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22804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667372" y="1614610"/>
            <a:ext cx="9686428" cy="4351338"/>
          </a:xfrm>
        </p:spPr>
        <p:txBody>
          <a:bodyPr>
            <a:normAutofit/>
          </a:bodyPr>
          <a:lstStyle/>
          <a:p>
            <a:pPr marL="0" indent="0" algn="just">
              <a:lnSpc>
                <a:spcPct val="150000"/>
              </a:lnSpc>
              <a:buNone/>
            </a:pPr>
            <a:endParaRPr lang="fr-FR" sz="2400" dirty="0" smtClean="0">
              <a:latin typeface="Agency FB" panose="020B0503020202020204" pitchFamily="34" charset="0"/>
            </a:endParaRPr>
          </a:p>
          <a:p>
            <a:pPr marL="0" indent="0" algn="just">
              <a:lnSpc>
                <a:spcPct val="150000"/>
              </a:lnSpc>
              <a:buNone/>
            </a:pPr>
            <a:endParaRPr lang="fr-FR" sz="2400" dirty="0">
              <a:latin typeface="Agency FB" panose="020B0503020202020204" pitchFamily="34" charset="0"/>
            </a:endParaRPr>
          </a:p>
          <a:p>
            <a:pPr marL="0" indent="0" algn="just">
              <a:lnSpc>
                <a:spcPct val="150000"/>
              </a:lnSpc>
              <a:buNone/>
            </a:pPr>
            <a:endParaRPr lang="fr-FR" sz="2400" dirty="0">
              <a:latin typeface="Agency FB" panose="020B0503020202020204" pitchFamily="34" charset="0"/>
            </a:endParaRPr>
          </a:p>
        </p:txBody>
      </p:sp>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20/04/2017</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14</a:t>
            </a:fld>
            <a:endParaRPr lang="fr-FR" sz="1600" b="1" dirty="0">
              <a:latin typeface="Agency FB" pitchFamily="34" charset="0"/>
            </a:endParaRPr>
          </a:p>
        </p:txBody>
      </p:sp>
      <p:sp>
        <p:nvSpPr>
          <p:cNvPr id="10" name="Rectangle 9"/>
          <p:cNvSpPr/>
          <p:nvPr/>
        </p:nvSpPr>
        <p:spPr>
          <a:xfrm>
            <a:off x="1667372" y="815232"/>
            <a:ext cx="4624246" cy="461665"/>
          </a:xfrm>
          <a:prstGeom prst="rect">
            <a:avLst/>
          </a:prstGeom>
        </p:spPr>
        <p:txBody>
          <a:bodyPr wrap="square">
            <a:spAutoFit/>
          </a:bodyPr>
          <a:lstStyle/>
          <a:p>
            <a:pPr algn="ctr"/>
            <a:r>
              <a:rPr lang="fr-FR" sz="2400" dirty="0" smtClean="0">
                <a:solidFill>
                  <a:srgbClr val="C00000"/>
                </a:solidFill>
                <a:latin typeface="Bodoni MT Black" pitchFamily="18" charset="0"/>
              </a:rPr>
              <a:t>NOS SOLUTIONS</a:t>
            </a:r>
            <a:endParaRPr lang="fr-FR" sz="2400" dirty="0">
              <a:solidFill>
                <a:srgbClr val="C00000"/>
              </a:solidFill>
              <a:latin typeface="Bodoni MT Black" pitchFamily="18" charset="0"/>
            </a:endParaRPr>
          </a:p>
        </p:txBody>
      </p:sp>
      <p:sp>
        <p:nvSpPr>
          <p:cNvPr id="12"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NOS SOLUTIONS</a:t>
            </a:r>
            <a:endParaRPr lang="fr-FR" sz="2800" dirty="0">
              <a:solidFill>
                <a:srgbClr val="FF0000"/>
              </a:solidFill>
              <a:latin typeface="Berlin Sans FB" panose="020E0602020502020306" pitchFamily="34" charset="0"/>
            </a:endParaRPr>
          </a:p>
        </p:txBody>
      </p:sp>
      <p:pic>
        <p:nvPicPr>
          <p:cNvPr id="9" name="Image 8"/>
          <p:cNvPicPr/>
          <p:nvPr/>
        </p:nvPicPr>
        <p:blipFill>
          <a:blip r:embed="rId2">
            <a:extLst>
              <a:ext uri="{28A0092B-C50C-407E-A947-70E740481C1C}">
                <a14:useLocalDpi xmlns:a14="http://schemas.microsoft.com/office/drawing/2010/main" val="0"/>
              </a:ext>
            </a:extLst>
          </a:blip>
          <a:srcRect/>
          <a:stretch>
            <a:fillRect/>
          </a:stretch>
        </p:blipFill>
        <p:spPr bwMode="auto">
          <a:xfrm>
            <a:off x="2353101" y="1276897"/>
            <a:ext cx="7629099" cy="4455162"/>
          </a:xfrm>
          <a:prstGeom prst="rect">
            <a:avLst/>
          </a:prstGeom>
          <a:noFill/>
        </p:spPr>
      </p:pic>
    </p:spTree>
    <p:extLst>
      <p:ext uri="{BB962C8B-B14F-4D97-AF65-F5344CB8AC3E}">
        <p14:creationId xmlns:p14="http://schemas.microsoft.com/office/powerpoint/2010/main" val="164738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15</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NOTRE PROPOSITION</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62648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667372" y="1614610"/>
            <a:ext cx="9686428" cy="4351338"/>
          </a:xfrm>
        </p:spPr>
        <p:txBody>
          <a:bodyPr>
            <a:normAutofit/>
          </a:bodyPr>
          <a:lstStyle/>
          <a:p>
            <a:pPr marL="0" indent="0" algn="just">
              <a:lnSpc>
                <a:spcPct val="150000"/>
              </a:lnSpc>
              <a:buNone/>
            </a:pPr>
            <a:endParaRPr lang="fr-FR" sz="2400" dirty="0" smtClean="0">
              <a:latin typeface="Agency FB" panose="020B0503020202020204" pitchFamily="34" charset="0"/>
            </a:endParaRPr>
          </a:p>
          <a:p>
            <a:pPr marL="0" indent="0" algn="just">
              <a:lnSpc>
                <a:spcPct val="150000"/>
              </a:lnSpc>
              <a:buNone/>
            </a:pPr>
            <a:endParaRPr lang="fr-FR" sz="2400" dirty="0">
              <a:latin typeface="Agency FB" panose="020B0503020202020204" pitchFamily="34" charset="0"/>
            </a:endParaRPr>
          </a:p>
          <a:p>
            <a:pPr marL="0" indent="0" algn="just">
              <a:lnSpc>
                <a:spcPct val="150000"/>
              </a:lnSpc>
              <a:buNone/>
            </a:pPr>
            <a:endParaRPr lang="fr-FR" sz="2400" dirty="0">
              <a:latin typeface="Agency FB" panose="020B0503020202020204" pitchFamily="34" charset="0"/>
            </a:endParaRPr>
          </a:p>
        </p:txBody>
      </p:sp>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20/04/2017</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16</a:t>
            </a:fld>
            <a:endParaRPr lang="fr-FR" sz="1600" b="1" dirty="0">
              <a:latin typeface="Agency FB" pitchFamily="34" charset="0"/>
            </a:endParaRPr>
          </a:p>
        </p:txBody>
      </p:sp>
      <p:sp>
        <p:nvSpPr>
          <p:cNvPr id="10" name="Rectangle 9"/>
          <p:cNvSpPr/>
          <p:nvPr/>
        </p:nvSpPr>
        <p:spPr>
          <a:xfrm>
            <a:off x="1641246" y="945862"/>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COMPREHENSION DE LA MISSION</a:t>
            </a:r>
            <a:endParaRPr lang="fr-FR" sz="2400" dirty="0">
              <a:solidFill>
                <a:srgbClr val="C00000"/>
              </a:solidFill>
              <a:latin typeface="Bodoni MT Black" pitchFamily="18" charset="0"/>
            </a:endParaRPr>
          </a:p>
        </p:txBody>
      </p:sp>
      <p:sp>
        <p:nvSpPr>
          <p:cNvPr id="12"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grpSp>
        <p:nvGrpSpPr>
          <p:cNvPr id="11" name="Page-1"/>
          <p:cNvGrpSpPr/>
          <p:nvPr/>
        </p:nvGrpSpPr>
        <p:grpSpPr>
          <a:xfrm>
            <a:off x="2332649" y="1995444"/>
            <a:ext cx="6614424" cy="2906672"/>
            <a:chOff x="-22382" y="1132360"/>
            <a:chExt cx="6384294" cy="2996719"/>
          </a:xfrm>
        </p:grpSpPr>
        <p:sp>
          <p:nvSpPr>
            <p:cNvPr id="16" name="Forme libre 15"/>
            <p:cNvSpPr/>
            <p:nvPr/>
          </p:nvSpPr>
          <p:spPr>
            <a:xfrm>
              <a:off x="-22382" y="1974302"/>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050" b="1" kern="100" dirty="0">
                <a:effectLst/>
                <a:ea typeface="SimSun" panose="02010600030101010101" pitchFamily="2" charset="-122"/>
                <a:cs typeface="Times New Roman" panose="02020603050405020304" pitchFamily="18" charset="0"/>
              </a:endParaRPr>
            </a:p>
          </p:txBody>
        </p:sp>
        <p:sp>
          <p:nvSpPr>
            <p:cNvPr id="17" name="Forme libre 16"/>
            <p:cNvSpPr/>
            <p:nvPr/>
          </p:nvSpPr>
          <p:spPr>
            <a:xfrm>
              <a:off x="-20321" y="276974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8" name="Forme libre 17"/>
            <p:cNvSpPr/>
            <p:nvPr/>
          </p:nvSpPr>
          <p:spPr>
            <a:xfrm>
              <a:off x="-17989" y="3585835"/>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smtClean="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19" name="Text 3"/>
            <p:cNvSpPr txBox="1"/>
            <p:nvPr/>
          </p:nvSpPr>
          <p:spPr>
            <a:xfrm>
              <a:off x="632253" y="1132360"/>
              <a:ext cx="5632470" cy="635224"/>
            </a:xfrm>
            <a:prstGeom prst="rect">
              <a:avLst/>
            </a:prstGeom>
            <a:noFill/>
          </p:spPr>
          <p:txBody>
            <a:bodyPr wrap="square" lIns="36000" tIns="0" rIns="36000" bIns="0" rtlCol="0" anchor="ctr"/>
            <a:lstStyle/>
            <a:p>
              <a:pPr algn="just">
                <a:spcAft>
                  <a:spcPts val="0"/>
                </a:spcAft>
              </a:pPr>
              <a:r>
                <a:rPr lang="fr-FR" sz="1400" dirty="0">
                  <a:latin typeface="Berlin Sans FB" panose="020E0602020502020306" pitchFamily="34" charset="0"/>
                </a:rPr>
                <a:t>ORANGE CAMEROUN souhaite sélectionner un prestataire capable de :</a:t>
              </a:r>
            </a:p>
          </p:txBody>
        </p:sp>
        <p:sp>
          <p:nvSpPr>
            <p:cNvPr id="20" name="Text 4"/>
            <p:cNvSpPr txBox="1"/>
            <p:nvPr/>
          </p:nvSpPr>
          <p:spPr>
            <a:xfrm>
              <a:off x="632253" y="1934574"/>
              <a:ext cx="5358660" cy="666993"/>
            </a:xfrm>
            <a:prstGeom prst="rect">
              <a:avLst/>
            </a:prstGeom>
            <a:noFill/>
          </p:spPr>
          <p:txBody>
            <a:bodyPr wrap="square" lIns="36000" tIns="0" rIns="36000" bIns="0" rtlCol="0" anchor="ctr"/>
            <a:lstStyle/>
            <a:p>
              <a:pPr algn="just">
                <a:spcAft>
                  <a:spcPts val="0"/>
                </a:spcAft>
              </a:pPr>
              <a:r>
                <a:rPr lang="fr-FR" sz="1400" dirty="0">
                  <a:latin typeface="Berlin Sans FB" panose="020E0602020502020306" pitchFamily="34" charset="0"/>
                </a:rPr>
                <a:t>gérer et valoriser le parc de </a:t>
              </a:r>
              <a:r>
                <a:rPr lang="fr-FR" sz="1400" dirty="0" smtClean="0">
                  <a:latin typeface="Berlin Sans FB" panose="020E0602020502020306" pitchFamily="34" charset="0"/>
                </a:rPr>
                <a:t>Clients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1" name="Text 5"/>
            <p:cNvSpPr txBox="1"/>
            <p:nvPr/>
          </p:nvSpPr>
          <p:spPr>
            <a:xfrm>
              <a:off x="645425" y="2701919"/>
              <a:ext cx="5716486" cy="625197"/>
            </a:xfrm>
            <a:prstGeom prst="rect">
              <a:avLst/>
            </a:prstGeom>
            <a:noFill/>
          </p:spPr>
          <p:txBody>
            <a:bodyPr wrap="square" lIns="36000" tIns="0" rIns="36000" bIns="0" rtlCol="0" anchor="ctr"/>
            <a:lstStyle/>
            <a:p>
              <a:pPr algn="just"/>
              <a:r>
                <a:rPr lang="fr-FR" sz="1400" kern="100" dirty="0">
                  <a:latin typeface="Berlin Sans FB" pitchFamily="34" charset="0"/>
                  <a:ea typeface="SimSun" panose="02010600030101010101" pitchFamily="2" charset="-122"/>
                  <a:cs typeface="Times New Roman" panose="02020603050405020304" pitchFamily="18" charset="0"/>
                </a:rPr>
                <a:t>gérer des activités de service client commercial, technique ou à valeur ajoutée ;</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
          <p:nvSpPr>
            <p:cNvPr id="22" name="Text 6"/>
            <p:cNvSpPr txBox="1"/>
            <p:nvPr/>
          </p:nvSpPr>
          <p:spPr>
            <a:xfrm>
              <a:off x="632252" y="3469463"/>
              <a:ext cx="5729660" cy="659616"/>
            </a:xfrm>
            <a:prstGeom prst="rect">
              <a:avLst/>
            </a:prstGeom>
            <a:noFill/>
          </p:spPr>
          <p:txBody>
            <a:bodyPr wrap="square" lIns="36000" tIns="0" rIns="36000" bIns="0" rtlCol="0" anchor="ctr"/>
            <a:lstStyle/>
            <a:p>
              <a:pPr algn="just"/>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gérer des contacts Clients en </a:t>
              </a:r>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débordement.</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3" name="Service clients 2"/>
            <p:cNvGrpSpPr/>
            <p:nvPr/>
          </p:nvGrpSpPr>
          <p:grpSpPr>
            <a:xfrm>
              <a:off x="85988" y="2069279"/>
              <a:ext cx="362431" cy="715258"/>
              <a:chOff x="85988" y="2069279"/>
              <a:chExt cx="362431" cy="715258"/>
            </a:xfrm>
          </p:grpSpPr>
          <p:sp>
            <p:nvSpPr>
              <p:cNvPr id="24" name="Forme libre 23"/>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25" name="Forme libre 24"/>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26" name="Forme libre 25"/>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27" name="Forme libre 26"/>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28" name="Forme libre 2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29" name="Forme libre 28"/>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30" name="Forme libre 29"/>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31" name="Forme libre 30"/>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32" name="Forme libre 31"/>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spTree>
    <p:extLst>
      <p:ext uri="{BB962C8B-B14F-4D97-AF65-F5344CB8AC3E}">
        <p14:creationId xmlns:p14="http://schemas.microsoft.com/office/powerpoint/2010/main" val="107103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17</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34" name="Rectangle 33"/>
          <p:cNvSpPr/>
          <p:nvPr/>
        </p:nvSpPr>
        <p:spPr>
          <a:xfrm>
            <a:off x="1236293" y="945862"/>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DEMARCHE DE MISE OEUVRE</a:t>
            </a:r>
            <a:endParaRPr lang="fr-FR" sz="2400" dirty="0">
              <a:solidFill>
                <a:srgbClr val="C00000"/>
              </a:solidFill>
              <a:latin typeface="Bodoni MT Black" pitchFamily="18" charset="0"/>
            </a:endParaRPr>
          </a:p>
        </p:txBody>
      </p:sp>
      <p:grpSp>
        <p:nvGrpSpPr>
          <p:cNvPr id="3" name="Groupe 2"/>
          <p:cNvGrpSpPr/>
          <p:nvPr/>
        </p:nvGrpSpPr>
        <p:grpSpPr>
          <a:xfrm>
            <a:off x="1696273" y="1445443"/>
            <a:ext cx="8858516" cy="3322497"/>
            <a:chOff x="1696273" y="1485685"/>
            <a:chExt cx="6653234" cy="4150842"/>
          </a:xfrm>
        </p:grpSpPr>
        <p:sp>
          <p:nvSpPr>
            <p:cNvPr id="52" name="Text 2"/>
            <p:cNvSpPr txBox="1"/>
            <p:nvPr/>
          </p:nvSpPr>
          <p:spPr>
            <a:xfrm>
              <a:off x="2655967" y="1485685"/>
              <a:ext cx="3958045" cy="357099"/>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ORGANISATION EN MODE PROJET</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2" name="Groupe 1"/>
            <p:cNvGrpSpPr/>
            <p:nvPr/>
          </p:nvGrpSpPr>
          <p:grpSpPr>
            <a:xfrm>
              <a:off x="1696273" y="1901089"/>
              <a:ext cx="6653234" cy="3735438"/>
              <a:chOff x="1696273" y="1901089"/>
              <a:chExt cx="6653234" cy="3735438"/>
            </a:xfrm>
          </p:grpSpPr>
          <p:grpSp>
            <p:nvGrpSpPr>
              <p:cNvPr id="22" name="Page-1"/>
              <p:cNvGrpSpPr/>
              <p:nvPr/>
            </p:nvGrpSpPr>
            <p:grpSpPr>
              <a:xfrm>
                <a:off x="1696273" y="1901089"/>
                <a:ext cx="6653234" cy="3735438"/>
                <a:chOff x="-20321" y="545263"/>
                <a:chExt cx="6421752" cy="3851163"/>
              </a:xfrm>
            </p:grpSpPr>
            <p:grpSp>
              <p:nvGrpSpPr>
                <p:cNvPr id="23" name="Groupe 22"/>
                <p:cNvGrpSpPr/>
                <p:nvPr/>
              </p:nvGrpSpPr>
              <p:grpSpPr>
                <a:xfrm>
                  <a:off x="1901110" y="545263"/>
                  <a:ext cx="1842966" cy="8883"/>
                  <a:chOff x="1901110" y="545263"/>
                  <a:chExt cx="1842966" cy="8883"/>
                </a:xfrm>
              </p:grpSpPr>
              <p:sp>
                <p:nvSpPr>
                  <p:cNvPr id="50" name="Forme libre 49"/>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a:p>
                </p:txBody>
              </p:sp>
              <p:sp>
                <p:nvSpPr>
                  <p:cNvPr id="51" name="Forme libre 50"/>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a:p>
                </p:txBody>
              </p:sp>
            </p:grpSp>
            <p:sp>
              <p:nvSpPr>
                <p:cNvPr id="28" name="Forme libre 27"/>
                <p:cNvSpPr/>
                <p:nvPr/>
              </p:nvSpPr>
              <p:spPr>
                <a:xfrm>
                  <a:off x="-9209" y="136925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050" b="1" kern="100" dirty="0">
                    <a:effectLst/>
                    <a:ea typeface="SimSun" panose="02010600030101010101" pitchFamily="2" charset="-122"/>
                    <a:cs typeface="Times New Roman" panose="02020603050405020304" pitchFamily="18" charset="0"/>
                  </a:endParaRPr>
                </a:p>
              </p:txBody>
            </p:sp>
            <p:sp>
              <p:nvSpPr>
                <p:cNvPr id="29" name="Forme libre 28"/>
                <p:cNvSpPr/>
                <p:nvPr/>
              </p:nvSpPr>
              <p:spPr>
                <a:xfrm>
                  <a:off x="-20321" y="199465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30" name="Forme libre 29"/>
                <p:cNvSpPr/>
                <p:nvPr/>
              </p:nvSpPr>
              <p:spPr>
                <a:xfrm>
                  <a:off x="-16297" y="383971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5</a:t>
                  </a:r>
                  <a:endParaRPr lang="fr-FR" sz="1050" b="1" kern="100" dirty="0">
                    <a:effectLst/>
                    <a:ea typeface="SimSun" panose="02010600030101010101" pitchFamily="2" charset="-122"/>
                    <a:cs typeface="Times New Roman" panose="02020603050405020304" pitchFamily="18" charset="0"/>
                  </a:endParaRPr>
                </a:p>
              </p:txBody>
            </p:sp>
            <p:sp>
              <p:nvSpPr>
                <p:cNvPr id="31" name="Text 3"/>
                <p:cNvSpPr txBox="1"/>
                <p:nvPr/>
              </p:nvSpPr>
              <p:spPr>
                <a:xfrm>
                  <a:off x="632253" y="710236"/>
                  <a:ext cx="5632470" cy="635224"/>
                </a:xfrm>
                <a:prstGeom prst="rect">
                  <a:avLst/>
                </a:prstGeom>
                <a:noFill/>
              </p:spPr>
              <p:txBody>
                <a:bodyPr wrap="square" lIns="36000" tIns="0" rIns="36000" bIns="0" rtlCol="0" anchor="ctr"/>
                <a:lstStyle/>
                <a:p>
                  <a:pPr algn="just">
                    <a:spcAft>
                      <a:spcPts val="0"/>
                    </a:spcAft>
                  </a:pPr>
                  <a:r>
                    <a:rPr lang="fr-FR" sz="1400" dirty="0">
                      <a:latin typeface="Berlin Sans FB" panose="020E0602020502020306" pitchFamily="34" charset="0"/>
                    </a:rPr>
                    <a:t>Dans l’optique de démarrer les prestations le 1er Août 2017, les différentes étapes du projet sont les suivantes :</a:t>
                  </a:r>
                  <a:endParaRPr lang="fr-FR" sz="1200" kern="100" dirty="0">
                    <a:effectLst/>
                    <a:latin typeface="Berlin Sans FB" pitchFamily="34" charset="0"/>
                    <a:ea typeface="SimSun" panose="02010600030101010101" pitchFamily="2" charset="-122"/>
                    <a:cs typeface="Times New Roman" panose="02020603050405020304" pitchFamily="18" charset="0"/>
                  </a:endParaRPr>
                </a:p>
              </p:txBody>
            </p:sp>
            <p:sp>
              <p:nvSpPr>
                <p:cNvPr id="32" name="Text 4"/>
                <p:cNvSpPr txBox="1"/>
                <p:nvPr/>
              </p:nvSpPr>
              <p:spPr>
                <a:xfrm>
                  <a:off x="645426" y="1329529"/>
                  <a:ext cx="5358660" cy="666993"/>
                </a:xfrm>
                <a:prstGeom prst="rect">
                  <a:avLst/>
                </a:prstGeom>
                <a:noFill/>
              </p:spPr>
              <p:txBody>
                <a:bodyPr wrap="square" lIns="36000" tIns="0" rIns="36000" bIns="0" rtlCol="0" anchor="ctr"/>
                <a:lstStyle/>
                <a:p>
                  <a:pPr algn="just">
                    <a:spcAft>
                      <a:spcPts val="0"/>
                    </a:spcAft>
                  </a:pPr>
                  <a:r>
                    <a:rPr lang="fr-FR" sz="1400" dirty="0" smtClean="0">
                      <a:latin typeface="Berlin Sans FB" panose="020E0602020502020306" pitchFamily="34" charset="0"/>
                    </a:rPr>
                    <a:t>Initialisation </a:t>
                  </a:r>
                  <a:r>
                    <a:rPr lang="fr-FR" sz="1400" dirty="0">
                      <a:latin typeface="Berlin Sans FB" panose="020E0602020502020306" pitchFamily="34" charset="0"/>
                    </a:rPr>
                    <a:t>du </a:t>
                  </a:r>
                  <a:r>
                    <a:rPr lang="fr-FR" sz="1400" dirty="0" smtClean="0">
                      <a:latin typeface="Berlin Sans FB" panose="020E0602020502020306" pitchFamily="34" charset="0"/>
                    </a:rPr>
                    <a:t>projet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3" name="Text 5"/>
                <p:cNvSpPr txBox="1"/>
                <p:nvPr/>
              </p:nvSpPr>
              <p:spPr>
                <a:xfrm>
                  <a:off x="645426" y="1940298"/>
                  <a:ext cx="5632470" cy="625197"/>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Spécifications </a:t>
                  </a:r>
                  <a:r>
                    <a:rPr lang="fr-FR" sz="1400" kern="100" dirty="0">
                      <a:latin typeface="Berlin Sans FB" pitchFamily="34" charset="0"/>
                      <a:ea typeface="SimSun" panose="02010600030101010101" pitchFamily="2" charset="-122"/>
                      <a:cs typeface="Times New Roman" panose="02020603050405020304" pitchFamily="18" charset="0"/>
                    </a:rPr>
                    <a:t>fonctionnelles et techniques ;</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
              <p:nvSpPr>
                <p:cNvPr id="36" name="Text 6"/>
                <p:cNvSpPr txBox="1"/>
                <p:nvPr/>
              </p:nvSpPr>
              <p:spPr>
                <a:xfrm>
                  <a:off x="671771" y="3736809"/>
                  <a:ext cx="5729660" cy="659617"/>
                </a:xfrm>
                <a:prstGeom prst="rect">
                  <a:avLst/>
                </a:prstGeom>
                <a:noFill/>
              </p:spPr>
              <p:txBody>
                <a:bodyPr wrap="square" lIns="36000" tIns="0" rIns="36000" bIns="0" rtlCol="0" anchor="ctr"/>
                <a:lstStyle/>
                <a:p>
                  <a:pPr algn="just"/>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Démarrage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de l’activité et montée en charge</a:t>
                  </a:r>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38" name="Service clients 2"/>
                <p:cNvGrpSpPr/>
                <p:nvPr/>
              </p:nvGrpSpPr>
              <p:grpSpPr>
                <a:xfrm>
                  <a:off x="85988" y="2069279"/>
                  <a:ext cx="362431" cy="715258"/>
                  <a:chOff x="85988" y="2069279"/>
                  <a:chExt cx="362431" cy="715258"/>
                </a:xfrm>
              </p:grpSpPr>
              <p:sp>
                <p:nvSpPr>
                  <p:cNvPr id="39" name="Forme libre 38"/>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40" name="Forme libre 39"/>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42" name="Forme libre 41"/>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43" name="Forme libre 42"/>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44" name="Forme libre 43"/>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45" name="Forme libre 4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46" name="Forme libre 45"/>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47" name="Forme libre 46"/>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49" name="Forme libre 48"/>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sp>
            <p:nvSpPr>
              <p:cNvPr id="53" name="Forme libre 52"/>
              <p:cNvSpPr/>
              <p:nvPr/>
            </p:nvSpPr>
            <p:spPr>
              <a:xfrm>
                <a:off x="1710505" y="3890136"/>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54" name="Text 5"/>
              <p:cNvSpPr txBox="1"/>
              <p:nvPr/>
            </p:nvSpPr>
            <p:spPr>
              <a:xfrm>
                <a:off x="2400250" y="3837410"/>
                <a:ext cx="5835501" cy="606410"/>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Mise </a:t>
                </a:r>
                <a:r>
                  <a:rPr lang="fr-FR" sz="1400" kern="100" dirty="0">
                    <a:latin typeface="Berlin Sans FB" pitchFamily="34" charset="0"/>
                    <a:ea typeface="SimSun" panose="02010600030101010101" pitchFamily="2" charset="-122"/>
                    <a:cs typeface="Times New Roman" panose="02020603050405020304" pitchFamily="18" charset="0"/>
                  </a:rPr>
                  <a:t>en œuvre ;</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
            <p:nvSpPr>
              <p:cNvPr id="55" name="Forme libre 54"/>
              <p:cNvSpPr/>
              <p:nvPr/>
            </p:nvSpPr>
            <p:spPr>
              <a:xfrm>
                <a:off x="1710505" y="4518249"/>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4</a:t>
                </a:r>
                <a:endParaRPr lang="fr-FR" sz="1050" b="1" kern="100" dirty="0">
                  <a:effectLst/>
                  <a:ea typeface="SimSun" panose="02010600030101010101" pitchFamily="2" charset="-122"/>
                  <a:cs typeface="Times New Roman" panose="02020603050405020304" pitchFamily="18" charset="0"/>
                </a:endParaRPr>
              </a:p>
            </p:txBody>
          </p:sp>
          <p:sp>
            <p:nvSpPr>
              <p:cNvPr id="56" name="Text 5"/>
              <p:cNvSpPr txBox="1"/>
              <p:nvPr/>
            </p:nvSpPr>
            <p:spPr>
              <a:xfrm>
                <a:off x="2400250" y="4465523"/>
                <a:ext cx="5835501" cy="606410"/>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Recette </a:t>
                </a:r>
                <a:r>
                  <a:rPr lang="fr-FR" sz="1400" kern="100" dirty="0">
                    <a:latin typeface="Berlin Sans FB" pitchFamily="34" charset="0"/>
                    <a:ea typeface="SimSun" panose="02010600030101010101" pitchFamily="2" charset="-122"/>
                    <a:cs typeface="Times New Roman" panose="02020603050405020304" pitchFamily="18" charset="0"/>
                  </a:rPr>
                  <a:t>;</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grpSp>
      </p:grpSp>
      <p:pic>
        <p:nvPicPr>
          <p:cNvPr id="57" name="Image 56"/>
          <p:cNvPicPr/>
          <p:nvPr/>
        </p:nvPicPr>
        <p:blipFill>
          <a:blip r:embed="rId2">
            <a:extLst>
              <a:ext uri="{28A0092B-C50C-407E-A947-70E740481C1C}">
                <a14:useLocalDpi xmlns:a14="http://schemas.microsoft.com/office/drawing/2010/main" val="0"/>
              </a:ext>
            </a:extLst>
          </a:blip>
          <a:srcRect/>
          <a:stretch>
            <a:fillRect/>
          </a:stretch>
        </p:blipFill>
        <p:spPr bwMode="auto">
          <a:xfrm>
            <a:off x="2230306" y="4761530"/>
            <a:ext cx="7828094" cy="1327665"/>
          </a:xfrm>
          <a:prstGeom prst="rect">
            <a:avLst/>
          </a:prstGeom>
          <a:noFill/>
        </p:spPr>
      </p:pic>
    </p:spTree>
    <p:extLst>
      <p:ext uri="{BB962C8B-B14F-4D97-AF65-F5344CB8AC3E}">
        <p14:creationId xmlns:p14="http://schemas.microsoft.com/office/powerpoint/2010/main" val="333852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18</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34" name="Rectangle 33"/>
          <p:cNvSpPr/>
          <p:nvPr/>
        </p:nvSpPr>
        <p:spPr>
          <a:xfrm>
            <a:off x="1236293" y="945862"/>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DEMARCHE DE MISE OEUVRE</a:t>
            </a:r>
            <a:endParaRPr lang="fr-FR" sz="2400" dirty="0">
              <a:solidFill>
                <a:srgbClr val="C00000"/>
              </a:solidFill>
              <a:latin typeface="Bodoni MT Black" pitchFamily="18" charset="0"/>
            </a:endParaRPr>
          </a:p>
        </p:txBody>
      </p:sp>
      <p:grpSp>
        <p:nvGrpSpPr>
          <p:cNvPr id="2" name="Groupe 1"/>
          <p:cNvGrpSpPr/>
          <p:nvPr/>
        </p:nvGrpSpPr>
        <p:grpSpPr>
          <a:xfrm>
            <a:off x="1926437" y="1472842"/>
            <a:ext cx="6523121" cy="4024576"/>
            <a:chOff x="3206598" y="1472842"/>
            <a:chExt cx="6523121" cy="4024576"/>
          </a:xfrm>
        </p:grpSpPr>
        <p:grpSp>
          <p:nvGrpSpPr>
            <p:cNvPr id="7" name="Page-1"/>
            <p:cNvGrpSpPr/>
            <p:nvPr/>
          </p:nvGrpSpPr>
          <p:grpSpPr>
            <a:xfrm>
              <a:off x="3546100" y="1472842"/>
              <a:ext cx="4842580" cy="2432953"/>
              <a:chOff x="85988" y="39713"/>
              <a:chExt cx="4674095" cy="2744824"/>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a:p>
              </p:txBody>
            </p:sp>
          </p:grpSp>
          <p:sp>
            <p:nvSpPr>
              <p:cNvPr id="10" name="Text 2"/>
              <p:cNvSpPr txBox="1"/>
              <p:nvPr/>
            </p:nvSpPr>
            <p:spPr>
              <a:xfrm>
                <a:off x="939748" y="39713"/>
                <a:ext cx="3820335" cy="402874"/>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ORGANISATION EN MODE PROJET</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pic>
          <p:nvPicPr>
            <p:cNvPr id="35" name="Image 34"/>
            <p:cNvPicPr/>
            <p:nvPr/>
          </p:nvPicPr>
          <p:blipFill>
            <a:blip r:embed="rId2" cstate="print"/>
            <a:srcRect/>
            <a:stretch>
              <a:fillRect/>
            </a:stretch>
          </p:blipFill>
          <p:spPr bwMode="auto">
            <a:xfrm>
              <a:off x="3206598" y="2166494"/>
              <a:ext cx="6523121" cy="3330924"/>
            </a:xfrm>
            <a:prstGeom prst="rect">
              <a:avLst/>
            </a:prstGeom>
            <a:noFill/>
            <a:ln w="9525">
              <a:noFill/>
              <a:miter lim="800000"/>
              <a:headEnd/>
              <a:tailEnd/>
            </a:ln>
          </p:spPr>
        </p:pic>
      </p:grpSp>
    </p:spTree>
    <p:extLst>
      <p:ext uri="{BB962C8B-B14F-4D97-AF65-F5344CB8AC3E}">
        <p14:creationId xmlns:p14="http://schemas.microsoft.com/office/powerpoint/2010/main" val="276899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56" y="1694995"/>
            <a:ext cx="9287693" cy="3817532"/>
          </a:xfrm>
        </p:spPr>
        <p:txBody>
          <a:bodyPr>
            <a:normAutofit/>
          </a:bodyPr>
          <a:lstStyle/>
          <a:p>
            <a:pPr marL="0" indent="0" algn="just">
              <a:lnSpc>
                <a:spcPct val="150000"/>
              </a:lnSpc>
              <a:buNone/>
            </a:pPr>
            <a:r>
              <a:rPr lang="fr-FR" sz="1400" dirty="0" smtClean="0">
                <a:latin typeface="Berlin Sans FB" panose="020E0602020502020306" pitchFamily="34" charset="0"/>
              </a:rPr>
              <a:t>Comme </a:t>
            </a:r>
            <a:r>
              <a:rPr lang="fr-FR" sz="1400" dirty="0">
                <a:latin typeface="Berlin Sans FB" panose="020E0602020502020306" pitchFamily="34" charset="0"/>
              </a:rPr>
              <a:t>pour toutes les étapes </a:t>
            </a:r>
            <a:r>
              <a:rPr lang="fr-FR" sz="1400" dirty="0" smtClean="0">
                <a:latin typeface="Berlin Sans FB" panose="020E0602020502020306" pitchFamily="34" charset="0"/>
              </a:rPr>
              <a:t>du projet, </a:t>
            </a:r>
            <a:r>
              <a:rPr lang="fr-FR" sz="1400" dirty="0">
                <a:latin typeface="Berlin Sans FB" panose="020E0602020502020306" pitchFamily="34" charset="0"/>
              </a:rPr>
              <a:t>les modalités de cette phase doivent impérativement être définies dans le cadre d’une réunion physique entre les intervenants MEDIA CONTACT et ORANGE. </a:t>
            </a:r>
            <a:r>
              <a:rPr lang="fr-FR" sz="1400" dirty="0">
                <a:solidFill>
                  <a:srgbClr val="FF0000"/>
                </a:solidFill>
                <a:latin typeface="Berlin Sans FB" panose="020E0602020502020306" pitchFamily="34" charset="0"/>
              </a:rPr>
              <a:t>Cette condition est primordiale pour assurer une transition optimale et exhaustive et assurer une continuité de service</a:t>
            </a:r>
            <a:r>
              <a:rPr lang="fr-FR" sz="1400" dirty="0">
                <a:latin typeface="Berlin Sans FB" panose="020E0602020502020306" pitchFamily="34" charset="0"/>
              </a:rPr>
              <a:t>. Un document spécifique de réversibilité sera mis en place et il sera également possible d’associer le nouveau prestataire à cette démarche. Ce document comprendra les éléments suivants :</a:t>
            </a:r>
          </a:p>
          <a:p>
            <a:pPr marL="0" indent="0" algn="just">
              <a:lnSpc>
                <a:spcPct val="150000"/>
              </a:lnSpc>
              <a:buNone/>
            </a:pPr>
            <a:r>
              <a:rPr lang="fr-FR" sz="1400" dirty="0" smtClean="0">
                <a:latin typeface="Berlin Sans FB" panose="020E0602020502020306" pitchFamily="34" charset="0"/>
              </a:rPr>
              <a:t>                     Planning </a:t>
            </a:r>
            <a:r>
              <a:rPr lang="fr-FR" sz="1400" dirty="0">
                <a:latin typeface="Berlin Sans FB" panose="020E0602020502020306" pitchFamily="34" charset="0"/>
              </a:rPr>
              <a:t>détaillé avec toutes les étapes critiques ;</a:t>
            </a:r>
          </a:p>
          <a:p>
            <a:pPr marL="0" indent="0" algn="just">
              <a:lnSpc>
                <a:spcPct val="150000"/>
              </a:lnSpc>
              <a:buNone/>
            </a:pPr>
            <a:r>
              <a:rPr lang="fr-FR" sz="1400" dirty="0" smtClean="0">
                <a:latin typeface="Berlin Sans FB" panose="020E0602020502020306" pitchFamily="34" charset="0"/>
              </a:rPr>
              <a:t>                     Les </a:t>
            </a:r>
            <a:r>
              <a:rPr lang="fr-FR" sz="1400" dirty="0">
                <a:latin typeface="Berlin Sans FB" panose="020E0602020502020306" pitchFamily="34" charset="0"/>
              </a:rPr>
              <a:t>intervenants responsables de chacune des étapes ;</a:t>
            </a:r>
          </a:p>
          <a:p>
            <a:pPr marL="0" indent="0" algn="just">
              <a:lnSpc>
                <a:spcPct val="150000"/>
              </a:lnSpc>
              <a:buNone/>
            </a:pPr>
            <a:r>
              <a:rPr lang="fr-FR" sz="1400" dirty="0" smtClean="0">
                <a:latin typeface="Berlin Sans FB" panose="020E0602020502020306" pitchFamily="34" charset="0"/>
              </a:rPr>
              <a:t>	Les </a:t>
            </a:r>
            <a:r>
              <a:rPr lang="fr-FR" sz="1400" dirty="0">
                <a:latin typeface="Berlin Sans FB" panose="020E0602020502020306" pitchFamily="34" charset="0"/>
              </a:rPr>
              <a:t>spécifications opérationnelles, techniques et fonctionnelles ;</a:t>
            </a:r>
          </a:p>
          <a:p>
            <a:pPr marL="0" indent="0" algn="just">
              <a:lnSpc>
                <a:spcPct val="150000"/>
              </a:lnSpc>
              <a:buNone/>
            </a:pPr>
            <a:r>
              <a:rPr lang="fr-FR" sz="1400" dirty="0" smtClean="0">
                <a:latin typeface="Berlin Sans FB" panose="020E0602020502020306" pitchFamily="34" charset="0"/>
              </a:rPr>
              <a:t>	Une </a:t>
            </a:r>
            <a:r>
              <a:rPr lang="fr-FR" sz="1400" dirty="0">
                <a:latin typeface="Berlin Sans FB" panose="020E0602020502020306" pitchFamily="34" charset="0"/>
              </a:rPr>
              <a:t>phase spécifique de recette</a:t>
            </a:r>
          </a:p>
        </p:txBody>
      </p:sp>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945862"/>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PHASE DE REVERSIBILITE</a:t>
            </a:r>
            <a:endParaRPr lang="fr-FR" sz="2400" dirty="0">
              <a:solidFill>
                <a:srgbClr val="C00000"/>
              </a:solidFill>
              <a:latin typeface="Bodoni MT Black" pitchFamily="18" charset="0"/>
            </a:endParaRPr>
          </a:p>
        </p:txBody>
      </p:sp>
      <p:grpSp>
        <p:nvGrpSpPr>
          <p:cNvPr id="12" name="Groupe 11"/>
          <p:cNvGrpSpPr/>
          <p:nvPr/>
        </p:nvGrpSpPr>
        <p:grpSpPr>
          <a:xfrm>
            <a:off x="1789981" y="3455837"/>
            <a:ext cx="610284" cy="1687220"/>
            <a:chOff x="1789980" y="3599530"/>
            <a:chExt cx="622301" cy="1687220"/>
          </a:xfrm>
        </p:grpSpPr>
        <p:sp>
          <p:nvSpPr>
            <p:cNvPr id="8" name="Forme libre 7"/>
            <p:cNvSpPr/>
            <p:nvPr/>
          </p:nvSpPr>
          <p:spPr>
            <a:xfrm>
              <a:off x="1789980" y="3599530"/>
              <a:ext cx="617822" cy="347723"/>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050" b="1" kern="100" dirty="0">
                <a:effectLst/>
                <a:ea typeface="SimSun" panose="02010600030101010101" pitchFamily="2" charset="-122"/>
                <a:cs typeface="Times New Roman" panose="02020603050405020304" pitchFamily="18" charset="0"/>
              </a:endParaRPr>
            </a:p>
          </p:txBody>
        </p:sp>
        <p:sp>
          <p:nvSpPr>
            <p:cNvPr id="9" name="Forme libre 8"/>
            <p:cNvSpPr/>
            <p:nvPr/>
          </p:nvSpPr>
          <p:spPr>
            <a:xfrm>
              <a:off x="1792157" y="4035199"/>
              <a:ext cx="617822" cy="347723"/>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0" name="Forme libre 9"/>
            <p:cNvSpPr/>
            <p:nvPr/>
          </p:nvSpPr>
          <p:spPr>
            <a:xfrm>
              <a:off x="1794334" y="4481740"/>
              <a:ext cx="617822" cy="347723"/>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11" name="Forme libre 10"/>
            <p:cNvSpPr/>
            <p:nvPr/>
          </p:nvSpPr>
          <p:spPr>
            <a:xfrm>
              <a:off x="1794459" y="4939027"/>
              <a:ext cx="617822" cy="347723"/>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4</a:t>
              </a:r>
              <a:endParaRPr lang="fr-FR" sz="1050" b="1" kern="100" dirty="0">
                <a:effectLst/>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74964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a:t>
            </a:fld>
            <a:endParaRPr lang="fr-FR" dirty="0"/>
          </a:p>
        </p:txBody>
      </p:sp>
      <p:sp>
        <p:nvSpPr>
          <p:cNvPr id="38" name="Ellipse 37"/>
          <p:cNvSpPr/>
          <p:nvPr/>
        </p:nvSpPr>
        <p:spPr>
          <a:xfrm>
            <a:off x="7989013" y="968991"/>
            <a:ext cx="1126527" cy="581643"/>
          </a:xfrm>
          <a:prstGeom prst="ellipse">
            <a:avLst/>
          </a:prstGeom>
          <a:solidFill>
            <a:schemeClr val="accent5">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Berlin Sans FB" pitchFamily="34" charset="0"/>
              </a:rPr>
              <a:t>PAGE</a:t>
            </a:r>
            <a:endParaRPr lang="fr-FR" sz="1400" dirty="0">
              <a:latin typeface="Berlin Sans FB" pitchFamily="34" charset="0"/>
            </a:endParaRPr>
          </a:p>
        </p:txBody>
      </p:sp>
      <p:sp>
        <p:nvSpPr>
          <p:cNvPr id="39" name="Rectangle 38"/>
          <p:cNvSpPr/>
          <p:nvPr/>
        </p:nvSpPr>
        <p:spPr>
          <a:xfrm>
            <a:off x="1825678" y="968991"/>
            <a:ext cx="6020618" cy="581643"/>
          </a:xfrm>
          <a:prstGeom prst="rect">
            <a:avLst/>
          </a:prstGeom>
          <a:solidFill>
            <a:schemeClr val="accent5">
              <a:lumMod val="50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dirty="0" smtClean="0">
                <a:solidFill>
                  <a:schemeClr val="bg1"/>
                </a:solidFill>
                <a:latin typeface="Berlin Sans FB" pitchFamily="34" charset="0"/>
              </a:rPr>
              <a:t>TITRES</a:t>
            </a:r>
            <a:endParaRPr lang="fr-FR" dirty="0">
              <a:solidFill>
                <a:schemeClr val="bg1"/>
              </a:solidFill>
              <a:latin typeface="Berlin Sans FB" pitchFamily="34" charset="0"/>
            </a:endParaRPr>
          </a:p>
        </p:txBody>
      </p:sp>
      <p:sp>
        <p:nvSpPr>
          <p:cNvPr id="43" name="Ellipse 42"/>
          <p:cNvSpPr/>
          <p:nvPr/>
        </p:nvSpPr>
        <p:spPr>
          <a:xfrm>
            <a:off x="8221285" y="1658877"/>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03</a:t>
            </a:r>
            <a:endParaRPr lang="fr-FR" dirty="0">
              <a:solidFill>
                <a:schemeClr val="accent5">
                  <a:lumMod val="50000"/>
                </a:schemeClr>
              </a:solidFill>
              <a:latin typeface="Berlin Sans FB" pitchFamily="34" charset="0"/>
            </a:endParaRPr>
          </a:p>
        </p:txBody>
      </p:sp>
      <p:sp>
        <p:nvSpPr>
          <p:cNvPr id="44" name="Rectangle 43"/>
          <p:cNvSpPr/>
          <p:nvPr/>
        </p:nvSpPr>
        <p:spPr>
          <a:xfrm>
            <a:off x="1829611" y="1582992"/>
            <a:ext cx="6003038" cy="605700"/>
          </a:xfrm>
          <a:prstGeom prst="rect">
            <a:avLst/>
          </a:prstGeom>
          <a:ln>
            <a:solidFill>
              <a:schemeClr val="accent5">
                <a:lumMod val="50000"/>
              </a:schemeClr>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dirty="0" smtClean="0">
                <a:solidFill>
                  <a:schemeClr val="accent5">
                    <a:lumMod val="50000"/>
                  </a:schemeClr>
                </a:solidFill>
                <a:latin typeface="Berlin Sans FB" pitchFamily="34" charset="0"/>
              </a:rPr>
              <a:t>PRESENTATION </a:t>
            </a:r>
            <a:r>
              <a:rPr lang="fr-FR" dirty="0">
                <a:solidFill>
                  <a:schemeClr val="accent5">
                    <a:lumMod val="50000"/>
                  </a:schemeClr>
                </a:solidFill>
                <a:latin typeface="Berlin Sans FB" pitchFamily="34" charset="0"/>
              </a:rPr>
              <a:t>DU GROUPE MEDIA </a:t>
            </a:r>
            <a:r>
              <a:rPr lang="fr-FR" dirty="0" smtClean="0">
                <a:solidFill>
                  <a:schemeClr val="accent5">
                    <a:lumMod val="50000"/>
                  </a:schemeClr>
                </a:solidFill>
                <a:latin typeface="Berlin Sans FB" pitchFamily="34" charset="0"/>
              </a:rPr>
              <a:t>CONTACT ET DE SA FILIALE MEDIA CONTACT CAMEROUN</a:t>
            </a:r>
            <a:endParaRPr lang="fr-FR" dirty="0">
              <a:solidFill>
                <a:schemeClr val="accent5">
                  <a:lumMod val="50000"/>
                </a:schemeClr>
              </a:solidFill>
              <a:latin typeface="Berlin Sans FB" pitchFamily="34" charset="0"/>
            </a:endParaRPr>
          </a:p>
        </p:txBody>
      </p:sp>
      <p:sp>
        <p:nvSpPr>
          <p:cNvPr id="57" name="Ellipse 56"/>
          <p:cNvSpPr/>
          <p:nvPr/>
        </p:nvSpPr>
        <p:spPr>
          <a:xfrm>
            <a:off x="8385060" y="2219688"/>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11</a:t>
            </a:r>
            <a:endParaRPr lang="fr-FR" dirty="0">
              <a:solidFill>
                <a:schemeClr val="accent5">
                  <a:lumMod val="50000"/>
                </a:schemeClr>
              </a:solidFill>
              <a:latin typeface="Berlin Sans FB" pitchFamily="34" charset="0"/>
            </a:endParaRPr>
          </a:p>
        </p:txBody>
      </p:sp>
      <p:sp>
        <p:nvSpPr>
          <p:cNvPr id="58" name="Rectangle 57"/>
          <p:cNvSpPr/>
          <p:nvPr/>
        </p:nvSpPr>
        <p:spPr>
          <a:xfrm>
            <a:off x="1829611" y="2245787"/>
            <a:ext cx="6003038"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defRPr/>
            </a:pPr>
            <a:r>
              <a:rPr lang="fr-FR" dirty="0" smtClean="0">
                <a:solidFill>
                  <a:schemeClr val="accent5">
                    <a:lumMod val="50000"/>
                  </a:schemeClr>
                </a:solidFill>
                <a:latin typeface="Berlin Sans FB" pitchFamily="34" charset="0"/>
              </a:rPr>
              <a:t>NOS SOLUTIONS</a:t>
            </a:r>
            <a:endParaRPr lang="fr-FR" dirty="0">
              <a:solidFill>
                <a:schemeClr val="accent5">
                  <a:lumMod val="50000"/>
                </a:schemeClr>
              </a:solidFill>
              <a:latin typeface="Berlin Sans FB" pitchFamily="34" charset="0"/>
            </a:endParaRPr>
          </a:p>
        </p:txBody>
      </p:sp>
      <p:sp>
        <p:nvSpPr>
          <p:cNvPr id="59" name="Ellipse 58"/>
          <p:cNvSpPr/>
          <p:nvPr/>
        </p:nvSpPr>
        <p:spPr>
          <a:xfrm>
            <a:off x="8496124" y="2828470"/>
            <a:ext cx="689277" cy="468456"/>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13</a:t>
            </a:r>
            <a:endParaRPr lang="fr-FR" dirty="0">
              <a:solidFill>
                <a:schemeClr val="accent5">
                  <a:lumMod val="50000"/>
                </a:schemeClr>
              </a:solidFill>
              <a:latin typeface="Berlin Sans FB" pitchFamily="34" charset="0"/>
            </a:endParaRPr>
          </a:p>
        </p:txBody>
      </p:sp>
      <p:sp>
        <p:nvSpPr>
          <p:cNvPr id="60" name="Rectangle 59"/>
          <p:cNvSpPr/>
          <p:nvPr/>
        </p:nvSpPr>
        <p:spPr>
          <a:xfrm>
            <a:off x="1831955" y="2815365"/>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defRPr/>
            </a:pPr>
            <a:r>
              <a:rPr lang="fr-FR" dirty="0" smtClean="0">
                <a:solidFill>
                  <a:schemeClr val="accent5">
                    <a:lumMod val="50000"/>
                  </a:schemeClr>
                </a:solidFill>
                <a:latin typeface="Berlin Sans FB" pitchFamily="34" charset="0"/>
              </a:rPr>
              <a:t>NOTRE PROPOSITION</a:t>
            </a:r>
            <a:endParaRPr lang="fr-FR" dirty="0">
              <a:solidFill>
                <a:schemeClr val="accent5">
                  <a:lumMod val="50000"/>
                </a:schemeClr>
              </a:solidFill>
              <a:latin typeface="Berlin Sans FB" pitchFamily="34" charset="0"/>
            </a:endParaRPr>
          </a:p>
        </p:txBody>
      </p:sp>
      <p:sp>
        <p:nvSpPr>
          <p:cNvPr id="61" name="Ellipse 60"/>
          <p:cNvSpPr/>
          <p:nvPr/>
        </p:nvSpPr>
        <p:spPr>
          <a:xfrm>
            <a:off x="8562483" y="3440593"/>
            <a:ext cx="689277" cy="46737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41</a:t>
            </a:r>
            <a:endParaRPr lang="fr-FR" dirty="0">
              <a:solidFill>
                <a:schemeClr val="accent5">
                  <a:lumMod val="50000"/>
                </a:schemeClr>
              </a:solidFill>
              <a:latin typeface="Berlin Sans FB" pitchFamily="34" charset="0"/>
            </a:endParaRPr>
          </a:p>
        </p:txBody>
      </p:sp>
      <p:sp>
        <p:nvSpPr>
          <p:cNvPr id="62" name="Rectangle 61"/>
          <p:cNvSpPr/>
          <p:nvPr/>
        </p:nvSpPr>
        <p:spPr>
          <a:xfrm>
            <a:off x="1826097" y="3403771"/>
            <a:ext cx="6006551"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dirty="0" smtClean="0">
                <a:solidFill>
                  <a:srgbClr val="002060"/>
                </a:solidFill>
                <a:latin typeface="Berlin Sans FB" pitchFamily="34" charset="0"/>
              </a:rPr>
              <a:t>SERVICES PROPOSES</a:t>
            </a:r>
            <a:endParaRPr lang="fr-FR" dirty="0">
              <a:solidFill>
                <a:srgbClr val="002060"/>
              </a:solidFill>
              <a:latin typeface="Berlin Sans FB" pitchFamily="34" charset="0"/>
            </a:endParaRPr>
          </a:p>
        </p:txBody>
      </p:sp>
      <p:sp>
        <p:nvSpPr>
          <p:cNvPr id="63" name="Ellipse 62"/>
          <p:cNvSpPr/>
          <p:nvPr/>
        </p:nvSpPr>
        <p:spPr>
          <a:xfrm>
            <a:off x="8466946" y="4010992"/>
            <a:ext cx="689277" cy="466013"/>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43</a:t>
            </a:r>
            <a:endParaRPr lang="fr-FR" dirty="0">
              <a:solidFill>
                <a:schemeClr val="accent5">
                  <a:lumMod val="50000"/>
                </a:schemeClr>
              </a:solidFill>
              <a:latin typeface="Berlin Sans FB" pitchFamily="34" charset="0"/>
            </a:endParaRPr>
          </a:p>
        </p:txBody>
      </p:sp>
      <p:sp>
        <p:nvSpPr>
          <p:cNvPr id="64" name="Rectangle 63"/>
          <p:cNvSpPr/>
          <p:nvPr/>
        </p:nvSpPr>
        <p:spPr>
          <a:xfrm>
            <a:off x="1831955" y="3994424"/>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NOTRE APPROCHE COPC</a:t>
            </a:r>
            <a:endParaRPr lang="fr-FR" dirty="0">
              <a:solidFill>
                <a:schemeClr val="accent5">
                  <a:lumMod val="50000"/>
                </a:schemeClr>
              </a:solidFill>
              <a:latin typeface="Berlin Sans FB" pitchFamily="34" charset="0"/>
            </a:endParaRPr>
          </a:p>
        </p:txBody>
      </p:sp>
      <p:sp>
        <p:nvSpPr>
          <p:cNvPr id="65" name="Ellipse 64"/>
          <p:cNvSpPr/>
          <p:nvPr/>
        </p:nvSpPr>
        <p:spPr>
          <a:xfrm>
            <a:off x="8337168" y="4620672"/>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49</a:t>
            </a:r>
            <a:endParaRPr lang="fr-FR" dirty="0">
              <a:solidFill>
                <a:schemeClr val="accent5">
                  <a:lumMod val="50000"/>
                </a:schemeClr>
              </a:solidFill>
              <a:latin typeface="Berlin Sans FB" pitchFamily="34" charset="0"/>
            </a:endParaRPr>
          </a:p>
        </p:txBody>
      </p:sp>
      <p:sp>
        <p:nvSpPr>
          <p:cNvPr id="66" name="Rectangle 65"/>
          <p:cNvSpPr/>
          <p:nvPr/>
        </p:nvSpPr>
        <p:spPr>
          <a:xfrm>
            <a:off x="1831955" y="4594105"/>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NOS REFERENCES</a:t>
            </a:r>
            <a:endParaRPr lang="fr-FR" dirty="0">
              <a:solidFill>
                <a:schemeClr val="accent5">
                  <a:lumMod val="50000"/>
                </a:schemeClr>
              </a:solidFill>
              <a:latin typeface="Berlin Sans FB" pitchFamily="34" charset="0"/>
            </a:endParaRPr>
          </a:p>
        </p:txBody>
      </p:sp>
      <p:sp>
        <p:nvSpPr>
          <p:cNvPr id="19" name="Ellipse 18"/>
          <p:cNvSpPr/>
          <p:nvPr/>
        </p:nvSpPr>
        <p:spPr>
          <a:xfrm>
            <a:off x="8227983" y="5189713"/>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49</a:t>
            </a:r>
            <a:endParaRPr lang="fr-FR" dirty="0">
              <a:solidFill>
                <a:schemeClr val="accent5">
                  <a:lumMod val="50000"/>
                </a:schemeClr>
              </a:solidFill>
              <a:latin typeface="Berlin Sans FB" pitchFamily="34" charset="0"/>
            </a:endParaRPr>
          </a:p>
        </p:txBody>
      </p:sp>
      <p:sp>
        <p:nvSpPr>
          <p:cNvPr id="20" name="Rectangle 19"/>
          <p:cNvSpPr/>
          <p:nvPr/>
        </p:nvSpPr>
        <p:spPr>
          <a:xfrm>
            <a:off x="1831955" y="5191307"/>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COMPLEMENT D’INFORMATIONS</a:t>
            </a:r>
            <a:endParaRPr lang="fr-FR" dirty="0">
              <a:solidFill>
                <a:schemeClr val="accent5">
                  <a:lumMod val="50000"/>
                </a:schemeClr>
              </a:solidFill>
              <a:latin typeface="Berlin Sans FB" pitchFamily="34" charset="0"/>
            </a:endParaRPr>
          </a:p>
        </p:txBody>
      </p:sp>
    </p:spTree>
    <p:extLst>
      <p:ext uri="{BB962C8B-B14F-4D97-AF65-F5344CB8AC3E}">
        <p14:creationId xmlns:p14="http://schemas.microsoft.com/office/powerpoint/2010/main" val="226302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56" y="1773373"/>
            <a:ext cx="9287693" cy="3817532"/>
          </a:xfrm>
        </p:spPr>
        <p:txBody>
          <a:bodyPr>
            <a:normAutofit/>
          </a:bodyPr>
          <a:lstStyle/>
          <a:p>
            <a:pPr marL="0" indent="0" algn="just">
              <a:lnSpc>
                <a:spcPct val="150000"/>
              </a:lnSpc>
              <a:buNone/>
            </a:pPr>
            <a:r>
              <a:rPr lang="fr-FR" sz="1400" dirty="0">
                <a:latin typeface="Berlin Sans FB" panose="020E0602020502020306" pitchFamily="34" charset="0"/>
              </a:rPr>
              <a:t>MEDIA CONTACT mettra à la disposition d’ORANGE CAMEROUN l’ensemble des moyens humains disponibles durant toutes les étapes du projet pour en assurer la réussite. Une organisation flexible et réactive sera mise en place pour garantir de façon irrévocable l’atteinte des différents objectifs quantitatifs et </a:t>
            </a:r>
            <a:r>
              <a:rPr lang="fr-FR" sz="1400" dirty="0" smtClean="0">
                <a:latin typeface="Berlin Sans FB" panose="020E0602020502020306" pitchFamily="34" charset="0"/>
              </a:rPr>
              <a:t>qualitatifs. Elle sera basée sur deux principaux piliers :</a:t>
            </a:r>
            <a:endParaRPr lang="fr-FR" sz="1400" dirty="0">
              <a:latin typeface="Berlin Sans FB" panose="020E0602020502020306" pitchFamily="34" charset="0"/>
            </a:endParaRPr>
          </a:p>
          <a:p>
            <a:pPr marL="0" indent="0" algn="just">
              <a:lnSpc>
                <a:spcPct val="150000"/>
              </a:lnSpc>
              <a:buNone/>
            </a:pPr>
            <a:r>
              <a:rPr lang="fr-FR" sz="1400" dirty="0" smtClean="0">
                <a:latin typeface="Berlin Sans FB" panose="020E0602020502020306" pitchFamily="34" charset="0"/>
              </a:rPr>
              <a:t>                     </a:t>
            </a:r>
            <a:endParaRPr lang="fr-FR" sz="1400" dirty="0">
              <a:latin typeface="Berlin Sans FB" panose="020E0602020502020306" pitchFamily="34" charset="0"/>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8691478" cy="461665"/>
          </a:xfrm>
          <a:prstGeom prst="rect">
            <a:avLst/>
          </a:prstGeom>
        </p:spPr>
        <p:txBody>
          <a:bodyPr wrap="square">
            <a:spAutoFit/>
          </a:bodyPr>
          <a:lstStyle/>
          <a:p>
            <a:pPr algn="ctr"/>
            <a:r>
              <a:rPr lang="fr-FR" sz="2400" dirty="0" smtClean="0">
                <a:solidFill>
                  <a:srgbClr val="C00000"/>
                </a:solidFill>
                <a:latin typeface="Bodoni MT Black" pitchFamily="18" charset="0"/>
              </a:rPr>
              <a:t>EQUIPE PROJET ET PROFILS DE COMPETENCES</a:t>
            </a:r>
            <a:endParaRPr lang="fr-FR" sz="2400" dirty="0">
              <a:solidFill>
                <a:srgbClr val="C00000"/>
              </a:solidFill>
              <a:latin typeface="Bodoni MT Black" pitchFamily="18" charset="0"/>
            </a:endParaRPr>
          </a:p>
        </p:txBody>
      </p:sp>
      <p:sp>
        <p:nvSpPr>
          <p:cNvPr id="13" name="Forme libre 12"/>
          <p:cNvSpPr/>
          <p:nvPr/>
        </p:nvSpPr>
        <p:spPr>
          <a:xfrm>
            <a:off x="2332649" y="3177851"/>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05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334784" y="3884079"/>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6" name="Text 4"/>
          <p:cNvSpPr txBox="1"/>
          <p:nvPr/>
        </p:nvSpPr>
        <p:spPr>
          <a:xfrm>
            <a:off x="3010881" y="3060939"/>
            <a:ext cx="5551820" cy="646951"/>
          </a:xfrm>
          <a:prstGeom prst="rect">
            <a:avLst/>
          </a:prstGeom>
          <a:noFill/>
        </p:spPr>
        <p:txBody>
          <a:bodyPr wrap="square" lIns="36000" tIns="0" rIns="36000" bIns="0" rtlCol="0" anchor="ctr"/>
          <a:lstStyle/>
          <a:p>
            <a:pPr algn="just">
              <a:spcAft>
                <a:spcPts val="0"/>
              </a:spcAft>
            </a:pPr>
            <a:r>
              <a:rPr lang="fr-FR" sz="1400" dirty="0" smtClean="0">
                <a:latin typeface="Berlin Sans FB" panose="020E0602020502020306" pitchFamily="34" charset="0"/>
              </a:rPr>
              <a:t>L’équipe projet, responsable du compte client ORANGE CAMEROUN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7" name="Text 5"/>
          <p:cNvSpPr txBox="1"/>
          <p:nvPr/>
        </p:nvSpPr>
        <p:spPr>
          <a:xfrm>
            <a:off x="3011465" y="3805226"/>
            <a:ext cx="5922544" cy="606411"/>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L’équipe de management au Cameroun en charge de la mise en œuvre opérationnelle des prestations.</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2457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314734" y="981259"/>
            <a:ext cx="7706436" cy="830997"/>
          </a:xfrm>
          <a:prstGeom prst="rect">
            <a:avLst/>
          </a:prstGeom>
        </p:spPr>
        <p:txBody>
          <a:bodyPr wrap="square">
            <a:spAutoFit/>
          </a:bodyPr>
          <a:lstStyle/>
          <a:p>
            <a:pPr algn="ctr"/>
            <a:r>
              <a:rPr lang="fr-FR" sz="2400" dirty="0">
                <a:solidFill>
                  <a:srgbClr val="C00000"/>
                </a:solidFill>
                <a:latin typeface="Bodoni MT Black" pitchFamily="18" charset="0"/>
              </a:rPr>
              <a:t>ARCHITECTURE D’INTERCONNEXION ET ROUTAGE DES </a:t>
            </a:r>
            <a:r>
              <a:rPr lang="fr-FR" sz="2400" dirty="0" smtClean="0">
                <a:solidFill>
                  <a:srgbClr val="C00000"/>
                </a:solidFill>
                <a:latin typeface="Bodoni MT Black" pitchFamily="18" charset="0"/>
              </a:rPr>
              <a:t>APPELS (</a:t>
            </a:r>
            <a:r>
              <a:rPr lang="fr-FR" sz="2400" u="sng" dirty="0" smtClean="0">
                <a:solidFill>
                  <a:srgbClr val="C00000"/>
                </a:solidFill>
                <a:latin typeface="Bodoni MT Black" pitchFamily="18" charset="0"/>
              </a:rPr>
              <a:t>cas</a:t>
            </a:r>
            <a:r>
              <a:rPr lang="fr-FR" sz="2400" dirty="0" smtClean="0">
                <a:solidFill>
                  <a:srgbClr val="C00000"/>
                </a:solidFill>
                <a:latin typeface="Bodoni MT Black" pitchFamily="18" charset="0"/>
              </a:rPr>
              <a:t> avec liaison FH)</a:t>
            </a:r>
            <a:endParaRPr lang="fr-FR" sz="2400" dirty="0">
              <a:solidFill>
                <a:srgbClr val="C00000"/>
              </a:solidFill>
              <a:latin typeface="Bodoni MT Black"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493" y="1812256"/>
            <a:ext cx="9880979" cy="4260998"/>
          </a:xfrm>
          <a:prstGeom prst="rect">
            <a:avLst/>
          </a:prstGeom>
        </p:spPr>
      </p:pic>
    </p:spTree>
    <p:extLst>
      <p:ext uri="{BB962C8B-B14F-4D97-AF65-F5344CB8AC3E}">
        <p14:creationId xmlns:p14="http://schemas.microsoft.com/office/powerpoint/2010/main" val="343773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314734" y="981259"/>
            <a:ext cx="7706436" cy="830997"/>
          </a:xfrm>
          <a:prstGeom prst="rect">
            <a:avLst/>
          </a:prstGeom>
        </p:spPr>
        <p:txBody>
          <a:bodyPr wrap="square">
            <a:spAutoFit/>
          </a:bodyPr>
          <a:lstStyle/>
          <a:p>
            <a:pPr algn="ctr"/>
            <a:r>
              <a:rPr lang="fr-FR" sz="2400" dirty="0">
                <a:solidFill>
                  <a:srgbClr val="C00000"/>
                </a:solidFill>
                <a:latin typeface="Bodoni MT Black" pitchFamily="18" charset="0"/>
              </a:rPr>
              <a:t>ARCHITECTURE D’INTERCONNEXION ET ROUTAGE DES </a:t>
            </a:r>
            <a:r>
              <a:rPr lang="fr-FR" sz="2400" dirty="0" smtClean="0">
                <a:solidFill>
                  <a:srgbClr val="C00000"/>
                </a:solidFill>
                <a:latin typeface="Bodoni MT Black" pitchFamily="18" charset="0"/>
              </a:rPr>
              <a:t>APPELS (</a:t>
            </a:r>
            <a:r>
              <a:rPr lang="fr-FR" sz="2400" u="sng" dirty="0" smtClean="0">
                <a:solidFill>
                  <a:srgbClr val="C00000"/>
                </a:solidFill>
                <a:latin typeface="Bodoni MT Black" pitchFamily="18" charset="0"/>
              </a:rPr>
              <a:t>cas</a:t>
            </a:r>
            <a:r>
              <a:rPr lang="fr-FR" sz="2400" dirty="0" smtClean="0">
                <a:solidFill>
                  <a:srgbClr val="C00000"/>
                </a:solidFill>
                <a:latin typeface="Bodoni MT Black" pitchFamily="18" charset="0"/>
              </a:rPr>
              <a:t> avec liaison FO)</a:t>
            </a:r>
            <a:endParaRPr lang="fr-FR" sz="2400" dirty="0">
              <a:solidFill>
                <a:srgbClr val="C00000"/>
              </a:solidFill>
              <a:latin typeface="Bodoni MT Black"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140" y="1812256"/>
            <a:ext cx="9867332" cy="4260998"/>
          </a:xfrm>
          <a:prstGeom prst="rect">
            <a:avLst/>
          </a:prstGeom>
        </p:spPr>
      </p:pic>
    </p:spTree>
    <p:extLst>
      <p:ext uri="{BB962C8B-B14F-4D97-AF65-F5344CB8AC3E}">
        <p14:creationId xmlns:p14="http://schemas.microsoft.com/office/powerpoint/2010/main" val="338574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DESCRIPTION DE L’ARCHITECTURE VOIX</a:t>
            </a:r>
            <a:endParaRPr lang="fr-FR" sz="2400" dirty="0">
              <a:solidFill>
                <a:srgbClr val="C00000"/>
              </a:solidFill>
              <a:latin typeface="Bodoni MT Black" pitchFamily="18" charset="0"/>
            </a:endParaRPr>
          </a:p>
        </p:txBody>
      </p:sp>
      <p:sp>
        <p:nvSpPr>
          <p:cNvPr id="3" name="ZoneTexte 2"/>
          <p:cNvSpPr txBox="1"/>
          <p:nvPr/>
        </p:nvSpPr>
        <p:spPr>
          <a:xfrm>
            <a:off x="1733264" y="1610435"/>
            <a:ext cx="9620535" cy="4523803"/>
          </a:xfrm>
          <a:prstGeom prst="rect">
            <a:avLst/>
          </a:prstGeom>
          <a:noFill/>
        </p:spPr>
        <p:txBody>
          <a:bodyPr wrap="square" rtlCol="0">
            <a:spAutoFit/>
          </a:bodyPr>
          <a:lstStyle/>
          <a:p>
            <a:pPr>
              <a:lnSpc>
                <a:spcPct val="150000"/>
              </a:lnSpc>
            </a:pPr>
            <a:r>
              <a:rPr lang="fr-FR" b="1" dirty="0" smtClean="0"/>
              <a:t>Cinématique </a:t>
            </a:r>
            <a:r>
              <a:rPr lang="fr-FR" b="1" dirty="0"/>
              <a:t>de routage </a:t>
            </a:r>
          </a:p>
          <a:p>
            <a:pPr algn="just">
              <a:lnSpc>
                <a:spcPct val="150000"/>
              </a:lnSpc>
            </a:pPr>
            <a:r>
              <a:rPr lang="fr-FR" sz="1600" dirty="0">
                <a:latin typeface="Berlin Sans FB" panose="020E0602020502020306" pitchFamily="34" charset="0"/>
              </a:rPr>
              <a:t>Etape 1 : l’abonné compose un des numéro du service client (950 par exemple)</a:t>
            </a:r>
          </a:p>
          <a:p>
            <a:pPr algn="just">
              <a:lnSpc>
                <a:spcPct val="150000"/>
              </a:lnSpc>
            </a:pPr>
            <a:r>
              <a:rPr lang="fr-FR" sz="1600" dirty="0">
                <a:latin typeface="Berlin Sans FB" panose="020E0602020502020306" pitchFamily="34" charset="0"/>
              </a:rPr>
              <a:t>Etape 2 : l’appel est routé vers le </a:t>
            </a:r>
            <a:r>
              <a:rPr lang="fr-FR" sz="1600" dirty="0">
                <a:latin typeface="Berlin Sans FB" panose="020E0602020502020306" pitchFamily="34" charset="0"/>
              </a:rPr>
              <a:t>MSC  OCM</a:t>
            </a:r>
            <a:endParaRPr lang="fr-FR" sz="1600" dirty="0">
              <a:latin typeface="Berlin Sans FB" panose="020E0602020502020306" pitchFamily="34" charset="0"/>
            </a:endParaRPr>
          </a:p>
          <a:p>
            <a:pPr algn="just">
              <a:lnSpc>
                <a:spcPct val="150000"/>
              </a:lnSpc>
            </a:pPr>
            <a:r>
              <a:rPr lang="fr-FR" sz="1600" dirty="0">
                <a:latin typeface="Berlin Sans FB" panose="020E0602020502020306" pitchFamily="34" charset="0"/>
              </a:rPr>
              <a:t>Etape 3 : le MSC route l’appel vers le SVI OCM</a:t>
            </a:r>
          </a:p>
          <a:p>
            <a:pPr algn="just">
              <a:lnSpc>
                <a:spcPct val="150000"/>
              </a:lnSpc>
            </a:pPr>
            <a:r>
              <a:rPr lang="fr-FR" sz="1600" dirty="0">
                <a:latin typeface="Berlin Sans FB" panose="020E0602020502020306" pitchFamily="34" charset="0"/>
              </a:rPr>
              <a:t>Etape 4 : l’abonné est qualifié dans la base de données CRM</a:t>
            </a:r>
          </a:p>
          <a:p>
            <a:pPr algn="just">
              <a:lnSpc>
                <a:spcPct val="150000"/>
              </a:lnSpc>
            </a:pPr>
            <a:r>
              <a:rPr lang="fr-FR" sz="1600" dirty="0">
                <a:latin typeface="Berlin Sans FB" panose="020E0602020502020306" pitchFamily="34" charset="0"/>
              </a:rPr>
              <a:t>Etape </a:t>
            </a:r>
            <a:r>
              <a:rPr lang="fr-FR" sz="1600" dirty="0">
                <a:latin typeface="Berlin Sans FB" panose="020E0602020502020306" pitchFamily="34" charset="0"/>
              </a:rPr>
              <a:t>5</a:t>
            </a:r>
            <a:r>
              <a:rPr lang="fr-FR" sz="1600" dirty="0">
                <a:latin typeface="Berlin Sans FB" panose="020E0602020502020306" pitchFamily="34" charset="0"/>
              </a:rPr>
              <a:t> </a:t>
            </a:r>
            <a:r>
              <a:rPr lang="fr-FR" sz="1600" dirty="0">
                <a:latin typeface="Berlin Sans FB" panose="020E0602020502020306" pitchFamily="34" charset="0"/>
              </a:rPr>
              <a:t>: le MSC route l’appel vers l’équipement de commutation d’appels </a:t>
            </a:r>
            <a:r>
              <a:rPr lang="fr-FR" sz="1600" dirty="0">
                <a:latin typeface="Berlin Sans FB" panose="020E0602020502020306" pitchFamily="34" charset="0"/>
              </a:rPr>
              <a:t>MEDIA GATEWAY de </a:t>
            </a:r>
            <a:r>
              <a:rPr lang="fr-FR" sz="1600" dirty="0" smtClean="0">
                <a:latin typeface="Berlin Sans FB" panose="020E0602020502020306" pitchFamily="34" charset="0"/>
              </a:rPr>
              <a:t>MEDIA CONTACT CAMEROUN pour une prise en charge par un Téléconseiller a travers le CRM Hermes.Net. </a:t>
            </a:r>
            <a:endParaRPr lang="fr-FR" sz="1600" dirty="0">
              <a:latin typeface="Berlin Sans FB" panose="020E0602020502020306" pitchFamily="34" charset="0"/>
            </a:endParaRPr>
          </a:p>
          <a:p>
            <a:pPr algn="just">
              <a:lnSpc>
                <a:spcPct val="150000"/>
              </a:lnSpc>
            </a:pPr>
            <a:endParaRPr lang="fr-FR" sz="1600" dirty="0">
              <a:latin typeface="Berlin Sans FB" panose="020E0602020502020306" pitchFamily="34" charset="0"/>
            </a:endParaRPr>
          </a:p>
          <a:p>
            <a:pPr algn="just">
              <a:lnSpc>
                <a:spcPct val="150000"/>
              </a:lnSpc>
            </a:pPr>
            <a:r>
              <a:rPr lang="fr-FR" sz="1600" dirty="0" smtClean="0">
                <a:latin typeface="Berlin Sans FB" panose="020E0602020502020306" pitchFamily="34" charset="0"/>
              </a:rPr>
              <a:t>Cette </a:t>
            </a:r>
            <a:r>
              <a:rPr lang="fr-FR" sz="1600" dirty="0">
                <a:latin typeface="Berlin Sans FB" panose="020E0602020502020306" pitchFamily="34" charset="0"/>
              </a:rPr>
              <a:t>commutation se fera soit par une liaison  « Faisceau Hertzien » ou par lien physique </a:t>
            </a:r>
            <a:r>
              <a:rPr lang="fr-FR" sz="1600" dirty="0" smtClean="0">
                <a:latin typeface="Berlin Sans FB" panose="020E0602020502020306" pitchFamily="34" charset="0"/>
              </a:rPr>
              <a:t>«</a:t>
            </a:r>
            <a:r>
              <a:rPr lang="fr-FR" sz="1600" dirty="0">
                <a:latin typeface="Berlin Sans FB" panose="020E0602020502020306" pitchFamily="34" charset="0"/>
              </a:rPr>
              <a:t> Fibre Optique ». La mise en place de ce lien est sous la responsabilité de OCM qui en reste </a:t>
            </a:r>
            <a:r>
              <a:rPr lang="fr-FR" sz="1600" dirty="0" smtClean="0">
                <a:latin typeface="Berlin Sans FB" panose="020E0602020502020306" pitchFamily="34" charset="0"/>
              </a:rPr>
              <a:t>pendant toute </a:t>
            </a:r>
            <a:r>
              <a:rPr lang="fr-FR" sz="1600" dirty="0">
                <a:latin typeface="Berlin Sans FB" panose="020E0602020502020306" pitchFamily="34" charset="0"/>
              </a:rPr>
              <a:t>la durée du contrat le propriétaire et le seul administrateur de la liaison. La mise en place des </a:t>
            </a:r>
            <a:r>
              <a:rPr lang="fr-FR" sz="1600" dirty="0" smtClean="0">
                <a:latin typeface="Berlin Sans FB" panose="020E0602020502020306" pitchFamily="34" charset="0"/>
              </a:rPr>
              <a:t>Autres </a:t>
            </a:r>
            <a:r>
              <a:rPr lang="fr-FR" sz="1600" dirty="0">
                <a:latin typeface="Berlin Sans FB" panose="020E0602020502020306" pitchFamily="34" charset="0"/>
              </a:rPr>
              <a:t>équipements a partir de la « Media Gateway » est sous la responsabilité de MEDIA </a:t>
            </a:r>
            <a:r>
              <a:rPr lang="fr-FR" sz="1600" dirty="0" smtClean="0">
                <a:latin typeface="Berlin Sans FB" panose="020E0602020502020306" pitchFamily="34" charset="0"/>
              </a:rPr>
              <a:t>CONTACT. L’acheminement des appels se fera par TDM.</a:t>
            </a:r>
            <a:endParaRPr lang="fr-FR" sz="1600" dirty="0">
              <a:latin typeface="Berlin Sans FB" panose="020E0602020502020306" pitchFamily="34" charset="0"/>
            </a:endParaRPr>
          </a:p>
        </p:txBody>
      </p:sp>
    </p:spTree>
    <p:extLst>
      <p:ext uri="{BB962C8B-B14F-4D97-AF65-F5344CB8AC3E}">
        <p14:creationId xmlns:p14="http://schemas.microsoft.com/office/powerpoint/2010/main" val="242501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914471"/>
            <a:ext cx="8876698" cy="830997"/>
          </a:xfrm>
          <a:prstGeom prst="rect">
            <a:avLst/>
          </a:prstGeom>
        </p:spPr>
        <p:txBody>
          <a:bodyPr wrap="square">
            <a:spAutoFit/>
          </a:bodyPr>
          <a:lstStyle/>
          <a:p>
            <a:pPr algn="ctr"/>
            <a:r>
              <a:rPr lang="fr-FR" sz="2400" dirty="0">
                <a:solidFill>
                  <a:srgbClr val="C00000"/>
                </a:solidFill>
                <a:latin typeface="Bodoni MT Black" pitchFamily="18" charset="0"/>
              </a:rPr>
              <a:t>ACCES AUX SYSTÈMES D’INFORMATION </a:t>
            </a:r>
            <a:r>
              <a:rPr lang="fr-FR" sz="2400" dirty="0" smtClean="0">
                <a:solidFill>
                  <a:srgbClr val="C00000"/>
                </a:solidFill>
                <a:latin typeface="Bodoni MT Black" pitchFamily="18" charset="0"/>
              </a:rPr>
              <a:t>OCM/SI</a:t>
            </a:r>
          </a:p>
          <a:p>
            <a:r>
              <a:rPr lang="fr-FR" sz="2400" dirty="0" smtClean="0">
                <a:solidFill>
                  <a:srgbClr val="C00000"/>
                </a:solidFill>
                <a:latin typeface="Bodoni MT Black" pitchFamily="18" charset="0"/>
              </a:rPr>
              <a:t>   Architecture physique de liaison Data avec FH</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436" y="1745468"/>
            <a:ext cx="9853683" cy="4314138"/>
          </a:xfrm>
          <a:prstGeom prst="rect">
            <a:avLst/>
          </a:prstGeom>
        </p:spPr>
      </p:pic>
    </p:spTree>
    <p:extLst>
      <p:ext uri="{BB962C8B-B14F-4D97-AF65-F5344CB8AC3E}">
        <p14:creationId xmlns:p14="http://schemas.microsoft.com/office/powerpoint/2010/main" val="23797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914471"/>
            <a:ext cx="8876698" cy="830997"/>
          </a:xfrm>
          <a:prstGeom prst="rect">
            <a:avLst/>
          </a:prstGeom>
        </p:spPr>
        <p:txBody>
          <a:bodyPr wrap="square">
            <a:spAutoFit/>
          </a:bodyPr>
          <a:lstStyle/>
          <a:p>
            <a:pPr algn="ctr"/>
            <a:r>
              <a:rPr lang="fr-FR" sz="2400" dirty="0">
                <a:solidFill>
                  <a:srgbClr val="C00000"/>
                </a:solidFill>
                <a:latin typeface="Bodoni MT Black" pitchFamily="18" charset="0"/>
              </a:rPr>
              <a:t>ACCES AUX SYSTÈMES D’INFORMATION </a:t>
            </a:r>
            <a:r>
              <a:rPr lang="fr-FR" sz="2400" dirty="0" smtClean="0">
                <a:solidFill>
                  <a:srgbClr val="C00000"/>
                </a:solidFill>
                <a:latin typeface="Bodoni MT Black" pitchFamily="18" charset="0"/>
              </a:rPr>
              <a:t>OCM/SI</a:t>
            </a:r>
          </a:p>
          <a:p>
            <a:r>
              <a:rPr lang="fr-FR" sz="2400" dirty="0" smtClean="0">
                <a:solidFill>
                  <a:srgbClr val="C00000"/>
                </a:solidFill>
                <a:latin typeface="Bodoni MT Black" pitchFamily="18" charset="0"/>
              </a:rPr>
              <a:t>   Architecture </a:t>
            </a:r>
            <a:r>
              <a:rPr lang="fr-FR" sz="2400" dirty="0">
                <a:solidFill>
                  <a:srgbClr val="C00000"/>
                </a:solidFill>
                <a:latin typeface="Bodoni MT Black" pitchFamily="18" charset="0"/>
              </a:rPr>
              <a:t>physique de liaison </a:t>
            </a:r>
            <a:r>
              <a:rPr lang="fr-FR" sz="2400" dirty="0" smtClean="0">
                <a:solidFill>
                  <a:srgbClr val="C00000"/>
                </a:solidFill>
                <a:latin typeface="Bodoni MT Black" pitchFamily="18" charset="0"/>
              </a:rPr>
              <a:t>Data avec FO</a:t>
            </a:r>
            <a:endParaRPr lang="fr-FR" sz="2400" dirty="0">
              <a:solidFill>
                <a:srgbClr val="C00000"/>
              </a:solidFill>
              <a:latin typeface="Bodoni MT Black" pitchFamily="18"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379" y="1745468"/>
            <a:ext cx="9826388" cy="4382377"/>
          </a:xfrm>
          <a:prstGeom prst="rect">
            <a:avLst/>
          </a:prstGeom>
        </p:spPr>
      </p:pic>
    </p:spTree>
    <p:extLst>
      <p:ext uri="{BB962C8B-B14F-4D97-AF65-F5344CB8AC3E}">
        <p14:creationId xmlns:p14="http://schemas.microsoft.com/office/powerpoint/2010/main" val="273147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DESCRIPTION DE L’ARCHITECTURE DATA</a:t>
            </a:r>
            <a:endParaRPr lang="fr-FR" sz="2400" dirty="0">
              <a:solidFill>
                <a:srgbClr val="C00000"/>
              </a:solidFill>
              <a:latin typeface="Bodoni MT Black" pitchFamily="18" charset="0"/>
            </a:endParaRPr>
          </a:p>
        </p:txBody>
      </p:sp>
      <p:sp>
        <p:nvSpPr>
          <p:cNvPr id="8" name="ZoneTexte 7"/>
          <p:cNvSpPr txBox="1"/>
          <p:nvPr/>
        </p:nvSpPr>
        <p:spPr>
          <a:xfrm>
            <a:off x="1733265" y="1692323"/>
            <a:ext cx="9212240" cy="4031873"/>
          </a:xfrm>
          <a:prstGeom prst="rect">
            <a:avLst/>
          </a:prstGeom>
          <a:noFill/>
        </p:spPr>
        <p:txBody>
          <a:bodyPr wrap="square" rtlCol="0">
            <a:spAutoFit/>
          </a:bodyPr>
          <a:lstStyle/>
          <a:p>
            <a:pPr algn="just">
              <a:lnSpc>
                <a:spcPct val="200000"/>
              </a:lnSpc>
            </a:pPr>
            <a:r>
              <a:rPr lang="fr-FR" sz="1600" dirty="0" smtClean="0">
                <a:latin typeface="Berlin Sans FB" panose="020E0602020502020306" pitchFamily="34" charset="0"/>
              </a:rPr>
              <a:t>L’interconnexion des deux sites se </a:t>
            </a:r>
            <a:r>
              <a:rPr lang="fr-FR" sz="1600" dirty="0">
                <a:latin typeface="Berlin Sans FB" panose="020E0602020502020306" pitchFamily="34" charset="0"/>
              </a:rPr>
              <a:t>fera soit par une liaison  « Faisceau Hertzien » ou par lien physique </a:t>
            </a:r>
            <a:r>
              <a:rPr lang="fr-FR" sz="1600" dirty="0" smtClean="0">
                <a:latin typeface="Berlin Sans FB" panose="020E0602020502020306" pitchFamily="34" charset="0"/>
              </a:rPr>
              <a:t>«</a:t>
            </a:r>
            <a:r>
              <a:rPr lang="fr-FR" sz="1600" dirty="0">
                <a:latin typeface="Berlin Sans FB" panose="020E0602020502020306" pitchFamily="34" charset="0"/>
              </a:rPr>
              <a:t> Fibre Optique </a:t>
            </a:r>
            <a:r>
              <a:rPr lang="fr-FR" sz="1600" dirty="0" smtClean="0">
                <a:latin typeface="Berlin Sans FB" panose="020E0602020502020306" pitchFamily="34" charset="0"/>
              </a:rPr>
              <a:t>». </a:t>
            </a:r>
            <a:r>
              <a:rPr lang="fr-FR" sz="1600" dirty="0">
                <a:latin typeface="Berlin Sans FB" panose="020E0602020502020306" pitchFamily="34" charset="0"/>
              </a:rPr>
              <a:t>La mise en place de ce lien est sous la responsabilité de OCM qui en reste </a:t>
            </a:r>
            <a:r>
              <a:rPr lang="fr-FR" sz="1600" dirty="0" smtClean="0">
                <a:latin typeface="Berlin Sans FB" panose="020E0602020502020306" pitchFamily="34" charset="0"/>
              </a:rPr>
              <a:t>pendant toute </a:t>
            </a:r>
            <a:r>
              <a:rPr lang="fr-FR" sz="1600" dirty="0">
                <a:latin typeface="Berlin Sans FB" panose="020E0602020502020306" pitchFamily="34" charset="0"/>
              </a:rPr>
              <a:t>la durée du contrat le propriétaire et le seul administrateur de la liaison. La mise en place des a</a:t>
            </a:r>
            <a:r>
              <a:rPr lang="fr-FR" sz="1600" dirty="0" smtClean="0">
                <a:latin typeface="Berlin Sans FB" panose="020E0602020502020306" pitchFamily="34" charset="0"/>
              </a:rPr>
              <a:t>utres </a:t>
            </a:r>
            <a:r>
              <a:rPr lang="fr-FR" sz="1600" dirty="0">
                <a:latin typeface="Berlin Sans FB" panose="020E0602020502020306" pitchFamily="34" charset="0"/>
              </a:rPr>
              <a:t>équipements a partir </a:t>
            </a:r>
            <a:r>
              <a:rPr lang="fr-FR" sz="1600" dirty="0" smtClean="0">
                <a:latin typeface="Berlin Sans FB" panose="020E0602020502020306" pitchFamily="34" charset="0"/>
              </a:rPr>
              <a:t>du </a:t>
            </a:r>
            <a:r>
              <a:rPr lang="fr-FR" sz="1600" dirty="0">
                <a:latin typeface="Berlin Sans FB" panose="020E0602020502020306" pitchFamily="34" charset="0"/>
              </a:rPr>
              <a:t>« </a:t>
            </a:r>
            <a:r>
              <a:rPr lang="fr-FR" sz="1600" dirty="0" smtClean="0">
                <a:latin typeface="Berlin Sans FB" panose="020E0602020502020306" pitchFamily="34" charset="0"/>
              </a:rPr>
              <a:t>Pare-feu</a:t>
            </a:r>
            <a:r>
              <a:rPr lang="fr-FR" sz="1600" dirty="0">
                <a:latin typeface="Berlin Sans FB" panose="020E0602020502020306" pitchFamily="34" charset="0"/>
              </a:rPr>
              <a:t> » est sous la responsabilité de MEDIA </a:t>
            </a:r>
            <a:r>
              <a:rPr lang="fr-FR" sz="1600" dirty="0" smtClean="0">
                <a:latin typeface="Berlin Sans FB" panose="020E0602020502020306" pitchFamily="34" charset="0"/>
              </a:rPr>
              <a:t>CONTACT. </a:t>
            </a:r>
          </a:p>
          <a:p>
            <a:pPr algn="just">
              <a:lnSpc>
                <a:spcPct val="200000"/>
              </a:lnSpc>
            </a:pPr>
            <a:r>
              <a:rPr lang="fr-FR" sz="1600" dirty="0" smtClean="0">
                <a:latin typeface="Berlin Sans FB" panose="020E0602020502020306" pitchFamily="34" charset="0"/>
              </a:rPr>
              <a:t>Cette architecture sera la seule qui sera utilisée dans le cadre de :</a:t>
            </a:r>
          </a:p>
          <a:p>
            <a:pPr marL="285750" indent="-285750" algn="just">
              <a:lnSpc>
                <a:spcPct val="200000"/>
              </a:lnSpc>
              <a:buFontTx/>
              <a:buChar char="-"/>
            </a:pPr>
            <a:r>
              <a:rPr lang="fr-FR" sz="1600" dirty="0" err="1" smtClean="0">
                <a:latin typeface="Berlin Sans FB" panose="020E0602020502020306" pitchFamily="34" charset="0"/>
              </a:rPr>
              <a:t>Acces</a:t>
            </a:r>
            <a:r>
              <a:rPr lang="fr-FR" sz="1600" dirty="0" smtClean="0">
                <a:latin typeface="Berlin Sans FB" panose="020E0602020502020306" pitchFamily="34" charset="0"/>
              </a:rPr>
              <a:t> aux outils de traitements des contacts OCM \contact services</a:t>
            </a:r>
          </a:p>
          <a:p>
            <a:pPr marL="285750" indent="-285750" algn="just">
              <a:lnSpc>
                <a:spcPct val="200000"/>
              </a:lnSpc>
              <a:buFontTx/>
              <a:buChar char="-"/>
            </a:pPr>
            <a:r>
              <a:rPr lang="fr-FR" sz="1600" dirty="0" err="1" smtClean="0">
                <a:latin typeface="Berlin Sans FB" panose="020E0602020502020306" pitchFamily="34" charset="0"/>
              </a:rPr>
              <a:t>Acces</a:t>
            </a:r>
            <a:r>
              <a:rPr lang="fr-FR" sz="1600" dirty="0" smtClean="0">
                <a:latin typeface="Berlin Sans FB" panose="020E0602020502020306" pitchFamily="34" charset="0"/>
              </a:rPr>
              <a:t> aux </a:t>
            </a:r>
            <a:r>
              <a:rPr lang="fr-FR" sz="1600" dirty="0" err="1" smtClean="0">
                <a:latin typeface="Berlin Sans FB" panose="020E0602020502020306" pitchFamily="34" charset="0"/>
              </a:rPr>
              <a:t>systemes</a:t>
            </a:r>
            <a:r>
              <a:rPr lang="fr-FR" sz="1600" dirty="0" smtClean="0">
                <a:latin typeface="Berlin Sans FB" panose="020E0602020502020306" pitchFamily="34" charset="0"/>
              </a:rPr>
              <a:t> d’information du prestataire (cote MCCAM),</a:t>
            </a:r>
          </a:p>
          <a:p>
            <a:pPr algn="just">
              <a:lnSpc>
                <a:spcPct val="200000"/>
              </a:lnSpc>
            </a:pPr>
            <a:r>
              <a:rPr lang="fr-FR" sz="1600" dirty="0" smtClean="0">
                <a:latin typeface="Berlin Sans FB" panose="020E0602020502020306" pitchFamily="34" charset="0"/>
              </a:rPr>
              <a:t>La capacité de la liaison sera de 100 Mbps Full IP,</a:t>
            </a:r>
            <a:endParaRPr lang="fr-FR" sz="1600" dirty="0">
              <a:latin typeface="Berlin Sans FB" panose="020E0602020502020306" pitchFamily="34" charset="0"/>
            </a:endParaRPr>
          </a:p>
        </p:txBody>
      </p:sp>
    </p:spTree>
    <p:extLst>
      <p:ext uri="{BB962C8B-B14F-4D97-AF65-F5344CB8AC3E}">
        <p14:creationId xmlns:p14="http://schemas.microsoft.com/office/powerpoint/2010/main" val="219833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CARACTERISTIQUES DES EQUIPEMENTS</a:t>
            </a:r>
            <a:endParaRPr lang="fr-FR" sz="2400" dirty="0">
              <a:solidFill>
                <a:srgbClr val="C00000"/>
              </a:solidFill>
              <a:latin typeface="Bodoni MT Black" pitchFamily="18" charset="0"/>
            </a:endParaRPr>
          </a:p>
        </p:txBody>
      </p:sp>
      <p:sp>
        <p:nvSpPr>
          <p:cNvPr id="2" name="Rectangle 1"/>
          <p:cNvSpPr/>
          <p:nvPr/>
        </p:nvSpPr>
        <p:spPr>
          <a:xfrm>
            <a:off x="1583138" y="1764159"/>
            <a:ext cx="9702421" cy="3570208"/>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a:t>
            </a:r>
            <a:r>
              <a:rPr lang="fr-FR" sz="1600" dirty="0">
                <a:latin typeface="Berlin Sans FB" panose="020E0602020502020306" pitchFamily="34" charset="0"/>
              </a:rPr>
              <a:t>	</a:t>
            </a:r>
            <a:r>
              <a:rPr lang="fr-FR" sz="1600" b="1" dirty="0">
                <a:latin typeface="Berlin Sans FB" panose="020E0602020502020306" pitchFamily="34" charset="0"/>
              </a:rPr>
              <a:t>Audio codes </a:t>
            </a:r>
            <a:r>
              <a:rPr lang="fr-FR" sz="1600" b="1" dirty="0" err="1">
                <a:latin typeface="Berlin Sans FB" panose="020E0602020502020306" pitchFamily="34" charset="0"/>
              </a:rPr>
              <a:t>Mediant</a:t>
            </a:r>
            <a:r>
              <a:rPr lang="fr-FR" sz="1600" b="1" dirty="0">
                <a:latin typeface="Berlin Sans FB" panose="020E0602020502020306" pitchFamily="34" charset="0"/>
              </a:rPr>
              <a:t> 1000MSBG</a:t>
            </a:r>
            <a:r>
              <a:rPr lang="fr-FR" sz="1600" dirty="0">
                <a:latin typeface="Berlin Sans FB" panose="020E0602020502020306" pitchFamily="34" charset="0"/>
              </a:rPr>
              <a:t> : </a:t>
            </a:r>
            <a:r>
              <a:rPr lang="fr-FR" sz="1600" dirty="0" smtClean="0">
                <a:latin typeface="Berlin Sans FB" panose="020E0602020502020306" pitchFamily="34" charset="0"/>
              </a:rPr>
              <a:t>Passerelle </a:t>
            </a:r>
            <a:r>
              <a:rPr lang="fr-FR" sz="1600" dirty="0">
                <a:latin typeface="Berlin Sans FB" panose="020E0602020502020306" pitchFamily="34" charset="0"/>
              </a:rPr>
              <a:t>voix (IPBX).</a:t>
            </a:r>
          </a:p>
          <a:p>
            <a:pPr algn="just">
              <a:lnSpc>
                <a:spcPct val="150000"/>
              </a:lnSpc>
              <a:spcBef>
                <a:spcPts val="1200"/>
              </a:spcBef>
            </a:pPr>
            <a:r>
              <a:rPr lang="fr-FR" sz="1600" dirty="0" smtClean="0">
                <a:latin typeface="Berlin Sans FB" panose="020E0602020502020306" pitchFamily="34" charset="0"/>
              </a:rPr>
              <a:t>MISE </a:t>
            </a:r>
            <a:r>
              <a:rPr lang="fr-FR" sz="1600" dirty="0">
                <a:latin typeface="Berlin Sans FB" panose="020E0602020502020306" pitchFamily="34" charset="0"/>
              </a:rPr>
              <a:t>EN RÉSEAU</a:t>
            </a:r>
          </a:p>
          <a:p>
            <a:pPr algn="just">
              <a:lnSpc>
                <a:spcPct val="150000"/>
              </a:lnSpc>
            </a:pPr>
            <a:r>
              <a:rPr lang="fr-FR" sz="1600" dirty="0">
                <a:latin typeface="Berlin Sans FB" panose="020E0602020502020306" pitchFamily="34" charset="0"/>
              </a:rPr>
              <a:t>Type : passerelle </a:t>
            </a:r>
            <a:r>
              <a:rPr lang="fr-FR" sz="1600" dirty="0" err="1">
                <a:latin typeface="Berlin Sans FB" panose="020E0602020502020306" pitchFamily="34" charset="0"/>
              </a:rPr>
              <a:t>VoIP</a:t>
            </a:r>
            <a:endParaRPr lang="fr-FR" sz="1600" dirty="0">
              <a:latin typeface="Berlin Sans FB" panose="020E0602020502020306" pitchFamily="34" charset="0"/>
            </a:endParaRPr>
          </a:p>
          <a:p>
            <a:pPr algn="just">
              <a:lnSpc>
                <a:spcPct val="150000"/>
              </a:lnSpc>
            </a:pPr>
            <a:r>
              <a:rPr lang="fr-FR" sz="1600" dirty="0">
                <a:latin typeface="Berlin Sans FB" panose="020E0602020502020306" pitchFamily="34" charset="0"/>
              </a:rPr>
              <a:t>Technologie de </a:t>
            </a:r>
            <a:r>
              <a:rPr lang="fr-FR" sz="1600" dirty="0" smtClean="0">
                <a:latin typeface="Berlin Sans FB" panose="020E0602020502020306" pitchFamily="34" charset="0"/>
              </a:rPr>
              <a:t>connectivité : </a:t>
            </a:r>
            <a:r>
              <a:rPr lang="fr-FR" sz="1600" dirty="0">
                <a:latin typeface="Berlin Sans FB" panose="020E0602020502020306" pitchFamily="34" charset="0"/>
              </a:rPr>
              <a:t>filaire</a:t>
            </a:r>
          </a:p>
          <a:p>
            <a:pPr algn="just">
              <a:lnSpc>
                <a:spcPct val="150000"/>
              </a:lnSpc>
            </a:pPr>
            <a:r>
              <a:rPr lang="fr-FR" sz="1600" dirty="0">
                <a:latin typeface="Berlin Sans FB" panose="020E0602020502020306" pitchFamily="34" charset="0"/>
              </a:rPr>
              <a:t>Protocole de </a:t>
            </a:r>
            <a:r>
              <a:rPr lang="fr-FR" sz="1600" dirty="0" smtClean="0">
                <a:latin typeface="Berlin Sans FB" panose="020E0602020502020306" pitchFamily="34" charset="0"/>
              </a:rPr>
              <a:t>liaison : </a:t>
            </a:r>
            <a:r>
              <a:rPr lang="fr-FR" sz="1600" dirty="0">
                <a:latin typeface="Berlin Sans FB" panose="020E0602020502020306" pitchFamily="34" charset="0"/>
              </a:rPr>
              <a:t>Ethernet, </a:t>
            </a:r>
            <a:r>
              <a:rPr lang="fr-FR" sz="1600" dirty="0" err="1">
                <a:latin typeface="Berlin Sans FB" panose="020E0602020502020306" pitchFamily="34" charset="0"/>
              </a:rPr>
              <a:t>Fast</a:t>
            </a:r>
            <a:r>
              <a:rPr lang="fr-FR" sz="1600" dirty="0">
                <a:latin typeface="Berlin Sans FB" panose="020E0602020502020306" pitchFamily="34" charset="0"/>
              </a:rPr>
              <a:t> Ethernet, Gigabit Ethernet</a:t>
            </a:r>
          </a:p>
          <a:p>
            <a:pPr algn="just">
              <a:lnSpc>
                <a:spcPct val="150000"/>
              </a:lnSpc>
            </a:pPr>
            <a:r>
              <a:rPr lang="fr-FR" sz="1600" dirty="0">
                <a:latin typeface="Berlin Sans FB" panose="020E0602020502020306" pitchFamily="34" charset="0"/>
              </a:rPr>
              <a:t>Protocole réseau / transport </a:t>
            </a:r>
            <a:r>
              <a:rPr lang="fr-FR" sz="1600" dirty="0" smtClean="0">
                <a:latin typeface="Berlin Sans FB" panose="020E0602020502020306" pitchFamily="34" charset="0"/>
              </a:rPr>
              <a:t>: DHCP</a:t>
            </a:r>
            <a:r>
              <a:rPr lang="fr-FR" sz="1600" dirty="0">
                <a:latin typeface="Berlin Sans FB" panose="020E0602020502020306" pitchFamily="34" charset="0"/>
              </a:rPr>
              <a:t>, L2TP, </a:t>
            </a:r>
            <a:r>
              <a:rPr lang="fr-FR" sz="1600" dirty="0" err="1">
                <a:latin typeface="Berlin Sans FB" panose="020E0602020502020306" pitchFamily="34" charset="0"/>
              </a:rPr>
              <a:t>PPPoE</a:t>
            </a:r>
            <a:r>
              <a:rPr lang="fr-FR" sz="1600" dirty="0">
                <a:latin typeface="Berlin Sans FB" panose="020E0602020502020306" pitchFamily="34" charset="0"/>
              </a:rPr>
              <a:t>, PPTP, TCP / IP, UDP / IP</a:t>
            </a:r>
          </a:p>
          <a:p>
            <a:pPr algn="just">
              <a:lnSpc>
                <a:spcPct val="150000"/>
              </a:lnSpc>
            </a:pPr>
            <a:r>
              <a:rPr lang="fr-FR" sz="1600" dirty="0">
                <a:latin typeface="Berlin Sans FB" panose="020E0602020502020306" pitchFamily="34" charset="0"/>
              </a:rPr>
              <a:t>Caractéristiques </a:t>
            </a:r>
            <a:r>
              <a:rPr lang="fr-FR" sz="1600" dirty="0" smtClean="0">
                <a:latin typeface="Berlin Sans FB" panose="020E0602020502020306" pitchFamily="34" charset="0"/>
              </a:rPr>
              <a:t>: soutien </a:t>
            </a:r>
            <a:r>
              <a:rPr lang="fr-FR" sz="1600" dirty="0">
                <a:latin typeface="Berlin Sans FB" panose="020E0602020502020306" pitchFamily="34" charset="0"/>
              </a:rPr>
              <a:t>BOOTP, </a:t>
            </a:r>
            <a:r>
              <a:rPr lang="fr-FR" sz="1600" dirty="0" err="1">
                <a:latin typeface="Berlin Sans FB" panose="020E0602020502020306" pitchFamily="34" charset="0"/>
              </a:rPr>
              <a:t>DDos</a:t>
            </a:r>
            <a:r>
              <a:rPr lang="fr-FR" sz="1600" dirty="0">
                <a:latin typeface="Berlin Sans FB" panose="020E0602020502020306" pitchFamily="34" charset="0"/>
              </a:rPr>
              <a:t> prévention des attaques, prise en charge </a:t>
            </a:r>
            <a:r>
              <a:rPr lang="fr-FR" sz="1600" dirty="0" err="1">
                <a:latin typeface="Berlin Sans FB" panose="020E0602020502020306" pitchFamily="34" charset="0"/>
              </a:rPr>
              <a:t>DiffServ</a:t>
            </a:r>
            <a:r>
              <a:rPr lang="fr-FR" sz="1600" dirty="0">
                <a:latin typeface="Berlin Sans FB" panose="020E0602020502020306" pitchFamily="34" charset="0"/>
              </a:rPr>
              <a:t>, protection contre les attaques </a:t>
            </a:r>
            <a:r>
              <a:rPr lang="fr-FR" sz="1600" dirty="0" err="1">
                <a:latin typeface="Berlin Sans FB" panose="020E0602020502020306" pitchFamily="34" charset="0"/>
              </a:rPr>
              <a:t>DoS</a:t>
            </a:r>
            <a:r>
              <a:rPr lang="fr-FR" sz="1600" dirty="0">
                <a:latin typeface="Berlin Sans FB" panose="020E0602020502020306" pitchFamily="34" charset="0"/>
              </a:rPr>
              <a:t>, prise en charge IPv6</a:t>
            </a:r>
            <a:r>
              <a:rPr lang="fr-FR" sz="1600" dirty="0" smtClean="0">
                <a:latin typeface="Berlin Sans FB" panose="020E0602020502020306" pitchFamily="34" charset="0"/>
              </a:rPr>
              <a:t>, </a:t>
            </a:r>
            <a:r>
              <a:rPr lang="fr-FR" sz="1600" dirty="0">
                <a:latin typeface="Berlin Sans FB" panose="020E0602020502020306" pitchFamily="34" charset="0"/>
              </a:rPr>
              <a:t>qualité de service (</a:t>
            </a:r>
            <a:r>
              <a:rPr lang="fr-FR" sz="1600" dirty="0" err="1">
                <a:latin typeface="Berlin Sans FB" panose="020E0602020502020306" pitchFamily="34" charset="0"/>
              </a:rPr>
              <a:t>QoS</a:t>
            </a:r>
            <a:r>
              <a:rPr lang="fr-FR" sz="1600" dirty="0">
                <a:latin typeface="Berlin Sans FB" panose="020E0602020502020306" pitchFamily="34" charset="0"/>
              </a:rPr>
              <a:t>), prise en charge </a:t>
            </a:r>
            <a:r>
              <a:rPr lang="fr-FR" sz="1600" dirty="0" err="1">
                <a:latin typeface="Berlin Sans FB" panose="020E0602020502020306" pitchFamily="34" charset="0"/>
              </a:rPr>
              <a:t>Syslog</a:t>
            </a:r>
            <a:r>
              <a:rPr lang="fr-FR" sz="1600" dirty="0">
                <a:latin typeface="Berlin Sans FB" panose="020E0602020502020306" pitchFamily="34" charset="0"/>
              </a:rPr>
              <a:t>, prise en charge VLAN, commutation de couche </a:t>
            </a:r>
            <a:r>
              <a:rPr lang="fr-FR" sz="1600" dirty="0" smtClean="0">
                <a:latin typeface="Berlin Sans FB" panose="020E0602020502020306" pitchFamily="34" charset="0"/>
              </a:rPr>
              <a:t>2.</a:t>
            </a:r>
            <a:endParaRPr lang="fr-FR" sz="1600" dirty="0">
              <a:latin typeface="Berlin Sans FB" panose="020E0602020502020306" pitchFamily="34" charset="0"/>
            </a:endParaRPr>
          </a:p>
        </p:txBody>
      </p:sp>
    </p:spTree>
    <p:extLst>
      <p:ext uri="{BB962C8B-B14F-4D97-AF65-F5344CB8AC3E}">
        <p14:creationId xmlns:p14="http://schemas.microsoft.com/office/powerpoint/2010/main" val="1572945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CARACTERISTIQUES DES EQUIPEMENTS</a:t>
            </a:r>
            <a:endParaRPr lang="fr-FR" sz="2400" dirty="0">
              <a:solidFill>
                <a:srgbClr val="C00000"/>
              </a:solidFill>
              <a:latin typeface="Bodoni MT Black" pitchFamily="18" charset="0"/>
            </a:endParaRPr>
          </a:p>
        </p:txBody>
      </p:sp>
      <p:sp>
        <p:nvSpPr>
          <p:cNvPr id="2" name="Rectangle 1"/>
          <p:cNvSpPr/>
          <p:nvPr/>
        </p:nvSpPr>
        <p:spPr>
          <a:xfrm>
            <a:off x="1583138" y="1454663"/>
            <a:ext cx="9702421" cy="4677691"/>
          </a:xfrm>
          <a:prstGeom prst="rect">
            <a:avLst/>
          </a:prstGeom>
        </p:spPr>
        <p:txBody>
          <a:bodyPr wrap="square">
            <a:spAutoFit/>
          </a:bodyPr>
          <a:lstStyle/>
          <a:p>
            <a:pPr algn="just">
              <a:lnSpc>
                <a:spcPct val="125000"/>
              </a:lnSpc>
            </a:pPr>
            <a:r>
              <a:rPr lang="fr-FR" sz="1600" dirty="0">
                <a:latin typeface="Berlin Sans FB" panose="020E0602020502020306" pitchFamily="34" charset="0"/>
              </a:rPr>
              <a:t>-	</a:t>
            </a:r>
            <a:r>
              <a:rPr lang="fr-FR" sz="1600" b="1" dirty="0">
                <a:latin typeface="Berlin Sans FB" panose="020E0602020502020306" pitchFamily="34" charset="0"/>
              </a:rPr>
              <a:t>Cisco 2900 </a:t>
            </a:r>
            <a:r>
              <a:rPr lang="fr-FR" sz="1600" b="1" dirty="0" smtClean="0">
                <a:latin typeface="Berlin Sans FB" panose="020E0602020502020306" pitchFamily="34" charset="0"/>
              </a:rPr>
              <a:t>série</a:t>
            </a:r>
            <a:r>
              <a:rPr lang="fr-FR" sz="1600" dirty="0" smtClean="0">
                <a:latin typeface="Berlin Sans FB" panose="020E0602020502020306" pitchFamily="34" charset="0"/>
              </a:rPr>
              <a:t> : Routeur </a:t>
            </a:r>
            <a:r>
              <a:rPr lang="fr-FR" sz="1600" dirty="0">
                <a:latin typeface="Berlin Sans FB" panose="020E0602020502020306" pitchFamily="34" charset="0"/>
              </a:rPr>
              <a:t>à utiliser </a:t>
            </a:r>
            <a:r>
              <a:rPr lang="fr-FR" sz="1600" dirty="0" smtClean="0">
                <a:latin typeface="Berlin Sans FB" panose="020E0602020502020306" pitchFamily="34" charset="0"/>
              </a:rPr>
              <a:t>pour </a:t>
            </a:r>
            <a:r>
              <a:rPr lang="fr-FR" sz="1600" dirty="0">
                <a:latin typeface="Berlin Sans FB" panose="020E0602020502020306" pitchFamily="34" charset="0"/>
              </a:rPr>
              <a:t>la mise en place de la liaison Data.</a:t>
            </a:r>
          </a:p>
          <a:p>
            <a:pPr algn="just">
              <a:lnSpc>
                <a:spcPct val="125000"/>
              </a:lnSpc>
              <a:spcBef>
                <a:spcPts val="1200"/>
              </a:spcBef>
            </a:pPr>
            <a:r>
              <a:rPr lang="fr-FR" sz="1600" dirty="0">
                <a:latin typeface="Berlin Sans FB" panose="020E0602020502020306" pitchFamily="34" charset="0"/>
              </a:rPr>
              <a:t>La série </a:t>
            </a:r>
            <a:r>
              <a:rPr lang="fr-FR" sz="1600" dirty="0" smtClean="0">
                <a:latin typeface="Berlin Sans FB" panose="020E0602020502020306" pitchFamily="34" charset="0"/>
              </a:rPr>
              <a:t>2900 offre </a:t>
            </a:r>
            <a:r>
              <a:rPr lang="fr-FR" sz="1600" dirty="0">
                <a:latin typeface="Berlin Sans FB" panose="020E0602020502020306" pitchFamily="34" charset="0"/>
              </a:rPr>
              <a:t>2 ou 3 ports GE avec 1 </a:t>
            </a:r>
            <a:r>
              <a:rPr lang="fr-FR" sz="1600" dirty="0" smtClean="0">
                <a:latin typeface="Berlin Sans FB" panose="020E0602020502020306" pitchFamily="34" charset="0"/>
              </a:rPr>
              <a:t>port </a:t>
            </a:r>
            <a:r>
              <a:rPr lang="fr-FR" sz="1600" dirty="0">
                <a:latin typeface="Berlin Sans FB" panose="020E0602020502020306" pitchFamily="34" charset="0"/>
              </a:rPr>
              <a:t>SFP, 4 EHWIC Machines à sous, 2 emplacements SM avec 1 </a:t>
            </a:r>
            <a:r>
              <a:rPr lang="fr-FR" sz="1600" dirty="0" smtClean="0">
                <a:latin typeface="Berlin Sans FB" panose="020E0602020502020306" pitchFamily="34" charset="0"/>
              </a:rPr>
              <a:t>slot </a:t>
            </a:r>
            <a:r>
              <a:rPr lang="fr-FR" sz="1600" dirty="0">
                <a:latin typeface="Berlin Sans FB" panose="020E0602020502020306" pitchFamily="34" charset="0"/>
              </a:rPr>
              <a:t>SIM et 3 emplacements DSP. De plus, leur RAM et la mémoire flash sont évolutives, RAM maximum 2.5G et flash 8G. La série 2900 </a:t>
            </a:r>
            <a:r>
              <a:rPr lang="fr-FR" sz="1600" dirty="0" smtClean="0">
                <a:latin typeface="Berlin Sans FB" panose="020E0602020502020306" pitchFamily="34" charset="0"/>
              </a:rPr>
              <a:t>offre également </a:t>
            </a:r>
            <a:r>
              <a:rPr lang="fr-FR" sz="1600" dirty="0">
                <a:latin typeface="Berlin Sans FB" panose="020E0602020502020306" pitchFamily="34" charset="0"/>
              </a:rPr>
              <a:t>la fonction vocale.</a:t>
            </a:r>
          </a:p>
          <a:p>
            <a:pPr algn="just">
              <a:lnSpc>
                <a:spcPct val="125000"/>
              </a:lnSpc>
            </a:pPr>
            <a:endParaRPr lang="fr-FR" sz="1600" dirty="0">
              <a:latin typeface="Berlin Sans FB" panose="020E0602020502020306" pitchFamily="34" charset="0"/>
            </a:endParaRPr>
          </a:p>
          <a:p>
            <a:pPr algn="just">
              <a:lnSpc>
                <a:spcPct val="125000"/>
              </a:lnSpc>
            </a:pPr>
            <a:r>
              <a:rPr lang="fr-FR" sz="1600" dirty="0">
                <a:latin typeface="Berlin Sans FB" panose="020E0602020502020306" pitchFamily="34" charset="0"/>
              </a:rPr>
              <a:t>-	</a:t>
            </a:r>
            <a:r>
              <a:rPr lang="fr-FR" sz="1600" b="1" dirty="0">
                <a:latin typeface="Berlin Sans FB" panose="020E0602020502020306" pitchFamily="34" charset="0"/>
              </a:rPr>
              <a:t>Audio codes </a:t>
            </a:r>
            <a:r>
              <a:rPr lang="fr-FR" sz="1600" b="1" dirty="0" err="1">
                <a:latin typeface="Berlin Sans FB" panose="020E0602020502020306" pitchFamily="34" charset="0"/>
              </a:rPr>
              <a:t>Mediant</a:t>
            </a:r>
            <a:r>
              <a:rPr lang="fr-FR" sz="1600" b="1" dirty="0">
                <a:latin typeface="Berlin Sans FB" panose="020E0602020502020306" pitchFamily="34" charset="0"/>
              </a:rPr>
              <a:t> 1000MSBG</a:t>
            </a:r>
            <a:r>
              <a:rPr lang="fr-FR" sz="1600" dirty="0">
                <a:latin typeface="Berlin Sans FB" panose="020E0602020502020306" pitchFamily="34" charset="0"/>
              </a:rPr>
              <a:t> : </a:t>
            </a:r>
            <a:r>
              <a:rPr lang="fr-FR" sz="1600" dirty="0" smtClean="0">
                <a:latin typeface="Berlin Sans FB" panose="020E0602020502020306" pitchFamily="34" charset="0"/>
              </a:rPr>
              <a:t>Passerelle </a:t>
            </a:r>
            <a:r>
              <a:rPr lang="fr-FR" sz="1600" dirty="0">
                <a:latin typeface="Berlin Sans FB" panose="020E0602020502020306" pitchFamily="34" charset="0"/>
              </a:rPr>
              <a:t>voix (IPBX).</a:t>
            </a:r>
          </a:p>
          <a:p>
            <a:pPr algn="just">
              <a:lnSpc>
                <a:spcPct val="125000"/>
              </a:lnSpc>
              <a:spcBef>
                <a:spcPts val="1200"/>
              </a:spcBef>
            </a:pPr>
            <a:r>
              <a:rPr lang="fr-FR" sz="1600" dirty="0" smtClean="0">
                <a:latin typeface="Berlin Sans FB" panose="020E0602020502020306" pitchFamily="34" charset="0"/>
              </a:rPr>
              <a:t>MISE </a:t>
            </a:r>
            <a:r>
              <a:rPr lang="fr-FR" sz="1600" dirty="0">
                <a:latin typeface="Berlin Sans FB" panose="020E0602020502020306" pitchFamily="34" charset="0"/>
              </a:rPr>
              <a:t>EN RÉSEAU</a:t>
            </a:r>
          </a:p>
          <a:p>
            <a:pPr algn="just">
              <a:lnSpc>
                <a:spcPct val="125000"/>
              </a:lnSpc>
            </a:pPr>
            <a:r>
              <a:rPr lang="fr-FR" sz="1600" dirty="0">
                <a:latin typeface="Berlin Sans FB" panose="020E0602020502020306" pitchFamily="34" charset="0"/>
              </a:rPr>
              <a:t>Type : passerelle </a:t>
            </a:r>
            <a:r>
              <a:rPr lang="fr-FR" sz="1600" dirty="0" err="1">
                <a:latin typeface="Berlin Sans FB" panose="020E0602020502020306" pitchFamily="34" charset="0"/>
              </a:rPr>
              <a:t>VoIP</a:t>
            </a:r>
            <a:endParaRPr lang="fr-FR" sz="1600" dirty="0">
              <a:latin typeface="Berlin Sans FB" panose="020E0602020502020306" pitchFamily="34" charset="0"/>
            </a:endParaRPr>
          </a:p>
          <a:p>
            <a:pPr algn="just">
              <a:lnSpc>
                <a:spcPct val="125000"/>
              </a:lnSpc>
            </a:pPr>
            <a:r>
              <a:rPr lang="fr-FR" sz="1600" dirty="0">
                <a:latin typeface="Berlin Sans FB" panose="020E0602020502020306" pitchFamily="34" charset="0"/>
              </a:rPr>
              <a:t>Technologie de </a:t>
            </a:r>
            <a:r>
              <a:rPr lang="fr-FR" sz="1600" dirty="0" smtClean="0">
                <a:latin typeface="Berlin Sans FB" panose="020E0602020502020306" pitchFamily="34" charset="0"/>
              </a:rPr>
              <a:t>connectivité : </a:t>
            </a:r>
            <a:r>
              <a:rPr lang="fr-FR" sz="1600" dirty="0">
                <a:latin typeface="Berlin Sans FB" panose="020E0602020502020306" pitchFamily="34" charset="0"/>
              </a:rPr>
              <a:t>filaire</a:t>
            </a:r>
          </a:p>
          <a:p>
            <a:pPr algn="just">
              <a:lnSpc>
                <a:spcPct val="125000"/>
              </a:lnSpc>
            </a:pPr>
            <a:r>
              <a:rPr lang="fr-FR" sz="1600" dirty="0">
                <a:latin typeface="Berlin Sans FB" panose="020E0602020502020306" pitchFamily="34" charset="0"/>
              </a:rPr>
              <a:t>Protocole de </a:t>
            </a:r>
            <a:r>
              <a:rPr lang="fr-FR" sz="1600" dirty="0" smtClean="0">
                <a:latin typeface="Berlin Sans FB" panose="020E0602020502020306" pitchFamily="34" charset="0"/>
              </a:rPr>
              <a:t>liaison : </a:t>
            </a:r>
            <a:r>
              <a:rPr lang="fr-FR" sz="1600" dirty="0">
                <a:latin typeface="Berlin Sans FB" panose="020E0602020502020306" pitchFamily="34" charset="0"/>
              </a:rPr>
              <a:t>Ethernet, </a:t>
            </a:r>
            <a:r>
              <a:rPr lang="fr-FR" sz="1600" dirty="0" err="1">
                <a:latin typeface="Berlin Sans FB" panose="020E0602020502020306" pitchFamily="34" charset="0"/>
              </a:rPr>
              <a:t>Fast</a:t>
            </a:r>
            <a:r>
              <a:rPr lang="fr-FR" sz="1600" dirty="0">
                <a:latin typeface="Berlin Sans FB" panose="020E0602020502020306" pitchFamily="34" charset="0"/>
              </a:rPr>
              <a:t> Ethernet, Gigabit Ethernet</a:t>
            </a:r>
          </a:p>
          <a:p>
            <a:pPr algn="just">
              <a:lnSpc>
                <a:spcPct val="125000"/>
              </a:lnSpc>
            </a:pPr>
            <a:r>
              <a:rPr lang="fr-FR" sz="1600" dirty="0">
                <a:latin typeface="Berlin Sans FB" panose="020E0602020502020306" pitchFamily="34" charset="0"/>
              </a:rPr>
              <a:t>Protocole réseau / transport </a:t>
            </a:r>
            <a:r>
              <a:rPr lang="fr-FR" sz="1600" dirty="0" smtClean="0">
                <a:latin typeface="Berlin Sans FB" panose="020E0602020502020306" pitchFamily="34" charset="0"/>
              </a:rPr>
              <a:t>: DHCP</a:t>
            </a:r>
            <a:r>
              <a:rPr lang="fr-FR" sz="1600" dirty="0">
                <a:latin typeface="Berlin Sans FB" panose="020E0602020502020306" pitchFamily="34" charset="0"/>
              </a:rPr>
              <a:t>, L2TP, </a:t>
            </a:r>
            <a:r>
              <a:rPr lang="fr-FR" sz="1600" dirty="0" err="1">
                <a:latin typeface="Berlin Sans FB" panose="020E0602020502020306" pitchFamily="34" charset="0"/>
              </a:rPr>
              <a:t>PPPoE</a:t>
            </a:r>
            <a:r>
              <a:rPr lang="fr-FR" sz="1600" dirty="0">
                <a:latin typeface="Berlin Sans FB" panose="020E0602020502020306" pitchFamily="34" charset="0"/>
              </a:rPr>
              <a:t>, PPTP, TCP / IP, UDP / IP</a:t>
            </a:r>
          </a:p>
          <a:p>
            <a:pPr algn="just">
              <a:lnSpc>
                <a:spcPct val="125000"/>
              </a:lnSpc>
            </a:pPr>
            <a:r>
              <a:rPr lang="fr-FR" sz="1600" dirty="0">
                <a:latin typeface="Berlin Sans FB" panose="020E0602020502020306" pitchFamily="34" charset="0"/>
              </a:rPr>
              <a:t>Caractéristiques </a:t>
            </a:r>
            <a:r>
              <a:rPr lang="fr-FR" sz="1600" dirty="0" smtClean="0">
                <a:latin typeface="Berlin Sans FB" panose="020E0602020502020306" pitchFamily="34" charset="0"/>
              </a:rPr>
              <a:t>: soutien </a:t>
            </a:r>
            <a:r>
              <a:rPr lang="fr-FR" sz="1600" dirty="0">
                <a:latin typeface="Berlin Sans FB" panose="020E0602020502020306" pitchFamily="34" charset="0"/>
              </a:rPr>
              <a:t>BOOTP, </a:t>
            </a:r>
            <a:r>
              <a:rPr lang="fr-FR" sz="1600" dirty="0" err="1">
                <a:latin typeface="Berlin Sans FB" panose="020E0602020502020306" pitchFamily="34" charset="0"/>
              </a:rPr>
              <a:t>DDos</a:t>
            </a:r>
            <a:r>
              <a:rPr lang="fr-FR" sz="1600" dirty="0">
                <a:latin typeface="Berlin Sans FB" panose="020E0602020502020306" pitchFamily="34" charset="0"/>
              </a:rPr>
              <a:t> prévention des attaques, prise en charge </a:t>
            </a:r>
            <a:r>
              <a:rPr lang="fr-FR" sz="1600" dirty="0" err="1">
                <a:latin typeface="Berlin Sans FB" panose="020E0602020502020306" pitchFamily="34" charset="0"/>
              </a:rPr>
              <a:t>DiffServ</a:t>
            </a:r>
            <a:r>
              <a:rPr lang="fr-FR" sz="1600" dirty="0">
                <a:latin typeface="Berlin Sans FB" panose="020E0602020502020306" pitchFamily="34" charset="0"/>
              </a:rPr>
              <a:t>, protection contre les attaques </a:t>
            </a:r>
            <a:r>
              <a:rPr lang="fr-FR" sz="1600" dirty="0" err="1">
                <a:latin typeface="Berlin Sans FB" panose="020E0602020502020306" pitchFamily="34" charset="0"/>
              </a:rPr>
              <a:t>DoS</a:t>
            </a:r>
            <a:r>
              <a:rPr lang="fr-FR" sz="1600" dirty="0">
                <a:latin typeface="Berlin Sans FB" panose="020E0602020502020306" pitchFamily="34" charset="0"/>
              </a:rPr>
              <a:t>, prise en charge IPv6</a:t>
            </a:r>
            <a:r>
              <a:rPr lang="fr-FR" sz="1600" dirty="0" smtClean="0">
                <a:latin typeface="Berlin Sans FB" panose="020E0602020502020306" pitchFamily="34" charset="0"/>
              </a:rPr>
              <a:t>, </a:t>
            </a:r>
            <a:r>
              <a:rPr lang="fr-FR" sz="1600" dirty="0">
                <a:latin typeface="Berlin Sans FB" panose="020E0602020502020306" pitchFamily="34" charset="0"/>
              </a:rPr>
              <a:t>qualité de service (</a:t>
            </a:r>
            <a:r>
              <a:rPr lang="fr-FR" sz="1600" dirty="0" err="1">
                <a:latin typeface="Berlin Sans FB" panose="020E0602020502020306" pitchFamily="34" charset="0"/>
              </a:rPr>
              <a:t>QoS</a:t>
            </a:r>
            <a:r>
              <a:rPr lang="fr-FR" sz="1600" dirty="0">
                <a:latin typeface="Berlin Sans FB" panose="020E0602020502020306" pitchFamily="34" charset="0"/>
              </a:rPr>
              <a:t>), prise en charge </a:t>
            </a:r>
            <a:r>
              <a:rPr lang="fr-FR" sz="1600" dirty="0" err="1">
                <a:latin typeface="Berlin Sans FB" panose="020E0602020502020306" pitchFamily="34" charset="0"/>
              </a:rPr>
              <a:t>Syslog</a:t>
            </a:r>
            <a:r>
              <a:rPr lang="fr-FR" sz="1600" dirty="0">
                <a:latin typeface="Berlin Sans FB" panose="020E0602020502020306" pitchFamily="34" charset="0"/>
              </a:rPr>
              <a:t>, prise en charge VLAN, commutation de couche </a:t>
            </a:r>
            <a:r>
              <a:rPr lang="fr-FR" sz="1600" dirty="0" smtClean="0">
                <a:latin typeface="Berlin Sans FB" panose="020E0602020502020306" pitchFamily="34" charset="0"/>
              </a:rPr>
              <a:t>2.</a:t>
            </a:r>
            <a:endParaRPr lang="fr-FR" sz="1600" dirty="0">
              <a:latin typeface="Berlin Sans FB" panose="020E0602020502020306" pitchFamily="34" charset="0"/>
            </a:endParaRPr>
          </a:p>
        </p:txBody>
      </p:sp>
    </p:spTree>
    <p:extLst>
      <p:ext uri="{BB962C8B-B14F-4D97-AF65-F5344CB8AC3E}">
        <p14:creationId xmlns:p14="http://schemas.microsoft.com/office/powerpoint/2010/main" val="4204956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CARACTERISTIQUES DES EQUIPEMENTS</a:t>
            </a:r>
            <a:endParaRPr lang="fr-FR" sz="2400" dirty="0">
              <a:solidFill>
                <a:srgbClr val="C00000"/>
              </a:solidFill>
              <a:latin typeface="Bodoni MT Black" pitchFamily="18" charset="0"/>
            </a:endParaRPr>
          </a:p>
        </p:txBody>
      </p:sp>
      <p:sp>
        <p:nvSpPr>
          <p:cNvPr id="2" name="Rectangle 1"/>
          <p:cNvSpPr/>
          <p:nvPr/>
        </p:nvSpPr>
        <p:spPr>
          <a:xfrm>
            <a:off x="1583138" y="1768567"/>
            <a:ext cx="8993877" cy="2554545"/>
          </a:xfrm>
          <a:prstGeom prst="rect">
            <a:avLst/>
          </a:prstGeom>
        </p:spPr>
        <p:txBody>
          <a:bodyPr wrap="square">
            <a:spAutoFit/>
          </a:bodyPr>
          <a:lstStyle/>
          <a:p>
            <a:pPr algn="just">
              <a:lnSpc>
                <a:spcPct val="125000"/>
              </a:lnSpc>
            </a:pPr>
            <a:r>
              <a:rPr lang="fr-FR" sz="1600" b="1" dirty="0">
                <a:latin typeface="Berlin Sans FB" panose="020E0602020502020306" pitchFamily="34" charset="0"/>
              </a:rPr>
              <a:t>INTERFACE VOIX FOURNIE</a:t>
            </a:r>
          </a:p>
          <a:p>
            <a:pPr algn="just">
              <a:lnSpc>
                <a:spcPct val="125000"/>
              </a:lnSpc>
            </a:pPr>
            <a:r>
              <a:rPr lang="fr-FR" sz="1600" dirty="0">
                <a:latin typeface="Berlin Sans FB" panose="020E0602020502020306" pitchFamily="34" charset="0"/>
              </a:rPr>
              <a:t>Type réseau</a:t>
            </a:r>
          </a:p>
          <a:p>
            <a:pPr algn="just">
              <a:lnSpc>
                <a:spcPct val="125000"/>
              </a:lnSpc>
            </a:pPr>
            <a:r>
              <a:rPr lang="fr-FR" sz="1600" dirty="0">
                <a:latin typeface="Berlin Sans FB" panose="020E0602020502020306" pitchFamily="34" charset="0"/>
              </a:rPr>
              <a:t>Interface T1 / E1 / J1</a:t>
            </a:r>
          </a:p>
          <a:p>
            <a:pPr algn="just">
              <a:lnSpc>
                <a:spcPct val="125000"/>
              </a:lnSpc>
            </a:pPr>
            <a:r>
              <a:rPr lang="fr-FR" sz="1600" dirty="0">
                <a:latin typeface="Berlin Sans FB" panose="020E0602020502020306" pitchFamily="34" charset="0"/>
              </a:rPr>
              <a:t>Quantité 1, 2, 3</a:t>
            </a:r>
          </a:p>
          <a:p>
            <a:pPr algn="just">
              <a:lnSpc>
                <a:spcPct val="125000"/>
              </a:lnSpc>
            </a:pPr>
            <a:r>
              <a:rPr lang="fr-FR" sz="1600" dirty="0">
                <a:latin typeface="Berlin Sans FB" panose="020E0602020502020306" pitchFamily="34" charset="0"/>
              </a:rPr>
              <a:t>Type de connecteur RJ-45</a:t>
            </a:r>
          </a:p>
          <a:p>
            <a:pPr algn="just">
              <a:lnSpc>
                <a:spcPct val="125000"/>
              </a:lnSpc>
            </a:pPr>
            <a:endParaRPr lang="fr-FR" sz="1600" dirty="0">
              <a:latin typeface="Berlin Sans FB" panose="020E0602020502020306" pitchFamily="34" charset="0"/>
            </a:endParaRPr>
          </a:p>
          <a:p>
            <a:pPr marL="285750" indent="-285750" algn="just">
              <a:lnSpc>
                <a:spcPct val="125000"/>
              </a:lnSpc>
              <a:buFontTx/>
              <a:buChar char="-"/>
            </a:pPr>
            <a:r>
              <a:rPr lang="fr-FR" sz="1600" b="1" dirty="0" smtClean="0">
                <a:latin typeface="Berlin Sans FB" panose="020E0602020502020306" pitchFamily="34" charset="0"/>
              </a:rPr>
              <a:t>IDU : Equipement modulateur/démodulateur</a:t>
            </a:r>
            <a:endParaRPr lang="fr-FR" sz="1600" dirty="0" smtClean="0">
              <a:latin typeface="Berlin Sans FB" panose="020E0602020502020306" pitchFamily="34" charset="0"/>
            </a:endParaRPr>
          </a:p>
          <a:p>
            <a:pPr algn="just">
              <a:lnSpc>
                <a:spcPct val="125000"/>
              </a:lnSpc>
            </a:pPr>
            <a:r>
              <a:rPr lang="fr-FR" sz="1600" dirty="0" smtClean="0">
                <a:latin typeface="Berlin Sans FB" panose="020E0602020502020306" pitchFamily="34" charset="0"/>
              </a:rPr>
              <a:t>Il </a:t>
            </a:r>
            <a:r>
              <a:rPr lang="fr-FR" sz="1600" dirty="0">
                <a:latin typeface="Berlin Sans FB" panose="020E0602020502020306" pitchFamily="34" charset="0"/>
              </a:rPr>
              <a:t>reçoit le signal de l’antenne et l’envoie sous forme d’E1 vers l’équipement Media Gateway. </a:t>
            </a:r>
          </a:p>
        </p:txBody>
      </p:sp>
    </p:spTree>
    <p:extLst>
      <p:ext uri="{BB962C8B-B14F-4D97-AF65-F5344CB8AC3E}">
        <p14:creationId xmlns:p14="http://schemas.microsoft.com/office/powerpoint/2010/main" val="942962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a:t>
            </a:fld>
            <a:endParaRPr lang="fr-FR" dirty="0"/>
          </a:p>
        </p:txBody>
      </p:sp>
      <p:sp>
        <p:nvSpPr>
          <p:cNvPr id="38" name="Ellipse 37"/>
          <p:cNvSpPr/>
          <p:nvPr/>
        </p:nvSpPr>
        <p:spPr>
          <a:xfrm>
            <a:off x="7989013" y="968991"/>
            <a:ext cx="1126527" cy="581643"/>
          </a:xfrm>
          <a:prstGeom prst="ellipse">
            <a:avLst/>
          </a:prstGeom>
          <a:solidFill>
            <a:schemeClr val="accent5">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Berlin Sans FB" pitchFamily="34" charset="0"/>
              </a:rPr>
              <a:t>PAGE</a:t>
            </a:r>
            <a:endParaRPr lang="fr-FR" sz="1400" dirty="0">
              <a:latin typeface="Berlin Sans FB" pitchFamily="34" charset="0"/>
            </a:endParaRPr>
          </a:p>
        </p:txBody>
      </p:sp>
      <p:sp>
        <p:nvSpPr>
          <p:cNvPr id="39" name="Rectangle 38"/>
          <p:cNvSpPr/>
          <p:nvPr/>
        </p:nvSpPr>
        <p:spPr>
          <a:xfrm>
            <a:off x="1825678" y="968991"/>
            <a:ext cx="6020618" cy="581643"/>
          </a:xfrm>
          <a:prstGeom prst="rect">
            <a:avLst/>
          </a:prstGeom>
          <a:solidFill>
            <a:schemeClr val="accent5">
              <a:lumMod val="50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dirty="0" smtClean="0">
                <a:solidFill>
                  <a:schemeClr val="bg1"/>
                </a:solidFill>
                <a:latin typeface="Berlin Sans FB" pitchFamily="34" charset="0"/>
              </a:rPr>
              <a:t>TITRES</a:t>
            </a:r>
            <a:endParaRPr lang="fr-FR" dirty="0">
              <a:solidFill>
                <a:schemeClr val="bg1"/>
              </a:solidFill>
              <a:latin typeface="Berlin Sans FB" pitchFamily="34" charset="0"/>
            </a:endParaRPr>
          </a:p>
        </p:txBody>
      </p:sp>
      <p:sp>
        <p:nvSpPr>
          <p:cNvPr id="43" name="Ellipse 42"/>
          <p:cNvSpPr/>
          <p:nvPr/>
        </p:nvSpPr>
        <p:spPr>
          <a:xfrm>
            <a:off x="8221285" y="1658877"/>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03</a:t>
            </a:r>
            <a:endParaRPr lang="fr-FR" dirty="0">
              <a:solidFill>
                <a:schemeClr val="accent5">
                  <a:lumMod val="50000"/>
                </a:schemeClr>
              </a:solidFill>
              <a:latin typeface="Berlin Sans FB" pitchFamily="34" charset="0"/>
            </a:endParaRPr>
          </a:p>
        </p:txBody>
      </p:sp>
      <p:sp>
        <p:nvSpPr>
          <p:cNvPr id="44" name="Rectangle 43"/>
          <p:cNvSpPr/>
          <p:nvPr/>
        </p:nvSpPr>
        <p:spPr>
          <a:xfrm>
            <a:off x="1829611" y="1582992"/>
            <a:ext cx="6003038" cy="605700"/>
          </a:xfrm>
          <a:prstGeom prst="rect">
            <a:avLst/>
          </a:prstGeom>
          <a:ln>
            <a:solidFill>
              <a:schemeClr val="accent5">
                <a:lumMod val="50000"/>
              </a:schemeClr>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dirty="0" smtClean="0">
                <a:solidFill>
                  <a:schemeClr val="accent5">
                    <a:lumMod val="50000"/>
                  </a:schemeClr>
                </a:solidFill>
                <a:latin typeface="Berlin Sans FB" pitchFamily="34" charset="0"/>
              </a:rPr>
              <a:t>PRESENTATION </a:t>
            </a:r>
            <a:r>
              <a:rPr lang="fr-FR" dirty="0">
                <a:solidFill>
                  <a:schemeClr val="accent5">
                    <a:lumMod val="50000"/>
                  </a:schemeClr>
                </a:solidFill>
                <a:latin typeface="Berlin Sans FB" pitchFamily="34" charset="0"/>
              </a:rPr>
              <a:t>DU GROUPE MEDIA </a:t>
            </a:r>
            <a:r>
              <a:rPr lang="fr-FR" dirty="0" smtClean="0">
                <a:solidFill>
                  <a:schemeClr val="accent5">
                    <a:lumMod val="50000"/>
                  </a:schemeClr>
                </a:solidFill>
                <a:latin typeface="Berlin Sans FB" pitchFamily="34" charset="0"/>
              </a:rPr>
              <a:t>CONTACT ET DE SA FILIALE MEDIA CONTACT CAMEROUN</a:t>
            </a:r>
            <a:endParaRPr lang="fr-FR" dirty="0">
              <a:solidFill>
                <a:schemeClr val="accent5">
                  <a:lumMod val="50000"/>
                </a:schemeClr>
              </a:solidFill>
              <a:latin typeface="Berlin Sans FB" pitchFamily="34" charset="0"/>
            </a:endParaRPr>
          </a:p>
        </p:txBody>
      </p:sp>
      <p:sp>
        <p:nvSpPr>
          <p:cNvPr id="57" name="Ellipse 56"/>
          <p:cNvSpPr/>
          <p:nvPr/>
        </p:nvSpPr>
        <p:spPr>
          <a:xfrm>
            <a:off x="8385060" y="2219688"/>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11</a:t>
            </a:r>
            <a:endParaRPr lang="fr-FR" dirty="0">
              <a:solidFill>
                <a:schemeClr val="accent5">
                  <a:lumMod val="50000"/>
                </a:schemeClr>
              </a:solidFill>
              <a:latin typeface="Berlin Sans FB" pitchFamily="34" charset="0"/>
            </a:endParaRPr>
          </a:p>
        </p:txBody>
      </p:sp>
      <p:sp>
        <p:nvSpPr>
          <p:cNvPr id="58" name="Rectangle 57"/>
          <p:cNvSpPr/>
          <p:nvPr/>
        </p:nvSpPr>
        <p:spPr>
          <a:xfrm>
            <a:off x="1829611" y="2245787"/>
            <a:ext cx="6003038"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defRPr/>
            </a:pPr>
            <a:r>
              <a:rPr lang="fr-FR" dirty="0" smtClean="0">
                <a:solidFill>
                  <a:schemeClr val="accent5">
                    <a:lumMod val="50000"/>
                  </a:schemeClr>
                </a:solidFill>
                <a:latin typeface="Berlin Sans FB" pitchFamily="34" charset="0"/>
              </a:rPr>
              <a:t>NOS SOLUTIONS</a:t>
            </a:r>
            <a:endParaRPr lang="fr-FR" dirty="0">
              <a:solidFill>
                <a:schemeClr val="accent5">
                  <a:lumMod val="50000"/>
                </a:schemeClr>
              </a:solidFill>
              <a:latin typeface="Berlin Sans FB" pitchFamily="34" charset="0"/>
            </a:endParaRPr>
          </a:p>
        </p:txBody>
      </p:sp>
      <p:sp>
        <p:nvSpPr>
          <p:cNvPr id="59" name="Ellipse 58"/>
          <p:cNvSpPr/>
          <p:nvPr/>
        </p:nvSpPr>
        <p:spPr>
          <a:xfrm>
            <a:off x="8496124" y="2828470"/>
            <a:ext cx="689277" cy="468456"/>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13</a:t>
            </a:r>
            <a:endParaRPr lang="fr-FR" dirty="0">
              <a:solidFill>
                <a:schemeClr val="accent5">
                  <a:lumMod val="50000"/>
                </a:schemeClr>
              </a:solidFill>
              <a:latin typeface="Berlin Sans FB" pitchFamily="34" charset="0"/>
            </a:endParaRPr>
          </a:p>
        </p:txBody>
      </p:sp>
      <p:sp>
        <p:nvSpPr>
          <p:cNvPr id="60" name="Rectangle 59"/>
          <p:cNvSpPr/>
          <p:nvPr/>
        </p:nvSpPr>
        <p:spPr>
          <a:xfrm>
            <a:off x="1831955" y="2815365"/>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defRPr/>
            </a:pPr>
            <a:r>
              <a:rPr lang="fr-FR" dirty="0" smtClean="0">
                <a:solidFill>
                  <a:schemeClr val="accent5">
                    <a:lumMod val="50000"/>
                  </a:schemeClr>
                </a:solidFill>
                <a:latin typeface="Berlin Sans FB" pitchFamily="34" charset="0"/>
              </a:rPr>
              <a:t>NOTRE PROPOSITION</a:t>
            </a:r>
            <a:endParaRPr lang="fr-FR" dirty="0">
              <a:solidFill>
                <a:schemeClr val="accent5">
                  <a:lumMod val="50000"/>
                </a:schemeClr>
              </a:solidFill>
              <a:latin typeface="Berlin Sans FB" pitchFamily="34" charset="0"/>
            </a:endParaRPr>
          </a:p>
        </p:txBody>
      </p:sp>
      <p:sp>
        <p:nvSpPr>
          <p:cNvPr id="61" name="Ellipse 60"/>
          <p:cNvSpPr/>
          <p:nvPr/>
        </p:nvSpPr>
        <p:spPr>
          <a:xfrm>
            <a:off x="8562483" y="3440593"/>
            <a:ext cx="689277" cy="46737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41</a:t>
            </a:r>
            <a:endParaRPr lang="fr-FR" dirty="0">
              <a:solidFill>
                <a:schemeClr val="accent5">
                  <a:lumMod val="50000"/>
                </a:schemeClr>
              </a:solidFill>
              <a:latin typeface="Berlin Sans FB" pitchFamily="34" charset="0"/>
            </a:endParaRPr>
          </a:p>
        </p:txBody>
      </p:sp>
      <p:sp>
        <p:nvSpPr>
          <p:cNvPr id="62" name="Rectangle 61"/>
          <p:cNvSpPr/>
          <p:nvPr/>
        </p:nvSpPr>
        <p:spPr>
          <a:xfrm>
            <a:off x="1826097" y="3403771"/>
            <a:ext cx="6006551"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dirty="0" smtClean="0">
                <a:solidFill>
                  <a:srgbClr val="002060"/>
                </a:solidFill>
                <a:latin typeface="Berlin Sans FB" pitchFamily="34" charset="0"/>
              </a:rPr>
              <a:t>SERVICES PROPOSES</a:t>
            </a:r>
            <a:endParaRPr lang="fr-FR" dirty="0">
              <a:solidFill>
                <a:srgbClr val="002060"/>
              </a:solidFill>
              <a:latin typeface="Berlin Sans FB" pitchFamily="34" charset="0"/>
            </a:endParaRPr>
          </a:p>
        </p:txBody>
      </p:sp>
      <p:sp>
        <p:nvSpPr>
          <p:cNvPr id="63" name="Ellipse 62"/>
          <p:cNvSpPr/>
          <p:nvPr/>
        </p:nvSpPr>
        <p:spPr>
          <a:xfrm>
            <a:off x="8466946" y="4010992"/>
            <a:ext cx="689277" cy="466013"/>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43</a:t>
            </a:r>
            <a:endParaRPr lang="fr-FR" dirty="0">
              <a:solidFill>
                <a:schemeClr val="accent5">
                  <a:lumMod val="50000"/>
                </a:schemeClr>
              </a:solidFill>
              <a:latin typeface="Berlin Sans FB" pitchFamily="34" charset="0"/>
            </a:endParaRPr>
          </a:p>
        </p:txBody>
      </p:sp>
      <p:sp>
        <p:nvSpPr>
          <p:cNvPr id="64" name="Rectangle 63"/>
          <p:cNvSpPr/>
          <p:nvPr/>
        </p:nvSpPr>
        <p:spPr>
          <a:xfrm>
            <a:off x="1831955" y="3994424"/>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NOTRE APPROCHE COPC</a:t>
            </a:r>
            <a:endParaRPr lang="fr-FR" dirty="0">
              <a:solidFill>
                <a:schemeClr val="accent5">
                  <a:lumMod val="50000"/>
                </a:schemeClr>
              </a:solidFill>
              <a:latin typeface="Berlin Sans FB" pitchFamily="34" charset="0"/>
            </a:endParaRPr>
          </a:p>
        </p:txBody>
      </p:sp>
      <p:sp>
        <p:nvSpPr>
          <p:cNvPr id="65" name="Ellipse 64"/>
          <p:cNvSpPr/>
          <p:nvPr/>
        </p:nvSpPr>
        <p:spPr>
          <a:xfrm>
            <a:off x="8337168" y="4620672"/>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49</a:t>
            </a:r>
            <a:endParaRPr lang="fr-FR" dirty="0">
              <a:solidFill>
                <a:schemeClr val="accent5">
                  <a:lumMod val="50000"/>
                </a:schemeClr>
              </a:solidFill>
              <a:latin typeface="Berlin Sans FB" pitchFamily="34" charset="0"/>
            </a:endParaRPr>
          </a:p>
        </p:txBody>
      </p:sp>
      <p:sp>
        <p:nvSpPr>
          <p:cNvPr id="66" name="Rectangle 65"/>
          <p:cNvSpPr/>
          <p:nvPr/>
        </p:nvSpPr>
        <p:spPr>
          <a:xfrm>
            <a:off x="1831955" y="4594105"/>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NOS REFERENCES</a:t>
            </a:r>
            <a:endParaRPr lang="fr-FR" dirty="0">
              <a:solidFill>
                <a:schemeClr val="accent5">
                  <a:lumMod val="50000"/>
                </a:schemeClr>
              </a:solidFill>
              <a:latin typeface="Berlin Sans FB" pitchFamily="34" charset="0"/>
            </a:endParaRPr>
          </a:p>
        </p:txBody>
      </p:sp>
      <p:sp>
        <p:nvSpPr>
          <p:cNvPr id="19" name="Ellipse 18"/>
          <p:cNvSpPr/>
          <p:nvPr/>
        </p:nvSpPr>
        <p:spPr>
          <a:xfrm>
            <a:off x="8227983" y="5189713"/>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49</a:t>
            </a:r>
            <a:endParaRPr lang="fr-FR" dirty="0">
              <a:solidFill>
                <a:schemeClr val="accent5">
                  <a:lumMod val="50000"/>
                </a:schemeClr>
              </a:solidFill>
              <a:latin typeface="Berlin Sans FB" pitchFamily="34" charset="0"/>
            </a:endParaRPr>
          </a:p>
        </p:txBody>
      </p:sp>
      <p:sp>
        <p:nvSpPr>
          <p:cNvPr id="20" name="Rectangle 19"/>
          <p:cNvSpPr/>
          <p:nvPr/>
        </p:nvSpPr>
        <p:spPr>
          <a:xfrm>
            <a:off x="1831955" y="5191307"/>
            <a:ext cx="6000694" cy="527539"/>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pPr>
            <a:r>
              <a:rPr lang="fr-FR" dirty="0" smtClean="0">
                <a:solidFill>
                  <a:schemeClr val="accent5">
                    <a:lumMod val="50000"/>
                  </a:schemeClr>
                </a:solidFill>
                <a:latin typeface="Berlin Sans FB" pitchFamily="34" charset="0"/>
              </a:rPr>
              <a:t>COMPLEMENT D’INFORMATIONS</a:t>
            </a:r>
            <a:endParaRPr lang="fr-FR" dirty="0">
              <a:solidFill>
                <a:schemeClr val="accent5">
                  <a:lumMod val="50000"/>
                </a:schemeClr>
              </a:solidFill>
              <a:latin typeface="Berlin Sans FB" pitchFamily="34" charset="0"/>
            </a:endParaRPr>
          </a:p>
        </p:txBody>
      </p:sp>
    </p:spTree>
    <p:extLst>
      <p:ext uri="{BB962C8B-B14F-4D97-AF65-F5344CB8AC3E}">
        <p14:creationId xmlns:p14="http://schemas.microsoft.com/office/powerpoint/2010/main" val="3872254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7539217" cy="461665"/>
          </a:xfrm>
          <a:prstGeom prst="rect">
            <a:avLst/>
          </a:prstGeom>
        </p:spPr>
        <p:txBody>
          <a:bodyPr wrap="square">
            <a:spAutoFit/>
          </a:bodyPr>
          <a:lstStyle/>
          <a:p>
            <a:pPr algn="ctr"/>
            <a:r>
              <a:rPr lang="fr-FR" sz="2400" dirty="0" smtClean="0">
                <a:solidFill>
                  <a:srgbClr val="C00000"/>
                </a:solidFill>
                <a:latin typeface="Bodoni MT Black" pitchFamily="18" charset="0"/>
              </a:rPr>
              <a:t>CARACTERISTIQUES DES EQUIPEMENTS</a:t>
            </a:r>
            <a:endParaRPr lang="fr-FR" sz="2400" dirty="0">
              <a:solidFill>
                <a:srgbClr val="C00000"/>
              </a:solidFill>
              <a:latin typeface="Bodoni MT Black" pitchFamily="18" charset="0"/>
            </a:endParaRPr>
          </a:p>
        </p:txBody>
      </p:sp>
      <p:sp>
        <p:nvSpPr>
          <p:cNvPr id="2" name="Rectangle 1"/>
          <p:cNvSpPr/>
          <p:nvPr/>
        </p:nvSpPr>
        <p:spPr>
          <a:xfrm>
            <a:off x="1555842" y="1645735"/>
            <a:ext cx="9702421" cy="4216026"/>
          </a:xfrm>
          <a:prstGeom prst="rect">
            <a:avLst/>
          </a:prstGeom>
        </p:spPr>
        <p:txBody>
          <a:bodyPr wrap="square">
            <a:spAutoFit/>
          </a:bodyPr>
          <a:lstStyle/>
          <a:p>
            <a:pPr algn="just">
              <a:lnSpc>
                <a:spcPct val="125000"/>
              </a:lnSpc>
            </a:pPr>
            <a:r>
              <a:rPr lang="fr-FR" sz="1600" dirty="0" smtClean="0">
                <a:latin typeface="Berlin Sans FB" panose="020E0602020502020306" pitchFamily="34" charset="0"/>
              </a:rPr>
              <a:t>-</a:t>
            </a:r>
            <a:r>
              <a:rPr lang="fr-FR" sz="1600" dirty="0">
                <a:latin typeface="Berlin Sans FB" panose="020E0602020502020306" pitchFamily="34" charset="0"/>
              </a:rPr>
              <a:t>	</a:t>
            </a:r>
            <a:r>
              <a:rPr lang="fr-FR" sz="1600" b="1" dirty="0" smtClean="0">
                <a:latin typeface="Berlin Sans FB" panose="020E0602020502020306" pitchFamily="34" charset="0"/>
              </a:rPr>
              <a:t>Pare-feu NCA 4010</a:t>
            </a:r>
            <a:r>
              <a:rPr lang="fr-FR" sz="1600" dirty="0" smtClean="0">
                <a:latin typeface="Berlin Sans FB" panose="020E0602020502020306" pitchFamily="34" charset="0"/>
              </a:rPr>
              <a:t> / Pare-feu </a:t>
            </a:r>
            <a:r>
              <a:rPr lang="fr-FR" sz="1600" dirty="0">
                <a:latin typeface="Berlin Sans FB" panose="020E0602020502020306" pitchFamily="34" charset="0"/>
              </a:rPr>
              <a:t>respectant les caractéristiques ci-dessous :</a:t>
            </a:r>
          </a:p>
          <a:p>
            <a:pPr marL="742950" lvl="1" indent="-285750" algn="just">
              <a:lnSpc>
                <a:spcPct val="125000"/>
              </a:lnSpc>
              <a:spcBef>
                <a:spcPts val="1200"/>
              </a:spcBef>
              <a:buFont typeface="Courier New" panose="02070309020205020404" pitchFamily="49" charset="0"/>
              <a:buChar char="o"/>
            </a:pPr>
            <a:r>
              <a:rPr lang="fr-FR" sz="1600" dirty="0" smtClean="0">
                <a:latin typeface="Berlin Sans FB" panose="020E0602020502020306" pitchFamily="34" charset="0"/>
              </a:rPr>
              <a:t>Filtrage </a:t>
            </a:r>
            <a:r>
              <a:rPr lang="fr-FR" sz="1600" dirty="0">
                <a:latin typeface="Berlin Sans FB" panose="020E0602020502020306" pitchFamily="34" charset="0"/>
              </a:rPr>
              <a:t>par IP source et </a:t>
            </a:r>
            <a:r>
              <a:rPr lang="fr-FR" sz="1600" dirty="0" smtClean="0">
                <a:latin typeface="Berlin Sans FB" panose="020E0602020502020306" pitchFamily="34" charset="0"/>
              </a:rPr>
              <a:t>destination</a:t>
            </a:r>
            <a:r>
              <a:rPr lang="fr-FR" sz="1600" dirty="0">
                <a:latin typeface="Berlin Sans FB" panose="020E0602020502020306" pitchFamily="34" charset="0"/>
              </a:rPr>
              <a:t>, le protocole IP, la source et port de destination pour le trafic TCP et UDP</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Permet </a:t>
            </a:r>
            <a:r>
              <a:rPr lang="fr-FR" sz="1600" dirty="0">
                <a:latin typeface="Berlin Sans FB" panose="020E0602020502020306" pitchFamily="34" charset="0"/>
              </a:rPr>
              <a:t>de limiter les connexions simultanées basées sur une règle</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Politique </a:t>
            </a:r>
            <a:r>
              <a:rPr lang="fr-FR" sz="1600" dirty="0">
                <a:latin typeface="Berlin Sans FB" panose="020E0602020502020306" pitchFamily="34" charset="0"/>
              </a:rPr>
              <a:t>de routage très flexible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Gestion </a:t>
            </a:r>
            <a:r>
              <a:rPr lang="fr-FR" sz="1600" dirty="0">
                <a:latin typeface="Berlin Sans FB" panose="020E0602020502020306" pitchFamily="34" charset="0"/>
              </a:rPr>
              <a:t>par interface graphique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Monitoring </a:t>
            </a:r>
            <a:r>
              <a:rPr lang="fr-FR" sz="1600" dirty="0">
                <a:latin typeface="Berlin Sans FB" panose="020E0602020502020306" pitchFamily="34" charset="0"/>
              </a:rPr>
              <a:t>en temps réel des différents Traffic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Conserve </a:t>
            </a:r>
            <a:r>
              <a:rPr lang="fr-FR" sz="1600" dirty="0">
                <a:latin typeface="Berlin Sans FB" panose="020E0602020502020306" pitchFamily="34" charset="0"/>
              </a:rPr>
              <a:t>l’historique des trafics pour des rapports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Options </a:t>
            </a:r>
            <a:r>
              <a:rPr lang="fr-FR" sz="1600" dirty="0">
                <a:latin typeface="Berlin Sans FB" panose="020E0602020502020306" pitchFamily="34" charset="0"/>
              </a:rPr>
              <a:t>pour la connectivité VPN, </a:t>
            </a:r>
            <a:r>
              <a:rPr lang="fr-FR" sz="1600" dirty="0" err="1">
                <a:latin typeface="Berlin Sans FB" panose="020E0602020502020306" pitchFamily="34" charset="0"/>
              </a:rPr>
              <a:t>IPsec</a:t>
            </a:r>
            <a:r>
              <a:rPr lang="fr-FR" sz="1600" dirty="0">
                <a:latin typeface="Berlin Sans FB" panose="020E0602020502020306" pitchFamily="34" charset="0"/>
              </a:rPr>
              <a:t>, </a:t>
            </a:r>
            <a:r>
              <a:rPr lang="fr-FR" sz="1600" dirty="0" err="1">
                <a:latin typeface="Berlin Sans FB" panose="020E0602020502020306" pitchFamily="34" charset="0"/>
              </a:rPr>
              <a:t>OpenVPN</a:t>
            </a:r>
            <a:r>
              <a:rPr lang="fr-FR" sz="1600" dirty="0">
                <a:latin typeface="Berlin Sans FB" panose="020E0602020502020306" pitchFamily="34" charset="0"/>
              </a:rPr>
              <a:t> et PPTP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Fonction </a:t>
            </a:r>
            <a:r>
              <a:rPr lang="fr-FR" sz="1600" dirty="0">
                <a:latin typeface="Berlin Sans FB" panose="020E0602020502020306" pitchFamily="34" charset="0"/>
              </a:rPr>
              <a:t>de portail captif pour protéger l’accès aux réseaux local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Fonction </a:t>
            </a:r>
            <a:r>
              <a:rPr lang="fr-FR" sz="1600" dirty="0">
                <a:latin typeface="Berlin Sans FB" panose="020E0602020502020306" pitchFamily="34" charset="0"/>
              </a:rPr>
              <a:t>de NAT / PAT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Fonction </a:t>
            </a:r>
            <a:r>
              <a:rPr lang="fr-FR" sz="1600" dirty="0">
                <a:latin typeface="Berlin Sans FB" panose="020E0602020502020306" pitchFamily="34" charset="0"/>
              </a:rPr>
              <a:t>de routage inter-réseau (VLAN) ;</a:t>
            </a:r>
          </a:p>
          <a:p>
            <a:pPr marL="742950" lvl="1" indent="-285750" algn="just">
              <a:lnSpc>
                <a:spcPct val="125000"/>
              </a:lnSpc>
              <a:buFont typeface="Courier New" panose="02070309020205020404" pitchFamily="49" charset="0"/>
              <a:buChar char="o"/>
            </a:pPr>
            <a:r>
              <a:rPr lang="fr-FR" sz="1600" dirty="0" smtClean="0">
                <a:latin typeface="Berlin Sans FB" panose="020E0602020502020306" pitchFamily="34" charset="0"/>
              </a:rPr>
              <a:t>Fonction </a:t>
            </a:r>
            <a:r>
              <a:rPr lang="fr-FR" sz="1600" dirty="0">
                <a:latin typeface="Berlin Sans FB" panose="020E0602020502020306" pitchFamily="34" charset="0"/>
              </a:rPr>
              <a:t>Multi-WAN pour l'usage de connexions internet </a:t>
            </a:r>
            <a:r>
              <a:rPr lang="fr-FR" sz="1600" dirty="0" smtClean="0">
                <a:latin typeface="Berlin Sans FB" panose="020E0602020502020306" pitchFamily="34" charset="0"/>
              </a:rPr>
              <a:t>multiples</a:t>
            </a:r>
            <a:endParaRPr lang="fr-FR" sz="1600" dirty="0">
              <a:latin typeface="Berlin Sans FB" panose="020E0602020502020306" pitchFamily="34" charset="0"/>
            </a:endParaRPr>
          </a:p>
        </p:txBody>
      </p:sp>
    </p:spTree>
    <p:extLst>
      <p:ext uri="{BB962C8B-B14F-4D97-AF65-F5344CB8AC3E}">
        <p14:creationId xmlns:p14="http://schemas.microsoft.com/office/powerpoint/2010/main" val="403156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067476" y="1037303"/>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sp>
        <p:nvSpPr>
          <p:cNvPr id="2" name="Rectangle 1"/>
          <p:cNvSpPr/>
          <p:nvPr/>
        </p:nvSpPr>
        <p:spPr>
          <a:xfrm>
            <a:off x="1555842" y="1795863"/>
            <a:ext cx="9702421" cy="4093428"/>
          </a:xfrm>
          <a:prstGeom prst="rect">
            <a:avLst/>
          </a:prstGeom>
        </p:spPr>
        <p:txBody>
          <a:bodyPr wrap="square">
            <a:spAutoFit/>
          </a:bodyPr>
          <a:lstStyle/>
          <a:p>
            <a:pPr algn="just">
              <a:lnSpc>
                <a:spcPct val="125000"/>
              </a:lnSpc>
            </a:pPr>
            <a:r>
              <a:rPr lang="fr-FR" sz="1600" dirty="0" err="1">
                <a:latin typeface="Berlin Sans FB" panose="020E0602020502020306" pitchFamily="34" charset="0"/>
              </a:rPr>
              <a:t>Hermes.Net</a:t>
            </a:r>
            <a:r>
              <a:rPr lang="fr-FR" sz="1600" dirty="0">
                <a:latin typeface="Berlin Sans FB" panose="020E0602020502020306" pitchFamily="34" charset="0"/>
              </a:rPr>
              <a:t> </a:t>
            </a:r>
            <a:r>
              <a:rPr lang="fr-FR" sz="1600" dirty="0" smtClean="0">
                <a:latin typeface="Berlin Sans FB" panose="020E0602020502020306" pitchFamily="34" charset="0"/>
              </a:rPr>
              <a:t>est </a:t>
            </a:r>
            <a:r>
              <a:rPr lang="fr-FR" sz="1600" dirty="0">
                <a:latin typeface="Berlin Sans FB" panose="020E0602020502020306" pitchFamily="34" charset="0"/>
              </a:rPr>
              <a:t>une solution complète </a:t>
            </a:r>
            <a:r>
              <a:rPr lang="fr-FR" sz="1600" dirty="0" smtClean="0">
                <a:latin typeface="Berlin Sans FB" panose="020E0602020502020306" pitchFamily="34" charset="0"/>
              </a:rPr>
              <a:t>de </a:t>
            </a:r>
            <a:r>
              <a:rPr lang="fr-FR" sz="1600" dirty="0">
                <a:latin typeface="Berlin Sans FB" panose="020E0602020502020306" pitchFamily="34" charset="0"/>
              </a:rPr>
              <a:t>centre d'appels utilisant un simple navigateur </a:t>
            </a:r>
            <a:r>
              <a:rPr lang="fr-FR" sz="1600" dirty="0" smtClean="0">
                <a:latin typeface="Berlin Sans FB" panose="020E0602020502020306" pitchFamily="34" charset="0"/>
              </a:rPr>
              <a:t>internet et </a:t>
            </a:r>
            <a:r>
              <a:rPr lang="fr-FR" sz="1600" dirty="0">
                <a:latin typeface="Berlin Sans FB" panose="020E0602020502020306" pitchFamily="34" charset="0"/>
              </a:rPr>
              <a:t>donnant accès à toutes les fonctions d’un centre de contacts </a:t>
            </a:r>
            <a:r>
              <a:rPr lang="fr-FR" sz="1600" dirty="0" smtClean="0">
                <a:latin typeface="Berlin Sans FB" panose="020E0602020502020306" pitchFamily="34" charset="0"/>
              </a:rPr>
              <a:t>:</a:t>
            </a:r>
          </a:p>
          <a:p>
            <a:pPr algn="just">
              <a:lnSpc>
                <a:spcPct val="125000"/>
              </a:lnSpc>
            </a:pPr>
            <a:endParaRPr lang="fr-FR" sz="1400" dirty="0">
              <a:latin typeface="Berlin Sans FB" panose="020E0602020502020306" pitchFamily="34" charset="0"/>
            </a:endParaRPr>
          </a:p>
          <a:p>
            <a:pPr marL="285750" indent="-285750" algn="just">
              <a:lnSpc>
                <a:spcPct val="125000"/>
              </a:lnSpc>
              <a:buFontTx/>
              <a:buChar char="-"/>
            </a:pPr>
            <a:r>
              <a:rPr lang="fr-FR" sz="1600" dirty="0" smtClean="0">
                <a:latin typeface="Berlin Sans FB" panose="020E0602020502020306" pitchFamily="34" charset="0"/>
              </a:rPr>
              <a:t>Appels </a:t>
            </a:r>
            <a:r>
              <a:rPr lang="fr-FR" sz="1600" dirty="0">
                <a:latin typeface="Berlin Sans FB" panose="020E0602020502020306" pitchFamily="34" charset="0"/>
              </a:rPr>
              <a:t>entrants </a:t>
            </a:r>
            <a:r>
              <a:rPr lang="fr-FR" sz="1600" dirty="0" smtClean="0">
                <a:latin typeface="Berlin Sans FB" panose="020E0602020502020306" pitchFamily="34" charset="0"/>
              </a:rPr>
              <a:t>;</a:t>
            </a:r>
          </a:p>
          <a:p>
            <a:pPr marL="285750" indent="-285750" algn="just">
              <a:lnSpc>
                <a:spcPct val="125000"/>
              </a:lnSpc>
              <a:buFontTx/>
              <a:buChar char="-"/>
            </a:pPr>
            <a:r>
              <a:rPr lang="fr-FR" sz="1600" dirty="0" smtClean="0">
                <a:latin typeface="Berlin Sans FB" panose="020E0602020502020306" pitchFamily="34" charset="0"/>
              </a:rPr>
              <a:t>Appels </a:t>
            </a:r>
            <a:r>
              <a:rPr lang="fr-FR" sz="1600" dirty="0">
                <a:latin typeface="Berlin Sans FB" panose="020E0602020502020306" pitchFamily="34" charset="0"/>
              </a:rPr>
              <a:t>sortants </a:t>
            </a:r>
            <a:r>
              <a:rPr lang="fr-FR" sz="1600" dirty="0" smtClean="0">
                <a:latin typeface="Berlin Sans FB" panose="020E0602020502020306" pitchFamily="34" charset="0"/>
              </a:rPr>
              <a:t>;</a:t>
            </a:r>
          </a:p>
          <a:p>
            <a:pPr marL="285750" indent="-285750" algn="just">
              <a:lnSpc>
                <a:spcPct val="125000"/>
              </a:lnSpc>
              <a:buFontTx/>
              <a:buChar char="-"/>
            </a:pPr>
            <a:r>
              <a:rPr lang="fr-FR" sz="1600" dirty="0" smtClean="0">
                <a:latin typeface="Berlin Sans FB" panose="020E0602020502020306" pitchFamily="34" charset="0"/>
              </a:rPr>
              <a:t>Campagnes </a:t>
            </a:r>
            <a:r>
              <a:rPr lang="fr-FR" sz="1600" dirty="0">
                <a:latin typeface="Berlin Sans FB" panose="020E0602020502020306" pitchFamily="34" charset="0"/>
              </a:rPr>
              <a:t>tchat </a:t>
            </a:r>
            <a:r>
              <a:rPr lang="fr-FR" sz="1600" dirty="0" smtClean="0">
                <a:latin typeface="Berlin Sans FB" panose="020E0602020502020306" pitchFamily="34" charset="0"/>
              </a:rPr>
              <a:t>;</a:t>
            </a:r>
          </a:p>
          <a:p>
            <a:pPr marL="285750" indent="-285750" algn="just">
              <a:lnSpc>
                <a:spcPct val="125000"/>
              </a:lnSpc>
              <a:buFontTx/>
              <a:buChar char="-"/>
            </a:pPr>
            <a:r>
              <a:rPr lang="fr-FR" sz="1600" dirty="0" smtClean="0">
                <a:latin typeface="Berlin Sans FB" panose="020E0602020502020306" pitchFamily="34" charset="0"/>
              </a:rPr>
              <a:t>Robots </a:t>
            </a:r>
            <a:r>
              <a:rPr lang="fr-FR" sz="1600" dirty="0">
                <a:latin typeface="Berlin Sans FB" panose="020E0602020502020306" pitchFamily="34" charset="0"/>
              </a:rPr>
              <a:t>calls </a:t>
            </a:r>
            <a:r>
              <a:rPr lang="fr-FR" sz="1600" dirty="0" smtClean="0">
                <a:latin typeface="Berlin Sans FB" panose="020E0602020502020306" pitchFamily="34" charset="0"/>
              </a:rPr>
              <a:t>;</a:t>
            </a:r>
          </a:p>
          <a:p>
            <a:pPr marL="285750" indent="-285750" algn="just">
              <a:lnSpc>
                <a:spcPct val="125000"/>
              </a:lnSpc>
              <a:buFontTx/>
              <a:buChar char="-"/>
            </a:pPr>
            <a:r>
              <a:rPr lang="fr-FR" sz="1600" dirty="0" smtClean="0">
                <a:latin typeface="Berlin Sans FB" panose="020E0602020502020306" pitchFamily="34" charset="0"/>
              </a:rPr>
              <a:t>Campagne </a:t>
            </a:r>
            <a:r>
              <a:rPr lang="fr-FR" sz="1600" dirty="0">
                <a:latin typeface="Berlin Sans FB" panose="020E0602020502020306" pitchFamily="34" charset="0"/>
              </a:rPr>
              <a:t>de prise de rendez-vous pour les commerciaux </a:t>
            </a:r>
            <a:r>
              <a:rPr lang="fr-FR" sz="1600" dirty="0" smtClean="0">
                <a:latin typeface="Berlin Sans FB" panose="020E0602020502020306" pitchFamily="34" charset="0"/>
              </a:rPr>
              <a:t>;</a:t>
            </a:r>
          </a:p>
          <a:p>
            <a:pPr marL="285750" indent="-285750" algn="just">
              <a:lnSpc>
                <a:spcPct val="125000"/>
              </a:lnSpc>
              <a:buFontTx/>
              <a:buChar char="-"/>
            </a:pPr>
            <a:r>
              <a:rPr lang="fr-FR" sz="1600" dirty="0" smtClean="0">
                <a:latin typeface="Berlin Sans FB" panose="020E0602020502020306" pitchFamily="34" charset="0"/>
              </a:rPr>
              <a:t>Campagnes </a:t>
            </a:r>
            <a:r>
              <a:rPr lang="fr-FR" sz="1600" dirty="0">
                <a:latin typeface="Berlin Sans FB" panose="020E0602020502020306" pitchFamily="34" charset="0"/>
              </a:rPr>
              <a:t>des réseaux sociaux (Facebook, Emailing, Twitter et WhatsApp) ;</a:t>
            </a:r>
          </a:p>
          <a:p>
            <a:pPr marL="285750" indent="-285750" algn="just">
              <a:lnSpc>
                <a:spcPct val="125000"/>
              </a:lnSpc>
              <a:buFontTx/>
              <a:buChar char="-"/>
            </a:pPr>
            <a:r>
              <a:rPr lang="fr-FR" sz="1600" dirty="0" smtClean="0">
                <a:latin typeface="Berlin Sans FB" panose="020E0602020502020306" pitchFamily="34" charset="0"/>
              </a:rPr>
              <a:t>Mise </a:t>
            </a:r>
            <a:r>
              <a:rPr lang="fr-FR" sz="1600" dirty="0">
                <a:latin typeface="Berlin Sans FB" panose="020E0602020502020306" pitchFamily="34" charset="0"/>
              </a:rPr>
              <a:t>en place des SVI dynamique et complexe (interaction avec des bases de donnes SQL et Oracle</a:t>
            </a:r>
            <a:r>
              <a:rPr lang="fr-FR" sz="1600" dirty="0" smtClean="0">
                <a:latin typeface="Berlin Sans FB" panose="020E0602020502020306" pitchFamily="34" charset="0"/>
              </a:rPr>
              <a:t>).</a:t>
            </a:r>
          </a:p>
          <a:p>
            <a:pPr algn="just">
              <a:lnSpc>
                <a:spcPct val="125000"/>
              </a:lnSpc>
            </a:pPr>
            <a:endParaRPr lang="fr-FR" sz="1100" dirty="0">
              <a:latin typeface="Berlin Sans FB" panose="020E0602020502020306" pitchFamily="34" charset="0"/>
            </a:endParaRPr>
          </a:p>
          <a:p>
            <a:pPr algn="just">
              <a:lnSpc>
                <a:spcPct val="125000"/>
              </a:lnSpc>
            </a:pPr>
            <a:r>
              <a:rPr lang="fr-FR" sz="1600" dirty="0">
                <a:latin typeface="Berlin Sans FB" panose="020E0602020502020306" pitchFamily="34" charset="0"/>
              </a:rPr>
              <a:t>Le traitement est effectué sur un serveur central, possédant un automate interne qui permet la distribution automatique des appels aux agents avec la gestion </a:t>
            </a:r>
            <a:r>
              <a:rPr lang="fr-FR" sz="1600" dirty="0" smtClean="0">
                <a:latin typeface="Berlin Sans FB" panose="020E0602020502020306" pitchFamily="34" charset="0"/>
              </a:rPr>
              <a:t>de files </a:t>
            </a:r>
            <a:r>
              <a:rPr lang="fr-FR" sz="1600" dirty="0">
                <a:latin typeface="Berlin Sans FB" panose="020E0602020502020306" pitchFamily="34" charset="0"/>
              </a:rPr>
              <a:t>d’attente.</a:t>
            </a:r>
          </a:p>
        </p:txBody>
      </p:sp>
    </p:spTree>
    <p:extLst>
      <p:ext uri="{BB962C8B-B14F-4D97-AF65-F5344CB8AC3E}">
        <p14:creationId xmlns:p14="http://schemas.microsoft.com/office/powerpoint/2010/main" val="142400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55842" y="1795863"/>
            <a:ext cx="9702421" cy="4170372"/>
          </a:xfrm>
          <a:prstGeom prst="rect">
            <a:avLst/>
          </a:prstGeom>
        </p:spPr>
        <p:txBody>
          <a:bodyPr wrap="square">
            <a:spAutoFit/>
          </a:bodyPr>
          <a:lstStyle/>
          <a:p>
            <a:pPr algn="just">
              <a:lnSpc>
                <a:spcPct val="150000"/>
              </a:lnSpc>
            </a:pPr>
            <a:r>
              <a:rPr lang="fr-FR" sz="1600" dirty="0">
                <a:latin typeface="Berlin Sans FB" panose="020E0602020502020306" pitchFamily="34" charset="0"/>
              </a:rPr>
              <a:t>Il présente cinq modules de gestion à savoir :</a:t>
            </a:r>
          </a:p>
          <a:p>
            <a:pPr marL="285750" indent="-285750" algn="just">
              <a:lnSpc>
                <a:spcPct val="150000"/>
              </a:lnSpc>
              <a:buFontTx/>
              <a:buChar char="-"/>
            </a:pPr>
            <a:r>
              <a:rPr lang="fr-FR" dirty="0" smtClean="0">
                <a:solidFill>
                  <a:srgbClr val="FF0000"/>
                </a:solidFill>
                <a:latin typeface="Berlin Sans FB" panose="020E0602020502020306" pitchFamily="34" charset="0"/>
              </a:rPr>
              <a:t>le </a:t>
            </a:r>
            <a:r>
              <a:rPr lang="fr-FR" dirty="0">
                <a:solidFill>
                  <a:srgbClr val="FF0000"/>
                </a:solidFill>
                <a:latin typeface="Berlin Sans FB" panose="020E0602020502020306" pitchFamily="34" charset="0"/>
              </a:rPr>
              <a:t>module administration</a:t>
            </a:r>
            <a:r>
              <a:rPr lang="fr-FR" sz="1600" dirty="0">
                <a:latin typeface="Berlin Sans FB" panose="020E0602020502020306" pitchFamily="34" charset="0"/>
              </a:rPr>
              <a:t> (pour le personnel </a:t>
            </a:r>
            <a:r>
              <a:rPr lang="fr-FR" sz="1600" dirty="0" smtClean="0">
                <a:latin typeface="Berlin Sans FB" panose="020E0602020502020306" pitchFamily="34" charset="0"/>
              </a:rPr>
              <a:t>Informatique) ;</a:t>
            </a:r>
          </a:p>
          <a:p>
            <a:pPr marL="285750" indent="-285750" algn="just">
              <a:lnSpc>
                <a:spcPct val="150000"/>
              </a:lnSpc>
              <a:buFontTx/>
              <a:buChar char="-"/>
            </a:pPr>
            <a:r>
              <a:rPr lang="fr-FR" dirty="0" smtClean="0">
                <a:solidFill>
                  <a:srgbClr val="FF0000"/>
                </a:solidFill>
                <a:latin typeface="Berlin Sans FB" panose="020E0602020502020306" pitchFamily="34" charset="0"/>
              </a:rPr>
              <a:t>le </a:t>
            </a:r>
            <a:r>
              <a:rPr lang="fr-FR" dirty="0">
                <a:solidFill>
                  <a:srgbClr val="FF0000"/>
                </a:solidFill>
                <a:latin typeface="Berlin Sans FB" panose="020E0602020502020306" pitchFamily="34" charset="0"/>
              </a:rPr>
              <a:t>module supervision</a:t>
            </a:r>
            <a:r>
              <a:rPr lang="fr-FR" sz="1600" dirty="0">
                <a:latin typeface="Berlin Sans FB" panose="020E0602020502020306" pitchFamily="34" charset="0"/>
              </a:rPr>
              <a:t> (pour les chefs d’équipe ou team </a:t>
            </a:r>
            <a:r>
              <a:rPr lang="fr-FR" sz="1600" dirty="0" smtClean="0">
                <a:latin typeface="Berlin Sans FB" panose="020E0602020502020306" pitchFamily="34" charset="0"/>
              </a:rPr>
              <a:t>leader) ;</a:t>
            </a:r>
          </a:p>
          <a:p>
            <a:pPr marL="285750" indent="-285750" algn="just">
              <a:lnSpc>
                <a:spcPct val="150000"/>
              </a:lnSpc>
              <a:buFontTx/>
              <a:buChar char="-"/>
            </a:pPr>
            <a:r>
              <a:rPr lang="fr-FR" dirty="0" smtClean="0">
                <a:solidFill>
                  <a:srgbClr val="FF0000"/>
                </a:solidFill>
                <a:latin typeface="Berlin Sans FB" panose="020E0602020502020306" pitchFamily="34" charset="0"/>
              </a:rPr>
              <a:t>le </a:t>
            </a:r>
            <a:r>
              <a:rPr lang="fr-FR" dirty="0">
                <a:solidFill>
                  <a:srgbClr val="FF0000"/>
                </a:solidFill>
                <a:latin typeface="Berlin Sans FB" panose="020E0602020502020306" pitchFamily="34" charset="0"/>
              </a:rPr>
              <a:t>module agent</a:t>
            </a:r>
            <a:r>
              <a:rPr lang="fr-FR" sz="1600" dirty="0">
                <a:latin typeface="Berlin Sans FB" panose="020E0602020502020306" pitchFamily="34" charset="0"/>
              </a:rPr>
              <a:t>  (pour le traitement des appels par les </a:t>
            </a:r>
            <a:r>
              <a:rPr lang="fr-FR" sz="1600" dirty="0" smtClean="0">
                <a:latin typeface="Berlin Sans FB" panose="020E0602020502020306" pitchFamily="34" charset="0"/>
              </a:rPr>
              <a:t>agents) ;</a:t>
            </a:r>
          </a:p>
          <a:p>
            <a:pPr marL="285750" indent="-285750" algn="just">
              <a:lnSpc>
                <a:spcPct val="150000"/>
              </a:lnSpc>
              <a:buFontTx/>
              <a:buChar char="-"/>
            </a:pPr>
            <a:r>
              <a:rPr lang="fr-FR" dirty="0" smtClean="0">
                <a:solidFill>
                  <a:srgbClr val="FF0000"/>
                </a:solidFill>
                <a:latin typeface="Berlin Sans FB" panose="020E0602020502020306" pitchFamily="34" charset="0"/>
              </a:rPr>
              <a:t>le </a:t>
            </a:r>
            <a:r>
              <a:rPr lang="fr-FR" dirty="0">
                <a:solidFill>
                  <a:srgbClr val="FF0000"/>
                </a:solidFill>
                <a:latin typeface="Berlin Sans FB" panose="020E0602020502020306" pitchFamily="34" charset="0"/>
              </a:rPr>
              <a:t>module </a:t>
            </a:r>
            <a:r>
              <a:rPr lang="fr-FR" dirty="0" err="1">
                <a:solidFill>
                  <a:srgbClr val="FF0000"/>
                </a:solidFill>
                <a:latin typeface="Berlin Sans FB" panose="020E0602020502020306" pitchFamily="34" charset="0"/>
              </a:rPr>
              <a:t>reporting</a:t>
            </a:r>
            <a:r>
              <a:rPr lang="fr-FR" sz="1600" dirty="0">
                <a:latin typeface="Berlin Sans FB" panose="020E0602020502020306" pitchFamily="34" charset="0"/>
              </a:rPr>
              <a:t> (pour les chefs d’équipe ou team leader afin de suivre les PKI de la </a:t>
            </a:r>
            <a:r>
              <a:rPr lang="fr-FR" sz="1600" dirty="0" smtClean="0">
                <a:latin typeface="Berlin Sans FB" panose="020E0602020502020306" pitchFamily="34" charset="0"/>
              </a:rPr>
              <a:t>production) ;</a:t>
            </a:r>
          </a:p>
          <a:p>
            <a:pPr marL="285750" indent="-285750" algn="just">
              <a:lnSpc>
                <a:spcPct val="150000"/>
              </a:lnSpc>
              <a:buFontTx/>
              <a:buChar char="-"/>
            </a:pPr>
            <a:r>
              <a:rPr lang="fr-FR" dirty="0" smtClean="0">
                <a:solidFill>
                  <a:srgbClr val="FF0000"/>
                </a:solidFill>
                <a:latin typeface="Berlin Sans FB" panose="020E0602020502020306" pitchFamily="34" charset="0"/>
              </a:rPr>
              <a:t>le </a:t>
            </a:r>
            <a:r>
              <a:rPr lang="fr-FR" dirty="0">
                <a:solidFill>
                  <a:srgbClr val="FF0000"/>
                </a:solidFill>
                <a:latin typeface="Berlin Sans FB" panose="020E0602020502020306" pitchFamily="34" charset="0"/>
              </a:rPr>
              <a:t>module </a:t>
            </a:r>
            <a:r>
              <a:rPr lang="fr-FR" dirty="0" err="1">
                <a:solidFill>
                  <a:srgbClr val="FF0000"/>
                </a:solidFill>
                <a:latin typeface="Berlin Sans FB" panose="020E0602020502020306" pitchFamily="34" charset="0"/>
              </a:rPr>
              <a:t>scripter</a:t>
            </a:r>
            <a:r>
              <a:rPr lang="fr-FR" sz="1600" dirty="0">
                <a:latin typeface="Berlin Sans FB" panose="020E0602020502020306" pitchFamily="34" charset="0"/>
              </a:rPr>
              <a:t> (pour la création des interfaces agents et SVI</a:t>
            </a:r>
            <a:r>
              <a:rPr lang="fr-FR" sz="1600" dirty="0" smtClean="0">
                <a:latin typeface="Berlin Sans FB" panose="020E0602020502020306" pitchFamily="34" charset="0"/>
              </a:rPr>
              <a:t>).</a:t>
            </a:r>
            <a:endParaRPr lang="fr-FR" sz="1600" dirty="0">
              <a:latin typeface="Berlin Sans FB" panose="020E0602020502020306" pitchFamily="34" charset="0"/>
            </a:endParaRPr>
          </a:p>
          <a:p>
            <a:pPr algn="just">
              <a:lnSpc>
                <a:spcPct val="150000"/>
              </a:lnSpc>
              <a:spcBef>
                <a:spcPts val="1200"/>
              </a:spcBef>
            </a:pPr>
            <a:r>
              <a:rPr lang="fr-FR" sz="1600" dirty="0">
                <a:latin typeface="Berlin Sans FB" panose="020E0602020502020306" pitchFamily="34" charset="0"/>
              </a:rPr>
              <a:t>Le module agent permet de lancer l’interface donnant accès aux fonctions téléphoniques. Le bandeau CTI peut être intégré dans un script écran (</a:t>
            </a:r>
            <a:r>
              <a:rPr lang="fr-FR" sz="1600" dirty="0" smtClean="0">
                <a:latin typeface="Berlin Sans FB" panose="020E0602020502020306" pitchFamily="34" charset="0"/>
              </a:rPr>
              <a:t>créé </a:t>
            </a:r>
            <a:r>
              <a:rPr lang="fr-FR" sz="1600" dirty="0">
                <a:latin typeface="Berlin Sans FB" panose="020E0602020502020306" pitchFamily="34" charset="0"/>
              </a:rPr>
              <a:t>à partir du module </a:t>
            </a:r>
            <a:r>
              <a:rPr lang="fr-FR" sz="1600" dirty="0" err="1">
                <a:latin typeface="Berlin Sans FB" panose="020E0602020502020306" pitchFamily="34" charset="0"/>
              </a:rPr>
              <a:t>scripter</a:t>
            </a:r>
            <a:r>
              <a:rPr lang="fr-FR" sz="1600" dirty="0">
                <a:latin typeface="Berlin Sans FB" panose="020E0602020502020306" pitchFamily="34" charset="0"/>
              </a:rPr>
              <a:t>) qui donne accès au guide d’entretien, aux informations </a:t>
            </a:r>
            <a:r>
              <a:rPr lang="fr-FR" sz="1600" dirty="0" smtClean="0">
                <a:latin typeface="Berlin Sans FB" panose="020E0602020502020306" pitchFamily="34" charset="0"/>
              </a:rPr>
              <a:t>issues </a:t>
            </a:r>
            <a:r>
              <a:rPr lang="fr-FR" sz="1600" dirty="0">
                <a:latin typeface="Berlin Sans FB" panose="020E0602020502020306" pitchFamily="34" charset="0"/>
              </a:rPr>
              <a:t>des bases de données et </a:t>
            </a:r>
            <a:r>
              <a:rPr lang="fr-FR" sz="1600" dirty="0" smtClean="0">
                <a:latin typeface="Berlin Sans FB" panose="020E0602020502020306" pitchFamily="34" charset="0"/>
              </a:rPr>
              <a:t>permet </a:t>
            </a:r>
            <a:r>
              <a:rPr lang="fr-FR" sz="1600" dirty="0">
                <a:latin typeface="Berlin Sans FB" panose="020E0602020502020306" pitchFamily="34" charset="0"/>
              </a:rPr>
              <a:t>à l’agent de déclencher toutes les actions </a:t>
            </a:r>
            <a:r>
              <a:rPr lang="fr-FR" sz="1600" dirty="0" smtClean="0">
                <a:latin typeface="Berlin Sans FB" panose="020E0602020502020306" pitchFamily="34" charset="0"/>
              </a:rPr>
              <a:t>post-appels </a:t>
            </a:r>
            <a:r>
              <a:rPr lang="fr-FR" sz="1600" dirty="0">
                <a:latin typeface="Berlin Sans FB" panose="020E0602020502020306" pitchFamily="34" charset="0"/>
              </a:rPr>
              <a:t>avec un simple clic sur l’écran</a:t>
            </a:r>
            <a:r>
              <a:rPr lang="fr-FR" sz="1600" dirty="0" smtClean="0">
                <a:latin typeface="Berlin Sans FB" panose="020E0602020502020306" pitchFamily="34" charset="0"/>
              </a:rPr>
              <a:t>.</a:t>
            </a:r>
            <a:endParaRPr lang="fr-FR" sz="1600" dirty="0">
              <a:latin typeface="Berlin Sans FB" panose="020E0602020502020306" pitchFamily="34" charset="0"/>
            </a:endParaRPr>
          </a:p>
        </p:txBody>
      </p:sp>
      <p:sp>
        <p:nvSpPr>
          <p:cNvPr id="8" name="Rectangle 7"/>
          <p:cNvSpPr/>
          <p:nvPr/>
        </p:nvSpPr>
        <p:spPr>
          <a:xfrm>
            <a:off x="1067476" y="1037303"/>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40070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604791"/>
            <a:ext cx="9702421" cy="4524315"/>
          </a:xfrm>
          <a:prstGeom prst="rect">
            <a:avLst/>
          </a:prstGeom>
        </p:spPr>
        <p:txBody>
          <a:bodyPr wrap="square">
            <a:spAutoFit/>
          </a:bodyPr>
          <a:lstStyle/>
          <a:p>
            <a:pPr algn="just">
              <a:lnSpc>
                <a:spcPct val="150000"/>
              </a:lnSpc>
            </a:pPr>
            <a:r>
              <a:rPr lang="fr-FR" sz="1600" dirty="0">
                <a:latin typeface="Berlin Sans FB" panose="020E0602020502020306" pitchFamily="34" charset="0"/>
              </a:rPr>
              <a:t>Hermes.Net </a:t>
            </a:r>
            <a:r>
              <a:rPr lang="fr-FR" sz="1600" dirty="0" smtClean="0">
                <a:latin typeface="Berlin Sans FB" panose="020E0602020502020306" pitchFamily="34" charset="0"/>
              </a:rPr>
              <a:t>Version 5.5.0 est </a:t>
            </a:r>
            <a:r>
              <a:rPr lang="fr-FR" sz="1600" dirty="0">
                <a:latin typeface="Berlin Sans FB" panose="020E0602020502020306" pitchFamily="34" charset="0"/>
              </a:rPr>
              <a:t>d’une administration simple et </a:t>
            </a:r>
            <a:r>
              <a:rPr lang="fr-FR" sz="1600" dirty="0" smtClean="0">
                <a:latin typeface="Berlin Sans FB" panose="020E0602020502020306" pitchFamily="34" charset="0"/>
              </a:rPr>
              <a:t>intuitive. La </a:t>
            </a:r>
            <a:r>
              <a:rPr lang="fr-FR" sz="1600" dirty="0">
                <a:latin typeface="Berlin Sans FB" panose="020E0602020502020306" pitchFamily="34" charset="0"/>
              </a:rPr>
              <a:t>solution permet </a:t>
            </a:r>
            <a:r>
              <a:rPr lang="fr-FR" sz="1600" dirty="0" smtClean="0">
                <a:latin typeface="Berlin Sans FB" panose="020E0602020502020306" pitchFamily="34" charset="0"/>
              </a:rPr>
              <a:t>une utilisation en environnement mono ou multi-sites. Le module « administrateur » </a:t>
            </a:r>
            <a:r>
              <a:rPr lang="fr-FR" sz="1600" dirty="0" err="1">
                <a:latin typeface="Berlin Sans FB" panose="020E0602020502020306" pitchFamily="34" charset="0"/>
              </a:rPr>
              <a:t>H</a:t>
            </a:r>
            <a:r>
              <a:rPr lang="fr-FR" sz="1600" dirty="0" err="1" smtClean="0">
                <a:latin typeface="Berlin Sans FB" panose="020E0602020502020306" pitchFamily="34" charset="0"/>
              </a:rPr>
              <a:t>ermes.Net</a:t>
            </a:r>
            <a:r>
              <a:rPr lang="fr-FR" sz="1600" dirty="0">
                <a:latin typeface="Berlin Sans FB" panose="020E0602020502020306" pitchFamily="34" charset="0"/>
              </a:rPr>
              <a:t>,</a:t>
            </a:r>
            <a:r>
              <a:rPr lang="fr-FR" sz="1600" dirty="0" smtClean="0">
                <a:latin typeface="Berlin Sans FB" panose="020E0602020502020306" pitchFamily="34" charset="0"/>
              </a:rPr>
              <a:t> </a:t>
            </a:r>
            <a:r>
              <a:rPr lang="fr-FR" sz="1600" dirty="0">
                <a:latin typeface="Berlin Sans FB" panose="020E0602020502020306" pitchFamily="34" charset="0"/>
              </a:rPr>
              <a:t>grâce à </a:t>
            </a:r>
            <a:r>
              <a:rPr lang="fr-FR" sz="1600" dirty="0" smtClean="0">
                <a:latin typeface="Berlin Sans FB" panose="020E0602020502020306" pitchFamily="34" charset="0"/>
              </a:rPr>
              <a:t>l’interface graphique conviviale, permet gérer </a:t>
            </a:r>
            <a:r>
              <a:rPr lang="fr-FR" sz="1600" dirty="0">
                <a:latin typeface="Berlin Sans FB" panose="020E0602020502020306" pitchFamily="34" charset="0"/>
              </a:rPr>
              <a:t>en toute confiance les campagnes et les ressources humaines.</a:t>
            </a:r>
          </a:p>
          <a:p>
            <a:pPr algn="just">
              <a:lnSpc>
                <a:spcPct val="150000"/>
              </a:lnSpc>
            </a:pPr>
            <a:r>
              <a:rPr lang="fr-FR" sz="1600" dirty="0">
                <a:latin typeface="Berlin Sans FB" panose="020E0602020502020306" pitchFamily="34" charset="0"/>
              </a:rPr>
              <a:t>En quelques clics de souris, l’administrateur configure les campagnes d’appels entrants et sortants ou les campagnes d’e-mail et établi le lien CTI </a:t>
            </a:r>
            <a:r>
              <a:rPr lang="fr-FR" sz="1600" dirty="0" smtClean="0">
                <a:latin typeface="Berlin Sans FB" panose="020E0602020502020306" pitchFamily="34" charset="0"/>
              </a:rPr>
              <a:t>entre </a:t>
            </a:r>
            <a:r>
              <a:rPr lang="fr-FR" sz="1600" dirty="0">
                <a:latin typeface="Berlin Sans FB" panose="020E0602020502020306" pitchFamily="34" charset="0"/>
              </a:rPr>
              <a:t>la téléphonie, le traitement de données </a:t>
            </a:r>
            <a:r>
              <a:rPr lang="fr-FR" sz="1600" dirty="0" smtClean="0">
                <a:latin typeface="Berlin Sans FB" panose="020E0602020502020306" pitchFamily="34" charset="0"/>
              </a:rPr>
              <a:t>et </a:t>
            </a:r>
            <a:r>
              <a:rPr lang="fr-FR" sz="1600" dirty="0">
                <a:latin typeface="Berlin Sans FB" panose="020E0602020502020306" pitchFamily="34" charset="0"/>
              </a:rPr>
              <a:t>les ressources humaines. L’administrateur gère les groupes d’agents, les compétences, les profils et les règles de call </a:t>
            </a:r>
            <a:r>
              <a:rPr lang="fr-FR" sz="1600" dirty="0" err="1">
                <a:latin typeface="Berlin Sans FB" panose="020E0602020502020306" pitchFamily="34" charset="0"/>
              </a:rPr>
              <a:t>blending</a:t>
            </a:r>
            <a:r>
              <a:rPr lang="fr-FR" sz="1600" dirty="0">
                <a:latin typeface="Berlin Sans FB" panose="020E0602020502020306" pitchFamily="34" charset="0"/>
              </a:rPr>
              <a:t>. Les stratégies d’appels peuvent être adaptées en quelques secondes, favorisant une réponse rapide et efficace en cas </a:t>
            </a:r>
            <a:r>
              <a:rPr lang="fr-FR" sz="1600" dirty="0" smtClean="0">
                <a:latin typeface="Berlin Sans FB" panose="020E0602020502020306" pitchFamily="34" charset="0"/>
              </a:rPr>
              <a:t>d’événements </a:t>
            </a:r>
            <a:r>
              <a:rPr lang="fr-FR" sz="1600" dirty="0">
                <a:latin typeface="Berlin Sans FB" panose="020E0602020502020306" pitchFamily="34" charset="0"/>
              </a:rPr>
              <a:t>inattendus ou de fausse estimation pendant la préparation d’une campagne </a:t>
            </a:r>
            <a:r>
              <a:rPr lang="fr-FR" sz="1600" dirty="0" smtClean="0">
                <a:latin typeface="Berlin Sans FB" panose="020E0602020502020306" pitchFamily="34" charset="0"/>
              </a:rPr>
              <a:t>ou </a:t>
            </a:r>
            <a:r>
              <a:rPr lang="fr-FR" sz="1600" dirty="0">
                <a:latin typeface="Berlin Sans FB" panose="020E0602020502020306" pitchFamily="34" charset="0"/>
              </a:rPr>
              <a:t>en cas de manque de personnel. Sa caractéristique la plus intéressante est la facilité avec laquelle un personnel non technique peut réaliser une campagne.</a:t>
            </a:r>
          </a:p>
          <a:p>
            <a:pPr algn="just">
              <a:lnSpc>
                <a:spcPct val="150000"/>
              </a:lnSpc>
            </a:pPr>
            <a:r>
              <a:rPr lang="fr-FR" sz="1600" dirty="0">
                <a:latin typeface="Berlin Sans FB" panose="020E0602020502020306" pitchFamily="34" charset="0"/>
              </a:rPr>
              <a:t>Le scripteur de </a:t>
            </a:r>
            <a:r>
              <a:rPr lang="fr-FR" sz="1600" dirty="0" err="1">
                <a:latin typeface="Berlin Sans FB" panose="020E0602020502020306" pitchFamily="34" charset="0"/>
              </a:rPr>
              <a:t>Hermes.Net</a:t>
            </a:r>
            <a:r>
              <a:rPr lang="fr-FR" sz="1600" dirty="0">
                <a:latin typeface="Berlin Sans FB" panose="020E0602020502020306" pitchFamily="34" charset="0"/>
              </a:rPr>
              <a:t> permet de développer </a:t>
            </a:r>
            <a:r>
              <a:rPr lang="fr-FR" sz="1600" dirty="0" smtClean="0">
                <a:latin typeface="Berlin Sans FB" panose="020E0602020502020306" pitchFamily="34" charset="0"/>
              </a:rPr>
              <a:t>rapidement </a:t>
            </a:r>
            <a:r>
              <a:rPr lang="fr-FR" sz="1600" dirty="0">
                <a:latin typeface="Berlin Sans FB" panose="020E0602020502020306" pitchFamily="34" charset="0"/>
              </a:rPr>
              <a:t>des scripts légers utilisables dans tout navigateur internet.  Connecté à une base de données, vous conservez la trace de vos interactions client.</a:t>
            </a:r>
          </a:p>
        </p:txBody>
      </p:sp>
      <p:sp>
        <p:nvSpPr>
          <p:cNvPr id="8" name="Rectangle 7"/>
          <p:cNvSpPr/>
          <p:nvPr/>
        </p:nvSpPr>
        <p:spPr>
          <a:xfrm>
            <a:off x="1067476" y="1037303"/>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114060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263591"/>
            <a:ext cx="9702421" cy="877163"/>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Gestion multi </a:t>
            </a:r>
            <a:r>
              <a:rPr lang="fr-FR" dirty="0" smtClean="0">
                <a:latin typeface="Berlin Sans FB" panose="020E0602020502020306" pitchFamily="34" charset="0"/>
              </a:rPr>
              <a:t>sites</a:t>
            </a:r>
          </a:p>
          <a:p>
            <a:pPr algn="just">
              <a:lnSpc>
                <a:spcPct val="150000"/>
              </a:lnSpc>
            </a:pPr>
            <a:endParaRPr lang="fr-FR" sz="1600" dirty="0" smtClean="0">
              <a:latin typeface="Berlin Sans FB" panose="020E0602020502020306" pitchFamily="34" charset="0"/>
            </a:endParaRPr>
          </a:p>
        </p:txBody>
      </p:sp>
      <p:sp>
        <p:nvSpPr>
          <p:cNvPr id="8" name="Rectangle 7"/>
          <p:cNvSpPr/>
          <p:nvPr/>
        </p:nvSpPr>
        <p:spPr>
          <a:xfrm>
            <a:off x="838200" y="1032758"/>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1692322" y="1725255"/>
            <a:ext cx="9661478" cy="4375293"/>
          </a:xfrm>
          <a:prstGeom prst="rect">
            <a:avLst/>
          </a:prstGeom>
        </p:spPr>
      </p:pic>
    </p:spTree>
    <p:extLst>
      <p:ext uri="{BB962C8B-B14F-4D97-AF65-F5344CB8AC3E}">
        <p14:creationId xmlns:p14="http://schemas.microsoft.com/office/powerpoint/2010/main" val="1750132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263591"/>
            <a:ext cx="9702421" cy="877163"/>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Call </a:t>
            </a:r>
            <a:r>
              <a:rPr lang="fr-FR" dirty="0" err="1" smtClean="0">
                <a:latin typeface="Berlin Sans FB" panose="020E0602020502020306" pitchFamily="34" charset="0"/>
              </a:rPr>
              <a:t>Blending</a:t>
            </a:r>
            <a:endParaRPr lang="fr-FR" dirty="0" smtClean="0">
              <a:latin typeface="Berlin Sans FB" panose="020E0602020502020306" pitchFamily="34" charset="0"/>
            </a:endParaRPr>
          </a:p>
          <a:p>
            <a:pPr algn="just">
              <a:lnSpc>
                <a:spcPct val="150000"/>
              </a:lnSpc>
            </a:pPr>
            <a:endParaRPr lang="fr-FR" sz="1600" dirty="0" smtClean="0">
              <a:latin typeface="Berlin Sans FB" panose="020E0602020502020306" pitchFamily="34" charset="0"/>
            </a:endParaRPr>
          </a:p>
        </p:txBody>
      </p:sp>
      <p:sp>
        <p:nvSpPr>
          <p:cNvPr id="8" name="Rectangle 7"/>
          <p:cNvSpPr/>
          <p:nvPr/>
        </p:nvSpPr>
        <p:spPr>
          <a:xfrm>
            <a:off x="838200" y="1032758"/>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pic>
        <p:nvPicPr>
          <p:cNvPr id="9" name="Image 8"/>
          <p:cNvPicPr/>
          <p:nvPr/>
        </p:nvPicPr>
        <p:blipFill>
          <a:blip r:embed="rId2">
            <a:extLst>
              <a:ext uri="{28A0092B-C50C-407E-A947-70E740481C1C}">
                <a14:useLocalDpi xmlns:a14="http://schemas.microsoft.com/office/drawing/2010/main" val="0"/>
              </a:ext>
            </a:extLst>
          </a:blip>
          <a:stretch>
            <a:fillRect/>
          </a:stretch>
        </p:blipFill>
        <p:spPr>
          <a:xfrm>
            <a:off x="1746913" y="1725255"/>
            <a:ext cx="9606887" cy="4375294"/>
          </a:xfrm>
          <a:prstGeom prst="rect">
            <a:avLst/>
          </a:prstGeom>
        </p:spPr>
      </p:pic>
    </p:spTree>
    <p:extLst>
      <p:ext uri="{BB962C8B-B14F-4D97-AF65-F5344CB8AC3E}">
        <p14:creationId xmlns:p14="http://schemas.microsoft.com/office/powerpoint/2010/main" val="32681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263591"/>
            <a:ext cx="9702421" cy="877163"/>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Call </a:t>
            </a:r>
            <a:r>
              <a:rPr lang="fr-FR" dirty="0" err="1" smtClean="0">
                <a:latin typeface="Berlin Sans FB" panose="020E0602020502020306" pitchFamily="34" charset="0"/>
              </a:rPr>
              <a:t>Blending</a:t>
            </a:r>
            <a:endParaRPr lang="fr-FR" dirty="0" smtClean="0">
              <a:latin typeface="Berlin Sans FB" panose="020E0602020502020306" pitchFamily="34" charset="0"/>
            </a:endParaRPr>
          </a:p>
          <a:p>
            <a:pPr algn="just">
              <a:lnSpc>
                <a:spcPct val="150000"/>
              </a:lnSpc>
            </a:pPr>
            <a:endParaRPr lang="fr-FR" sz="1600" dirty="0" smtClean="0">
              <a:latin typeface="Berlin Sans FB" panose="020E0602020502020306" pitchFamily="34" charset="0"/>
            </a:endParaRPr>
          </a:p>
        </p:txBody>
      </p:sp>
      <p:sp>
        <p:nvSpPr>
          <p:cNvPr id="8" name="Rectangle 7"/>
          <p:cNvSpPr/>
          <p:nvPr/>
        </p:nvSpPr>
        <p:spPr>
          <a:xfrm>
            <a:off x="838200" y="1032758"/>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pic>
        <p:nvPicPr>
          <p:cNvPr id="10" name="Image 9"/>
          <p:cNvPicPr/>
          <p:nvPr/>
        </p:nvPicPr>
        <p:blipFill>
          <a:blip r:embed="rId2">
            <a:extLst>
              <a:ext uri="{28A0092B-C50C-407E-A947-70E740481C1C}">
                <a14:useLocalDpi xmlns:a14="http://schemas.microsoft.com/office/drawing/2010/main" val="0"/>
              </a:ext>
            </a:extLst>
          </a:blip>
          <a:stretch>
            <a:fillRect/>
          </a:stretch>
        </p:blipFill>
        <p:spPr>
          <a:xfrm>
            <a:off x="1596788" y="1766167"/>
            <a:ext cx="9757012" cy="4320733"/>
          </a:xfrm>
          <a:prstGeom prst="rect">
            <a:avLst/>
          </a:prstGeom>
        </p:spPr>
      </p:pic>
    </p:spTree>
    <p:extLst>
      <p:ext uri="{BB962C8B-B14F-4D97-AF65-F5344CB8AC3E}">
        <p14:creationId xmlns:p14="http://schemas.microsoft.com/office/powerpoint/2010/main" val="302554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678074"/>
            <a:ext cx="9702421" cy="877163"/>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Call </a:t>
            </a:r>
            <a:r>
              <a:rPr lang="fr-FR" dirty="0" err="1" smtClean="0">
                <a:latin typeface="Berlin Sans FB" panose="020E0602020502020306" pitchFamily="34" charset="0"/>
              </a:rPr>
              <a:t>Blending</a:t>
            </a:r>
            <a:endParaRPr lang="fr-FR" dirty="0" smtClean="0">
              <a:latin typeface="Berlin Sans FB" panose="020E0602020502020306" pitchFamily="34" charset="0"/>
            </a:endParaRPr>
          </a:p>
          <a:p>
            <a:pPr algn="just">
              <a:lnSpc>
                <a:spcPct val="150000"/>
              </a:lnSpc>
            </a:pPr>
            <a:endParaRPr lang="fr-FR" sz="1600" dirty="0" smtClean="0">
              <a:latin typeface="Berlin Sans FB" panose="020E0602020502020306" pitchFamily="34" charset="0"/>
            </a:endParaRPr>
          </a:p>
        </p:txBody>
      </p:sp>
      <p:sp>
        <p:nvSpPr>
          <p:cNvPr id="8" name="Rectangle 7"/>
          <p:cNvSpPr/>
          <p:nvPr/>
        </p:nvSpPr>
        <p:spPr>
          <a:xfrm>
            <a:off x="838200" y="1032758"/>
            <a:ext cx="8317141" cy="461665"/>
          </a:xfrm>
          <a:prstGeom prst="rect">
            <a:avLst/>
          </a:prstGeom>
        </p:spPr>
        <p:txBody>
          <a:bodyPr wrap="square">
            <a:spAutoFit/>
          </a:bodyPr>
          <a:lstStyle/>
          <a:p>
            <a:pPr algn="ctr"/>
            <a:r>
              <a:rPr lang="fr-FR" sz="2400" dirty="0" smtClean="0">
                <a:solidFill>
                  <a:srgbClr val="C00000"/>
                </a:solidFill>
                <a:latin typeface="Bodoni MT Black" pitchFamily="18" charset="0"/>
              </a:rPr>
              <a:t>FONCTIONNALITES DE NOTRE OUTIL CRM</a:t>
            </a:r>
            <a:endParaRPr lang="fr-FR" sz="2400" dirty="0">
              <a:solidFill>
                <a:srgbClr val="C00000"/>
              </a:solidFill>
              <a:latin typeface="Bodoni MT Black" pitchFamily="18" charset="0"/>
            </a:endParaRPr>
          </a:p>
        </p:txBody>
      </p:sp>
      <p:sp>
        <p:nvSpPr>
          <p:cNvPr id="3" name="ZoneTexte 2"/>
          <p:cNvSpPr txBox="1"/>
          <p:nvPr/>
        </p:nvSpPr>
        <p:spPr>
          <a:xfrm>
            <a:off x="1542194" y="2479284"/>
            <a:ext cx="9144002" cy="2554545"/>
          </a:xfrm>
          <a:prstGeom prst="rect">
            <a:avLst/>
          </a:prstGeom>
          <a:noFill/>
        </p:spPr>
        <p:txBody>
          <a:bodyPr wrap="square" rtlCol="0">
            <a:spAutoFit/>
          </a:bodyPr>
          <a:lstStyle/>
          <a:p>
            <a:pPr algn="just">
              <a:lnSpc>
                <a:spcPct val="200000"/>
              </a:lnSpc>
            </a:pPr>
            <a:r>
              <a:rPr lang="fr-FR" sz="1600" dirty="0">
                <a:latin typeface="Berlin Sans FB" panose="020E0602020502020306" pitchFamily="34" charset="0"/>
              </a:rPr>
              <a:t>En call </a:t>
            </a:r>
            <a:r>
              <a:rPr lang="fr-FR" sz="1600" dirty="0" err="1">
                <a:latin typeface="Berlin Sans FB" panose="020E0602020502020306" pitchFamily="34" charset="0"/>
              </a:rPr>
              <a:t>blending</a:t>
            </a:r>
            <a:r>
              <a:rPr lang="fr-FR" sz="1600" dirty="0">
                <a:latin typeface="Berlin Sans FB" panose="020E0602020502020306" pitchFamily="34" charset="0"/>
              </a:rPr>
              <a:t>, l'agent est en attente d'appel sur des campagnes entrantes et sortantes. </a:t>
            </a:r>
            <a:r>
              <a:rPr lang="fr-FR" sz="1600" dirty="0">
                <a:latin typeface="Berlin Sans FB" panose="020E0602020502020306" pitchFamily="34" charset="0"/>
              </a:rPr>
              <a:t>Cela </a:t>
            </a:r>
            <a:r>
              <a:rPr lang="fr-FR" sz="1600" dirty="0" smtClean="0">
                <a:latin typeface="Berlin Sans FB" panose="020E0602020502020306" pitchFamily="34" charset="0"/>
              </a:rPr>
              <a:t>implique</a:t>
            </a:r>
            <a:endParaRPr lang="fr-FR" sz="1600" dirty="0">
              <a:latin typeface="Berlin Sans FB" panose="020E0602020502020306" pitchFamily="34" charset="0"/>
            </a:endParaRPr>
          </a:p>
          <a:p>
            <a:pPr algn="just">
              <a:lnSpc>
                <a:spcPct val="200000"/>
              </a:lnSpc>
            </a:pPr>
            <a:r>
              <a:rPr lang="fr-FR" sz="1600" dirty="0">
                <a:latin typeface="Berlin Sans FB" panose="020E0602020502020306" pitchFamily="34" charset="0"/>
              </a:rPr>
              <a:t> </a:t>
            </a:r>
            <a:r>
              <a:rPr lang="fr-FR" sz="1600" dirty="0">
                <a:latin typeface="Berlin Sans FB" panose="020E0602020502020306" pitchFamily="34" charset="0"/>
              </a:rPr>
              <a:t>que l'agent est affecté à une ou plusieurs campagnes sortantes et à une ou plusieurs files de réception. </a:t>
            </a:r>
            <a:endParaRPr lang="fr-FR" sz="1600" dirty="0">
              <a:latin typeface="Berlin Sans FB" panose="020E0602020502020306" pitchFamily="34" charset="0"/>
            </a:endParaRPr>
          </a:p>
          <a:p>
            <a:pPr algn="just">
              <a:lnSpc>
                <a:spcPct val="200000"/>
              </a:lnSpc>
            </a:pPr>
            <a:r>
              <a:rPr lang="fr-FR" sz="1600" dirty="0">
                <a:latin typeface="Berlin Sans FB" panose="020E0602020502020306" pitchFamily="34" charset="0"/>
              </a:rPr>
              <a:t>Les </a:t>
            </a:r>
            <a:r>
              <a:rPr lang="fr-FR" sz="1600" dirty="0">
                <a:latin typeface="Berlin Sans FB" panose="020E0602020502020306" pitchFamily="34" charset="0"/>
              </a:rPr>
              <a:t>captures </a:t>
            </a:r>
            <a:r>
              <a:rPr lang="fr-FR" sz="1600" dirty="0" smtClean="0">
                <a:latin typeface="Berlin Sans FB" panose="020E0602020502020306" pitchFamily="34" charset="0"/>
              </a:rPr>
              <a:t>ci-dessus </a:t>
            </a:r>
            <a:r>
              <a:rPr lang="fr-FR" sz="1600" dirty="0">
                <a:latin typeface="Berlin Sans FB" panose="020E0602020502020306" pitchFamily="34" charset="0"/>
              </a:rPr>
              <a:t>montrent un agent ayant les deux contextes (émission et réception) activés. </a:t>
            </a:r>
          </a:p>
          <a:p>
            <a:pPr algn="just">
              <a:lnSpc>
                <a:spcPct val="200000"/>
              </a:lnSpc>
            </a:pPr>
            <a:r>
              <a:rPr lang="fr-FR" sz="1600" dirty="0">
                <a:latin typeface="Berlin Sans FB" panose="020E0602020502020306" pitchFamily="34" charset="0"/>
              </a:rPr>
              <a:t>Pour aller d’un contexte à un autre il suffit à l’agent de basculer entre l’onglet  appels sortant et l’onglet  </a:t>
            </a:r>
            <a:endParaRPr lang="fr-FR" sz="1600" dirty="0">
              <a:latin typeface="Berlin Sans FB" panose="020E0602020502020306" pitchFamily="34" charset="0"/>
            </a:endParaRPr>
          </a:p>
          <a:p>
            <a:pPr algn="just">
              <a:lnSpc>
                <a:spcPct val="200000"/>
              </a:lnSpc>
            </a:pPr>
            <a:r>
              <a:rPr lang="fr-FR" sz="1600" dirty="0">
                <a:latin typeface="Berlin Sans FB" panose="020E0602020502020306" pitchFamily="34" charset="0"/>
              </a:rPr>
              <a:t>appels </a:t>
            </a:r>
            <a:r>
              <a:rPr lang="fr-FR" sz="1600" dirty="0">
                <a:latin typeface="Berlin Sans FB" panose="020E0602020502020306" pitchFamily="34" charset="0"/>
              </a:rPr>
              <a:t>entrant. </a:t>
            </a:r>
          </a:p>
        </p:txBody>
      </p:sp>
    </p:spTree>
    <p:extLst>
      <p:ext uri="{BB962C8B-B14F-4D97-AF65-F5344CB8AC3E}">
        <p14:creationId xmlns:p14="http://schemas.microsoft.com/office/powerpoint/2010/main" val="988375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38</a:t>
            </a:fld>
            <a:endParaRPr lang="fr-FR"/>
          </a:p>
        </p:txBody>
      </p:sp>
      <p:pic>
        <p:nvPicPr>
          <p:cNvPr id="16" name="Image 15"/>
          <p:cNvPicPr>
            <a:picLocks noChangeAspect="1"/>
          </p:cNvPicPr>
          <p:nvPr/>
        </p:nvPicPr>
        <p:blipFill>
          <a:blip r:embed="rId2"/>
          <a:stretch>
            <a:fillRect/>
          </a:stretch>
        </p:blipFill>
        <p:spPr>
          <a:xfrm>
            <a:off x="4867477" y="1692322"/>
            <a:ext cx="5905651" cy="4162563"/>
          </a:xfrm>
          <a:prstGeom prst="rect">
            <a:avLst/>
          </a:prstGeom>
        </p:spPr>
      </p:pic>
      <p:pic>
        <p:nvPicPr>
          <p:cNvPr id="17" name="Image 16"/>
          <p:cNvPicPr>
            <a:picLocks noChangeAspect="1"/>
          </p:cNvPicPr>
          <p:nvPr/>
        </p:nvPicPr>
        <p:blipFill>
          <a:blip r:embed="rId3"/>
          <a:stretch>
            <a:fillRect/>
          </a:stretch>
        </p:blipFill>
        <p:spPr>
          <a:xfrm>
            <a:off x="2024487" y="1446666"/>
            <a:ext cx="2692072" cy="4380933"/>
          </a:xfrm>
          <a:prstGeom prst="rect">
            <a:avLst/>
          </a:prstGeom>
        </p:spPr>
      </p:pic>
      <p:sp>
        <p:nvSpPr>
          <p:cNvPr id="18" name="Rectangle 17"/>
          <p:cNvSpPr/>
          <p:nvPr/>
        </p:nvSpPr>
        <p:spPr>
          <a:xfrm>
            <a:off x="1630715" y="761710"/>
            <a:ext cx="9246558" cy="830997"/>
          </a:xfrm>
          <a:prstGeom prst="rect">
            <a:avLst/>
          </a:prstGeom>
        </p:spPr>
        <p:txBody>
          <a:bodyPr wrap="square">
            <a:spAutoFit/>
          </a:bodyPr>
          <a:lstStyle/>
          <a:p>
            <a:pPr algn="ctr"/>
            <a:r>
              <a:rPr lang="fr-FR" sz="2400" dirty="0">
                <a:solidFill>
                  <a:srgbClr val="C00000"/>
                </a:solidFill>
                <a:latin typeface="Bodoni MT Black" pitchFamily="18" charset="0"/>
              </a:rPr>
              <a:t>SCHEMA SYNOPTIQUE </a:t>
            </a:r>
            <a:r>
              <a:rPr lang="fr-FR" sz="2400" dirty="0" smtClean="0">
                <a:solidFill>
                  <a:srgbClr val="C00000"/>
                </a:solidFill>
                <a:latin typeface="Bodoni MT Black" pitchFamily="18" charset="0"/>
              </a:rPr>
              <a:t>DE DISTRIBUTION DES APPELS DE NOTRE OUTIL CRM</a:t>
            </a:r>
            <a:endParaRPr lang="fr-FR" sz="2400" dirty="0">
              <a:solidFill>
                <a:srgbClr val="C00000"/>
              </a:solidFill>
              <a:latin typeface="Bodoni MT Black" pitchFamily="18" charset="0"/>
            </a:endParaRPr>
          </a:p>
        </p:txBody>
      </p:sp>
      <p:sp>
        <p:nvSpPr>
          <p:cNvPr id="19"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56233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5846896" cy="461665"/>
          </a:xfrm>
          <a:prstGeom prst="rect">
            <a:avLst/>
          </a:prstGeom>
        </p:spPr>
        <p:txBody>
          <a:bodyPr wrap="square">
            <a:spAutoFit/>
          </a:bodyPr>
          <a:lstStyle/>
          <a:p>
            <a:pPr algn="ctr"/>
            <a:r>
              <a:rPr lang="fr-FR" sz="2400" dirty="0" smtClean="0">
                <a:solidFill>
                  <a:srgbClr val="C00000"/>
                </a:solidFill>
                <a:latin typeface="Bodoni MT Black" pitchFamily="18" charset="0"/>
              </a:rPr>
              <a:t>DISTRIBUTION DES APPELS</a:t>
            </a:r>
            <a:endParaRPr lang="fr-FR" sz="2400" dirty="0">
              <a:solidFill>
                <a:srgbClr val="C00000"/>
              </a:solidFill>
              <a:latin typeface="Bodoni MT Black" pitchFamily="18" charset="0"/>
            </a:endParaRPr>
          </a:p>
        </p:txBody>
      </p:sp>
      <p:sp>
        <p:nvSpPr>
          <p:cNvPr id="2" name="Rectangle 1"/>
          <p:cNvSpPr/>
          <p:nvPr/>
        </p:nvSpPr>
        <p:spPr>
          <a:xfrm>
            <a:off x="1528547" y="1458024"/>
            <a:ext cx="9702421" cy="4714304"/>
          </a:xfrm>
          <a:prstGeom prst="rect">
            <a:avLst/>
          </a:prstGeom>
        </p:spPr>
        <p:txBody>
          <a:bodyPr wrap="square">
            <a:spAutoFit/>
          </a:bodyPr>
          <a:lstStyle/>
          <a:p>
            <a:pPr algn="just">
              <a:lnSpc>
                <a:spcPct val="150000"/>
              </a:lnSpc>
              <a:spcAft>
                <a:spcPts val="600"/>
              </a:spcAft>
            </a:pPr>
            <a:r>
              <a:rPr lang="fr-FR" sz="1400" dirty="0">
                <a:latin typeface="Berlin Sans FB" panose="020E0602020502020306" pitchFamily="34" charset="0"/>
              </a:rPr>
              <a:t>L’abonné compose un short code qui arrive sur les E1 de Media Contact qui sont connectés à une media Gateway qui est relié à notre système hermès.</a:t>
            </a:r>
          </a:p>
          <a:p>
            <a:pPr algn="just">
              <a:lnSpc>
                <a:spcPct val="150000"/>
              </a:lnSpc>
              <a:spcAft>
                <a:spcPts val="600"/>
              </a:spcAft>
            </a:pPr>
            <a:r>
              <a:rPr lang="fr-FR" sz="1400" dirty="0" smtClean="0">
                <a:latin typeface="Berlin Sans FB" panose="020E0602020502020306" pitchFamily="34" charset="0"/>
              </a:rPr>
              <a:t>1- Dialogue </a:t>
            </a:r>
            <a:r>
              <a:rPr lang="fr-FR" sz="1400" dirty="0">
                <a:latin typeface="Berlin Sans FB" panose="020E0602020502020306" pitchFamily="34" charset="0"/>
              </a:rPr>
              <a:t>et pilotage HMP et/ou </a:t>
            </a:r>
            <a:r>
              <a:rPr lang="fr-FR" sz="1400" dirty="0" err="1">
                <a:latin typeface="Berlin Sans FB" panose="020E0602020502020306" pitchFamily="34" charset="0"/>
              </a:rPr>
              <a:t>Dialogic</a:t>
            </a:r>
            <a:endParaRPr lang="fr-FR" sz="1400" dirty="0">
              <a:latin typeface="Berlin Sans FB" panose="020E0602020502020306" pitchFamily="34" charset="0"/>
            </a:endParaRPr>
          </a:p>
          <a:p>
            <a:pPr algn="just">
              <a:lnSpc>
                <a:spcPct val="150000"/>
              </a:lnSpc>
              <a:spcAft>
                <a:spcPts val="600"/>
              </a:spcAft>
            </a:pPr>
            <a:r>
              <a:rPr lang="fr-FR" sz="1400" dirty="0" smtClean="0">
                <a:latin typeface="Berlin Sans FB" panose="020E0602020502020306" pitchFamily="34" charset="0"/>
              </a:rPr>
              <a:t>2- Onnet32 </a:t>
            </a:r>
            <a:r>
              <a:rPr lang="fr-FR" sz="1400" dirty="0">
                <a:latin typeface="Berlin Sans FB" panose="020E0602020502020306" pitchFamily="34" charset="0"/>
              </a:rPr>
              <a:t>&gt; CT-Proxy  Envoi des évènements de téléphonies (appel abouti, appel en échec, etc..) Envoi des statistiques temps réels (appels en attentes, appel en ligne, etc.. ) Envoi de messages généraux (fin de campagne, </a:t>
            </a:r>
            <a:r>
              <a:rPr lang="fr-FR" sz="1400" dirty="0" err="1">
                <a:latin typeface="Berlin Sans FB" panose="020E0602020502020306" pitchFamily="34" charset="0"/>
              </a:rPr>
              <a:t>etc</a:t>
            </a:r>
            <a:r>
              <a:rPr lang="fr-FR" sz="1400" dirty="0">
                <a:latin typeface="Berlin Sans FB" panose="020E0602020502020306" pitchFamily="34" charset="0"/>
              </a:rPr>
              <a:t>)</a:t>
            </a:r>
          </a:p>
          <a:p>
            <a:pPr algn="just">
              <a:lnSpc>
                <a:spcPct val="150000"/>
              </a:lnSpc>
              <a:spcAft>
                <a:spcPts val="600"/>
              </a:spcAft>
            </a:pPr>
            <a:r>
              <a:rPr lang="fr-FR" sz="1400" dirty="0">
                <a:latin typeface="Berlin Sans FB" panose="020E0602020502020306" pitchFamily="34" charset="0"/>
              </a:rPr>
              <a:t>  CT-Proxy &gt; Onnet32  Envoi des actions agents (connexion, statuts, pause, etc..) Envoi des paramètres agents.</a:t>
            </a:r>
          </a:p>
          <a:p>
            <a:pPr algn="just">
              <a:lnSpc>
                <a:spcPct val="150000"/>
              </a:lnSpc>
              <a:spcAft>
                <a:spcPts val="600"/>
              </a:spcAft>
            </a:pPr>
            <a:r>
              <a:rPr lang="fr-FR" sz="1400" dirty="0" smtClean="0">
                <a:latin typeface="Berlin Sans FB" panose="020E0602020502020306" pitchFamily="34" charset="0"/>
              </a:rPr>
              <a:t>3- Onnet32 </a:t>
            </a:r>
            <a:r>
              <a:rPr lang="fr-FR" sz="1400" dirty="0">
                <a:latin typeface="Berlin Sans FB" panose="020E0602020502020306" pitchFamily="34" charset="0"/>
              </a:rPr>
              <a:t>&gt; </a:t>
            </a:r>
            <a:r>
              <a:rPr lang="fr-FR" sz="1400" dirty="0" err="1">
                <a:latin typeface="Berlin Sans FB" panose="020E0602020502020306" pitchFamily="34" charset="0"/>
              </a:rPr>
              <a:t>Ondata</a:t>
            </a:r>
            <a:r>
              <a:rPr lang="fr-FR" sz="1400" dirty="0">
                <a:latin typeface="Berlin Sans FB" panose="020E0602020502020306" pitchFamily="34" charset="0"/>
              </a:rPr>
              <a:t>  Envoi des évènements de téléphonies (appel reçu, appel en échec, etc..). Utilisation de la table </a:t>
            </a:r>
            <a:r>
              <a:rPr lang="fr-FR" sz="1400" dirty="0" err="1">
                <a:latin typeface="Berlin Sans FB" panose="020E0602020502020306" pitchFamily="34" charset="0"/>
              </a:rPr>
              <a:t>ODCalls</a:t>
            </a:r>
            <a:r>
              <a:rPr lang="fr-FR" sz="1400" dirty="0">
                <a:latin typeface="Berlin Sans FB" panose="020E0602020502020306" pitchFamily="34" charset="0"/>
              </a:rPr>
              <a:t>. Envoi des actions agents (connexion, raccroché, pause, etc.). Utilisation de la table </a:t>
            </a:r>
            <a:r>
              <a:rPr lang="fr-FR" sz="1400" dirty="0" err="1">
                <a:latin typeface="Berlin Sans FB" panose="020E0602020502020306" pitchFamily="34" charset="0"/>
              </a:rPr>
              <a:t>ODActions</a:t>
            </a:r>
            <a:r>
              <a:rPr lang="fr-FR" sz="1400" dirty="0">
                <a:latin typeface="Berlin Sans FB" panose="020E0602020502020306" pitchFamily="34" charset="0"/>
              </a:rPr>
              <a:t>. Demande d'exécution de requêtes SQL, notamment sur les fichiers d’appels. Demande de la configuration Admin (campagnes).</a:t>
            </a:r>
          </a:p>
          <a:p>
            <a:pPr algn="just">
              <a:lnSpc>
                <a:spcPct val="150000"/>
              </a:lnSpc>
              <a:spcAft>
                <a:spcPts val="600"/>
              </a:spcAft>
            </a:pPr>
            <a:r>
              <a:rPr lang="fr-FR" sz="1400" dirty="0" smtClean="0">
                <a:latin typeface="Berlin Sans FB" panose="020E0602020502020306" pitchFamily="34" charset="0"/>
              </a:rPr>
              <a:t>4- CT-Proxy </a:t>
            </a:r>
            <a:r>
              <a:rPr lang="fr-FR" sz="1400" dirty="0">
                <a:latin typeface="Berlin Sans FB" panose="020E0602020502020306" pitchFamily="34" charset="0"/>
              </a:rPr>
              <a:t>=&gt; Supervision  Réception des informations de supervision temps réel. (État des agents, files et campagnes) Réception de l'état des boutons de la barre de téléphonie. Réception des messages de chat.</a:t>
            </a:r>
          </a:p>
          <a:p>
            <a:pPr algn="just">
              <a:lnSpc>
                <a:spcPct val="150000"/>
              </a:lnSpc>
              <a:spcAft>
                <a:spcPts val="600"/>
              </a:spcAft>
            </a:pPr>
            <a:r>
              <a:rPr lang="fr-FR" sz="1400" dirty="0">
                <a:latin typeface="Berlin Sans FB" panose="020E0602020502020306" pitchFamily="34" charset="0"/>
              </a:rPr>
              <a:t>Supervision =&gt; CT-Proxy Envoi de commandes de la barre de téléphonie (écoute, enregistrement, etc..) Envoi de statistiques de production aux agents (CA, CP) Envoi de messages de </a:t>
            </a:r>
            <a:r>
              <a:rPr lang="fr-FR" sz="1400" dirty="0" smtClean="0">
                <a:latin typeface="Berlin Sans FB" panose="020E0602020502020306" pitchFamily="34" charset="0"/>
              </a:rPr>
              <a:t>chat</a:t>
            </a:r>
            <a:endParaRPr lang="fr-FR" sz="1400" dirty="0">
              <a:latin typeface="Berlin Sans FB" panose="020E0602020502020306" pitchFamily="34" charset="0"/>
            </a:endParaRPr>
          </a:p>
        </p:txBody>
      </p:sp>
    </p:spTree>
    <p:extLst>
      <p:ext uri="{BB962C8B-B14F-4D97-AF65-F5344CB8AC3E}">
        <p14:creationId xmlns:p14="http://schemas.microsoft.com/office/powerpoint/2010/main" val="2297605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effectLst/>
                    <a:latin typeface="Aharoni" panose="02010803020104030203" pitchFamily="2" charset="-79"/>
                    <a:ea typeface="SimSun" panose="02010600030101010101" pitchFamily="2" charset="-122"/>
                    <a:cs typeface="Aharoni" panose="02010803020104030203" pitchFamily="2" charset="-79"/>
                  </a:rPr>
                  <a:t>PRESENTATION DU GROUPE MEDIA CONTACT</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47416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5846896" cy="461665"/>
          </a:xfrm>
          <a:prstGeom prst="rect">
            <a:avLst/>
          </a:prstGeom>
        </p:spPr>
        <p:txBody>
          <a:bodyPr wrap="square">
            <a:spAutoFit/>
          </a:bodyPr>
          <a:lstStyle/>
          <a:p>
            <a:pPr algn="ctr"/>
            <a:r>
              <a:rPr lang="fr-FR" sz="2400" dirty="0" smtClean="0">
                <a:solidFill>
                  <a:srgbClr val="C00000"/>
                </a:solidFill>
                <a:latin typeface="Bodoni MT Black" pitchFamily="18" charset="0"/>
              </a:rPr>
              <a:t>DISTRIBUTION DES APPELS</a:t>
            </a:r>
            <a:endParaRPr lang="fr-FR" sz="2400" dirty="0">
              <a:solidFill>
                <a:srgbClr val="C00000"/>
              </a:solidFill>
              <a:latin typeface="Bodoni MT Black" pitchFamily="18" charset="0"/>
            </a:endParaRPr>
          </a:p>
        </p:txBody>
      </p:sp>
      <p:sp>
        <p:nvSpPr>
          <p:cNvPr id="2" name="Rectangle 1"/>
          <p:cNvSpPr/>
          <p:nvPr/>
        </p:nvSpPr>
        <p:spPr>
          <a:xfrm>
            <a:off x="1528547" y="1567208"/>
            <a:ext cx="9702421" cy="4545027"/>
          </a:xfrm>
          <a:prstGeom prst="rect">
            <a:avLst/>
          </a:prstGeom>
        </p:spPr>
        <p:txBody>
          <a:bodyPr wrap="square">
            <a:spAutoFit/>
          </a:bodyPr>
          <a:lstStyle/>
          <a:p>
            <a:pPr algn="just">
              <a:lnSpc>
                <a:spcPct val="150000"/>
              </a:lnSpc>
              <a:spcAft>
                <a:spcPts val="600"/>
              </a:spcAft>
            </a:pPr>
            <a:r>
              <a:rPr lang="fr-FR" sz="1400" dirty="0" smtClean="0">
                <a:latin typeface="Berlin Sans FB" panose="020E0602020502020306" pitchFamily="34" charset="0"/>
              </a:rPr>
              <a:t>5-</a:t>
            </a:r>
            <a:r>
              <a:rPr lang="fr-FR" sz="1400" dirty="0">
                <a:latin typeface="Berlin Sans FB" panose="020E0602020502020306" pitchFamily="34" charset="0"/>
              </a:rPr>
              <a:t>	Échanges des informations temps réels entre l'agent et la téléphonie.</a:t>
            </a:r>
          </a:p>
          <a:p>
            <a:pPr algn="just">
              <a:lnSpc>
                <a:spcPct val="150000"/>
              </a:lnSpc>
              <a:spcAft>
                <a:spcPts val="600"/>
              </a:spcAft>
            </a:pPr>
            <a:r>
              <a:rPr lang="fr-FR" sz="1400" dirty="0">
                <a:latin typeface="Berlin Sans FB" panose="020E0602020502020306" pitchFamily="34" charset="0"/>
              </a:rPr>
              <a:t>6-	Check de la configuration en cours et récupération de la configuration générale C.T.I de l’admin</a:t>
            </a:r>
          </a:p>
          <a:p>
            <a:pPr algn="just">
              <a:lnSpc>
                <a:spcPct val="150000"/>
              </a:lnSpc>
              <a:spcAft>
                <a:spcPts val="600"/>
              </a:spcAft>
            </a:pPr>
            <a:r>
              <a:rPr lang="fr-FR" sz="1400" dirty="0">
                <a:latin typeface="Berlin Sans FB" panose="020E0602020502020306" pitchFamily="34" charset="0"/>
              </a:rPr>
              <a:t>7-	Check de la configuration en cours et récupération de la configuration générale C.T.I de l’admin</a:t>
            </a:r>
          </a:p>
          <a:p>
            <a:pPr algn="just">
              <a:lnSpc>
                <a:spcPct val="150000"/>
              </a:lnSpc>
              <a:spcAft>
                <a:spcPts val="600"/>
              </a:spcAft>
            </a:pPr>
            <a:r>
              <a:rPr lang="fr-FR" sz="1400" dirty="0">
                <a:latin typeface="Berlin Sans FB" panose="020E0602020502020306" pitchFamily="34" charset="0"/>
              </a:rPr>
              <a:t>8-	Les </a:t>
            </a:r>
            <a:r>
              <a:rPr lang="fr-FR" sz="1400" dirty="0" smtClean="0">
                <a:latin typeface="Berlin Sans FB" panose="020E0602020502020306" pitchFamily="34" charset="0"/>
              </a:rPr>
              <a:t>tâches </a:t>
            </a:r>
            <a:r>
              <a:rPr lang="fr-FR" sz="1400" dirty="0">
                <a:latin typeface="Berlin Sans FB" panose="020E0602020502020306" pitchFamily="34" charset="0"/>
              </a:rPr>
              <a:t>sur SQL serveur / oracle sont :  Écriture des tables </a:t>
            </a:r>
            <a:r>
              <a:rPr lang="fr-FR" sz="1400" dirty="0" err="1">
                <a:latin typeface="Berlin Sans FB" panose="020E0602020502020306" pitchFamily="34" charset="0"/>
              </a:rPr>
              <a:t>ODCalls</a:t>
            </a:r>
            <a:r>
              <a:rPr lang="fr-FR" sz="1400" dirty="0">
                <a:latin typeface="Berlin Sans FB" panose="020E0602020502020306" pitchFamily="34" charset="0"/>
              </a:rPr>
              <a:t> et </a:t>
            </a:r>
            <a:r>
              <a:rPr lang="fr-FR" sz="1400" dirty="0" err="1">
                <a:latin typeface="Berlin Sans FB" panose="020E0602020502020306" pitchFamily="34" charset="0"/>
              </a:rPr>
              <a:t>ODActions</a:t>
            </a:r>
            <a:r>
              <a:rPr lang="fr-FR" sz="1400" dirty="0">
                <a:latin typeface="Berlin Sans FB" panose="020E0602020502020306" pitchFamily="34" charset="0"/>
              </a:rPr>
              <a:t> en fonctions des événements reçus par Onnet32. Exécution des requêtes sur les fichiers d’appels demandées par Onnet32.  </a:t>
            </a:r>
          </a:p>
          <a:p>
            <a:pPr algn="just">
              <a:lnSpc>
                <a:spcPct val="150000"/>
              </a:lnSpc>
              <a:spcAft>
                <a:spcPts val="600"/>
              </a:spcAft>
            </a:pPr>
            <a:r>
              <a:rPr lang="fr-FR" sz="1400" dirty="0">
                <a:latin typeface="Berlin Sans FB" panose="020E0602020502020306" pitchFamily="34" charset="0"/>
              </a:rPr>
              <a:t>9-	  Gestion des fichiers d’appels, écriture, lecture, management.</a:t>
            </a:r>
          </a:p>
          <a:p>
            <a:pPr algn="just">
              <a:lnSpc>
                <a:spcPct val="150000"/>
              </a:lnSpc>
              <a:spcAft>
                <a:spcPts val="600"/>
              </a:spcAft>
            </a:pPr>
            <a:r>
              <a:rPr lang="fr-FR" sz="1400" dirty="0">
                <a:latin typeface="Berlin Sans FB" panose="020E0602020502020306" pitchFamily="34" charset="0"/>
              </a:rPr>
              <a:t>10-	Récupération des données temps réels stockées par le service NT en provenance du CT-proxy.</a:t>
            </a:r>
          </a:p>
          <a:p>
            <a:pPr algn="just">
              <a:lnSpc>
                <a:spcPct val="150000"/>
              </a:lnSpc>
              <a:spcAft>
                <a:spcPts val="600"/>
              </a:spcAft>
            </a:pPr>
            <a:r>
              <a:rPr lang="fr-FR" sz="1400" dirty="0">
                <a:latin typeface="Berlin Sans FB" panose="020E0602020502020306" pitchFamily="34" charset="0"/>
              </a:rPr>
              <a:t>11-	Vérification </a:t>
            </a:r>
            <a:r>
              <a:rPr lang="fr-FR" sz="1400" dirty="0" smtClean="0">
                <a:latin typeface="Berlin Sans FB" panose="020E0602020502020306" pitchFamily="34" charset="0"/>
              </a:rPr>
              <a:t>de la configuration en cours et récupération de la configuration </a:t>
            </a:r>
            <a:r>
              <a:rPr lang="fr-FR" sz="1400" dirty="0">
                <a:latin typeface="Berlin Sans FB" panose="020E0602020502020306" pitchFamily="34" charset="0"/>
              </a:rPr>
              <a:t>générale </a:t>
            </a:r>
            <a:r>
              <a:rPr lang="fr-FR" sz="1400" dirty="0" smtClean="0">
                <a:latin typeface="Berlin Sans FB" panose="020E0602020502020306" pitchFamily="34" charset="0"/>
              </a:rPr>
              <a:t>C.T.I de </a:t>
            </a:r>
            <a:r>
              <a:rPr lang="fr-FR" sz="1400" dirty="0">
                <a:latin typeface="Berlin Sans FB" panose="020E0602020502020306" pitchFamily="34" charset="0"/>
              </a:rPr>
              <a:t>l’administration.  Récupération via l’administration de l’état des fichiers d’appels.</a:t>
            </a:r>
          </a:p>
          <a:p>
            <a:pPr algn="just">
              <a:lnSpc>
                <a:spcPct val="150000"/>
              </a:lnSpc>
              <a:spcAft>
                <a:spcPts val="600"/>
              </a:spcAft>
            </a:pPr>
            <a:r>
              <a:rPr lang="fr-FR" sz="1400" dirty="0">
                <a:latin typeface="Berlin Sans FB" panose="020E0602020502020306" pitchFamily="34" charset="0"/>
              </a:rPr>
              <a:t>12-	Récupération des listes suivantes : File de téléphonie Campagnes entrante Campagne sortante Agents connectés</a:t>
            </a:r>
          </a:p>
          <a:p>
            <a:pPr algn="just">
              <a:lnSpc>
                <a:spcPct val="150000"/>
              </a:lnSpc>
              <a:spcAft>
                <a:spcPts val="600"/>
              </a:spcAft>
            </a:pPr>
            <a:r>
              <a:rPr lang="fr-FR" sz="1400" dirty="0">
                <a:latin typeface="Berlin Sans FB" panose="020E0602020502020306" pitchFamily="34" charset="0"/>
              </a:rPr>
              <a:t>13-	Récupération des informations suivantes : Informations générales sur la configuration agent. Liste des campagnes actives pour un agent. Liste des contacts pour appels externes. Liste des relances et rappels pour l’agent.</a:t>
            </a:r>
          </a:p>
        </p:txBody>
      </p:sp>
    </p:spTree>
    <p:extLst>
      <p:ext uri="{BB962C8B-B14F-4D97-AF65-F5344CB8AC3E}">
        <p14:creationId xmlns:p14="http://schemas.microsoft.com/office/powerpoint/2010/main" val="200073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9900280" cy="830997"/>
          </a:xfrm>
          <a:prstGeom prst="rect">
            <a:avLst/>
          </a:prstGeom>
        </p:spPr>
        <p:txBody>
          <a:bodyPr wrap="square">
            <a:spAutoFit/>
          </a:bodyPr>
          <a:lstStyle/>
          <a:p>
            <a:pPr algn="ctr"/>
            <a:r>
              <a:rPr lang="fr-FR" sz="2400" dirty="0" smtClean="0">
                <a:solidFill>
                  <a:srgbClr val="C00000"/>
                </a:solidFill>
                <a:latin typeface="Bodoni MT Black" pitchFamily="18" charset="0"/>
              </a:rPr>
              <a:t>ALGORYTHME DE DISTRIBUTION DES APPELS DE NOTRE OUTIL CRM</a:t>
            </a:r>
            <a:endParaRPr lang="fr-FR" sz="2400" dirty="0">
              <a:solidFill>
                <a:srgbClr val="C00000"/>
              </a:solidFill>
              <a:latin typeface="Bodoni MT Black" pitchFamily="18" charset="0"/>
            </a:endParaRPr>
          </a:p>
        </p:txBody>
      </p:sp>
      <p:sp>
        <p:nvSpPr>
          <p:cNvPr id="2" name="Rectangle 1"/>
          <p:cNvSpPr/>
          <p:nvPr/>
        </p:nvSpPr>
        <p:spPr>
          <a:xfrm>
            <a:off x="1787857" y="1809509"/>
            <a:ext cx="9456758" cy="3247043"/>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	</a:t>
            </a:r>
            <a:r>
              <a:rPr lang="fr-FR" b="1" u="sng" dirty="0" smtClean="0">
                <a:latin typeface="Berlin Sans FB" panose="020E0602020502020306" pitchFamily="34" charset="0"/>
              </a:rPr>
              <a:t>Cas </a:t>
            </a:r>
            <a:r>
              <a:rPr lang="fr-FR" b="1" u="sng" dirty="0">
                <a:latin typeface="Berlin Sans FB" panose="020E0602020502020306" pitchFamily="34" charset="0"/>
              </a:rPr>
              <a:t>des campagnes </a:t>
            </a:r>
            <a:r>
              <a:rPr lang="fr-FR" b="1" u="sng" dirty="0" smtClean="0">
                <a:latin typeface="Berlin Sans FB" panose="020E0602020502020306" pitchFamily="34" charset="0"/>
              </a:rPr>
              <a:t>entrantes</a:t>
            </a:r>
            <a:endParaRPr lang="fr-FR" b="1" u="sng" dirty="0">
              <a:latin typeface="Berlin Sans FB" panose="020E0602020502020306" pitchFamily="34" charset="0"/>
            </a:endParaRPr>
          </a:p>
          <a:p>
            <a:pPr algn="just">
              <a:lnSpc>
                <a:spcPct val="150000"/>
              </a:lnSpc>
              <a:spcBef>
                <a:spcPts val="1200"/>
              </a:spcBef>
            </a:pPr>
            <a:r>
              <a:rPr lang="fr-FR" sz="1600" dirty="0">
                <a:latin typeface="Berlin Sans FB" panose="020E0602020502020306" pitchFamily="34" charset="0"/>
              </a:rPr>
              <a:t>Les </a:t>
            </a:r>
            <a:r>
              <a:rPr lang="fr-FR" sz="1600" dirty="0" smtClean="0">
                <a:latin typeface="Berlin Sans FB" panose="020E0602020502020306" pitchFamily="34" charset="0"/>
              </a:rPr>
              <a:t>points d’entrée pour les appels entrants sont des entités appelées campagnes</a:t>
            </a:r>
            <a:r>
              <a:rPr lang="fr-FR" sz="1600" dirty="0">
                <a:latin typeface="Berlin Sans FB" panose="020E0602020502020306" pitchFamily="34" charset="0"/>
              </a:rPr>
              <a:t>. </a:t>
            </a:r>
            <a:r>
              <a:rPr lang="fr-FR" sz="1600" dirty="0" smtClean="0">
                <a:latin typeface="Berlin Sans FB" panose="020E0602020502020306" pitchFamily="34" charset="0"/>
              </a:rPr>
              <a:t>Les </a:t>
            </a:r>
            <a:r>
              <a:rPr lang="fr-FR" sz="1600" dirty="0">
                <a:latin typeface="Berlin Sans FB" panose="020E0602020502020306" pitchFamily="34" charset="0"/>
              </a:rPr>
              <a:t>campagnes (ou scénarios SVI liés à </a:t>
            </a:r>
            <a:r>
              <a:rPr lang="fr-FR" sz="1600" dirty="0" smtClean="0">
                <a:latin typeface="Berlin Sans FB" panose="020E0602020502020306" pitchFamily="34" charset="0"/>
              </a:rPr>
              <a:t>elles</a:t>
            </a:r>
            <a:r>
              <a:rPr lang="fr-FR" sz="1600" dirty="0">
                <a:latin typeface="Berlin Sans FB" panose="020E0602020502020306" pitchFamily="34" charset="0"/>
              </a:rPr>
              <a:t>) sélectionnent la file dans laquelle l’appel sera placé. Le choix de la file est trivial quand on n’utilise pas un scénario SVI : le champ de file est pris depuis la définition de la campagne. Quand on utilise un SVI, cette valeur par défaut </a:t>
            </a:r>
            <a:r>
              <a:rPr lang="fr-FR" sz="1600" dirty="0" smtClean="0">
                <a:latin typeface="Berlin Sans FB" panose="020E0602020502020306" pitchFamily="34" charset="0"/>
              </a:rPr>
              <a:t>peut être changée et toute file peut être </a:t>
            </a:r>
            <a:r>
              <a:rPr lang="fr-FR" sz="1600" dirty="0">
                <a:latin typeface="Berlin Sans FB" panose="020E0602020502020306" pitchFamily="34" charset="0"/>
              </a:rPr>
              <a:t>choisie </a:t>
            </a:r>
            <a:r>
              <a:rPr lang="fr-FR" sz="1600" dirty="0" smtClean="0">
                <a:latin typeface="Berlin Sans FB" panose="020E0602020502020306" pitchFamily="34" charset="0"/>
              </a:rPr>
              <a:t>de façon dynamique selon les conditions </a:t>
            </a:r>
            <a:r>
              <a:rPr lang="fr-FR" sz="1600" dirty="0">
                <a:latin typeface="Berlin Sans FB" panose="020E0602020502020306" pitchFamily="34" charset="0"/>
              </a:rPr>
              <a:t>dépendantes du SVI.</a:t>
            </a:r>
          </a:p>
          <a:p>
            <a:pPr algn="just">
              <a:lnSpc>
                <a:spcPct val="150000"/>
              </a:lnSpc>
            </a:pPr>
            <a:r>
              <a:rPr lang="fr-FR" sz="1600" dirty="0">
                <a:latin typeface="Berlin Sans FB" panose="020E0602020502020306" pitchFamily="34" charset="0"/>
              </a:rPr>
              <a:t>Les agents peuvent prendre des appels des files si on leur a assigné les compétences sur cette </a:t>
            </a:r>
            <a:r>
              <a:rPr lang="fr-FR" sz="1600" dirty="0" smtClean="0">
                <a:latin typeface="Berlin Sans FB" panose="020E0602020502020306" pitchFamily="34" charset="0"/>
              </a:rPr>
              <a:t>file</a:t>
            </a:r>
            <a:r>
              <a:rPr lang="fr-FR" sz="1600" dirty="0">
                <a:latin typeface="Berlin Sans FB" panose="020E0602020502020306" pitchFamily="34" charset="0"/>
              </a:rPr>
              <a:t>. </a:t>
            </a:r>
            <a:r>
              <a:rPr lang="fr-FR" sz="1600" dirty="0" smtClean="0">
                <a:latin typeface="Berlin Sans FB" panose="020E0602020502020306" pitchFamily="34" charset="0"/>
              </a:rPr>
              <a:t>Quand plusieurs agents sont disponibles</a:t>
            </a:r>
            <a:r>
              <a:rPr lang="fr-FR" sz="1600" dirty="0">
                <a:latin typeface="Berlin Sans FB" panose="020E0602020502020306" pitchFamily="34" charset="0"/>
              </a:rPr>
              <a:t>, </a:t>
            </a:r>
            <a:r>
              <a:rPr lang="fr-FR" sz="1600" dirty="0" smtClean="0">
                <a:latin typeface="Berlin Sans FB" panose="020E0602020502020306" pitchFamily="34" charset="0"/>
              </a:rPr>
              <a:t>l’agent avec le niveau le plus </a:t>
            </a:r>
            <a:r>
              <a:rPr lang="fr-FR" sz="1600" dirty="0">
                <a:latin typeface="Berlin Sans FB" panose="020E0602020502020306" pitchFamily="34" charset="0"/>
              </a:rPr>
              <a:t>approprié est choisi.</a:t>
            </a:r>
          </a:p>
        </p:txBody>
      </p:sp>
    </p:spTree>
    <p:extLst>
      <p:ext uri="{BB962C8B-B14F-4D97-AF65-F5344CB8AC3E}">
        <p14:creationId xmlns:p14="http://schemas.microsoft.com/office/powerpoint/2010/main" val="1926355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8" name="Rectangle 7"/>
          <p:cNvSpPr/>
          <p:nvPr/>
        </p:nvSpPr>
        <p:spPr>
          <a:xfrm>
            <a:off x="1236293" y="1037303"/>
            <a:ext cx="9900280" cy="830997"/>
          </a:xfrm>
          <a:prstGeom prst="rect">
            <a:avLst/>
          </a:prstGeom>
        </p:spPr>
        <p:txBody>
          <a:bodyPr wrap="square">
            <a:spAutoFit/>
          </a:bodyPr>
          <a:lstStyle/>
          <a:p>
            <a:r>
              <a:rPr lang="fr-FR" sz="2400" dirty="0" smtClean="0">
                <a:solidFill>
                  <a:srgbClr val="C00000"/>
                </a:solidFill>
                <a:latin typeface="Bodoni MT Black" pitchFamily="18" charset="0"/>
              </a:rPr>
              <a:t>ALGORYTHME DE DISTRIBUTION DES APPELS </a:t>
            </a:r>
            <a:r>
              <a:rPr lang="fr-FR" sz="2400" dirty="0" smtClean="0">
                <a:solidFill>
                  <a:srgbClr val="C00000"/>
                </a:solidFill>
                <a:latin typeface="Bodoni MT Black" pitchFamily="18" charset="0"/>
              </a:rPr>
              <a:t>DE NOTRE </a:t>
            </a:r>
            <a:r>
              <a:rPr lang="fr-FR" sz="2400" dirty="0" smtClean="0">
                <a:solidFill>
                  <a:srgbClr val="C00000"/>
                </a:solidFill>
                <a:latin typeface="Bodoni MT Black" pitchFamily="18" charset="0"/>
              </a:rPr>
              <a:t>OUTIL CRM</a:t>
            </a:r>
            <a:endParaRPr lang="fr-FR" sz="2400" dirty="0">
              <a:solidFill>
                <a:srgbClr val="C00000"/>
              </a:solidFill>
              <a:latin typeface="Bodoni MT Black"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249" y="1446663"/>
            <a:ext cx="4811965" cy="4653885"/>
          </a:xfrm>
          <a:prstGeom prst="rect">
            <a:avLst/>
          </a:prstGeom>
        </p:spPr>
      </p:pic>
      <p:sp>
        <p:nvSpPr>
          <p:cNvPr id="9" name="Rectangle 8"/>
          <p:cNvSpPr/>
          <p:nvPr/>
        </p:nvSpPr>
        <p:spPr>
          <a:xfrm>
            <a:off x="1862618" y="2933255"/>
            <a:ext cx="3437563" cy="1031051"/>
          </a:xfrm>
          <a:prstGeom prst="rect">
            <a:avLst/>
          </a:prstGeom>
        </p:spPr>
        <p:txBody>
          <a:bodyPr wrap="square">
            <a:spAutoFit/>
          </a:bodyPr>
          <a:lstStyle/>
          <a:p>
            <a:pPr algn="just">
              <a:lnSpc>
                <a:spcPct val="150000"/>
              </a:lnSpc>
            </a:pPr>
            <a:r>
              <a:rPr lang="fr-FR" b="1" u="sng" dirty="0" smtClean="0">
                <a:latin typeface="Berlin Sans FB" panose="020E0602020502020306" pitchFamily="34" charset="0"/>
              </a:rPr>
              <a:t>Cas </a:t>
            </a:r>
            <a:r>
              <a:rPr lang="fr-FR" b="1" u="sng" dirty="0">
                <a:latin typeface="Berlin Sans FB" panose="020E0602020502020306" pitchFamily="34" charset="0"/>
              </a:rPr>
              <a:t>des campagnes </a:t>
            </a:r>
            <a:r>
              <a:rPr lang="fr-FR" b="1" u="sng" dirty="0" smtClean="0">
                <a:latin typeface="Berlin Sans FB" panose="020E0602020502020306" pitchFamily="34" charset="0"/>
              </a:rPr>
              <a:t>en</a:t>
            </a:r>
            <a:r>
              <a:rPr lang="fr-FR" b="1" u="sng" dirty="0" smtClean="0">
                <a:latin typeface="Berlin Sans FB" panose="020E0602020502020306" pitchFamily="34" charset="0"/>
              </a:rPr>
              <a:t>trantes</a:t>
            </a:r>
            <a:endParaRPr lang="fr-FR" b="1" u="sng" dirty="0">
              <a:latin typeface="Berlin Sans FB" panose="020E0602020502020306" pitchFamily="34" charset="0"/>
            </a:endParaRPr>
          </a:p>
          <a:p>
            <a:pPr algn="just">
              <a:lnSpc>
                <a:spcPct val="150000"/>
              </a:lnSpc>
              <a:spcBef>
                <a:spcPts val="1200"/>
              </a:spcBef>
            </a:pPr>
            <a:r>
              <a:rPr lang="fr-FR" sz="1600" dirty="0">
                <a:latin typeface="Berlin Sans FB" panose="020E0602020502020306" pitchFamily="34" charset="0"/>
              </a:rPr>
              <a:t> </a:t>
            </a:r>
          </a:p>
        </p:txBody>
      </p:sp>
    </p:spTree>
    <p:extLst>
      <p:ext uri="{BB962C8B-B14F-4D97-AF65-F5344CB8AC3E}">
        <p14:creationId xmlns:p14="http://schemas.microsoft.com/office/powerpoint/2010/main" val="1517179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42194" y="1973285"/>
            <a:ext cx="9702421" cy="3185487"/>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	</a:t>
            </a:r>
            <a:r>
              <a:rPr lang="fr-FR" b="1" u="sng" dirty="0" smtClean="0">
                <a:latin typeface="Berlin Sans FB" panose="020E0602020502020306" pitchFamily="34" charset="0"/>
              </a:rPr>
              <a:t>Cas </a:t>
            </a:r>
            <a:r>
              <a:rPr lang="fr-FR" b="1" u="sng" dirty="0">
                <a:latin typeface="Berlin Sans FB" panose="020E0602020502020306" pitchFamily="34" charset="0"/>
              </a:rPr>
              <a:t>des campagnes </a:t>
            </a:r>
            <a:r>
              <a:rPr lang="fr-FR" b="1" u="sng" dirty="0" smtClean="0">
                <a:latin typeface="Berlin Sans FB" panose="020E0602020502020306" pitchFamily="34" charset="0"/>
              </a:rPr>
              <a:t>sortantes</a:t>
            </a:r>
            <a:endParaRPr lang="fr-FR" b="1" u="sng" dirty="0">
              <a:latin typeface="Berlin Sans FB" panose="020E0602020502020306" pitchFamily="34" charset="0"/>
            </a:endParaRPr>
          </a:p>
          <a:p>
            <a:pPr algn="just">
              <a:lnSpc>
                <a:spcPct val="150000"/>
              </a:lnSpc>
              <a:spcBef>
                <a:spcPts val="1200"/>
              </a:spcBef>
            </a:pPr>
            <a:r>
              <a:rPr lang="fr-FR" sz="1600" dirty="0">
                <a:latin typeface="Berlin Sans FB" panose="020E0602020502020306" pitchFamily="34" charset="0"/>
              </a:rPr>
              <a:t> </a:t>
            </a:r>
            <a:r>
              <a:rPr lang="fr-FR" sz="1600" dirty="0" smtClean="0">
                <a:latin typeface="Berlin Sans FB" panose="020E0602020502020306" pitchFamily="34" charset="0"/>
              </a:rPr>
              <a:t>Pour </a:t>
            </a:r>
            <a:r>
              <a:rPr lang="fr-FR" sz="1600" dirty="0">
                <a:latin typeface="Berlin Sans FB" panose="020E0602020502020306" pitchFamily="34" charset="0"/>
              </a:rPr>
              <a:t>ce qui est de l’émission </a:t>
            </a:r>
            <a:r>
              <a:rPr lang="fr-FR" sz="1600" dirty="0" smtClean="0">
                <a:latin typeface="Berlin Sans FB" panose="020E0602020502020306" pitchFamily="34" charset="0"/>
              </a:rPr>
              <a:t>d’appels, </a:t>
            </a:r>
            <a:r>
              <a:rPr lang="fr-FR" sz="1600" dirty="0">
                <a:latin typeface="Berlin Sans FB" panose="020E0602020502020306" pitchFamily="34" charset="0"/>
              </a:rPr>
              <a:t>un fichier client est injecté dans la base de données </a:t>
            </a:r>
            <a:r>
              <a:rPr lang="fr-FR" sz="1600" dirty="0" smtClean="0">
                <a:latin typeface="Berlin Sans FB" panose="020E0602020502020306" pitchFamily="34" charset="0"/>
              </a:rPr>
              <a:t>Hermès liée </a:t>
            </a:r>
            <a:r>
              <a:rPr lang="fr-FR" sz="1600" dirty="0">
                <a:latin typeface="Berlin Sans FB" panose="020E0602020502020306" pitchFamily="34" charset="0"/>
              </a:rPr>
              <a:t>à la campagne. L’ACD se charge alors de la numérotation vers les prospects ainsi que de la distribution automatique  des appels vers les télévendeurs</a:t>
            </a:r>
            <a:r>
              <a:rPr lang="fr-FR" sz="1600" dirty="0" smtClean="0">
                <a:latin typeface="Berlin Sans FB" panose="020E0602020502020306" pitchFamily="34" charset="0"/>
              </a:rPr>
              <a:t>.</a:t>
            </a:r>
          </a:p>
          <a:p>
            <a:pPr algn="just">
              <a:lnSpc>
                <a:spcPct val="150000"/>
              </a:lnSpc>
              <a:spcBef>
                <a:spcPts val="1200"/>
              </a:spcBef>
            </a:pPr>
            <a:r>
              <a:rPr lang="fr-FR" sz="1600" dirty="0" smtClean="0">
                <a:latin typeface="Berlin Sans FB" panose="020E0602020502020306" pitchFamily="34" charset="0"/>
              </a:rPr>
              <a:t>Plusieurs modes de numérotation sont possibles : le mode manuel, le mode progressif et le mode prédictif.</a:t>
            </a:r>
          </a:p>
          <a:p>
            <a:pPr algn="just">
              <a:lnSpc>
                <a:spcPct val="150000"/>
              </a:lnSpc>
              <a:spcBef>
                <a:spcPts val="1200"/>
              </a:spcBef>
            </a:pPr>
            <a:r>
              <a:rPr lang="fr-FR" sz="1600" dirty="0">
                <a:latin typeface="Berlin Sans FB" panose="020E0602020502020306" pitchFamily="34" charset="0"/>
              </a:rPr>
              <a:t>Grace à sa fonction « prédictive », il optimise le temps des agents et permet de gagner jusqu’à 70% de temps de </a:t>
            </a:r>
            <a:r>
              <a:rPr lang="fr-FR" sz="1600" dirty="0" smtClean="0">
                <a:latin typeface="Berlin Sans FB" panose="020E0602020502020306" pitchFamily="34" charset="0"/>
              </a:rPr>
              <a:t>productivité supplémentaire.</a:t>
            </a:r>
            <a:endParaRPr lang="fr-FR" sz="1600" dirty="0">
              <a:latin typeface="Berlin Sans FB" panose="020E0602020502020306" pitchFamily="34" charset="0"/>
            </a:endParaRPr>
          </a:p>
        </p:txBody>
      </p:sp>
      <p:sp>
        <p:nvSpPr>
          <p:cNvPr id="8" name="Rectangle 7"/>
          <p:cNvSpPr/>
          <p:nvPr/>
        </p:nvSpPr>
        <p:spPr>
          <a:xfrm>
            <a:off x="1236293" y="1037303"/>
            <a:ext cx="9900280" cy="830997"/>
          </a:xfrm>
          <a:prstGeom prst="rect">
            <a:avLst/>
          </a:prstGeom>
        </p:spPr>
        <p:txBody>
          <a:bodyPr wrap="square">
            <a:spAutoFit/>
          </a:bodyPr>
          <a:lstStyle/>
          <a:p>
            <a:pPr algn="ctr"/>
            <a:r>
              <a:rPr lang="fr-FR" sz="2400" dirty="0" smtClean="0">
                <a:solidFill>
                  <a:srgbClr val="C00000"/>
                </a:solidFill>
                <a:latin typeface="Bodoni MT Black" pitchFamily="18" charset="0"/>
              </a:rPr>
              <a:t>ALGORYTHME DE DISTRIBUTION DES APPELS DE NOTRE OUTIL CRM</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150474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514899" y="2933255"/>
            <a:ext cx="3371000" cy="1031051"/>
          </a:xfrm>
          <a:prstGeom prst="rect">
            <a:avLst/>
          </a:prstGeom>
        </p:spPr>
        <p:txBody>
          <a:bodyPr wrap="square">
            <a:spAutoFit/>
          </a:bodyPr>
          <a:lstStyle/>
          <a:p>
            <a:pPr algn="just">
              <a:lnSpc>
                <a:spcPct val="150000"/>
              </a:lnSpc>
            </a:pPr>
            <a:r>
              <a:rPr lang="fr-FR" b="1" u="sng" dirty="0" smtClean="0">
                <a:latin typeface="Berlin Sans FB" panose="020E0602020502020306" pitchFamily="34" charset="0"/>
              </a:rPr>
              <a:t>Cas </a:t>
            </a:r>
            <a:r>
              <a:rPr lang="fr-FR" b="1" u="sng" dirty="0">
                <a:latin typeface="Berlin Sans FB" panose="020E0602020502020306" pitchFamily="34" charset="0"/>
              </a:rPr>
              <a:t>des campagnes </a:t>
            </a:r>
            <a:r>
              <a:rPr lang="fr-FR" b="1" u="sng" dirty="0" smtClean="0">
                <a:latin typeface="Berlin Sans FB" panose="020E0602020502020306" pitchFamily="34" charset="0"/>
              </a:rPr>
              <a:t>sortantes</a:t>
            </a:r>
            <a:endParaRPr lang="fr-FR" b="1" u="sng" dirty="0">
              <a:latin typeface="Berlin Sans FB" panose="020E0602020502020306" pitchFamily="34" charset="0"/>
            </a:endParaRPr>
          </a:p>
          <a:p>
            <a:pPr algn="just">
              <a:lnSpc>
                <a:spcPct val="150000"/>
              </a:lnSpc>
              <a:spcBef>
                <a:spcPts val="1200"/>
              </a:spcBef>
            </a:pPr>
            <a:r>
              <a:rPr lang="fr-FR" sz="1600" dirty="0">
                <a:latin typeface="Berlin Sans FB" panose="020E0602020502020306" pitchFamily="34" charset="0"/>
              </a:rPr>
              <a:t> </a:t>
            </a:r>
          </a:p>
        </p:txBody>
      </p:sp>
      <p:sp>
        <p:nvSpPr>
          <p:cNvPr id="8" name="Rectangle 7"/>
          <p:cNvSpPr/>
          <p:nvPr/>
        </p:nvSpPr>
        <p:spPr>
          <a:xfrm>
            <a:off x="1236293" y="1037303"/>
            <a:ext cx="9900280" cy="830997"/>
          </a:xfrm>
          <a:prstGeom prst="rect">
            <a:avLst/>
          </a:prstGeom>
        </p:spPr>
        <p:txBody>
          <a:bodyPr wrap="square">
            <a:spAutoFit/>
          </a:bodyPr>
          <a:lstStyle/>
          <a:p>
            <a:pPr algn="ctr"/>
            <a:r>
              <a:rPr lang="fr-FR" sz="2400" dirty="0" smtClean="0">
                <a:solidFill>
                  <a:srgbClr val="C00000"/>
                </a:solidFill>
                <a:latin typeface="Bodoni MT Black" pitchFamily="18" charset="0"/>
              </a:rPr>
              <a:t>ALGORYTHME DE DISTRIBUTION DES APPELS DE NOTRE OUTIL CRM</a:t>
            </a:r>
            <a:endParaRPr lang="fr-FR" sz="2400" dirty="0">
              <a:solidFill>
                <a:srgbClr val="C00000"/>
              </a:solidFill>
              <a:latin typeface="Bodoni MT Black"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797" y="2081244"/>
            <a:ext cx="6780952" cy="3923809"/>
          </a:xfrm>
          <a:prstGeom prst="rect">
            <a:avLst/>
          </a:prstGeom>
        </p:spPr>
      </p:pic>
    </p:spTree>
    <p:extLst>
      <p:ext uri="{BB962C8B-B14F-4D97-AF65-F5344CB8AC3E}">
        <p14:creationId xmlns:p14="http://schemas.microsoft.com/office/powerpoint/2010/main" val="21619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8658335" cy="461665"/>
          </a:xfrm>
          <a:prstGeom prst="rect">
            <a:avLst/>
          </a:prstGeom>
        </p:spPr>
        <p:txBody>
          <a:bodyPr wrap="square">
            <a:spAutoFit/>
          </a:bodyPr>
          <a:lstStyle/>
          <a:p>
            <a:pPr algn="ctr"/>
            <a:r>
              <a:rPr lang="fr-FR" sz="2400" dirty="0" smtClean="0">
                <a:solidFill>
                  <a:srgbClr val="C00000"/>
                </a:solidFill>
                <a:latin typeface="Bodoni MT Black" pitchFamily="18" charset="0"/>
              </a:rPr>
              <a:t>CONTRÔLER L’ACCES AUX LOCAUX</a:t>
            </a:r>
            <a:endParaRPr lang="fr-FR" sz="2400" dirty="0">
              <a:solidFill>
                <a:srgbClr val="C00000"/>
              </a:solidFill>
              <a:latin typeface="Bodoni MT Black" pitchFamily="18" charset="0"/>
            </a:endParaRPr>
          </a:p>
        </p:txBody>
      </p:sp>
      <p:sp>
        <p:nvSpPr>
          <p:cNvPr id="2" name="Rectangle 1"/>
          <p:cNvSpPr/>
          <p:nvPr/>
        </p:nvSpPr>
        <p:spPr>
          <a:xfrm>
            <a:off x="1637731" y="1837577"/>
            <a:ext cx="9348717" cy="2784865"/>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L’accès </a:t>
            </a:r>
            <a:r>
              <a:rPr lang="fr-FR" sz="1600" dirty="0">
                <a:latin typeface="Berlin Sans FB" panose="020E0602020502020306" pitchFamily="34" charset="0"/>
              </a:rPr>
              <a:t>aux locaux (espaces de production et salle technique) est contrôlé par des badgeuses (en entrée comme en sortie).  Les badgeuses sont gérées depuis un serveur grâce à un logiciel qui permet de définir les droits et privilèges des </a:t>
            </a:r>
            <a:r>
              <a:rPr lang="fr-FR" sz="1600" dirty="0" smtClean="0">
                <a:latin typeface="Berlin Sans FB" panose="020E0602020502020306" pitchFamily="34" charset="0"/>
              </a:rPr>
              <a:t>employés.</a:t>
            </a:r>
          </a:p>
          <a:p>
            <a:pPr algn="just">
              <a:lnSpc>
                <a:spcPct val="150000"/>
              </a:lnSpc>
              <a:spcBef>
                <a:spcPts val="1200"/>
              </a:spcBef>
            </a:pPr>
            <a:r>
              <a:rPr lang="fr-FR" sz="1600" dirty="0" smtClean="0">
                <a:latin typeface="Berlin Sans FB" panose="020E0602020502020306" pitchFamily="34" charset="0"/>
              </a:rPr>
              <a:t>Afin </a:t>
            </a:r>
            <a:r>
              <a:rPr lang="fr-FR" sz="1600" dirty="0">
                <a:latin typeface="Berlin Sans FB" panose="020E0602020502020306" pitchFamily="34" charset="0"/>
              </a:rPr>
              <a:t>d’éviter les pertes de cartes d’accès ou éviter qu’un employé ne vienne à la place d’un autre, nous avons opté pour l’enrôlement des empreintes digitales (minimum deux doigts par employé). Tout accès est donc enregistré dans une base de données, ce qui permet non seulement d’avoir une traçabilité des entrées et sortie mais aussi d’avoir un point sur la présence des employés (notamment pour les ressources humaines).</a:t>
            </a:r>
          </a:p>
        </p:txBody>
      </p:sp>
    </p:spTree>
    <p:extLst>
      <p:ext uri="{BB962C8B-B14F-4D97-AF65-F5344CB8AC3E}">
        <p14:creationId xmlns:p14="http://schemas.microsoft.com/office/powerpoint/2010/main" val="77052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6901867" cy="461665"/>
          </a:xfrm>
          <a:prstGeom prst="rect">
            <a:avLst/>
          </a:prstGeom>
        </p:spPr>
        <p:txBody>
          <a:bodyPr wrap="square">
            <a:spAutoFit/>
          </a:bodyPr>
          <a:lstStyle/>
          <a:p>
            <a:pPr algn="ctr"/>
            <a:r>
              <a:rPr lang="fr-FR" sz="2400" dirty="0" smtClean="0">
                <a:solidFill>
                  <a:srgbClr val="C00000"/>
                </a:solidFill>
                <a:latin typeface="Bodoni MT Black" pitchFamily="18" charset="0"/>
              </a:rPr>
              <a:t>SECURITE PHYSIQUE</a:t>
            </a:r>
            <a:endParaRPr lang="fr-FR" sz="2400" dirty="0">
              <a:solidFill>
                <a:srgbClr val="C00000"/>
              </a:solidFill>
              <a:latin typeface="Bodoni MT Black" pitchFamily="18" charset="0"/>
            </a:endParaRPr>
          </a:p>
        </p:txBody>
      </p:sp>
      <p:sp>
        <p:nvSpPr>
          <p:cNvPr id="2" name="Rectangle 1"/>
          <p:cNvSpPr/>
          <p:nvPr/>
        </p:nvSpPr>
        <p:spPr>
          <a:xfrm>
            <a:off x="1637731" y="1837577"/>
            <a:ext cx="9348717" cy="3570208"/>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Nos </a:t>
            </a:r>
            <a:r>
              <a:rPr lang="fr-FR" sz="1600" dirty="0">
                <a:latin typeface="Berlin Sans FB" panose="020E0602020502020306" pitchFamily="34" charset="0"/>
              </a:rPr>
              <a:t>espaces sont surveillés par des caméras IP qui couvrent tous les angles. Elles sont reliées à un serveur de vidéosurveillance qui permet leur administration. Ce serveur est équipé d’un disque de grande capacité (1 To) qui permet de stocker les images enregistrées pour une durée minimum de 15 </a:t>
            </a:r>
            <a:r>
              <a:rPr lang="fr-FR" sz="1600" dirty="0" smtClean="0">
                <a:latin typeface="Berlin Sans FB" panose="020E0602020502020306" pitchFamily="34" charset="0"/>
              </a:rPr>
              <a:t>jours.</a:t>
            </a:r>
          </a:p>
          <a:p>
            <a:pPr algn="just">
              <a:lnSpc>
                <a:spcPct val="150000"/>
              </a:lnSpc>
              <a:spcBef>
                <a:spcPts val="1200"/>
              </a:spcBef>
            </a:pPr>
            <a:r>
              <a:rPr lang="fr-FR" sz="1600" dirty="0" smtClean="0">
                <a:latin typeface="Berlin Sans FB" panose="020E0602020502020306" pitchFamily="34" charset="0"/>
              </a:rPr>
              <a:t>Les </a:t>
            </a:r>
            <a:r>
              <a:rPr lang="fr-FR" sz="1600" dirty="0">
                <a:latin typeface="Berlin Sans FB" panose="020E0602020502020306" pitchFamily="34" charset="0"/>
              </a:rPr>
              <a:t>images peuvent être visualisées en temps réel et consultées à n’importe quel moment. Aussi, pour renforcer la sécurité du bâtiment, des installations et du personnel, nous avons prévu :</a:t>
            </a:r>
          </a:p>
          <a:p>
            <a:pPr algn="just">
              <a:lnSpc>
                <a:spcPct val="150000"/>
              </a:lnSpc>
            </a:pPr>
            <a:r>
              <a:rPr lang="fr-FR" sz="1600" dirty="0">
                <a:latin typeface="Berlin Sans FB" panose="020E0602020502020306" pitchFamily="34" charset="0"/>
              </a:rPr>
              <a:t>o	Les détecteurs de fumée sur tous les plateaux de production et dans les bureaux administratifs ainsi que la salle technique ;</a:t>
            </a:r>
          </a:p>
          <a:p>
            <a:pPr algn="just">
              <a:lnSpc>
                <a:spcPct val="150000"/>
              </a:lnSpc>
            </a:pPr>
            <a:r>
              <a:rPr lang="fr-FR" sz="1600" dirty="0">
                <a:latin typeface="Berlin Sans FB" panose="020E0602020502020306" pitchFamily="34" charset="0"/>
              </a:rPr>
              <a:t>o	Les extincteurs au dioxyde de carbone ;</a:t>
            </a:r>
          </a:p>
          <a:p>
            <a:pPr algn="just">
              <a:lnSpc>
                <a:spcPct val="150000"/>
              </a:lnSpc>
            </a:pPr>
            <a:r>
              <a:rPr lang="fr-FR" sz="1600" dirty="0">
                <a:latin typeface="Berlin Sans FB" panose="020E0602020502020306" pitchFamily="34" charset="0"/>
              </a:rPr>
              <a:t>o	Les déclencheurs manuels avec boitiers à briser</a:t>
            </a:r>
            <a:r>
              <a:rPr lang="fr-FR" sz="1600" dirty="0" smtClean="0">
                <a:latin typeface="Berlin Sans FB" panose="020E0602020502020306" pitchFamily="34" charset="0"/>
              </a:rPr>
              <a:t>.</a:t>
            </a:r>
            <a:endParaRPr lang="fr-FR" sz="1600" dirty="0">
              <a:latin typeface="Berlin Sans FB" panose="020E0602020502020306" pitchFamily="34" charset="0"/>
            </a:endParaRPr>
          </a:p>
        </p:txBody>
      </p:sp>
    </p:spTree>
    <p:extLst>
      <p:ext uri="{BB962C8B-B14F-4D97-AF65-F5344CB8AC3E}">
        <p14:creationId xmlns:p14="http://schemas.microsoft.com/office/powerpoint/2010/main" val="118876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3883826251"/>
              </p:ext>
            </p:extLst>
          </p:nvPr>
        </p:nvGraphicFramePr>
        <p:xfrm>
          <a:off x="1768474" y="2098536"/>
          <a:ext cx="8880768" cy="3316803"/>
        </p:xfrm>
        <a:graphic>
          <a:graphicData uri="http://schemas.openxmlformats.org/drawingml/2006/table">
            <a:tbl>
              <a:tblPr firstRow="1" firstCol="1" bandRow="1">
                <a:tableStyleId>{5C22544A-7EE6-4342-B048-85BDC9FD1C3A}</a:tableStyleId>
              </a:tblPr>
              <a:tblGrid>
                <a:gridCol w="1607772"/>
                <a:gridCol w="2470068"/>
                <a:gridCol w="2038920"/>
                <a:gridCol w="2764008"/>
              </a:tblGrid>
              <a:tr h="602461">
                <a:tc>
                  <a:txBody>
                    <a:bodyPr/>
                    <a:lstStyle/>
                    <a:p>
                      <a:pPr algn="ctr">
                        <a:lnSpc>
                          <a:spcPct val="115000"/>
                        </a:lnSpc>
                        <a:spcAft>
                          <a:spcPts val="0"/>
                        </a:spcAft>
                      </a:pPr>
                      <a:r>
                        <a:rPr lang="fr-FR" sz="1600" dirty="0">
                          <a:effectLst/>
                          <a:latin typeface="Berlin Sans FB" panose="020E0602020502020306" pitchFamily="34" charset="0"/>
                        </a:rPr>
                        <a:t>Matériel</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600" dirty="0">
                          <a:effectLst/>
                          <a:latin typeface="Berlin Sans FB" panose="020E0602020502020306" pitchFamily="34" charset="0"/>
                        </a:rPr>
                        <a:t>Modèle</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600" dirty="0">
                          <a:effectLst/>
                          <a:latin typeface="Berlin Sans FB" panose="020E0602020502020306" pitchFamily="34" charset="0"/>
                        </a:rPr>
                        <a:t>Caractéristiques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600" dirty="0">
                          <a:effectLst/>
                          <a:latin typeface="Berlin Sans FB" panose="020E0602020502020306" pitchFamily="34" charset="0"/>
                        </a:rPr>
                        <a:t>Autres informations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r>
              <a:tr h="1357171">
                <a:tc>
                  <a:txBody>
                    <a:bodyPr/>
                    <a:lstStyle/>
                    <a:p>
                      <a:pPr>
                        <a:lnSpc>
                          <a:spcPct val="115000"/>
                        </a:lnSpc>
                        <a:spcAft>
                          <a:spcPts val="0"/>
                        </a:spcAft>
                      </a:pPr>
                      <a:r>
                        <a:rPr lang="fr-FR" sz="1600" dirty="0">
                          <a:effectLst/>
                          <a:latin typeface="Berlin Sans FB" panose="020E0602020502020306" pitchFamily="34" charset="0"/>
                        </a:rPr>
                        <a:t>Caméra</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nSpc>
                          <a:spcPct val="115000"/>
                        </a:lnSpc>
                        <a:spcAft>
                          <a:spcPts val="0"/>
                        </a:spcAft>
                      </a:pPr>
                      <a:r>
                        <a:rPr lang="fr-FR" sz="1600" dirty="0">
                          <a:effectLst/>
                          <a:latin typeface="Berlin Sans FB" panose="020E0602020502020306" pitchFamily="34" charset="0"/>
                        </a:rPr>
                        <a:t>xc-256</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nSpc>
                          <a:spcPct val="115000"/>
                        </a:lnSpc>
                        <a:spcAft>
                          <a:spcPts val="0"/>
                        </a:spcAft>
                      </a:pPr>
                      <a:r>
                        <a:rPr lang="en-US" sz="1600" dirty="0">
                          <a:effectLst/>
                          <a:latin typeface="Berlin Sans FB" panose="020E0602020502020306" pitchFamily="34" charset="0"/>
                        </a:rPr>
                        <a:t>1/3 </a:t>
                      </a:r>
                      <a:r>
                        <a:rPr lang="en-US" sz="1600" dirty="0" err="1">
                          <a:effectLst/>
                          <a:latin typeface="Berlin Sans FB" panose="020E0602020502020306" pitchFamily="34" charset="0"/>
                        </a:rPr>
                        <a:t>pouce</a:t>
                      </a:r>
                      <a:r>
                        <a:rPr lang="en-US" sz="1600" dirty="0">
                          <a:effectLst/>
                          <a:latin typeface="Berlin Sans FB" panose="020E0602020502020306" pitchFamily="34" charset="0"/>
                        </a:rPr>
                        <a:t> SONY 960 EX view HAD CCD </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nSpc>
                          <a:spcPct val="115000"/>
                        </a:lnSpc>
                        <a:spcAft>
                          <a:spcPts val="0"/>
                        </a:spcAft>
                      </a:pPr>
                      <a:r>
                        <a:rPr lang="en-US" sz="1600" dirty="0">
                          <a:effectLst/>
                          <a:latin typeface="Berlin Sans FB" panose="020E0602020502020306" pitchFamily="34" charset="0"/>
                        </a:rPr>
                        <a:t>976(H)X 582(V) pixel</a:t>
                      </a:r>
                      <a:endParaRPr lang="fr-FR" sz="1400" dirty="0">
                        <a:effectLst/>
                        <a:latin typeface="Berlin Sans FB" panose="020E0602020502020306" pitchFamily="34" charset="0"/>
                      </a:endParaRPr>
                    </a:p>
                    <a:p>
                      <a:pPr>
                        <a:lnSpc>
                          <a:spcPct val="115000"/>
                        </a:lnSpc>
                        <a:spcAft>
                          <a:spcPts val="0"/>
                        </a:spcAft>
                      </a:pPr>
                      <a:r>
                        <a:rPr lang="en-US" sz="1600" dirty="0">
                          <a:effectLst/>
                          <a:latin typeface="Berlin Sans FB" panose="020E0602020502020306" pitchFamily="34" charset="0"/>
                        </a:rPr>
                        <a:t>976(H)X 578(V) pixel</a:t>
                      </a:r>
                      <a:endParaRPr lang="fr-FR" sz="1400" dirty="0">
                        <a:effectLst/>
                        <a:latin typeface="Berlin Sans FB" panose="020E0602020502020306" pitchFamily="34" charset="0"/>
                      </a:endParaRPr>
                    </a:p>
                    <a:p>
                      <a:pPr>
                        <a:lnSpc>
                          <a:spcPct val="115000"/>
                        </a:lnSpc>
                        <a:spcAft>
                          <a:spcPts val="0"/>
                        </a:spcAft>
                      </a:pPr>
                      <a:r>
                        <a:rPr lang="en-US" sz="1600" dirty="0">
                          <a:effectLst/>
                          <a:latin typeface="Berlin Sans FB" panose="020E0602020502020306" pitchFamily="34" charset="0"/>
                        </a:rPr>
                        <a:t>Plus de 650 TVL resolution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r>
              <a:tr h="1357171">
                <a:tc>
                  <a:txBody>
                    <a:bodyPr/>
                    <a:lstStyle/>
                    <a:p>
                      <a:pPr>
                        <a:lnSpc>
                          <a:spcPct val="115000"/>
                        </a:lnSpc>
                        <a:spcAft>
                          <a:spcPts val="0"/>
                        </a:spcAft>
                      </a:pPr>
                      <a:r>
                        <a:rPr lang="en-US" sz="1600" dirty="0" err="1">
                          <a:effectLst/>
                          <a:latin typeface="Berlin Sans FB" panose="020E0602020502020306" pitchFamily="34" charset="0"/>
                        </a:rPr>
                        <a:t>Badgeuse</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nSpc>
                          <a:spcPct val="115000"/>
                        </a:lnSpc>
                        <a:spcAft>
                          <a:spcPts val="0"/>
                        </a:spcAft>
                      </a:pPr>
                      <a:r>
                        <a:rPr lang="en-US" sz="1600" dirty="0" err="1">
                          <a:effectLst/>
                          <a:latin typeface="Berlin Sans FB" panose="020E0602020502020306" pitchFamily="34" charset="0"/>
                        </a:rPr>
                        <a:t>Fingertec</a:t>
                      </a:r>
                      <a:r>
                        <a:rPr lang="en-US" sz="1600" dirty="0">
                          <a:effectLst/>
                          <a:latin typeface="Berlin Sans FB" panose="020E0602020502020306" pitchFamily="34" charset="0"/>
                        </a:rPr>
                        <a:t> R2</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fr-FR" sz="1600" dirty="0">
                          <a:effectLst/>
                          <a:latin typeface="Berlin Sans FB" panose="020E0602020502020306" pitchFamily="34" charset="0"/>
                        </a:rPr>
                        <a:t>-processor 400 MHz</a:t>
                      </a:r>
                      <a:endParaRPr lang="fr-FR" sz="1400" dirty="0">
                        <a:effectLst/>
                        <a:latin typeface="Berlin Sans FB" panose="020E0602020502020306" pitchFamily="34" charset="0"/>
                      </a:endParaRPr>
                    </a:p>
                    <a:p>
                      <a:pPr>
                        <a:lnSpc>
                          <a:spcPct val="115000"/>
                        </a:lnSpc>
                        <a:spcAft>
                          <a:spcPts val="0"/>
                        </a:spcAft>
                      </a:pPr>
                      <a:r>
                        <a:rPr lang="fr-FR" sz="1600" dirty="0">
                          <a:effectLst/>
                          <a:latin typeface="Berlin Sans FB" panose="020E0602020502020306" pitchFamily="34" charset="0"/>
                        </a:rPr>
                        <a:t>-mémoire 8mb</a:t>
                      </a:r>
                      <a:br>
                        <a:rPr lang="fr-FR" sz="1600" dirty="0">
                          <a:effectLst/>
                          <a:latin typeface="Berlin Sans FB" panose="020E0602020502020306" pitchFamily="34" charset="0"/>
                        </a:rPr>
                      </a:br>
                      <a:r>
                        <a:rPr lang="fr-FR" sz="1600" dirty="0">
                          <a:effectLst/>
                          <a:latin typeface="Berlin Sans FB" panose="020E0602020502020306" pitchFamily="34" charset="0"/>
                        </a:rPr>
                        <a:t>-</a:t>
                      </a:r>
                      <a:r>
                        <a:rPr lang="fr-FR" sz="1600" dirty="0" smtClean="0">
                          <a:effectLst/>
                          <a:latin typeface="Berlin Sans FB" panose="020E0602020502020306" pitchFamily="34" charset="0"/>
                        </a:rPr>
                        <a:t>empreinte </a:t>
                      </a:r>
                      <a:r>
                        <a:rPr lang="fr-FR" sz="1600" dirty="0">
                          <a:effectLst/>
                          <a:latin typeface="Berlin Sans FB" panose="020E0602020502020306" pitchFamily="34" charset="0"/>
                        </a:rPr>
                        <a:t>120000</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nSpc>
                          <a:spcPct val="115000"/>
                        </a:lnSpc>
                        <a:spcAft>
                          <a:spcPts val="0"/>
                        </a:spcAft>
                      </a:pPr>
                      <a:r>
                        <a:rPr lang="en-US" sz="1600" dirty="0">
                          <a:effectLst/>
                          <a:latin typeface="Berlin Sans FB" panose="020E0602020502020306" pitchFamily="34" charset="0"/>
                        </a:rPr>
                        <a:t>TCP/IP, RS232, RS485, USB flash disk</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r>
            </a:tbl>
          </a:graphicData>
        </a:graphic>
      </p:graphicFrame>
      <p:sp>
        <p:nvSpPr>
          <p:cNvPr id="14" name="Rectangle 4"/>
          <p:cNvSpPr>
            <a:spLocks noChangeArrowheads="1"/>
          </p:cNvSpPr>
          <p:nvPr/>
        </p:nvSpPr>
        <p:spPr bwMode="auto">
          <a:xfrm>
            <a:off x="1649089" y="1687283"/>
            <a:ext cx="34856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smtClean="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Caractéristiques des matériels utilisés </a:t>
            </a:r>
          </a:p>
        </p:txBody>
      </p:sp>
      <p:sp>
        <p:nvSpPr>
          <p:cNvPr id="8" name="Rectangle 7"/>
          <p:cNvSpPr/>
          <p:nvPr/>
        </p:nvSpPr>
        <p:spPr>
          <a:xfrm>
            <a:off x="815539" y="985945"/>
            <a:ext cx="6901867" cy="461665"/>
          </a:xfrm>
          <a:prstGeom prst="rect">
            <a:avLst/>
          </a:prstGeom>
        </p:spPr>
        <p:txBody>
          <a:bodyPr wrap="square">
            <a:spAutoFit/>
          </a:bodyPr>
          <a:lstStyle/>
          <a:p>
            <a:pPr algn="ctr"/>
            <a:r>
              <a:rPr lang="fr-FR" sz="2400" dirty="0" smtClean="0">
                <a:solidFill>
                  <a:srgbClr val="C00000"/>
                </a:solidFill>
                <a:latin typeface="Bodoni MT Black" pitchFamily="18" charset="0"/>
              </a:rPr>
              <a:t>SECURITE PHYSIQUE</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2958716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14" name="Rectangle 4"/>
          <p:cNvSpPr>
            <a:spLocks noChangeArrowheads="1"/>
          </p:cNvSpPr>
          <p:nvPr/>
        </p:nvSpPr>
        <p:spPr bwMode="auto">
          <a:xfrm>
            <a:off x="1617786" y="1629235"/>
            <a:ext cx="911586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fr-FR" altLang="fr-FR" sz="1600" b="1" u="sng" dirty="0">
                <a:latin typeface="Berlin Sans FB" panose="020E0602020502020306" pitchFamily="34" charset="0"/>
                <a:ea typeface="Calibri" panose="020F0502020204030204" pitchFamily="34" charset="0"/>
                <a:cs typeface="Times New Roman" panose="02020603050405020304" pitchFamily="18" charset="0"/>
              </a:rPr>
              <a:t>DROITS D’ACCES</a:t>
            </a:r>
          </a:p>
          <a:p>
            <a:pPr lvl="0"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Pour mettre en place notre politique de sécurité, un domaine a été créé. Ce dernier est géré par un contrôleur de domaine. L’accès aux données vous obligent donc à avoir des identifiants (Login/mot de passe) pour accéder à une session et pouvoir y retrouver toutes les informations auxquelles votre profil à droit. Ceci nous permet de retracer toutes les activités des utilisateurs grâce aux journaux de logs et de pouvoir contrôler le flux et l’accès aux données. Une série de lecteurs partagés est créé, chacun mappé avec les utilisateurs devant y avoir accès ainsi que les autorisations (lecture/écriture/non autorisé). Pour les bases de données, la définition des droits revient au DSI qui les attribue aux administrateurs ou développeurs selon leur profil.</a:t>
            </a:r>
          </a:p>
          <a:p>
            <a:pPr lvl="0"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Nous disposons aussi d’un firewall qui protège contre les attaques ou accès depuis l’extérieur.</a:t>
            </a:r>
          </a:p>
        </p:txBody>
      </p:sp>
      <p:sp>
        <p:nvSpPr>
          <p:cNvPr id="8" name="Rectangle 7"/>
          <p:cNvSpPr/>
          <p:nvPr/>
        </p:nvSpPr>
        <p:spPr>
          <a:xfrm>
            <a:off x="1236292" y="1037303"/>
            <a:ext cx="8685630" cy="461665"/>
          </a:xfrm>
          <a:prstGeom prst="rect">
            <a:avLst/>
          </a:prstGeom>
        </p:spPr>
        <p:txBody>
          <a:bodyPr wrap="square">
            <a:spAutoFit/>
          </a:bodyPr>
          <a:lstStyle/>
          <a:p>
            <a:pPr algn="ctr"/>
            <a:r>
              <a:rPr lang="fr-FR" sz="2400" dirty="0" smtClean="0">
                <a:solidFill>
                  <a:srgbClr val="C00000"/>
                </a:solidFill>
                <a:latin typeface="Bodoni MT Black" pitchFamily="18" charset="0"/>
              </a:rPr>
              <a:t>SECURISER LE RESEAU INTERNE ET EXTERNE</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108930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8685630" cy="461665"/>
          </a:xfrm>
          <a:prstGeom prst="rect">
            <a:avLst/>
          </a:prstGeom>
        </p:spPr>
        <p:txBody>
          <a:bodyPr wrap="square">
            <a:spAutoFit/>
          </a:bodyPr>
          <a:lstStyle/>
          <a:p>
            <a:pPr algn="ctr"/>
            <a:r>
              <a:rPr lang="fr-FR" sz="2400" dirty="0" smtClean="0">
                <a:solidFill>
                  <a:srgbClr val="C00000"/>
                </a:solidFill>
                <a:latin typeface="Bodoni MT Black" pitchFamily="18" charset="0"/>
              </a:rPr>
              <a:t>SECURISER L’ADMINISTRATION DU RESEAU</a:t>
            </a:r>
            <a:endParaRPr lang="fr-FR" sz="2400" dirty="0">
              <a:solidFill>
                <a:srgbClr val="C00000"/>
              </a:solidFill>
              <a:latin typeface="Bodoni MT Black" pitchFamily="18" charset="0"/>
            </a:endParaRPr>
          </a:p>
        </p:txBody>
      </p:sp>
      <p:sp>
        <p:nvSpPr>
          <p:cNvPr id="14" name="Rectangle 4"/>
          <p:cNvSpPr>
            <a:spLocks noChangeArrowheads="1"/>
          </p:cNvSpPr>
          <p:nvPr/>
        </p:nvSpPr>
        <p:spPr bwMode="auto">
          <a:xfrm>
            <a:off x="1542196" y="1519878"/>
            <a:ext cx="9908275"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fr-FR" altLang="fr-FR" sz="1600" b="1" u="sng" dirty="0">
                <a:latin typeface="Berlin Sans FB" panose="020E0602020502020306" pitchFamily="34" charset="0"/>
                <a:ea typeface="Calibri" panose="020F0502020204030204" pitchFamily="34" charset="0"/>
                <a:cs typeface="Times New Roman" panose="02020603050405020304" pitchFamily="18" charset="0"/>
              </a:rPr>
              <a:t>MISE EN PLACE DES </a:t>
            </a:r>
            <a:r>
              <a:rPr lang="fr-FR" altLang="fr-FR" sz="1600" b="1" u="sng" dirty="0" smtClean="0">
                <a:latin typeface="Berlin Sans FB" panose="020E0602020502020306" pitchFamily="34" charset="0"/>
                <a:ea typeface="Calibri" panose="020F0502020204030204" pitchFamily="34" charset="0"/>
                <a:cs typeface="Times New Roman" panose="02020603050405020304" pitchFamily="18" charset="0"/>
              </a:rPr>
              <a:t>GPO</a:t>
            </a:r>
            <a:endParaRPr lang="fr-FR" altLang="fr-FR" sz="1600" b="1" u="sng" dirty="0">
              <a:latin typeface="Berlin Sans FB" panose="020E0602020502020306" pitchFamily="34" charset="0"/>
              <a:ea typeface="Calibri" panose="020F0502020204030204" pitchFamily="34" charset="0"/>
              <a:cs typeface="Times New Roman" panose="02020603050405020304" pitchFamily="18" charset="0"/>
            </a:endParaRPr>
          </a:p>
          <a:p>
            <a:pPr lvl="0"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Les stratégies de groupes sont des ensembles de paramètres qui s'appliquent aux utilisateurs et ordinateurs. Elles nous permettent de gérer plus facilement la sécurité d'un poste ou de plusieurs postes dans le domaine. Les GPO mis en place nous permettent de contrôler les différents profils et leurs droits. En effet grâce à ces GPO, nous arrivons à restreindre l’accès à certaines ressources des postes de travail en fonction des profils :</a:t>
            </a:r>
          </a:p>
          <a:p>
            <a:pPr marL="285750" lvl="0" indent="-285750" algn="just" eaLnBrk="0" fontAlgn="base" hangingPunct="0">
              <a:lnSpc>
                <a:spcPct val="125000"/>
              </a:lnSpc>
              <a:spcBef>
                <a:spcPts val="60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Accès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aux panneaux de configuration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Accès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au disque dur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Accès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à la carte réseau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Désactivation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de port USB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Accès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aux différents programmes des postes de travail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Désactivation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de raccourci clavier (pour lancer certains programmes systèmes)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marL="285750" lvl="0" indent="-285750" algn="just" eaLnBrk="0" fontAlgn="base" hangingPunct="0">
              <a:lnSpc>
                <a:spcPct val="125000"/>
              </a:lnSpc>
              <a:spcBef>
                <a:spcPct val="0"/>
              </a:spcBef>
              <a:spcAft>
                <a:spcPct val="0"/>
              </a:spcAft>
              <a:buFontTx/>
              <a:buChar char="-"/>
            </a:pP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Etc</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t>
            </a:r>
          </a:p>
          <a:p>
            <a:pPr lvl="0"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Plusieurs GPO ont été mis en place et sont classés en fonction des départements.</a:t>
            </a:r>
          </a:p>
        </p:txBody>
      </p:sp>
    </p:spTree>
    <p:extLst>
      <p:ext uri="{BB962C8B-B14F-4D97-AF65-F5344CB8AC3E}">
        <p14:creationId xmlns:p14="http://schemas.microsoft.com/office/powerpoint/2010/main" val="191466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5</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grpSp>
        <p:nvGrpSpPr>
          <p:cNvPr id="7" name="Page-1"/>
          <p:cNvGrpSpPr/>
          <p:nvPr/>
        </p:nvGrpSpPr>
        <p:grpSpPr>
          <a:xfrm>
            <a:off x="1594184" y="1410730"/>
            <a:ext cx="6548372" cy="3889574"/>
            <a:chOff x="-55816" y="39713"/>
            <a:chExt cx="6320539" cy="4010070"/>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a:p>
            </p:txBody>
          </p:sp>
        </p:grpSp>
        <p:sp>
          <p:nvSpPr>
            <p:cNvPr id="10" name="Text 2"/>
            <p:cNvSpPr txBox="1"/>
            <p:nvPr/>
          </p:nvSpPr>
          <p:spPr>
            <a:xfrm>
              <a:off x="1680201" y="39713"/>
              <a:ext cx="3114113" cy="402874"/>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LE </a:t>
              </a:r>
              <a:r>
                <a:rPr lang="fr-FR"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GROUPE MEDIA </a:t>
              </a: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CONTAC</a:t>
              </a:r>
              <a:r>
                <a:rPr lang="fr-FR" kern="100" dirty="0">
                  <a:solidFill>
                    <a:srgbClr val="000000"/>
                  </a:solidFill>
                  <a:latin typeface="Berlin Sans FB Demi" panose="020E0802020502020306" pitchFamily="34" charset="0"/>
                  <a:ea typeface="SimSun" panose="02010600030101010101" pitchFamily="2" charset="-122"/>
                  <a:cs typeface="Times New Roman" panose="02020603050405020304" pitchFamily="18" charset="0"/>
                </a:rPr>
                <a:t>T</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17104" y="119307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2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22382" y="2016515"/>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33495" y="2838894"/>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55816" y="357236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050" b="1" kern="100">
                <a:effectLst/>
                <a:ea typeface="SimSun" panose="02010600030101010101" pitchFamily="2" charset="-122"/>
                <a:cs typeface="Times New Roman" panose="02020603050405020304" pitchFamily="18" charset="0"/>
              </a:endParaRPr>
            </a:p>
          </p:txBody>
        </p:sp>
        <p:sp>
          <p:nvSpPr>
            <p:cNvPr id="16" name="Text 3"/>
            <p:cNvSpPr txBox="1"/>
            <p:nvPr/>
          </p:nvSpPr>
          <p:spPr>
            <a:xfrm>
              <a:off x="632253" y="1132360"/>
              <a:ext cx="5632470" cy="635224"/>
            </a:xfrm>
            <a:prstGeom prst="rect">
              <a:avLst/>
            </a:prstGeom>
            <a:noFill/>
          </p:spPr>
          <p:txBody>
            <a:bodyPr wrap="square" lIns="36000" tIns="0" rIns="36000" bIns="0" rtlCol="0" anchor="ctr"/>
            <a:lstStyle/>
            <a:p>
              <a:pPr algn="just">
                <a:spcAft>
                  <a:spcPts val="0"/>
                </a:spcAft>
              </a:pPr>
              <a:r>
                <a:rPr lang="fr-FR" sz="1400" kern="100" dirty="0">
                  <a:effectLst/>
                  <a:latin typeface="Berlin Sans FB" pitchFamily="34" charset="0"/>
                  <a:ea typeface="SimSun" panose="02010600030101010101" pitchFamily="2" charset="-122"/>
                  <a:cs typeface="Times New Roman" panose="02020603050405020304" pitchFamily="18" charset="0"/>
                </a:rPr>
                <a:t>Créé en 2005 par un groupe d’investisseurs Africain, le Groupe </a:t>
              </a:r>
              <a:r>
                <a:rPr lang="fr-FR" sz="1400" b="1" kern="100" dirty="0">
                  <a:effectLst/>
                  <a:latin typeface="Berlin Sans FB" pitchFamily="34" charset="0"/>
                  <a:ea typeface="SimSun" panose="02010600030101010101" pitchFamily="2" charset="-122"/>
                  <a:cs typeface="Times New Roman" panose="02020603050405020304" pitchFamily="18" charset="0"/>
                </a:rPr>
                <a:t>MEDIA CONTACT </a:t>
              </a:r>
              <a:r>
                <a:rPr lang="fr-FR" sz="1400" kern="100" dirty="0">
                  <a:effectLst/>
                  <a:latin typeface="Berlin Sans FB" pitchFamily="34" charset="0"/>
                  <a:ea typeface="SimSun" panose="02010600030101010101" pitchFamily="2" charset="-122"/>
                  <a:cs typeface="Times New Roman" panose="02020603050405020304" pitchFamily="18" charset="0"/>
                </a:rPr>
                <a:t>se positionne comme l’un des acteurs majeurs de la Gestion globale de la relation clientèle en Afrique.</a:t>
              </a:r>
              <a:endParaRPr lang="fr-FR" sz="12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632253" y="1976786"/>
              <a:ext cx="5358660" cy="666993"/>
            </a:xfrm>
            <a:prstGeom prst="rect">
              <a:avLst/>
            </a:prstGeom>
            <a:noFill/>
          </p:spPr>
          <p:txBody>
            <a:bodyPr wrap="square" lIns="36000" tIns="0" rIns="36000" bIns="0" rtlCol="0" anchor="ctr"/>
            <a:lstStyle/>
            <a:p>
              <a:pPr algn="just">
                <a:spcAft>
                  <a:spcPts val="0"/>
                </a:spcAft>
              </a:pP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D</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ans </a:t>
              </a:r>
              <a:r>
                <a:rPr lang="fr-FR" sz="1400" kern="100" dirty="0">
                  <a:solidFill>
                    <a:srgbClr val="000000"/>
                  </a:solidFill>
                  <a:effectLst/>
                  <a:latin typeface="Berlin Sans FB" pitchFamily="34" charset="0"/>
                  <a:ea typeface="SimSun" panose="02010600030101010101" pitchFamily="2" charset="-122"/>
                  <a:cs typeface="Times New Roman" panose="02020603050405020304" pitchFamily="18" charset="0"/>
                </a:rPr>
                <a:t>sa stratégie </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opérationnelle, il </a:t>
              </a:r>
              <a:r>
                <a:rPr lang="fr-FR" sz="1400" kern="100" dirty="0">
                  <a:solidFill>
                    <a:srgbClr val="000000"/>
                  </a:solidFill>
                  <a:effectLst/>
                  <a:latin typeface="Berlin Sans FB" pitchFamily="34" charset="0"/>
                  <a:ea typeface="SimSun" panose="02010600030101010101" pitchFamily="2" charset="-122"/>
                  <a:cs typeface="Times New Roman" panose="02020603050405020304" pitchFamily="18" charset="0"/>
                </a:rPr>
                <a:t>combine les meilleures expertises (ressources humaines, contexte environnemental, technologies) adaptées à chaque pays africain ou il </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s’implante.</a:t>
              </a:r>
              <a:endParaRPr lang="fr-FR" sz="1400" kern="100" dirty="0">
                <a:effectLst/>
                <a:latin typeface="Berlin Sans FB" pitchFamily="34" charset="0"/>
                <a:ea typeface="SimSun" panose="02010600030101010101" pitchFamily="2" charset="-122"/>
                <a:cs typeface="Times New Roman" panose="02020603050405020304" pitchFamily="18" charset="0"/>
              </a:endParaRPr>
            </a:p>
            <a:p>
              <a:pPr algn="l">
                <a:spcAft>
                  <a:spcPts val="0"/>
                </a:spcAft>
              </a:pPr>
              <a:r>
                <a:rPr lang="fr-FR" sz="600" kern="100" dirty="0">
                  <a:effectLst/>
                  <a:latin typeface="Calibri" panose="020F0502020204030204" pitchFamily="34" charset="0"/>
                  <a:ea typeface="SimSun" panose="02010600030101010101" pitchFamily="2" charset="-122"/>
                  <a:cs typeface="Times New Roman" panose="02020603050405020304" pitchFamily="18" charset="0"/>
                </a:rPr>
                <a:t>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632253" y="2784536"/>
              <a:ext cx="4753326" cy="502231"/>
            </a:xfrm>
            <a:prstGeom prst="rect">
              <a:avLst/>
            </a:prstGeom>
            <a:noFill/>
          </p:spPr>
          <p:txBody>
            <a:bodyPr wrap="square" lIns="36000" tIns="0" rIns="36000" bIns="0" rtlCol="0" anchor="ctr"/>
            <a:lstStyle/>
            <a:p>
              <a:pPr algn="l">
                <a:spcAft>
                  <a:spcPts val="0"/>
                </a:spcAft>
              </a:pPr>
              <a:r>
                <a:rPr lang="fr-FR" sz="1100" kern="100" dirty="0" smtClean="0">
                  <a:effectLst/>
                  <a:latin typeface="Berlin Sans FB" pitchFamily="34" charset="0"/>
                  <a:ea typeface="SimSun" panose="02010600030101010101" pitchFamily="2" charset="-122"/>
                  <a:cs typeface="Times New Roman" panose="02020603050405020304" pitchFamily="18" charset="0"/>
                </a:rPr>
                <a:t> Il </a:t>
              </a:r>
              <a:r>
                <a:rPr lang="fr-FR" sz="1400" kern="100" dirty="0" smtClean="0">
                  <a:effectLst/>
                  <a:latin typeface="Berlin Sans FB" pitchFamily="34" charset="0"/>
                  <a:ea typeface="SimSun" panose="02010600030101010101" pitchFamily="2" charset="-122"/>
                  <a:cs typeface="Times New Roman" panose="02020603050405020304" pitchFamily="18" charset="0"/>
                </a:rPr>
                <a:t>garantit à sa clientèle une externalisation globale de leur relation clientèle.</a:t>
              </a:r>
              <a:endParaRPr lang="fr-FR" sz="1400"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632253" y="3577423"/>
              <a:ext cx="3711903" cy="472360"/>
            </a:xfrm>
            <a:prstGeom prst="rect">
              <a:avLst/>
            </a:prstGeom>
            <a:noFill/>
          </p:spPr>
          <p:txBody>
            <a:bodyPr wrap="square" lIns="36000" tIns="0" rIns="36000" bIns="0" rtlCol="0" anchor="ctr"/>
            <a:lstStyle/>
            <a:p>
              <a:pPr algn="l">
                <a:spcAft>
                  <a:spcPts val="0"/>
                </a:spcAft>
              </a:pPr>
              <a:r>
                <a:rPr lang="fr-FR" sz="1400" kern="100" dirty="0">
                  <a:solidFill>
                    <a:srgbClr val="000000"/>
                  </a:solidFill>
                  <a:effectLst/>
                  <a:latin typeface="Berlin Sans FB" pitchFamily="34" charset="0"/>
                  <a:ea typeface="SimSun" panose="02010600030101010101" pitchFamily="2" charset="-122"/>
                  <a:cs typeface="Times New Roman" panose="02020603050405020304" pitchFamily="18" charset="0"/>
                </a:rPr>
                <a:t>Il assure une production respectant les normes </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qualité.</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013"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88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14" name="Rectangle 4"/>
          <p:cNvSpPr>
            <a:spLocks noChangeArrowheads="1"/>
          </p:cNvSpPr>
          <p:nvPr/>
        </p:nvSpPr>
        <p:spPr bwMode="auto">
          <a:xfrm>
            <a:off x="1528549" y="1397123"/>
            <a:ext cx="9703559"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fr-FR" altLang="fr-FR" sz="1600" b="1" u="sng" dirty="0">
                <a:latin typeface="Berlin Sans FB" panose="020E0602020502020306" pitchFamily="34" charset="0"/>
                <a:ea typeface="Calibri" panose="020F0502020204030204" pitchFamily="34" charset="0"/>
                <a:cs typeface="Times New Roman" panose="02020603050405020304" pitchFamily="18" charset="0"/>
              </a:rPr>
              <a:t>GESTION DE </a:t>
            </a:r>
            <a:r>
              <a:rPr lang="fr-FR" altLang="fr-FR" sz="1600" b="1" u="sng" dirty="0" smtClean="0">
                <a:latin typeface="Berlin Sans FB" panose="020E0602020502020306" pitchFamily="34" charset="0"/>
                <a:ea typeface="Calibri" panose="020F0502020204030204" pitchFamily="34" charset="0"/>
                <a:cs typeface="Times New Roman" panose="02020603050405020304" pitchFamily="18" charset="0"/>
              </a:rPr>
              <a:t>L’ANTIVIRUS</a:t>
            </a:r>
          </a:p>
          <a:p>
            <a:pPr lvl="0" algn="just" eaLnBrk="0" fontAlgn="base" hangingPunct="0">
              <a:lnSpc>
                <a:spcPct val="150000"/>
              </a:lnSpc>
              <a:spcBef>
                <a:spcPts val="120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Un serveur d’antivirus a été mis en place dans le réseau. En effet sur ce serveur est installé ESET ANTIVIRUS qui effectue des mises à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jour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régulières en se connectant au serveur de mise à jour (l’entreprise) à partir d’internet. Il est également installé sur tous les postes de l’entreprise (Production, Administration). Vu la politique de sécurité mis en place, ces derniers effectuent directement leurs mises à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jour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depuis le serveur local et permet ainsi de nous protéger des risques d’infection virale ou de vers. </a:t>
            </a:r>
          </a:p>
          <a:p>
            <a:pPr lvl="0"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En cas d’infection, une analyse complète de tous les disques est immédiatement effectuée pour supprimer au plus tôt la menace</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a:t>
            </a:r>
          </a:p>
          <a:p>
            <a:pPr algn="just" eaLnBrk="0" fontAlgn="base" hangingPunct="0">
              <a:lnSpc>
                <a:spcPct val="150000"/>
              </a:lnSpc>
              <a:spcBef>
                <a:spcPct val="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Désactivation de port USB ;</a:t>
            </a:r>
          </a:p>
          <a:p>
            <a:pPr lvl="0" algn="just" eaLnBrk="0" fontAlgn="base" hangingPunct="0">
              <a:lnSpc>
                <a:spcPct val="150000"/>
              </a:lnSpc>
              <a:spcBef>
                <a:spcPct val="0"/>
              </a:spcBef>
              <a:spcAft>
                <a:spcPct val="0"/>
              </a:spcAft>
            </a:pPr>
            <a:endParaRPr lang="fr-FR" altLang="fr-FR" sz="1600" dirty="0">
              <a:latin typeface="Berlin Sans FB" panose="020E0602020502020306"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236292" y="1037303"/>
            <a:ext cx="8685630" cy="461665"/>
          </a:xfrm>
          <a:prstGeom prst="rect">
            <a:avLst/>
          </a:prstGeom>
        </p:spPr>
        <p:txBody>
          <a:bodyPr wrap="square">
            <a:spAutoFit/>
          </a:bodyPr>
          <a:lstStyle/>
          <a:p>
            <a:pPr algn="ctr"/>
            <a:r>
              <a:rPr lang="fr-FR" sz="2400" dirty="0" smtClean="0">
                <a:solidFill>
                  <a:srgbClr val="C00000"/>
                </a:solidFill>
                <a:latin typeface="Bodoni MT Black" pitchFamily="18" charset="0"/>
              </a:rPr>
              <a:t>SECURISER LES EQUIPEMENTS TERMINAUX</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182409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8876699" cy="461665"/>
          </a:xfrm>
          <a:prstGeom prst="rect">
            <a:avLst/>
          </a:prstGeom>
        </p:spPr>
        <p:txBody>
          <a:bodyPr wrap="square">
            <a:spAutoFit/>
          </a:bodyPr>
          <a:lstStyle/>
          <a:p>
            <a:pPr algn="ctr"/>
            <a:r>
              <a:rPr lang="fr-FR" sz="2400" dirty="0" smtClean="0">
                <a:solidFill>
                  <a:srgbClr val="C00000"/>
                </a:solidFill>
                <a:latin typeface="Bodoni MT Black" pitchFamily="18" charset="0"/>
              </a:rPr>
              <a:t>SECURITE DES </a:t>
            </a:r>
            <a:r>
              <a:rPr lang="fr-FR" sz="2400" dirty="0" smtClean="0">
                <a:solidFill>
                  <a:srgbClr val="C00000"/>
                </a:solidFill>
                <a:latin typeface="Bodoni MT Black" pitchFamily="18" charset="0"/>
              </a:rPr>
              <a:t>DONNEES ET TRAITEMENTS</a:t>
            </a:r>
            <a:endParaRPr lang="fr-FR" sz="2400" dirty="0">
              <a:solidFill>
                <a:srgbClr val="C00000"/>
              </a:solidFill>
              <a:latin typeface="Bodoni MT Black" pitchFamily="18" charset="0"/>
            </a:endParaRPr>
          </a:p>
        </p:txBody>
      </p:sp>
      <p:sp>
        <p:nvSpPr>
          <p:cNvPr id="14" name="Rectangle 4"/>
          <p:cNvSpPr>
            <a:spLocks noChangeArrowheads="1"/>
          </p:cNvSpPr>
          <p:nvPr/>
        </p:nvSpPr>
        <p:spPr bwMode="auto">
          <a:xfrm>
            <a:off x="1542197" y="1774976"/>
            <a:ext cx="4544923"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fr-FR" altLang="fr-FR" sz="1600" b="1" u="sng" dirty="0">
                <a:latin typeface="Berlin Sans FB" panose="020E0602020502020306" pitchFamily="34" charset="0"/>
                <a:ea typeface="Calibri" panose="020F0502020204030204" pitchFamily="34" charset="0"/>
                <a:cs typeface="Times New Roman" panose="02020603050405020304" pitchFamily="18" charset="0"/>
              </a:rPr>
              <a:t>SAUVEGARDE DES </a:t>
            </a:r>
            <a:r>
              <a:rPr lang="fr-FR" altLang="fr-FR" sz="1600" b="1" u="sng" dirty="0" smtClean="0">
                <a:latin typeface="Berlin Sans FB" panose="020E0602020502020306" pitchFamily="34" charset="0"/>
                <a:ea typeface="Calibri" panose="020F0502020204030204" pitchFamily="34" charset="0"/>
                <a:cs typeface="Times New Roman" panose="02020603050405020304" pitchFamily="18" charset="0"/>
              </a:rPr>
              <a:t>DONNEES</a:t>
            </a:r>
          </a:p>
          <a:p>
            <a:pPr lvl="0" algn="just" eaLnBrk="0" fontAlgn="base" hangingPunct="0">
              <a:lnSpc>
                <a:spcPct val="150000"/>
              </a:lnSpc>
              <a:spcBef>
                <a:spcPts val="120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Afin de garantir une récupération complète des données sensibles de l’entreprise et des clients, un backup est fait de façon régulière et automatique (tous les 3 jours). Nous avons opté pour deux types de sauvegarde :</a:t>
            </a:r>
          </a:p>
          <a:p>
            <a:pPr marL="285750" lvl="0" indent="-285750" algn="just" eaLnBrk="0" fontAlgn="base" hangingPunct="0">
              <a:lnSpc>
                <a:spcPct val="150000"/>
              </a:lnSpc>
              <a:spcBef>
                <a:spcPts val="1200"/>
              </a:spcBef>
              <a:spcAft>
                <a:spcPct val="0"/>
              </a:spcAft>
              <a:buFont typeface="Wingdings" panose="05000000000000000000" pitchFamily="2" charset="2"/>
              <a:buChar char="Ø"/>
            </a:pPr>
            <a:r>
              <a:rPr lang="fr-FR" altLang="fr-FR" sz="1600" b="1" dirty="0" smtClean="0">
                <a:latin typeface="Berlin Sans FB" panose="020E0602020502020306" pitchFamily="34" charset="0"/>
                <a:ea typeface="Calibri" panose="020F0502020204030204" pitchFamily="34" charset="0"/>
                <a:cs typeface="Times New Roman" panose="02020603050405020304" pitchFamily="18" charset="0"/>
              </a:rPr>
              <a:t>SAUVEGARDE </a:t>
            </a:r>
            <a:r>
              <a:rPr lang="fr-FR" altLang="fr-FR" sz="1600" b="1" dirty="0">
                <a:latin typeface="Berlin Sans FB" panose="020E0602020502020306" pitchFamily="34" charset="0"/>
                <a:ea typeface="Calibri" panose="020F0502020204030204" pitchFamily="34" charset="0"/>
                <a:cs typeface="Times New Roman" panose="02020603050405020304" pitchFamily="18" charset="0"/>
              </a:rPr>
              <a:t>INTERNE</a:t>
            </a:r>
          </a:p>
          <a:p>
            <a:pPr lvl="0" algn="just" eaLnBrk="0" fontAlgn="base" hangingPunct="0">
              <a:lnSpc>
                <a:spcPct val="150000"/>
              </a:lnSpc>
              <a:spcBef>
                <a:spcPts val="60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Nous avons donc prévu de stocker sur des supports amovibles (Disque dur externe, DVD).</a:t>
            </a:r>
          </a:p>
        </p:txBody>
      </p:sp>
      <p:grpSp>
        <p:nvGrpSpPr>
          <p:cNvPr id="8" name="Group 440"/>
          <p:cNvGrpSpPr>
            <a:grpSpLocks/>
          </p:cNvGrpSpPr>
          <p:nvPr/>
        </p:nvGrpSpPr>
        <p:grpSpPr bwMode="auto">
          <a:xfrm>
            <a:off x="6332561" y="2012180"/>
            <a:ext cx="4667554" cy="3815413"/>
            <a:chOff x="2570" y="3804"/>
            <a:chExt cx="6892" cy="6002"/>
          </a:xfrm>
        </p:grpSpPr>
        <p:sp>
          <p:nvSpPr>
            <p:cNvPr id="9" name="AutoShape 441"/>
            <p:cNvSpPr>
              <a:spLocks noChangeArrowheads="1"/>
            </p:cNvSpPr>
            <p:nvPr/>
          </p:nvSpPr>
          <p:spPr bwMode="auto">
            <a:xfrm>
              <a:off x="4958" y="6380"/>
              <a:ext cx="1302" cy="1576"/>
            </a:xfrm>
            <a:prstGeom prst="can">
              <a:avLst>
                <a:gd name="adj" fmla="val 34355"/>
              </a:avLst>
            </a:prstGeom>
            <a:solidFill>
              <a:schemeClr val="accent1">
                <a:lumMod val="40000"/>
                <a:lumOff val="60000"/>
              </a:schemeClr>
            </a:solidFill>
            <a:ln w="19050">
              <a:solidFill>
                <a:srgbClr val="000000"/>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Serveur de fichiers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utoShape 442"/>
            <p:cNvSpPr>
              <a:spLocks noChangeArrowheads="1"/>
            </p:cNvSpPr>
            <p:nvPr/>
          </p:nvSpPr>
          <p:spPr bwMode="auto">
            <a:xfrm>
              <a:off x="7336" y="4537"/>
              <a:ext cx="2024" cy="1710"/>
            </a:xfrm>
            <a:prstGeom prst="cloudCallout">
              <a:avLst>
                <a:gd name="adj1" fmla="val -98912"/>
                <a:gd name="adj2" fmla="val 102468"/>
              </a:avLst>
            </a:prstGeom>
            <a:solidFill>
              <a:schemeClr val="accent1">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Flux de données sensibles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utoShape 443"/>
            <p:cNvSpPr>
              <a:spLocks noChangeArrowheads="1"/>
            </p:cNvSpPr>
            <p:nvPr/>
          </p:nvSpPr>
          <p:spPr bwMode="auto">
            <a:xfrm>
              <a:off x="5163" y="3804"/>
              <a:ext cx="1847" cy="1692"/>
            </a:xfrm>
            <a:prstGeom prst="cloudCallout">
              <a:avLst>
                <a:gd name="adj1" fmla="val -35866"/>
                <a:gd name="adj2" fmla="val 117444"/>
              </a:avLst>
            </a:prstGeom>
            <a:solidFill>
              <a:schemeClr val="accent1">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Flux de données sensibles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utoShape 444"/>
            <p:cNvSpPr>
              <a:spLocks noChangeArrowheads="1"/>
            </p:cNvSpPr>
            <p:nvPr/>
          </p:nvSpPr>
          <p:spPr bwMode="auto">
            <a:xfrm rot="16812850">
              <a:off x="2412" y="4314"/>
              <a:ext cx="2064" cy="1747"/>
            </a:xfrm>
            <a:prstGeom prst="cloudCallout">
              <a:avLst>
                <a:gd name="adj1" fmla="val -85060"/>
                <a:gd name="adj2" fmla="val 97097"/>
              </a:avLst>
            </a:prstGeom>
            <a:solidFill>
              <a:schemeClr val="accent1">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Flux de données sensibles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445"/>
            <p:cNvGrpSpPr>
              <a:grpSpLocks/>
            </p:cNvGrpSpPr>
            <p:nvPr/>
          </p:nvGrpSpPr>
          <p:grpSpPr bwMode="auto">
            <a:xfrm>
              <a:off x="2820" y="8583"/>
              <a:ext cx="1393" cy="1223"/>
              <a:chOff x="7748" y="9479"/>
              <a:chExt cx="1393" cy="1154"/>
            </a:xfrm>
          </p:grpSpPr>
          <p:sp>
            <p:nvSpPr>
              <p:cNvPr id="17" name="AutoShape 446"/>
              <p:cNvSpPr>
                <a:spLocks noChangeArrowheads="1"/>
              </p:cNvSpPr>
              <p:nvPr/>
            </p:nvSpPr>
            <p:spPr bwMode="auto">
              <a:xfrm>
                <a:off x="7748" y="9479"/>
                <a:ext cx="1393" cy="1154"/>
              </a:xfrm>
              <a:prstGeom prst="flowChartConnector">
                <a:avLst/>
              </a:prstGeom>
              <a:solidFill>
                <a:schemeClr val="accent1">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 name="AutoShape 447"/>
              <p:cNvSpPr>
                <a:spLocks noChangeArrowheads="1"/>
              </p:cNvSpPr>
              <p:nvPr/>
            </p:nvSpPr>
            <p:spPr bwMode="auto">
              <a:xfrm>
                <a:off x="7838" y="9605"/>
                <a:ext cx="1209" cy="897"/>
              </a:xfrm>
              <a:prstGeom prst="flowChartConnector">
                <a:avLst/>
              </a:prstGeom>
              <a:solidFill>
                <a:schemeClr val="accent1">
                  <a:lumMod val="40000"/>
                  <a:lumOff val="60000"/>
                </a:schemeClr>
              </a:solidFill>
              <a:ln w="9525">
                <a:solidFill>
                  <a:srgbClr val="000000"/>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DVD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AutoShape 448"/>
            <p:cNvSpPr>
              <a:spLocks noChangeArrowheads="1"/>
            </p:cNvSpPr>
            <p:nvPr/>
          </p:nvSpPr>
          <p:spPr bwMode="auto">
            <a:xfrm rot="16035128">
              <a:off x="7665" y="7769"/>
              <a:ext cx="984" cy="2611"/>
            </a:xfrm>
            <a:prstGeom prst="cube">
              <a:avLst>
                <a:gd name="adj" fmla="val 25000"/>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       DISQUE DUR EXTERNE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utoShape 449"/>
            <p:cNvSpPr>
              <a:spLocks noChangeArrowheads="1"/>
            </p:cNvSpPr>
            <p:nvPr/>
          </p:nvSpPr>
          <p:spPr bwMode="auto">
            <a:xfrm>
              <a:off x="4283" y="8070"/>
              <a:ext cx="2375" cy="1521"/>
            </a:xfrm>
            <a:custGeom>
              <a:avLst/>
              <a:gdLst>
                <a:gd name="G0" fmla="+- 7147 0 0"/>
                <a:gd name="G1" fmla="+- 9683 0 0"/>
                <a:gd name="G2" fmla="+- 7419 0 0"/>
                <a:gd name="G3" fmla="+- 21600 0 7147"/>
                <a:gd name="G4" fmla="+- 21600 0 9683"/>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6141 h 21600"/>
                <a:gd name="T4" fmla="*/ 10800 w 21600"/>
                <a:gd name="T5" fmla="*/ 17810 h 21600"/>
                <a:gd name="T6" fmla="*/ 21600 w 21600"/>
                <a:gd name="T7" fmla="*/ 16141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7147" y="7419"/>
                  </a:lnTo>
                  <a:lnTo>
                    <a:pt x="9683" y="7419"/>
                  </a:lnTo>
                  <a:lnTo>
                    <a:pt x="9683" y="14471"/>
                  </a:lnTo>
                  <a:lnTo>
                    <a:pt x="4964" y="14471"/>
                  </a:lnTo>
                  <a:lnTo>
                    <a:pt x="4964" y="10681"/>
                  </a:lnTo>
                  <a:lnTo>
                    <a:pt x="0" y="16141"/>
                  </a:lnTo>
                  <a:lnTo>
                    <a:pt x="4964" y="21600"/>
                  </a:lnTo>
                  <a:lnTo>
                    <a:pt x="4964" y="17810"/>
                  </a:lnTo>
                  <a:lnTo>
                    <a:pt x="16636" y="17810"/>
                  </a:lnTo>
                  <a:lnTo>
                    <a:pt x="16636" y="21600"/>
                  </a:lnTo>
                  <a:lnTo>
                    <a:pt x="21600" y="16141"/>
                  </a:lnTo>
                  <a:lnTo>
                    <a:pt x="16636" y="10681"/>
                  </a:lnTo>
                  <a:lnTo>
                    <a:pt x="16636" y="14471"/>
                  </a:lnTo>
                  <a:lnTo>
                    <a:pt x="11917" y="14471"/>
                  </a:lnTo>
                  <a:lnTo>
                    <a:pt x="11917" y="7419"/>
                  </a:lnTo>
                  <a:lnTo>
                    <a:pt x="14453" y="7419"/>
                  </a:lnTo>
                  <a:close/>
                </a:path>
              </a:pathLst>
            </a:cu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Tree>
    <p:extLst>
      <p:ext uri="{BB962C8B-B14F-4D97-AF65-F5344CB8AC3E}">
        <p14:creationId xmlns:p14="http://schemas.microsoft.com/office/powerpoint/2010/main" val="226500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14" name="Rectangle 4"/>
          <p:cNvSpPr>
            <a:spLocks noChangeArrowheads="1"/>
          </p:cNvSpPr>
          <p:nvPr/>
        </p:nvSpPr>
        <p:spPr bwMode="auto">
          <a:xfrm>
            <a:off x="1692325" y="1928865"/>
            <a:ext cx="4462963"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lnSpc>
                <a:spcPct val="150000"/>
              </a:lnSpc>
              <a:spcBef>
                <a:spcPts val="600"/>
              </a:spcBef>
              <a:spcAft>
                <a:spcPct val="0"/>
              </a:spcAft>
              <a:buFont typeface="Wingdings" panose="05000000000000000000" pitchFamily="2" charset="2"/>
              <a:buChar char="Ø"/>
            </a:pPr>
            <a:r>
              <a:rPr lang="fr-FR" altLang="fr-FR" sz="1600" b="1" dirty="0" smtClean="0">
                <a:latin typeface="Berlin Sans FB" panose="020E0602020502020306" pitchFamily="34" charset="0"/>
                <a:ea typeface="Calibri" panose="020F0502020204030204" pitchFamily="34" charset="0"/>
                <a:cs typeface="Times New Roman" panose="02020603050405020304" pitchFamily="18" charset="0"/>
              </a:rPr>
              <a:t>SAUVEGARDE </a:t>
            </a:r>
            <a:r>
              <a:rPr lang="fr-FR" altLang="fr-FR" sz="1600" b="1" dirty="0">
                <a:latin typeface="Berlin Sans FB" panose="020E0602020502020306" pitchFamily="34" charset="0"/>
                <a:ea typeface="Calibri" panose="020F0502020204030204" pitchFamily="34" charset="0"/>
                <a:cs typeface="Times New Roman" panose="02020603050405020304" pitchFamily="18" charset="0"/>
              </a:rPr>
              <a:t>A DISTANCE</a:t>
            </a:r>
          </a:p>
          <a:p>
            <a:pPr lvl="0" algn="just" eaLnBrk="0" fontAlgn="base" hangingPunct="0">
              <a:lnSpc>
                <a:spcPct val="150000"/>
              </a:lnSpc>
              <a:spcBef>
                <a:spcPts val="600"/>
              </a:spcBef>
              <a:spcAft>
                <a:spcPct val="0"/>
              </a:spcAft>
            </a:pP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Quant à la sauvegarde externe des données, elle consiste à déposer certaines données sur un espace distant. Dans notre cas, il s’agit d’un espace chez OVH (On Vous Héberge) accessible via un lien FTP ou un client FTP. Cet espace est sécurisé. Il est aussi prévu des sauvegardes sur le cloud (Google </a:t>
            </a:r>
            <a:r>
              <a:rPr lang="fr-FR" altLang="fr-FR" sz="1600" dirty="0" smtClean="0">
                <a:latin typeface="Berlin Sans FB" panose="020E0602020502020306" pitchFamily="34" charset="0"/>
                <a:ea typeface="Calibri" panose="020F0502020204030204" pitchFamily="34" charset="0"/>
                <a:cs typeface="Times New Roman" panose="02020603050405020304" pitchFamily="18" charset="0"/>
              </a:rPr>
              <a:t>drive) </a:t>
            </a:r>
            <a:r>
              <a:rPr lang="fr-FR" altLang="fr-FR" sz="1600" dirty="0">
                <a:latin typeface="Berlin Sans FB" panose="020E0602020502020306" pitchFamily="34" charset="0"/>
                <a:ea typeface="Calibri" panose="020F0502020204030204" pitchFamily="34" charset="0"/>
                <a:cs typeface="Times New Roman" panose="02020603050405020304" pitchFamily="18" charset="0"/>
              </a:rPr>
              <a:t>afin de permettre un accès au client suivant une politique d’accès.</a:t>
            </a:r>
          </a:p>
        </p:txBody>
      </p:sp>
      <p:grpSp>
        <p:nvGrpSpPr>
          <p:cNvPr id="19" name="Group 450"/>
          <p:cNvGrpSpPr>
            <a:grpSpLocks/>
          </p:cNvGrpSpPr>
          <p:nvPr/>
        </p:nvGrpSpPr>
        <p:grpSpPr bwMode="auto">
          <a:xfrm>
            <a:off x="6313253" y="3006140"/>
            <a:ext cx="4587875" cy="1158240"/>
            <a:chOff x="3113" y="13473"/>
            <a:chExt cx="7225" cy="1824"/>
          </a:xfrm>
        </p:grpSpPr>
        <p:sp>
          <p:nvSpPr>
            <p:cNvPr id="20" name="AutoShape 451"/>
            <p:cNvSpPr>
              <a:spLocks noChangeArrowheads="1"/>
            </p:cNvSpPr>
            <p:nvPr/>
          </p:nvSpPr>
          <p:spPr bwMode="auto">
            <a:xfrm>
              <a:off x="3113" y="14148"/>
              <a:ext cx="1170" cy="1149"/>
            </a:xfrm>
            <a:prstGeom prst="can">
              <a:avLst>
                <a:gd name="adj" fmla="val 25000"/>
              </a:avLst>
            </a:prstGeom>
            <a:solidFill>
              <a:schemeClr val="tx2">
                <a:lumMod val="40000"/>
                <a:lumOff val="60000"/>
              </a:schemeClr>
            </a:solidFill>
            <a:ln w="19050">
              <a:solidFill>
                <a:srgbClr val="000000"/>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Serveur interne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Shape 452"/>
            <p:cNvSpPr>
              <a:spLocks noChangeArrowheads="1"/>
            </p:cNvSpPr>
            <p:nvPr/>
          </p:nvSpPr>
          <p:spPr bwMode="auto">
            <a:xfrm>
              <a:off x="9467" y="14074"/>
              <a:ext cx="871" cy="1074"/>
            </a:xfrm>
            <a:prstGeom prst="can">
              <a:avLst>
                <a:gd name="adj" fmla="val 36741"/>
              </a:avLst>
            </a:prstGeom>
            <a:solidFill>
              <a:schemeClr val="accent2">
                <a:lumMod val="40000"/>
                <a:lumOff val="60000"/>
              </a:schemeClr>
            </a:solidFill>
            <a:ln w="19050">
              <a:solidFill>
                <a:srgbClr val="000000"/>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  OVH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utoShape 453"/>
            <p:cNvSpPr>
              <a:spLocks noChangeArrowheads="1"/>
            </p:cNvSpPr>
            <p:nvPr/>
          </p:nvSpPr>
          <p:spPr bwMode="auto">
            <a:xfrm>
              <a:off x="5501" y="13473"/>
              <a:ext cx="2866" cy="1675"/>
            </a:xfrm>
            <a:prstGeom prst="cloudCallout">
              <a:avLst>
                <a:gd name="adj1" fmla="val -14968"/>
                <a:gd name="adj2" fmla="val 36681"/>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Internet (Lien FTP)</a:t>
              </a:r>
            </a:p>
          </p:txBody>
        </p:sp>
        <p:cxnSp>
          <p:nvCxnSpPr>
            <p:cNvPr id="23" name="AutoShape 454"/>
            <p:cNvCxnSpPr>
              <a:cxnSpLocks noChangeShapeType="1"/>
            </p:cNvCxnSpPr>
            <p:nvPr/>
          </p:nvCxnSpPr>
          <p:spPr bwMode="auto">
            <a:xfrm flipV="1">
              <a:off x="4565" y="14263"/>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455"/>
            <p:cNvCxnSpPr>
              <a:cxnSpLocks noChangeShapeType="1"/>
            </p:cNvCxnSpPr>
            <p:nvPr/>
          </p:nvCxnSpPr>
          <p:spPr bwMode="auto">
            <a:xfrm flipV="1">
              <a:off x="4497" y="14074"/>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AutoShape 456"/>
            <p:cNvCxnSpPr>
              <a:cxnSpLocks noChangeShapeType="1"/>
            </p:cNvCxnSpPr>
            <p:nvPr/>
          </p:nvCxnSpPr>
          <p:spPr bwMode="auto">
            <a:xfrm flipV="1">
              <a:off x="4565" y="14453"/>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457"/>
            <p:cNvCxnSpPr>
              <a:cxnSpLocks noChangeShapeType="1"/>
            </p:cNvCxnSpPr>
            <p:nvPr/>
          </p:nvCxnSpPr>
          <p:spPr bwMode="auto">
            <a:xfrm>
              <a:off x="8531" y="14004"/>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AutoShape 458"/>
            <p:cNvCxnSpPr>
              <a:cxnSpLocks noChangeShapeType="1"/>
            </p:cNvCxnSpPr>
            <p:nvPr/>
          </p:nvCxnSpPr>
          <p:spPr bwMode="auto">
            <a:xfrm>
              <a:off x="8559" y="14208"/>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459"/>
            <p:cNvCxnSpPr>
              <a:cxnSpLocks noChangeShapeType="1"/>
            </p:cNvCxnSpPr>
            <p:nvPr/>
          </p:nvCxnSpPr>
          <p:spPr bwMode="auto">
            <a:xfrm>
              <a:off x="8531" y="14369"/>
              <a:ext cx="801" cy="2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7" name="Rectangle 16"/>
          <p:cNvSpPr/>
          <p:nvPr/>
        </p:nvSpPr>
        <p:spPr>
          <a:xfrm>
            <a:off x="1236292" y="1037303"/>
            <a:ext cx="8876699" cy="461665"/>
          </a:xfrm>
          <a:prstGeom prst="rect">
            <a:avLst/>
          </a:prstGeom>
        </p:spPr>
        <p:txBody>
          <a:bodyPr wrap="square">
            <a:spAutoFit/>
          </a:bodyPr>
          <a:lstStyle/>
          <a:p>
            <a:pPr algn="ctr"/>
            <a:r>
              <a:rPr lang="fr-FR" sz="2400" dirty="0" smtClean="0">
                <a:solidFill>
                  <a:srgbClr val="C00000"/>
                </a:solidFill>
                <a:latin typeface="Bodoni MT Black" pitchFamily="18" charset="0"/>
              </a:rPr>
              <a:t>SECURITE DES </a:t>
            </a:r>
            <a:r>
              <a:rPr lang="fr-FR" sz="2400" dirty="0" smtClean="0">
                <a:solidFill>
                  <a:srgbClr val="C00000"/>
                </a:solidFill>
                <a:latin typeface="Bodoni MT Black" pitchFamily="18" charset="0"/>
              </a:rPr>
              <a:t>DONNEES ET TRAITEMENTS</a:t>
            </a:r>
            <a:endParaRPr lang="fr-FR" sz="2400" dirty="0">
              <a:solidFill>
                <a:srgbClr val="C00000"/>
              </a:solidFill>
              <a:latin typeface="Bodoni MT Black" pitchFamily="18" charset="0"/>
            </a:endParaRPr>
          </a:p>
        </p:txBody>
      </p:sp>
    </p:spTree>
    <p:extLst>
      <p:ext uri="{BB962C8B-B14F-4D97-AF65-F5344CB8AC3E}">
        <p14:creationId xmlns:p14="http://schemas.microsoft.com/office/powerpoint/2010/main" val="42191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6010669"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INCIDENTS</a:t>
            </a:r>
            <a:endParaRPr lang="fr-FR" sz="2400" dirty="0">
              <a:solidFill>
                <a:srgbClr val="C00000"/>
              </a:solidFill>
              <a:latin typeface="Bodoni MT Black" pitchFamily="18" charset="0"/>
            </a:endParaRPr>
          </a:p>
        </p:txBody>
      </p:sp>
      <p:sp>
        <p:nvSpPr>
          <p:cNvPr id="2" name="Rectangle 1"/>
          <p:cNvSpPr/>
          <p:nvPr/>
        </p:nvSpPr>
        <p:spPr>
          <a:xfrm>
            <a:off x="1942214" y="1498968"/>
            <a:ext cx="4676950" cy="338554"/>
          </a:xfrm>
          <a:prstGeom prst="rect">
            <a:avLst/>
          </a:prstGeom>
        </p:spPr>
        <p:txBody>
          <a:bodyPr wrap="square">
            <a:spAutoFit/>
          </a:bodyPr>
          <a:lstStyle/>
          <a:p>
            <a:r>
              <a:rPr lang="fr-FR" sz="1600" b="1" u="sng" dirty="0">
                <a:latin typeface="Berlin Sans FB" panose="020E0602020502020306" pitchFamily="34" charset="0"/>
                <a:ea typeface="Calibri" panose="020F0502020204030204" pitchFamily="34" charset="0"/>
                <a:cs typeface="Kokila" panose="020B0604020202020204" pitchFamily="34" charset="0"/>
              </a:rPr>
              <a:t>Interruption de services inférieure à 6 heures</a:t>
            </a:r>
            <a:endParaRPr lang="fr-FR" sz="1600" b="1" dirty="0">
              <a:latin typeface="Berlin Sans FB" panose="020E0602020502020306" pitchFamily="34" charset="0"/>
              <a:cs typeface="Kokila"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684320073"/>
              </p:ext>
            </p:extLst>
          </p:nvPr>
        </p:nvGraphicFramePr>
        <p:xfrm>
          <a:off x="1719619" y="1926790"/>
          <a:ext cx="8598088" cy="3907534"/>
        </p:xfrm>
        <a:graphic>
          <a:graphicData uri="http://schemas.openxmlformats.org/drawingml/2006/table">
            <a:tbl>
              <a:tblPr firstRow="1" firstCol="1" bandRow="1"/>
              <a:tblGrid>
                <a:gridCol w="1588303"/>
                <a:gridCol w="1610061"/>
                <a:gridCol w="1910822"/>
                <a:gridCol w="1744451"/>
                <a:gridCol w="1744451"/>
              </a:tblGrid>
              <a:tr h="738312">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TYPE D’INCIDENT</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CAUSES POSSIBLES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TEMPS DE RESOLUTION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400" b="1" kern="1200" dirty="0" smtClean="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RESPONSABLE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957913">
                <a:tc>
                  <a:txBody>
                    <a:bodyPr/>
                    <a:lstStyle/>
                    <a:p>
                      <a:pP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Patch Hermès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Messages récurrentes sur l’interface des agents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Mise à jour du CRM par le fournisseur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120 </a:t>
                      </a: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minutes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434">
                <a:tc>
                  <a:txBody>
                    <a:bodyPr/>
                    <a:lstStyle/>
                    <a:p>
                      <a:pPr>
                        <a:lnSpc>
                          <a:spcPct val="115000"/>
                        </a:lnSpc>
                        <a:spcAft>
                          <a:spcPts val="1000"/>
                        </a:spcAft>
                      </a:pPr>
                      <a:r>
                        <a:rPr lang="fr-FR" sz="1400" b="1" dirty="0" smtClean="0">
                          <a:effectLst/>
                          <a:latin typeface="Berlin Sans FB" panose="020E0602020502020306" pitchFamily="34" charset="0"/>
                          <a:ea typeface="Calibri" panose="020F0502020204030204" pitchFamily="34" charset="0"/>
                          <a:cs typeface="Times New Roman" panose="02020603050405020304" pitchFamily="18" charset="0"/>
                        </a:rPr>
                        <a:t>Pertes de données (Base</a:t>
                      </a:r>
                      <a:r>
                        <a:rPr lang="fr-FR" sz="1400" b="1" baseline="0" dirty="0" smtClean="0">
                          <a:effectLst/>
                          <a:latin typeface="Berlin Sans FB" panose="020E0602020502020306" pitchFamily="34" charset="0"/>
                          <a:ea typeface="Calibri" panose="020F0502020204030204" pitchFamily="34" charset="0"/>
                          <a:cs typeface="Times New Roman" panose="02020603050405020304" pitchFamily="18" charset="0"/>
                        </a:rPr>
                        <a:t> en mode suspect</a:t>
                      </a:r>
                      <a:r>
                        <a:rPr lang="fr-FR" sz="1400" b="1" dirty="0" smtClean="0">
                          <a:effectLst/>
                          <a:latin typeface="Berlin Sans FB" panose="020E0602020502020306" pitchFamily="34" charset="0"/>
                          <a:ea typeface="Calibri" panose="020F0502020204030204" pitchFamily="34" charset="0"/>
                          <a:cs typeface="Times New Roman" panose="02020603050405020304" pitchFamily="18" charset="0"/>
                        </a:rPr>
                        <a:t>, arrêt service Onnet32 </a:t>
                      </a: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Slave) </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Service </a:t>
                      </a: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arrêté</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Redémarrage des services concernés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15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13">
                <a:tc>
                  <a:txBody>
                    <a:bodyPr/>
                    <a:lstStyle/>
                    <a:p>
                      <a:pPr>
                        <a:lnSpc>
                          <a:spcPct val="115000"/>
                        </a:lnSpc>
                        <a:spcAft>
                          <a:spcPts val="1000"/>
                        </a:spcAft>
                      </a:pPr>
                      <a:r>
                        <a:rPr lang="fr-FR" sz="1400" b="1">
                          <a:effectLst/>
                          <a:latin typeface="Berlin Sans FB" panose="020E0602020502020306" pitchFamily="34" charset="0"/>
                          <a:ea typeface="Calibri" panose="020F0502020204030204" pitchFamily="34" charset="0"/>
                          <a:cs typeface="Times New Roman" panose="02020603050405020304" pitchFamily="18" charset="0"/>
                        </a:rPr>
                        <a:t>Soucis d’énergie</a:t>
                      </a:r>
                      <a:endParaRPr lang="fr-FR" sz="140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Coupure de courant sur une longue durée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Basculement vers des </a:t>
                      </a:r>
                      <a:r>
                        <a:rPr lang="fr-FR" sz="1400" dirty="0">
                          <a:effectLst/>
                          <a:latin typeface="Berlin Sans FB" panose="020E0602020502020306" pitchFamily="34" charset="0"/>
                          <a:ea typeface="Calibri" panose="020F0502020204030204" pitchFamily="34" charset="0"/>
                          <a:cs typeface="Times New Roman" panose="02020603050405020304" pitchFamily="18" charset="0"/>
                        </a:rPr>
                        <a:t>sources d’énergie alternative (groupe électrogène, onduleur</a:t>
                      </a: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 /</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205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6010669"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INCIDENTS</a:t>
            </a:r>
            <a:endParaRPr lang="fr-FR" sz="2400" dirty="0">
              <a:solidFill>
                <a:srgbClr val="C00000"/>
              </a:solidFill>
              <a:latin typeface="Bodoni MT Black" pitchFamily="18" charset="0"/>
            </a:endParaRPr>
          </a:p>
        </p:txBody>
      </p:sp>
      <p:sp>
        <p:nvSpPr>
          <p:cNvPr id="2" name="Rectangle 1"/>
          <p:cNvSpPr/>
          <p:nvPr/>
        </p:nvSpPr>
        <p:spPr>
          <a:xfrm>
            <a:off x="1942214" y="1498968"/>
            <a:ext cx="4676950" cy="338554"/>
          </a:xfrm>
          <a:prstGeom prst="rect">
            <a:avLst/>
          </a:prstGeom>
        </p:spPr>
        <p:txBody>
          <a:bodyPr wrap="square">
            <a:spAutoFit/>
          </a:bodyPr>
          <a:lstStyle/>
          <a:p>
            <a:r>
              <a:rPr lang="fr-FR" sz="1600" b="1" u="sng" dirty="0">
                <a:latin typeface="Berlin Sans FB" panose="020E0602020502020306" pitchFamily="34" charset="0"/>
                <a:ea typeface="Calibri" panose="020F0502020204030204" pitchFamily="34" charset="0"/>
                <a:cs typeface="Kokila" panose="020B0604020202020204" pitchFamily="34" charset="0"/>
              </a:rPr>
              <a:t>Interruption de services inférieure à 6 heures</a:t>
            </a:r>
            <a:endParaRPr lang="fr-FR" sz="1600" b="1" dirty="0">
              <a:latin typeface="Berlin Sans FB" panose="020E0602020502020306" pitchFamily="34" charset="0"/>
              <a:cs typeface="Kokila"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919148986"/>
              </p:ext>
            </p:extLst>
          </p:nvPr>
        </p:nvGraphicFramePr>
        <p:xfrm>
          <a:off x="1719618" y="1926789"/>
          <a:ext cx="8679974" cy="3960852"/>
        </p:xfrm>
        <a:graphic>
          <a:graphicData uri="http://schemas.openxmlformats.org/drawingml/2006/table">
            <a:tbl>
              <a:tblPr firstRow="1" firstCol="1" bandRow="1"/>
              <a:tblGrid>
                <a:gridCol w="1603429"/>
                <a:gridCol w="1625395"/>
                <a:gridCol w="1929020"/>
                <a:gridCol w="1761065"/>
                <a:gridCol w="1761065"/>
              </a:tblGrid>
              <a:tr h="888245">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TYPE D’INCIDENT</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CAUSES POSSIBLES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TEMPS DE RESOLUTION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kern="1200" dirty="0" smtClean="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RESPONSABLE</a:t>
                      </a:r>
                      <a:endParaRPr lang="fr-FR" sz="1400" b="1" kern="120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1180766">
                <a:tc>
                  <a:txBody>
                    <a:bodyPr/>
                    <a:lstStyle/>
                    <a:p>
                      <a:pP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Instabilité liaison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Mauvaise communication ou non réception des appels sur la Media Gateway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Contacter OCM si Gateway</a:t>
                      </a:r>
                      <a:r>
                        <a:rPr lang="fr-FR" sz="1400" baseline="0" dirty="0" smtClean="0">
                          <a:effectLst/>
                          <a:latin typeface="Berlin Sans FB" panose="020E0602020502020306" pitchFamily="34" charset="0"/>
                          <a:ea typeface="Calibri" panose="020F0502020204030204" pitchFamily="34" charset="0"/>
                          <a:cs typeface="Times New Roman" panose="02020603050405020304" pitchFamily="18" charset="0"/>
                        </a:rPr>
                        <a:t> OK / Basculer sur une liaison back up</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Dépendant de ORANGE</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kern="1200" dirty="0" smtClean="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OCM</a:t>
                      </a:r>
                      <a:endParaRPr lang="fr-FR" sz="1400" kern="120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575">
                <a:tc>
                  <a:txBody>
                    <a:bodyPr/>
                    <a:lstStyle/>
                    <a:p>
                      <a:pP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Impossible d’accéder au SI OCM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Impossibilité d’accéder aux applications métiers chez les OCM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Revoir l’architecture réseau avec le client OCM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60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OCM - 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331">
                <a:tc>
                  <a:txBody>
                    <a:bodyPr/>
                    <a:lstStyle/>
                    <a:p>
                      <a:pP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Déconnexion du CRM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Suite à un souci réseau ou un service désactivé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Redémarrer les services concernés ou les serveurs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30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701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6010669"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INCIDENTS</a:t>
            </a:r>
            <a:endParaRPr lang="fr-FR" sz="2400" dirty="0">
              <a:solidFill>
                <a:srgbClr val="C00000"/>
              </a:solidFill>
              <a:latin typeface="Bodoni MT Black" pitchFamily="18" charset="0"/>
            </a:endParaRPr>
          </a:p>
        </p:txBody>
      </p:sp>
      <p:sp>
        <p:nvSpPr>
          <p:cNvPr id="2" name="Rectangle 1"/>
          <p:cNvSpPr/>
          <p:nvPr/>
        </p:nvSpPr>
        <p:spPr>
          <a:xfrm>
            <a:off x="1942214" y="1498968"/>
            <a:ext cx="4676950" cy="338554"/>
          </a:xfrm>
          <a:prstGeom prst="rect">
            <a:avLst/>
          </a:prstGeom>
        </p:spPr>
        <p:txBody>
          <a:bodyPr wrap="square">
            <a:spAutoFit/>
          </a:bodyPr>
          <a:lstStyle/>
          <a:p>
            <a:r>
              <a:rPr lang="fr-FR" sz="1600" b="1" u="sng" dirty="0">
                <a:latin typeface="Berlin Sans FB" panose="020E0602020502020306" pitchFamily="34" charset="0"/>
                <a:ea typeface="Calibri" panose="020F0502020204030204" pitchFamily="34" charset="0"/>
                <a:cs typeface="Kokila" panose="020B0604020202020204" pitchFamily="34" charset="0"/>
              </a:rPr>
              <a:t>Interruption de services inférieure à 6 heures</a:t>
            </a:r>
            <a:endParaRPr lang="fr-FR" sz="1600" b="1" dirty="0">
              <a:latin typeface="Berlin Sans FB" panose="020E0602020502020306" pitchFamily="34" charset="0"/>
              <a:cs typeface="Kokila"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400326861"/>
              </p:ext>
            </p:extLst>
          </p:nvPr>
        </p:nvGraphicFramePr>
        <p:xfrm>
          <a:off x="1719618" y="1926789"/>
          <a:ext cx="8884692" cy="1648924"/>
        </p:xfrm>
        <a:graphic>
          <a:graphicData uri="http://schemas.openxmlformats.org/drawingml/2006/table">
            <a:tbl>
              <a:tblPr firstRow="1" firstCol="1" bandRow="1"/>
              <a:tblGrid>
                <a:gridCol w="1641246"/>
                <a:gridCol w="1663730"/>
                <a:gridCol w="1974516"/>
                <a:gridCol w="1802600"/>
                <a:gridCol w="1802600"/>
              </a:tblGrid>
              <a:tr h="763373">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TYPE D’INCIDENT</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CAUSES POSSIBLES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fr-FR" sz="1400" b="1" dirty="0">
                          <a:effectLst/>
                          <a:latin typeface="Berlin Sans FB" panose="020E0602020502020306" pitchFamily="34" charset="0"/>
                          <a:ea typeface="Calibri" panose="020F0502020204030204" pitchFamily="34" charset="0"/>
                          <a:cs typeface="Times New Roman" panose="02020603050405020304" pitchFamily="18" charset="0"/>
                        </a:rPr>
                        <a:t>TEMPS DE RESOLUTION</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400" b="1" kern="1200" dirty="0" smtClean="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RESPONSABLE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r h="885551">
                <a:tc>
                  <a:txBody>
                    <a:bodyPr/>
                    <a:lstStyle/>
                    <a:p>
                      <a:pPr>
                        <a:lnSpc>
                          <a:spcPct val="115000"/>
                        </a:lnSpc>
                        <a:spcAft>
                          <a:spcPts val="1000"/>
                        </a:spcAft>
                      </a:pPr>
                      <a:r>
                        <a:rPr lang="fr-FR" sz="1400" b="1" dirty="0" smtClean="0">
                          <a:effectLst/>
                          <a:latin typeface="Berlin Sans FB" panose="020E0602020502020306" pitchFamily="34" charset="0"/>
                          <a:ea typeface="Calibri" panose="020F0502020204030204" pitchFamily="34" charset="0"/>
                          <a:cs typeface="Times New Roman" panose="02020603050405020304" pitchFamily="18" charset="0"/>
                        </a:rPr>
                        <a:t>Infection virale ou</a:t>
                      </a:r>
                      <a:r>
                        <a:rPr lang="fr-FR" sz="1400" b="1" baseline="0" dirty="0" smtClean="0">
                          <a:effectLst/>
                          <a:latin typeface="Berlin Sans FB" panose="020E0602020502020306" pitchFamily="34" charset="0"/>
                          <a:ea typeface="Calibri" panose="020F0502020204030204" pitchFamily="34" charset="0"/>
                          <a:cs typeface="Times New Roman" panose="02020603050405020304" pitchFamily="18" charset="0"/>
                        </a:rPr>
                        <a:t> données corrompues</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a:effectLst/>
                          <a:latin typeface="Berlin Sans FB" panose="020E0602020502020306" pitchFamily="34" charset="0"/>
                          <a:ea typeface="Calibri" panose="020F0502020204030204" pitchFamily="34" charset="0"/>
                          <a:cs typeface="Times New Roman" panose="02020603050405020304" pitchFamily="18" charset="0"/>
                        </a:rPr>
                        <a:t>Suppression ou données  corrompues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Restaurer les sauvegardes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Berlin Sans FB" panose="020E0602020502020306" pitchFamily="34" charset="0"/>
                          <a:ea typeface="Calibri" panose="020F0502020204030204" pitchFamily="34" charset="0"/>
                          <a:cs typeface="Times New Roman" panose="02020603050405020304" pitchFamily="18" charset="0"/>
                        </a:rPr>
                        <a:t>120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dirty="0" smtClean="0">
                          <a:effectLst/>
                          <a:latin typeface="Berlin Sans FB" panose="020E0602020502020306" pitchFamily="34" charset="0"/>
                          <a:ea typeface="Calibri" panose="020F0502020204030204" pitchFamily="34" charset="0"/>
                          <a:cs typeface="Times New Roman" panose="02020603050405020304" pitchFamily="18" charset="0"/>
                        </a:rPr>
                        <a:t>MCCAM</a:t>
                      </a:r>
                      <a:endParaRPr lang="fr-FR" sz="14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1667301" y="3721176"/>
            <a:ext cx="8989326" cy="1477328"/>
          </a:xfrm>
          <a:prstGeom prst="rect">
            <a:avLst/>
          </a:prstGeom>
        </p:spPr>
        <p:txBody>
          <a:bodyPr wrap="square">
            <a:spAutoFit/>
          </a:bodyPr>
          <a:lstStyle/>
          <a:p>
            <a:pPr algn="just">
              <a:lnSpc>
                <a:spcPct val="150000"/>
              </a:lnSpc>
            </a:pPr>
            <a:r>
              <a:rPr lang="fr-FR" sz="1500" dirty="0">
                <a:latin typeface="Berlin Sans FB" panose="020E0602020502020306" pitchFamily="34" charset="0"/>
              </a:rPr>
              <a:t>Si la résolution de la panne est supérieure à 60 minutes, un call conférence sera </a:t>
            </a:r>
            <a:r>
              <a:rPr lang="fr-FR" sz="1500" dirty="0" smtClean="0">
                <a:latin typeface="Berlin Sans FB" panose="020E0602020502020306" pitchFamily="34" charset="0"/>
              </a:rPr>
              <a:t>initiée </a:t>
            </a:r>
            <a:r>
              <a:rPr lang="fr-FR" sz="1500" dirty="0">
                <a:latin typeface="Berlin Sans FB" panose="020E0602020502020306" pitchFamily="34" charset="0"/>
              </a:rPr>
              <a:t>avec le service informatique OCM pour informer et situer les responsabilités. Une cellule de crise devra être mise en place et fournira des comptes rendus horaires. Au sein de cette cellule sera rédigé le plan d’action formalisé. La crise fera l’objet d’un retour d’expériences (REX).</a:t>
            </a:r>
          </a:p>
        </p:txBody>
      </p:sp>
    </p:spTree>
    <p:extLst>
      <p:ext uri="{BB962C8B-B14F-4D97-AF65-F5344CB8AC3E}">
        <p14:creationId xmlns:p14="http://schemas.microsoft.com/office/powerpoint/2010/main" val="385671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2" y="1037303"/>
            <a:ext cx="6010669"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INCIDENTS</a:t>
            </a:r>
            <a:endParaRPr lang="fr-FR" sz="2400" dirty="0">
              <a:solidFill>
                <a:srgbClr val="C00000"/>
              </a:solidFill>
              <a:latin typeface="Bodoni MT Black" pitchFamily="18" charset="0"/>
            </a:endParaRPr>
          </a:p>
        </p:txBody>
      </p:sp>
      <p:sp>
        <p:nvSpPr>
          <p:cNvPr id="2" name="Rectangle 1"/>
          <p:cNvSpPr/>
          <p:nvPr/>
        </p:nvSpPr>
        <p:spPr>
          <a:xfrm>
            <a:off x="1942213" y="1498968"/>
            <a:ext cx="5659589" cy="338554"/>
          </a:xfrm>
          <a:prstGeom prst="rect">
            <a:avLst/>
          </a:prstGeom>
        </p:spPr>
        <p:txBody>
          <a:bodyPr wrap="square">
            <a:spAutoFit/>
          </a:bodyPr>
          <a:lstStyle/>
          <a:p>
            <a:r>
              <a:rPr lang="fr-FR" sz="1600" b="1" u="sng" dirty="0">
                <a:latin typeface="Berlin Sans FB" panose="020E0602020502020306" pitchFamily="34" charset="0"/>
                <a:ea typeface="Calibri" panose="020F0502020204030204" pitchFamily="34" charset="0"/>
                <a:cs typeface="Kokila" panose="020B0604020202020204" pitchFamily="34" charset="0"/>
              </a:rPr>
              <a:t>Interruption </a:t>
            </a:r>
            <a:r>
              <a:rPr lang="fr-FR" sz="1600" b="1" u="sng" dirty="0" smtClean="0">
                <a:latin typeface="Berlin Sans FB" panose="020E0602020502020306" pitchFamily="34" charset="0"/>
                <a:ea typeface="Calibri" panose="020F0502020204030204" pitchFamily="34" charset="0"/>
                <a:cs typeface="Kokila" panose="020B0604020202020204" pitchFamily="34" charset="0"/>
              </a:rPr>
              <a:t>à long terme</a:t>
            </a:r>
            <a:r>
              <a:rPr lang="fr-FR" sz="1600" dirty="0" smtClean="0">
                <a:latin typeface="Berlin Sans FB" panose="020E0602020502020306" pitchFamily="34" charset="0"/>
                <a:ea typeface="Calibri" panose="020F0502020204030204" pitchFamily="34" charset="0"/>
                <a:cs typeface="Kokila" panose="020B0604020202020204" pitchFamily="34" charset="0"/>
              </a:rPr>
              <a:t> : </a:t>
            </a:r>
            <a:r>
              <a:rPr lang="fr-FR" sz="1600" dirty="0">
                <a:latin typeface="Berlin Sans FB" panose="020E0602020502020306" pitchFamily="34" charset="0"/>
                <a:cs typeface="Kokila" panose="020B0604020202020204" pitchFamily="34" charset="0"/>
              </a:rPr>
              <a:t>Cas d’incendie ou inondation</a:t>
            </a:r>
          </a:p>
        </p:txBody>
      </p:sp>
      <p:sp>
        <p:nvSpPr>
          <p:cNvPr id="3" name="Rectangle 2"/>
          <p:cNvSpPr/>
          <p:nvPr/>
        </p:nvSpPr>
        <p:spPr>
          <a:xfrm>
            <a:off x="1614984" y="1967764"/>
            <a:ext cx="9453350" cy="3200876"/>
          </a:xfrm>
          <a:prstGeom prst="rect">
            <a:avLst/>
          </a:prstGeom>
        </p:spPr>
        <p:txBody>
          <a:bodyPr wrap="square">
            <a:spAutoFit/>
          </a:bodyPr>
          <a:lstStyle/>
          <a:p>
            <a:pPr algn="just">
              <a:lnSpc>
                <a:spcPct val="150000"/>
              </a:lnSpc>
            </a:pPr>
            <a:r>
              <a:rPr lang="fr-FR" sz="1600" dirty="0" smtClean="0">
                <a:latin typeface="Berlin Sans FB" panose="020E0602020502020306" pitchFamily="34" charset="0"/>
              </a:rPr>
              <a:t>Dans </a:t>
            </a:r>
            <a:r>
              <a:rPr lang="fr-FR" sz="1600" dirty="0">
                <a:latin typeface="Berlin Sans FB" panose="020E0602020502020306" pitchFamily="34" charset="0"/>
              </a:rPr>
              <a:t>ces deux cas, le temps de résolution </a:t>
            </a:r>
            <a:r>
              <a:rPr lang="fr-FR" sz="1600" dirty="0" smtClean="0">
                <a:latin typeface="Berlin Sans FB" panose="020E0602020502020306" pitchFamily="34" charset="0"/>
              </a:rPr>
              <a:t>sera supérieur à six </a:t>
            </a:r>
            <a:r>
              <a:rPr lang="fr-FR" sz="1600" dirty="0">
                <a:latin typeface="Berlin Sans FB" panose="020E0602020502020306" pitchFamily="34" charset="0"/>
              </a:rPr>
              <a:t>(06) heures. </a:t>
            </a:r>
            <a:r>
              <a:rPr lang="fr-FR" sz="1600" dirty="0" smtClean="0">
                <a:latin typeface="Berlin Sans FB" panose="020E0602020502020306" pitchFamily="34" charset="0"/>
              </a:rPr>
              <a:t>Une </a:t>
            </a:r>
            <a:r>
              <a:rPr lang="fr-FR" sz="1600" dirty="0">
                <a:latin typeface="Berlin Sans FB" panose="020E0602020502020306" pitchFamily="34" charset="0"/>
              </a:rPr>
              <a:t>plateforme redondante </a:t>
            </a:r>
            <a:r>
              <a:rPr lang="fr-FR" sz="1600" dirty="0" smtClean="0">
                <a:latin typeface="Berlin Sans FB" panose="020E0602020502020306" pitchFamily="34" charset="0"/>
              </a:rPr>
              <a:t>sera </a:t>
            </a:r>
            <a:r>
              <a:rPr lang="fr-FR" sz="1600" dirty="0">
                <a:latin typeface="Berlin Sans FB" panose="020E0602020502020306" pitchFamily="34" charset="0"/>
              </a:rPr>
              <a:t>mise en service avec une politique de synchronisation bien </a:t>
            </a:r>
            <a:r>
              <a:rPr lang="fr-FR" sz="1600" dirty="0" smtClean="0">
                <a:latin typeface="Berlin Sans FB" panose="020E0602020502020306" pitchFamily="34" charset="0"/>
              </a:rPr>
              <a:t>définie</a:t>
            </a:r>
            <a:r>
              <a:rPr lang="fr-FR" sz="1600" dirty="0" smtClean="0">
                <a:latin typeface="Berlin Sans FB" panose="020E0602020502020306" pitchFamily="34" charset="0"/>
              </a:rPr>
              <a:t>. Pour l’heure et jusqu’à fin de l’</a:t>
            </a:r>
            <a:r>
              <a:rPr lang="fr-FR" sz="1600" dirty="0" err="1" smtClean="0">
                <a:latin typeface="Berlin Sans FB" panose="020E0602020502020306" pitchFamily="34" charset="0"/>
              </a:rPr>
              <a:t>annee</a:t>
            </a:r>
            <a:r>
              <a:rPr lang="fr-FR" sz="1600" dirty="0" smtClean="0">
                <a:latin typeface="Berlin Sans FB" panose="020E0602020502020306" pitchFamily="34" charset="0"/>
              </a:rPr>
              <a:t> 2017, le site qui servira de backup sera celui de AKWA (site déjà opérationnel). Les appels de Orange pourront être redirige rapidement vers ce site a travers le réseau public par </a:t>
            </a:r>
            <a:r>
              <a:rPr lang="fr-FR" sz="1600" dirty="0" err="1" smtClean="0">
                <a:latin typeface="Berlin Sans FB" panose="020E0602020502020306" pitchFamily="34" charset="0"/>
              </a:rPr>
              <a:t>trunk</a:t>
            </a:r>
            <a:r>
              <a:rPr lang="fr-FR" sz="1600" dirty="0" smtClean="0">
                <a:latin typeface="Berlin Sans FB" panose="020E0602020502020306" pitchFamily="34" charset="0"/>
              </a:rPr>
              <a:t> SIP,</a:t>
            </a:r>
          </a:p>
          <a:p>
            <a:pPr algn="just">
              <a:lnSpc>
                <a:spcPct val="150000"/>
              </a:lnSpc>
            </a:pPr>
            <a:r>
              <a:rPr lang="fr-FR" sz="1600" dirty="0" smtClean="0">
                <a:latin typeface="Berlin Sans FB" panose="020E0602020502020306" pitchFamily="34" charset="0"/>
              </a:rPr>
              <a:t>L’administrateur </a:t>
            </a:r>
            <a:r>
              <a:rPr lang="fr-FR" sz="1600" dirty="0">
                <a:latin typeface="Berlin Sans FB" panose="020E0602020502020306" pitchFamily="34" charset="0"/>
              </a:rPr>
              <a:t>devra notamment informer le service informatique OCM sur le plan de déploiement de la solution adoptée et un compte rendu détaillé sera transmis aux différents acteurs</a:t>
            </a:r>
            <a:r>
              <a:rPr lang="fr-FR" sz="1600" dirty="0" smtClean="0">
                <a:latin typeface="Berlin Sans FB" panose="020E0602020502020306" pitchFamily="34" charset="0"/>
              </a:rPr>
              <a:t>.</a:t>
            </a:r>
          </a:p>
          <a:p>
            <a:pPr algn="just">
              <a:lnSpc>
                <a:spcPct val="150000"/>
              </a:lnSpc>
              <a:spcBef>
                <a:spcPts val="1200"/>
              </a:spcBef>
            </a:pPr>
            <a:r>
              <a:rPr lang="fr-FR" sz="1600" dirty="0" smtClean="0">
                <a:latin typeface="Berlin Sans FB" panose="020E0602020502020306" pitchFamily="34" charset="0"/>
              </a:rPr>
              <a:t>Après </a:t>
            </a:r>
            <a:r>
              <a:rPr lang="fr-FR" sz="1600" dirty="0">
                <a:latin typeface="Berlin Sans FB" panose="020E0602020502020306" pitchFamily="34" charset="0"/>
              </a:rPr>
              <a:t>la résolution de l’incident et retour à la normale, une information sur l’incident est communiquée par mail à tous les acteurs suivie d’un rapport sur l’indicent à signer par toutes les parties.</a:t>
            </a:r>
          </a:p>
        </p:txBody>
      </p:sp>
    </p:spTree>
    <p:extLst>
      <p:ext uri="{BB962C8B-B14F-4D97-AF65-F5344CB8AC3E}">
        <p14:creationId xmlns:p14="http://schemas.microsoft.com/office/powerpoint/2010/main" val="378478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4890188" cy="461665"/>
          </a:xfrm>
          <a:prstGeom prst="rect">
            <a:avLst/>
          </a:prstGeom>
        </p:spPr>
        <p:txBody>
          <a:bodyPr wrap="square">
            <a:spAutoFit/>
          </a:bodyPr>
          <a:lstStyle/>
          <a:p>
            <a:pPr algn="ctr"/>
            <a:r>
              <a:rPr lang="fr-FR" sz="2400" dirty="0" smtClean="0">
                <a:solidFill>
                  <a:srgbClr val="C00000"/>
                </a:solidFill>
                <a:latin typeface="Bodoni MT Black" pitchFamily="18" charset="0"/>
              </a:rPr>
              <a:t>PLAN DE CONTINUITE</a:t>
            </a:r>
            <a:endParaRPr lang="fr-FR" sz="2400" dirty="0">
              <a:solidFill>
                <a:srgbClr val="C00000"/>
              </a:solidFill>
              <a:latin typeface="Bodoni MT Black" pitchFamily="18" charset="0"/>
            </a:endParaRPr>
          </a:p>
        </p:txBody>
      </p:sp>
      <p:sp>
        <p:nvSpPr>
          <p:cNvPr id="8" name="Rectangle 7"/>
          <p:cNvSpPr/>
          <p:nvPr/>
        </p:nvSpPr>
        <p:spPr>
          <a:xfrm>
            <a:off x="1636686" y="1530396"/>
            <a:ext cx="9226396" cy="1522981"/>
          </a:xfrm>
          <a:prstGeom prst="rect">
            <a:avLst/>
          </a:prstGeom>
        </p:spPr>
        <p:txBody>
          <a:bodyPr wrap="square">
            <a:spAutoFit/>
          </a:bodyPr>
          <a:lstStyle/>
          <a:p>
            <a:pPr>
              <a:lnSpc>
                <a:spcPct val="150000"/>
              </a:lnSpc>
            </a:pPr>
            <a:r>
              <a:rPr lang="fr-FR" sz="1600" dirty="0">
                <a:latin typeface="Berlin Sans FB" panose="020E0602020502020306" pitchFamily="34" charset="0"/>
              </a:rPr>
              <a:t>Nous </a:t>
            </a:r>
            <a:r>
              <a:rPr lang="fr-FR" sz="1600" dirty="0" smtClean="0">
                <a:latin typeface="Berlin Sans FB" panose="020E0602020502020306" pitchFamily="34" charset="0"/>
              </a:rPr>
              <a:t>avons donc classifié </a:t>
            </a:r>
            <a:r>
              <a:rPr lang="fr-FR" sz="1600" dirty="0">
                <a:latin typeface="Berlin Sans FB" panose="020E0602020502020306" pitchFamily="34" charset="0"/>
              </a:rPr>
              <a:t>l</a:t>
            </a:r>
            <a:r>
              <a:rPr lang="fr-FR" sz="1600" dirty="0" smtClean="0">
                <a:latin typeface="Berlin Sans FB" panose="020E0602020502020306" pitchFamily="34" charset="0"/>
              </a:rPr>
              <a:t>es </a:t>
            </a:r>
            <a:r>
              <a:rPr lang="fr-FR" sz="1600" dirty="0">
                <a:latin typeface="Berlin Sans FB" panose="020E0602020502020306" pitchFamily="34" charset="0"/>
              </a:rPr>
              <a:t>menaces qui peuvent </a:t>
            </a:r>
            <a:r>
              <a:rPr lang="fr-FR" sz="1600" dirty="0" smtClean="0">
                <a:latin typeface="Berlin Sans FB" panose="020E0602020502020306" pitchFamily="34" charset="0"/>
              </a:rPr>
              <a:t>survenir dans le cadre des prestations en deux </a:t>
            </a:r>
            <a:r>
              <a:rPr lang="fr-FR" sz="1600" dirty="0">
                <a:latin typeface="Berlin Sans FB" panose="020E0602020502020306" pitchFamily="34" charset="0"/>
              </a:rPr>
              <a:t>groupes suivant leur délai de résolution :</a:t>
            </a:r>
          </a:p>
          <a:p>
            <a:pPr>
              <a:lnSpc>
                <a:spcPct val="150000"/>
              </a:lnSpc>
            </a:pPr>
            <a:r>
              <a:rPr lang="fr-FR" sz="1600" dirty="0">
                <a:latin typeface="Berlin Sans FB" panose="020E0602020502020306" pitchFamily="34" charset="0"/>
              </a:rPr>
              <a:t>-	</a:t>
            </a:r>
            <a:r>
              <a:rPr lang="fr-FR" sz="1600" dirty="0" smtClean="0">
                <a:latin typeface="Berlin Sans FB" panose="020E0602020502020306" pitchFamily="34" charset="0"/>
              </a:rPr>
              <a:t>Menaces </a:t>
            </a:r>
            <a:r>
              <a:rPr lang="fr-FR" sz="1600" dirty="0">
                <a:latin typeface="Berlin Sans FB" panose="020E0602020502020306" pitchFamily="34" charset="0"/>
              </a:rPr>
              <a:t>avec interruption de service à court terme (T&lt; 6heures)</a:t>
            </a:r>
          </a:p>
          <a:p>
            <a:pPr>
              <a:lnSpc>
                <a:spcPct val="150000"/>
              </a:lnSpc>
            </a:pPr>
            <a:r>
              <a:rPr lang="fr-FR" sz="1600" dirty="0">
                <a:latin typeface="Berlin Sans FB" panose="020E0602020502020306" pitchFamily="34" charset="0"/>
              </a:rPr>
              <a:t>-	Menaces avec interruption de service sur une longue durée (T&gt; 6heures).</a:t>
            </a:r>
          </a:p>
        </p:txBody>
      </p:sp>
      <p:pic>
        <p:nvPicPr>
          <p:cNvPr id="9" name="Image 8" descr="C:\Users\Leandre\Desktop\Sans titre-4.png"/>
          <p:cNvPicPr/>
          <p:nvPr/>
        </p:nvPicPr>
        <p:blipFill>
          <a:blip r:embed="rId2">
            <a:extLst>
              <a:ext uri="{28A0092B-C50C-407E-A947-70E740481C1C}">
                <a14:useLocalDpi xmlns:a14="http://schemas.microsoft.com/office/drawing/2010/main" val="0"/>
              </a:ext>
            </a:extLst>
          </a:blip>
          <a:srcRect/>
          <a:stretch>
            <a:fillRect/>
          </a:stretch>
        </p:blipFill>
        <p:spPr bwMode="auto">
          <a:xfrm>
            <a:off x="1672672" y="3165187"/>
            <a:ext cx="9076047" cy="2818609"/>
          </a:xfrm>
          <a:prstGeom prst="rect">
            <a:avLst/>
          </a:prstGeom>
          <a:noFill/>
          <a:ln>
            <a:noFill/>
          </a:ln>
        </p:spPr>
      </p:pic>
    </p:spTree>
    <p:extLst>
      <p:ext uri="{BB962C8B-B14F-4D97-AF65-F5344CB8AC3E}">
        <p14:creationId xmlns:p14="http://schemas.microsoft.com/office/powerpoint/2010/main" val="266594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476101" y="1528353"/>
            <a:ext cx="8241105" cy="830997"/>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Programmes de formation des managers et formateurs</a:t>
            </a:r>
            <a:endParaRPr lang="fr-FR" dirty="0"/>
          </a:p>
        </p:txBody>
      </p:sp>
      <p:graphicFrame>
        <p:nvGraphicFramePr>
          <p:cNvPr id="18" name="Objet 17"/>
          <p:cNvGraphicFramePr>
            <a:graphicFrameLocks noChangeAspect="1"/>
          </p:cNvGraphicFramePr>
          <p:nvPr>
            <p:extLst>
              <p:ext uri="{D42A27DB-BD31-4B8C-83A1-F6EECF244321}">
                <p14:modId xmlns:p14="http://schemas.microsoft.com/office/powerpoint/2010/main" val="1095407716"/>
              </p:ext>
            </p:extLst>
          </p:nvPr>
        </p:nvGraphicFramePr>
        <p:xfrm>
          <a:off x="9014618" y="2983640"/>
          <a:ext cx="1935163" cy="1633538"/>
        </p:xfrm>
        <a:graphic>
          <a:graphicData uri="http://schemas.openxmlformats.org/presentationml/2006/ole">
            <mc:AlternateContent xmlns:mc="http://schemas.openxmlformats.org/markup-compatibility/2006">
              <mc:Choice xmlns:v="urn:schemas-microsoft-com:vml" Requires="v">
                <p:oleObj spid="_x0000_s8218" name="Feuille de calcul" showAsIcon="1" r:id="rId3" imgW="914400" imgH="771480" progId="Excel.Sheet.12">
                  <p:embed/>
                </p:oleObj>
              </mc:Choice>
              <mc:Fallback>
                <p:oleObj name="Feuille de calcul" showAsIcon="1" r:id="rId3" imgW="914400" imgH="771480" progId="Excel.Sheet.12">
                  <p:embed/>
                  <p:pic>
                    <p:nvPicPr>
                      <p:cNvPr id="0" name=""/>
                      <p:cNvPicPr/>
                      <p:nvPr/>
                    </p:nvPicPr>
                    <p:blipFill>
                      <a:blip r:embed="rId4"/>
                      <a:stretch>
                        <a:fillRect/>
                      </a:stretch>
                    </p:blipFill>
                    <p:spPr>
                      <a:xfrm>
                        <a:off x="9014618" y="2983640"/>
                        <a:ext cx="1935163" cy="1633538"/>
                      </a:xfrm>
                      <a:prstGeom prst="rect">
                        <a:avLst/>
                      </a:prstGeom>
                    </p:spPr>
                  </p:pic>
                </p:oleObj>
              </mc:Fallback>
            </mc:AlternateContent>
          </a:graphicData>
        </a:graphic>
      </p:graphicFrame>
      <p:sp>
        <p:nvSpPr>
          <p:cNvPr id="2" name="ZoneTexte 1"/>
          <p:cNvSpPr txBox="1"/>
          <p:nvPr/>
        </p:nvSpPr>
        <p:spPr>
          <a:xfrm>
            <a:off x="1869743" y="2524836"/>
            <a:ext cx="6960358" cy="369332"/>
          </a:xfrm>
          <a:prstGeom prst="rect">
            <a:avLst/>
          </a:prstGeom>
          <a:noFill/>
        </p:spPr>
        <p:txBody>
          <a:bodyPr wrap="square" rtlCol="0">
            <a:spAutoFit/>
          </a:bodyPr>
          <a:lstStyle/>
          <a:p>
            <a:endParaRPr lang="fr-FR" dirty="0">
              <a:latin typeface="Berlin Sans FB" panose="020E0602020502020306" pitchFamily="34" charset="0"/>
            </a:endParaRPr>
          </a:p>
        </p:txBody>
      </p:sp>
    </p:spTree>
    <p:extLst>
      <p:ext uri="{BB962C8B-B14F-4D97-AF65-F5344CB8AC3E}">
        <p14:creationId xmlns:p14="http://schemas.microsoft.com/office/powerpoint/2010/main" val="155467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59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2" name="Rectangle 1"/>
          <p:cNvSpPr/>
          <p:nvPr/>
        </p:nvSpPr>
        <p:spPr>
          <a:xfrm>
            <a:off x="1523677" y="1903621"/>
            <a:ext cx="9830123" cy="2731517"/>
          </a:xfrm>
          <a:prstGeom prst="rect">
            <a:avLst/>
          </a:prstGeom>
        </p:spPr>
        <p:txBody>
          <a:bodyPr wrap="square">
            <a:spAutoFit/>
          </a:bodyPr>
          <a:lstStyle/>
          <a:p>
            <a:pPr algn="just">
              <a:lnSpc>
                <a:spcPct val="175000"/>
              </a:lnSpc>
            </a:pPr>
            <a:r>
              <a:rPr lang="fr-FR" sz="1400" dirty="0">
                <a:latin typeface="Berlin Sans FB" panose="020E0602020502020306" pitchFamily="34" charset="0"/>
              </a:rPr>
              <a:t>La gestion de nos ressources humaines par l’administration des ressources humaines du GROUPE MEDIA CONTACT, dans un premier temps, puis, après transfert de compétences par MEDIA CONTACT CAMEROUN tient compte des axes principaux de la gestion des ressources humaines : administration de la paie, gestion des carrières, gestion administrative</a:t>
            </a:r>
            <a:r>
              <a:rPr lang="fr-FR" sz="1400" dirty="0" smtClean="0">
                <a:latin typeface="Berlin Sans FB" panose="020E0602020502020306" pitchFamily="34" charset="0"/>
              </a:rPr>
              <a:t>.</a:t>
            </a:r>
          </a:p>
          <a:p>
            <a:pPr algn="just">
              <a:lnSpc>
                <a:spcPct val="175000"/>
              </a:lnSpc>
            </a:pPr>
            <a:r>
              <a:rPr lang="fr-FR" sz="1400" dirty="0" smtClean="0">
                <a:latin typeface="Berlin Sans FB" panose="020E0602020502020306" pitchFamily="34" charset="0"/>
              </a:rPr>
              <a:t>Trois principaux types de contrats seront proposés dans le cadre des prestations relatives l’objet de la présente :</a:t>
            </a:r>
          </a:p>
          <a:p>
            <a:pPr marL="285750" indent="-285750" algn="just">
              <a:lnSpc>
                <a:spcPct val="175000"/>
              </a:lnSpc>
              <a:buFontTx/>
              <a:buChar char="-"/>
            </a:pPr>
            <a:r>
              <a:rPr lang="fr-FR" sz="1400" dirty="0" smtClean="0">
                <a:latin typeface="Berlin Sans FB" panose="020E0602020502020306" pitchFamily="34" charset="0"/>
              </a:rPr>
              <a:t>CDD</a:t>
            </a:r>
          </a:p>
          <a:p>
            <a:pPr marL="285750" indent="-285750" algn="just">
              <a:lnSpc>
                <a:spcPct val="175000"/>
              </a:lnSpc>
              <a:buFontTx/>
              <a:buChar char="-"/>
            </a:pPr>
            <a:r>
              <a:rPr lang="fr-FR" sz="1400" dirty="0" smtClean="0">
                <a:latin typeface="Berlin Sans FB" panose="020E0602020502020306" pitchFamily="34" charset="0"/>
              </a:rPr>
              <a:t>CDI</a:t>
            </a:r>
          </a:p>
          <a:p>
            <a:pPr marL="285750" indent="-285750" algn="just">
              <a:lnSpc>
                <a:spcPct val="175000"/>
              </a:lnSpc>
              <a:buFontTx/>
              <a:buChar char="-"/>
            </a:pPr>
            <a:r>
              <a:rPr lang="fr-FR" sz="1400" dirty="0" smtClean="0">
                <a:latin typeface="Berlin Sans FB" panose="020E0602020502020306" pitchFamily="34" charset="0"/>
              </a:rPr>
              <a:t>Contrats de stage et d’apprentissage</a:t>
            </a:r>
            <a:endParaRPr lang="fr-FR" sz="1400" dirty="0">
              <a:latin typeface="Berlin Sans FB" panose="020E0602020502020306" pitchFamily="34" charset="0"/>
            </a:endParaRPr>
          </a:p>
        </p:txBody>
      </p:sp>
      <p:sp>
        <p:nvSpPr>
          <p:cNvPr id="3" name="ZoneTexte 2"/>
          <p:cNvSpPr txBox="1"/>
          <p:nvPr/>
        </p:nvSpPr>
        <p:spPr>
          <a:xfrm>
            <a:off x="1476102" y="1515290"/>
            <a:ext cx="543415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des ressources humaines</a:t>
            </a:r>
            <a:endParaRPr lang="fr-FR" dirty="0"/>
          </a:p>
        </p:txBody>
      </p:sp>
      <p:pic>
        <p:nvPicPr>
          <p:cNvPr id="9" name="Image 8" descr="C:\Users\MCB\AppData\Local\Microsoft\Windows\Temporary Internet Files\Content.Outlook\L85GWUL3\Camembert REPA CONTRA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967" y="3487198"/>
            <a:ext cx="4489265" cy="2612571"/>
          </a:xfrm>
          <a:prstGeom prst="rect">
            <a:avLst/>
          </a:prstGeom>
          <a:noFill/>
          <a:ln>
            <a:noFill/>
          </a:ln>
        </p:spPr>
      </p:pic>
    </p:spTree>
    <p:extLst>
      <p:ext uri="{BB962C8B-B14F-4D97-AF65-F5344CB8AC3E}">
        <p14:creationId xmlns:p14="http://schemas.microsoft.com/office/powerpoint/2010/main" val="3059724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p:cNvSpPr txBox="1">
            <a:spLocks/>
          </p:cNvSpPr>
          <p:nvPr/>
        </p:nvSpPr>
        <p:spPr>
          <a:xfrm>
            <a:off x="885425" y="924714"/>
            <a:ext cx="10551943" cy="736979"/>
          </a:xfrm>
          <a:prstGeom prst="rect">
            <a:avLst/>
          </a:prstGeom>
        </p:spPr>
        <p:txBody>
          <a:bodyPr vert="horz" lIns="91440" tIns="45720" rIns="91440" bIns="45720" rtlCol="0">
            <a:noAutofit/>
          </a:bodyPr>
          <a:lstStyle/>
          <a:p>
            <a:pPr marL="228600" indent="-228600" algn="ctr">
              <a:lnSpc>
                <a:spcPct val="90000"/>
              </a:lnSpc>
              <a:spcBef>
                <a:spcPts val="1000"/>
              </a:spcBef>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FICHE SIGNALITIQUE DU GROUPE MEDIA CONTACT</a:t>
            </a:r>
            <a:endParaRPr lang="fr-FR" sz="2400" dirty="0">
              <a:solidFill>
                <a:srgbClr val="C00000"/>
              </a:solidFill>
              <a:latin typeface="Bodoni MT Black" pitchFamily="18" charset="0"/>
            </a:endParaRPr>
          </a:p>
        </p:txBody>
      </p:sp>
      <p:sp>
        <p:nvSpPr>
          <p:cNvPr id="5" name="Espace réservé de la date 4"/>
          <p:cNvSpPr>
            <a:spLocks noGrp="1"/>
          </p:cNvSpPr>
          <p:nvPr>
            <p:ph type="dt" sz="half" idx="10"/>
          </p:nvPr>
        </p:nvSpPr>
        <p:spPr>
          <a:xfrm>
            <a:off x="890454" y="6330224"/>
            <a:ext cx="2743200" cy="365125"/>
          </a:xfrm>
        </p:spPr>
        <p:txBody>
          <a:bodyPr/>
          <a:lstStyle/>
          <a:p>
            <a:fld id="{E0837FBE-ABBF-4A41-915E-43382294B89C}" type="datetime1">
              <a:rPr lang="fr-FR" sz="1600" b="1" smtClean="0">
                <a:solidFill>
                  <a:prstClr val="black">
                    <a:tint val="75000"/>
                  </a:prstClr>
                </a:solidFill>
                <a:latin typeface="Agency FB" pitchFamily="34" charset="0"/>
              </a:rPr>
              <a:pPr/>
              <a:t>20/04/2017</a:t>
            </a:fld>
            <a:endParaRPr lang="fr-FR"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62944"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6</a:t>
            </a:fld>
            <a:endParaRPr lang="fr-FR" sz="1600" b="1" dirty="0">
              <a:solidFill>
                <a:prstClr val="black">
                  <a:tint val="75000"/>
                </a:prstClr>
              </a:solidFill>
              <a:latin typeface="Agency FB" pitchFamily="34" charset="0"/>
            </a:endParaRPr>
          </a:p>
        </p:txBody>
      </p:sp>
      <p:sp>
        <p:nvSpPr>
          <p:cNvPr id="9"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sp>
        <p:nvSpPr>
          <p:cNvPr id="37" name="Rectangle à coins arrondis 36"/>
          <p:cNvSpPr/>
          <p:nvPr/>
        </p:nvSpPr>
        <p:spPr>
          <a:xfrm>
            <a:off x="1828789" y="1562380"/>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r>
              <a:rPr lang="en-US" b="1" kern="100" dirty="0" smtClean="0">
                <a:solidFill>
                  <a:schemeClr val="bg1"/>
                </a:solidFill>
                <a:latin typeface="Berlin Sans FB" pitchFamily="34" charset="0"/>
              </a:rPr>
              <a:t>FORME </a:t>
            </a:r>
            <a:r>
              <a:rPr lang="en-US" b="1" kern="100" dirty="0">
                <a:solidFill>
                  <a:schemeClr val="bg1"/>
                </a:solidFill>
                <a:latin typeface="Berlin Sans FB" pitchFamily="34" charset="0"/>
              </a:rPr>
              <a:t>JURIDIQUE</a:t>
            </a:r>
          </a:p>
          <a:p>
            <a:pPr algn="ctr"/>
            <a:endParaRPr lang="fr-FR" dirty="0">
              <a:solidFill>
                <a:schemeClr val="bg1"/>
              </a:solidFill>
            </a:endParaRPr>
          </a:p>
        </p:txBody>
      </p:sp>
      <p:sp>
        <p:nvSpPr>
          <p:cNvPr id="38" name="Rectangle à coins arrondis 37"/>
          <p:cNvSpPr/>
          <p:nvPr/>
        </p:nvSpPr>
        <p:spPr>
          <a:xfrm>
            <a:off x="5029189" y="1562379"/>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r>
              <a:rPr lang="en-US" kern="100" dirty="0" smtClean="0">
                <a:solidFill>
                  <a:schemeClr val="accent5">
                    <a:lumMod val="50000"/>
                  </a:schemeClr>
                </a:solidFill>
                <a:latin typeface="Berlin Sans FB" pitchFamily="34" charset="0"/>
              </a:rPr>
              <a:t>SOCIÉTÉ </a:t>
            </a:r>
            <a:r>
              <a:rPr lang="en-US" kern="100" dirty="0">
                <a:solidFill>
                  <a:schemeClr val="accent5">
                    <a:lumMod val="50000"/>
                  </a:schemeClr>
                </a:solidFill>
                <a:latin typeface="Berlin Sans FB" pitchFamily="34" charset="0"/>
              </a:rPr>
              <a:t>ANONYME</a:t>
            </a:r>
            <a:endParaRPr lang="fr-FR" dirty="0">
              <a:solidFill>
                <a:schemeClr val="accent5">
                  <a:lumMod val="50000"/>
                </a:schemeClr>
              </a:solidFill>
              <a:latin typeface="Berlin Sans FB" pitchFamily="34" charset="0"/>
            </a:endParaRPr>
          </a:p>
          <a:p>
            <a:endParaRPr lang="fr-FR" dirty="0"/>
          </a:p>
        </p:txBody>
      </p:sp>
      <p:sp>
        <p:nvSpPr>
          <p:cNvPr id="39" name="Rectangle à coins arrondis 38"/>
          <p:cNvSpPr/>
          <p:nvPr/>
        </p:nvSpPr>
        <p:spPr>
          <a:xfrm>
            <a:off x="1828790" y="2192467"/>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r>
              <a:rPr lang="en-US" b="1" kern="100" dirty="0" smtClean="0">
                <a:solidFill>
                  <a:schemeClr val="bg1"/>
                </a:solidFill>
                <a:latin typeface="Berlin Sans FB" pitchFamily="34" charset="0"/>
              </a:rPr>
              <a:t>CAPITAL</a:t>
            </a:r>
            <a:endParaRPr lang="en-US" b="1" kern="100" dirty="0">
              <a:solidFill>
                <a:schemeClr val="bg1"/>
              </a:solidFill>
              <a:latin typeface="Berlin Sans FB" pitchFamily="34" charset="0"/>
            </a:endParaRPr>
          </a:p>
          <a:p>
            <a:pPr algn="ctr"/>
            <a:endParaRPr lang="fr-FR" dirty="0">
              <a:solidFill>
                <a:schemeClr val="bg1"/>
              </a:solidFill>
            </a:endParaRPr>
          </a:p>
        </p:txBody>
      </p:sp>
      <p:sp>
        <p:nvSpPr>
          <p:cNvPr id="40" name="Rectangle à coins arrondis 39"/>
          <p:cNvSpPr/>
          <p:nvPr/>
        </p:nvSpPr>
        <p:spPr>
          <a:xfrm>
            <a:off x="5029190" y="2192466"/>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(FCFA 1 500 000 000) 2 286 735 euros</a:t>
            </a:r>
            <a:endParaRPr lang="fr-FR" kern="100" dirty="0">
              <a:solidFill>
                <a:schemeClr val="accent5">
                  <a:lumMod val="50000"/>
                </a:schemeClr>
              </a:solidFill>
              <a:latin typeface="Berlin Sans FB" pitchFamily="34" charset="0"/>
            </a:endParaRPr>
          </a:p>
          <a:p>
            <a:endParaRPr lang="fr-FR" dirty="0">
              <a:solidFill>
                <a:schemeClr val="accent5">
                  <a:lumMod val="50000"/>
                </a:schemeClr>
              </a:solidFill>
            </a:endParaRPr>
          </a:p>
        </p:txBody>
      </p:sp>
      <p:sp>
        <p:nvSpPr>
          <p:cNvPr id="41" name="Rectangle à coins arrondis 40"/>
          <p:cNvSpPr/>
          <p:nvPr/>
        </p:nvSpPr>
        <p:spPr>
          <a:xfrm>
            <a:off x="1828790" y="284304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smtClean="0">
                <a:solidFill>
                  <a:schemeClr val="bg1">
                    <a:lumMod val="95000"/>
                  </a:schemeClr>
                </a:solidFill>
                <a:latin typeface="Berlin Sans FB" pitchFamily="34" charset="0"/>
              </a:rPr>
              <a:t>DIRIGEANTS</a:t>
            </a:r>
            <a:r>
              <a:rPr lang="en-US" b="1" kern="100" dirty="0" smtClean="0">
                <a:solidFill>
                  <a:schemeClr val="accent5">
                    <a:lumMod val="50000"/>
                  </a:schemeClr>
                </a:solidFill>
                <a:latin typeface="Berlin Sans FB" pitchFamily="34" charset="0"/>
              </a:rPr>
              <a:t> </a:t>
            </a:r>
            <a:r>
              <a:rPr lang="en-US" b="1" kern="100" dirty="0">
                <a:solidFill>
                  <a:schemeClr val="bg1">
                    <a:lumMod val="95000"/>
                  </a:schemeClr>
                </a:solidFill>
                <a:latin typeface="Berlin Sans FB" pitchFamily="34" charset="0"/>
              </a:rPr>
              <a:t>SOCIAUX</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2" name="Rectangle à coins arrondis 41"/>
          <p:cNvSpPr/>
          <p:nvPr/>
        </p:nvSpPr>
        <p:spPr>
          <a:xfrm>
            <a:off x="5029190" y="284304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ADMINISTRATEUR GENERAL : Claude PADONOU</a:t>
            </a:r>
          </a:p>
          <a:p>
            <a:endParaRPr lang="fr-FR" dirty="0">
              <a:solidFill>
                <a:schemeClr val="accent5">
                  <a:lumMod val="50000"/>
                </a:schemeClr>
              </a:solidFill>
            </a:endParaRPr>
          </a:p>
        </p:txBody>
      </p:sp>
      <p:sp>
        <p:nvSpPr>
          <p:cNvPr id="45" name="Rectangle à coins arrondis 44"/>
          <p:cNvSpPr/>
          <p:nvPr/>
        </p:nvSpPr>
        <p:spPr>
          <a:xfrm>
            <a:off x="1828789" y="349362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fr-FR" b="1" kern="100" dirty="0" smtClean="0">
                <a:solidFill>
                  <a:schemeClr val="bg1">
                    <a:lumMod val="95000"/>
                  </a:schemeClr>
                </a:solidFill>
                <a:latin typeface="Berlin Sans FB" pitchFamily="34" charset="0"/>
              </a:rPr>
              <a:t>COMMISSAIRES AUX COMPTES</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6" name="Rectangle à coins arrondis 45"/>
          <p:cNvSpPr/>
          <p:nvPr/>
        </p:nvSpPr>
        <p:spPr>
          <a:xfrm>
            <a:off x="5029189" y="349362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CABINET DELOITTE</a:t>
            </a:r>
          </a:p>
          <a:p>
            <a:endParaRPr lang="fr-FR" dirty="0">
              <a:solidFill>
                <a:schemeClr val="accent5">
                  <a:lumMod val="50000"/>
                </a:schemeClr>
              </a:solidFill>
            </a:endParaRPr>
          </a:p>
        </p:txBody>
      </p:sp>
      <p:sp>
        <p:nvSpPr>
          <p:cNvPr id="47" name="Rectangle à coins arrondis 46"/>
          <p:cNvSpPr/>
          <p:nvPr/>
        </p:nvSpPr>
        <p:spPr>
          <a:xfrm>
            <a:off x="1828790" y="4136831"/>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fr-FR" b="1" kern="100" dirty="0" smtClean="0">
                <a:solidFill>
                  <a:schemeClr val="bg1">
                    <a:lumMod val="95000"/>
                  </a:schemeClr>
                </a:solidFill>
                <a:latin typeface="Berlin Sans FB" pitchFamily="34" charset="0"/>
              </a:rPr>
              <a:t>IFU	</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8" name="Rectangle à coins arrondis 47"/>
          <p:cNvSpPr/>
          <p:nvPr/>
        </p:nvSpPr>
        <p:spPr>
          <a:xfrm>
            <a:off x="5029190" y="4136830"/>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kern="100" dirty="0" smtClean="0">
                <a:solidFill>
                  <a:schemeClr val="accent5">
                    <a:lumMod val="50000"/>
                  </a:schemeClr>
                </a:solidFill>
                <a:latin typeface="Berlin Sans FB" pitchFamily="34" charset="0"/>
              </a:rPr>
              <a:t>3201300930112</a:t>
            </a:r>
            <a:endParaRPr lang="fr-FR" dirty="0">
              <a:solidFill>
                <a:schemeClr val="accent5">
                  <a:lumMod val="50000"/>
                </a:schemeClr>
              </a:solidFill>
            </a:endParaRPr>
          </a:p>
        </p:txBody>
      </p:sp>
      <p:sp>
        <p:nvSpPr>
          <p:cNvPr id="49" name="Rectangle à coins arrondis 48"/>
          <p:cNvSpPr/>
          <p:nvPr/>
        </p:nvSpPr>
        <p:spPr>
          <a:xfrm>
            <a:off x="1828790" y="4766869"/>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lumMod val="95000"/>
                </a:schemeClr>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a:solidFill>
                  <a:schemeClr val="bg1">
                    <a:lumMod val="95000"/>
                  </a:schemeClr>
                </a:solidFill>
                <a:latin typeface="Berlin Sans FB" pitchFamily="34" charset="0"/>
              </a:rPr>
              <a:t>RCCM</a:t>
            </a:r>
            <a:r>
              <a:rPr lang="fr-FR" b="1" kern="100" dirty="0" smtClean="0">
                <a:solidFill>
                  <a:schemeClr val="bg1">
                    <a:lumMod val="95000"/>
                  </a:schemeClr>
                </a:solidFill>
                <a:latin typeface="Berlin Sans FB" pitchFamily="34" charset="0"/>
              </a:rPr>
              <a:t>	</a:t>
            </a:r>
            <a:endParaRPr lang="fr-FR" b="1"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0" name="Rectangle à coins arrondis 49"/>
          <p:cNvSpPr/>
          <p:nvPr/>
        </p:nvSpPr>
        <p:spPr>
          <a:xfrm>
            <a:off x="5029190" y="4766868"/>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smtClean="0">
              <a:solidFill>
                <a:schemeClr val="accent5">
                  <a:lumMod val="50000"/>
                </a:schemeClr>
              </a:solidFill>
              <a:latin typeface="Berlin Sans FB" pitchFamily="34" charset="0"/>
            </a:endParaRPr>
          </a:p>
          <a:p>
            <a:pPr>
              <a:defRPr/>
            </a:pPr>
            <a:r>
              <a:rPr lang="en-US" kern="100" dirty="0" smtClean="0">
                <a:solidFill>
                  <a:schemeClr val="accent5">
                    <a:lumMod val="50000"/>
                  </a:schemeClr>
                </a:solidFill>
                <a:latin typeface="Berlin Sans FB" pitchFamily="34" charset="0"/>
              </a:rPr>
              <a:t>RCCM </a:t>
            </a:r>
            <a:r>
              <a:rPr lang="en-US" kern="100" dirty="0">
                <a:solidFill>
                  <a:schemeClr val="accent5">
                    <a:lumMod val="50000"/>
                  </a:schemeClr>
                </a:solidFill>
                <a:latin typeface="Berlin Sans FB" pitchFamily="34" charset="0"/>
              </a:rPr>
              <a:t>RB/COT/13 B 10291</a:t>
            </a:r>
          </a:p>
          <a:p>
            <a:pPr>
              <a:defRPr/>
            </a:pPr>
            <a:endParaRPr lang="fr-FR" dirty="0">
              <a:solidFill>
                <a:schemeClr val="accent5">
                  <a:lumMod val="50000"/>
                </a:schemeClr>
              </a:solidFill>
            </a:endParaRPr>
          </a:p>
        </p:txBody>
      </p:sp>
      <p:sp>
        <p:nvSpPr>
          <p:cNvPr id="51" name="Rectangle à coins arrondis 50"/>
          <p:cNvSpPr/>
          <p:nvPr/>
        </p:nvSpPr>
        <p:spPr>
          <a:xfrm>
            <a:off x="1828789" y="5417874"/>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lumMod val="95000"/>
                </a:schemeClr>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smtClean="0">
                <a:solidFill>
                  <a:schemeClr val="bg1">
                    <a:lumMod val="95000"/>
                  </a:schemeClr>
                </a:solidFill>
                <a:latin typeface="Berlin Sans FB" pitchFamily="34" charset="0"/>
              </a:rPr>
              <a:t>ADRESSE</a:t>
            </a:r>
            <a:r>
              <a:rPr lang="fr-FR" b="1" kern="100" dirty="0" smtClean="0">
                <a:solidFill>
                  <a:schemeClr val="bg1">
                    <a:lumMod val="95000"/>
                  </a:schemeClr>
                </a:solidFill>
                <a:latin typeface="Berlin Sans FB" pitchFamily="34" charset="0"/>
              </a:rPr>
              <a:t>	</a:t>
            </a:r>
            <a:endParaRPr lang="fr-FR" b="1" dirty="0" smtClean="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2" name="Rectangle à coins arrondis 51"/>
          <p:cNvSpPr/>
          <p:nvPr/>
        </p:nvSpPr>
        <p:spPr>
          <a:xfrm>
            <a:off x="5029189" y="5417873"/>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smtClean="0">
              <a:solidFill>
                <a:schemeClr val="accent5">
                  <a:lumMod val="50000"/>
                </a:schemeClr>
              </a:solidFill>
              <a:latin typeface="Berlin Sans FB" pitchFamily="34" charset="0"/>
            </a:endParaRPr>
          </a:p>
          <a:p>
            <a:pPr>
              <a:defRPr/>
            </a:pPr>
            <a:r>
              <a:rPr lang="fr-FR" kern="100" dirty="0">
                <a:solidFill>
                  <a:schemeClr val="accent5">
                    <a:lumMod val="50000"/>
                  </a:schemeClr>
                </a:solidFill>
                <a:latin typeface="Berlin Sans FB" pitchFamily="34" charset="0"/>
              </a:rPr>
              <a:t>AVENUE DOROTHEE LIMA RUE 11.010 -  Tel : +229 21 31 12 50 / 21 30 33 25</a:t>
            </a:r>
          </a:p>
          <a:p>
            <a:pPr>
              <a:defRPr/>
            </a:pPr>
            <a:endParaRPr lang="fr-FR" dirty="0">
              <a:solidFill>
                <a:schemeClr val="accent5">
                  <a:lumMod val="50000"/>
                </a:schemeClr>
              </a:solidFill>
            </a:endParaRPr>
          </a:p>
        </p:txBody>
      </p:sp>
    </p:spTree>
    <p:extLst>
      <p:ext uri="{BB962C8B-B14F-4D97-AF65-F5344CB8AC3E}">
        <p14:creationId xmlns:p14="http://schemas.microsoft.com/office/powerpoint/2010/main" val="257264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2" name="Rectangle 1"/>
          <p:cNvSpPr/>
          <p:nvPr/>
        </p:nvSpPr>
        <p:spPr>
          <a:xfrm>
            <a:off x="1523678" y="2100151"/>
            <a:ext cx="5354794" cy="3477875"/>
          </a:xfrm>
          <a:prstGeom prst="rect">
            <a:avLst/>
          </a:prstGeom>
        </p:spPr>
        <p:txBody>
          <a:bodyPr wrap="square">
            <a:spAutoFit/>
          </a:bodyPr>
          <a:lstStyle/>
          <a:p>
            <a:pPr algn="just">
              <a:lnSpc>
                <a:spcPct val="150000"/>
              </a:lnSpc>
            </a:pPr>
            <a:r>
              <a:rPr lang="fr-FR" sz="1400" dirty="0">
                <a:latin typeface="Berlin Sans FB" panose="020E0602020502020306" pitchFamily="34" charset="0"/>
              </a:rPr>
              <a:t>La structure de la rémunération se compose principalement de </a:t>
            </a:r>
            <a:r>
              <a:rPr lang="fr-FR" sz="1400" dirty="0" smtClean="0">
                <a:latin typeface="Berlin Sans FB" panose="020E0602020502020306" pitchFamily="34" charset="0"/>
              </a:rPr>
              <a:t>deux (02) parties :</a:t>
            </a:r>
            <a:endParaRPr lang="fr-FR" sz="1400" dirty="0">
              <a:latin typeface="Berlin Sans FB" panose="020E0602020502020306" pitchFamily="34" charset="0"/>
            </a:endParaRPr>
          </a:p>
          <a:p>
            <a:pPr marL="285750" indent="-285750" algn="just">
              <a:lnSpc>
                <a:spcPct val="150000"/>
              </a:lnSpc>
              <a:buFontTx/>
              <a:buChar char="-"/>
            </a:pPr>
            <a:r>
              <a:rPr lang="fr-FR" sz="1400" b="1" dirty="0" smtClean="0">
                <a:latin typeface="Berlin Sans FB" panose="020E0602020502020306" pitchFamily="34" charset="0"/>
              </a:rPr>
              <a:t>Paiement </a:t>
            </a:r>
            <a:r>
              <a:rPr lang="fr-FR" sz="1400" b="1" dirty="0">
                <a:latin typeface="Berlin Sans FB" panose="020E0602020502020306" pitchFamily="34" charset="0"/>
              </a:rPr>
              <a:t>fixe</a:t>
            </a:r>
            <a:r>
              <a:rPr lang="fr-FR" sz="1400" dirty="0" smtClean="0">
                <a:latin typeface="Berlin Sans FB" panose="020E0602020502020306" pitchFamily="34" charset="0"/>
              </a:rPr>
              <a:t>: </a:t>
            </a:r>
            <a:r>
              <a:rPr lang="fr-FR" sz="1400" dirty="0">
                <a:latin typeface="Berlin Sans FB" panose="020E0602020502020306" pitchFamily="34" charset="0"/>
              </a:rPr>
              <a:t>Il est </a:t>
            </a:r>
            <a:r>
              <a:rPr lang="fr-FR" sz="1400" dirty="0" smtClean="0">
                <a:latin typeface="Berlin Sans FB" panose="020E0602020502020306" pitchFamily="34" charset="0"/>
              </a:rPr>
              <a:t>établi </a:t>
            </a:r>
            <a:r>
              <a:rPr lang="fr-FR" sz="1400" dirty="0">
                <a:latin typeface="Berlin Sans FB" panose="020E0602020502020306" pitchFamily="34" charset="0"/>
              </a:rPr>
              <a:t>par le biais des niveaux hiérarchiques et des fourchettes de salaire</a:t>
            </a:r>
            <a:r>
              <a:rPr lang="fr-FR" sz="1400" dirty="0" smtClean="0">
                <a:latin typeface="Berlin Sans FB" panose="020E0602020502020306" pitchFamily="34" charset="0"/>
              </a:rPr>
              <a:t>.</a:t>
            </a:r>
          </a:p>
          <a:p>
            <a:pPr marL="285750" indent="-285750" algn="just">
              <a:lnSpc>
                <a:spcPct val="150000"/>
              </a:lnSpc>
              <a:buFontTx/>
              <a:buChar char="-"/>
            </a:pPr>
            <a:r>
              <a:rPr lang="fr-FR" sz="1400" b="1" dirty="0" smtClean="0">
                <a:latin typeface="Berlin Sans FB" panose="020E0602020502020306" pitchFamily="34" charset="0"/>
              </a:rPr>
              <a:t>Rémunération </a:t>
            </a:r>
            <a:r>
              <a:rPr lang="fr-FR" sz="1400" b="1" dirty="0">
                <a:latin typeface="Berlin Sans FB" panose="020E0602020502020306" pitchFamily="34" charset="0"/>
              </a:rPr>
              <a:t>variable</a:t>
            </a:r>
            <a:r>
              <a:rPr lang="fr-FR" sz="1400" dirty="0">
                <a:latin typeface="Berlin Sans FB" panose="020E0602020502020306" pitchFamily="34" charset="0"/>
              </a:rPr>
              <a:t>: </a:t>
            </a:r>
            <a:r>
              <a:rPr lang="fr-FR" sz="1400" dirty="0" smtClean="0">
                <a:latin typeface="Berlin Sans FB" panose="020E0602020502020306" pitchFamily="34" charset="0"/>
              </a:rPr>
              <a:t>Elle </a:t>
            </a:r>
            <a:r>
              <a:rPr lang="fr-FR" sz="1400" dirty="0">
                <a:latin typeface="Berlin Sans FB" panose="020E0602020502020306" pitchFamily="34" charset="0"/>
              </a:rPr>
              <a:t>récompense les performances individuelles ou collectives </a:t>
            </a:r>
            <a:r>
              <a:rPr lang="fr-FR" sz="1400" dirty="0" smtClean="0">
                <a:latin typeface="Berlin Sans FB" panose="020E0602020502020306" pitchFamily="34" charset="0"/>
              </a:rPr>
              <a:t>exceptionnelles et est conditionné par la réalisation d’objectifs quantitatifs et qualitatifs.</a:t>
            </a:r>
          </a:p>
          <a:p>
            <a:pPr algn="just">
              <a:lnSpc>
                <a:spcPct val="150000"/>
              </a:lnSpc>
              <a:spcBef>
                <a:spcPts val="1200"/>
              </a:spcBef>
            </a:pPr>
            <a:r>
              <a:rPr lang="fr-FR" sz="1400" dirty="0">
                <a:latin typeface="Berlin Sans FB" panose="020E0602020502020306" pitchFamily="34" charset="0"/>
              </a:rPr>
              <a:t>Outre cette formule de rémunération, Média Contact  offre également à ses employés des reconnaissances et/ou bonus spécial lors de célébrations </a:t>
            </a:r>
            <a:r>
              <a:rPr lang="fr-FR" sz="1400" dirty="0" smtClean="0">
                <a:latin typeface="Berlin Sans FB" panose="020E0602020502020306" pitchFamily="34" charset="0"/>
              </a:rPr>
              <a:t>d’évènements particuliers.</a:t>
            </a:r>
            <a:endParaRPr lang="fr-FR" sz="1400" dirty="0">
              <a:latin typeface="Berlin Sans FB" panose="020E0602020502020306" pitchFamily="34" charset="0"/>
            </a:endParaRPr>
          </a:p>
        </p:txBody>
      </p:sp>
      <p:sp>
        <p:nvSpPr>
          <p:cNvPr id="3" name="ZoneTexte 2"/>
          <p:cNvSpPr txBox="1"/>
          <p:nvPr/>
        </p:nvSpPr>
        <p:spPr>
          <a:xfrm>
            <a:off x="1476102" y="1528353"/>
            <a:ext cx="444573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Politique de rémunération</a:t>
            </a:r>
            <a:endParaRPr lang="fr-FR" dirty="0"/>
          </a:p>
        </p:txBody>
      </p:sp>
      <p:pic>
        <p:nvPicPr>
          <p:cNvPr id="10" name="Image 9" descr="C:\Users\mdegboe\AppData\Local\Microsoft\Windows\Temporary Internet Files\Content.Word\Mme michelle Remuneration 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131" y="1498968"/>
            <a:ext cx="3731104" cy="4509946"/>
          </a:xfrm>
          <a:prstGeom prst="rect">
            <a:avLst/>
          </a:prstGeom>
          <a:noFill/>
          <a:ln>
            <a:noFill/>
          </a:ln>
        </p:spPr>
      </p:pic>
    </p:spTree>
    <p:extLst>
      <p:ext uri="{BB962C8B-B14F-4D97-AF65-F5344CB8AC3E}">
        <p14:creationId xmlns:p14="http://schemas.microsoft.com/office/powerpoint/2010/main" val="209371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2" name="Rectangle 1"/>
          <p:cNvSpPr/>
          <p:nvPr/>
        </p:nvSpPr>
        <p:spPr>
          <a:xfrm>
            <a:off x="1588993" y="2452266"/>
            <a:ext cx="5234888" cy="2246769"/>
          </a:xfrm>
          <a:prstGeom prst="rect">
            <a:avLst/>
          </a:prstGeom>
        </p:spPr>
        <p:txBody>
          <a:bodyPr wrap="square">
            <a:spAutoFit/>
          </a:bodyPr>
          <a:lstStyle/>
          <a:p>
            <a:pPr algn="just">
              <a:lnSpc>
                <a:spcPct val="200000"/>
              </a:lnSpc>
            </a:pPr>
            <a:r>
              <a:rPr lang="fr-FR" sz="1400" dirty="0">
                <a:latin typeface="Berlin Sans FB" panose="020E0602020502020306" pitchFamily="34" charset="0"/>
              </a:rPr>
              <a:t>En termes de programmes spécifiques visant à stimuler la motivation et le niveau de satisfaction de nos collaborateurs, le département communication et événementiel organise à l’attention de notre personnel des activités spéciales qui nous distinguent clairement des autres entreprises de notre secteur d’activités</a:t>
            </a:r>
            <a:r>
              <a:rPr lang="fr-FR" sz="1400" dirty="0" smtClean="0">
                <a:latin typeface="Berlin Sans FB" panose="020E0602020502020306" pitchFamily="34" charset="0"/>
              </a:rPr>
              <a:t>.</a:t>
            </a:r>
          </a:p>
        </p:txBody>
      </p:sp>
      <p:sp>
        <p:nvSpPr>
          <p:cNvPr id="3" name="ZoneTexte 2"/>
          <p:cNvSpPr txBox="1"/>
          <p:nvPr/>
        </p:nvSpPr>
        <p:spPr>
          <a:xfrm>
            <a:off x="1588993" y="1515290"/>
            <a:ext cx="4877122" cy="830997"/>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Programmes spécifiques de motivation</a:t>
            </a:r>
            <a:endParaRPr lang="fr-FR" dirty="0"/>
          </a:p>
        </p:txBody>
      </p:sp>
      <p:pic>
        <p:nvPicPr>
          <p:cNvPr id="8" name="Image 7"/>
          <p:cNvPicPr>
            <a:picLocks noChangeAspect="1"/>
          </p:cNvPicPr>
          <p:nvPr/>
        </p:nvPicPr>
        <p:blipFill rotWithShape="1">
          <a:blip r:embed="rId2"/>
          <a:srcRect l="7179" r="7982"/>
          <a:stretch/>
        </p:blipFill>
        <p:spPr>
          <a:xfrm>
            <a:off x="6974005" y="1485904"/>
            <a:ext cx="4299241" cy="4640576"/>
          </a:xfrm>
          <a:prstGeom prst="rect">
            <a:avLst/>
          </a:prstGeom>
        </p:spPr>
      </p:pic>
    </p:spTree>
    <p:extLst>
      <p:ext uri="{BB962C8B-B14F-4D97-AF65-F5344CB8AC3E}">
        <p14:creationId xmlns:p14="http://schemas.microsoft.com/office/powerpoint/2010/main" val="20397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985051"/>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49804" y="1423849"/>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 la planification</a:t>
            </a:r>
            <a:endParaRPr lang="fr-FR" dirty="0"/>
          </a:p>
        </p:txBody>
      </p:sp>
      <p:pic>
        <p:nvPicPr>
          <p:cNvPr id="9" name="Image 8"/>
          <p:cNvPicPr/>
          <p:nvPr/>
        </p:nvPicPr>
        <p:blipFill rotWithShape="1">
          <a:blip r:embed="rId2">
            <a:extLst>
              <a:ext uri="{28A0092B-C50C-407E-A947-70E740481C1C}">
                <a14:useLocalDpi xmlns:a14="http://schemas.microsoft.com/office/drawing/2010/main" val="0"/>
              </a:ext>
            </a:extLst>
          </a:blip>
          <a:srcRect b="16312"/>
          <a:stretch/>
        </p:blipFill>
        <p:spPr bwMode="auto">
          <a:xfrm>
            <a:off x="1628183" y="3749043"/>
            <a:ext cx="8900482" cy="244275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1549804" y="1824708"/>
            <a:ext cx="9436059" cy="2031325"/>
          </a:xfrm>
          <a:prstGeom prst="rect">
            <a:avLst/>
          </a:prstGeom>
        </p:spPr>
        <p:txBody>
          <a:bodyPr wrap="square">
            <a:spAutoFit/>
          </a:bodyPr>
          <a:lstStyle/>
          <a:p>
            <a:pPr>
              <a:lnSpc>
                <a:spcPct val="150000"/>
              </a:lnSpc>
            </a:pPr>
            <a:r>
              <a:rPr lang="fr-FR" sz="1400" dirty="0">
                <a:latin typeface="Berlin Sans FB" panose="020E0602020502020306" pitchFamily="34" charset="0"/>
              </a:rPr>
              <a:t>Notre méthode de planification permet de :</a:t>
            </a:r>
          </a:p>
          <a:p>
            <a:pPr>
              <a:lnSpc>
                <a:spcPct val="150000"/>
              </a:lnSpc>
            </a:pPr>
            <a:r>
              <a:rPr lang="fr-FR" sz="1400" dirty="0">
                <a:latin typeface="Berlin Sans FB" panose="020E0602020502020306" pitchFamily="34" charset="0"/>
              </a:rPr>
              <a:t>•	adapter les ressources aux besoins </a:t>
            </a:r>
          </a:p>
          <a:p>
            <a:pPr>
              <a:lnSpc>
                <a:spcPct val="150000"/>
              </a:lnSpc>
            </a:pPr>
            <a:r>
              <a:rPr lang="fr-FR" sz="1400" dirty="0">
                <a:latin typeface="Berlin Sans FB" panose="020E0602020502020306" pitchFamily="34" charset="0"/>
              </a:rPr>
              <a:t>•	professionnaliser les processus </a:t>
            </a:r>
          </a:p>
          <a:p>
            <a:pPr>
              <a:lnSpc>
                <a:spcPct val="150000"/>
              </a:lnSpc>
            </a:pPr>
            <a:r>
              <a:rPr lang="fr-FR" sz="1400" dirty="0">
                <a:latin typeface="Berlin Sans FB" panose="020E0602020502020306" pitchFamily="34" charset="0"/>
              </a:rPr>
              <a:t>•	améliorer l’efficacité des Ressources Humaines</a:t>
            </a:r>
          </a:p>
          <a:p>
            <a:pPr>
              <a:lnSpc>
                <a:spcPct val="150000"/>
              </a:lnSpc>
            </a:pPr>
            <a:r>
              <a:rPr lang="fr-FR" sz="1400" dirty="0">
                <a:latin typeface="Berlin Sans FB" panose="020E0602020502020306" pitchFamily="34" charset="0"/>
              </a:rPr>
              <a:t>•	servir efficacement les clients </a:t>
            </a:r>
          </a:p>
          <a:p>
            <a:pPr>
              <a:lnSpc>
                <a:spcPct val="150000"/>
              </a:lnSpc>
            </a:pPr>
            <a:r>
              <a:rPr lang="fr-FR" sz="1400" dirty="0">
                <a:latin typeface="Berlin Sans FB" panose="020E0602020502020306" pitchFamily="34" charset="0"/>
              </a:rPr>
              <a:t>•	maîtriser les coûts Ressources Humaines</a:t>
            </a:r>
          </a:p>
        </p:txBody>
      </p:sp>
    </p:spTree>
    <p:extLst>
      <p:ext uri="{BB962C8B-B14F-4D97-AF65-F5344CB8AC3E}">
        <p14:creationId xmlns:p14="http://schemas.microsoft.com/office/powerpoint/2010/main" val="374534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49804" y="1515290"/>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 la planification</a:t>
            </a:r>
            <a:endParaRPr lang="fr-FR" dirty="0"/>
          </a:p>
        </p:txBody>
      </p:sp>
      <p:sp>
        <p:nvSpPr>
          <p:cNvPr id="10" name="Rectangle 9"/>
          <p:cNvSpPr/>
          <p:nvPr/>
        </p:nvSpPr>
        <p:spPr>
          <a:xfrm>
            <a:off x="1523678" y="1926929"/>
            <a:ext cx="9803996" cy="1061829"/>
          </a:xfrm>
          <a:prstGeom prst="rect">
            <a:avLst/>
          </a:prstGeom>
        </p:spPr>
        <p:txBody>
          <a:bodyPr wrap="square">
            <a:spAutoFit/>
          </a:bodyPr>
          <a:lstStyle/>
          <a:p>
            <a:pPr>
              <a:lnSpc>
                <a:spcPct val="150000"/>
              </a:lnSpc>
            </a:pPr>
            <a:r>
              <a:rPr lang="fr-FR" sz="1400" dirty="0" smtClean="0">
                <a:latin typeface="Berlin Sans FB" panose="020E0602020502020306" pitchFamily="34" charset="0"/>
              </a:rPr>
              <a:t>En fonction de la volumétrie prévisionnelle contenue dans le cahier de charges, de la segmentation des clients, de la réglementation sociale en vigueur, de la satisfaction des clients, des réducteurs et de la prise en compte de la DMA et du first call résolution, nous avons effectué des simulations </a:t>
            </a:r>
            <a:r>
              <a:rPr lang="fr-FR" sz="1400" dirty="0">
                <a:latin typeface="Berlin Sans FB" panose="020E0602020502020306" pitchFamily="34" charset="0"/>
              </a:rPr>
              <a:t>sur la base des flux prévisionnels de la semaine 1.</a:t>
            </a:r>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2725460" y="3017078"/>
            <a:ext cx="6771236" cy="3122466"/>
          </a:xfrm>
          <a:prstGeom prst="rect">
            <a:avLst/>
          </a:prstGeom>
          <a:noFill/>
          <a:ln>
            <a:noFill/>
          </a:ln>
        </p:spPr>
      </p:pic>
    </p:spTree>
    <p:extLst>
      <p:ext uri="{BB962C8B-B14F-4D97-AF65-F5344CB8AC3E}">
        <p14:creationId xmlns:p14="http://schemas.microsoft.com/office/powerpoint/2010/main" val="101758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49804" y="1515290"/>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 la planification</a:t>
            </a:r>
            <a:endParaRPr lang="fr-FR" dirty="0"/>
          </a:p>
        </p:txBody>
      </p:sp>
      <p:sp>
        <p:nvSpPr>
          <p:cNvPr id="10" name="Rectangle 9"/>
          <p:cNvSpPr/>
          <p:nvPr/>
        </p:nvSpPr>
        <p:spPr>
          <a:xfrm>
            <a:off x="1523678" y="1926929"/>
            <a:ext cx="9803996" cy="1061829"/>
          </a:xfrm>
          <a:prstGeom prst="rect">
            <a:avLst/>
          </a:prstGeom>
        </p:spPr>
        <p:txBody>
          <a:bodyPr wrap="square">
            <a:spAutoFit/>
          </a:bodyPr>
          <a:lstStyle/>
          <a:p>
            <a:pPr>
              <a:lnSpc>
                <a:spcPct val="150000"/>
              </a:lnSpc>
            </a:pPr>
            <a:r>
              <a:rPr lang="fr-FR" sz="1400" dirty="0" smtClean="0">
                <a:latin typeface="Berlin Sans FB" panose="020E0602020502020306" pitchFamily="34" charset="0"/>
              </a:rPr>
              <a:t>En fonction de la volumétrie prévisionnelle contenue dans le cahier de charges, de la segmentation des clients, de la réglementation sociale en vigueur, de la satisfaction des clients, des réducteurs et de la prise en compte de la DMA et du first call résolution, nous avons effectué des simulations </a:t>
            </a:r>
            <a:r>
              <a:rPr lang="fr-FR" sz="1400" dirty="0">
                <a:latin typeface="Berlin Sans FB" panose="020E0602020502020306" pitchFamily="34" charset="0"/>
              </a:rPr>
              <a:t>sur la base des flux prévisionnels de la semaine 1.</a:t>
            </a:r>
          </a:p>
        </p:txBody>
      </p:sp>
      <p:pic>
        <p:nvPicPr>
          <p:cNvPr id="9" name="Image 8"/>
          <p:cNvPicPr/>
          <p:nvPr/>
        </p:nvPicPr>
        <p:blipFill>
          <a:blip r:embed="rId2">
            <a:extLst>
              <a:ext uri="{28A0092B-C50C-407E-A947-70E740481C1C}">
                <a14:useLocalDpi xmlns:a14="http://schemas.microsoft.com/office/drawing/2010/main" val="0"/>
              </a:ext>
            </a:extLst>
          </a:blip>
          <a:srcRect/>
          <a:stretch>
            <a:fillRect/>
          </a:stretch>
        </p:blipFill>
        <p:spPr bwMode="auto">
          <a:xfrm>
            <a:off x="2548482" y="2988758"/>
            <a:ext cx="6842488" cy="3125427"/>
          </a:xfrm>
          <a:prstGeom prst="rect">
            <a:avLst/>
          </a:prstGeom>
          <a:noFill/>
        </p:spPr>
      </p:pic>
    </p:spTree>
    <p:extLst>
      <p:ext uri="{BB962C8B-B14F-4D97-AF65-F5344CB8AC3E}">
        <p14:creationId xmlns:p14="http://schemas.microsoft.com/office/powerpoint/2010/main" val="35600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49804" y="1515290"/>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 la formation</a:t>
            </a:r>
            <a:endParaRPr lang="fr-FR" dirty="0"/>
          </a:p>
        </p:txBody>
      </p:sp>
      <p:sp>
        <p:nvSpPr>
          <p:cNvPr id="10" name="Rectangle 9"/>
          <p:cNvSpPr/>
          <p:nvPr/>
        </p:nvSpPr>
        <p:spPr>
          <a:xfrm>
            <a:off x="1523678" y="1979181"/>
            <a:ext cx="9803996" cy="1708160"/>
          </a:xfrm>
          <a:prstGeom prst="rect">
            <a:avLst/>
          </a:prstGeom>
        </p:spPr>
        <p:txBody>
          <a:bodyPr wrap="square">
            <a:spAutoFit/>
          </a:bodyPr>
          <a:lstStyle/>
          <a:p>
            <a:pPr algn="just">
              <a:lnSpc>
                <a:spcPct val="150000"/>
              </a:lnSpc>
            </a:pPr>
            <a:r>
              <a:rPr lang="fr-FR" sz="1400" dirty="0">
                <a:latin typeface="Berlin Sans FB" panose="020E0602020502020306" pitchFamily="34" charset="0"/>
              </a:rPr>
              <a:t>Filiale du GROUPE MEDIA CONTACT dédiée à la formation, l’ABFPA </a:t>
            </a:r>
            <a:r>
              <a:rPr lang="fr-FR" sz="1400" dirty="0" smtClean="0">
                <a:latin typeface="Berlin Sans FB" panose="020E0602020502020306" pitchFamily="34" charset="0"/>
              </a:rPr>
              <a:t>s’attèle depuis </a:t>
            </a:r>
            <a:r>
              <a:rPr lang="fr-FR" sz="1400" dirty="0">
                <a:latin typeface="Berlin Sans FB" panose="020E0602020502020306" pitchFamily="34" charset="0"/>
              </a:rPr>
              <a:t>sa création à accompagner les actions de </a:t>
            </a:r>
            <a:r>
              <a:rPr lang="fr-FR" sz="1400" dirty="0" smtClean="0">
                <a:latin typeface="Berlin Sans FB" panose="020E0602020502020306" pitchFamily="34" charset="0"/>
              </a:rPr>
              <a:t>montée en </a:t>
            </a:r>
            <a:r>
              <a:rPr lang="fr-FR" sz="1400" dirty="0">
                <a:latin typeface="Berlin Sans FB" panose="020E0602020502020306" pitchFamily="34" charset="0"/>
              </a:rPr>
              <a:t>compétences des ressources humaines de l’ensemble des filiales </a:t>
            </a:r>
            <a:r>
              <a:rPr lang="fr-FR" sz="1400" dirty="0" smtClean="0">
                <a:latin typeface="Berlin Sans FB" panose="020E0602020502020306" pitchFamily="34" charset="0"/>
              </a:rPr>
              <a:t>opérationnelles à travers :</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a:t>
            </a:r>
            <a:r>
              <a:rPr lang="fr-FR" sz="1400" dirty="0">
                <a:latin typeface="Berlin Sans FB" panose="020E0602020502020306" pitchFamily="34" charset="0"/>
              </a:rPr>
              <a:t>formation </a:t>
            </a:r>
            <a:r>
              <a:rPr lang="fr-FR" sz="1400" dirty="0" smtClean="0">
                <a:latin typeface="Berlin Sans FB" panose="020E0602020502020306" pitchFamily="34" charset="0"/>
              </a:rPr>
              <a:t>initiale</a:t>
            </a:r>
          </a:p>
          <a:p>
            <a:pPr marL="285750" indent="-285750" algn="just">
              <a:lnSpc>
                <a:spcPct val="150000"/>
              </a:lnSpc>
              <a:buFont typeface="Wingdings" panose="05000000000000000000" pitchFamily="2" charset="2"/>
              <a:buChar char="Ø"/>
            </a:pPr>
            <a:r>
              <a:rPr lang="fr-FR" sz="1400" dirty="0">
                <a:latin typeface="Berlin Sans FB" panose="020E0602020502020306" pitchFamily="34" charset="0"/>
              </a:rPr>
              <a:t>Les formations continues et de renforcement de </a:t>
            </a:r>
            <a:r>
              <a:rPr lang="fr-FR" sz="1400" dirty="0" smtClean="0">
                <a:latin typeface="Berlin Sans FB" panose="020E0602020502020306" pitchFamily="34" charset="0"/>
              </a:rPr>
              <a:t>capacités</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validation des compétences et connaissances</a:t>
            </a:r>
            <a:endParaRPr lang="fr-FR" sz="1400" dirty="0">
              <a:latin typeface="Berlin Sans FB" panose="020E0602020502020306" pitchFamily="34" charset="0"/>
            </a:endParaRPr>
          </a:p>
        </p:txBody>
      </p:sp>
      <p:pic>
        <p:nvPicPr>
          <p:cNvPr id="2" name="Image 1"/>
          <p:cNvPicPr>
            <a:picLocks noChangeAspect="1"/>
          </p:cNvPicPr>
          <p:nvPr/>
        </p:nvPicPr>
        <p:blipFill>
          <a:blip r:embed="rId2"/>
          <a:stretch>
            <a:fillRect/>
          </a:stretch>
        </p:blipFill>
        <p:spPr>
          <a:xfrm>
            <a:off x="6675849" y="3023074"/>
            <a:ext cx="4292301" cy="2797230"/>
          </a:xfrm>
          <a:prstGeom prst="rect">
            <a:avLst/>
          </a:prstGeom>
        </p:spPr>
      </p:pic>
      <p:sp>
        <p:nvSpPr>
          <p:cNvPr id="8" name="ZoneTexte 7"/>
          <p:cNvSpPr txBox="1"/>
          <p:nvPr/>
        </p:nvSpPr>
        <p:spPr>
          <a:xfrm>
            <a:off x="3182256" y="5020807"/>
            <a:ext cx="3788229" cy="307777"/>
          </a:xfrm>
          <a:prstGeom prst="rect">
            <a:avLst/>
          </a:prstGeom>
          <a:solidFill>
            <a:schemeClr val="accent2"/>
          </a:solidFill>
        </p:spPr>
        <p:txBody>
          <a:bodyPr wrap="square" rtlCol="0">
            <a:spAutoFit/>
          </a:bodyPr>
          <a:lstStyle/>
          <a:p>
            <a:pPr algn="ctr"/>
            <a:r>
              <a:rPr lang="fr-FR" sz="1400" dirty="0" smtClean="0">
                <a:latin typeface="Berlin Sans FB" panose="020E0602020502020306" pitchFamily="34" charset="0"/>
              </a:rPr>
              <a:t>Approche méthodologique</a:t>
            </a:r>
            <a:endParaRPr lang="fr-FR" sz="1400" dirty="0">
              <a:latin typeface="Berlin Sans FB" panose="020E0602020502020306" pitchFamily="34" charset="0"/>
            </a:endParaRPr>
          </a:p>
        </p:txBody>
      </p:sp>
    </p:spTree>
    <p:extLst>
      <p:ext uri="{BB962C8B-B14F-4D97-AF65-F5344CB8AC3E}">
        <p14:creationId xmlns:p14="http://schemas.microsoft.com/office/powerpoint/2010/main" val="411203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515289" y="1643942"/>
            <a:ext cx="6635932"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Méthodologie de gestion opérationnelle</a:t>
            </a:r>
            <a:endParaRPr lang="fr-FR" dirty="0"/>
          </a:p>
        </p:txBody>
      </p:sp>
      <p:pic>
        <p:nvPicPr>
          <p:cNvPr id="13" name="Image 12" descr="C:\Users\wkitihoun\AppData\Local\Microsoft\Windows\Temporary Internet Files\Content.Word\10 Etapes made Credo-01-02.jpg"/>
          <p:cNvPicPr/>
          <p:nvPr/>
        </p:nvPicPr>
        <p:blipFill rotWithShape="1">
          <a:blip r:embed="rId2" cstate="print">
            <a:extLst>
              <a:ext uri="{28A0092B-C50C-407E-A947-70E740481C1C}">
                <a14:useLocalDpi xmlns:a14="http://schemas.microsoft.com/office/drawing/2010/main" val="0"/>
              </a:ext>
            </a:extLst>
          </a:blip>
          <a:srcRect l="1934" t="4480" r="650" b="9105"/>
          <a:stretch/>
        </p:blipFill>
        <p:spPr bwMode="auto">
          <a:xfrm>
            <a:off x="1647143" y="2335664"/>
            <a:ext cx="9012148" cy="32442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17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515289" y="1643942"/>
            <a:ext cx="5512528"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Organisation opérationnelle</a:t>
            </a:r>
            <a:endParaRPr lang="fr-FR" dirty="0"/>
          </a:p>
        </p:txBody>
      </p:sp>
      <p:sp>
        <p:nvSpPr>
          <p:cNvPr id="9" name="Rectangle 8"/>
          <p:cNvSpPr/>
          <p:nvPr/>
        </p:nvSpPr>
        <p:spPr>
          <a:xfrm>
            <a:off x="1634710" y="2151328"/>
            <a:ext cx="6845259" cy="1061829"/>
          </a:xfrm>
          <a:prstGeom prst="rect">
            <a:avLst/>
          </a:prstGeom>
        </p:spPr>
        <p:txBody>
          <a:bodyPr wrap="square">
            <a:spAutoFit/>
          </a:bodyPr>
          <a:lstStyle/>
          <a:p>
            <a:pPr algn="just">
              <a:lnSpc>
                <a:spcPct val="150000"/>
              </a:lnSpc>
            </a:pPr>
            <a:r>
              <a:rPr lang="fr-FR" sz="1400" dirty="0">
                <a:latin typeface="Berlin Sans FB" panose="020E0602020502020306" pitchFamily="34" charset="0"/>
              </a:rPr>
              <a:t>L’organisation opérationnelle est supportée par un ensemble de départements transversaux qui </a:t>
            </a:r>
            <a:r>
              <a:rPr lang="fr-FR" sz="1400" dirty="0" smtClean="0">
                <a:latin typeface="Berlin Sans FB" panose="020E0602020502020306" pitchFamily="34" charset="0"/>
              </a:rPr>
              <a:t>interviennent, </a:t>
            </a:r>
            <a:r>
              <a:rPr lang="fr-FR" sz="1400" dirty="0">
                <a:latin typeface="Berlin Sans FB" panose="020E0602020502020306" pitchFamily="34" charset="0"/>
              </a:rPr>
              <a:t>selon le </a:t>
            </a:r>
            <a:r>
              <a:rPr lang="fr-FR" sz="1400" dirty="0" smtClean="0">
                <a:latin typeface="Berlin Sans FB" panose="020E0602020502020306" pitchFamily="34" charset="0"/>
              </a:rPr>
              <a:t>cas, </a:t>
            </a:r>
            <a:r>
              <a:rPr lang="fr-FR" sz="1400" dirty="0">
                <a:latin typeface="Berlin Sans FB" panose="020E0602020502020306" pitchFamily="34" charset="0"/>
              </a:rPr>
              <a:t>à </a:t>
            </a:r>
            <a:r>
              <a:rPr lang="fr-FR" sz="1400" dirty="0" smtClean="0">
                <a:latin typeface="Berlin Sans FB" panose="020E0602020502020306" pitchFamily="34" charset="0"/>
              </a:rPr>
              <a:t>des </a:t>
            </a:r>
            <a:r>
              <a:rPr lang="fr-FR" sz="1400" dirty="0">
                <a:latin typeface="Berlin Sans FB" panose="020E0602020502020306" pitchFamily="34" charset="0"/>
              </a:rPr>
              <a:t>phases critiques du projet. L’ensemble des départements transversaux se mettent à disposition des équipes opérationnelles.</a:t>
            </a:r>
          </a:p>
        </p:txBody>
      </p:sp>
      <p:pic>
        <p:nvPicPr>
          <p:cNvPr id="10" name="Image 9" descr="C:\Users\wkitihoun\AppData\Local\Microsoft\Windows\Temporary Internet Files\Content.Word\Gestion operationnelle-0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7395" y="2353804"/>
            <a:ext cx="5672456" cy="3524484"/>
          </a:xfrm>
          <a:prstGeom prst="rect">
            <a:avLst/>
          </a:prstGeom>
          <a:noFill/>
          <a:ln>
            <a:noFill/>
          </a:ln>
        </p:spPr>
      </p:pic>
    </p:spTree>
    <p:extLst>
      <p:ext uri="{BB962C8B-B14F-4D97-AF65-F5344CB8AC3E}">
        <p14:creationId xmlns:p14="http://schemas.microsoft.com/office/powerpoint/2010/main" val="256545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515289" y="1643942"/>
            <a:ext cx="3866608"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Ratios d’encadrement</a:t>
            </a:r>
            <a:endParaRPr lang="fr-FR"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6139543" y="1498968"/>
            <a:ext cx="4103981" cy="4588323"/>
          </a:xfrm>
          <a:prstGeom prst="rect">
            <a:avLst/>
          </a:prstGeom>
          <a:noFill/>
          <a:ln>
            <a:noFill/>
          </a:ln>
        </p:spPr>
      </p:pic>
      <p:sp>
        <p:nvSpPr>
          <p:cNvPr id="9" name="Rectangle 8"/>
          <p:cNvSpPr/>
          <p:nvPr/>
        </p:nvSpPr>
        <p:spPr>
          <a:xfrm>
            <a:off x="1726153" y="2931842"/>
            <a:ext cx="4210916" cy="1384995"/>
          </a:xfrm>
          <a:prstGeom prst="rect">
            <a:avLst/>
          </a:prstGeom>
        </p:spPr>
        <p:txBody>
          <a:bodyPr wrap="square">
            <a:spAutoFit/>
          </a:bodyPr>
          <a:lstStyle/>
          <a:p>
            <a:pPr algn="just">
              <a:lnSpc>
                <a:spcPct val="150000"/>
              </a:lnSpc>
            </a:pPr>
            <a:r>
              <a:rPr lang="fr-FR" sz="1400" dirty="0" smtClean="0">
                <a:latin typeface="Berlin Sans FB" panose="020E0602020502020306" pitchFamily="34" charset="0"/>
              </a:rPr>
              <a:t>Compte tenu </a:t>
            </a:r>
            <a:r>
              <a:rPr lang="fr-FR" sz="1400" dirty="0">
                <a:latin typeface="Berlin Sans FB" panose="020E0602020502020306" pitchFamily="34" charset="0"/>
              </a:rPr>
              <a:t>du prévisionnel </a:t>
            </a:r>
            <a:r>
              <a:rPr lang="fr-FR" sz="1400" dirty="0" smtClean="0">
                <a:latin typeface="Berlin Sans FB" panose="020E0602020502020306" pitchFamily="34" charset="0"/>
              </a:rPr>
              <a:t>envoyé par ORANGE CAMEROUN, </a:t>
            </a:r>
            <a:r>
              <a:rPr lang="fr-FR" sz="1400" dirty="0">
                <a:latin typeface="Berlin Sans FB" panose="020E0602020502020306" pitchFamily="34" charset="0"/>
              </a:rPr>
              <a:t>Média Cameroun propose d’appliquer aux prestations décrites les taux d’encadrement décrits </a:t>
            </a:r>
            <a:r>
              <a:rPr lang="fr-FR" sz="1400" dirty="0" smtClean="0">
                <a:latin typeface="Berlin Sans FB" panose="020E0602020502020306" pitchFamily="34" charset="0"/>
              </a:rPr>
              <a:t>ci-contre </a:t>
            </a:r>
            <a:r>
              <a:rPr lang="fr-FR" sz="1400" dirty="0">
                <a:latin typeface="Berlin Sans FB" panose="020E0602020502020306" pitchFamily="34" charset="0"/>
              </a:rPr>
              <a:t>:</a:t>
            </a:r>
          </a:p>
        </p:txBody>
      </p:sp>
    </p:spTree>
    <p:extLst>
      <p:ext uri="{BB962C8B-B14F-4D97-AF65-F5344CB8AC3E}">
        <p14:creationId xmlns:p14="http://schemas.microsoft.com/office/powerpoint/2010/main" val="192337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515289" y="1643942"/>
            <a:ext cx="516056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Organisation post-phase projet</a:t>
            </a:r>
            <a:endParaRPr lang="fr-FR" dirty="0"/>
          </a:p>
        </p:txBody>
      </p:sp>
      <p:graphicFrame>
        <p:nvGraphicFramePr>
          <p:cNvPr id="10" name="Diagramme 9"/>
          <p:cNvGraphicFramePr/>
          <p:nvPr>
            <p:extLst>
              <p:ext uri="{D42A27DB-BD31-4B8C-83A1-F6EECF244321}">
                <p14:modId xmlns:p14="http://schemas.microsoft.com/office/powerpoint/2010/main" val="2006505978"/>
              </p:ext>
            </p:extLst>
          </p:nvPr>
        </p:nvGraphicFramePr>
        <p:xfrm>
          <a:off x="2878540" y="1498968"/>
          <a:ext cx="806489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0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7</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grpSp>
        <p:nvGrpSpPr>
          <p:cNvPr id="7" name="Page-1"/>
          <p:cNvGrpSpPr/>
          <p:nvPr/>
        </p:nvGrpSpPr>
        <p:grpSpPr>
          <a:xfrm>
            <a:off x="1594184" y="1410730"/>
            <a:ext cx="6649064" cy="3966487"/>
            <a:chOff x="-55816" y="39713"/>
            <a:chExt cx="6417728" cy="4089366"/>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a:p>
            </p:txBody>
          </p:sp>
        </p:grpSp>
        <p:sp>
          <p:nvSpPr>
            <p:cNvPr id="10" name="Text 2"/>
            <p:cNvSpPr txBox="1"/>
            <p:nvPr/>
          </p:nvSpPr>
          <p:spPr>
            <a:xfrm>
              <a:off x="1298182" y="39713"/>
              <a:ext cx="3206344" cy="402874"/>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MEDIA CONTACT CAMEROUN</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17104" y="119307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2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22382" y="1974302"/>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05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0321" y="2796682"/>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05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55816" y="357236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050" b="1" kern="100">
                <a:effectLst/>
                <a:ea typeface="SimSun" panose="02010600030101010101" pitchFamily="2" charset="-122"/>
                <a:cs typeface="Times New Roman" panose="02020603050405020304" pitchFamily="18" charset="0"/>
              </a:endParaRPr>
            </a:p>
          </p:txBody>
        </p:sp>
        <p:sp>
          <p:nvSpPr>
            <p:cNvPr id="16" name="Text 3"/>
            <p:cNvSpPr txBox="1"/>
            <p:nvPr/>
          </p:nvSpPr>
          <p:spPr>
            <a:xfrm>
              <a:off x="632253" y="1132360"/>
              <a:ext cx="5632470" cy="635224"/>
            </a:xfrm>
            <a:prstGeom prst="rect">
              <a:avLst/>
            </a:prstGeom>
            <a:noFill/>
          </p:spPr>
          <p:txBody>
            <a:bodyPr wrap="square" lIns="36000" tIns="0" rIns="36000" bIns="0" rtlCol="0" anchor="ctr"/>
            <a:lstStyle/>
            <a:p>
              <a:pPr algn="just">
                <a:spcAft>
                  <a:spcPts val="0"/>
                </a:spcAft>
              </a:pPr>
              <a:r>
                <a:rPr lang="fr-FR" sz="1400" dirty="0" smtClean="0">
                  <a:latin typeface="Berlin Sans FB" panose="020E0602020502020306" pitchFamily="34" charset="0"/>
                </a:rPr>
                <a:t>Filiale </a:t>
              </a:r>
              <a:r>
                <a:rPr lang="fr-FR" sz="1400" dirty="0">
                  <a:latin typeface="Berlin Sans FB" panose="020E0602020502020306" pitchFamily="34" charset="0"/>
                </a:rPr>
                <a:t>du Groupe créée depuis 2014 pour être proche de s</a:t>
              </a:r>
              <a:r>
                <a:rPr lang="fr-FR" sz="1400" dirty="0" smtClean="0">
                  <a:latin typeface="Berlin Sans FB" panose="020E0602020502020306" pitchFamily="34" charset="0"/>
                </a:rPr>
                <a:t>a </a:t>
              </a:r>
              <a:r>
                <a:rPr lang="fr-FR" sz="1400" dirty="0">
                  <a:latin typeface="Berlin Sans FB" panose="020E0602020502020306" pitchFamily="34" charset="0"/>
                </a:rPr>
                <a:t>clientèle </a:t>
              </a:r>
              <a:r>
                <a:rPr lang="fr-FR" sz="1400" dirty="0" smtClean="0">
                  <a:latin typeface="Berlin Sans FB" panose="020E0602020502020306" pitchFamily="34" charset="0"/>
                </a:rPr>
                <a:t>camerounaise.</a:t>
              </a:r>
              <a:endParaRPr lang="fr-FR" sz="12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632253" y="1934574"/>
              <a:ext cx="5358660" cy="666993"/>
            </a:xfrm>
            <a:prstGeom prst="rect">
              <a:avLst/>
            </a:prstGeom>
            <a:noFill/>
          </p:spPr>
          <p:txBody>
            <a:bodyPr wrap="square" lIns="36000" tIns="0" rIns="36000" bIns="0" rtlCol="0" anchor="ctr"/>
            <a:lstStyle/>
            <a:p>
              <a:pPr algn="just">
                <a:spcAft>
                  <a:spcPts val="0"/>
                </a:spcAft>
              </a:pPr>
              <a:r>
                <a:rPr lang="fr-FR" sz="1400" dirty="0">
                  <a:latin typeface="Berlin Sans FB" panose="020E0602020502020306" pitchFamily="34" charset="0"/>
                </a:rPr>
                <a:t>Située au cœur de la ville de Douala à </a:t>
              </a:r>
              <a:r>
                <a:rPr lang="fr-FR" sz="1400" dirty="0" err="1">
                  <a:latin typeface="Berlin Sans FB" panose="020E0602020502020306" pitchFamily="34" charset="0"/>
                </a:rPr>
                <a:t>Akwa</a:t>
              </a:r>
              <a:r>
                <a:rPr lang="fr-FR" sz="1400" dirty="0">
                  <a:latin typeface="Berlin Sans FB" panose="020E0602020502020306" pitchFamily="34" charset="0"/>
                </a:rPr>
                <a:t>, </a:t>
              </a:r>
              <a:r>
                <a:rPr lang="fr-FR" sz="1400" dirty="0" smtClean="0">
                  <a:latin typeface="Berlin Sans FB" panose="020E0602020502020306" pitchFamily="34" charset="0"/>
                </a:rPr>
                <a:t>MCCAM entend </a:t>
              </a:r>
              <a:r>
                <a:rPr lang="fr-FR" sz="1400" dirty="0">
                  <a:latin typeface="Berlin Sans FB" panose="020E0602020502020306" pitchFamily="34" charset="0"/>
                </a:rPr>
                <a:t>insuffler une nouvelle dynamique dans l’environnement des Centres de Contacts tout en participant à la diminution du chômage des jeunes</a:t>
              </a:r>
              <a:r>
                <a:rPr lang="fr-FR" sz="14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a:t>
              </a:r>
              <a:endParaRPr lang="fr-FR" sz="1400" kern="100" dirty="0">
                <a:effectLst/>
                <a:latin typeface="Berlin Sans FB" pitchFamily="34" charset="0"/>
                <a:ea typeface="SimSun" panose="02010600030101010101" pitchFamily="2" charset="-122"/>
                <a:cs typeface="Times New Roman" panose="02020603050405020304" pitchFamily="18" charset="0"/>
              </a:endParaRPr>
            </a:p>
            <a:p>
              <a:pPr algn="l">
                <a:spcAft>
                  <a:spcPts val="0"/>
                </a:spcAft>
              </a:pPr>
              <a:r>
                <a:rPr lang="fr-FR" sz="600" kern="100" dirty="0">
                  <a:effectLst/>
                  <a:latin typeface="Calibri" panose="020F0502020204030204" pitchFamily="34" charset="0"/>
                  <a:ea typeface="SimSun" panose="02010600030101010101" pitchFamily="2" charset="-122"/>
                  <a:cs typeface="Times New Roman" panose="02020603050405020304" pitchFamily="18" charset="0"/>
                </a:rPr>
                <a:t> </a:t>
              </a:r>
              <a:endParaRPr lang="fr-FR" sz="105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645426" y="2742322"/>
              <a:ext cx="5632470" cy="625197"/>
            </a:xfrm>
            <a:prstGeom prst="rect">
              <a:avLst/>
            </a:prstGeom>
            <a:noFill/>
          </p:spPr>
          <p:txBody>
            <a:bodyPr wrap="square" lIns="36000" tIns="0" rIns="36000" bIns="0" rtlCol="0" anchor="ctr"/>
            <a:lstStyle/>
            <a:p>
              <a:pPr algn="just"/>
              <a:r>
                <a:rPr lang="fr-FR" sz="1400" kern="100" dirty="0" smtClean="0">
                  <a:latin typeface="Berlin Sans FB" pitchFamily="34" charset="0"/>
                  <a:ea typeface="SimSun" panose="02010600030101010101" pitchFamily="2" charset="-122"/>
                  <a:cs typeface="Times New Roman" panose="02020603050405020304" pitchFamily="18" charset="0"/>
                </a:rPr>
                <a:t>Bénéficie dans </a:t>
              </a:r>
              <a:r>
                <a:rPr lang="fr-FR" sz="1400" kern="100" dirty="0">
                  <a:latin typeface="Berlin Sans FB" pitchFamily="34" charset="0"/>
                  <a:ea typeface="SimSun" panose="02010600030101010101" pitchFamily="2" charset="-122"/>
                  <a:cs typeface="Times New Roman" panose="02020603050405020304" pitchFamily="18" charset="0"/>
                </a:rPr>
                <a:t>le cadre de la stratégie opérationnelle du Groupe des meilleures expertises (Ressources humaines</a:t>
              </a:r>
              <a:r>
                <a:rPr lang="fr-FR" sz="1400" kern="100" dirty="0" smtClean="0">
                  <a:latin typeface="Berlin Sans FB" pitchFamily="34" charset="0"/>
                  <a:ea typeface="SimSun" panose="02010600030101010101" pitchFamily="2" charset="-122"/>
                  <a:cs typeface="Times New Roman" panose="02020603050405020304" pitchFamily="18" charset="0"/>
                </a:rPr>
                <a:t>, </a:t>
              </a:r>
              <a:r>
                <a:rPr lang="fr-FR" sz="1400" kern="100" dirty="0">
                  <a:latin typeface="Berlin Sans FB" pitchFamily="34" charset="0"/>
                  <a:ea typeface="SimSun" panose="02010600030101010101" pitchFamily="2" charset="-122"/>
                  <a:cs typeface="Times New Roman" panose="02020603050405020304" pitchFamily="18" charset="0"/>
                </a:rPr>
                <a:t>technologies</a:t>
              </a:r>
              <a:r>
                <a:rPr lang="fr-FR" sz="1400" kern="100" dirty="0" smtClean="0">
                  <a:latin typeface="Berlin Sans FB" pitchFamily="34" charset="0"/>
                  <a:ea typeface="SimSun" panose="02010600030101010101" pitchFamily="2" charset="-122"/>
                  <a:cs typeface="Times New Roman" panose="02020603050405020304" pitchFamily="18" charset="0"/>
                </a:rPr>
                <a:t>).</a:t>
              </a:r>
              <a:endParaRPr lang="fr-FR"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632252" y="3469463"/>
              <a:ext cx="5729660" cy="659616"/>
            </a:xfrm>
            <a:prstGeom prst="rect">
              <a:avLst/>
            </a:prstGeom>
            <a:noFill/>
          </p:spPr>
          <p:txBody>
            <a:bodyPr wrap="square" lIns="36000" tIns="0" rIns="36000" bIns="0" rtlCol="0" anchor="ctr"/>
            <a:lstStyle/>
            <a:p>
              <a:pPr algn="just"/>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D</a:t>
              </a:r>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ispose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d’un plateau de production de 150 positions situé à </a:t>
              </a:r>
              <a:r>
                <a:rPr lang="fr-FR" sz="1400" kern="100" dirty="0" err="1">
                  <a:solidFill>
                    <a:srgbClr val="000000"/>
                  </a:solidFill>
                  <a:latin typeface="Berlin Sans FB" pitchFamily="34" charset="0"/>
                  <a:ea typeface="SimSun" panose="02010600030101010101" pitchFamily="2" charset="-122"/>
                  <a:cs typeface="Times New Roman" panose="02020603050405020304" pitchFamily="18" charset="0"/>
                </a:rPr>
                <a:t>Akwa</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 et une extension sur un deuxième site situé sur la route de l’aéroport de Douala avec une capacité de 450 positions ouvrira fin Q2 </a:t>
              </a:r>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avec 150 positions dédiées à OCM.</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013"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9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596253" y="1540372"/>
            <a:ext cx="550994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qualité de service et KPI</a:t>
            </a:r>
            <a:endParaRPr lang="fr-FR" dirty="0"/>
          </a:p>
        </p:txBody>
      </p:sp>
      <p:sp>
        <p:nvSpPr>
          <p:cNvPr id="9" name="Rectangle 8"/>
          <p:cNvSpPr/>
          <p:nvPr/>
        </p:nvSpPr>
        <p:spPr>
          <a:xfrm>
            <a:off x="1634712" y="2128058"/>
            <a:ext cx="9390340" cy="2215991"/>
          </a:xfrm>
          <a:prstGeom prst="rect">
            <a:avLst/>
          </a:prstGeom>
        </p:spPr>
        <p:txBody>
          <a:bodyPr wrap="square">
            <a:spAutoFit/>
          </a:bodyPr>
          <a:lstStyle/>
          <a:p>
            <a:pPr algn="just">
              <a:lnSpc>
                <a:spcPct val="150000"/>
              </a:lnSpc>
            </a:pPr>
            <a:r>
              <a:rPr lang="fr-FR" sz="1400" dirty="0" smtClean="0">
                <a:latin typeface="Berlin Sans FB" panose="020E0602020502020306" pitchFamily="34" charset="0"/>
              </a:rPr>
              <a:t>Au regard de notre expérience, nous croyons fermement que la </a:t>
            </a:r>
            <a:r>
              <a:rPr lang="fr-FR" sz="1400" dirty="0">
                <a:latin typeface="Berlin Sans FB" panose="020E0602020502020306" pitchFamily="34" charset="0"/>
              </a:rPr>
              <a:t>réussite </a:t>
            </a:r>
            <a:r>
              <a:rPr lang="fr-FR" sz="1400" dirty="0" smtClean="0">
                <a:latin typeface="Berlin Sans FB" panose="020E0602020502020306" pitchFamily="34" charset="0"/>
              </a:rPr>
              <a:t>des </a:t>
            </a:r>
            <a:r>
              <a:rPr lang="fr-FR" sz="1400" dirty="0">
                <a:latin typeface="Berlin Sans FB" panose="020E0602020502020306" pitchFamily="34" charset="0"/>
              </a:rPr>
              <a:t>opérations passe impérativement par les bases suivantes </a:t>
            </a:r>
            <a:r>
              <a:rPr lang="fr-FR" sz="1400" dirty="0" smtClean="0">
                <a:latin typeface="Berlin Sans FB" panose="020E0602020502020306" pitchFamily="34" charset="0"/>
              </a:rPr>
              <a:t>:</a:t>
            </a:r>
          </a:p>
          <a:p>
            <a:pPr marL="285750" indent="-285750" algn="just">
              <a:lnSpc>
                <a:spcPct val="150000"/>
              </a:lnSpc>
              <a:buFont typeface="Wingdings" panose="05000000000000000000" pitchFamily="2" charset="2"/>
              <a:buChar char="Ø"/>
            </a:pPr>
            <a:r>
              <a:rPr lang="fr-FR" sz="1600" i="1" dirty="0" smtClean="0">
                <a:latin typeface="Berlin Sans FB" panose="020E0602020502020306" pitchFamily="34" charset="0"/>
              </a:rPr>
              <a:t>La gestion de la qualité de service et des indicateurs-clés de performance ;</a:t>
            </a:r>
          </a:p>
          <a:p>
            <a:pPr marL="285750" indent="-285750" algn="just">
              <a:lnSpc>
                <a:spcPct val="150000"/>
              </a:lnSpc>
              <a:buFont typeface="Wingdings" panose="05000000000000000000" pitchFamily="2" charset="2"/>
              <a:buChar char="Ø"/>
            </a:pPr>
            <a:r>
              <a:rPr lang="fr-FR" sz="1600" i="1" dirty="0" smtClean="0">
                <a:latin typeface="Berlin Sans FB" panose="020E0602020502020306" pitchFamily="34" charset="0"/>
              </a:rPr>
              <a:t>Le </a:t>
            </a:r>
            <a:r>
              <a:rPr lang="fr-FR" sz="1600" i="1" dirty="0" err="1" smtClean="0">
                <a:latin typeface="Berlin Sans FB" panose="020E0602020502020306" pitchFamily="34" charset="0"/>
              </a:rPr>
              <a:t>reporting</a:t>
            </a:r>
            <a:r>
              <a:rPr lang="fr-FR" sz="1600" i="1" dirty="0" smtClean="0">
                <a:latin typeface="Berlin Sans FB" panose="020E0602020502020306" pitchFamily="34" charset="0"/>
              </a:rPr>
              <a:t> des activités ;</a:t>
            </a:r>
          </a:p>
          <a:p>
            <a:pPr marL="285750" indent="-285750" algn="just">
              <a:lnSpc>
                <a:spcPct val="150000"/>
              </a:lnSpc>
              <a:buFont typeface="Wingdings" panose="05000000000000000000" pitchFamily="2" charset="2"/>
              <a:buChar char="Ø"/>
            </a:pPr>
            <a:r>
              <a:rPr lang="fr-FR" sz="1600" i="1" dirty="0" smtClean="0">
                <a:latin typeface="Berlin Sans FB" panose="020E0602020502020306" pitchFamily="34" charset="0"/>
              </a:rPr>
              <a:t>Le comité de pilotage et de suivi;</a:t>
            </a:r>
          </a:p>
          <a:p>
            <a:pPr marL="285750" indent="-285750" algn="just">
              <a:lnSpc>
                <a:spcPct val="150000"/>
              </a:lnSpc>
              <a:buFont typeface="Wingdings" panose="05000000000000000000" pitchFamily="2" charset="2"/>
              <a:buChar char="Ø"/>
            </a:pPr>
            <a:r>
              <a:rPr lang="fr-FR" sz="1600" i="1" dirty="0" smtClean="0">
                <a:latin typeface="Berlin Sans FB" panose="020E0602020502020306" pitchFamily="34" charset="0"/>
              </a:rPr>
              <a:t>Le comité qualité.</a:t>
            </a:r>
            <a:endParaRPr lang="fr-FR" sz="1600" i="1" dirty="0">
              <a:latin typeface="Berlin Sans FB" panose="020E0602020502020306" pitchFamily="34" charset="0"/>
            </a:endParaRPr>
          </a:p>
        </p:txBody>
      </p:sp>
    </p:spTree>
    <p:extLst>
      <p:ext uri="{BB962C8B-B14F-4D97-AF65-F5344CB8AC3E}">
        <p14:creationId xmlns:p14="http://schemas.microsoft.com/office/powerpoint/2010/main" val="3235812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622379" y="1540372"/>
            <a:ext cx="7599998"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des débordements et montée en charge</a:t>
            </a:r>
            <a:endParaRPr lang="fr-FR" dirty="0"/>
          </a:p>
        </p:txBody>
      </p:sp>
      <p:sp>
        <p:nvSpPr>
          <p:cNvPr id="9" name="Rectangle 8"/>
          <p:cNvSpPr/>
          <p:nvPr/>
        </p:nvSpPr>
        <p:spPr>
          <a:xfrm>
            <a:off x="1621648" y="2154184"/>
            <a:ext cx="8907015" cy="3000821"/>
          </a:xfrm>
          <a:prstGeom prst="rect">
            <a:avLst/>
          </a:prstGeom>
        </p:spPr>
        <p:txBody>
          <a:bodyPr wrap="square">
            <a:spAutoFit/>
          </a:bodyPr>
          <a:lstStyle/>
          <a:p>
            <a:pPr algn="just">
              <a:lnSpc>
                <a:spcPct val="150000"/>
              </a:lnSpc>
            </a:pPr>
            <a:r>
              <a:rPr lang="fr-FR" sz="1400" dirty="0">
                <a:latin typeface="Berlin Sans FB" panose="020E0602020502020306" pitchFamily="34" charset="0"/>
              </a:rPr>
              <a:t>S’appuyant sur </a:t>
            </a:r>
            <a:r>
              <a:rPr lang="fr-FR" sz="1400" dirty="0" smtClean="0">
                <a:latin typeface="Berlin Sans FB" panose="020E0602020502020306" pitchFamily="34" charset="0"/>
              </a:rPr>
              <a:t>l’expérience </a:t>
            </a:r>
            <a:r>
              <a:rPr lang="fr-FR" sz="1400" dirty="0">
                <a:latin typeface="Berlin Sans FB" panose="020E0602020502020306" pitchFamily="34" charset="0"/>
              </a:rPr>
              <a:t>du groupe, MEDIA CONTACT CAMEROUN dispose des procédures documentées en interne et nous permettant de faire face aux imprévus d’une opération que sont notamment les débordements</a:t>
            </a:r>
            <a:r>
              <a:rPr lang="fr-FR" sz="1400" dirty="0" smtClean="0">
                <a:latin typeface="Berlin Sans FB" panose="020E0602020502020306" pitchFamily="34" charset="0"/>
              </a:rPr>
              <a:t>. Ces procédures se basent sur:</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législation ;</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planification ;</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Les niches de remplaçants ;</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Le système de call back ;</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disponibilité des formateurs et</a:t>
            </a:r>
          </a:p>
          <a:p>
            <a:pPr marL="285750" indent="-285750" algn="just">
              <a:lnSpc>
                <a:spcPct val="150000"/>
              </a:lnSpc>
              <a:buFont typeface="Wingdings" panose="05000000000000000000" pitchFamily="2" charset="2"/>
              <a:buChar char="Ø"/>
            </a:pPr>
            <a:r>
              <a:rPr lang="fr-FR" sz="1400" dirty="0" smtClean="0">
                <a:latin typeface="Berlin Sans FB" panose="020E0602020502020306" pitchFamily="34" charset="0"/>
              </a:rPr>
              <a:t>La possibilité de dérouler nos formations en environnement externe.</a:t>
            </a:r>
          </a:p>
        </p:txBody>
      </p:sp>
    </p:spTree>
    <p:extLst>
      <p:ext uri="{BB962C8B-B14F-4D97-AF65-F5344CB8AC3E}">
        <p14:creationId xmlns:p14="http://schemas.microsoft.com/office/powerpoint/2010/main" val="71293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6209533" cy="461665"/>
          </a:xfrm>
          <a:prstGeom prst="rect">
            <a:avLst/>
          </a:prstGeom>
        </p:spPr>
        <p:txBody>
          <a:bodyPr wrap="square">
            <a:spAutoFit/>
          </a:bodyPr>
          <a:lstStyle/>
          <a:p>
            <a:pPr algn="ctr"/>
            <a:r>
              <a:rPr lang="fr-FR" sz="2400" dirty="0" smtClean="0">
                <a:solidFill>
                  <a:srgbClr val="C00000"/>
                </a:solidFill>
                <a:latin typeface="Bodoni MT Black" pitchFamily="18" charset="0"/>
              </a:rPr>
              <a:t>SUIVI QUALITE ET PERFORMANCE</a:t>
            </a:r>
            <a:endParaRPr lang="fr-FR" sz="2400" dirty="0">
              <a:solidFill>
                <a:srgbClr val="C00000"/>
              </a:solidFill>
              <a:latin typeface="Bodoni MT Black" pitchFamily="18" charset="0"/>
            </a:endParaRPr>
          </a:p>
        </p:txBody>
      </p:sp>
      <p:sp>
        <p:nvSpPr>
          <p:cNvPr id="12" name="ZoneTexte 11"/>
          <p:cNvSpPr txBox="1"/>
          <p:nvPr/>
        </p:nvSpPr>
        <p:spPr>
          <a:xfrm>
            <a:off x="1544000" y="1540372"/>
            <a:ext cx="4621669"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Politique qualité du Groupe</a:t>
            </a:r>
            <a:endParaRPr lang="fr-FR"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5633632" y="1965063"/>
            <a:ext cx="5810250" cy="4083039"/>
          </a:xfrm>
          <a:prstGeom prst="rect">
            <a:avLst/>
          </a:prstGeom>
          <a:noFill/>
        </p:spPr>
      </p:pic>
      <p:sp>
        <p:nvSpPr>
          <p:cNvPr id="10" name="Rectangle 9"/>
          <p:cNvSpPr/>
          <p:nvPr/>
        </p:nvSpPr>
        <p:spPr>
          <a:xfrm>
            <a:off x="1634711" y="2010491"/>
            <a:ext cx="3917003" cy="3970318"/>
          </a:xfrm>
          <a:prstGeom prst="rect">
            <a:avLst/>
          </a:prstGeom>
        </p:spPr>
        <p:txBody>
          <a:bodyPr wrap="square">
            <a:spAutoFit/>
          </a:bodyPr>
          <a:lstStyle/>
          <a:p>
            <a:pPr algn="just">
              <a:lnSpc>
                <a:spcPct val="150000"/>
              </a:lnSpc>
            </a:pPr>
            <a:r>
              <a:rPr lang="fr-FR" sz="1400" dirty="0" smtClean="0">
                <a:latin typeface="Berlin Sans FB" panose="020E0602020502020306" pitchFamily="34" charset="0"/>
              </a:rPr>
              <a:t>Basée </a:t>
            </a:r>
            <a:r>
              <a:rPr lang="fr-FR" sz="1400" dirty="0">
                <a:latin typeface="Berlin Sans FB" panose="020E0602020502020306" pitchFamily="34" charset="0"/>
              </a:rPr>
              <a:t>sur la NORME NF </a:t>
            </a:r>
            <a:r>
              <a:rPr lang="fr-FR" sz="1400" dirty="0" smtClean="0">
                <a:latin typeface="Berlin Sans FB" panose="020E0602020502020306" pitchFamily="34" charset="0"/>
              </a:rPr>
              <a:t>15838, notre </a:t>
            </a:r>
            <a:r>
              <a:rPr lang="fr-FR" sz="1400" dirty="0">
                <a:latin typeface="Berlin Sans FB" panose="020E0602020502020306" pitchFamily="34" charset="0"/>
              </a:rPr>
              <a:t>politique qualité </a:t>
            </a:r>
            <a:r>
              <a:rPr lang="fr-FR" sz="1400" dirty="0" smtClean="0">
                <a:latin typeface="Berlin Sans FB" panose="020E0602020502020306" pitchFamily="34" charset="0"/>
              </a:rPr>
              <a:t>s’articule </a:t>
            </a:r>
            <a:r>
              <a:rPr lang="fr-FR" sz="1400" dirty="0">
                <a:latin typeface="Berlin Sans FB" panose="020E0602020502020306" pitchFamily="34" charset="0"/>
              </a:rPr>
              <a:t>autour du progrès interne et est basée sur le perfectionnement des processus ainsi que le développement des compétences</a:t>
            </a:r>
            <a:r>
              <a:rPr lang="fr-FR" sz="1400" dirty="0" smtClean="0">
                <a:latin typeface="Berlin Sans FB" panose="020E0602020502020306" pitchFamily="34" charset="0"/>
              </a:rPr>
              <a:t>.</a:t>
            </a:r>
          </a:p>
          <a:p>
            <a:pPr algn="just">
              <a:lnSpc>
                <a:spcPct val="150000"/>
              </a:lnSpc>
            </a:pPr>
            <a:r>
              <a:rPr lang="fr-FR" sz="1400" dirty="0">
                <a:latin typeface="Berlin Sans FB" panose="020E0602020502020306" pitchFamily="34" charset="0"/>
              </a:rPr>
              <a:t>Cette démarche vise l’amélioration permanente de nos prestations et de notre fonctionnement interne à travers une méthode et des outils qui sont à la disposition de tous nos collaborateurs et partenaires.</a:t>
            </a:r>
          </a:p>
          <a:p>
            <a:pPr algn="just">
              <a:lnSpc>
                <a:spcPct val="150000"/>
              </a:lnSpc>
            </a:pPr>
            <a:r>
              <a:rPr lang="fr-FR" sz="1400" dirty="0">
                <a:latin typeface="Berlin Sans FB" panose="020E0602020502020306" pitchFamily="34" charset="0"/>
              </a:rPr>
              <a:t>Elle permet une adéquation parfaite entre les projets stratégiques de nos clients </a:t>
            </a:r>
            <a:r>
              <a:rPr lang="fr-FR" sz="1400" dirty="0" smtClean="0">
                <a:latin typeface="Berlin Sans FB" panose="020E0602020502020306" pitchFamily="34" charset="0"/>
              </a:rPr>
              <a:t>et leurs </a:t>
            </a:r>
            <a:r>
              <a:rPr lang="fr-FR" sz="1400" dirty="0">
                <a:latin typeface="Berlin Sans FB" panose="020E0602020502020306" pitchFamily="34" charset="0"/>
              </a:rPr>
              <a:t>déclinaisons opérationnelles</a:t>
            </a:r>
            <a:r>
              <a:rPr lang="fr-FR" sz="1400" dirty="0" smtClean="0">
                <a:latin typeface="Berlin Sans FB" panose="020E0602020502020306" pitchFamily="34" charset="0"/>
              </a:rPr>
              <a:t>.</a:t>
            </a:r>
          </a:p>
        </p:txBody>
      </p:sp>
    </p:spTree>
    <p:extLst>
      <p:ext uri="{BB962C8B-B14F-4D97-AF65-F5344CB8AC3E}">
        <p14:creationId xmlns:p14="http://schemas.microsoft.com/office/powerpoint/2010/main" val="269637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6209533" cy="461665"/>
          </a:xfrm>
          <a:prstGeom prst="rect">
            <a:avLst/>
          </a:prstGeom>
        </p:spPr>
        <p:txBody>
          <a:bodyPr wrap="square">
            <a:spAutoFit/>
          </a:bodyPr>
          <a:lstStyle/>
          <a:p>
            <a:pPr algn="ctr"/>
            <a:r>
              <a:rPr lang="fr-FR" sz="2400" dirty="0" smtClean="0">
                <a:solidFill>
                  <a:srgbClr val="C00000"/>
                </a:solidFill>
                <a:latin typeface="Bodoni MT Black" pitchFamily="18" charset="0"/>
              </a:rPr>
              <a:t>SUIVI QUALITE ET PERFORMANCE</a:t>
            </a:r>
            <a:endParaRPr lang="fr-FR" sz="2400" dirty="0">
              <a:solidFill>
                <a:srgbClr val="C00000"/>
              </a:solidFill>
              <a:latin typeface="Bodoni MT Black" pitchFamily="18" charset="0"/>
            </a:endParaRPr>
          </a:p>
        </p:txBody>
      </p:sp>
      <p:sp>
        <p:nvSpPr>
          <p:cNvPr id="12" name="ZoneTexte 11"/>
          <p:cNvSpPr txBox="1"/>
          <p:nvPr/>
        </p:nvSpPr>
        <p:spPr>
          <a:xfrm>
            <a:off x="1544000" y="1540372"/>
            <a:ext cx="4621669"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Politique qualité du Groupe</a:t>
            </a:r>
            <a:endParaRPr lang="fr-FR" dirty="0"/>
          </a:p>
        </p:txBody>
      </p:sp>
      <p:sp>
        <p:nvSpPr>
          <p:cNvPr id="9" name="Rectangle 8"/>
          <p:cNvSpPr/>
          <p:nvPr/>
        </p:nvSpPr>
        <p:spPr>
          <a:xfrm>
            <a:off x="1595522" y="2088869"/>
            <a:ext cx="3407552" cy="3647152"/>
          </a:xfrm>
          <a:prstGeom prst="rect">
            <a:avLst/>
          </a:prstGeom>
        </p:spPr>
        <p:txBody>
          <a:bodyPr wrap="square">
            <a:spAutoFit/>
          </a:bodyPr>
          <a:lstStyle/>
          <a:p>
            <a:pPr algn="just">
              <a:lnSpc>
                <a:spcPct val="150000"/>
              </a:lnSpc>
            </a:pPr>
            <a:r>
              <a:rPr lang="fr-FR" sz="1400" dirty="0">
                <a:latin typeface="Berlin Sans FB" panose="020E0602020502020306" pitchFamily="34" charset="0"/>
              </a:rPr>
              <a:t>Le Contrôle Qualité Interne travaille à l’amélioration continue de la prestation des téléconseillers et par ricochet à la satisfaction des clients en contact avec le centre de </a:t>
            </a:r>
            <a:r>
              <a:rPr lang="fr-FR" sz="1400" dirty="0" smtClean="0">
                <a:latin typeface="Berlin Sans FB" panose="020E0602020502020306" pitchFamily="34" charset="0"/>
              </a:rPr>
              <a:t>Contact.</a:t>
            </a:r>
          </a:p>
          <a:p>
            <a:pPr algn="just">
              <a:lnSpc>
                <a:spcPct val="150000"/>
              </a:lnSpc>
            </a:pPr>
            <a:r>
              <a:rPr lang="fr-FR" sz="1400" dirty="0" smtClean="0">
                <a:latin typeface="Berlin Sans FB" panose="020E0602020502020306" pitchFamily="34" charset="0"/>
              </a:rPr>
              <a:t>Nous </a:t>
            </a:r>
            <a:r>
              <a:rPr lang="fr-FR" sz="1400" dirty="0">
                <a:latin typeface="Berlin Sans FB" panose="020E0602020502020306" pitchFamily="34" charset="0"/>
              </a:rPr>
              <a:t>garantissons une prise en charge </a:t>
            </a:r>
            <a:r>
              <a:rPr lang="fr-FR" sz="1400" dirty="0" smtClean="0">
                <a:latin typeface="Berlin Sans FB" panose="020E0602020502020306" pitchFamily="34" charset="0"/>
              </a:rPr>
              <a:t>qualitative </a:t>
            </a:r>
            <a:r>
              <a:rPr lang="fr-FR" sz="1400" dirty="0">
                <a:latin typeface="Berlin Sans FB" panose="020E0602020502020306" pitchFamily="34" charset="0"/>
              </a:rPr>
              <a:t>en mettant en place un check point à chaque parcours du </a:t>
            </a:r>
            <a:r>
              <a:rPr lang="fr-FR" sz="1400" dirty="0" smtClean="0">
                <a:latin typeface="Berlin Sans FB" panose="020E0602020502020306" pitchFamily="34" charset="0"/>
              </a:rPr>
              <a:t>téléconseiller.</a:t>
            </a:r>
          </a:p>
          <a:p>
            <a:pPr algn="just">
              <a:lnSpc>
                <a:spcPct val="150000"/>
              </a:lnSpc>
            </a:pPr>
            <a:r>
              <a:rPr lang="fr-FR" sz="1400" dirty="0">
                <a:latin typeface="Berlin Sans FB" panose="020E0602020502020306" pitchFamily="34" charset="0"/>
              </a:rPr>
              <a:t>Cet accompagnement en continu permet non seulement de fidéliser les clients mais également d’atteindre les objectifs </a:t>
            </a:r>
            <a:r>
              <a:rPr lang="fr-FR" sz="1400" dirty="0" smtClean="0">
                <a:latin typeface="Berlin Sans FB" panose="020E0602020502020306" pitchFamily="34" charset="0"/>
              </a:rPr>
              <a:t>fixés.</a:t>
            </a: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5042263" y="2043441"/>
            <a:ext cx="6311537" cy="3731530"/>
          </a:xfrm>
          <a:prstGeom prst="rect">
            <a:avLst/>
          </a:prstGeom>
          <a:noFill/>
        </p:spPr>
      </p:pic>
    </p:spTree>
    <p:extLst>
      <p:ext uri="{BB962C8B-B14F-4D97-AF65-F5344CB8AC3E}">
        <p14:creationId xmlns:p14="http://schemas.microsoft.com/office/powerpoint/2010/main" val="4069762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461665"/>
          </a:xfrm>
          <a:prstGeom prst="rect">
            <a:avLst/>
          </a:prstGeom>
        </p:spPr>
        <p:txBody>
          <a:bodyPr wrap="square">
            <a:spAutoFit/>
          </a:bodyPr>
          <a:lstStyle/>
          <a:p>
            <a:pPr algn="ctr"/>
            <a:r>
              <a:rPr lang="fr-FR" sz="2400" dirty="0" smtClean="0">
                <a:solidFill>
                  <a:srgbClr val="C00000"/>
                </a:solidFill>
                <a:latin typeface="Bodoni MT Black" pitchFamily="18" charset="0"/>
              </a:rPr>
              <a:t>DEMARCHE D’AMELIORATION CONTINUE</a:t>
            </a:r>
            <a:endParaRPr lang="fr-FR" sz="2400" dirty="0">
              <a:solidFill>
                <a:srgbClr val="C00000"/>
              </a:solidFill>
              <a:latin typeface="Bodoni MT Black" pitchFamily="18" charset="0"/>
            </a:endParaRPr>
          </a:p>
        </p:txBody>
      </p:sp>
      <p:sp>
        <p:nvSpPr>
          <p:cNvPr id="10" name="Titre 1"/>
          <p:cNvSpPr>
            <a:spLocks noGrp="1"/>
          </p:cNvSpPr>
          <p:nvPr>
            <p:ph type="title"/>
          </p:nvPr>
        </p:nvSpPr>
        <p:spPr>
          <a:xfrm>
            <a:off x="1532418" y="1498967"/>
            <a:ext cx="8021015" cy="862095"/>
          </a:xfrm>
        </p:spPr>
        <p:txBody>
          <a:bodyPr>
            <a:normAutofit/>
          </a:bodyPr>
          <a:lstStyle/>
          <a:p>
            <a:r>
              <a:rPr lang="fr-FR" sz="1600" dirty="0" smtClean="0">
                <a:latin typeface="Berlin Sans FB" panose="020E0602020502020306" pitchFamily="34" charset="0"/>
              </a:rPr>
              <a:t>Elle est basée sur l’application de la méthodologie SIX SYGMA qui permet de :</a:t>
            </a:r>
            <a:endParaRPr lang="fr-FR" sz="1600" dirty="0">
              <a:latin typeface="Berlin Sans FB" panose="020E0602020502020306" pitchFamily="34" charset="0"/>
            </a:endParaRPr>
          </a:p>
        </p:txBody>
      </p:sp>
      <p:sp>
        <p:nvSpPr>
          <p:cNvPr id="11" name="Espace réservé du texte 2"/>
          <p:cNvSpPr txBox="1">
            <a:spLocks/>
          </p:cNvSpPr>
          <p:nvPr/>
        </p:nvSpPr>
        <p:spPr>
          <a:xfrm>
            <a:off x="2383487" y="2456724"/>
            <a:ext cx="5887056" cy="2497412"/>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dirty="0" smtClean="0">
                <a:solidFill>
                  <a:schemeClr val="tx2"/>
                </a:solidFill>
                <a:latin typeface="Berlin Sans FB" panose="020E0602020502020306" pitchFamily="34" charset="0"/>
              </a:rPr>
              <a:t>D</a:t>
            </a:r>
            <a:r>
              <a:rPr lang="fr-FR" sz="2800" dirty="0" smtClean="0">
                <a:latin typeface="Berlin Sans FB" panose="020E0602020502020306" pitchFamily="34" charset="0"/>
              </a:rPr>
              <a:t>éfinir</a:t>
            </a:r>
          </a:p>
          <a:p>
            <a:r>
              <a:rPr lang="fr-FR" sz="2800" dirty="0" smtClean="0">
                <a:solidFill>
                  <a:schemeClr val="tx2"/>
                </a:solidFill>
                <a:latin typeface="Berlin Sans FB" panose="020E0602020502020306" pitchFamily="34" charset="0"/>
              </a:rPr>
              <a:t>M</a:t>
            </a:r>
            <a:r>
              <a:rPr lang="fr-FR" sz="2800" dirty="0" smtClean="0">
                <a:latin typeface="Berlin Sans FB" panose="020E0602020502020306" pitchFamily="34" charset="0"/>
              </a:rPr>
              <a:t>esurer</a:t>
            </a:r>
          </a:p>
          <a:p>
            <a:r>
              <a:rPr lang="fr-FR" sz="2800" dirty="0" smtClean="0">
                <a:solidFill>
                  <a:schemeClr val="tx2"/>
                </a:solidFill>
                <a:latin typeface="Berlin Sans FB" panose="020E0602020502020306" pitchFamily="34" charset="0"/>
              </a:rPr>
              <a:t>A</a:t>
            </a:r>
            <a:r>
              <a:rPr lang="fr-FR" sz="2800" dirty="0" smtClean="0">
                <a:latin typeface="Berlin Sans FB" panose="020E0602020502020306" pitchFamily="34" charset="0"/>
              </a:rPr>
              <a:t>nalyser</a:t>
            </a:r>
          </a:p>
          <a:p>
            <a:r>
              <a:rPr lang="fr-FR" sz="2800" dirty="0" smtClean="0">
                <a:solidFill>
                  <a:schemeClr val="tx2"/>
                </a:solidFill>
                <a:latin typeface="Berlin Sans FB" panose="020E0602020502020306" pitchFamily="34" charset="0"/>
              </a:rPr>
              <a:t>I</a:t>
            </a:r>
            <a:r>
              <a:rPr lang="fr-FR" sz="2800" dirty="0" smtClean="0">
                <a:latin typeface="Berlin Sans FB" panose="020E0602020502020306" pitchFamily="34" charset="0"/>
              </a:rPr>
              <a:t>nnover</a:t>
            </a:r>
          </a:p>
          <a:p>
            <a:r>
              <a:rPr lang="fr-FR" sz="2800" dirty="0" smtClean="0">
                <a:solidFill>
                  <a:schemeClr val="tx2"/>
                </a:solidFill>
                <a:latin typeface="Berlin Sans FB" panose="020E0602020502020306" pitchFamily="34" charset="0"/>
              </a:rPr>
              <a:t>C</a:t>
            </a:r>
            <a:r>
              <a:rPr lang="fr-FR" sz="2800" dirty="0" smtClean="0">
                <a:latin typeface="Berlin Sans FB" panose="020E0602020502020306" pitchFamily="34" charset="0"/>
              </a:rPr>
              <a:t>ontrôler</a:t>
            </a:r>
          </a:p>
          <a:p>
            <a:r>
              <a:rPr lang="fr-FR" sz="2800" dirty="0" smtClean="0">
                <a:solidFill>
                  <a:schemeClr val="tx2"/>
                </a:solidFill>
                <a:latin typeface="Berlin Sans FB" panose="020E0602020502020306" pitchFamily="34" charset="0"/>
              </a:rPr>
              <a:t>S</a:t>
            </a:r>
            <a:r>
              <a:rPr lang="fr-FR" sz="2800" dirty="0" smtClean="0">
                <a:latin typeface="Berlin Sans FB" panose="020E0602020502020306" pitchFamily="34" charset="0"/>
              </a:rPr>
              <a:t>tandardiser</a:t>
            </a:r>
            <a:endParaRPr lang="fr-FR" sz="2800" dirty="0">
              <a:latin typeface="Berlin Sans FB" panose="020E0602020502020306" pitchFamily="34" charset="0"/>
            </a:endParaRPr>
          </a:p>
        </p:txBody>
      </p:sp>
    </p:spTree>
    <p:extLst>
      <p:ext uri="{BB962C8B-B14F-4D97-AF65-F5344CB8AC3E}">
        <p14:creationId xmlns:p14="http://schemas.microsoft.com/office/powerpoint/2010/main" val="1222757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646331"/>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DEMARCHE D’AMELIORATION CONTINUE</a:t>
            </a:r>
            <a:endParaRPr lang="fr-FR" sz="2400" dirty="0">
              <a:solidFill>
                <a:srgbClr val="C00000"/>
              </a:solidFill>
              <a:latin typeface="Bodoni MT Black" pitchFamily="18" charset="0"/>
            </a:endParaRPr>
          </a:p>
        </p:txBody>
      </p:sp>
      <p:pic>
        <p:nvPicPr>
          <p:cNvPr id="12" name="Image 11"/>
          <p:cNvPicPr>
            <a:picLocks noChangeAspect="1"/>
          </p:cNvPicPr>
          <p:nvPr/>
        </p:nvPicPr>
        <p:blipFill>
          <a:blip r:embed="rId2"/>
          <a:stretch>
            <a:fillRect/>
          </a:stretch>
        </p:blipFill>
        <p:spPr>
          <a:xfrm>
            <a:off x="1760557" y="1710930"/>
            <a:ext cx="8679975" cy="4293954"/>
          </a:xfrm>
          <a:prstGeom prst="rect">
            <a:avLst/>
          </a:prstGeom>
        </p:spPr>
      </p:pic>
    </p:spTree>
    <p:extLst>
      <p:ext uri="{BB962C8B-B14F-4D97-AF65-F5344CB8AC3E}">
        <p14:creationId xmlns:p14="http://schemas.microsoft.com/office/powerpoint/2010/main" val="1662929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pic>
        <p:nvPicPr>
          <p:cNvPr id="3" name="Image 2"/>
          <p:cNvPicPr>
            <a:picLocks noChangeAspect="1"/>
          </p:cNvPicPr>
          <p:nvPr/>
        </p:nvPicPr>
        <p:blipFill>
          <a:blip r:embed="rId2"/>
          <a:stretch>
            <a:fillRect/>
          </a:stretch>
        </p:blipFill>
        <p:spPr>
          <a:xfrm>
            <a:off x="4293769" y="830164"/>
            <a:ext cx="6752981" cy="5264529"/>
          </a:xfrm>
          <a:prstGeom prst="rect">
            <a:avLst/>
          </a:prstGeom>
        </p:spPr>
      </p:pic>
    </p:spTree>
    <p:extLst>
      <p:ext uri="{BB962C8B-B14F-4D97-AF65-F5344CB8AC3E}">
        <p14:creationId xmlns:p14="http://schemas.microsoft.com/office/powerpoint/2010/main" val="171685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587212"/>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ENQUETE DE SATISFACTION</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stretch>
            <a:fillRect/>
          </a:stretch>
        </p:blipFill>
        <p:spPr>
          <a:xfrm>
            <a:off x="1704134" y="1774454"/>
            <a:ext cx="9159484" cy="3943957"/>
          </a:xfrm>
          <a:prstGeom prst="rect">
            <a:avLst/>
          </a:prstGeom>
        </p:spPr>
      </p:pic>
    </p:spTree>
    <p:extLst>
      <p:ext uri="{BB962C8B-B14F-4D97-AF65-F5344CB8AC3E}">
        <p14:creationId xmlns:p14="http://schemas.microsoft.com/office/powerpoint/2010/main" val="320005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587212"/>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ENQUETE DE SATISFACTION</a:t>
            </a:r>
            <a:endParaRPr lang="fr-FR" sz="2400" dirty="0">
              <a:solidFill>
                <a:srgbClr val="C00000"/>
              </a:solidFill>
              <a:latin typeface="Bodoni MT Black" pitchFamily="18"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191014848"/>
              </p:ext>
            </p:extLst>
          </p:nvPr>
        </p:nvGraphicFramePr>
        <p:xfrm>
          <a:off x="1705970" y="1787856"/>
          <a:ext cx="8884691" cy="4094327"/>
        </p:xfrm>
        <a:graphic>
          <a:graphicData uri="http://schemas.openxmlformats.org/drawingml/2006/table">
            <a:tbl>
              <a:tblPr firstRow="1" firstCol="1" bandRow="1"/>
              <a:tblGrid>
                <a:gridCol w="2248862"/>
                <a:gridCol w="6635829"/>
              </a:tblGrid>
              <a:tr h="596945">
                <a:tc>
                  <a:txBody>
                    <a:bodyPr/>
                    <a:lstStyle/>
                    <a:p>
                      <a:pPr algn="ctr">
                        <a:lnSpc>
                          <a:spcPct val="150000"/>
                        </a:lnSpc>
                        <a:spcAft>
                          <a:spcPts val="0"/>
                        </a:spcAft>
                      </a:pPr>
                      <a:r>
                        <a:rPr lang="fr-FR" sz="1600" b="1" dirty="0">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OBJECTIFS</a:t>
                      </a:r>
                      <a:endParaRPr lang="fr-FR" sz="1400" dirty="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c>
                  <a:txBody>
                    <a:bodyPr/>
                    <a:lstStyle/>
                    <a:p>
                      <a:pPr algn="ctr">
                        <a:lnSpc>
                          <a:spcPct val="150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IMPACTS</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r>
              <a:tr h="657432">
                <a:tc>
                  <a:txBody>
                    <a:bodyPr/>
                    <a:lstStyle/>
                    <a:p>
                      <a:pPr>
                        <a:lnSpc>
                          <a:spcPct val="115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CONNAITRE</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c>
                  <a:txBody>
                    <a:bodyPr/>
                    <a:lstStyle/>
                    <a:p>
                      <a:pPr>
                        <a:lnSpc>
                          <a:spcPct val="115000"/>
                        </a:lnSpc>
                        <a:spcAft>
                          <a:spcPts val="0"/>
                        </a:spcAft>
                      </a:pPr>
                      <a:r>
                        <a:rPr lang="fr-FR" sz="1600">
                          <a:solidFill>
                            <a:srgbClr val="000000"/>
                          </a:solidFill>
                          <a:effectLst/>
                          <a:latin typeface="Berlin Sans FB" panose="020E0602020502020306" pitchFamily="34" charset="0"/>
                          <a:ea typeface="Bell MT" panose="02020503060305020303" pitchFamily="18" charset="0"/>
                          <a:cs typeface="Times New Roman" panose="02020603050405020304" pitchFamily="18" charset="0"/>
                        </a:rPr>
                        <a:t>Connaitre les attentes, les besoins les préférences, les priorités, les motifs d’insatisfaction des collaborateurs et par ricochet des clients</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r>
              <a:tr h="851786">
                <a:tc>
                  <a:txBody>
                    <a:bodyPr/>
                    <a:lstStyle/>
                    <a:p>
                      <a:pPr>
                        <a:lnSpc>
                          <a:spcPct val="115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MESURER</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c>
                  <a:txBody>
                    <a:bodyPr/>
                    <a:lstStyle/>
                    <a:p>
                      <a:pPr>
                        <a:lnSpc>
                          <a:spcPct val="115000"/>
                        </a:lnSpc>
                        <a:spcAft>
                          <a:spcPts val="0"/>
                        </a:spcAft>
                      </a:pPr>
                      <a:r>
                        <a:rPr lang="fr-FR" sz="1600" dirty="0">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Les niveaux de satisfaction, la performance de l’organisation, l’évolution de la satisfaction dans le temps</a:t>
                      </a:r>
                      <a:endParaRPr lang="fr-FR" sz="1400" dirty="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r>
              <a:tr h="526541">
                <a:tc>
                  <a:txBody>
                    <a:bodyPr/>
                    <a:lstStyle/>
                    <a:p>
                      <a:pPr>
                        <a:lnSpc>
                          <a:spcPct val="115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EXPLIQUER</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c>
                  <a:txBody>
                    <a:bodyPr/>
                    <a:lstStyle/>
                    <a:p>
                      <a:pPr>
                        <a:lnSpc>
                          <a:spcPct val="115000"/>
                        </a:lnSpc>
                        <a:spcAft>
                          <a:spcPts val="0"/>
                        </a:spcAft>
                      </a:pPr>
                      <a:r>
                        <a:rPr lang="fr-FR" sz="1600">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Trouver des explications à des questions que l’on se pose</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r>
              <a:tr h="596945">
                <a:tc>
                  <a:txBody>
                    <a:bodyPr/>
                    <a:lstStyle/>
                    <a:p>
                      <a:pPr>
                        <a:lnSpc>
                          <a:spcPct val="115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SOLLICITER</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c>
                  <a:txBody>
                    <a:bodyPr/>
                    <a:lstStyle/>
                    <a:p>
                      <a:pPr>
                        <a:lnSpc>
                          <a:spcPct val="115000"/>
                        </a:lnSpc>
                        <a:spcAft>
                          <a:spcPts val="0"/>
                        </a:spcAft>
                      </a:pPr>
                      <a:r>
                        <a:rPr lang="fr-FR" sz="1600">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Des idées, des points d’amélioration</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tcPr>
                </a:tc>
              </a:tr>
              <a:tr h="864678">
                <a:tc>
                  <a:txBody>
                    <a:bodyPr/>
                    <a:lstStyle/>
                    <a:p>
                      <a:pPr>
                        <a:lnSpc>
                          <a:spcPct val="115000"/>
                        </a:lnSpc>
                        <a:spcAft>
                          <a:spcPts val="0"/>
                        </a:spcAft>
                      </a:pPr>
                      <a:r>
                        <a:rPr lang="fr-FR" sz="1600" b="1">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MANAGER</a:t>
                      </a:r>
                      <a:endParaRPr lang="fr-FR" sz="140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c>
                  <a:txBody>
                    <a:bodyPr/>
                    <a:lstStyle/>
                    <a:p>
                      <a:pPr>
                        <a:lnSpc>
                          <a:spcPct val="115000"/>
                        </a:lnSpc>
                        <a:spcAft>
                          <a:spcPts val="0"/>
                        </a:spcAft>
                      </a:pPr>
                      <a:r>
                        <a:rPr lang="fr-FR" sz="1600" dirty="0">
                          <a:solidFill>
                            <a:srgbClr val="000000"/>
                          </a:solidFill>
                          <a:effectLst/>
                          <a:latin typeface="Berlin Sans FB" panose="020E0602020502020306" pitchFamily="34" charset="0"/>
                          <a:ea typeface="Lucida Sans Unicode" panose="020B0602030504020204" pitchFamily="34" charset="0"/>
                          <a:cs typeface="Andalus" panose="02020603050405020304" pitchFamily="18" charset="-78"/>
                        </a:rPr>
                        <a:t>Sensibiliser le personnel, le motiver, se servir de l’enquête de satisfaction comme outil de management</a:t>
                      </a:r>
                      <a:endParaRPr lang="fr-FR" sz="1400" dirty="0">
                        <a:solidFill>
                          <a:srgbClr val="000000"/>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E36C0A"/>
                      </a:solidFill>
                      <a:prstDash val="solid"/>
                      <a:round/>
                      <a:headEnd type="none" w="med" len="med"/>
                      <a:tailEnd type="none" w="med" len="med"/>
                    </a:lnL>
                    <a:lnR w="19050" cap="flat" cmpd="sng" algn="ctr">
                      <a:solidFill>
                        <a:srgbClr val="E36C0A"/>
                      </a:solidFill>
                      <a:prstDash val="solid"/>
                      <a:round/>
                      <a:headEnd type="none" w="med" len="med"/>
                      <a:tailEnd type="none" w="med" len="med"/>
                    </a:lnR>
                    <a:lnT w="19050" cap="flat" cmpd="sng" algn="ctr">
                      <a:solidFill>
                        <a:srgbClr val="E36C0A"/>
                      </a:solidFill>
                      <a:prstDash val="solid"/>
                      <a:round/>
                      <a:headEnd type="none" w="med" len="med"/>
                      <a:tailEnd type="none" w="med" len="med"/>
                    </a:lnT>
                    <a:lnB w="19050" cap="flat" cmpd="sng" algn="ctr">
                      <a:solidFill>
                        <a:srgbClr val="E36C0A"/>
                      </a:solidFill>
                      <a:prstDash val="solid"/>
                      <a:round/>
                      <a:headEnd type="none" w="med" len="med"/>
                      <a:tailEnd type="none" w="med" len="med"/>
                    </a:lnB>
                    <a:solidFill>
                      <a:srgbClr val="C0C0C0"/>
                    </a:solidFill>
                  </a:tcPr>
                </a:tc>
              </a:tr>
            </a:tbl>
          </a:graphicData>
        </a:graphic>
      </p:graphicFrame>
    </p:spTree>
    <p:extLst>
      <p:ext uri="{BB962C8B-B14F-4D97-AF65-F5344CB8AC3E}">
        <p14:creationId xmlns:p14="http://schemas.microsoft.com/office/powerpoint/2010/main" val="2360088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587212"/>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ENQUETE DE SATISFACTION</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stretch>
            <a:fillRect/>
          </a:stretch>
        </p:blipFill>
        <p:spPr>
          <a:xfrm>
            <a:off x="1842446" y="1624515"/>
            <a:ext cx="8857397" cy="4480281"/>
          </a:xfrm>
          <a:prstGeom prst="rect">
            <a:avLst/>
          </a:prstGeom>
        </p:spPr>
      </p:pic>
    </p:spTree>
    <p:extLst>
      <p:ext uri="{BB962C8B-B14F-4D97-AF65-F5344CB8AC3E}">
        <p14:creationId xmlns:p14="http://schemas.microsoft.com/office/powerpoint/2010/main" val="125098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8</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30" name="Image 29"/>
          <p:cNvPicPr/>
          <p:nvPr/>
        </p:nvPicPr>
        <p:blipFill>
          <a:blip r:embed="rId2">
            <a:extLst>
              <a:ext uri="{28A0092B-C50C-407E-A947-70E740481C1C}">
                <a14:useLocalDpi xmlns:a14="http://schemas.microsoft.com/office/drawing/2010/main" val="0"/>
              </a:ext>
            </a:extLst>
          </a:blip>
          <a:srcRect/>
          <a:stretch>
            <a:fillRect/>
          </a:stretch>
        </p:blipFill>
        <p:spPr bwMode="auto">
          <a:xfrm rot="21436258">
            <a:off x="1853552" y="1478604"/>
            <a:ext cx="4496660" cy="3507993"/>
          </a:xfrm>
          <a:prstGeom prst="rect">
            <a:avLst/>
          </a:prstGeom>
          <a:noFill/>
          <a:effectLst>
            <a:outerShdw blurRad="127000" dist="114300" dir="10800000" algn="br" rotWithShape="0">
              <a:schemeClr val="tx1">
                <a:lumMod val="95000"/>
                <a:lumOff val="5000"/>
                <a:alpha val="32000"/>
              </a:schemeClr>
            </a:outerShdw>
          </a:effectLst>
        </p:spPr>
      </p:pic>
      <p:sp>
        <p:nvSpPr>
          <p:cNvPr id="2" name="ZoneTexte 1"/>
          <p:cNvSpPr txBox="1"/>
          <p:nvPr/>
        </p:nvSpPr>
        <p:spPr>
          <a:xfrm>
            <a:off x="3874576" y="5338520"/>
            <a:ext cx="4587498" cy="338554"/>
          </a:xfrm>
          <a:prstGeom prst="rect">
            <a:avLst/>
          </a:prstGeom>
          <a:solidFill>
            <a:schemeClr val="accent2"/>
          </a:solidFill>
        </p:spPr>
        <p:txBody>
          <a:bodyPr wrap="square" rtlCol="0">
            <a:spAutoFit/>
          </a:bodyPr>
          <a:lstStyle/>
          <a:p>
            <a:pPr algn="ctr"/>
            <a:r>
              <a:rPr lang="fr-FR" sz="1600" dirty="0" smtClean="0">
                <a:latin typeface="Berlin Sans FB" panose="020E0602020502020306" pitchFamily="34" charset="0"/>
              </a:rPr>
              <a:t>Vue partielle de l’un de nos plateaux de production</a:t>
            </a:r>
            <a:endParaRPr lang="fr-FR" sz="1600" dirty="0">
              <a:latin typeface="Berlin Sans FB" panose="020E0602020502020306" pitchFamily="34" charset="0"/>
            </a:endParaRPr>
          </a:p>
        </p:txBody>
      </p:sp>
      <p:pic>
        <p:nvPicPr>
          <p:cNvPr id="7" name="Picture 3" descr="C:\Users\mdegboe.GMC.000\Desktop\Nouveau dossier (6)\plateaux vert et orange\IMG_8106.jpg"/>
          <p:cNvPicPr>
            <a:picLocks noChangeAspect="1" noChangeArrowheads="1"/>
          </p:cNvPicPr>
          <p:nvPr/>
        </p:nvPicPr>
        <p:blipFill>
          <a:blip r:embed="rId3" cstate="print"/>
          <a:srcRect/>
          <a:stretch>
            <a:fillRect/>
          </a:stretch>
        </p:blipFill>
        <p:spPr bwMode="auto">
          <a:xfrm rot="963202" flipH="1">
            <a:off x="6825331" y="2011426"/>
            <a:ext cx="4338741" cy="2755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192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587212"/>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ENQUETE DE SATISFACTION</a:t>
            </a:r>
            <a:endParaRPr lang="fr-FR" sz="2400" dirty="0">
              <a:solidFill>
                <a:srgbClr val="C00000"/>
              </a:solidFill>
              <a:latin typeface="Bodoni MT Black" pitchFamily="18"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775742507"/>
              </p:ext>
            </p:extLst>
          </p:nvPr>
        </p:nvGraphicFramePr>
        <p:xfrm>
          <a:off x="1523679" y="1774208"/>
          <a:ext cx="9926792" cy="4098576"/>
        </p:xfrm>
        <a:graphic>
          <a:graphicData uri="http://schemas.openxmlformats.org/drawingml/2006/table">
            <a:tbl>
              <a:tblPr firstRow="1" firstCol="1" bandRow="1">
                <a:tableStyleId>{5C22544A-7EE6-4342-B048-85BDC9FD1C3A}</a:tableStyleId>
              </a:tblPr>
              <a:tblGrid>
                <a:gridCol w="2131898"/>
                <a:gridCol w="1470768"/>
                <a:gridCol w="1529813"/>
                <a:gridCol w="1411724"/>
                <a:gridCol w="3382589"/>
              </a:tblGrid>
              <a:tr h="365003">
                <a:tc gridSpan="5">
                  <a:txBody>
                    <a:bodyPr/>
                    <a:lstStyle/>
                    <a:p>
                      <a:pPr algn="ctr">
                        <a:lnSpc>
                          <a:spcPct val="115000"/>
                        </a:lnSpc>
                        <a:spcAft>
                          <a:spcPts val="0"/>
                        </a:spcAft>
                      </a:pPr>
                      <a:r>
                        <a:rPr lang="fr-FR" sz="1400" b="1" dirty="0">
                          <a:solidFill>
                            <a:schemeClr val="tx1"/>
                          </a:solidFill>
                          <a:effectLst/>
                          <a:latin typeface="Berlin Sans FB" panose="020E0602020502020306" pitchFamily="34" charset="0"/>
                        </a:rPr>
                        <a:t>TABLEAU RECAPITULATIF DES ENQUETES QUALITE</a:t>
                      </a:r>
                      <a:endParaRPr lang="fr-FR" sz="1800" b="1"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11338">
                <a:tc>
                  <a:txBody>
                    <a:bodyPr/>
                    <a:lstStyle/>
                    <a:p>
                      <a:pPr algn="ctr">
                        <a:lnSpc>
                          <a:spcPct val="115000"/>
                        </a:lnSpc>
                        <a:spcAft>
                          <a:spcPts val="0"/>
                        </a:spcAft>
                      </a:pPr>
                      <a:r>
                        <a:rPr lang="fr-FR" sz="1400" b="0" dirty="0">
                          <a:solidFill>
                            <a:schemeClr val="tx1"/>
                          </a:solidFill>
                          <a:effectLst/>
                          <a:latin typeface="Berlin Sans FB" panose="020E0602020502020306" pitchFamily="34" charset="0"/>
                        </a:rPr>
                        <a:t>TYPES D'ENQUÊTES</a:t>
                      </a:r>
                      <a:endParaRPr lang="fr-FR" sz="1800" b="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400" dirty="0">
                          <a:effectLst/>
                          <a:latin typeface="Berlin Sans FB" panose="020E0602020502020306" pitchFamily="34" charset="0"/>
                        </a:rPr>
                        <a:t>PERIODE</a:t>
                      </a:r>
                      <a:endParaRPr lang="fr-FR"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TAUX DE PARTICIPATION</a:t>
                      </a:r>
                      <a:endParaRPr lang="fr-FR"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TAUX DE SATISFACTION </a:t>
                      </a:r>
                      <a:endParaRPr lang="fr-FR"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PLANS D'ACTIONS</a:t>
                      </a:r>
                      <a:endParaRPr lang="fr-FR" sz="18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r>
              <a:tr h="2003338">
                <a:tc>
                  <a:txBody>
                    <a:bodyPr/>
                    <a:lstStyle/>
                    <a:p>
                      <a:pPr algn="ctr">
                        <a:lnSpc>
                          <a:spcPct val="115000"/>
                        </a:lnSpc>
                        <a:spcAft>
                          <a:spcPts val="0"/>
                        </a:spcAft>
                      </a:pPr>
                      <a:r>
                        <a:rPr lang="fr-FR" sz="1200" b="0" dirty="0">
                          <a:solidFill>
                            <a:schemeClr val="tx1"/>
                          </a:solidFill>
                          <a:effectLst/>
                          <a:latin typeface="Berlin Sans FB" panose="020E0602020502020306" pitchFamily="34" charset="0"/>
                        </a:rPr>
                        <a:t>ENQUETE DE SATISFACTION SUR  STYLE DE MANAGMENT JEUNES CONSEILLERS DES METIERS DE SERVICES</a:t>
                      </a:r>
                      <a:endParaRPr lang="fr-FR" sz="1800" b="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400" dirty="0">
                          <a:effectLst/>
                          <a:latin typeface="Berlin Sans FB" panose="020E0602020502020306" pitchFamily="34" charset="0"/>
                        </a:rPr>
                        <a:t>22 au 28 Août 2016</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70%</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94%</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5000"/>
                        </a:lnSpc>
                        <a:spcAft>
                          <a:spcPts val="0"/>
                        </a:spcAft>
                        <a:buSzPts val="1100"/>
                        <a:buFont typeface="Symbol" panose="05050102010706020507" pitchFamily="18" charset="2"/>
                        <a:buBlip>
                          <a:blip r:embed="rId2"/>
                        </a:buBlip>
                      </a:pPr>
                      <a:r>
                        <a:rPr lang="fr-FR" sz="1400" dirty="0" smtClean="0">
                          <a:effectLst/>
                          <a:latin typeface="Berlin Sans FB" panose="020E0602020502020306" pitchFamily="34" charset="0"/>
                        </a:rPr>
                        <a:t>Intensifier </a:t>
                      </a:r>
                      <a:r>
                        <a:rPr lang="fr-FR" sz="1400" dirty="0">
                          <a:effectLst/>
                          <a:latin typeface="Berlin Sans FB" panose="020E0602020502020306" pitchFamily="34" charset="0"/>
                        </a:rPr>
                        <a:t>la communication sur les éventuels modifications et/ou nouveautés relatives aux produits et services au cours des briefes</a:t>
                      </a:r>
                      <a:endParaRPr lang="fr-FR" sz="2000" dirty="0">
                        <a:effectLst/>
                        <a:latin typeface="Berlin Sans FB" panose="020E0602020502020306" pitchFamily="34" charset="0"/>
                      </a:endParaRPr>
                    </a:p>
                    <a:p>
                      <a:pPr marL="342900" lvl="0" indent="-342900" algn="l">
                        <a:lnSpc>
                          <a:spcPct val="115000"/>
                        </a:lnSpc>
                        <a:spcAft>
                          <a:spcPts val="0"/>
                        </a:spcAft>
                        <a:buSzPts val="1100"/>
                        <a:buFont typeface="Symbol" panose="05050102010706020507" pitchFamily="18" charset="2"/>
                        <a:buBlip>
                          <a:blip r:embed="rId2"/>
                        </a:buBlip>
                      </a:pPr>
                      <a:r>
                        <a:rPr lang="fr-FR" sz="1400" dirty="0" smtClean="0">
                          <a:effectLst/>
                          <a:latin typeface="Berlin Sans FB" panose="020E0602020502020306" pitchFamily="34" charset="0"/>
                        </a:rPr>
                        <a:t>Accompagner</a:t>
                      </a:r>
                      <a:r>
                        <a:rPr lang="fr-FR" sz="1400" baseline="0" dirty="0" smtClean="0">
                          <a:effectLst/>
                          <a:latin typeface="Berlin Sans FB" panose="020E0602020502020306" pitchFamily="34" charset="0"/>
                        </a:rPr>
                        <a:t> la</a:t>
                      </a:r>
                      <a:r>
                        <a:rPr lang="fr-FR" sz="1400" dirty="0" smtClean="0">
                          <a:effectLst/>
                          <a:latin typeface="Berlin Sans FB" panose="020E0602020502020306" pitchFamily="34" charset="0"/>
                        </a:rPr>
                        <a:t> </a:t>
                      </a:r>
                      <a:r>
                        <a:rPr lang="fr-FR" sz="1400" dirty="0">
                          <a:effectLst/>
                          <a:latin typeface="Berlin Sans FB" panose="020E0602020502020306" pitchFamily="34" charset="0"/>
                        </a:rPr>
                        <a:t>liberté d’expression </a:t>
                      </a:r>
                      <a:r>
                        <a:rPr lang="fr-FR" sz="1400" dirty="0" smtClean="0">
                          <a:effectLst/>
                          <a:latin typeface="Berlin Sans FB" panose="020E0602020502020306" pitchFamily="34" charset="0"/>
                        </a:rPr>
                        <a:t>pour aider tout </a:t>
                      </a:r>
                      <a:r>
                        <a:rPr lang="fr-FR" sz="1400" dirty="0">
                          <a:effectLst/>
                          <a:latin typeface="Berlin Sans FB" panose="020E0602020502020306" pitchFamily="34" charset="0"/>
                        </a:rPr>
                        <a:t>agent qui sent le besoin de </a:t>
                      </a:r>
                      <a:r>
                        <a:rPr lang="fr-FR" sz="1400" dirty="0" smtClean="0">
                          <a:effectLst/>
                          <a:latin typeface="Berlin Sans FB" panose="020E0602020502020306" pitchFamily="34" charset="0"/>
                        </a:rPr>
                        <a:t>s’extérioriser de le faire plus aisément</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r>
              <a:tr h="1218897">
                <a:tc>
                  <a:txBody>
                    <a:bodyPr/>
                    <a:lstStyle/>
                    <a:p>
                      <a:pPr algn="ctr">
                        <a:lnSpc>
                          <a:spcPct val="115000"/>
                        </a:lnSpc>
                        <a:spcAft>
                          <a:spcPts val="0"/>
                        </a:spcAft>
                      </a:pPr>
                      <a:r>
                        <a:rPr lang="fr-FR" sz="1200" b="0" dirty="0">
                          <a:solidFill>
                            <a:schemeClr val="tx1"/>
                          </a:solidFill>
                          <a:effectLst/>
                          <a:latin typeface="Berlin Sans FB" panose="020E0602020502020306" pitchFamily="34" charset="0"/>
                        </a:rPr>
                        <a:t>ENQUETE DE SATISAFCTION SUR L'ACCOMPAGNEMENT QUALITE DES JEUNES CONSEILLERS DES METIERS DE SERVICES</a:t>
                      </a:r>
                      <a:endParaRPr lang="fr-FR" sz="1800" b="0" dirty="0">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15000"/>
                        </a:lnSpc>
                        <a:spcAft>
                          <a:spcPts val="0"/>
                        </a:spcAft>
                      </a:pPr>
                      <a:r>
                        <a:rPr lang="fr-FR" sz="1400" dirty="0">
                          <a:effectLst/>
                          <a:latin typeface="Berlin Sans FB" panose="020E0602020502020306" pitchFamily="34" charset="0"/>
                        </a:rPr>
                        <a:t>08 au 11 Février 2017</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61%</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400" dirty="0">
                          <a:effectLst/>
                          <a:latin typeface="Berlin Sans FB" panose="020E0602020502020306" pitchFamily="34" charset="0"/>
                        </a:rPr>
                        <a:t>98%</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5000"/>
                        </a:lnSpc>
                        <a:spcAft>
                          <a:spcPts val="0"/>
                        </a:spcAft>
                        <a:buSzPts val="1100"/>
                        <a:buFont typeface="Symbol" panose="05050102010706020507" pitchFamily="18" charset="2"/>
                        <a:buBlip>
                          <a:blip r:embed="rId2"/>
                        </a:buBlip>
                      </a:pPr>
                      <a:r>
                        <a:rPr lang="fr-FR" sz="1400" dirty="0">
                          <a:effectLst/>
                          <a:latin typeface="Berlin Sans FB" panose="020E0602020502020306" pitchFamily="34" charset="0"/>
                        </a:rPr>
                        <a:t>Intensifier les FORA Qualité, la communication, le suivi au niveau du management de proximité.</a:t>
                      </a:r>
                      <a:endParaRPr lang="fr-FR" sz="2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8359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81</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SERVICES PROPOSES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22729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SERVICES PROPOSES</a:t>
            </a:r>
            <a:endParaRPr lang="fr-FR" sz="2800" dirty="0">
              <a:solidFill>
                <a:srgbClr val="FF0000"/>
              </a:solidFill>
              <a:latin typeface="Berlin Sans FB" panose="020E0602020502020306" pitchFamily="34" charset="0"/>
            </a:endParaRPr>
          </a:p>
        </p:txBody>
      </p:sp>
      <p:sp>
        <p:nvSpPr>
          <p:cNvPr id="9" name="Rectangle 8"/>
          <p:cNvSpPr/>
          <p:nvPr/>
        </p:nvSpPr>
        <p:spPr>
          <a:xfrm>
            <a:off x="1569396" y="1709519"/>
            <a:ext cx="4120994" cy="3970318"/>
          </a:xfrm>
          <a:prstGeom prst="rect">
            <a:avLst/>
          </a:prstGeom>
        </p:spPr>
        <p:txBody>
          <a:bodyPr wrap="square">
            <a:spAutoFit/>
          </a:bodyPr>
          <a:lstStyle/>
          <a:p>
            <a:pPr algn="just">
              <a:lnSpc>
                <a:spcPct val="150000"/>
              </a:lnSpc>
            </a:pPr>
            <a:r>
              <a:rPr lang="fr-FR" sz="1400" dirty="0">
                <a:latin typeface="Berlin Sans FB" panose="020E0602020502020306" pitchFamily="34" charset="0"/>
              </a:rPr>
              <a:t>Nous avons pris l’initiative dans une vision de partenariat gagnant-gagnant, </a:t>
            </a:r>
            <a:r>
              <a:rPr lang="fr-FR" sz="1400" dirty="0" smtClean="0">
                <a:latin typeface="Berlin Sans FB" panose="020E0602020502020306" pitchFamily="34" charset="0"/>
              </a:rPr>
              <a:t>sur </a:t>
            </a:r>
            <a:r>
              <a:rPr lang="fr-FR" sz="1400" dirty="0">
                <a:latin typeface="Berlin Sans FB" panose="020E0602020502020306" pitchFamily="34" charset="0"/>
              </a:rPr>
              <a:t>la base de nos retours d’expériences des prestations identiques à celles d’ORANGE </a:t>
            </a:r>
            <a:r>
              <a:rPr lang="fr-FR" sz="1400" dirty="0" smtClean="0">
                <a:latin typeface="Berlin Sans FB" panose="020E0602020502020306" pitchFamily="34" charset="0"/>
              </a:rPr>
              <a:t>CAMEROUN, </a:t>
            </a:r>
            <a:r>
              <a:rPr lang="fr-FR" sz="1400" dirty="0">
                <a:latin typeface="Berlin Sans FB" panose="020E0602020502020306" pitchFamily="34" charset="0"/>
              </a:rPr>
              <a:t>de faire des propositions de solutions innovantes et additionnelles devant aider à l’amélioration du service proposé et par ricochet de la perception </a:t>
            </a:r>
            <a:r>
              <a:rPr lang="fr-FR" sz="1400" dirty="0" smtClean="0">
                <a:latin typeface="Berlin Sans FB" panose="020E0602020502020306" pitchFamily="34" charset="0"/>
              </a:rPr>
              <a:t>client. </a:t>
            </a:r>
            <a:r>
              <a:rPr lang="fr-FR" sz="1400" dirty="0">
                <a:latin typeface="Berlin Sans FB" panose="020E0602020502020306" pitchFamily="34" charset="0"/>
              </a:rPr>
              <a:t>Les différentes catégories sont :</a:t>
            </a:r>
          </a:p>
          <a:p>
            <a:pPr marL="285750" indent="-285750" algn="just">
              <a:lnSpc>
                <a:spcPct val="150000"/>
              </a:lnSpc>
              <a:buFont typeface="Wingdings" panose="05000000000000000000" pitchFamily="2" charset="2"/>
              <a:buChar char="Ø"/>
            </a:pPr>
            <a:r>
              <a:rPr lang="fr-FR" sz="1400" dirty="0">
                <a:latin typeface="Berlin Sans FB" panose="020E0602020502020306" pitchFamily="34" charset="0"/>
              </a:rPr>
              <a:t> </a:t>
            </a:r>
            <a:r>
              <a:rPr lang="fr-FR" sz="1400" dirty="0" smtClean="0">
                <a:latin typeface="Berlin Sans FB" panose="020E0602020502020306" pitchFamily="34" charset="0"/>
              </a:rPr>
              <a:t>Le Back </a:t>
            </a:r>
            <a:r>
              <a:rPr lang="fr-FR" sz="1400" dirty="0">
                <a:latin typeface="Berlin Sans FB" panose="020E0602020502020306" pitchFamily="34" charset="0"/>
              </a:rPr>
              <a:t>Office</a:t>
            </a:r>
          </a:p>
          <a:p>
            <a:pPr marL="285750" indent="-285750" algn="just">
              <a:lnSpc>
                <a:spcPct val="150000"/>
              </a:lnSpc>
              <a:buFont typeface="Wingdings" panose="05000000000000000000" pitchFamily="2" charset="2"/>
              <a:buChar char="Ø"/>
            </a:pPr>
            <a:r>
              <a:rPr lang="fr-FR" sz="1400" dirty="0">
                <a:latin typeface="Berlin Sans FB" panose="020E0602020502020306" pitchFamily="34" charset="0"/>
              </a:rPr>
              <a:t> </a:t>
            </a:r>
            <a:r>
              <a:rPr lang="fr-FR" sz="1400" dirty="0" smtClean="0">
                <a:latin typeface="Berlin Sans FB" panose="020E0602020502020306" pitchFamily="34" charset="0"/>
              </a:rPr>
              <a:t>L’émission </a:t>
            </a:r>
            <a:r>
              <a:rPr lang="fr-FR" sz="1400" dirty="0">
                <a:latin typeface="Berlin Sans FB" panose="020E0602020502020306" pitchFamily="34" charset="0"/>
              </a:rPr>
              <a:t>d’appels</a:t>
            </a:r>
          </a:p>
          <a:p>
            <a:pPr marL="285750" indent="-285750" algn="just">
              <a:lnSpc>
                <a:spcPct val="150000"/>
              </a:lnSpc>
              <a:buFont typeface="Wingdings" panose="05000000000000000000" pitchFamily="2" charset="2"/>
              <a:buChar char="Ø"/>
            </a:pPr>
            <a:r>
              <a:rPr lang="fr-FR" sz="1400" dirty="0">
                <a:latin typeface="Berlin Sans FB" panose="020E0602020502020306" pitchFamily="34" charset="0"/>
              </a:rPr>
              <a:t> </a:t>
            </a:r>
            <a:r>
              <a:rPr lang="fr-FR" sz="1400" dirty="0" smtClean="0">
                <a:latin typeface="Berlin Sans FB" panose="020E0602020502020306" pitchFamily="34" charset="0"/>
              </a:rPr>
              <a:t>Déploiement intérim</a:t>
            </a:r>
            <a:endParaRPr lang="fr-FR" sz="1400" dirty="0">
              <a:latin typeface="Berlin Sans FB" panose="020E0602020502020306" pitchFamily="34" charset="0"/>
            </a:endParaRPr>
          </a:p>
          <a:p>
            <a:pPr marL="285750" indent="-285750" algn="just">
              <a:lnSpc>
                <a:spcPct val="150000"/>
              </a:lnSpc>
              <a:buFont typeface="Wingdings" panose="05000000000000000000" pitchFamily="2" charset="2"/>
              <a:buChar char="Ø"/>
            </a:pPr>
            <a:r>
              <a:rPr lang="fr-FR" sz="1400" dirty="0">
                <a:latin typeface="Berlin Sans FB" panose="020E0602020502020306" pitchFamily="34" charset="0"/>
              </a:rPr>
              <a:t> </a:t>
            </a:r>
            <a:r>
              <a:rPr lang="fr-FR" sz="1400" dirty="0" smtClean="0">
                <a:latin typeface="Berlin Sans FB" panose="020E0602020502020306" pitchFamily="34" charset="0"/>
              </a:rPr>
              <a:t>Digitalisation</a:t>
            </a:r>
            <a:endParaRPr lang="fr-FR" sz="1400" dirty="0">
              <a:latin typeface="Berlin Sans FB" panose="020E0602020502020306" pitchFamily="34" charset="0"/>
            </a:endParaRPr>
          </a:p>
        </p:txBody>
      </p:sp>
      <p:pic>
        <p:nvPicPr>
          <p:cNvPr id="2" name="Image 1"/>
          <p:cNvPicPr>
            <a:picLocks noChangeAspect="1"/>
          </p:cNvPicPr>
          <p:nvPr/>
        </p:nvPicPr>
        <p:blipFill>
          <a:blip r:embed="rId2"/>
          <a:stretch>
            <a:fillRect/>
          </a:stretch>
        </p:blipFill>
        <p:spPr>
          <a:xfrm>
            <a:off x="5729579" y="1214820"/>
            <a:ext cx="5200339" cy="4938188"/>
          </a:xfrm>
          <a:prstGeom prst="rect">
            <a:avLst/>
          </a:prstGeom>
        </p:spPr>
      </p:pic>
    </p:spTree>
    <p:extLst>
      <p:ext uri="{BB962C8B-B14F-4D97-AF65-F5344CB8AC3E}">
        <p14:creationId xmlns:p14="http://schemas.microsoft.com/office/powerpoint/2010/main" val="119214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83</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NOTRE APPROCHE COPC</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10791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APPROCHE COPC</a:t>
            </a:r>
            <a:endParaRPr lang="fr-FR" sz="2800" dirty="0">
              <a:solidFill>
                <a:srgbClr val="FF0000"/>
              </a:solidFill>
              <a:latin typeface="Berlin Sans FB" panose="020E0602020502020306" pitchFamily="34" charset="0"/>
            </a:endParaRPr>
          </a:p>
        </p:txBody>
      </p:sp>
      <p:sp>
        <p:nvSpPr>
          <p:cNvPr id="9" name="Rectangle 8"/>
          <p:cNvSpPr/>
          <p:nvPr/>
        </p:nvSpPr>
        <p:spPr>
          <a:xfrm>
            <a:off x="1765340" y="1957712"/>
            <a:ext cx="8645758" cy="3462486"/>
          </a:xfrm>
          <a:prstGeom prst="rect">
            <a:avLst/>
          </a:prstGeom>
        </p:spPr>
        <p:txBody>
          <a:bodyPr wrap="square">
            <a:spAutoFit/>
          </a:bodyPr>
          <a:lstStyle/>
          <a:p>
            <a:pPr algn="just">
              <a:lnSpc>
                <a:spcPct val="150000"/>
              </a:lnSpc>
              <a:spcAft>
                <a:spcPts val="1800"/>
              </a:spcAft>
            </a:pPr>
            <a:r>
              <a:rPr lang="fr-FR" sz="1400" dirty="0">
                <a:latin typeface="Berlin Sans FB" panose="020E0602020502020306" pitchFamily="34" charset="0"/>
              </a:rPr>
              <a:t>Le GROUPE MEDIA CONTACT, par le biais de sa Direction Qualité, s’est engagé depuis 2013 dans un processus de certification à la norme NF 15838. A cet effet, il s’est doté des moyens nécessaires pour atteindre cet objectif avec la mise place à l’interne d’un LABEL TRANSITOIRE DE CERTIFICATION dans le but de préparer tous ses collaborateurs.</a:t>
            </a:r>
          </a:p>
          <a:p>
            <a:pPr algn="just">
              <a:lnSpc>
                <a:spcPct val="150000"/>
              </a:lnSpc>
              <a:spcAft>
                <a:spcPts val="1800"/>
              </a:spcAft>
            </a:pPr>
            <a:r>
              <a:rPr lang="fr-FR" sz="1400" dirty="0">
                <a:latin typeface="Berlin Sans FB" panose="020E0602020502020306" pitchFamily="34" charset="0"/>
              </a:rPr>
              <a:t>Compte-tenu de son fort développement et afin d’intégrer l’ensemble des processus clés du métier de la relation client le GROUPE MEDIA CONTACT a initié une démarche de sensibilisation auprès de ses filiales et managers à la norme PSC COPC. L’objectif est d’atteindre l’excellence opérationnelle, maitriser les coûts et satisfaire ses clients</a:t>
            </a:r>
            <a:r>
              <a:rPr lang="fr-FR" sz="1400" dirty="0" smtClean="0">
                <a:latin typeface="Berlin Sans FB" panose="020E0602020502020306" pitchFamily="34" charset="0"/>
              </a:rPr>
              <a:t>.</a:t>
            </a:r>
          </a:p>
          <a:p>
            <a:pPr algn="just">
              <a:lnSpc>
                <a:spcPct val="150000"/>
              </a:lnSpc>
            </a:pPr>
            <a:r>
              <a:rPr lang="fr-FR" sz="1400" dirty="0">
                <a:solidFill>
                  <a:srgbClr val="FF0000"/>
                </a:solidFill>
                <a:latin typeface="Berlin Sans FB" panose="020E0602020502020306" pitchFamily="34" charset="0"/>
              </a:rPr>
              <a:t>Dans le cadre de l’appel d’offres pour ORANGE CAMEROUN, le Groupe s’engage à former quatre profils (Directeur de site, Formation, Qualité, </a:t>
            </a:r>
            <a:r>
              <a:rPr lang="fr-FR" sz="1400" dirty="0" err="1">
                <a:solidFill>
                  <a:srgbClr val="FF0000"/>
                </a:solidFill>
                <a:latin typeface="Berlin Sans FB" panose="020E0602020502020306" pitchFamily="34" charset="0"/>
              </a:rPr>
              <a:t>Work</a:t>
            </a:r>
            <a:r>
              <a:rPr lang="fr-FR" sz="1400" dirty="0">
                <a:solidFill>
                  <a:srgbClr val="FF0000"/>
                </a:solidFill>
                <a:latin typeface="Berlin Sans FB" panose="020E0602020502020306" pitchFamily="34" charset="0"/>
              </a:rPr>
              <a:t> Force Management) au module COPC V6.0 « Best Practice for CX </a:t>
            </a:r>
            <a:r>
              <a:rPr lang="fr-FR" sz="1400" dirty="0" err="1">
                <a:solidFill>
                  <a:srgbClr val="FF0000"/>
                </a:solidFill>
                <a:latin typeface="Berlin Sans FB" panose="020E0602020502020306" pitchFamily="34" charset="0"/>
              </a:rPr>
              <a:t>Operation</a:t>
            </a:r>
            <a:r>
              <a:rPr lang="fr-FR" sz="1400" dirty="0">
                <a:solidFill>
                  <a:srgbClr val="FF0000"/>
                </a:solidFill>
                <a:latin typeface="Berlin Sans FB" panose="020E0602020502020306" pitchFamily="34" charset="0"/>
              </a:rPr>
              <a:t> »</a:t>
            </a:r>
            <a:r>
              <a:rPr lang="fr-FR" sz="1400" dirty="0">
                <a:latin typeface="Berlin Sans FB" panose="020E0602020502020306" pitchFamily="34" charset="0"/>
              </a:rPr>
              <a:t>.</a:t>
            </a:r>
          </a:p>
        </p:txBody>
      </p:sp>
    </p:spTree>
    <p:extLst>
      <p:ext uri="{BB962C8B-B14F-4D97-AF65-F5344CB8AC3E}">
        <p14:creationId xmlns:p14="http://schemas.microsoft.com/office/powerpoint/2010/main" val="3996453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APPROCHE COPC</a:t>
            </a:r>
            <a:endParaRPr lang="fr-FR" sz="2800" dirty="0">
              <a:solidFill>
                <a:srgbClr val="FF0000"/>
              </a:solidFill>
              <a:latin typeface="Berlin Sans FB" panose="020E0602020502020306" pitchFamily="34" charset="0"/>
            </a:endParaRPr>
          </a:p>
        </p:txBody>
      </p:sp>
      <p:sp>
        <p:nvSpPr>
          <p:cNvPr id="9" name="Rectangle 8"/>
          <p:cNvSpPr/>
          <p:nvPr/>
        </p:nvSpPr>
        <p:spPr>
          <a:xfrm>
            <a:off x="1595521" y="1696453"/>
            <a:ext cx="8645758" cy="1292662"/>
          </a:xfrm>
          <a:prstGeom prst="rect">
            <a:avLst/>
          </a:prstGeom>
        </p:spPr>
        <p:txBody>
          <a:bodyPr wrap="square">
            <a:spAutoFit/>
          </a:bodyPr>
          <a:lstStyle/>
          <a:p>
            <a:pPr algn="just">
              <a:lnSpc>
                <a:spcPct val="150000"/>
              </a:lnSpc>
              <a:spcAft>
                <a:spcPts val="1800"/>
              </a:spcAft>
            </a:pPr>
            <a:r>
              <a:rPr lang="fr-FR" sz="1400" b="1" dirty="0" smtClean="0">
                <a:latin typeface="Berlin Sans FB" panose="020E0602020502020306" pitchFamily="34" charset="0"/>
              </a:rPr>
              <a:t>Recrutement </a:t>
            </a:r>
            <a:r>
              <a:rPr lang="fr-FR" sz="1400" b="1" dirty="0">
                <a:latin typeface="Berlin Sans FB" panose="020E0602020502020306" pitchFamily="34" charset="0"/>
              </a:rPr>
              <a:t>et formation</a:t>
            </a:r>
          </a:p>
          <a:p>
            <a:pPr algn="just">
              <a:lnSpc>
                <a:spcPct val="150000"/>
              </a:lnSpc>
              <a:spcAft>
                <a:spcPts val="1800"/>
              </a:spcAft>
            </a:pPr>
            <a:r>
              <a:rPr lang="fr-FR" sz="1400" u="sng" dirty="0">
                <a:latin typeface="Berlin Sans FB" panose="020E0602020502020306" pitchFamily="34" charset="0"/>
              </a:rPr>
              <a:t>Objectif</a:t>
            </a:r>
            <a:r>
              <a:rPr lang="fr-FR" sz="1400" dirty="0">
                <a:latin typeface="Berlin Sans FB" panose="020E0602020502020306" pitchFamily="34" charset="0"/>
              </a:rPr>
              <a:t> : Unifier le processus Recrutement &amp; Formation et améliorer les outils de travail pour une bonne gestion des compétences</a:t>
            </a:r>
            <a:r>
              <a:rPr lang="fr-FR" sz="1400" dirty="0" smtClean="0">
                <a:latin typeface="Berlin Sans FB" panose="020E0602020502020306" pitchFamily="34" charset="0"/>
              </a:rPr>
              <a:t>.</a:t>
            </a:r>
            <a:endParaRPr lang="fr-FR" sz="1400" dirty="0">
              <a:latin typeface="Berlin Sans FB" panose="020E0602020502020306" pitchFamily="34" charset="0"/>
            </a:endParaRPr>
          </a:p>
        </p:txBody>
      </p:sp>
      <p:sp>
        <p:nvSpPr>
          <p:cNvPr id="7" name="Rectangle 6"/>
          <p:cNvSpPr/>
          <p:nvPr/>
        </p:nvSpPr>
        <p:spPr>
          <a:xfrm>
            <a:off x="1523678" y="1037303"/>
            <a:ext cx="8182025" cy="461665"/>
          </a:xfrm>
          <a:prstGeom prst="rect">
            <a:avLst/>
          </a:prstGeom>
        </p:spPr>
        <p:txBody>
          <a:bodyPr wrap="square">
            <a:spAutoFit/>
          </a:bodyPr>
          <a:lstStyle/>
          <a:p>
            <a:pPr algn="just"/>
            <a:r>
              <a:rPr lang="fr-FR" sz="2400" dirty="0" smtClean="0">
                <a:solidFill>
                  <a:srgbClr val="C00000"/>
                </a:solidFill>
                <a:latin typeface="Bodoni MT Black" pitchFamily="18" charset="0"/>
              </a:rPr>
              <a:t>Indicateurs </a:t>
            </a:r>
            <a:r>
              <a:rPr lang="fr-FR" sz="2400" dirty="0">
                <a:solidFill>
                  <a:srgbClr val="C00000"/>
                </a:solidFill>
                <a:latin typeface="Bodoni MT Black" pitchFamily="18" charset="0"/>
              </a:rPr>
              <a:t>COPC suivis par les équipes </a:t>
            </a:r>
            <a:r>
              <a:rPr lang="fr-FR" sz="2400" dirty="0" smtClean="0">
                <a:solidFill>
                  <a:srgbClr val="C00000"/>
                </a:solidFill>
                <a:latin typeface="Bodoni MT Black" pitchFamily="18" charset="0"/>
              </a:rPr>
              <a:t>du Groupe</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stretch>
            <a:fillRect/>
          </a:stretch>
        </p:blipFill>
        <p:spPr>
          <a:xfrm>
            <a:off x="1700025" y="3108222"/>
            <a:ext cx="9194398" cy="2809251"/>
          </a:xfrm>
          <a:prstGeom prst="rect">
            <a:avLst/>
          </a:prstGeom>
        </p:spPr>
      </p:pic>
    </p:spTree>
    <p:extLst>
      <p:ext uri="{BB962C8B-B14F-4D97-AF65-F5344CB8AC3E}">
        <p14:creationId xmlns:p14="http://schemas.microsoft.com/office/powerpoint/2010/main" val="207727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APPROCHE COPC</a:t>
            </a:r>
            <a:endParaRPr lang="fr-FR" sz="2800" dirty="0">
              <a:solidFill>
                <a:srgbClr val="FF0000"/>
              </a:solidFill>
              <a:latin typeface="Berlin Sans FB" panose="020E0602020502020306" pitchFamily="34" charset="0"/>
            </a:endParaRPr>
          </a:p>
        </p:txBody>
      </p:sp>
      <p:sp>
        <p:nvSpPr>
          <p:cNvPr id="9" name="Rectangle 8"/>
          <p:cNvSpPr/>
          <p:nvPr/>
        </p:nvSpPr>
        <p:spPr>
          <a:xfrm>
            <a:off x="1595521" y="1696453"/>
            <a:ext cx="8645758" cy="969496"/>
          </a:xfrm>
          <a:prstGeom prst="rect">
            <a:avLst/>
          </a:prstGeom>
        </p:spPr>
        <p:txBody>
          <a:bodyPr wrap="square">
            <a:spAutoFit/>
          </a:bodyPr>
          <a:lstStyle/>
          <a:p>
            <a:pPr algn="just">
              <a:lnSpc>
                <a:spcPct val="150000"/>
              </a:lnSpc>
              <a:spcAft>
                <a:spcPts val="1800"/>
              </a:spcAft>
            </a:pPr>
            <a:r>
              <a:rPr lang="fr-FR" sz="1400" b="1" dirty="0">
                <a:latin typeface="Berlin Sans FB" panose="020E0602020502020306" pitchFamily="34" charset="0"/>
              </a:rPr>
              <a:t>Processus Qualité</a:t>
            </a:r>
          </a:p>
          <a:p>
            <a:pPr algn="just">
              <a:lnSpc>
                <a:spcPct val="150000"/>
              </a:lnSpc>
              <a:spcAft>
                <a:spcPts val="1800"/>
              </a:spcAft>
            </a:pPr>
            <a:r>
              <a:rPr lang="fr-FR" sz="1400" u="sng" dirty="0">
                <a:latin typeface="Berlin Sans FB" panose="020E0602020502020306" pitchFamily="34" charset="0"/>
              </a:rPr>
              <a:t>Objectif</a:t>
            </a:r>
            <a:r>
              <a:rPr lang="fr-FR" sz="1400" dirty="0">
                <a:latin typeface="Berlin Sans FB" panose="020E0602020502020306" pitchFamily="34" charset="0"/>
              </a:rPr>
              <a:t> : Monitorer l’ensemble des actions qualité au travers d’un système de suivi des </a:t>
            </a:r>
            <a:r>
              <a:rPr lang="fr-FR" sz="1400" dirty="0" smtClean="0">
                <a:latin typeface="Berlin Sans FB" panose="020E0602020502020306" pitchFamily="34" charset="0"/>
              </a:rPr>
              <a:t>indicateurs.</a:t>
            </a:r>
            <a:endParaRPr lang="fr-FR" sz="1400" dirty="0">
              <a:latin typeface="Berlin Sans FB" panose="020E0602020502020306" pitchFamily="34" charset="0"/>
            </a:endParaRPr>
          </a:p>
        </p:txBody>
      </p:sp>
      <p:sp>
        <p:nvSpPr>
          <p:cNvPr id="7" name="Rectangle 6"/>
          <p:cNvSpPr/>
          <p:nvPr/>
        </p:nvSpPr>
        <p:spPr>
          <a:xfrm>
            <a:off x="1523678" y="1037303"/>
            <a:ext cx="8182025" cy="461665"/>
          </a:xfrm>
          <a:prstGeom prst="rect">
            <a:avLst/>
          </a:prstGeom>
        </p:spPr>
        <p:txBody>
          <a:bodyPr wrap="square">
            <a:spAutoFit/>
          </a:bodyPr>
          <a:lstStyle/>
          <a:p>
            <a:pPr algn="just"/>
            <a:r>
              <a:rPr lang="fr-FR" sz="2400" dirty="0" smtClean="0">
                <a:solidFill>
                  <a:srgbClr val="C00000"/>
                </a:solidFill>
                <a:latin typeface="Bodoni MT Black" pitchFamily="18" charset="0"/>
              </a:rPr>
              <a:t>Indicateurs </a:t>
            </a:r>
            <a:r>
              <a:rPr lang="fr-FR" sz="2400" dirty="0">
                <a:solidFill>
                  <a:srgbClr val="C00000"/>
                </a:solidFill>
                <a:latin typeface="Bodoni MT Black" pitchFamily="18" charset="0"/>
              </a:rPr>
              <a:t>COPC suivis par les équipes </a:t>
            </a:r>
            <a:r>
              <a:rPr lang="fr-FR" sz="2400" dirty="0" smtClean="0">
                <a:solidFill>
                  <a:srgbClr val="C00000"/>
                </a:solidFill>
                <a:latin typeface="Bodoni MT Black" pitchFamily="18" charset="0"/>
              </a:rPr>
              <a:t>du Groupe</a:t>
            </a:r>
            <a:endParaRPr lang="fr-FR" sz="2400" dirty="0">
              <a:solidFill>
                <a:srgbClr val="C00000"/>
              </a:solidFill>
              <a:latin typeface="Bodoni MT Black" pitchFamily="18" charset="0"/>
            </a:endParaRPr>
          </a:p>
        </p:txBody>
      </p:sp>
      <p:pic>
        <p:nvPicPr>
          <p:cNvPr id="3" name="Image 2"/>
          <p:cNvPicPr>
            <a:picLocks noChangeAspect="1"/>
          </p:cNvPicPr>
          <p:nvPr/>
        </p:nvPicPr>
        <p:blipFill>
          <a:blip r:embed="rId2"/>
          <a:stretch>
            <a:fillRect/>
          </a:stretch>
        </p:blipFill>
        <p:spPr>
          <a:xfrm>
            <a:off x="1680939" y="2863434"/>
            <a:ext cx="9003046" cy="2975663"/>
          </a:xfrm>
          <a:prstGeom prst="rect">
            <a:avLst/>
          </a:prstGeom>
        </p:spPr>
      </p:pic>
    </p:spTree>
    <p:extLst>
      <p:ext uri="{BB962C8B-B14F-4D97-AF65-F5344CB8AC3E}">
        <p14:creationId xmlns:p14="http://schemas.microsoft.com/office/powerpoint/2010/main" val="208898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APPROCHE COPC</a:t>
            </a:r>
            <a:endParaRPr lang="fr-FR" sz="2800" dirty="0">
              <a:solidFill>
                <a:srgbClr val="FF0000"/>
              </a:solidFill>
              <a:latin typeface="Berlin Sans FB" panose="020E0602020502020306" pitchFamily="34" charset="0"/>
            </a:endParaRPr>
          </a:p>
        </p:txBody>
      </p:sp>
      <p:sp>
        <p:nvSpPr>
          <p:cNvPr id="9" name="Rectangle 8"/>
          <p:cNvSpPr/>
          <p:nvPr/>
        </p:nvSpPr>
        <p:spPr>
          <a:xfrm>
            <a:off x="1595521" y="1696453"/>
            <a:ext cx="8972330" cy="1292662"/>
          </a:xfrm>
          <a:prstGeom prst="rect">
            <a:avLst/>
          </a:prstGeom>
        </p:spPr>
        <p:txBody>
          <a:bodyPr wrap="square">
            <a:spAutoFit/>
          </a:bodyPr>
          <a:lstStyle/>
          <a:p>
            <a:pPr algn="just">
              <a:lnSpc>
                <a:spcPct val="150000"/>
              </a:lnSpc>
              <a:spcAft>
                <a:spcPts val="1800"/>
              </a:spcAft>
            </a:pPr>
            <a:r>
              <a:rPr lang="fr-FR" sz="1400" b="1" dirty="0" err="1">
                <a:latin typeface="Berlin Sans FB" panose="020E0602020502020306" pitchFamily="34" charset="0"/>
              </a:rPr>
              <a:t>Workforce</a:t>
            </a:r>
            <a:r>
              <a:rPr lang="fr-FR" sz="1400" b="1" dirty="0">
                <a:latin typeface="Berlin Sans FB" panose="020E0602020502020306" pitchFamily="34" charset="0"/>
              </a:rPr>
              <a:t> Management</a:t>
            </a:r>
          </a:p>
          <a:p>
            <a:pPr algn="just">
              <a:lnSpc>
                <a:spcPct val="150000"/>
              </a:lnSpc>
              <a:spcAft>
                <a:spcPts val="1800"/>
              </a:spcAft>
            </a:pPr>
            <a:r>
              <a:rPr lang="fr-FR" sz="1400" u="sng" dirty="0">
                <a:latin typeface="Berlin Sans FB" panose="020E0602020502020306" pitchFamily="34" charset="0"/>
              </a:rPr>
              <a:t>Objectif</a:t>
            </a:r>
            <a:r>
              <a:rPr lang="fr-FR" sz="1400" dirty="0">
                <a:latin typeface="Berlin Sans FB" panose="020E0602020502020306" pitchFamily="34" charset="0"/>
              </a:rPr>
              <a:t> </a:t>
            </a:r>
            <a:r>
              <a:rPr lang="fr-FR" sz="1400" dirty="0" smtClean="0">
                <a:latin typeface="Berlin Sans FB" panose="020E0602020502020306" pitchFamily="34" charset="0"/>
              </a:rPr>
              <a:t>: Unifier </a:t>
            </a:r>
            <a:r>
              <a:rPr lang="fr-FR" sz="1400" dirty="0">
                <a:latin typeface="Berlin Sans FB" panose="020E0602020502020306" pitchFamily="34" charset="0"/>
              </a:rPr>
              <a:t>les méthodes de gestion de dimensionnement, cadrer le référentiel des indicateurs de suivi, permettre une planification adaptée aux objectifs et une gestion optimale des heures staffées</a:t>
            </a:r>
            <a:r>
              <a:rPr lang="fr-FR" sz="1400" dirty="0" smtClean="0">
                <a:latin typeface="Berlin Sans FB" panose="020E0602020502020306" pitchFamily="34" charset="0"/>
              </a:rPr>
              <a:t>.</a:t>
            </a:r>
            <a:endParaRPr lang="fr-FR" sz="1400" dirty="0">
              <a:latin typeface="Berlin Sans FB" panose="020E0602020502020306" pitchFamily="34" charset="0"/>
            </a:endParaRPr>
          </a:p>
        </p:txBody>
      </p:sp>
      <p:sp>
        <p:nvSpPr>
          <p:cNvPr id="7" name="Rectangle 6"/>
          <p:cNvSpPr/>
          <p:nvPr/>
        </p:nvSpPr>
        <p:spPr>
          <a:xfrm>
            <a:off x="1523678" y="1037303"/>
            <a:ext cx="8182025" cy="461665"/>
          </a:xfrm>
          <a:prstGeom prst="rect">
            <a:avLst/>
          </a:prstGeom>
        </p:spPr>
        <p:txBody>
          <a:bodyPr wrap="square">
            <a:spAutoFit/>
          </a:bodyPr>
          <a:lstStyle/>
          <a:p>
            <a:pPr algn="just"/>
            <a:r>
              <a:rPr lang="fr-FR" sz="2400" dirty="0" smtClean="0">
                <a:solidFill>
                  <a:srgbClr val="C00000"/>
                </a:solidFill>
                <a:latin typeface="Bodoni MT Black" pitchFamily="18" charset="0"/>
              </a:rPr>
              <a:t>Indicateurs </a:t>
            </a:r>
            <a:r>
              <a:rPr lang="fr-FR" sz="2400" dirty="0">
                <a:solidFill>
                  <a:srgbClr val="C00000"/>
                </a:solidFill>
                <a:latin typeface="Bodoni MT Black" pitchFamily="18" charset="0"/>
              </a:rPr>
              <a:t>COPC suivis par les équipes </a:t>
            </a:r>
            <a:r>
              <a:rPr lang="fr-FR" sz="2400" dirty="0" smtClean="0">
                <a:solidFill>
                  <a:srgbClr val="C00000"/>
                </a:solidFill>
                <a:latin typeface="Bodoni MT Black" pitchFamily="18" charset="0"/>
              </a:rPr>
              <a:t>du Groupe</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stretch>
            <a:fillRect/>
          </a:stretch>
        </p:blipFill>
        <p:spPr>
          <a:xfrm>
            <a:off x="1687035" y="2989114"/>
            <a:ext cx="9024507" cy="3085115"/>
          </a:xfrm>
          <a:prstGeom prst="rect">
            <a:avLst/>
          </a:prstGeom>
        </p:spPr>
      </p:pic>
    </p:spTree>
    <p:extLst>
      <p:ext uri="{BB962C8B-B14F-4D97-AF65-F5344CB8AC3E}">
        <p14:creationId xmlns:p14="http://schemas.microsoft.com/office/powerpoint/2010/main" val="248744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APPROCHE COPC</a:t>
            </a:r>
            <a:endParaRPr lang="fr-FR" sz="2800" dirty="0">
              <a:solidFill>
                <a:srgbClr val="FF0000"/>
              </a:solidFill>
              <a:latin typeface="Berlin Sans FB" panose="020E0602020502020306" pitchFamily="34" charset="0"/>
            </a:endParaRPr>
          </a:p>
        </p:txBody>
      </p:sp>
      <p:sp>
        <p:nvSpPr>
          <p:cNvPr id="9" name="Rectangle 8"/>
          <p:cNvSpPr/>
          <p:nvPr/>
        </p:nvSpPr>
        <p:spPr>
          <a:xfrm>
            <a:off x="1595521" y="1696453"/>
            <a:ext cx="8972330" cy="1292662"/>
          </a:xfrm>
          <a:prstGeom prst="rect">
            <a:avLst/>
          </a:prstGeom>
        </p:spPr>
        <p:txBody>
          <a:bodyPr wrap="square">
            <a:spAutoFit/>
          </a:bodyPr>
          <a:lstStyle/>
          <a:p>
            <a:pPr algn="just">
              <a:lnSpc>
                <a:spcPct val="150000"/>
              </a:lnSpc>
              <a:spcAft>
                <a:spcPts val="1800"/>
              </a:spcAft>
            </a:pPr>
            <a:r>
              <a:rPr lang="fr-FR" sz="1400" b="1" dirty="0" err="1">
                <a:latin typeface="Berlin Sans FB" panose="020E0602020502020306" pitchFamily="34" charset="0"/>
              </a:rPr>
              <a:t>Workforce</a:t>
            </a:r>
            <a:r>
              <a:rPr lang="fr-FR" sz="1400" b="1" dirty="0">
                <a:latin typeface="Berlin Sans FB" panose="020E0602020502020306" pitchFamily="34" charset="0"/>
              </a:rPr>
              <a:t> Management</a:t>
            </a:r>
          </a:p>
          <a:p>
            <a:pPr algn="just">
              <a:lnSpc>
                <a:spcPct val="150000"/>
              </a:lnSpc>
              <a:spcAft>
                <a:spcPts val="1800"/>
              </a:spcAft>
            </a:pPr>
            <a:r>
              <a:rPr lang="fr-FR" sz="1400" u="sng" dirty="0">
                <a:latin typeface="Berlin Sans FB" panose="020E0602020502020306" pitchFamily="34" charset="0"/>
              </a:rPr>
              <a:t>Objectif</a:t>
            </a:r>
            <a:r>
              <a:rPr lang="fr-FR" sz="1400" dirty="0">
                <a:latin typeface="Berlin Sans FB" panose="020E0602020502020306" pitchFamily="34" charset="0"/>
              </a:rPr>
              <a:t> </a:t>
            </a:r>
            <a:r>
              <a:rPr lang="fr-FR" sz="1400" dirty="0" smtClean="0">
                <a:latin typeface="Berlin Sans FB" panose="020E0602020502020306" pitchFamily="34" charset="0"/>
              </a:rPr>
              <a:t>: Unifier </a:t>
            </a:r>
            <a:r>
              <a:rPr lang="fr-FR" sz="1400" dirty="0">
                <a:latin typeface="Berlin Sans FB" panose="020E0602020502020306" pitchFamily="34" charset="0"/>
              </a:rPr>
              <a:t>les méthodes de gestion de dimensionnement, cadrer le référentiel des indicateurs de suivi, permettre une planification adaptée aux objectifs et une gestion optimale des heures staffées</a:t>
            </a:r>
            <a:r>
              <a:rPr lang="fr-FR" sz="1400" dirty="0" smtClean="0">
                <a:latin typeface="Berlin Sans FB" panose="020E0602020502020306" pitchFamily="34" charset="0"/>
              </a:rPr>
              <a:t>.</a:t>
            </a:r>
            <a:endParaRPr lang="fr-FR" sz="1400" dirty="0">
              <a:latin typeface="Berlin Sans FB" panose="020E0602020502020306" pitchFamily="34" charset="0"/>
            </a:endParaRPr>
          </a:p>
        </p:txBody>
      </p:sp>
      <p:sp>
        <p:nvSpPr>
          <p:cNvPr id="7" name="Rectangle 6"/>
          <p:cNvSpPr/>
          <p:nvPr/>
        </p:nvSpPr>
        <p:spPr>
          <a:xfrm>
            <a:off x="1523678" y="1037303"/>
            <a:ext cx="8182025" cy="461665"/>
          </a:xfrm>
          <a:prstGeom prst="rect">
            <a:avLst/>
          </a:prstGeom>
        </p:spPr>
        <p:txBody>
          <a:bodyPr wrap="square">
            <a:spAutoFit/>
          </a:bodyPr>
          <a:lstStyle/>
          <a:p>
            <a:pPr algn="just"/>
            <a:r>
              <a:rPr lang="fr-FR" sz="2400" dirty="0" smtClean="0">
                <a:solidFill>
                  <a:srgbClr val="C00000"/>
                </a:solidFill>
                <a:latin typeface="Bodoni MT Black" pitchFamily="18" charset="0"/>
              </a:rPr>
              <a:t>Indicateurs </a:t>
            </a:r>
            <a:r>
              <a:rPr lang="fr-FR" sz="2400" dirty="0">
                <a:solidFill>
                  <a:srgbClr val="C00000"/>
                </a:solidFill>
                <a:latin typeface="Bodoni MT Black" pitchFamily="18" charset="0"/>
              </a:rPr>
              <a:t>COPC suivis par les équipes </a:t>
            </a:r>
            <a:r>
              <a:rPr lang="fr-FR" sz="2400" dirty="0" smtClean="0">
                <a:solidFill>
                  <a:srgbClr val="C00000"/>
                </a:solidFill>
                <a:latin typeface="Bodoni MT Black" pitchFamily="18" charset="0"/>
              </a:rPr>
              <a:t>du Groupe</a:t>
            </a:r>
            <a:endParaRPr lang="fr-FR" sz="2400" dirty="0">
              <a:solidFill>
                <a:srgbClr val="C00000"/>
              </a:solidFill>
              <a:latin typeface="Bodoni MT Black" pitchFamily="18" charset="0"/>
            </a:endParaRPr>
          </a:p>
        </p:txBody>
      </p:sp>
      <p:pic>
        <p:nvPicPr>
          <p:cNvPr id="2" name="Image 1"/>
          <p:cNvPicPr>
            <a:picLocks noChangeAspect="1"/>
          </p:cNvPicPr>
          <p:nvPr/>
        </p:nvPicPr>
        <p:blipFill>
          <a:blip r:embed="rId2"/>
          <a:stretch>
            <a:fillRect/>
          </a:stretch>
        </p:blipFill>
        <p:spPr>
          <a:xfrm>
            <a:off x="1687035" y="2989114"/>
            <a:ext cx="9024507" cy="3085115"/>
          </a:xfrm>
          <a:prstGeom prst="rect">
            <a:avLst/>
          </a:prstGeom>
        </p:spPr>
      </p:pic>
    </p:spTree>
    <p:extLst>
      <p:ext uri="{BB962C8B-B14F-4D97-AF65-F5344CB8AC3E}">
        <p14:creationId xmlns:p14="http://schemas.microsoft.com/office/powerpoint/2010/main" val="57057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89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7306423" cy="646331"/>
          </a:xfrm>
          <a:prstGeom prst="rect">
            <a:avLst/>
          </a:prstGeom>
        </p:spPr>
        <p:txBody>
          <a:bodyPr wrap="square">
            <a:spAutoFit/>
          </a:bodyPr>
          <a:lstStyle/>
          <a:p>
            <a:pPr algn="ctr">
              <a:lnSpc>
                <a:spcPct val="150000"/>
              </a:lnSpc>
            </a:pPr>
            <a:r>
              <a:rPr lang="fr-FR" sz="2400" dirty="0" smtClean="0">
                <a:solidFill>
                  <a:srgbClr val="C00000"/>
                </a:solidFill>
                <a:latin typeface="Bodoni MT Black" pitchFamily="18" charset="0"/>
              </a:rPr>
              <a:t>DEMARCHE D’AMELIORATION CONTINUE</a:t>
            </a:r>
            <a:endParaRPr lang="fr-FR" sz="2400" dirty="0">
              <a:solidFill>
                <a:srgbClr val="C00000"/>
              </a:solidFill>
              <a:latin typeface="Bodoni MT Black" pitchFamily="18" charset="0"/>
            </a:endParaRPr>
          </a:p>
        </p:txBody>
      </p:sp>
      <p:sp>
        <p:nvSpPr>
          <p:cNvPr id="10" name="Titre 1"/>
          <p:cNvSpPr>
            <a:spLocks noGrp="1"/>
          </p:cNvSpPr>
          <p:nvPr>
            <p:ph type="title"/>
          </p:nvPr>
        </p:nvSpPr>
        <p:spPr>
          <a:xfrm>
            <a:off x="1545698" y="2441147"/>
            <a:ext cx="4049882" cy="2895612"/>
          </a:xfrm>
        </p:spPr>
        <p:txBody>
          <a:bodyPr>
            <a:normAutofit/>
          </a:bodyPr>
          <a:lstStyle/>
          <a:p>
            <a:pPr>
              <a:lnSpc>
                <a:spcPct val="150000"/>
              </a:lnSpc>
              <a:spcBef>
                <a:spcPts val="1800"/>
              </a:spcBef>
            </a:pPr>
            <a:r>
              <a:rPr lang="fr-FR" sz="1600" dirty="0" smtClean="0">
                <a:latin typeface="Berlin Sans FB" panose="020E0602020502020306" pitchFamily="34" charset="0"/>
              </a:rPr>
              <a:t>La méthodologie SIX SYGMA sera appliquée à travers les trois dimensions que sont:</a:t>
            </a:r>
            <a:br>
              <a:rPr lang="fr-FR" sz="1600" dirty="0" smtClean="0">
                <a:latin typeface="Berlin Sans FB" panose="020E0602020502020306" pitchFamily="34" charset="0"/>
              </a:rPr>
            </a:br>
            <a:r>
              <a:rPr lang="fr-FR" sz="1600" dirty="0" smtClean="0">
                <a:latin typeface="Berlin Sans FB" panose="020E0602020502020306" pitchFamily="34" charset="0"/>
              </a:rPr>
              <a:t>- l’organisation (les hommes)</a:t>
            </a:r>
            <a:br>
              <a:rPr lang="fr-FR" sz="1600" dirty="0" smtClean="0">
                <a:latin typeface="Berlin Sans FB" panose="020E0602020502020306" pitchFamily="34" charset="0"/>
              </a:rPr>
            </a:br>
            <a:r>
              <a:rPr lang="fr-FR" sz="1600" dirty="0" smtClean="0">
                <a:latin typeface="Berlin Sans FB" panose="020E0602020502020306" pitchFamily="34" charset="0"/>
              </a:rPr>
              <a:t>- la méthodologie (les </a:t>
            </a:r>
            <a:r>
              <a:rPr lang="fr-FR" sz="1600" dirty="0" err="1" smtClean="0">
                <a:latin typeface="Berlin Sans FB" panose="020E0602020502020306" pitchFamily="34" charset="0"/>
              </a:rPr>
              <a:t>process</a:t>
            </a:r>
            <a:r>
              <a:rPr lang="fr-FR" sz="1600" dirty="0" smtClean="0">
                <a:latin typeface="Berlin Sans FB" panose="020E0602020502020306" pitchFamily="34" charset="0"/>
              </a:rPr>
              <a:t>)</a:t>
            </a:r>
            <a:br>
              <a:rPr lang="fr-FR" sz="1600" dirty="0" smtClean="0">
                <a:latin typeface="Berlin Sans FB" panose="020E0602020502020306" pitchFamily="34" charset="0"/>
              </a:rPr>
            </a:br>
            <a:r>
              <a:rPr lang="fr-FR" sz="1600" dirty="0" smtClean="0">
                <a:latin typeface="Berlin Sans FB" panose="020E0602020502020306" pitchFamily="34" charset="0"/>
              </a:rPr>
              <a:t>- les outils de suivi des statistiques.</a:t>
            </a:r>
            <a:br>
              <a:rPr lang="fr-FR" sz="1600" dirty="0" smtClean="0">
                <a:latin typeface="Berlin Sans FB" panose="020E0602020502020306" pitchFamily="34" charset="0"/>
              </a:rPr>
            </a:br>
            <a:r>
              <a:rPr lang="fr-FR" sz="1600" dirty="0" smtClean="0">
                <a:latin typeface="Berlin Sans FB" panose="020E0602020502020306" pitchFamily="34" charset="0"/>
              </a:rPr>
              <a:t>Elle permettra un pilotage axé sur l’amélioration de la DMT .</a:t>
            </a:r>
            <a:endParaRPr lang="fr-FR" sz="1600" dirty="0">
              <a:latin typeface="Berlin Sans FB" panose="020E0602020502020306"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4" y="1574450"/>
            <a:ext cx="5971122" cy="4385120"/>
          </a:xfrm>
          <a:prstGeom prst="rect">
            <a:avLst/>
          </a:prstGeom>
        </p:spPr>
      </p:pic>
    </p:spTree>
    <p:extLst>
      <p:ext uri="{BB962C8B-B14F-4D97-AF65-F5344CB8AC3E}">
        <p14:creationId xmlns:p14="http://schemas.microsoft.com/office/powerpoint/2010/main" val="251251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20/04/2017</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9</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sp>
        <p:nvSpPr>
          <p:cNvPr id="2" name="ZoneTexte 1"/>
          <p:cNvSpPr txBox="1"/>
          <p:nvPr/>
        </p:nvSpPr>
        <p:spPr>
          <a:xfrm>
            <a:off x="3874576" y="5338520"/>
            <a:ext cx="4587498" cy="338554"/>
          </a:xfrm>
          <a:prstGeom prst="rect">
            <a:avLst/>
          </a:prstGeom>
          <a:solidFill>
            <a:schemeClr val="accent2"/>
          </a:solidFill>
        </p:spPr>
        <p:txBody>
          <a:bodyPr wrap="square" rtlCol="0">
            <a:spAutoFit/>
          </a:bodyPr>
          <a:lstStyle/>
          <a:p>
            <a:pPr algn="ctr"/>
            <a:r>
              <a:rPr lang="fr-FR" sz="1600" dirty="0" smtClean="0">
                <a:latin typeface="Berlin Sans FB" panose="020E0602020502020306" pitchFamily="34" charset="0"/>
              </a:rPr>
              <a:t>Vue partielle du site dédié à Orange Cameroun</a:t>
            </a:r>
            <a:endParaRPr lang="fr-FR" sz="1600" dirty="0">
              <a:latin typeface="Berlin Sans FB" panose="020E0602020502020306" pitchFamily="34" charset="0"/>
            </a:endParaRPr>
          </a:p>
        </p:txBody>
      </p:sp>
    </p:spTree>
    <p:extLst>
      <p:ext uri="{BB962C8B-B14F-4D97-AF65-F5344CB8AC3E}">
        <p14:creationId xmlns:p14="http://schemas.microsoft.com/office/powerpoint/2010/main" val="225113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90</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NOS REFERENCES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8544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91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NOS REFERENCES</a:t>
            </a:r>
            <a:endParaRPr lang="fr-FR" sz="2800" dirty="0">
              <a:solidFill>
                <a:srgbClr val="FF0000"/>
              </a:solidFill>
              <a:latin typeface="Berlin Sans FB" panose="020E0602020502020306" pitchFamily="34" charset="0"/>
            </a:endParaRP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802673" y="541211"/>
            <a:ext cx="9248503" cy="6316789"/>
          </a:xfrm>
          <a:prstGeom prst="rect">
            <a:avLst/>
          </a:prstGeom>
          <a:noFill/>
          <a:ln>
            <a:noFill/>
          </a:ln>
        </p:spPr>
      </p:pic>
    </p:spTree>
    <p:extLst>
      <p:ext uri="{BB962C8B-B14F-4D97-AF65-F5344CB8AC3E}">
        <p14:creationId xmlns:p14="http://schemas.microsoft.com/office/powerpoint/2010/main" val="365893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92</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COMPLEMENT D’INFORMATIONS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45544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20/04/2017</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93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PLAN D’ACTIONS DEPLOIEMENT</a:t>
            </a:r>
            <a:endParaRPr lang="fr-FR" sz="2800" dirty="0">
              <a:solidFill>
                <a:srgbClr val="FF0000"/>
              </a:solidFill>
              <a:latin typeface="Berlin Sans FB" panose="020E06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304321329"/>
              </p:ext>
            </p:extLst>
          </p:nvPr>
        </p:nvGraphicFramePr>
        <p:xfrm>
          <a:off x="1572973" y="1413191"/>
          <a:ext cx="9842267" cy="4416082"/>
        </p:xfrm>
        <a:graphic>
          <a:graphicData uri="http://schemas.openxmlformats.org/drawingml/2006/table">
            <a:tbl>
              <a:tblPr/>
              <a:tblGrid>
                <a:gridCol w="672976">
                  <a:extLst>
                    <a:ext uri="{9D8B030D-6E8A-4147-A177-3AD203B41FA5}">
                      <a16:colId xmlns:a16="http://schemas.microsoft.com/office/drawing/2014/main" xmlns="" val="20000"/>
                    </a:ext>
                  </a:extLst>
                </a:gridCol>
                <a:gridCol w="4010438">
                  <a:extLst>
                    <a:ext uri="{9D8B030D-6E8A-4147-A177-3AD203B41FA5}">
                      <a16:colId xmlns:a16="http://schemas.microsoft.com/office/drawing/2014/main" xmlns="" val="20001"/>
                    </a:ext>
                  </a:extLst>
                </a:gridCol>
                <a:gridCol w="1160060">
                  <a:extLst>
                    <a:ext uri="{9D8B030D-6E8A-4147-A177-3AD203B41FA5}">
                      <a16:colId xmlns:a16="http://schemas.microsoft.com/office/drawing/2014/main" xmlns="" val="20002"/>
                    </a:ext>
                  </a:extLst>
                </a:gridCol>
                <a:gridCol w="928048">
                  <a:extLst>
                    <a:ext uri="{9D8B030D-6E8A-4147-A177-3AD203B41FA5}">
                      <a16:colId xmlns:a16="http://schemas.microsoft.com/office/drawing/2014/main" xmlns="" val="20003"/>
                    </a:ext>
                  </a:extLst>
                </a:gridCol>
                <a:gridCol w="736979">
                  <a:extLst>
                    <a:ext uri="{9D8B030D-6E8A-4147-A177-3AD203B41FA5}">
                      <a16:colId xmlns:a16="http://schemas.microsoft.com/office/drawing/2014/main" xmlns="" val="20004"/>
                    </a:ext>
                  </a:extLst>
                </a:gridCol>
                <a:gridCol w="982639">
                  <a:extLst>
                    <a:ext uri="{9D8B030D-6E8A-4147-A177-3AD203B41FA5}">
                      <a16:colId xmlns:a16="http://schemas.microsoft.com/office/drawing/2014/main" xmlns="" val="20005"/>
                    </a:ext>
                  </a:extLst>
                </a:gridCol>
                <a:gridCol w="627797">
                  <a:extLst>
                    <a:ext uri="{9D8B030D-6E8A-4147-A177-3AD203B41FA5}">
                      <a16:colId xmlns:a16="http://schemas.microsoft.com/office/drawing/2014/main" xmlns="" val="20006"/>
                    </a:ext>
                  </a:extLst>
                </a:gridCol>
                <a:gridCol w="723330">
                  <a:extLst>
                    <a:ext uri="{9D8B030D-6E8A-4147-A177-3AD203B41FA5}">
                      <a16:colId xmlns:a16="http://schemas.microsoft.com/office/drawing/2014/main" xmlns="" val="20007"/>
                    </a:ext>
                  </a:extLst>
                </a:gridCol>
              </a:tblGrid>
              <a:tr h="597682">
                <a:tc>
                  <a:txBody>
                    <a:bodyPr/>
                    <a:lstStyle/>
                    <a:p>
                      <a:pPr algn="ctr" fontAlgn="ctr"/>
                      <a:r>
                        <a:rPr lang="fr-FR" sz="1400" b="0" i="0" u="none" strike="noStrike" dirty="0">
                          <a:solidFill>
                            <a:srgbClr val="FFFFFF"/>
                          </a:solidFill>
                          <a:latin typeface="Berlin Sans FB" panose="020E0602020502020306" pitchFamily="34" charset="0"/>
                        </a:rPr>
                        <a:t>Items</a:t>
                      </a:r>
                    </a:p>
                  </a:txBody>
                  <a:tcPr marL="5304" marR="5304" marT="5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Actions communes</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 d’avancement</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err="1">
                          <a:solidFill>
                            <a:srgbClr val="FFFFFF"/>
                          </a:solidFill>
                          <a:latin typeface="Berlin Sans FB" panose="020E0602020502020306" pitchFamily="34" charset="0"/>
                        </a:rPr>
                        <a:t>Owner</a:t>
                      </a:r>
                      <a:endParaRPr lang="fr-FR" sz="1400" b="0" i="0" u="none" strike="noStrike" dirty="0">
                        <a:solidFill>
                          <a:srgbClr val="FFFFFF"/>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Etat</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Population Ciblée</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Début</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fr-FR" sz="1400" b="0" i="0" u="none" strike="noStrike" dirty="0">
                          <a:solidFill>
                            <a:srgbClr val="FFFFFF"/>
                          </a:solidFill>
                          <a:latin typeface="Berlin Sans FB" panose="020E0602020502020306" pitchFamily="34" charset="0"/>
                        </a:rPr>
                        <a:t>Fin</a:t>
                      </a: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77300">
                <a:tc rowSpan="8">
                  <a:txBody>
                    <a:bodyPr/>
                    <a:lstStyle/>
                    <a:p>
                      <a:pPr algn="ctr" fontAlgn="ctr"/>
                      <a:endParaRPr lang="fr-FR" sz="1600" b="0" i="0" u="none" strike="noStrike" dirty="0">
                        <a:solidFill>
                          <a:srgbClr val="000000"/>
                        </a:solidFill>
                        <a:latin typeface="Berlin Sans FB" panose="020E0602020502020306" pitchFamily="34" charset="0"/>
                      </a:endParaRPr>
                    </a:p>
                  </a:txBody>
                  <a:tcPr marL="5304" marR="5304" marT="530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latin typeface="Berlin Sans FB" panose="020E0602020502020306" pitchFamily="34" charset="0"/>
                        </a:rPr>
                        <a:t>Déploiement des </a:t>
                      </a:r>
                      <a:r>
                        <a:rPr lang="fr-FR" sz="1200" b="0" i="0" u="none" strike="noStrike" dirty="0" smtClean="0">
                          <a:solidFill>
                            <a:srgbClr val="000000"/>
                          </a:solidFill>
                          <a:latin typeface="Berlin Sans FB" panose="020E0602020502020306" pitchFamily="34" charset="0"/>
                        </a:rPr>
                        <a:t>enquêtes </a:t>
                      </a:r>
                      <a:r>
                        <a:rPr lang="fr-FR" sz="1200" b="0" i="0" u="none" strike="noStrike" dirty="0">
                          <a:solidFill>
                            <a:srgbClr val="000000"/>
                          </a:solidFill>
                          <a:latin typeface="Berlin Sans FB" panose="020E0602020502020306" pitchFamily="34" charset="0"/>
                        </a:rPr>
                        <a:t>de </a:t>
                      </a:r>
                      <a:r>
                        <a:rPr lang="fr-FR" sz="1200" b="0" i="0" u="none" strike="noStrike" dirty="0" smtClean="0">
                          <a:solidFill>
                            <a:srgbClr val="000000"/>
                          </a:solidFill>
                          <a:latin typeface="Berlin Sans FB" panose="020E0602020502020306" pitchFamily="34" charset="0"/>
                        </a:rPr>
                        <a:t>satisfaction internes MCCAM</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20%</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Qualité</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En cours</a:t>
                      </a:r>
                      <a:r>
                        <a:rPr lang="fr-FR" sz="1200" b="0" i="0" u="none" strike="noStrike" dirty="0">
                          <a:solidFill>
                            <a:srgbClr val="000000"/>
                          </a:solidFill>
                          <a:latin typeface="Berlin Sans FB" panose="020E0602020502020306" pitchFamily="34" charset="0"/>
                        </a:rPr>
                        <a:t> </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fr-FR" sz="1200" b="0" i="0" u="none" strike="noStrike" dirty="0">
                          <a:solidFill>
                            <a:srgbClr val="000000"/>
                          </a:solidFill>
                          <a:latin typeface="Berlin Sans FB" panose="020E0602020502020306" pitchFamily="34" charset="0"/>
                        </a:rPr>
                        <a:t>All</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Avril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Mai</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77300">
                <a:tc vMerge="1">
                  <a:txBody>
                    <a:bodyPr/>
                    <a:lstStyle/>
                    <a:p>
                      <a:endParaRPr lang="fr-FR"/>
                    </a:p>
                  </a:txBody>
                  <a:tcPr/>
                </a:tc>
                <a:tc>
                  <a:txBody>
                    <a:bodyPr/>
                    <a:lstStyle/>
                    <a:p>
                      <a:pPr algn="l" fontAlgn="ctr"/>
                      <a:r>
                        <a:rPr lang="fr-FR" sz="1200" b="0" i="0" u="none" strike="noStrike" dirty="0">
                          <a:solidFill>
                            <a:srgbClr val="000000"/>
                          </a:solidFill>
                          <a:latin typeface="Berlin Sans FB" panose="020E0602020502020306" pitchFamily="34" charset="0"/>
                        </a:rPr>
                        <a:t>Formation COPC</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10%</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Formation</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En cours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fr-FR" sz="1200" b="0" i="0" u="none" strike="noStrike" dirty="0" smtClean="0">
                          <a:solidFill>
                            <a:srgbClr val="000000"/>
                          </a:solidFill>
                          <a:latin typeface="Berlin Sans FB" panose="020E0602020502020306" pitchFamily="34" charset="0"/>
                        </a:rPr>
                        <a:t>M</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Juillet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Juillet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7300">
                <a:tc vMerge="1">
                  <a:txBody>
                    <a:bodyPr/>
                    <a:lstStyle/>
                    <a:p>
                      <a:endParaRPr lang="fr-FR"/>
                    </a:p>
                  </a:txBody>
                  <a:tcPr/>
                </a:tc>
                <a:tc>
                  <a:txBody>
                    <a:bodyPr/>
                    <a:lstStyle/>
                    <a:p>
                      <a:pPr algn="l" fontAlgn="ctr"/>
                      <a:r>
                        <a:rPr lang="fr-FR" sz="1200" b="0" i="0" u="none" strike="noStrike" dirty="0">
                          <a:solidFill>
                            <a:srgbClr val="000000"/>
                          </a:solidFill>
                          <a:latin typeface="Berlin Sans FB" panose="020E0602020502020306" pitchFamily="34" charset="0"/>
                        </a:rPr>
                        <a:t>Déploiement </a:t>
                      </a:r>
                      <a:r>
                        <a:rPr lang="fr-FR" sz="1200" b="0" i="0" u="none" strike="noStrike" dirty="0" err="1">
                          <a:solidFill>
                            <a:srgbClr val="000000"/>
                          </a:solidFill>
                          <a:latin typeface="Berlin Sans FB" panose="020E0602020502020306" pitchFamily="34" charset="0"/>
                        </a:rPr>
                        <a:t>Reporting</a:t>
                      </a:r>
                      <a:r>
                        <a:rPr lang="fr-FR" sz="1200" b="0" i="0" u="none" strike="noStrike" dirty="0">
                          <a:solidFill>
                            <a:srgbClr val="000000"/>
                          </a:solidFill>
                          <a:latin typeface="Berlin Sans FB" panose="020E0602020502020306" pitchFamily="34" charset="0"/>
                        </a:rPr>
                        <a:t> + </a:t>
                      </a:r>
                      <a:r>
                        <a:rPr lang="fr-FR" sz="1200" b="0" i="0" u="none" strike="noStrike" dirty="0" err="1">
                          <a:solidFill>
                            <a:srgbClr val="000000"/>
                          </a:solidFill>
                          <a:latin typeface="Berlin Sans FB" panose="020E0602020502020306" pitchFamily="34" charset="0"/>
                        </a:rPr>
                        <a:t>process</a:t>
                      </a:r>
                      <a:r>
                        <a:rPr lang="fr-FR" sz="1200" b="0" i="0" u="none" strike="noStrike" dirty="0">
                          <a:solidFill>
                            <a:srgbClr val="000000"/>
                          </a:solidFill>
                          <a:latin typeface="Berlin Sans FB" panose="020E0602020502020306" pitchFamily="34" charset="0"/>
                        </a:rPr>
                        <a:t> appels entrants</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5%</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Opérations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En cours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fr-FR" sz="1200" b="0" i="0" u="none" strike="noStrike" dirty="0" smtClean="0">
                          <a:solidFill>
                            <a:srgbClr val="000000"/>
                          </a:solidFill>
                          <a:latin typeface="Berlin Sans FB" panose="020E0602020502020306" pitchFamily="34" charset="0"/>
                        </a:rPr>
                        <a:t>M</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Avril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Juillet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7300">
                <a:tc vMerge="1">
                  <a:txBody>
                    <a:bodyPr/>
                    <a:lstStyle/>
                    <a:p>
                      <a:endParaRPr lang="fr-FR"/>
                    </a:p>
                  </a:txBody>
                  <a:tcPr/>
                </a:tc>
                <a:tc>
                  <a:txBody>
                    <a:bodyPr/>
                    <a:lstStyle/>
                    <a:p>
                      <a:pPr algn="l" fontAlgn="ctr"/>
                      <a:r>
                        <a:rPr lang="fr-FR" sz="1200" b="0" i="0" u="none" strike="noStrike" dirty="0">
                          <a:solidFill>
                            <a:srgbClr val="000000"/>
                          </a:solidFill>
                          <a:latin typeface="Berlin Sans FB" panose="020E0602020502020306" pitchFamily="34" charset="0"/>
                        </a:rPr>
                        <a:t>Equipement nouveau site</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0%</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IT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Open</a:t>
                      </a:r>
                      <a:r>
                        <a:rPr lang="fr-FR" sz="1200" b="0" i="0" u="none" strike="noStrike" dirty="0">
                          <a:solidFill>
                            <a:srgbClr val="000000"/>
                          </a:solidFill>
                          <a:latin typeface="Berlin Sans FB" panose="020E0602020502020306" pitchFamily="34" charset="0"/>
                        </a:rPr>
                        <a:t> </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fr-FR" sz="1200" b="0" i="0" u="none" strike="noStrike" dirty="0" smtClean="0">
                          <a:solidFill>
                            <a:srgbClr val="000000"/>
                          </a:solidFill>
                          <a:latin typeface="Berlin Sans FB" panose="020E0602020502020306" pitchFamily="34" charset="0"/>
                        </a:rPr>
                        <a:t>All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Mai</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Fin Juin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7300">
                <a:tc vMerge="1">
                  <a:txBody>
                    <a:bodyPr/>
                    <a:lstStyle/>
                    <a:p>
                      <a:endParaRPr lang="fr-FR"/>
                    </a:p>
                  </a:txBody>
                  <a:tcPr/>
                </a:tc>
                <a:tc>
                  <a:txBody>
                    <a:bodyPr/>
                    <a:lstStyle/>
                    <a:p>
                      <a:pPr algn="l" fontAlgn="ctr"/>
                      <a:r>
                        <a:rPr lang="fr-FR" sz="1200" b="0" i="0" u="none" strike="noStrike" dirty="0">
                          <a:solidFill>
                            <a:srgbClr val="000000"/>
                          </a:solidFill>
                          <a:latin typeface="Berlin Sans FB" panose="020E0602020502020306" pitchFamily="34" charset="0"/>
                        </a:rPr>
                        <a:t>Communication interne</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25%</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Marketing</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En cours</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fr-FR" sz="1200" b="0" i="0" u="none" strike="noStrike" dirty="0" smtClean="0">
                          <a:solidFill>
                            <a:srgbClr val="000000"/>
                          </a:solidFill>
                          <a:latin typeface="Berlin Sans FB" panose="020E0602020502020306" pitchFamily="34" charset="0"/>
                        </a:rPr>
                        <a:t>All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Avril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Juillet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7300">
                <a:tc vMerge="1">
                  <a:txBody>
                    <a:bodyPr/>
                    <a:lstStyle/>
                    <a:p>
                      <a:endParaRPr lang="fr-FR"/>
                    </a:p>
                  </a:txBody>
                  <a:tcPr/>
                </a:tc>
                <a:tc>
                  <a:txBody>
                    <a:bodyPr/>
                    <a:lstStyle/>
                    <a:p>
                      <a:pPr algn="l" fontAlgn="ctr"/>
                      <a:r>
                        <a:rPr lang="fr-FR" sz="1200" b="0" i="0" u="none" strike="noStrike" dirty="0">
                          <a:solidFill>
                            <a:srgbClr val="000000"/>
                          </a:solidFill>
                          <a:latin typeface="Berlin Sans FB" panose="020E0602020502020306" pitchFamily="34" charset="0"/>
                        </a:rPr>
                        <a:t>Déploiement programme formation des managers</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Berlin Sans FB" panose="020E0602020502020306" pitchFamily="34" charset="0"/>
                        </a:rPr>
                        <a:t>3</a:t>
                      </a:r>
                      <a:r>
                        <a:rPr lang="fr-FR" sz="1200" b="0" i="0" u="none" strike="noStrike" dirty="0" smtClean="0">
                          <a:solidFill>
                            <a:srgbClr val="000000"/>
                          </a:solidFill>
                          <a:latin typeface="Berlin Sans FB" panose="020E0602020502020306" pitchFamily="34" charset="0"/>
                        </a:rPr>
                        <a:t>0</a:t>
                      </a:r>
                      <a:r>
                        <a:rPr lang="fr-FR" sz="1200" b="0" i="0" u="none" strike="noStrike" dirty="0">
                          <a:solidFill>
                            <a:srgbClr val="000000"/>
                          </a:solidFill>
                          <a:latin typeface="Berlin Sans FB" panose="020E0602020502020306" pitchFamily="34" charset="0"/>
                        </a:rPr>
                        <a:t>%</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Formation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En cours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fr-FR" sz="1200" b="0" i="0" u="none" strike="noStrike" dirty="0" smtClean="0">
                          <a:solidFill>
                            <a:srgbClr val="000000"/>
                          </a:solidFill>
                          <a:latin typeface="Berlin Sans FB" panose="020E0602020502020306" pitchFamily="34" charset="0"/>
                        </a:rPr>
                        <a:t>M</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Avril</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Décembre</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7300">
                <a:tc vMerge="1">
                  <a:txBody>
                    <a:bodyPr/>
                    <a:lstStyle/>
                    <a:p>
                      <a:endParaRPr lang="fr-F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Déploiement programme formation des formateurs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0%</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Formation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Berlin Sans FB" panose="020E0602020502020306" pitchFamily="34" charset="0"/>
                        </a:rPr>
                        <a:t>Open</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200" b="0" i="0" u="none" strike="noStrike" dirty="0" smtClean="0">
                          <a:solidFill>
                            <a:srgbClr val="000000"/>
                          </a:solidFill>
                          <a:latin typeface="Berlin Sans FB" panose="020E0602020502020306" pitchFamily="34" charset="0"/>
                        </a:rPr>
                        <a:t>M</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Mai</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77300">
                <a:tc vMerge="1">
                  <a:txBody>
                    <a:bodyPr/>
                    <a:lstStyle/>
                    <a:p>
                      <a:endParaRPr lang="fr-FR"/>
                    </a:p>
                  </a:txBody>
                  <a:tcPr/>
                </a:tc>
                <a:tc>
                  <a:txBody>
                    <a:bodyPr/>
                    <a:lstStyle/>
                    <a:p>
                      <a:pPr algn="l" fontAlgn="ctr"/>
                      <a:r>
                        <a:rPr lang="fr-FR" sz="1200" b="0" i="0" u="none" strike="noStrike" dirty="0" smtClean="0">
                          <a:solidFill>
                            <a:srgbClr val="000000"/>
                          </a:solidFill>
                          <a:latin typeface="Berlin Sans FB" panose="020E0602020502020306" pitchFamily="34" charset="0"/>
                        </a:rPr>
                        <a:t>Déploiement programme formation des conseillers</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20%</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Formation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latin typeface="Berlin Sans FB" panose="020E0602020502020306" pitchFamily="34" charset="0"/>
                        </a:rPr>
                        <a:t>En cours</a:t>
                      </a: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fr-FR" sz="1200" b="0" i="0" u="none" strike="noStrike" dirty="0" smtClean="0">
                          <a:solidFill>
                            <a:srgbClr val="000000"/>
                          </a:solidFill>
                          <a:latin typeface="Berlin Sans FB" panose="020E0602020502020306" pitchFamily="34" charset="0"/>
                        </a:rPr>
                        <a:t>CRCD</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Juin</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Berlin Sans FB" panose="020E0602020502020306" pitchFamily="34" charset="0"/>
                        </a:rPr>
                        <a:t>Juillet</a:t>
                      </a:r>
                      <a:endParaRPr lang="fr-FR" sz="1200" b="0" i="0" u="none" strike="noStrike" dirty="0">
                        <a:solidFill>
                          <a:srgbClr val="000000"/>
                        </a:solidFill>
                        <a:latin typeface="Berlin Sans FB" panose="020E0602020502020306" pitchFamily="34" charset="0"/>
                      </a:endParaRPr>
                    </a:p>
                  </a:txBody>
                  <a:tcPr marL="5304" marR="5304" marT="5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1958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fficher l'image d'origine"/>
          <p:cNvPicPr>
            <a:picLocks noChangeAspect="1" noChangeArrowheads="1"/>
          </p:cNvPicPr>
          <p:nvPr/>
        </p:nvPicPr>
        <p:blipFill>
          <a:blip r:embed="rId2" cstate="print"/>
          <a:srcRect/>
          <a:stretch>
            <a:fillRect/>
          </a:stretch>
        </p:blipFill>
        <p:spPr bwMode="auto">
          <a:xfrm>
            <a:off x="2145985" y="2008383"/>
            <a:ext cx="8748485" cy="238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pace réservé de la date 2"/>
          <p:cNvSpPr>
            <a:spLocks noGrp="1"/>
          </p:cNvSpPr>
          <p:nvPr>
            <p:ph type="dt" sz="half" idx="10"/>
          </p:nvPr>
        </p:nvSpPr>
        <p:spPr/>
        <p:txBody>
          <a:bodyPr/>
          <a:lstStyle/>
          <a:p>
            <a:fld id="{87ACCD1C-1E93-4583-B90F-0E49C5B717DE}" type="datetime1">
              <a:rPr lang="fr-FR" smtClean="0"/>
              <a:pPr/>
              <a:t>20/04/2017</a:t>
            </a:fld>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94</a:t>
            </a:fld>
            <a:endParaRPr lang="fr-FR"/>
          </a:p>
        </p:txBody>
      </p:sp>
    </p:spTree>
    <p:extLst>
      <p:ext uri="{BB962C8B-B14F-4D97-AF65-F5344CB8AC3E}">
        <p14:creationId xmlns:p14="http://schemas.microsoft.com/office/powerpoint/2010/main" val="278124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9750"/>
                                        <p:tgtEl>
                                          <p:spTgt spid="78850"/>
                                        </p:tgtEl>
                                      </p:cBhvr>
                                    </p:animEffect>
                                    <p:anim calcmode="lin" valueType="num">
                                      <p:cBhvr>
                                        <p:cTn id="8" dur="29750" fill="hold"/>
                                        <p:tgtEl>
                                          <p:spTgt spid="78850"/>
                                        </p:tgtEl>
                                        <p:attrNameLst>
                                          <p:attrName>ppt_x</p:attrName>
                                        </p:attrNameLst>
                                      </p:cBhvr>
                                      <p:tavLst>
                                        <p:tav tm="0">
                                          <p:val>
                                            <p:strVal val="#ppt_x"/>
                                          </p:val>
                                        </p:tav>
                                        <p:tav tm="100000">
                                          <p:val>
                                            <p:strVal val="#ppt_x"/>
                                          </p:val>
                                        </p:tav>
                                      </p:tavLst>
                                    </p:anim>
                                    <p:anim calcmode="lin" valueType="num">
                                      <p:cBhvr>
                                        <p:cTn id="9" dur="29750" fill="hold"/>
                                        <p:tgtEl>
                                          <p:spTgt spid="78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13281</TotalTime>
  <Words>5083</Words>
  <Application>Microsoft Office PowerPoint</Application>
  <PresentationFormat>Grand écran</PresentationFormat>
  <Paragraphs>923</Paragraphs>
  <Slides>94</Slides>
  <Notes>1</Notes>
  <HiddenSlides>0</HiddenSlides>
  <MMClips>0</MMClips>
  <ScaleCrop>false</ScaleCrop>
  <HeadingPairs>
    <vt:vector size="8" baseType="variant">
      <vt:variant>
        <vt:lpstr>Polices utilisées</vt:lpstr>
      </vt:variant>
      <vt:variant>
        <vt:i4>19</vt:i4>
      </vt:variant>
      <vt:variant>
        <vt:lpstr>Thème</vt:lpstr>
      </vt:variant>
      <vt:variant>
        <vt:i4>1</vt:i4>
      </vt:variant>
      <vt:variant>
        <vt:lpstr>Serveurs OLE incorporés</vt:lpstr>
      </vt:variant>
      <vt:variant>
        <vt:i4>1</vt:i4>
      </vt:variant>
      <vt:variant>
        <vt:lpstr>Titres des diapositives</vt:lpstr>
      </vt:variant>
      <vt:variant>
        <vt:i4>94</vt:i4>
      </vt:variant>
    </vt:vector>
  </HeadingPairs>
  <TitlesOfParts>
    <vt:vector size="115" baseType="lpstr">
      <vt:lpstr>SimSun</vt:lpstr>
      <vt:lpstr>Agency FB</vt:lpstr>
      <vt:lpstr>Aharoni</vt:lpstr>
      <vt:lpstr>Andalus</vt:lpstr>
      <vt:lpstr>Arial</vt:lpstr>
      <vt:lpstr>Arial Black</vt:lpstr>
      <vt:lpstr>Bell MT</vt:lpstr>
      <vt:lpstr>Berlin Sans FB</vt:lpstr>
      <vt:lpstr>Berlin Sans FB Demi</vt:lpstr>
      <vt:lpstr>Bodoni MT Black</vt:lpstr>
      <vt:lpstr>Calibri</vt:lpstr>
      <vt:lpstr>Calibri Light</vt:lpstr>
      <vt:lpstr>Courier New</vt:lpstr>
      <vt:lpstr>Kokila</vt:lpstr>
      <vt:lpstr>Lucida Sans Unicode</vt:lpstr>
      <vt:lpstr>Maiandra GD</vt:lpstr>
      <vt:lpstr>Symbol</vt:lpstr>
      <vt:lpstr>Times New Roman</vt:lpstr>
      <vt:lpstr>Wingdings</vt:lpstr>
      <vt:lpstr>Thème Office</vt:lpstr>
      <vt:lpstr>Feuille de calcul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IMPLANTATION DU GROUPE MÉDIA CONTACT (JANVIER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Elle est basée sur l’application de la méthodologie SIX SYGMA qui permet de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méthodologie SIX SYGMA sera appliquée à travers les trois dimensions que sont: - l’organisation (les hommes) - la méthodologie (les process) - les outils de suivi des statistiques. Elle permettra un pilotage axé sur l’amélioration de la DMT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Wishtemberg KITIHOUN</dc:creator>
  <cp:lastModifiedBy>Léandre Aguiah</cp:lastModifiedBy>
  <cp:revision>1111</cp:revision>
  <dcterms:created xsi:type="dcterms:W3CDTF">2015-10-14T16:42:27Z</dcterms:created>
  <dcterms:modified xsi:type="dcterms:W3CDTF">2017-04-20T16:31:06Z</dcterms:modified>
</cp:coreProperties>
</file>