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8">
  <p:sldMasterIdLst>
    <p:sldMasterId id="2147483648" r:id="rId4"/>
    <p:sldMasterId id="2147483658" r:id="rId5"/>
    <p:sldMasterId id="2147483668" r:id="rId6"/>
    <p:sldMasterId id="2147483678" r:id="rId7"/>
  </p:sldMasterIdLst>
  <p:notesMasterIdLst>
    <p:notesMasterId r:id="rId116"/>
  </p:notesMasterIdLst>
  <p:handoutMasterIdLst>
    <p:handoutMasterId r:id="rId117"/>
  </p:handoutMasterIdLst>
  <p:sldIdLst>
    <p:sldId id="444" r:id="rId8"/>
    <p:sldId id="464" r:id="rId9"/>
    <p:sldId id="490" r:id="rId10"/>
    <p:sldId id="343" r:id="rId11"/>
    <p:sldId id="443" r:id="rId12"/>
    <p:sldId id="465" r:id="rId13"/>
    <p:sldId id="466" r:id="rId14"/>
    <p:sldId id="467" r:id="rId15"/>
    <p:sldId id="468" r:id="rId16"/>
    <p:sldId id="469" r:id="rId17"/>
    <p:sldId id="476" r:id="rId18"/>
    <p:sldId id="477" r:id="rId19"/>
    <p:sldId id="442" r:id="rId20"/>
    <p:sldId id="356" r:id="rId21"/>
    <p:sldId id="348" r:id="rId22"/>
    <p:sldId id="347" r:id="rId23"/>
    <p:sldId id="346" r:id="rId24"/>
    <p:sldId id="357" r:id="rId25"/>
    <p:sldId id="358" r:id="rId26"/>
    <p:sldId id="361" r:id="rId27"/>
    <p:sldId id="362" r:id="rId28"/>
    <p:sldId id="364" r:id="rId29"/>
    <p:sldId id="366" r:id="rId30"/>
    <p:sldId id="367" r:id="rId31"/>
    <p:sldId id="371" r:id="rId32"/>
    <p:sldId id="370" r:id="rId33"/>
    <p:sldId id="369" r:id="rId34"/>
    <p:sldId id="463" r:id="rId35"/>
    <p:sldId id="446" r:id="rId36"/>
    <p:sldId id="368" r:id="rId37"/>
    <p:sldId id="365" r:id="rId38"/>
    <p:sldId id="363" r:id="rId39"/>
    <p:sldId id="359" r:id="rId40"/>
    <p:sldId id="372" r:id="rId41"/>
    <p:sldId id="373" r:id="rId42"/>
    <p:sldId id="374" r:id="rId43"/>
    <p:sldId id="375" r:id="rId44"/>
    <p:sldId id="376" r:id="rId45"/>
    <p:sldId id="377" r:id="rId46"/>
    <p:sldId id="378" r:id="rId47"/>
    <p:sldId id="379" r:id="rId48"/>
    <p:sldId id="380" r:id="rId49"/>
    <p:sldId id="381" r:id="rId50"/>
    <p:sldId id="383" r:id="rId51"/>
    <p:sldId id="384" r:id="rId52"/>
    <p:sldId id="382" r:id="rId53"/>
    <p:sldId id="385" r:id="rId54"/>
    <p:sldId id="447" r:id="rId55"/>
    <p:sldId id="386" r:id="rId56"/>
    <p:sldId id="387" r:id="rId57"/>
    <p:sldId id="388" r:id="rId58"/>
    <p:sldId id="389" r:id="rId59"/>
    <p:sldId id="390" r:id="rId60"/>
    <p:sldId id="391" r:id="rId61"/>
    <p:sldId id="392" r:id="rId62"/>
    <p:sldId id="393" r:id="rId63"/>
    <p:sldId id="394" r:id="rId64"/>
    <p:sldId id="395" r:id="rId65"/>
    <p:sldId id="396" r:id="rId66"/>
    <p:sldId id="448" r:id="rId67"/>
    <p:sldId id="449" r:id="rId68"/>
    <p:sldId id="450" r:id="rId69"/>
    <p:sldId id="451" r:id="rId70"/>
    <p:sldId id="452" r:id="rId71"/>
    <p:sldId id="453" r:id="rId72"/>
    <p:sldId id="454" r:id="rId73"/>
    <p:sldId id="455" r:id="rId74"/>
    <p:sldId id="456" r:id="rId75"/>
    <p:sldId id="457" r:id="rId76"/>
    <p:sldId id="408"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421" r:id="rId90"/>
    <p:sldId id="422" r:id="rId91"/>
    <p:sldId id="423" r:id="rId92"/>
    <p:sldId id="481" r:id="rId93"/>
    <p:sldId id="482" r:id="rId94"/>
    <p:sldId id="483" r:id="rId95"/>
    <p:sldId id="484" r:id="rId96"/>
    <p:sldId id="485" r:id="rId97"/>
    <p:sldId id="486" r:id="rId98"/>
    <p:sldId id="478" r:id="rId99"/>
    <p:sldId id="479" r:id="rId100"/>
    <p:sldId id="480" r:id="rId101"/>
    <p:sldId id="487" r:id="rId102"/>
    <p:sldId id="488" r:id="rId103"/>
    <p:sldId id="425" r:id="rId104"/>
    <p:sldId id="426" r:id="rId105"/>
    <p:sldId id="427" r:id="rId106"/>
    <p:sldId id="428" r:id="rId107"/>
    <p:sldId id="429" r:id="rId108"/>
    <p:sldId id="458" r:id="rId109"/>
    <p:sldId id="459" r:id="rId110"/>
    <p:sldId id="460" r:id="rId111"/>
    <p:sldId id="461" r:id="rId112"/>
    <p:sldId id="462" r:id="rId113"/>
    <p:sldId id="489" r:id="rId114"/>
    <p:sldId id="288" r:id="rId115"/>
  </p:sldIdLst>
  <p:sldSz cx="7556500" cy="106934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357" userDrawn="1">
          <p15:clr>
            <a:srgbClr val="A4A3A4"/>
          </p15:clr>
        </p15:guide>
        <p15:guide id="13" orient="horz" pos="334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33"/>
    <a:srgbClr val="FF3300"/>
    <a:srgbClr val="2E74B5"/>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08" autoAdjust="0"/>
    <p:restoredTop sz="94660" autoAdjust="0"/>
  </p:normalViewPr>
  <p:slideViewPr>
    <p:cSldViewPr snapToGrid="0">
      <p:cViewPr>
        <p:scale>
          <a:sx n="60" d="100"/>
          <a:sy n="60" d="100"/>
        </p:scale>
        <p:origin x="1554" y="-678"/>
      </p:cViewPr>
      <p:guideLst>
        <p:guide pos="2357"/>
        <p:guide orient="horz" pos="3345"/>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handoutMaster" Target="handoutMasters/handoutMaster1.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commentAuthors" Target="commentAuthor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presProps" Target="presProps.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détails!$B$75</c:f>
              <c:strCache>
                <c:ptCount val="1"/>
                <c:pt idx="0">
                  <c:v>Flux prévu</c:v>
                </c:pt>
              </c:strCache>
            </c:strRef>
          </c:tx>
          <c:spPr>
            <a:solidFill>
              <a:srgbClr val="FF0000">
                <a:lumMod val="20000"/>
                <a:lumOff val="80000"/>
              </a:srgbClr>
            </a:solidFill>
            <a:ln>
              <a:noFill/>
            </a:ln>
            <a:effectLst/>
          </c:spPr>
          <c:invertIfNegative val="0"/>
          <c:dLbls>
            <c:spPr>
              <a:solidFill>
                <a:srgbClr val="FF3300"/>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détails!$C$74:$G$74</c:f>
              <c:strCache>
                <c:ptCount val="5"/>
                <c:pt idx="0">
                  <c:v>H1</c:v>
                </c:pt>
                <c:pt idx="1">
                  <c:v>H2</c:v>
                </c:pt>
                <c:pt idx="2">
                  <c:v>H3</c:v>
                </c:pt>
                <c:pt idx="3">
                  <c:v>H4</c:v>
                </c:pt>
                <c:pt idx="4">
                  <c:v>H5</c:v>
                </c:pt>
              </c:strCache>
            </c:strRef>
          </c:cat>
          <c:val>
            <c:numRef>
              <c:f>détails!$C$75:$G$75</c:f>
              <c:numCache>
                <c:formatCode>0</c:formatCode>
                <c:ptCount val="5"/>
                <c:pt idx="0">
                  <c:v>3000</c:v>
                </c:pt>
                <c:pt idx="1">
                  <c:v>6000</c:v>
                </c:pt>
                <c:pt idx="2">
                  <c:v>12000</c:v>
                </c:pt>
                <c:pt idx="3">
                  <c:v>18000</c:v>
                </c:pt>
                <c:pt idx="4">
                  <c:v>24001.200000000001</c:v>
                </c:pt>
              </c:numCache>
            </c:numRef>
          </c:val>
          <c:extLst xmlns:c16r2="http://schemas.microsoft.com/office/drawing/2015/06/chart">
            <c:ext xmlns:c16="http://schemas.microsoft.com/office/drawing/2014/chart" uri="{C3380CC4-5D6E-409C-BE32-E72D297353CC}">
              <c16:uniqueId val="{00000000-194B-4A26-812D-47CD00FFF303}"/>
            </c:ext>
          </c:extLst>
        </c:ser>
        <c:dLbls>
          <c:showLegendKey val="0"/>
          <c:showVal val="0"/>
          <c:showCatName val="0"/>
          <c:showSerName val="0"/>
          <c:showPercent val="0"/>
          <c:showBubbleSize val="0"/>
        </c:dLbls>
        <c:gapWidth val="25"/>
        <c:overlap val="-7"/>
        <c:axId val="1630891488"/>
        <c:axId val="1630888768"/>
      </c:barChart>
      <c:barChart>
        <c:barDir val="bar"/>
        <c:grouping val="clustered"/>
        <c:varyColors val="0"/>
        <c:ser>
          <c:idx val="1"/>
          <c:order val="1"/>
          <c:tx>
            <c:strRef>
              <c:f>détails!$B$79</c:f>
              <c:strCache>
                <c:ptCount val="1"/>
                <c:pt idx="0">
                  <c:v>Nombre d'agents nécessaires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détails!$C$79:$G$79</c:f>
              <c:numCache>
                <c:formatCode>0</c:formatCode>
                <c:ptCount val="5"/>
                <c:pt idx="0">
                  <c:v>39.857142857142861</c:v>
                </c:pt>
                <c:pt idx="1">
                  <c:v>69.428571428571431</c:v>
                </c:pt>
                <c:pt idx="2">
                  <c:v>132.42857142857142</c:v>
                </c:pt>
                <c:pt idx="3">
                  <c:v>198</c:v>
                </c:pt>
                <c:pt idx="4">
                  <c:v>259.71428571428572</c:v>
                </c:pt>
              </c:numCache>
            </c:numRef>
          </c:val>
          <c:extLst xmlns:c16r2="http://schemas.microsoft.com/office/drawing/2015/06/chart">
            <c:ext xmlns:c16="http://schemas.microsoft.com/office/drawing/2014/chart" uri="{C3380CC4-5D6E-409C-BE32-E72D297353CC}">
              <c16:uniqueId val="{00000001-194B-4A26-812D-47CD00FFF303}"/>
            </c:ext>
          </c:extLst>
        </c:ser>
        <c:ser>
          <c:idx val="2"/>
          <c:order val="2"/>
          <c:tx>
            <c:strRef>
              <c:f>détails!$B$80</c:f>
              <c:strCache>
                <c:ptCount val="1"/>
                <c:pt idx="0">
                  <c:v>Nombre de positions nécessaires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détails!$C$80:$G$80</c:f>
              <c:numCache>
                <c:formatCode>General</c:formatCode>
                <c:ptCount val="5"/>
                <c:pt idx="0">
                  <c:v>14</c:v>
                </c:pt>
                <c:pt idx="1">
                  <c:v>26</c:v>
                </c:pt>
                <c:pt idx="2">
                  <c:v>50</c:v>
                </c:pt>
                <c:pt idx="3">
                  <c:v>76</c:v>
                </c:pt>
                <c:pt idx="4">
                  <c:v>100</c:v>
                </c:pt>
              </c:numCache>
            </c:numRef>
          </c:val>
          <c:extLst xmlns:c16r2="http://schemas.microsoft.com/office/drawing/2015/06/chart">
            <c:ext xmlns:c16="http://schemas.microsoft.com/office/drawing/2014/chart" uri="{C3380CC4-5D6E-409C-BE32-E72D297353CC}">
              <c16:uniqueId val="{00000002-194B-4A26-812D-47CD00FFF303}"/>
            </c:ext>
          </c:extLst>
        </c:ser>
        <c:dLbls>
          <c:showLegendKey val="0"/>
          <c:showVal val="0"/>
          <c:showCatName val="0"/>
          <c:showSerName val="0"/>
          <c:showPercent val="0"/>
          <c:showBubbleSize val="0"/>
        </c:dLbls>
        <c:gapWidth val="182"/>
        <c:axId val="1630889312"/>
        <c:axId val="1630892032"/>
      </c:barChart>
      <c:catAx>
        <c:axId val="1630891488"/>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630888768"/>
        <c:crosses val="autoZero"/>
        <c:auto val="1"/>
        <c:lblAlgn val="ctr"/>
        <c:lblOffset val="100"/>
        <c:noMultiLvlLbl val="0"/>
      </c:catAx>
      <c:valAx>
        <c:axId val="1630888768"/>
        <c:scaling>
          <c:orientation val="minMax"/>
          <c:max val="25000"/>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0891488"/>
        <c:crosses val="autoZero"/>
        <c:crossBetween val="between"/>
      </c:valAx>
      <c:valAx>
        <c:axId val="1630892032"/>
        <c:scaling>
          <c:orientation val="minMax"/>
          <c:max val="70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0889312"/>
        <c:crosses val="max"/>
        <c:crossBetween val="between"/>
      </c:valAx>
      <c:catAx>
        <c:axId val="1630889312"/>
        <c:scaling>
          <c:orientation val="minMax"/>
        </c:scaling>
        <c:delete val="1"/>
        <c:axPos val="l"/>
        <c:majorTickMark val="out"/>
        <c:minorTickMark val="none"/>
        <c:tickLblPos val="nextTo"/>
        <c:crossAx val="1630892032"/>
        <c:crosses val="autoZero"/>
        <c:auto val="1"/>
        <c:lblAlgn val="ctr"/>
        <c:lblOffset val="100"/>
        <c:noMultiLvlLbl val="0"/>
      </c:catAx>
      <c:spPr>
        <a:noFill/>
        <a:ln>
          <a:noFill/>
        </a:ln>
        <a:effectLst/>
      </c:spPr>
    </c:plotArea>
    <c:legend>
      <c:legendPos val="r"/>
      <c:layout/>
      <c:overlay val="0"/>
      <c:spPr>
        <a:solidFill>
          <a:srgbClr val="FFFFFF">
            <a:lumMod val="95000"/>
          </a:srgbClr>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détails!$B$80</c:f>
              <c:strCache>
                <c:ptCount val="1"/>
                <c:pt idx="0">
                  <c:v>Nombre de conversations prévus</c:v>
                </c:pt>
              </c:strCache>
            </c:strRef>
          </c:tx>
          <c:spPr>
            <a:solidFill>
              <a:srgbClr val="CC6600">
                <a:lumMod val="20000"/>
                <a:lumOff val="80000"/>
              </a:srgbClr>
            </a:solidFill>
            <a:ln>
              <a:noFill/>
            </a:ln>
            <a:effectLst/>
          </c:spPr>
          <c:invertIfNegative val="0"/>
          <c:dLbls>
            <c:spPr>
              <a:solidFill>
                <a:srgbClr val="FF33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détails!$C$79:$G$79</c:f>
              <c:strCache>
                <c:ptCount val="5"/>
                <c:pt idx="0">
                  <c:v>H1</c:v>
                </c:pt>
                <c:pt idx="1">
                  <c:v>H2</c:v>
                </c:pt>
                <c:pt idx="2">
                  <c:v>H3</c:v>
                </c:pt>
                <c:pt idx="3">
                  <c:v>H4</c:v>
                </c:pt>
                <c:pt idx="4">
                  <c:v>H5</c:v>
                </c:pt>
              </c:strCache>
            </c:strRef>
          </c:cat>
          <c:val>
            <c:numRef>
              <c:f>détails!$C$80:$G$80</c:f>
              <c:numCache>
                <c:formatCode>0</c:formatCode>
                <c:ptCount val="5"/>
                <c:pt idx="0">
                  <c:v>600</c:v>
                </c:pt>
                <c:pt idx="1">
                  <c:v>1200</c:v>
                </c:pt>
                <c:pt idx="2">
                  <c:v>1800</c:v>
                </c:pt>
                <c:pt idx="3">
                  <c:v>2400</c:v>
                </c:pt>
                <c:pt idx="4">
                  <c:v>3001.2</c:v>
                </c:pt>
              </c:numCache>
            </c:numRef>
          </c:val>
          <c:extLst xmlns:c16r2="http://schemas.microsoft.com/office/drawing/2015/06/chart">
            <c:ext xmlns:c16="http://schemas.microsoft.com/office/drawing/2014/chart" uri="{C3380CC4-5D6E-409C-BE32-E72D297353CC}">
              <c16:uniqueId val="{00000000-50D0-4C50-84A3-8ACFD0273415}"/>
            </c:ext>
          </c:extLst>
        </c:ser>
        <c:dLbls>
          <c:showLegendKey val="0"/>
          <c:showVal val="0"/>
          <c:showCatName val="0"/>
          <c:showSerName val="0"/>
          <c:showPercent val="0"/>
          <c:showBubbleSize val="0"/>
        </c:dLbls>
        <c:gapWidth val="25"/>
        <c:overlap val="-7"/>
        <c:axId val="1630892576"/>
        <c:axId val="1630893664"/>
      </c:barChart>
      <c:barChart>
        <c:barDir val="bar"/>
        <c:grouping val="clustered"/>
        <c:varyColors val="0"/>
        <c:ser>
          <c:idx val="1"/>
          <c:order val="1"/>
          <c:tx>
            <c:strRef>
              <c:f>détails!$B$84</c:f>
              <c:strCache>
                <c:ptCount val="1"/>
                <c:pt idx="0">
                  <c:v>Nombre d'agents nécessaires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détails!$C$84:$G$84</c:f>
              <c:numCache>
                <c:formatCode>0</c:formatCode>
                <c:ptCount val="5"/>
                <c:pt idx="0">
                  <c:v>9</c:v>
                </c:pt>
                <c:pt idx="1">
                  <c:v>14.142857142857142</c:v>
                </c:pt>
                <c:pt idx="2">
                  <c:v>23.142857142857142</c:v>
                </c:pt>
                <c:pt idx="3">
                  <c:v>29.571428571428569</c:v>
                </c:pt>
                <c:pt idx="4">
                  <c:v>37.285714285714285</c:v>
                </c:pt>
              </c:numCache>
            </c:numRef>
          </c:val>
          <c:extLst xmlns:c16r2="http://schemas.microsoft.com/office/drawing/2015/06/chart">
            <c:ext xmlns:c16="http://schemas.microsoft.com/office/drawing/2014/chart" uri="{C3380CC4-5D6E-409C-BE32-E72D297353CC}">
              <c16:uniqueId val="{00000001-50D0-4C50-84A3-8ACFD0273415}"/>
            </c:ext>
          </c:extLst>
        </c:ser>
        <c:ser>
          <c:idx val="2"/>
          <c:order val="2"/>
          <c:tx>
            <c:strRef>
              <c:f>détails!$B$85</c:f>
              <c:strCache>
                <c:ptCount val="1"/>
                <c:pt idx="0">
                  <c:v>Nombre de positions nécessaires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détails!$C$85:$G$85</c:f>
              <c:numCache>
                <c:formatCode>General</c:formatCode>
                <c:ptCount val="5"/>
                <c:pt idx="0">
                  <c:v>3</c:v>
                </c:pt>
                <c:pt idx="1">
                  <c:v>5</c:v>
                </c:pt>
                <c:pt idx="2">
                  <c:v>8</c:v>
                </c:pt>
                <c:pt idx="3">
                  <c:v>11</c:v>
                </c:pt>
                <c:pt idx="4">
                  <c:v>13</c:v>
                </c:pt>
              </c:numCache>
            </c:numRef>
          </c:val>
          <c:extLst xmlns:c16r2="http://schemas.microsoft.com/office/drawing/2015/06/chart">
            <c:ext xmlns:c16="http://schemas.microsoft.com/office/drawing/2014/chart" uri="{C3380CC4-5D6E-409C-BE32-E72D297353CC}">
              <c16:uniqueId val="{00000002-50D0-4C50-84A3-8ACFD0273415}"/>
            </c:ext>
          </c:extLst>
        </c:ser>
        <c:dLbls>
          <c:showLegendKey val="0"/>
          <c:showVal val="0"/>
          <c:showCatName val="0"/>
          <c:showSerName val="0"/>
          <c:showPercent val="0"/>
          <c:showBubbleSize val="0"/>
        </c:dLbls>
        <c:gapWidth val="182"/>
        <c:axId val="1630897472"/>
        <c:axId val="1630896928"/>
      </c:barChart>
      <c:catAx>
        <c:axId val="1630892576"/>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630893664"/>
        <c:crosses val="autoZero"/>
        <c:auto val="1"/>
        <c:lblAlgn val="ctr"/>
        <c:lblOffset val="100"/>
        <c:noMultiLvlLbl val="0"/>
      </c:catAx>
      <c:valAx>
        <c:axId val="1630893664"/>
        <c:scaling>
          <c:orientation val="minMax"/>
          <c:max val="3500"/>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0892576"/>
        <c:crosses val="autoZero"/>
        <c:crossBetween val="between"/>
      </c:valAx>
      <c:valAx>
        <c:axId val="1630896928"/>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0897472"/>
        <c:crosses val="max"/>
        <c:crossBetween val="between"/>
      </c:valAx>
      <c:catAx>
        <c:axId val="1630897472"/>
        <c:scaling>
          <c:orientation val="minMax"/>
        </c:scaling>
        <c:delete val="1"/>
        <c:axPos val="l"/>
        <c:majorTickMark val="out"/>
        <c:minorTickMark val="none"/>
        <c:tickLblPos val="nextTo"/>
        <c:crossAx val="1630896928"/>
        <c:crosses val="autoZero"/>
        <c:auto val="1"/>
        <c:lblAlgn val="ctr"/>
        <c:lblOffset val="100"/>
        <c:noMultiLvlLbl val="0"/>
      </c:catAx>
      <c:spPr>
        <a:noFill/>
        <a:ln>
          <a:noFill/>
        </a:ln>
        <a:effectLst/>
      </c:spPr>
    </c:plotArea>
    <c:legend>
      <c:legendPos val="r"/>
      <c:layout/>
      <c:overlay val="0"/>
      <c:spPr>
        <a:solidFill>
          <a:sysClr val="window" lastClr="FFFFFF">
            <a:lumMod val="95000"/>
          </a:sys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détails!$B$75</c:f>
              <c:strCache>
                <c:ptCount val="1"/>
                <c:pt idx="0">
                  <c:v>Flux prévu</c:v>
                </c:pt>
              </c:strCache>
            </c:strRef>
          </c:tx>
          <c:spPr>
            <a:solidFill>
              <a:srgbClr val="FF3300">
                <a:lumMod val="20000"/>
                <a:lumOff val="80000"/>
              </a:srgbClr>
            </a:solidFill>
            <a:ln>
              <a:noFill/>
            </a:ln>
            <a:effectLst/>
          </c:spPr>
          <c:invertIfNegative val="0"/>
          <c:dLbls>
            <c:spPr>
              <a:solidFill>
                <a:srgbClr val="FF33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détails!$C$74:$G$74</c:f>
              <c:strCache>
                <c:ptCount val="5"/>
                <c:pt idx="0">
                  <c:v>H1</c:v>
                </c:pt>
                <c:pt idx="1">
                  <c:v>H2</c:v>
                </c:pt>
                <c:pt idx="2">
                  <c:v>H3</c:v>
                </c:pt>
                <c:pt idx="3">
                  <c:v>H4</c:v>
                </c:pt>
                <c:pt idx="4">
                  <c:v>H5</c:v>
                </c:pt>
              </c:strCache>
            </c:strRef>
          </c:cat>
          <c:val>
            <c:numRef>
              <c:f>détails!$C$75:$G$75</c:f>
              <c:numCache>
                <c:formatCode>0</c:formatCode>
                <c:ptCount val="5"/>
                <c:pt idx="0">
                  <c:v>3750</c:v>
                </c:pt>
                <c:pt idx="1">
                  <c:v>7500</c:v>
                </c:pt>
                <c:pt idx="2">
                  <c:v>15000</c:v>
                </c:pt>
                <c:pt idx="3">
                  <c:v>22500</c:v>
                </c:pt>
                <c:pt idx="4">
                  <c:v>30001.5</c:v>
                </c:pt>
              </c:numCache>
            </c:numRef>
          </c:val>
          <c:extLst xmlns:c16r2="http://schemas.microsoft.com/office/drawing/2015/06/chart">
            <c:ext xmlns:c16="http://schemas.microsoft.com/office/drawing/2014/chart" uri="{C3380CC4-5D6E-409C-BE32-E72D297353CC}">
              <c16:uniqueId val="{00000000-C9D8-4C19-9259-F4C64C7D3205}"/>
            </c:ext>
          </c:extLst>
        </c:ser>
        <c:dLbls>
          <c:showLegendKey val="0"/>
          <c:showVal val="0"/>
          <c:showCatName val="0"/>
          <c:showSerName val="0"/>
          <c:showPercent val="0"/>
          <c:showBubbleSize val="0"/>
        </c:dLbls>
        <c:gapWidth val="25"/>
        <c:overlap val="-7"/>
        <c:axId val="1357840240"/>
        <c:axId val="1357833168"/>
      </c:barChart>
      <c:barChart>
        <c:barDir val="bar"/>
        <c:grouping val="clustered"/>
        <c:varyColors val="0"/>
        <c:ser>
          <c:idx val="1"/>
          <c:order val="1"/>
          <c:tx>
            <c:strRef>
              <c:f>détails!$B$79</c:f>
              <c:strCache>
                <c:ptCount val="1"/>
                <c:pt idx="0">
                  <c:v>Nombre d'agents nécessaires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détails!$C$79:$G$79</c:f>
              <c:numCache>
                <c:formatCode>0</c:formatCode>
                <c:ptCount val="5"/>
                <c:pt idx="0">
                  <c:v>47.571428571428569</c:v>
                </c:pt>
                <c:pt idx="1">
                  <c:v>83.571428571428569</c:v>
                </c:pt>
                <c:pt idx="2">
                  <c:v>163.28571428571428</c:v>
                </c:pt>
                <c:pt idx="3">
                  <c:v>244.28571428571428</c:v>
                </c:pt>
                <c:pt idx="4">
                  <c:v>325.28571428571428</c:v>
                </c:pt>
              </c:numCache>
            </c:numRef>
          </c:val>
          <c:extLst xmlns:c16r2="http://schemas.microsoft.com/office/drawing/2015/06/chart">
            <c:ext xmlns:c16="http://schemas.microsoft.com/office/drawing/2014/chart" uri="{C3380CC4-5D6E-409C-BE32-E72D297353CC}">
              <c16:uniqueId val="{00000001-C9D8-4C19-9259-F4C64C7D3205}"/>
            </c:ext>
          </c:extLst>
        </c:ser>
        <c:ser>
          <c:idx val="2"/>
          <c:order val="2"/>
          <c:tx>
            <c:strRef>
              <c:f>détails!$B$80</c:f>
              <c:strCache>
                <c:ptCount val="1"/>
                <c:pt idx="0">
                  <c:v>Nombre de positions nécessaires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détails!$C$80:$G$80</c:f>
              <c:numCache>
                <c:formatCode>General</c:formatCode>
                <c:ptCount val="5"/>
                <c:pt idx="0">
                  <c:v>17</c:v>
                </c:pt>
                <c:pt idx="1">
                  <c:v>31</c:v>
                </c:pt>
                <c:pt idx="2">
                  <c:v>63</c:v>
                </c:pt>
                <c:pt idx="3">
                  <c:v>94</c:v>
                </c:pt>
                <c:pt idx="4">
                  <c:v>126</c:v>
                </c:pt>
              </c:numCache>
            </c:numRef>
          </c:val>
          <c:extLst xmlns:c16r2="http://schemas.microsoft.com/office/drawing/2015/06/chart">
            <c:ext xmlns:c16="http://schemas.microsoft.com/office/drawing/2014/chart" uri="{C3380CC4-5D6E-409C-BE32-E72D297353CC}">
              <c16:uniqueId val="{00000002-C9D8-4C19-9259-F4C64C7D3205}"/>
            </c:ext>
          </c:extLst>
        </c:ser>
        <c:dLbls>
          <c:showLegendKey val="0"/>
          <c:showVal val="0"/>
          <c:showCatName val="0"/>
          <c:showSerName val="0"/>
          <c:showPercent val="0"/>
          <c:showBubbleSize val="0"/>
        </c:dLbls>
        <c:gapWidth val="182"/>
        <c:axId val="1784492128"/>
        <c:axId val="1538808272"/>
      </c:barChart>
      <c:catAx>
        <c:axId val="135784024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357833168"/>
        <c:crosses val="autoZero"/>
        <c:auto val="1"/>
        <c:lblAlgn val="ctr"/>
        <c:lblOffset val="100"/>
        <c:noMultiLvlLbl val="0"/>
      </c:catAx>
      <c:valAx>
        <c:axId val="1357833168"/>
        <c:scaling>
          <c:orientation val="minMax"/>
          <c:max val="35000"/>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7840240"/>
        <c:crosses val="autoZero"/>
        <c:crossBetween val="between"/>
      </c:valAx>
      <c:valAx>
        <c:axId val="1538808272"/>
        <c:scaling>
          <c:orientation val="minMax"/>
          <c:max val="9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84492128"/>
        <c:crosses val="max"/>
        <c:crossBetween val="between"/>
      </c:valAx>
      <c:catAx>
        <c:axId val="1784492128"/>
        <c:scaling>
          <c:orientation val="minMax"/>
        </c:scaling>
        <c:delete val="1"/>
        <c:axPos val="l"/>
        <c:majorTickMark val="out"/>
        <c:minorTickMark val="none"/>
        <c:tickLblPos val="nextTo"/>
        <c:crossAx val="1538808272"/>
        <c:crosses val="autoZero"/>
        <c:auto val="1"/>
        <c:lblAlgn val="ctr"/>
        <c:lblOffset val="100"/>
        <c:noMultiLvlLbl val="0"/>
      </c:catAx>
      <c:spPr>
        <a:noFill/>
        <a:ln>
          <a:noFill/>
        </a:ln>
        <a:effectLst/>
      </c:spPr>
    </c:plotArea>
    <c:legend>
      <c:legendPos val="r"/>
      <c:layout/>
      <c:overlay val="0"/>
      <c:spPr>
        <a:solidFill>
          <a:sysClr val="window" lastClr="FFFFFF">
            <a:lumMod val="95000"/>
          </a:sys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détails!$B$80</c:f>
              <c:strCache>
                <c:ptCount val="1"/>
                <c:pt idx="0">
                  <c:v>Nombre de conversations prévus</c:v>
                </c:pt>
              </c:strCache>
            </c:strRef>
          </c:tx>
          <c:spPr>
            <a:solidFill>
              <a:srgbClr val="CC6600">
                <a:lumMod val="20000"/>
                <a:lumOff val="80000"/>
              </a:srgbClr>
            </a:solidFill>
            <a:ln>
              <a:noFill/>
            </a:ln>
            <a:effectLst/>
          </c:spPr>
          <c:invertIfNegative val="0"/>
          <c:dLbls>
            <c:spPr>
              <a:solidFill>
                <a:srgbClr val="FF0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détails!$C$79:$G$79</c:f>
              <c:strCache>
                <c:ptCount val="5"/>
                <c:pt idx="0">
                  <c:v>H1</c:v>
                </c:pt>
                <c:pt idx="1">
                  <c:v>H2</c:v>
                </c:pt>
                <c:pt idx="2">
                  <c:v>H3</c:v>
                </c:pt>
                <c:pt idx="3">
                  <c:v>H4</c:v>
                </c:pt>
                <c:pt idx="4">
                  <c:v>H5</c:v>
                </c:pt>
              </c:strCache>
            </c:strRef>
          </c:cat>
          <c:val>
            <c:numRef>
              <c:f>détails!$C$80:$G$80</c:f>
              <c:numCache>
                <c:formatCode>0</c:formatCode>
                <c:ptCount val="5"/>
                <c:pt idx="0">
                  <c:v>750</c:v>
                </c:pt>
                <c:pt idx="1">
                  <c:v>1500</c:v>
                </c:pt>
                <c:pt idx="2">
                  <c:v>2250</c:v>
                </c:pt>
                <c:pt idx="3">
                  <c:v>3000</c:v>
                </c:pt>
                <c:pt idx="4">
                  <c:v>3751.5</c:v>
                </c:pt>
              </c:numCache>
            </c:numRef>
          </c:val>
          <c:extLst xmlns:c16r2="http://schemas.microsoft.com/office/drawing/2015/06/chart">
            <c:ext xmlns:c16="http://schemas.microsoft.com/office/drawing/2014/chart" uri="{C3380CC4-5D6E-409C-BE32-E72D297353CC}">
              <c16:uniqueId val="{00000000-15A3-43C1-A787-2985739BD306}"/>
            </c:ext>
          </c:extLst>
        </c:ser>
        <c:dLbls>
          <c:showLegendKey val="0"/>
          <c:showVal val="0"/>
          <c:showCatName val="0"/>
          <c:showSerName val="0"/>
          <c:showPercent val="0"/>
          <c:showBubbleSize val="0"/>
        </c:dLbls>
        <c:gapWidth val="25"/>
        <c:overlap val="-7"/>
        <c:axId val="1784496480"/>
        <c:axId val="1784498112"/>
      </c:barChart>
      <c:barChart>
        <c:barDir val="bar"/>
        <c:grouping val="clustered"/>
        <c:varyColors val="0"/>
        <c:ser>
          <c:idx val="1"/>
          <c:order val="1"/>
          <c:tx>
            <c:strRef>
              <c:f>détails!$B$84</c:f>
              <c:strCache>
                <c:ptCount val="1"/>
                <c:pt idx="0">
                  <c:v>Nombre d'agents nécessaires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détails!$C$84:$G$84</c:f>
              <c:numCache>
                <c:formatCode>0</c:formatCode>
                <c:ptCount val="5"/>
                <c:pt idx="0">
                  <c:v>9.2719780219780219</c:v>
                </c:pt>
                <c:pt idx="1">
                  <c:v>18.543956043956044</c:v>
                </c:pt>
                <c:pt idx="2">
                  <c:v>27.815934065934066</c:v>
                </c:pt>
                <c:pt idx="3">
                  <c:v>37.087912087912088</c:v>
                </c:pt>
                <c:pt idx="4">
                  <c:v>46.378434065934051</c:v>
                </c:pt>
              </c:numCache>
            </c:numRef>
          </c:val>
          <c:extLst xmlns:c16r2="http://schemas.microsoft.com/office/drawing/2015/06/chart">
            <c:ext xmlns:c16="http://schemas.microsoft.com/office/drawing/2014/chart" uri="{C3380CC4-5D6E-409C-BE32-E72D297353CC}">
              <c16:uniqueId val="{00000001-15A3-43C1-A787-2985739BD306}"/>
            </c:ext>
          </c:extLst>
        </c:ser>
        <c:ser>
          <c:idx val="2"/>
          <c:order val="2"/>
          <c:tx>
            <c:strRef>
              <c:f>détails!$B$85</c:f>
              <c:strCache>
                <c:ptCount val="1"/>
                <c:pt idx="0">
                  <c:v>Nombre de positions nécessaires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détails!$C$85:$G$85</c:f>
              <c:numCache>
                <c:formatCode>0</c:formatCode>
                <c:ptCount val="5"/>
                <c:pt idx="0">
                  <c:v>3.3651098494906249</c:v>
                </c:pt>
                <c:pt idx="1">
                  <c:v>6.7302196989812497</c:v>
                </c:pt>
                <c:pt idx="2">
                  <c:v>10.095329548471874</c:v>
                </c:pt>
                <c:pt idx="3">
                  <c:v>13.460439397962499</c:v>
                </c:pt>
                <c:pt idx="4">
                  <c:v>16.832279467152102</c:v>
                </c:pt>
              </c:numCache>
            </c:numRef>
          </c:val>
          <c:extLst xmlns:c16r2="http://schemas.microsoft.com/office/drawing/2015/06/chart">
            <c:ext xmlns:c16="http://schemas.microsoft.com/office/drawing/2014/chart" uri="{C3380CC4-5D6E-409C-BE32-E72D297353CC}">
              <c16:uniqueId val="{00000002-15A3-43C1-A787-2985739BD306}"/>
            </c:ext>
          </c:extLst>
        </c:ser>
        <c:dLbls>
          <c:showLegendKey val="0"/>
          <c:showVal val="0"/>
          <c:showCatName val="0"/>
          <c:showSerName val="0"/>
          <c:showPercent val="0"/>
          <c:showBubbleSize val="0"/>
        </c:dLbls>
        <c:gapWidth val="182"/>
        <c:axId val="1784507360"/>
        <c:axId val="1784494848"/>
      </c:barChart>
      <c:catAx>
        <c:axId val="178449648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784498112"/>
        <c:crosses val="autoZero"/>
        <c:auto val="1"/>
        <c:lblAlgn val="ctr"/>
        <c:lblOffset val="100"/>
        <c:noMultiLvlLbl val="0"/>
      </c:catAx>
      <c:valAx>
        <c:axId val="1784498112"/>
        <c:scaling>
          <c:orientation val="minMax"/>
          <c:max val="4000"/>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84496480"/>
        <c:crosses val="autoZero"/>
        <c:crossBetween val="between"/>
      </c:valAx>
      <c:valAx>
        <c:axId val="1784494848"/>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84507360"/>
        <c:crosses val="max"/>
        <c:crossBetween val="between"/>
      </c:valAx>
      <c:catAx>
        <c:axId val="1784507360"/>
        <c:scaling>
          <c:orientation val="minMax"/>
        </c:scaling>
        <c:delete val="1"/>
        <c:axPos val="l"/>
        <c:majorTickMark val="out"/>
        <c:minorTickMark val="none"/>
        <c:tickLblPos val="nextTo"/>
        <c:crossAx val="1784494848"/>
        <c:crosses val="autoZero"/>
        <c:auto val="1"/>
        <c:lblAlgn val="ctr"/>
        <c:lblOffset val="100"/>
        <c:noMultiLvlLbl val="0"/>
      </c:catAx>
      <c:spPr>
        <a:noFill/>
        <a:ln>
          <a:noFill/>
        </a:ln>
        <a:effectLst/>
      </c:spPr>
    </c:plotArea>
    <c:legend>
      <c:legendPos val="r"/>
      <c:layout/>
      <c:overlay val="0"/>
      <c:spPr>
        <a:solidFill>
          <a:sysClr val="window" lastClr="FFFFFF">
            <a:lumMod val="95000"/>
          </a:sys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3175" cap="flat" cmpd="sng" algn="ctr">
      <a:noFill/>
      <a:round/>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455218869025029"/>
          <c:y val="0.20066690362142334"/>
          <c:w val="0.55064397614289828"/>
          <c:h val="0.79536657577523306"/>
        </c:manualLayout>
      </c:layout>
      <c:barChart>
        <c:barDir val="bar"/>
        <c:grouping val="stacked"/>
        <c:varyColors val="0"/>
        <c:ser>
          <c:idx val="0"/>
          <c:order val="0"/>
          <c:tx>
            <c:strRef>
              <c:f>'A REVOIR'!$C$3</c:f>
              <c:strCache>
                <c:ptCount val="1"/>
                <c:pt idx="0">
                  <c:v>Date début</c:v>
                </c:pt>
              </c:strCache>
            </c:strRef>
          </c:tx>
          <c:spPr>
            <a:noFill/>
            <a:ln>
              <a:noFill/>
            </a:ln>
            <a:effectLst/>
          </c:spPr>
          <c:invertIfNegative val="0"/>
          <c:cat>
            <c:strRef>
              <c:f>'A REVOIR'!$B$4:$B$12</c:f>
              <c:strCache>
                <c:ptCount val="8"/>
                <c:pt idx="0">
                  <c:v>NOTIFICATION ADJUDICATION</c:v>
                </c:pt>
                <c:pt idx="1">
                  <c:v>REUNION DE CADRAGE</c:v>
                </c:pt>
                <c:pt idx="2">
                  <c:v>REUNION INTERNE D'INFORMATIONS ET CONSTITUTION DE L’EQUIPE PROJET</c:v>
                </c:pt>
                <c:pt idx="3">
                  <c:v>INSTALLATION LOGISTIQUE</c:v>
                </c:pt>
                <c:pt idx="4">
                  <c:v>VALIDATION ET MIS EN PLACE DE LA SOLUTION TECHNIQUE PROPOSEE</c:v>
                </c:pt>
                <c:pt idx="5">
                  <c:v>SELECTION ET FORMATION DES PROFILS</c:v>
                </c:pt>
                <c:pt idx="6">
                  <c:v>HOMOLOGATION ET TEST</c:v>
                </c:pt>
                <c:pt idx="7">
                  <c:v>GO LIVE</c:v>
                </c:pt>
              </c:strCache>
            </c:strRef>
          </c:cat>
          <c:val>
            <c:numRef>
              <c:f>'A REVOIR'!$C$4:$C$12</c:f>
              <c:numCache>
                <c:formatCode>m/d/yyyy</c:formatCode>
                <c:ptCount val="9"/>
                <c:pt idx="0">
                  <c:v>44864</c:v>
                </c:pt>
                <c:pt idx="1">
                  <c:v>44866</c:v>
                </c:pt>
                <c:pt idx="2">
                  <c:v>44869</c:v>
                </c:pt>
                <c:pt idx="3">
                  <c:v>44870</c:v>
                </c:pt>
                <c:pt idx="4">
                  <c:v>44875</c:v>
                </c:pt>
                <c:pt idx="5">
                  <c:v>44880</c:v>
                </c:pt>
                <c:pt idx="6">
                  <c:v>44924</c:v>
                </c:pt>
                <c:pt idx="7">
                  <c:v>44927</c:v>
                </c:pt>
              </c:numCache>
            </c:numRef>
          </c:val>
          <c:extLst xmlns:c16r2="http://schemas.microsoft.com/office/drawing/2015/06/chart">
            <c:ext xmlns:c16="http://schemas.microsoft.com/office/drawing/2014/chart" uri="{C3380CC4-5D6E-409C-BE32-E72D297353CC}">
              <c16:uniqueId val="{00000000-3235-40B1-94F6-E7623C5C9A27}"/>
            </c:ext>
          </c:extLst>
        </c:ser>
        <c:ser>
          <c:idx val="1"/>
          <c:order val="1"/>
          <c:tx>
            <c:strRef>
              <c:f>'A REVOIR'!$D$3</c:f>
              <c:strCache>
                <c:ptCount val="1"/>
                <c:pt idx="0">
                  <c:v>Durée</c:v>
                </c:pt>
              </c:strCache>
            </c:strRef>
          </c:tx>
          <c:spPr>
            <a:solidFill>
              <a:srgbClr val="FF0066"/>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3235-40B1-94F6-E7623C5C9A27}"/>
              </c:ext>
            </c:extLst>
          </c:dPt>
          <c:dPt>
            <c:idx val="3"/>
            <c:invertIfNegative val="0"/>
            <c:bubble3D val="0"/>
            <c:extLst xmlns:c16r2="http://schemas.microsoft.com/office/drawing/2015/06/chart">
              <c:ext xmlns:c16="http://schemas.microsoft.com/office/drawing/2014/chart" uri="{C3380CC4-5D6E-409C-BE32-E72D297353CC}">
                <c16:uniqueId val="{00000002-3235-40B1-94F6-E7623C5C9A27}"/>
              </c:ext>
            </c:extLst>
          </c:dPt>
          <c:dPt>
            <c:idx val="4"/>
            <c:invertIfNegative val="0"/>
            <c:bubble3D val="0"/>
            <c:extLst xmlns:c16r2="http://schemas.microsoft.com/office/drawing/2015/06/chart">
              <c:ext xmlns:c16="http://schemas.microsoft.com/office/drawing/2014/chart" uri="{C3380CC4-5D6E-409C-BE32-E72D297353CC}">
                <c16:uniqueId val="{00000003-3235-40B1-94F6-E7623C5C9A27}"/>
              </c:ext>
            </c:extLst>
          </c:dPt>
          <c:dPt>
            <c:idx val="5"/>
            <c:invertIfNegative val="0"/>
            <c:bubble3D val="0"/>
            <c:extLst xmlns:c16r2="http://schemas.microsoft.com/office/drawing/2015/06/chart">
              <c:ext xmlns:c16="http://schemas.microsoft.com/office/drawing/2014/chart" uri="{C3380CC4-5D6E-409C-BE32-E72D297353CC}">
                <c16:uniqueId val="{00000004-3235-40B1-94F6-E7623C5C9A27}"/>
              </c:ext>
            </c:extLst>
          </c:dPt>
          <c:dPt>
            <c:idx val="6"/>
            <c:invertIfNegative val="0"/>
            <c:bubble3D val="0"/>
            <c:extLst xmlns:c16r2="http://schemas.microsoft.com/office/drawing/2015/06/chart">
              <c:ext xmlns:c16="http://schemas.microsoft.com/office/drawing/2014/chart" uri="{C3380CC4-5D6E-409C-BE32-E72D297353CC}">
                <c16:uniqueId val="{00000005-3235-40B1-94F6-E7623C5C9A27}"/>
              </c:ext>
            </c:extLst>
          </c:dPt>
          <c:dPt>
            <c:idx val="7"/>
            <c:invertIfNegative val="0"/>
            <c:bubble3D val="0"/>
            <c:extLst xmlns:c16r2="http://schemas.microsoft.com/office/drawing/2015/06/chart">
              <c:ext xmlns:c16="http://schemas.microsoft.com/office/drawing/2014/chart" uri="{C3380CC4-5D6E-409C-BE32-E72D297353CC}">
                <c16:uniqueId val="{00000006-3235-40B1-94F6-E7623C5C9A27}"/>
              </c:ext>
            </c:extLst>
          </c:dPt>
          <c:dPt>
            <c:idx val="8"/>
            <c:invertIfNegative val="0"/>
            <c:bubble3D val="0"/>
            <c:extLst xmlns:c16r2="http://schemas.microsoft.com/office/drawing/2015/06/chart">
              <c:ext xmlns:c16="http://schemas.microsoft.com/office/drawing/2014/chart" uri="{C3380CC4-5D6E-409C-BE32-E72D297353CC}">
                <c16:uniqueId val="{00000007-3235-40B1-94F6-E7623C5C9A27}"/>
              </c:ext>
            </c:extLst>
          </c:dPt>
          <c:dPt>
            <c:idx val="9"/>
            <c:invertIfNegative val="0"/>
            <c:bubble3D val="0"/>
            <c:extLst xmlns:c16r2="http://schemas.microsoft.com/office/drawing/2015/06/chart">
              <c:ext xmlns:c16="http://schemas.microsoft.com/office/drawing/2014/chart" uri="{C3380CC4-5D6E-409C-BE32-E72D297353CC}">
                <c16:uniqueId val="{00000008-3235-40B1-94F6-E7623C5C9A27}"/>
              </c:ext>
            </c:extLst>
          </c:dPt>
          <c:cat>
            <c:strRef>
              <c:f>'A REVOIR'!$B$4:$B$12</c:f>
              <c:strCache>
                <c:ptCount val="8"/>
                <c:pt idx="0">
                  <c:v>NOTIFICATION ADJUDICATION</c:v>
                </c:pt>
                <c:pt idx="1">
                  <c:v>REUNION DE CADRAGE</c:v>
                </c:pt>
                <c:pt idx="2">
                  <c:v>REUNION INTERNE D'INFORMATIONS ET CONSTITUTION DE L’EQUIPE PROJET</c:v>
                </c:pt>
                <c:pt idx="3">
                  <c:v>INSTALLATION LOGISTIQUE</c:v>
                </c:pt>
                <c:pt idx="4">
                  <c:v>VALIDATION ET MIS EN PLACE DE LA SOLUTION TECHNIQUE PROPOSEE</c:v>
                </c:pt>
                <c:pt idx="5">
                  <c:v>SELECTION ET FORMATION DES PROFILS</c:v>
                </c:pt>
                <c:pt idx="6">
                  <c:v>HOMOLOGATION ET TEST</c:v>
                </c:pt>
                <c:pt idx="7">
                  <c:v>GO LIVE</c:v>
                </c:pt>
              </c:strCache>
            </c:strRef>
          </c:cat>
          <c:val>
            <c:numRef>
              <c:f>'A REVOIR'!$D$4:$D$12</c:f>
              <c:numCache>
                <c:formatCode>General</c:formatCode>
                <c:ptCount val="9"/>
                <c:pt idx="0">
                  <c:v>1</c:v>
                </c:pt>
                <c:pt idx="1">
                  <c:v>1</c:v>
                </c:pt>
                <c:pt idx="2">
                  <c:v>1</c:v>
                </c:pt>
                <c:pt idx="3">
                  <c:v>30</c:v>
                </c:pt>
                <c:pt idx="4">
                  <c:v>45</c:v>
                </c:pt>
                <c:pt idx="5">
                  <c:v>40</c:v>
                </c:pt>
                <c:pt idx="6">
                  <c:v>1</c:v>
                </c:pt>
                <c:pt idx="7">
                  <c:v>1</c:v>
                </c:pt>
              </c:numCache>
            </c:numRef>
          </c:val>
          <c:extLst xmlns:c16r2="http://schemas.microsoft.com/office/drawing/2015/06/chart">
            <c:ext xmlns:c16="http://schemas.microsoft.com/office/drawing/2014/chart" uri="{C3380CC4-5D6E-409C-BE32-E72D297353CC}">
              <c16:uniqueId val="{00000009-3235-40B1-94F6-E7623C5C9A27}"/>
            </c:ext>
          </c:extLst>
        </c:ser>
        <c:dLbls>
          <c:showLegendKey val="0"/>
          <c:showVal val="0"/>
          <c:showCatName val="0"/>
          <c:showSerName val="0"/>
          <c:showPercent val="0"/>
          <c:showBubbleSize val="0"/>
        </c:dLbls>
        <c:gapWidth val="86"/>
        <c:overlap val="100"/>
        <c:axId val="1784495392"/>
        <c:axId val="1784497568"/>
      </c:barChart>
      <c:catAx>
        <c:axId val="1784495392"/>
        <c:scaling>
          <c:orientation val="maxMin"/>
        </c:scaling>
        <c:delete val="0"/>
        <c:axPos val="l"/>
        <c:numFmt formatCode="General" sourceLinked="1"/>
        <c:majorTickMark val="none"/>
        <c:minorTickMark val="none"/>
        <c:tickLblPos val="nextTo"/>
        <c:spPr>
          <a:noFill/>
          <a:ln w="9525" cap="flat" cmpd="sng" algn="ctr">
            <a:solidFill>
              <a:sysClr val="window" lastClr="FFFFFF">
                <a:lumMod val="65000"/>
              </a:sysClr>
            </a:solidFill>
            <a:round/>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Bahnschrift SemiBold" panose="020B0502040204020203" pitchFamily="34" charset="0"/>
                <a:ea typeface="+mn-ea"/>
                <a:cs typeface="+mn-cs"/>
              </a:defRPr>
            </a:pPr>
            <a:endParaRPr lang="fr-FR"/>
          </a:p>
        </c:txPr>
        <c:crossAx val="1784497568"/>
        <c:crosses val="autoZero"/>
        <c:auto val="1"/>
        <c:lblAlgn val="ctr"/>
        <c:lblOffset val="100"/>
        <c:noMultiLvlLbl val="0"/>
      </c:catAx>
      <c:valAx>
        <c:axId val="1784497568"/>
        <c:scaling>
          <c:orientation val="minMax"/>
          <c:max val="44930"/>
          <c:min val="44864"/>
        </c:scaling>
        <c:delete val="0"/>
        <c:axPos val="t"/>
        <c:numFmt formatCode="m/d/yy" sourceLinked="0"/>
        <c:majorTickMark val="none"/>
        <c:minorTickMark val="none"/>
        <c:tickLblPos val="nextTo"/>
        <c:spPr>
          <a:noFill/>
          <a:ln>
            <a:noFill/>
          </a:ln>
          <a:effectLst/>
        </c:spPr>
        <c:txPr>
          <a:bodyPr rot="2700000" spcFirstLastPara="1" vertOverflow="ellipsis" wrap="square" anchor="ctr" anchorCtr="1"/>
          <a:lstStyle/>
          <a:p>
            <a:pPr>
              <a:defRPr sz="800" b="1" i="0" u="none" strike="noStrike" kern="1200" baseline="0">
                <a:solidFill>
                  <a:schemeClr val="tx1">
                    <a:lumMod val="95000"/>
                    <a:lumOff val="5000"/>
                  </a:schemeClr>
                </a:solidFill>
                <a:latin typeface="Bahnschrift SemiBold" panose="020B0502040204020203" pitchFamily="34" charset="0"/>
                <a:ea typeface="+mn-ea"/>
                <a:cs typeface="Alef" panose="00000500000000000000" pitchFamily="2" charset="-79"/>
              </a:defRPr>
            </a:pPr>
            <a:endParaRPr lang="fr-FR"/>
          </a:p>
        </c:txPr>
        <c:crossAx val="1784495392"/>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Bahnschrift SemiBold" panose="020B0502040204020203"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32D34-DBCF-4016-BD13-8FA8A8B62E6C}"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fr-FR"/>
        </a:p>
      </dgm:t>
    </dgm:pt>
    <dgm:pt modelId="{C7DC2E7E-EAB5-4D23-AF62-279C189BA05F}">
      <dgm:prSet phldrT="[Texte]"/>
      <dgm:spPr>
        <a:xfrm>
          <a:off x="311043" y="21853"/>
          <a:ext cx="941871" cy="659279"/>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fr-FR" b="1" dirty="0">
              <a:solidFill>
                <a:sysClr val="window" lastClr="FFFFFF"/>
              </a:solidFill>
              <a:latin typeface="Calibri" panose="020F0502020204030204"/>
              <a:ea typeface="+mn-ea"/>
              <a:cs typeface="+mn-cs"/>
            </a:rPr>
            <a:t>DU COMMERCIAL VERS LA DIRECTION DES PROGRAMMES</a:t>
          </a:r>
          <a:endParaRPr lang="fr-FR" dirty="0">
            <a:solidFill>
              <a:sysClr val="window" lastClr="FFFFFF"/>
            </a:solidFill>
            <a:latin typeface="Calibri" panose="020F0502020204030204"/>
            <a:ea typeface="+mn-ea"/>
            <a:cs typeface="+mn-cs"/>
          </a:endParaRPr>
        </a:p>
      </dgm:t>
    </dgm:pt>
    <dgm:pt modelId="{26B8746E-D09F-448D-B109-B4149EE05313}" type="parTrans" cxnId="{176911D6-87EE-4FB7-A4AD-AB45A501A1DC}">
      <dgm:prSet/>
      <dgm:spPr/>
      <dgm:t>
        <a:bodyPr/>
        <a:lstStyle/>
        <a:p>
          <a:pPr algn="ctr"/>
          <a:endParaRPr lang="fr-FR"/>
        </a:p>
      </dgm:t>
    </dgm:pt>
    <dgm:pt modelId="{286037F8-589B-4699-A289-AD85CCB9DCD0}" type="sibTrans" cxnId="{176911D6-87EE-4FB7-A4AD-AB45A501A1DC}">
      <dgm:prSet/>
      <dgm:spPr/>
      <dgm:t>
        <a:bodyPr/>
        <a:lstStyle/>
        <a:p>
          <a:pPr algn="ctr"/>
          <a:endParaRPr lang="fr-FR"/>
        </a:p>
      </dgm:t>
    </dgm:pt>
    <dgm:pt modelId="{C9925833-8943-43A7-9A19-7D11BCA8EAC2}">
      <dgm:prSet phldrT="[Texte]" custT="1"/>
      <dgm:spPr>
        <a:xfrm>
          <a:off x="1355949" y="42118"/>
          <a:ext cx="1821350" cy="532858"/>
        </a:xfrm>
        <a:noFill/>
        <a:ln>
          <a:noFill/>
        </a:ln>
        <a:effectLst/>
        <a:scene3d>
          <a:camera prst="orthographicFront"/>
          <a:lightRig rig="threePt" dir="t"/>
        </a:scene3d>
        <a:sp3d>
          <a:bevelT prst="angle"/>
        </a:sp3d>
      </dgm:spPr>
      <dgm:t>
        <a:bodyPr/>
        <a:lstStyle/>
        <a:p>
          <a:pPr algn="l">
            <a:buChar char="•"/>
          </a:pPr>
          <a:r>
            <a:rPr lang="fr-FR" sz="900" i="1" dirty="0">
              <a:solidFill>
                <a:sysClr val="windowText" lastClr="000000">
                  <a:hueOff val="0"/>
                  <a:satOff val="0"/>
                  <a:lumOff val="0"/>
                  <a:alphaOff val="0"/>
                </a:sysClr>
              </a:solidFill>
              <a:latin typeface="Calibri" panose="020F0502020204030204"/>
              <a:ea typeface="+mn-ea"/>
              <a:cs typeface="+mn-cs"/>
            </a:rPr>
            <a:t> </a:t>
          </a:r>
          <a:r>
            <a:rPr lang="fr-FR" sz="900" b="1" i="1" dirty="0">
              <a:solidFill>
                <a:sysClr val="windowText" lastClr="000000">
                  <a:hueOff val="0"/>
                  <a:satOff val="0"/>
                  <a:lumOff val="0"/>
                  <a:alphaOff val="0"/>
                </a:sysClr>
              </a:solidFill>
              <a:latin typeface="Calibri" panose="020F0502020204030204"/>
              <a:ea typeface="+mn-ea"/>
              <a:cs typeface="+mn-cs"/>
            </a:rPr>
            <a:t>Il s’agit de la transmission de l’information à la direction des programmes afin de déclencher le processus de mise en production       </a:t>
          </a:r>
          <a:endParaRPr lang="fr-FR" sz="900" b="1" dirty="0">
            <a:solidFill>
              <a:sysClr val="windowText" lastClr="000000">
                <a:hueOff val="0"/>
                <a:satOff val="0"/>
                <a:lumOff val="0"/>
                <a:alphaOff val="0"/>
              </a:sysClr>
            </a:solidFill>
            <a:latin typeface="Calibri" panose="020F0502020204030204"/>
            <a:ea typeface="+mn-ea"/>
            <a:cs typeface="+mn-cs"/>
          </a:endParaRPr>
        </a:p>
      </dgm:t>
    </dgm:pt>
    <dgm:pt modelId="{415B3969-FE1B-4E96-9555-3981E1B21895}" type="parTrans" cxnId="{4B45B005-ABE8-4313-B51B-A4CACA8B58F6}">
      <dgm:prSet/>
      <dgm:spPr/>
      <dgm:t>
        <a:bodyPr/>
        <a:lstStyle/>
        <a:p>
          <a:pPr algn="ctr"/>
          <a:endParaRPr lang="fr-FR"/>
        </a:p>
      </dgm:t>
    </dgm:pt>
    <dgm:pt modelId="{BB8B5F94-B7BE-4246-B4A5-358F322AFED2}" type="sibTrans" cxnId="{4B45B005-ABE8-4313-B51B-A4CACA8B58F6}">
      <dgm:prSet/>
      <dgm:spPr/>
      <dgm:t>
        <a:bodyPr/>
        <a:lstStyle/>
        <a:p>
          <a:pPr algn="ctr"/>
          <a:endParaRPr lang="fr-FR"/>
        </a:p>
      </dgm:t>
    </dgm:pt>
    <dgm:pt modelId="{6B4D70BB-70F8-43FA-B4A4-468B6E18B8D9}">
      <dgm:prSet phldrT="[Texte]"/>
      <dgm:spPr>
        <a:xfrm>
          <a:off x="1364672" y="762442"/>
          <a:ext cx="941871" cy="659279"/>
        </a:xfrm>
        <a:solidFill>
          <a:srgbClr val="ED7D31">
            <a:hueOff val="-363841"/>
            <a:satOff val="-20982"/>
            <a:lumOff val="2157"/>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fr-FR" b="1">
              <a:solidFill>
                <a:sysClr val="window" lastClr="FFFFFF"/>
              </a:solidFill>
              <a:latin typeface="Calibri" panose="020F0502020204030204"/>
              <a:ea typeface="+mn-ea"/>
              <a:cs typeface="+mn-cs"/>
            </a:rPr>
            <a:t>LE COMITE DE LANCEMENT</a:t>
          </a:r>
          <a:endParaRPr lang="fr-FR">
            <a:solidFill>
              <a:sysClr val="window" lastClr="FFFFFF"/>
            </a:solidFill>
            <a:latin typeface="Calibri" panose="020F0502020204030204"/>
            <a:ea typeface="+mn-ea"/>
            <a:cs typeface="+mn-cs"/>
          </a:endParaRPr>
        </a:p>
      </dgm:t>
    </dgm:pt>
    <dgm:pt modelId="{25594E97-EA56-4272-AFD8-0868A393556E}" type="parTrans" cxnId="{B19A34DC-58CD-4340-8F6D-D3B8359C7C00}">
      <dgm:prSet/>
      <dgm:spPr/>
      <dgm:t>
        <a:bodyPr/>
        <a:lstStyle/>
        <a:p>
          <a:pPr algn="ctr"/>
          <a:endParaRPr lang="fr-FR"/>
        </a:p>
      </dgm:t>
    </dgm:pt>
    <dgm:pt modelId="{67511BF8-E7F2-4B7D-9791-F6F58992DB77}" type="sibTrans" cxnId="{B19A34DC-58CD-4340-8F6D-D3B8359C7C00}">
      <dgm:prSet/>
      <dgm:spPr/>
      <dgm:t>
        <a:bodyPr/>
        <a:lstStyle/>
        <a:p>
          <a:pPr algn="ctr"/>
          <a:endParaRPr lang="fr-FR"/>
        </a:p>
      </dgm:t>
    </dgm:pt>
    <dgm:pt modelId="{ACEB7115-52A3-4B2E-BFE6-25BF2E8B8BDF}">
      <dgm:prSet phldrT="[Texte]" custT="1"/>
      <dgm:spPr>
        <a:xfrm>
          <a:off x="2381827" y="755600"/>
          <a:ext cx="1786318" cy="532858"/>
        </a:xfrm>
        <a:noFill/>
        <a:ln>
          <a:noFill/>
        </a:ln>
        <a:effectLst/>
      </dgm:spPr>
      <dgm:t>
        <a:bodyPr/>
        <a:lstStyle/>
        <a:p>
          <a:pPr algn="l">
            <a:buChar char="•"/>
          </a:pPr>
          <a:r>
            <a:rPr lang="fr-FR" sz="900" i="1" dirty="0">
              <a:solidFill>
                <a:sysClr val="windowText" lastClr="000000">
                  <a:hueOff val="0"/>
                  <a:satOff val="0"/>
                  <a:lumOff val="0"/>
                  <a:alphaOff val="0"/>
                </a:sysClr>
              </a:solidFill>
              <a:latin typeface="Calibri" panose="020F0502020204030204"/>
              <a:ea typeface="+mn-ea"/>
              <a:cs typeface="+mn-cs"/>
            </a:rPr>
            <a:t> </a:t>
          </a:r>
          <a:r>
            <a:rPr lang="fr-FR" sz="900" b="1" i="1" dirty="0">
              <a:solidFill>
                <a:sysClr val="windowText" lastClr="000000">
                  <a:hueOff val="0"/>
                  <a:satOff val="0"/>
                  <a:lumOff val="0"/>
                  <a:alphaOff val="0"/>
                </a:sysClr>
              </a:solidFill>
              <a:latin typeface="Calibri" panose="020F0502020204030204"/>
              <a:ea typeface="+mn-ea"/>
              <a:cs typeface="+mn-cs"/>
            </a:rPr>
            <a:t>Composé de l’ensemble des intervenants il a pour objectif d’informer tous les acteurs de la nouvelle opération</a:t>
          </a:r>
          <a:endParaRPr lang="fr-FR" sz="900" b="1" dirty="0">
            <a:solidFill>
              <a:sysClr val="windowText" lastClr="000000">
                <a:hueOff val="0"/>
                <a:satOff val="0"/>
                <a:lumOff val="0"/>
                <a:alphaOff val="0"/>
              </a:sysClr>
            </a:solidFill>
            <a:latin typeface="Calibri" panose="020F0502020204030204"/>
            <a:ea typeface="+mn-ea"/>
            <a:cs typeface="+mn-cs"/>
          </a:endParaRPr>
        </a:p>
      </dgm:t>
    </dgm:pt>
    <dgm:pt modelId="{A8CBD372-80C5-41CF-9996-108C6CEFB3C3}" type="parTrans" cxnId="{2D4A105E-FB6D-4228-B632-4C53DAD3E6C8}">
      <dgm:prSet/>
      <dgm:spPr/>
      <dgm:t>
        <a:bodyPr/>
        <a:lstStyle/>
        <a:p>
          <a:pPr algn="ctr"/>
          <a:endParaRPr lang="fr-FR"/>
        </a:p>
      </dgm:t>
    </dgm:pt>
    <dgm:pt modelId="{907BF894-AE14-47E4-9A4F-73E21BF47633}" type="sibTrans" cxnId="{2D4A105E-FB6D-4228-B632-4C53DAD3E6C8}">
      <dgm:prSet/>
      <dgm:spPr/>
      <dgm:t>
        <a:bodyPr/>
        <a:lstStyle/>
        <a:p>
          <a:pPr algn="ctr"/>
          <a:endParaRPr lang="fr-FR"/>
        </a:p>
      </dgm:t>
    </dgm:pt>
    <dgm:pt modelId="{D06C8609-2886-436C-B5D6-C62D06BD4C4E}">
      <dgm:prSet phldrT="[Texte]"/>
      <dgm:spPr>
        <a:xfrm>
          <a:off x="2418301" y="1503030"/>
          <a:ext cx="941871" cy="659279"/>
        </a:xfr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fr-FR" b="1" dirty="0">
              <a:solidFill>
                <a:sysClr val="window" lastClr="FFFFFF"/>
              </a:solidFill>
              <a:latin typeface="Calibri" panose="020F0502020204030204"/>
              <a:ea typeface="+mn-ea"/>
              <a:cs typeface="+mn-cs"/>
            </a:rPr>
            <a:t>LA REUNION DE LANCEMENT</a:t>
          </a:r>
          <a:endParaRPr lang="fr-FR" dirty="0">
            <a:solidFill>
              <a:sysClr val="window" lastClr="FFFFFF"/>
            </a:solidFill>
            <a:latin typeface="Calibri" panose="020F0502020204030204"/>
            <a:ea typeface="+mn-ea"/>
            <a:cs typeface="+mn-cs"/>
          </a:endParaRPr>
        </a:p>
      </dgm:t>
    </dgm:pt>
    <dgm:pt modelId="{65708CD6-00B1-4A92-945C-244CFC009550}" type="parTrans" cxnId="{2DEB7AEC-1537-461A-AE00-3E68FA387022}">
      <dgm:prSet/>
      <dgm:spPr/>
      <dgm:t>
        <a:bodyPr/>
        <a:lstStyle/>
        <a:p>
          <a:pPr algn="ctr"/>
          <a:endParaRPr lang="fr-FR"/>
        </a:p>
      </dgm:t>
    </dgm:pt>
    <dgm:pt modelId="{A4DF2F35-F919-4F6B-99FC-7A6E74F891DD}" type="sibTrans" cxnId="{2DEB7AEC-1537-461A-AE00-3E68FA387022}">
      <dgm:prSet/>
      <dgm:spPr/>
      <dgm:t>
        <a:bodyPr/>
        <a:lstStyle/>
        <a:p>
          <a:pPr algn="ctr"/>
          <a:endParaRPr lang="fr-FR"/>
        </a:p>
      </dgm:t>
    </dgm:pt>
    <dgm:pt modelId="{C49F8F44-70D5-4C4C-814B-D5BAC5D42D32}">
      <dgm:prSet phldrT="[Texte]" custT="1"/>
      <dgm:spPr>
        <a:xfrm>
          <a:off x="3448092" y="1504234"/>
          <a:ext cx="1761047" cy="532858"/>
        </a:xfrm>
        <a:noFill/>
        <a:ln>
          <a:noFill/>
        </a:ln>
        <a:effectLst/>
      </dgm:spPr>
      <dgm:t>
        <a:bodyPr/>
        <a:lstStyle/>
        <a:p>
          <a:pPr algn="l">
            <a:buChar char="•"/>
          </a:pPr>
          <a:r>
            <a:rPr lang="fr-FR" sz="900" i="1">
              <a:solidFill>
                <a:sysClr val="windowText" lastClr="000000">
                  <a:hueOff val="0"/>
                  <a:satOff val="0"/>
                  <a:lumOff val="0"/>
                  <a:alphaOff val="0"/>
                </a:sysClr>
              </a:solidFill>
              <a:latin typeface="Calibri" panose="020F0502020204030204"/>
              <a:ea typeface="+mn-ea"/>
              <a:cs typeface="+mn-cs"/>
            </a:rPr>
            <a:t> </a:t>
          </a:r>
          <a:r>
            <a:rPr lang="fr-FR" sz="900" b="1" i="1">
              <a:solidFill>
                <a:sysClr val="windowText" lastClr="000000">
                  <a:hueOff val="0"/>
                  <a:satOff val="0"/>
                  <a:lumOff val="0"/>
                  <a:alphaOff val="0"/>
                </a:sysClr>
              </a:solidFill>
              <a:latin typeface="Calibri" panose="020F0502020204030204"/>
              <a:ea typeface="+mn-ea"/>
              <a:cs typeface="+mn-cs"/>
            </a:rPr>
            <a:t>Représente le premier processus de mise en place de l’opération. Elle est initiée par le Directeur des programmes   </a:t>
          </a:r>
          <a:endParaRPr lang="fr-FR" sz="900" b="1">
            <a:solidFill>
              <a:sysClr val="windowText" lastClr="000000">
                <a:hueOff val="0"/>
                <a:satOff val="0"/>
                <a:lumOff val="0"/>
                <a:alphaOff val="0"/>
              </a:sysClr>
            </a:solidFill>
            <a:latin typeface="Calibri" panose="020F0502020204030204"/>
            <a:ea typeface="+mn-ea"/>
            <a:cs typeface="+mn-cs"/>
          </a:endParaRPr>
        </a:p>
      </dgm:t>
    </dgm:pt>
    <dgm:pt modelId="{BD156FCF-D743-4882-96A5-FB2CE1C5CF2B}" type="parTrans" cxnId="{A8856055-F2D8-49FB-A442-553E27B8BD1D}">
      <dgm:prSet/>
      <dgm:spPr/>
      <dgm:t>
        <a:bodyPr/>
        <a:lstStyle/>
        <a:p>
          <a:pPr algn="ctr"/>
          <a:endParaRPr lang="fr-FR"/>
        </a:p>
      </dgm:t>
    </dgm:pt>
    <dgm:pt modelId="{DA91029D-9437-4071-B674-CC50FE4BE4A8}" type="sibTrans" cxnId="{A8856055-F2D8-49FB-A442-553E27B8BD1D}">
      <dgm:prSet/>
      <dgm:spPr/>
      <dgm:t>
        <a:bodyPr/>
        <a:lstStyle/>
        <a:p>
          <a:pPr algn="ctr"/>
          <a:endParaRPr lang="fr-FR"/>
        </a:p>
      </dgm:t>
    </dgm:pt>
    <dgm:pt modelId="{E447BD7A-A99F-4F83-842D-04A0DDF9F868}">
      <dgm:prSet/>
      <dgm:spPr>
        <a:xfrm>
          <a:off x="3471930" y="2243618"/>
          <a:ext cx="941871" cy="659279"/>
        </a:xfrm>
        <a:solidFill>
          <a:srgbClr val="ED7D31">
            <a:hueOff val="-1091522"/>
            <a:satOff val="-62946"/>
            <a:lumOff val="6471"/>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fr-FR" b="1">
              <a:solidFill>
                <a:sysClr val="window" lastClr="FFFFFF"/>
              </a:solidFill>
              <a:latin typeface="Calibri" panose="020F0502020204030204"/>
              <a:ea typeface="+mn-ea"/>
              <a:cs typeface="+mn-cs"/>
            </a:rPr>
            <a:t>LA REUNION DE CLOTURE</a:t>
          </a:r>
          <a:endParaRPr lang="fr-FR">
            <a:solidFill>
              <a:sysClr val="window" lastClr="FFFFFF"/>
            </a:solidFill>
            <a:latin typeface="Calibri" panose="020F0502020204030204"/>
            <a:ea typeface="+mn-ea"/>
            <a:cs typeface="+mn-cs"/>
          </a:endParaRPr>
        </a:p>
      </dgm:t>
    </dgm:pt>
    <dgm:pt modelId="{16AE0D60-F266-4C9E-AE28-A3DEF56A5C65}" type="parTrans" cxnId="{1FB64651-0669-4E8C-9E45-003643D74353}">
      <dgm:prSet/>
      <dgm:spPr/>
      <dgm:t>
        <a:bodyPr/>
        <a:lstStyle/>
        <a:p>
          <a:pPr algn="ctr"/>
          <a:endParaRPr lang="fr-FR"/>
        </a:p>
      </dgm:t>
    </dgm:pt>
    <dgm:pt modelId="{FCCF6BE5-A735-4F24-B53F-9CB933387FE9}" type="sibTrans" cxnId="{1FB64651-0669-4E8C-9E45-003643D74353}">
      <dgm:prSet/>
      <dgm:spPr/>
      <dgm:t>
        <a:bodyPr/>
        <a:lstStyle/>
        <a:p>
          <a:pPr algn="ctr"/>
          <a:endParaRPr lang="fr-FR"/>
        </a:p>
      </dgm:t>
    </dgm:pt>
    <dgm:pt modelId="{67F8ACF5-3CAC-4FA8-A115-8E68A81D7E1B}">
      <dgm:prSet phldrT="[Texte]" custT="1"/>
      <dgm:spPr>
        <a:xfrm>
          <a:off x="4429460" y="2098174"/>
          <a:ext cx="1571182" cy="809654"/>
        </a:xfrm>
        <a:solidFill>
          <a:sysClr val="window" lastClr="FFFFFF"/>
        </a:solidFill>
        <a:ln w="12700" cap="flat" cmpd="sng" algn="ctr">
          <a:noFill/>
          <a:prstDash val="solid"/>
          <a:miter lim="800000"/>
        </a:ln>
        <a:effectLst/>
      </dgm:spPr>
      <dgm:t>
        <a:bodyPr/>
        <a:lstStyle/>
        <a:p>
          <a:pPr algn="l">
            <a:buNone/>
          </a:pPr>
          <a:r>
            <a:rPr lang="fr-FR" sz="2400" i="1">
              <a:solidFill>
                <a:sysClr val="windowText" lastClr="000000"/>
              </a:solidFill>
              <a:latin typeface="Calibri" panose="020F0502020204030204"/>
              <a:ea typeface="+mn-ea"/>
              <a:cs typeface="+mn-cs"/>
            </a:rPr>
            <a:t>.</a:t>
          </a:r>
          <a:r>
            <a:rPr lang="fr-FR" sz="900" b="1" i="1">
              <a:solidFill>
                <a:sysClr val="windowText" lastClr="000000"/>
              </a:solidFill>
              <a:latin typeface="Calibri" panose="020F0502020204030204"/>
              <a:ea typeface="+mn-ea"/>
              <a:cs typeface="+mn-cs"/>
            </a:rPr>
            <a:t>Cette réunion permet de valider l’ensemble des actions ouvertes lors de la réunion de lancement</a:t>
          </a:r>
          <a:r>
            <a:rPr lang="fr-FR" sz="700" i="1">
              <a:solidFill>
                <a:sysClr val="windowText" lastClr="000000"/>
              </a:solidFill>
              <a:latin typeface="Calibri" panose="020F0502020204030204"/>
              <a:ea typeface="+mn-ea"/>
              <a:cs typeface="+mn-cs"/>
            </a:rPr>
            <a:t>.</a:t>
          </a:r>
          <a:endParaRPr lang="fr-FR" sz="700">
            <a:solidFill>
              <a:sysClr val="windowText" lastClr="000000"/>
            </a:solidFill>
            <a:latin typeface="Calibri" panose="020F0502020204030204"/>
            <a:ea typeface="+mn-ea"/>
            <a:cs typeface="+mn-cs"/>
          </a:endParaRPr>
        </a:p>
      </dgm:t>
    </dgm:pt>
    <dgm:pt modelId="{3396543D-F9A3-4576-9B6C-843AA3ED961E}" type="parTrans" cxnId="{6E7F6C56-6F2A-4A37-A797-719C0EE66EE1}">
      <dgm:prSet/>
      <dgm:spPr/>
      <dgm:t>
        <a:bodyPr/>
        <a:lstStyle/>
        <a:p>
          <a:endParaRPr lang="fr-FR"/>
        </a:p>
      </dgm:t>
    </dgm:pt>
    <dgm:pt modelId="{B8113168-FE6A-4685-AD3A-77F4583AF6CB}" type="sibTrans" cxnId="{6E7F6C56-6F2A-4A37-A797-719C0EE66EE1}">
      <dgm:prSet/>
      <dgm:spPr/>
      <dgm:t>
        <a:bodyPr/>
        <a:lstStyle/>
        <a:p>
          <a:endParaRPr lang="fr-FR"/>
        </a:p>
      </dgm:t>
    </dgm:pt>
    <dgm:pt modelId="{45C499D8-CC6C-480B-BB29-F6979B59B24C}" type="pres">
      <dgm:prSet presAssocID="{22A32D34-DBCF-4016-BD13-8FA8A8B62E6C}" presName="rootnode" presStyleCnt="0">
        <dgm:presLayoutVars>
          <dgm:chMax/>
          <dgm:chPref/>
          <dgm:dir/>
          <dgm:animLvl val="lvl"/>
        </dgm:presLayoutVars>
      </dgm:prSet>
      <dgm:spPr/>
      <dgm:t>
        <a:bodyPr/>
        <a:lstStyle/>
        <a:p>
          <a:endParaRPr lang="fr-FR"/>
        </a:p>
      </dgm:t>
    </dgm:pt>
    <dgm:pt modelId="{E2BACB50-7B61-436F-885A-B7A6C3A4B574}" type="pres">
      <dgm:prSet presAssocID="{C7DC2E7E-EAB5-4D23-AF62-279C189BA05F}" presName="composite" presStyleCnt="0"/>
      <dgm:spPr/>
    </dgm:pt>
    <dgm:pt modelId="{587502BC-1E02-42E0-9D60-E64FB545F9EF}" type="pres">
      <dgm:prSet presAssocID="{C7DC2E7E-EAB5-4D23-AF62-279C189BA05F}" presName="bentUpArrow1" presStyleLbl="alignImgPlace1" presStyleIdx="0" presStyleCnt="4"/>
      <dgm:spPr>
        <a:xfrm rot="5400000">
          <a:off x="459277" y="642072"/>
          <a:ext cx="559501" cy="636972"/>
        </a:xfrm>
        <a:prstGeom prst="bentUpArrow">
          <a:avLst>
            <a:gd name="adj1" fmla="val 32840"/>
            <a:gd name="adj2" fmla="val 25000"/>
            <a:gd name="adj3" fmla="val 35780"/>
          </a:avLst>
        </a:prstGeom>
        <a:solidFill>
          <a:srgbClr val="ED7D31"/>
        </a:solidFill>
        <a:ln w="12700" cap="flat" cmpd="sng" algn="ctr">
          <a:solidFill>
            <a:sysClr val="window" lastClr="FFFFFF">
              <a:hueOff val="0"/>
              <a:satOff val="0"/>
              <a:lumOff val="0"/>
              <a:alphaOff val="0"/>
            </a:sysClr>
          </a:solidFill>
          <a:prstDash val="solid"/>
          <a:miter lim="800000"/>
        </a:ln>
        <a:effectLst/>
      </dgm:spPr>
    </dgm:pt>
    <dgm:pt modelId="{E01EF3EC-DEFA-433B-9A19-1332D6EDFE07}" type="pres">
      <dgm:prSet presAssocID="{C7DC2E7E-EAB5-4D23-AF62-279C189BA05F}" presName="ParentText" presStyleLbl="node1" presStyleIdx="0" presStyleCnt="5">
        <dgm:presLayoutVars>
          <dgm:chMax val="1"/>
          <dgm:chPref val="1"/>
          <dgm:bulletEnabled val="1"/>
        </dgm:presLayoutVars>
      </dgm:prSet>
      <dgm:spPr>
        <a:prstGeom prst="roundRect">
          <a:avLst>
            <a:gd name="adj" fmla="val 16670"/>
          </a:avLst>
        </a:prstGeom>
      </dgm:spPr>
      <dgm:t>
        <a:bodyPr/>
        <a:lstStyle/>
        <a:p>
          <a:endParaRPr lang="fr-FR"/>
        </a:p>
      </dgm:t>
    </dgm:pt>
    <dgm:pt modelId="{1768CADF-263A-4C5A-95AF-54CB238D79F1}" type="pres">
      <dgm:prSet presAssocID="{C7DC2E7E-EAB5-4D23-AF62-279C189BA05F}" presName="ChildText" presStyleLbl="revTx" presStyleIdx="0" presStyleCnt="4" custScaleX="265880" custScaleY="147277" custLinFactNeighborX="97981" custLinFactNeighborY="-7997">
        <dgm:presLayoutVars>
          <dgm:chMax val="0"/>
          <dgm:chPref val="0"/>
          <dgm:bulletEnabled val="1"/>
        </dgm:presLayoutVars>
      </dgm:prSet>
      <dgm:spPr>
        <a:prstGeom prst="rect">
          <a:avLst/>
        </a:prstGeom>
      </dgm:spPr>
      <dgm:t>
        <a:bodyPr/>
        <a:lstStyle/>
        <a:p>
          <a:endParaRPr lang="fr-FR"/>
        </a:p>
      </dgm:t>
    </dgm:pt>
    <dgm:pt modelId="{349FFB3D-440D-429F-835D-84A128637DC3}" type="pres">
      <dgm:prSet presAssocID="{286037F8-589B-4699-A289-AD85CCB9DCD0}" presName="sibTrans" presStyleCnt="0"/>
      <dgm:spPr/>
    </dgm:pt>
    <dgm:pt modelId="{50715436-4321-4CCE-BD25-B9EEFE386B63}" type="pres">
      <dgm:prSet presAssocID="{6B4D70BB-70F8-43FA-B4A4-468B6E18B8D9}" presName="composite" presStyleCnt="0"/>
      <dgm:spPr/>
    </dgm:pt>
    <dgm:pt modelId="{2AA78981-0D17-48E9-879A-7235F5EB0B70}" type="pres">
      <dgm:prSet presAssocID="{6B4D70BB-70F8-43FA-B4A4-468B6E18B8D9}" presName="bentUpArrow1" presStyleLbl="alignImgPlace1" presStyleIdx="1" presStyleCnt="4"/>
      <dgm:spPr>
        <a:xfrm rot="5400000">
          <a:off x="1512906" y="1382660"/>
          <a:ext cx="559501" cy="636972"/>
        </a:xfrm>
        <a:prstGeom prst="bentUpArrow">
          <a:avLst>
            <a:gd name="adj1" fmla="val 32840"/>
            <a:gd name="adj2" fmla="val 25000"/>
            <a:gd name="adj3" fmla="val 35780"/>
          </a:avLst>
        </a:prstGeom>
        <a:solidFill>
          <a:srgbClr val="CE7664"/>
        </a:solidFill>
        <a:ln w="12700" cap="flat" cmpd="sng" algn="ctr">
          <a:solidFill>
            <a:sysClr val="window" lastClr="FFFFFF">
              <a:hueOff val="0"/>
              <a:satOff val="0"/>
              <a:lumOff val="0"/>
              <a:alphaOff val="0"/>
            </a:sysClr>
          </a:solidFill>
          <a:prstDash val="solid"/>
          <a:miter lim="800000"/>
        </a:ln>
        <a:effectLst/>
      </dgm:spPr>
    </dgm:pt>
    <dgm:pt modelId="{51DD9C9B-9477-4A80-A916-A0DC590752F7}" type="pres">
      <dgm:prSet presAssocID="{6B4D70BB-70F8-43FA-B4A4-468B6E18B8D9}" presName="ParentText" presStyleLbl="node1" presStyleIdx="1" presStyleCnt="5">
        <dgm:presLayoutVars>
          <dgm:chMax val="1"/>
          <dgm:chPref val="1"/>
          <dgm:bulletEnabled val="1"/>
        </dgm:presLayoutVars>
      </dgm:prSet>
      <dgm:spPr>
        <a:prstGeom prst="roundRect">
          <a:avLst>
            <a:gd name="adj" fmla="val 16670"/>
          </a:avLst>
        </a:prstGeom>
      </dgm:spPr>
      <dgm:t>
        <a:bodyPr/>
        <a:lstStyle/>
        <a:p>
          <a:endParaRPr lang="fr-FR"/>
        </a:p>
      </dgm:t>
    </dgm:pt>
    <dgm:pt modelId="{119A38A5-8B39-461F-BBAD-8BADE94337E4}" type="pres">
      <dgm:prSet presAssocID="{6B4D70BB-70F8-43FA-B4A4-468B6E18B8D9}" presName="ChildText" presStyleLbl="revTx" presStyleIdx="1" presStyleCnt="4" custScaleX="260766" custLinFactNeighborX="91373" custLinFactNeighborY="-13084">
        <dgm:presLayoutVars>
          <dgm:chMax val="0"/>
          <dgm:chPref val="0"/>
          <dgm:bulletEnabled val="1"/>
        </dgm:presLayoutVars>
      </dgm:prSet>
      <dgm:spPr>
        <a:prstGeom prst="rect">
          <a:avLst/>
        </a:prstGeom>
      </dgm:spPr>
      <dgm:t>
        <a:bodyPr/>
        <a:lstStyle/>
        <a:p>
          <a:endParaRPr lang="fr-FR"/>
        </a:p>
      </dgm:t>
    </dgm:pt>
    <dgm:pt modelId="{D257C0E4-48D1-448A-9B7F-FCB5CBB84389}" type="pres">
      <dgm:prSet presAssocID="{67511BF8-E7F2-4B7D-9791-F6F58992DB77}" presName="sibTrans" presStyleCnt="0"/>
      <dgm:spPr/>
    </dgm:pt>
    <dgm:pt modelId="{D7F339D4-91AB-47F1-8217-24E8AB0D1797}" type="pres">
      <dgm:prSet presAssocID="{D06C8609-2886-436C-B5D6-C62D06BD4C4E}" presName="composite" presStyleCnt="0"/>
      <dgm:spPr/>
    </dgm:pt>
    <dgm:pt modelId="{762EE613-41D6-40C5-B979-4D316BDCD157}" type="pres">
      <dgm:prSet presAssocID="{D06C8609-2886-436C-B5D6-C62D06BD4C4E}" presName="bentUpArrow1" presStyleLbl="alignImgPlace1" presStyleIdx="2" presStyleCnt="4"/>
      <dgm:spPr>
        <a:xfrm rot="5400000">
          <a:off x="2566535" y="2123249"/>
          <a:ext cx="559501" cy="636972"/>
        </a:xfrm>
        <a:prstGeom prst="bentUpArrow">
          <a:avLst>
            <a:gd name="adj1" fmla="val 32840"/>
            <a:gd name="adj2" fmla="val 25000"/>
            <a:gd name="adj3" fmla="val 35780"/>
          </a:avLst>
        </a:prstGeom>
        <a:solidFill>
          <a:srgbClr val="9A5D58"/>
        </a:solidFill>
        <a:ln w="12700" cap="flat" cmpd="sng" algn="ctr">
          <a:solidFill>
            <a:sysClr val="window" lastClr="FFFFFF">
              <a:hueOff val="0"/>
              <a:satOff val="0"/>
              <a:lumOff val="0"/>
              <a:alphaOff val="0"/>
            </a:sysClr>
          </a:solidFill>
          <a:prstDash val="solid"/>
          <a:miter lim="800000"/>
        </a:ln>
        <a:effectLst/>
      </dgm:spPr>
    </dgm:pt>
    <dgm:pt modelId="{56E21D54-30F2-49DE-9772-7AB189DF1BF2}" type="pres">
      <dgm:prSet presAssocID="{D06C8609-2886-436C-B5D6-C62D06BD4C4E}" presName="ParentText" presStyleLbl="node1" presStyleIdx="2" presStyleCnt="5">
        <dgm:presLayoutVars>
          <dgm:chMax val="1"/>
          <dgm:chPref val="1"/>
          <dgm:bulletEnabled val="1"/>
        </dgm:presLayoutVars>
      </dgm:prSet>
      <dgm:spPr>
        <a:prstGeom prst="roundRect">
          <a:avLst>
            <a:gd name="adj" fmla="val 16670"/>
          </a:avLst>
        </a:prstGeom>
      </dgm:spPr>
      <dgm:t>
        <a:bodyPr/>
        <a:lstStyle/>
        <a:p>
          <a:endParaRPr lang="fr-FR"/>
        </a:p>
      </dgm:t>
    </dgm:pt>
    <dgm:pt modelId="{0734C78A-C6DF-4ED4-A5CF-587FEDBB87B0}" type="pres">
      <dgm:prSet presAssocID="{D06C8609-2886-436C-B5D6-C62D06BD4C4E}" presName="ChildText" presStyleLbl="revTx" presStyleIdx="2" presStyleCnt="4" custScaleX="257077" custLinFactNeighborX="91373" custLinFactNeighborY="-11574">
        <dgm:presLayoutVars>
          <dgm:chMax val="0"/>
          <dgm:chPref val="0"/>
          <dgm:bulletEnabled val="1"/>
        </dgm:presLayoutVars>
      </dgm:prSet>
      <dgm:spPr>
        <a:prstGeom prst="rect">
          <a:avLst/>
        </a:prstGeom>
      </dgm:spPr>
      <dgm:t>
        <a:bodyPr/>
        <a:lstStyle/>
        <a:p>
          <a:endParaRPr lang="fr-FR"/>
        </a:p>
      </dgm:t>
    </dgm:pt>
    <dgm:pt modelId="{C6CB4052-C8E7-42AE-ACAB-9A5146E1175E}" type="pres">
      <dgm:prSet presAssocID="{A4DF2F35-F919-4F6B-99FC-7A6E74F891DD}" presName="sibTrans" presStyleCnt="0"/>
      <dgm:spPr/>
    </dgm:pt>
    <dgm:pt modelId="{A44B17FB-7B37-4157-AE03-F7D5B2AD891B}" type="pres">
      <dgm:prSet presAssocID="{E447BD7A-A99F-4F83-842D-04A0DDF9F868}" presName="composite" presStyleCnt="0"/>
      <dgm:spPr/>
    </dgm:pt>
    <dgm:pt modelId="{552149C8-ED5E-4CAD-8257-DF014387D639}" type="pres">
      <dgm:prSet presAssocID="{E447BD7A-A99F-4F83-842D-04A0DDF9F868}" presName="bentUpArrow1" presStyleLbl="alignImgPlace1" presStyleIdx="3" presStyleCnt="4"/>
      <dgm:spPr>
        <a:xfrm rot="5400000">
          <a:off x="3620164" y="2863837"/>
          <a:ext cx="559501" cy="636972"/>
        </a:xfrm>
        <a:prstGeom prst="bentUpArrow">
          <a:avLst>
            <a:gd name="adj1" fmla="val 32840"/>
            <a:gd name="adj2" fmla="val 25000"/>
            <a:gd name="adj3" fmla="val 35780"/>
          </a:avLst>
        </a:prstGeom>
        <a:solidFill>
          <a:sysClr val="window" lastClr="FFFFFF">
            <a:lumMod val="65000"/>
          </a:sysClr>
        </a:solidFill>
        <a:ln w="12700" cap="flat" cmpd="sng" algn="ctr">
          <a:solidFill>
            <a:sysClr val="window" lastClr="FFFFFF">
              <a:hueOff val="0"/>
              <a:satOff val="0"/>
              <a:lumOff val="0"/>
              <a:alphaOff val="0"/>
            </a:sysClr>
          </a:solidFill>
          <a:prstDash val="solid"/>
          <a:miter lim="800000"/>
        </a:ln>
        <a:effectLst/>
      </dgm:spPr>
    </dgm:pt>
    <dgm:pt modelId="{63FF2A94-EF32-4FCC-AD32-4CE8C2BE0FC9}" type="pres">
      <dgm:prSet presAssocID="{E447BD7A-A99F-4F83-842D-04A0DDF9F868}" presName="ParentText" presStyleLbl="node1" presStyleIdx="3" presStyleCnt="5">
        <dgm:presLayoutVars>
          <dgm:chMax val="1"/>
          <dgm:chPref val="1"/>
          <dgm:bulletEnabled val="1"/>
        </dgm:presLayoutVars>
      </dgm:prSet>
      <dgm:spPr>
        <a:prstGeom prst="roundRect">
          <a:avLst>
            <a:gd name="adj" fmla="val 16670"/>
          </a:avLst>
        </a:prstGeom>
      </dgm:spPr>
      <dgm:t>
        <a:bodyPr/>
        <a:lstStyle/>
        <a:p>
          <a:endParaRPr lang="fr-FR"/>
        </a:p>
      </dgm:t>
    </dgm:pt>
    <dgm:pt modelId="{8FF3BD8E-7B9A-42C1-9BE0-2A536F17A580}" type="pres">
      <dgm:prSet presAssocID="{E447BD7A-A99F-4F83-842D-04A0DDF9F868}" presName="ChildText" presStyleLbl="revTx" presStyleIdx="3" presStyleCnt="4">
        <dgm:presLayoutVars>
          <dgm:chMax val="0"/>
          <dgm:chPref val="0"/>
          <dgm:bulletEnabled val="1"/>
        </dgm:presLayoutVars>
      </dgm:prSet>
      <dgm:spPr>
        <a:xfrm>
          <a:off x="4413801" y="2306495"/>
          <a:ext cx="685027" cy="532858"/>
        </a:xfrm>
        <a:prstGeom prst="rect">
          <a:avLst/>
        </a:prstGeom>
        <a:noFill/>
        <a:ln>
          <a:noFill/>
        </a:ln>
        <a:effectLst/>
      </dgm:spPr>
    </dgm:pt>
    <dgm:pt modelId="{B62810D7-DB00-4594-B55E-881CE49482B4}" type="pres">
      <dgm:prSet presAssocID="{FCCF6BE5-A735-4F24-B53F-9CB933387FE9}" presName="sibTrans" presStyleCnt="0"/>
      <dgm:spPr/>
    </dgm:pt>
    <dgm:pt modelId="{D2BF6AFC-E88C-4A19-8B86-034B2C8B51EB}" type="pres">
      <dgm:prSet presAssocID="{67F8ACF5-3CAC-4FA8-A115-8E68A81D7E1B}" presName="composite" presStyleCnt="0"/>
      <dgm:spPr/>
    </dgm:pt>
    <dgm:pt modelId="{1FFCE29E-E1D6-4BB4-8981-194B98B6591B}" type="pres">
      <dgm:prSet presAssocID="{67F8ACF5-3CAC-4FA8-A115-8E68A81D7E1B}" presName="ParentText" presStyleLbl="node1" presStyleIdx="4" presStyleCnt="5" custScaleX="166815" custScaleY="122809" custLinFactY="-34394" custLinFactNeighborX="-10203" custLinFactNeighborY="-100000">
        <dgm:presLayoutVars>
          <dgm:chMax val="1"/>
          <dgm:chPref val="1"/>
          <dgm:bulletEnabled val="1"/>
        </dgm:presLayoutVars>
      </dgm:prSet>
      <dgm:spPr>
        <a:prstGeom prst="roundRect">
          <a:avLst>
            <a:gd name="adj" fmla="val 16670"/>
          </a:avLst>
        </a:prstGeom>
      </dgm:spPr>
      <dgm:t>
        <a:bodyPr/>
        <a:lstStyle/>
        <a:p>
          <a:endParaRPr lang="fr-FR"/>
        </a:p>
      </dgm:t>
    </dgm:pt>
  </dgm:ptLst>
  <dgm:cxnLst>
    <dgm:cxn modelId="{637ECCB7-91EF-4F98-976C-D5356E823C26}" type="presOf" srcId="{C9925833-8943-43A7-9A19-7D11BCA8EAC2}" destId="{1768CADF-263A-4C5A-95AF-54CB238D79F1}" srcOrd="0" destOrd="0" presId="urn:microsoft.com/office/officeart/2005/8/layout/StepDownProcess"/>
    <dgm:cxn modelId="{B19A34DC-58CD-4340-8F6D-D3B8359C7C00}" srcId="{22A32D34-DBCF-4016-BD13-8FA8A8B62E6C}" destId="{6B4D70BB-70F8-43FA-B4A4-468B6E18B8D9}" srcOrd="1" destOrd="0" parTransId="{25594E97-EA56-4272-AFD8-0868A393556E}" sibTransId="{67511BF8-E7F2-4B7D-9791-F6F58992DB77}"/>
    <dgm:cxn modelId="{2804B773-BFED-4CD6-AAB6-1BB9BDC52603}" type="presOf" srcId="{67F8ACF5-3CAC-4FA8-A115-8E68A81D7E1B}" destId="{1FFCE29E-E1D6-4BB4-8981-194B98B6591B}" srcOrd="0" destOrd="0" presId="urn:microsoft.com/office/officeart/2005/8/layout/StepDownProcess"/>
    <dgm:cxn modelId="{50270017-DADB-4424-BE59-E7161715115D}" type="presOf" srcId="{D06C8609-2886-436C-B5D6-C62D06BD4C4E}" destId="{56E21D54-30F2-49DE-9772-7AB189DF1BF2}" srcOrd="0" destOrd="0" presId="urn:microsoft.com/office/officeart/2005/8/layout/StepDownProcess"/>
    <dgm:cxn modelId="{2DEB7AEC-1537-461A-AE00-3E68FA387022}" srcId="{22A32D34-DBCF-4016-BD13-8FA8A8B62E6C}" destId="{D06C8609-2886-436C-B5D6-C62D06BD4C4E}" srcOrd="2" destOrd="0" parTransId="{65708CD6-00B1-4A92-945C-244CFC009550}" sibTransId="{A4DF2F35-F919-4F6B-99FC-7A6E74F891DD}"/>
    <dgm:cxn modelId="{8CA49150-1341-4C42-97FC-A6FF3EE70CDE}" type="presOf" srcId="{6B4D70BB-70F8-43FA-B4A4-468B6E18B8D9}" destId="{51DD9C9B-9477-4A80-A916-A0DC590752F7}" srcOrd="0" destOrd="0" presId="urn:microsoft.com/office/officeart/2005/8/layout/StepDownProcess"/>
    <dgm:cxn modelId="{6E7F6C56-6F2A-4A37-A797-719C0EE66EE1}" srcId="{22A32D34-DBCF-4016-BD13-8FA8A8B62E6C}" destId="{67F8ACF5-3CAC-4FA8-A115-8E68A81D7E1B}" srcOrd="4" destOrd="0" parTransId="{3396543D-F9A3-4576-9B6C-843AA3ED961E}" sibTransId="{B8113168-FE6A-4685-AD3A-77F4583AF6CB}"/>
    <dgm:cxn modelId="{4B45B005-ABE8-4313-B51B-A4CACA8B58F6}" srcId="{C7DC2E7E-EAB5-4D23-AF62-279C189BA05F}" destId="{C9925833-8943-43A7-9A19-7D11BCA8EAC2}" srcOrd="0" destOrd="0" parTransId="{415B3969-FE1B-4E96-9555-3981E1B21895}" sibTransId="{BB8B5F94-B7BE-4246-B4A5-358F322AFED2}"/>
    <dgm:cxn modelId="{CECD0E64-6881-4D07-AB78-5906A021F1D9}" type="presOf" srcId="{C7DC2E7E-EAB5-4D23-AF62-279C189BA05F}" destId="{E01EF3EC-DEFA-433B-9A19-1332D6EDFE07}" srcOrd="0" destOrd="0" presId="urn:microsoft.com/office/officeart/2005/8/layout/StepDownProcess"/>
    <dgm:cxn modelId="{7C6E2708-F826-4A4D-8737-DD8943C7AAA5}" type="presOf" srcId="{C49F8F44-70D5-4C4C-814B-D5BAC5D42D32}" destId="{0734C78A-C6DF-4ED4-A5CF-587FEDBB87B0}" srcOrd="0" destOrd="0" presId="urn:microsoft.com/office/officeart/2005/8/layout/StepDownProcess"/>
    <dgm:cxn modelId="{A8856055-F2D8-49FB-A442-553E27B8BD1D}" srcId="{D06C8609-2886-436C-B5D6-C62D06BD4C4E}" destId="{C49F8F44-70D5-4C4C-814B-D5BAC5D42D32}" srcOrd="0" destOrd="0" parTransId="{BD156FCF-D743-4882-96A5-FB2CE1C5CF2B}" sibTransId="{DA91029D-9437-4071-B674-CC50FE4BE4A8}"/>
    <dgm:cxn modelId="{176911D6-87EE-4FB7-A4AD-AB45A501A1DC}" srcId="{22A32D34-DBCF-4016-BD13-8FA8A8B62E6C}" destId="{C7DC2E7E-EAB5-4D23-AF62-279C189BA05F}" srcOrd="0" destOrd="0" parTransId="{26B8746E-D09F-448D-B109-B4149EE05313}" sibTransId="{286037F8-589B-4699-A289-AD85CCB9DCD0}"/>
    <dgm:cxn modelId="{19E1D438-2A95-4860-9BC6-BA7D022F12CD}" type="presOf" srcId="{ACEB7115-52A3-4B2E-BFE6-25BF2E8B8BDF}" destId="{119A38A5-8B39-461F-BBAD-8BADE94337E4}" srcOrd="0" destOrd="0" presId="urn:microsoft.com/office/officeart/2005/8/layout/StepDownProcess"/>
    <dgm:cxn modelId="{1FB64651-0669-4E8C-9E45-003643D74353}" srcId="{22A32D34-DBCF-4016-BD13-8FA8A8B62E6C}" destId="{E447BD7A-A99F-4F83-842D-04A0DDF9F868}" srcOrd="3" destOrd="0" parTransId="{16AE0D60-F266-4C9E-AE28-A3DEF56A5C65}" sibTransId="{FCCF6BE5-A735-4F24-B53F-9CB933387FE9}"/>
    <dgm:cxn modelId="{83F318A0-C1DD-42C2-B0AD-953E0F3D4D27}" type="presOf" srcId="{22A32D34-DBCF-4016-BD13-8FA8A8B62E6C}" destId="{45C499D8-CC6C-480B-BB29-F6979B59B24C}" srcOrd="0" destOrd="0" presId="urn:microsoft.com/office/officeart/2005/8/layout/StepDownProcess"/>
    <dgm:cxn modelId="{8F4C16EC-B2BF-479F-93C6-37DC9450B2FE}" type="presOf" srcId="{E447BD7A-A99F-4F83-842D-04A0DDF9F868}" destId="{63FF2A94-EF32-4FCC-AD32-4CE8C2BE0FC9}" srcOrd="0" destOrd="0" presId="urn:microsoft.com/office/officeart/2005/8/layout/StepDownProcess"/>
    <dgm:cxn modelId="{2D4A105E-FB6D-4228-B632-4C53DAD3E6C8}" srcId="{6B4D70BB-70F8-43FA-B4A4-468B6E18B8D9}" destId="{ACEB7115-52A3-4B2E-BFE6-25BF2E8B8BDF}" srcOrd="0" destOrd="0" parTransId="{A8CBD372-80C5-41CF-9996-108C6CEFB3C3}" sibTransId="{907BF894-AE14-47E4-9A4F-73E21BF47633}"/>
    <dgm:cxn modelId="{E8008FF7-E9F8-475E-BF30-3F0AB52A7D59}" type="presParOf" srcId="{45C499D8-CC6C-480B-BB29-F6979B59B24C}" destId="{E2BACB50-7B61-436F-885A-B7A6C3A4B574}" srcOrd="0" destOrd="0" presId="urn:microsoft.com/office/officeart/2005/8/layout/StepDownProcess"/>
    <dgm:cxn modelId="{D4A86C39-1202-4D46-BD82-F6F5A297103E}" type="presParOf" srcId="{E2BACB50-7B61-436F-885A-B7A6C3A4B574}" destId="{587502BC-1E02-42E0-9D60-E64FB545F9EF}" srcOrd="0" destOrd="0" presId="urn:microsoft.com/office/officeart/2005/8/layout/StepDownProcess"/>
    <dgm:cxn modelId="{8B052F4B-AE97-4433-A91F-42F0DDD522B8}" type="presParOf" srcId="{E2BACB50-7B61-436F-885A-B7A6C3A4B574}" destId="{E01EF3EC-DEFA-433B-9A19-1332D6EDFE07}" srcOrd="1" destOrd="0" presId="urn:microsoft.com/office/officeart/2005/8/layout/StepDownProcess"/>
    <dgm:cxn modelId="{63C91AD8-BB5E-423E-89D3-9EDE654D87C1}" type="presParOf" srcId="{E2BACB50-7B61-436F-885A-B7A6C3A4B574}" destId="{1768CADF-263A-4C5A-95AF-54CB238D79F1}" srcOrd="2" destOrd="0" presId="urn:microsoft.com/office/officeart/2005/8/layout/StepDownProcess"/>
    <dgm:cxn modelId="{1CF7B30D-E7FC-4AB5-BBF0-B7E1D35B8787}" type="presParOf" srcId="{45C499D8-CC6C-480B-BB29-F6979B59B24C}" destId="{349FFB3D-440D-429F-835D-84A128637DC3}" srcOrd="1" destOrd="0" presId="urn:microsoft.com/office/officeart/2005/8/layout/StepDownProcess"/>
    <dgm:cxn modelId="{8008BD77-CEA5-446F-9CFB-E0C9B0930271}" type="presParOf" srcId="{45C499D8-CC6C-480B-BB29-F6979B59B24C}" destId="{50715436-4321-4CCE-BD25-B9EEFE386B63}" srcOrd="2" destOrd="0" presId="urn:microsoft.com/office/officeart/2005/8/layout/StepDownProcess"/>
    <dgm:cxn modelId="{9EAAF41C-275F-4472-A46A-55936E4FE3B8}" type="presParOf" srcId="{50715436-4321-4CCE-BD25-B9EEFE386B63}" destId="{2AA78981-0D17-48E9-879A-7235F5EB0B70}" srcOrd="0" destOrd="0" presId="urn:microsoft.com/office/officeart/2005/8/layout/StepDownProcess"/>
    <dgm:cxn modelId="{67181703-9F35-425D-9A9D-4D75B46A0EF0}" type="presParOf" srcId="{50715436-4321-4CCE-BD25-B9EEFE386B63}" destId="{51DD9C9B-9477-4A80-A916-A0DC590752F7}" srcOrd="1" destOrd="0" presId="urn:microsoft.com/office/officeart/2005/8/layout/StepDownProcess"/>
    <dgm:cxn modelId="{3974EDE1-BCE5-40DE-9AC2-A884791338ED}" type="presParOf" srcId="{50715436-4321-4CCE-BD25-B9EEFE386B63}" destId="{119A38A5-8B39-461F-BBAD-8BADE94337E4}" srcOrd="2" destOrd="0" presId="urn:microsoft.com/office/officeart/2005/8/layout/StepDownProcess"/>
    <dgm:cxn modelId="{38D31434-F5A7-413D-AFB7-450DEFE317F2}" type="presParOf" srcId="{45C499D8-CC6C-480B-BB29-F6979B59B24C}" destId="{D257C0E4-48D1-448A-9B7F-FCB5CBB84389}" srcOrd="3" destOrd="0" presId="urn:microsoft.com/office/officeart/2005/8/layout/StepDownProcess"/>
    <dgm:cxn modelId="{A2362856-6BDD-42D2-8807-2EE8FE00F9D4}" type="presParOf" srcId="{45C499D8-CC6C-480B-BB29-F6979B59B24C}" destId="{D7F339D4-91AB-47F1-8217-24E8AB0D1797}" srcOrd="4" destOrd="0" presId="urn:microsoft.com/office/officeart/2005/8/layout/StepDownProcess"/>
    <dgm:cxn modelId="{34C00B20-D127-46FD-B270-8055BF4C016D}" type="presParOf" srcId="{D7F339D4-91AB-47F1-8217-24E8AB0D1797}" destId="{762EE613-41D6-40C5-B979-4D316BDCD157}" srcOrd="0" destOrd="0" presId="urn:microsoft.com/office/officeart/2005/8/layout/StepDownProcess"/>
    <dgm:cxn modelId="{C0A6256A-21CB-4EC0-BD67-874EA50CFA6C}" type="presParOf" srcId="{D7F339D4-91AB-47F1-8217-24E8AB0D1797}" destId="{56E21D54-30F2-49DE-9772-7AB189DF1BF2}" srcOrd="1" destOrd="0" presId="urn:microsoft.com/office/officeart/2005/8/layout/StepDownProcess"/>
    <dgm:cxn modelId="{297F3D65-5796-4DAB-9BB2-BA687F1A3264}" type="presParOf" srcId="{D7F339D4-91AB-47F1-8217-24E8AB0D1797}" destId="{0734C78A-C6DF-4ED4-A5CF-587FEDBB87B0}" srcOrd="2" destOrd="0" presId="urn:microsoft.com/office/officeart/2005/8/layout/StepDownProcess"/>
    <dgm:cxn modelId="{57DE22A3-A8A9-4037-90F3-E6595DEA262B}" type="presParOf" srcId="{45C499D8-CC6C-480B-BB29-F6979B59B24C}" destId="{C6CB4052-C8E7-42AE-ACAB-9A5146E1175E}" srcOrd="5" destOrd="0" presId="urn:microsoft.com/office/officeart/2005/8/layout/StepDownProcess"/>
    <dgm:cxn modelId="{2C1932FB-ACDA-4225-B8BC-82FCFFD11790}" type="presParOf" srcId="{45C499D8-CC6C-480B-BB29-F6979B59B24C}" destId="{A44B17FB-7B37-4157-AE03-F7D5B2AD891B}" srcOrd="6" destOrd="0" presId="urn:microsoft.com/office/officeart/2005/8/layout/StepDownProcess"/>
    <dgm:cxn modelId="{6E8B04B0-ED07-4D76-B42B-95F96EDD2DB0}" type="presParOf" srcId="{A44B17FB-7B37-4157-AE03-F7D5B2AD891B}" destId="{552149C8-ED5E-4CAD-8257-DF014387D639}" srcOrd="0" destOrd="0" presId="urn:microsoft.com/office/officeart/2005/8/layout/StepDownProcess"/>
    <dgm:cxn modelId="{062D8B4A-5518-427E-826E-5CB1976A721F}" type="presParOf" srcId="{A44B17FB-7B37-4157-AE03-F7D5B2AD891B}" destId="{63FF2A94-EF32-4FCC-AD32-4CE8C2BE0FC9}" srcOrd="1" destOrd="0" presId="urn:microsoft.com/office/officeart/2005/8/layout/StepDownProcess"/>
    <dgm:cxn modelId="{44D7CE7C-BF6F-43B8-B80E-E13BD9F1A777}" type="presParOf" srcId="{A44B17FB-7B37-4157-AE03-F7D5B2AD891B}" destId="{8FF3BD8E-7B9A-42C1-9BE0-2A536F17A580}" srcOrd="2" destOrd="0" presId="urn:microsoft.com/office/officeart/2005/8/layout/StepDownProcess"/>
    <dgm:cxn modelId="{2D56042D-A4EB-4657-8698-16E829FD183C}" type="presParOf" srcId="{45C499D8-CC6C-480B-BB29-F6979B59B24C}" destId="{B62810D7-DB00-4594-B55E-881CE49482B4}" srcOrd="7" destOrd="0" presId="urn:microsoft.com/office/officeart/2005/8/layout/StepDownProcess"/>
    <dgm:cxn modelId="{958877A9-F725-401F-90C8-BE742835B3C8}" type="presParOf" srcId="{45C499D8-CC6C-480B-BB29-F6979B59B24C}" destId="{D2BF6AFC-E88C-4A19-8B86-034B2C8B51EB}" srcOrd="8" destOrd="0" presId="urn:microsoft.com/office/officeart/2005/8/layout/StepDownProcess"/>
    <dgm:cxn modelId="{A6833BE6-D0C2-4F13-BFD9-9B0A74F1A850}" type="presParOf" srcId="{D2BF6AFC-E88C-4A19-8B86-034B2C8B51EB}" destId="{1FFCE29E-E1D6-4BB4-8981-194B98B6591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502BC-1E02-42E0-9D60-E64FB545F9EF}">
      <dsp:nvSpPr>
        <dsp:cNvPr id="0" name=""/>
        <dsp:cNvSpPr/>
      </dsp:nvSpPr>
      <dsp:spPr>
        <a:xfrm rot="5400000">
          <a:off x="436928" y="646301"/>
          <a:ext cx="514066" cy="585246"/>
        </a:xfrm>
        <a:prstGeom prst="bentUpArrow">
          <a:avLst>
            <a:gd name="adj1" fmla="val 32840"/>
            <a:gd name="adj2" fmla="val 25000"/>
            <a:gd name="adj3" fmla="val 3578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01EF3EC-DEFA-433B-9A19-1332D6EDFE07}">
      <dsp:nvSpPr>
        <dsp:cNvPr id="0" name=""/>
        <dsp:cNvSpPr/>
      </dsp:nvSpPr>
      <dsp:spPr>
        <a:xfrm>
          <a:off x="300731" y="76448"/>
          <a:ext cx="865384" cy="605741"/>
        </a:xfrm>
        <a:prstGeom prst="roundRect">
          <a:avLst>
            <a:gd name="adj" fmla="val 1667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buNone/>
          </a:pPr>
          <a:r>
            <a:rPr lang="fr-FR" sz="700" b="1" kern="1200" dirty="0">
              <a:solidFill>
                <a:sysClr val="window" lastClr="FFFFFF"/>
              </a:solidFill>
              <a:latin typeface="Calibri" panose="020F0502020204030204"/>
              <a:ea typeface="+mn-ea"/>
              <a:cs typeface="+mn-cs"/>
            </a:rPr>
            <a:t>DU COMMERCIAL VERS LA DIRECTION DES PROGRAMMES</a:t>
          </a:r>
          <a:endParaRPr lang="fr-FR" sz="700" kern="1200" dirty="0">
            <a:solidFill>
              <a:sysClr val="window" lastClr="FFFFFF"/>
            </a:solidFill>
            <a:latin typeface="Calibri" panose="020F0502020204030204"/>
            <a:ea typeface="+mn-ea"/>
            <a:cs typeface="+mn-cs"/>
          </a:endParaRPr>
        </a:p>
      </dsp:txBody>
      <dsp:txXfrm>
        <a:off x="330306" y="106023"/>
        <a:ext cx="806234" cy="546591"/>
      </dsp:txXfrm>
    </dsp:sp>
    <dsp:sp modelId="{1768CADF-263A-4C5A-95AF-54CB238D79F1}">
      <dsp:nvSpPr>
        <dsp:cNvPr id="0" name=""/>
        <dsp:cNvSpPr/>
      </dsp:nvSpPr>
      <dsp:spPr>
        <a:xfrm>
          <a:off x="1260784" y="0"/>
          <a:ext cx="1673444" cy="721048"/>
        </a:xfrm>
        <a:prstGeom prst="rect">
          <a:avLst/>
        </a:prstGeom>
        <a:noFill/>
        <a:ln>
          <a:noFill/>
        </a:ln>
        <a:effectLst/>
        <a:scene3d>
          <a:camera prst="orthographicFront"/>
          <a:lightRig rig="threePt" dir="t"/>
        </a:scene3d>
        <a:sp3d>
          <a:bevelT prst="angle"/>
        </a:sp3d>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fr-FR" sz="900" i="1" kern="1200" dirty="0">
              <a:solidFill>
                <a:sysClr val="windowText" lastClr="000000">
                  <a:hueOff val="0"/>
                  <a:satOff val="0"/>
                  <a:lumOff val="0"/>
                  <a:alphaOff val="0"/>
                </a:sysClr>
              </a:solidFill>
              <a:latin typeface="Calibri" panose="020F0502020204030204"/>
              <a:ea typeface="+mn-ea"/>
              <a:cs typeface="+mn-cs"/>
            </a:rPr>
            <a:t> </a:t>
          </a:r>
          <a:r>
            <a:rPr lang="fr-FR" sz="900" b="1" i="1" kern="1200" dirty="0">
              <a:solidFill>
                <a:sysClr val="windowText" lastClr="000000">
                  <a:hueOff val="0"/>
                  <a:satOff val="0"/>
                  <a:lumOff val="0"/>
                  <a:alphaOff val="0"/>
                </a:sysClr>
              </a:solidFill>
              <a:latin typeface="Calibri" panose="020F0502020204030204"/>
              <a:ea typeface="+mn-ea"/>
              <a:cs typeface="+mn-cs"/>
            </a:rPr>
            <a:t>Il s’agit de la transmission de l’information à la direction des programmes afin de déclencher le processus de mise en production       </a:t>
          </a:r>
          <a:endParaRPr lang="fr-FR" sz="900" b="1" kern="1200" dirty="0">
            <a:solidFill>
              <a:sysClr val="windowText" lastClr="000000">
                <a:hueOff val="0"/>
                <a:satOff val="0"/>
                <a:lumOff val="0"/>
                <a:alphaOff val="0"/>
              </a:sysClr>
            </a:solidFill>
            <a:latin typeface="Calibri" panose="020F0502020204030204"/>
            <a:ea typeface="+mn-ea"/>
            <a:cs typeface="+mn-cs"/>
          </a:endParaRPr>
        </a:p>
      </dsp:txBody>
      <dsp:txXfrm>
        <a:off x="1260784" y="0"/>
        <a:ext cx="1673444" cy="721048"/>
      </dsp:txXfrm>
    </dsp:sp>
    <dsp:sp modelId="{2AA78981-0D17-48E9-879A-7235F5EB0B70}">
      <dsp:nvSpPr>
        <dsp:cNvPr id="0" name=""/>
        <dsp:cNvSpPr/>
      </dsp:nvSpPr>
      <dsp:spPr>
        <a:xfrm rot="5400000">
          <a:off x="1404995" y="1326748"/>
          <a:ext cx="514066" cy="585246"/>
        </a:xfrm>
        <a:prstGeom prst="bentUpArrow">
          <a:avLst>
            <a:gd name="adj1" fmla="val 32840"/>
            <a:gd name="adj2" fmla="val 25000"/>
            <a:gd name="adj3" fmla="val 35780"/>
          </a:avLst>
        </a:prstGeom>
        <a:solidFill>
          <a:srgbClr val="CE766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1DD9C9B-9477-4A80-A916-A0DC590752F7}">
      <dsp:nvSpPr>
        <dsp:cNvPr id="0" name=""/>
        <dsp:cNvSpPr/>
      </dsp:nvSpPr>
      <dsp:spPr>
        <a:xfrm>
          <a:off x="1268798" y="756895"/>
          <a:ext cx="865384" cy="605741"/>
        </a:xfrm>
        <a:prstGeom prst="roundRect">
          <a:avLst>
            <a:gd name="adj" fmla="val 16670"/>
          </a:avLst>
        </a:prstGeom>
        <a:solidFill>
          <a:srgbClr val="ED7D31">
            <a:hueOff val="-363841"/>
            <a:satOff val="-20982"/>
            <a:lumOff val="215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buNone/>
          </a:pPr>
          <a:r>
            <a:rPr lang="fr-FR" sz="700" b="1" kern="1200">
              <a:solidFill>
                <a:sysClr val="window" lastClr="FFFFFF"/>
              </a:solidFill>
              <a:latin typeface="Calibri" panose="020F0502020204030204"/>
              <a:ea typeface="+mn-ea"/>
              <a:cs typeface="+mn-cs"/>
            </a:rPr>
            <a:t>LE COMITE DE LANCEMENT</a:t>
          </a:r>
          <a:endParaRPr lang="fr-FR" sz="700" kern="1200">
            <a:solidFill>
              <a:sysClr val="window" lastClr="FFFFFF"/>
            </a:solidFill>
            <a:latin typeface="Calibri" panose="020F0502020204030204"/>
            <a:ea typeface="+mn-ea"/>
            <a:cs typeface="+mn-cs"/>
          </a:endParaRPr>
        </a:p>
      </dsp:txBody>
      <dsp:txXfrm>
        <a:off x="1298373" y="786470"/>
        <a:ext cx="806234" cy="546591"/>
      </dsp:txXfrm>
    </dsp:sp>
    <dsp:sp modelId="{119A38A5-8B39-461F-BBAD-8BADE94337E4}">
      <dsp:nvSpPr>
        <dsp:cNvPr id="0" name=""/>
        <dsp:cNvSpPr/>
      </dsp:nvSpPr>
      <dsp:spPr>
        <a:xfrm>
          <a:off x="2203354" y="750609"/>
          <a:ext cx="1641256" cy="48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fr-FR" sz="900" i="1" kern="1200" dirty="0">
              <a:solidFill>
                <a:sysClr val="windowText" lastClr="000000">
                  <a:hueOff val="0"/>
                  <a:satOff val="0"/>
                  <a:lumOff val="0"/>
                  <a:alphaOff val="0"/>
                </a:sysClr>
              </a:solidFill>
              <a:latin typeface="Calibri" panose="020F0502020204030204"/>
              <a:ea typeface="+mn-ea"/>
              <a:cs typeface="+mn-cs"/>
            </a:rPr>
            <a:t> </a:t>
          </a:r>
          <a:r>
            <a:rPr lang="fr-FR" sz="900" b="1" i="1" kern="1200" dirty="0">
              <a:solidFill>
                <a:sysClr val="windowText" lastClr="000000">
                  <a:hueOff val="0"/>
                  <a:satOff val="0"/>
                  <a:lumOff val="0"/>
                  <a:alphaOff val="0"/>
                </a:sysClr>
              </a:solidFill>
              <a:latin typeface="Calibri" panose="020F0502020204030204"/>
              <a:ea typeface="+mn-ea"/>
              <a:cs typeface="+mn-cs"/>
            </a:rPr>
            <a:t>Composé de l’ensemble des intervenants il a pour objectif d’informer tous les acteurs de la nouvelle opération</a:t>
          </a:r>
          <a:endParaRPr lang="fr-FR" sz="900" b="1" kern="1200" dirty="0">
            <a:solidFill>
              <a:sysClr val="windowText" lastClr="000000">
                <a:hueOff val="0"/>
                <a:satOff val="0"/>
                <a:lumOff val="0"/>
                <a:alphaOff val="0"/>
              </a:sysClr>
            </a:solidFill>
            <a:latin typeface="Calibri" panose="020F0502020204030204"/>
            <a:ea typeface="+mn-ea"/>
            <a:cs typeface="+mn-cs"/>
          </a:endParaRPr>
        </a:p>
      </dsp:txBody>
      <dsp:txXfrm>
        <a:off x="2203354" y="750609"/>
        <a:ext cx="1641256" cy="489586"/>
      </dsp:txXfrm>
    </dsp:sp>
    <dsp:sp modelId="{762EE613-41D6-40C5-B979-4D316BDCD157}">
      <dsp:nvSpPr>
        <dsp:cNvPr id="0" name=""/>
        <dsp:cNvSpPr/>
      </dsp:nvSpPr>
      <dsp:spPr>
        <a:xfrm rot="5400000">
          <a:off x="2373062" y="2007195"/>
          <a:ext cx="514066" cy="585246"/>
        </a:xfrm>
        <a:prstGeom prst="bentUpArrow">
          <a:avLst>
            <a:gd name="adj1" fmla="val 32840"/>
            <a:gd name="adj2" fmla="val 25000"/>
            <a:gd name="adj3" fmla="val 35780"/>
          </a:avLst>
        </a:prstGeom>
        <a:solidFill>
          <a:srgbClr val="9A5D5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6E21D54-30F2-49DE-9772-7AB189DF1BF2}">
      <dsp:nvSpPr>
        <dsp:cNvPr id="0" name=""/>
        <dsp:cNvSpPr/>
      </dsp:nvSpPr>
      <dsp:spPr>
        <a:xfrm>
          <a:off x="2236865" y="1437342"/>
          <a:ext cx="865384" cy="605741"/>
        </a:xfrm>
        <a:prstGeom prst="roundRect">
          <a:avLst>
            <a:gd name="adj" fmla="val 16670"/>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buNone/>
          </a:pPr>
          <a:r>
            <a:rPr lang="fr-FR" sz="700" b="1" kern="1200" dirty="0">
              <a:solidFill>
                <a:sysClr val="window" lastClr="FFFFFF"/>
              </a:solidFill>
              <a:latin typeface="Calibri" panose="020F0502020204030204"/>
              <a:ea typeface="+mn-ea"/>
              <a:cs typeface="+mn-cs"/>
            </a:rPr>
            <a:t>LA REUNION DE LANCEMENT</a:t>
          </a:r>
          <a:endParaRPr lang="fr-FR" sz="700" kern="1200" dirty="0">
            <a:solidFill>
              <a:sysClr val="window" lastClr="FFFFFF"/>
            </a:solidFill>
            <a:latin typeface="Calibri" panose="020F0502020204030204"/>
            <a:ea typeface="+mn-ea"/>
            <a:cs typeface="+mn-cs"/>
          </a:endParaRPr>
        </a:p>
      </dsp:txBody>
      <dsp:txXfrm>
        <a:off x="2266440" y="1466917"/>
        <a:ext cx="806234" cy="546591"/>
      </dsp:txXfrm>
    </dsp:sp>
    <dsp:sp modelId="{0734C78A-C6DF-4ED4-A5CF-587FEDBB87B0}">
      <dsp:nvSpPr>
        <dsp:cNvPr id="0" name=""/>
        <dsp:cNvSpPr/>
      </dsp:nvSpPr>
      <dsp:spPr>
        <a:xfrm>
          <a:off x="3183030" y="1438449"/>
          <a:ext cx="1618038" cy="48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fr-FR" sz="900" i="1" kern="1200">
              <a:solidFill>
                <a:sysClr val="windowText" lastClr="000000">
                  <a:hueOff val="0"/>
                  <a:satOff val="0"/>
                  <a:lumOff val="0"/>
                  <a:alphaOff val="0"/>
                </a:sysClr>
              </a:solidFill>
              <a:latin typeface="Calibri" panose="020F0502020204030204"/>
              <a:ea typeface="+mn-ea"/>
              <a:cs typeface="+mn-cs"/>
            </a:rPr>
            <a:t> </a:t>
          </a:r>
          <a:r>
            <a:rPr lang="fr-FR" sz="900" b="1" i="1" kern="1200">
              <a:solidFill>
                <a:sysClr val="windowText" lastClr="000000">
                  <a:hueOff val="0"/>
                  <a:satOff val="0"/>
                  <a:lumOff val="0"/>
                  <a:alphaOff val="0"/>
                </a:sysClr>
              </a:solidFill>
              <a:latin typeface="Calibri" panose="020F0502020204030204"/>
              <a:ea typeface="+mn-ea"/>
              <a:cs typeface="+mn-cs"/>
            </a:rPr>
            <a:t>Représente le premier processus de mise en place de l’opération. Elle est initiée par le Directeur des programmes   </a:t>
          </a:r>
          <a:endParaRPr lang="fr-FR" sz="900" b="1" kern="1200">
            <a:solidFill>
              <a:sysClr val="windowText" lastClr="000000">
                <a:hueOff val="0"/>
                <a:satOff val="0"/>
                <a:lumOff val="0"/>
                <a:alphaOff val="0"/>
              </a:sysClr>
            </a:solidFill>
            <a:latin typeface="Calibri" panose="020F0502020204030204"/>
            <a:ea typeface="+mn-ea"/>
            <a:cs typeface="+mn-cs"/>
          </a:endParaRPr>
        </a:p>
      </dsp:txBody>
      <dsp:txXfrm>
        <a:off x="3183030" y="1438449"/>
        <a:ext cx="1618038" cy="489586"/>
      </dsp:txXfrm>
    </dsp:sp>
    <dsp:sp modelId="{552149C8-ED5E-4CAD-8257-DF014387D639}">
      <dsp:nvSpPr>
        <dsp:cNvPr id="0" name=""/>
        <dsp:cNvSpPr/>
      </dsp:nvSpPr>
      <dsp:spPr>
        <a:xfrm rot="5400000">
          <a:off x="3341128" y="2687642"/>
          <a:ext cx="514066" cy="585246"/>
        </a:xfrm>
        <a:prstGeom prst="bentUpArrow">
          <a:avLst>
            <a:gd name="adj1" fmla="val 32840"/>
            <a:gd name="adj2" fmla="val 25000"/>
            <a:gd name="adj3" fmla="val 35780"/>
          </a:avLst>
        </a:prstGeom>
        <a:solidFill>
          <a:sysClr val="window" lastClr="FFFFFF">
            <a:lumMod val="6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3FF2A94-EF32-4FCC-AD32-4CE8C2BE0FC9}">
      <dsp:nvSpPr>
        <dsp:cNvPr id="0" name=""/>
        <dsp:cNvSpPr/>
      </dsp:nvSpPr>
      <dsp:spPr>
        <a:xfrm>
          <a:off x="3204932" y="2117790"/>
          <a:ext cx="865384" cy="605741"/>
        </a:xfrm>
        <a:prstGeom prst="roundRect">
          <a:avLst>
            <a:gd name="adj" fmla="val 16670"/>
          </a:avLst>
        </a:prstGeom>
        <a:solidFill>
          <a:srgbClr val="ED7D31">
            <a:hueOff val="-1091522"/>
            <a:satOff val="-62946"/>
            <a:lumOff val="647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buNone/>
          </a:pPr>
          <a:r>
            <a:rPr lang="fr-FR" sz="700" b="1" kern="1200">
              <a:solidFill>
                <a:sysClr val="window" lastClr="FFFFFF"/>
              </a:solidFill>
              <a:latin typeface="Calibri" panose="020F0502020204030204"/>
              <a:ea typeface="+mn-ea"/>
              <a:cs typeface="+mn-cs"/>
            </a:rPr>
            <a:t>LA REUNION DE CLOTURE</a:t>
          </a:r>
          <a:endParaRPr lang="fr-FR" sz="700" kern="1200">
            <a:solidFill>
              <a:sysClr val="window" lastClr="FFFFFF"/>
            </a:solidFill>
            <a:latin typeface="Calibri" panose="020F0502020204030204"/>
            <a:ea typeface="+mn-ea"/>
            <a:cs typeface="+mn-cs"/>
          </a:endParaRPr>
        </a:p>
      </dsp:txBody>
      <dsp:txXfrm>
        <a:off x="3234507" y="2147365"/>
        <a:ext cx="806234" cy="546591"/>
      </dsp:txXfrm>
    </dsp:sp>
    <dsp:sp modelId="{8FF3BD8E-7B9A-42C1-9BE0-2A536F17A580}">
      <dsp:nvSpPr>
        <dsp:cNvPr id="0" name=""/>
        <dsp:cNvSpPr/>
      </dsp:nvSpPr>
      <dsp:spPr>
        <a:xfrm>
          <a:off x="4070317" y="2175561"/>
          <a:ext cx="629398" cy="489586"/>
        </a:xfrm>
        <a:prstGeom prst="rect">
          <a:avLst/>
        </a:prstGeom>
        <a:noFill/>
        <a:ln>
          <a:noFill/>
        </a:ln>
        <a:effectLst/>
      </dsp:spPr>
      <dsp:style>
        <a:lnRef idx="0">
          <a:scrgbClr r="0" g="0" b="0"/>
        </a:lnRef>
        <a:fillRef idx="0">
          <a:scrgbClr r="0" g="0" b="0"/>
        </a:fillRef>
        <a:effectRef idx="0">
          <a:scrgbClr r="0" g="0" b="0"/>
        </a:effectRef>
        <a:fontRef idx="minor"/>
      </dsp:style>
    </dsp:sp>
    <dsp:sp modelId="{1FFCE29E-E1D6-4BB4-8981-194B98B6591B}">
      <dsp:nvSpPr>
        <dsp:cNvPr id="0" name=""/>
        <dsp:cNvSpPr/>
      </dsp:nvSpPr>
      <dsp:spPr>
        <a:xfrm>
          <a:off x="4084704" y="1984157"/>
          <a:ext cx="1443591" cy="743904"/>
        </a:xfrm>
        <a:prstGeom prst="roundRect">
          <a:avLst>
            <a:gd name="adj" fmla="val 16670"/>
          </a:avLst>
        </a:prstGeom>
        <a:solidFill>
          <a:sysClr val="window" lastClr="FFFF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fr-FR" sz="2400" i="1" kern="1200">
              <a:solidFill>
                <a:sysClr val="windowText" lastClr="000000"/>
              </a:solidFill>
              <a:latin typeface="Calibri" panose="020F0502020204030204"/>
              <a:ea typeface="+mn-ea"/>
              <a:cs typeface="+mn-cs"/>
            </a:rPr>
            <a:t>.</a:t>
          </a:r>
          <a:r>
            <a:rPr lang="fr-FR" sz="900" b="1" i="1" kern="1200">
              <a:solidFill>
                <a:sysClr val="windowText" lastClr="000000"/>
              </a:solidFill>
              <a:latin typeface="Calibri" panose="020F0502020204030204"/>
              <a:ea typeface="+mn-ea"/>
              <a:cs typeface="+mn-cs"/>
            </a:rPr>
            <a:t>Cette réunion permet de valider l’ensemble des actions ouvertes lors de la réunion de lancement</a:t>
          </a:r>
          <a:r>
            <a:rPr lang="fr-FR" sz="700" i="1" kern="1200">
              <a:solidFill>
                <a:sysClr val="windowText" lastClr="000000"/>
              </a:solidFill>
              <a:latin typeface="Calibri" panose="020F0502020204030204"/>
              <a:ea typeface="+mn-ea"/>
              <a:cs typeface="+mn-cs"/>
            </a:rPr>
            <a:t>.</a:t>
          </a:r>
          <a:endParaRPr lang="fr-FR" sz="700" kern="1200">
            <a:solidFill>
              <a:sysClr val="windowText" lastClr="000000"/>
            </a:solidFill>
            <a:latin typeface="Calibri" panose="020F0502020204030204"/>
            <a:ea typeface="+mn-ea"/>
            <a:cs typeface="+mn-cs"/>
          </a:endParaRPr>
        </a:p>
      </dsp:txBody>
      <dsp:txXfrm>
        <a:off x="4121025" y="2020478"/>
        <a:ext cx="1370949" cy="6712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xmlns=""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376C9FE-6161-49F4-9B0C-8E8F4E0DC825}" type="datetime1">
              <a:rPr lang="fr-FR" smtClean="0"/>
              <a:t>30/09/2022</a:t>
            </a:fld>
            <a:endParaRPr lang="fr-FR" dirty="0"/>
          </a:p>
        </p:txBody>
      </p:sp>
      <p:sp>
        <p:nvSpPr>
          <p:cNvPr id="4" name="Espace réservé du pied de page 3">
            <a:extLst>
              <a:ext uri="{FF2B5EF4-FFF2-40B4-BE49-F238E27FC236}">
                <a16:creationId xmlns:a16="http://schemas.microsoft.com/office/drawing/2014/main" xmlns=""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xmlns=""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fr-FR" smtClean="0"/>
              <a:t>‹N°›</a:t>
            </a:fld>
            <a:endParaRPr lang="fr-FR"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17B90-74B4-4C3F-8BC3-941162B6672A}" type="datetime1">
              <a:rPr lang="fr-FR" smtClean="0"/>
              <a:pPr/>
              <a:t>30/09/2022</a:t>
            </a:fld>
            <a:endParaRPr lang="fr-FR" dirty="0"/>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fr-FR" smtClean="0"/>
              <a:t>‹N°›</a:t>
            </a:fld>
            <a:endParaRPr lang="fr-FR"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102</a:t>
            </a:fld>
            <a:endParaRPr lang="fr-FR" dirty="0"/>
          </a:p>
        </p:txBody>
      </p:sp>
    </p:spTree>
    <p:extLst>
      <p:ext uri="{BB962C8B-B14F-4D97-AF65-F5344CB8AC3E}">
        <p14:creationId xmlns:p14="http://schemas.microsoft.com/office/powerpoint/2010/main" val="13193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fld id="{9CA004F4-F240-48F9-8AE1-486585C7F00D}" type="slidenum">
              <a:rPr lang="fr-FR" smtClean="0">
                <a:solidFill>
                  <a:prstClr val="black"/>
                </a:solidFill>
              </a:rPr>
              <a:pPr/>
              <a:t>103</a:t>
            </a:fld>
            <a:endParaRPr lang="fr-FR" dirty="0">
              <a:solidFill>
                <a:prstClr val="black"/>
              </a:solidFill>
            </a:endParaRPr>
          </a:p>
        </p:txBody>
      </p:sp>
    </p:spTree>
    <p:extLst>
      <p:ext uri="{BB962C8B-B14F-4D97-AF65-F5344CB8AC3E}">
        <p14:creationId xmlns:p14="http://schemas.microsoft.com/office/powerpoint/2010/main" val="162187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fld id="{9CA004F4-F240-48F9-8AE1-486585C7F00D}" type="slidenum">
              <a:rPr lang="fr-FR" smtClean="0">
                <a:solidFill>
                  <a:prstClr val="black"/>
                </a:solidFill>
              </a:rPr>
              <a:pPr/>
              <a:t>104</a:t>
            </a:fld>
            <a:endParaRPr lang="fr-FR" dirty="0">
              <a:solidFill>
                <a:prstClr val="black"/>
              </a:solidFill>
            </a:endParaRPr>
          </a:p>
        </p:txBody>
      </p:sp>
    </p:spTree>
    <p:extLst>
      <p:ext uri="{BB962C8B-B14F-4D97-AF65-F5344CB8AC3E}">
        <p14:creationId xmlns:p14="http://schemas.microsoft.com/office/powerpoint/2010/main" val="148836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fld id="{9CA004F4-F240-48F9-8AE1-486585C7F00D}" type="slidenum">
              <a:rPr lang="fr-FR" smtClean="0">
                <a:solidFill>
                  <a:prstClr val="black"/>
                </a:solidFill>
              </a:rPr>
              <a:pPr/>
              <a:t>105</a:t>
            </a:fld>
            <a:endParaRPr lang="fr-FR" dirty="0">
              <a:solidFill>
                <a:prstClr val="black"/>
              </a:solidFill>
            </a:endParaRPr>
          </a:p>
        </p:txBody>
      </p:sp>
    </p:spTree>
    <p:extLst>
      <p:ext uri="{BB962C8B-B14F-4D97-AF65-F5344CB8AC3E}">
        <p14:creationId xmlns:p14="http://schemas.microsoft.com/office/powerpoint/2010/main" val="357077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fld id="{9CA004F4-F240-48F9-8AE1-486585C7F00D}" type="slidenum">
              <a:rPr lang="fr-FR" smtClean="0">
                <a:solidFill>
                  <a:prstClr val="black"/>
                </a:solidFill>
              </a:rPr>
              <a:pPr/>
              <a:t>106</a:t>
            </a:fld>
            <a:endParaRPr lang="fr-FR" dirty="0">
              <a:solidFill>
                <a:prstClr val="black"/>
              </a:solidFill>
            </a:endParaRPr>
          </a:p>
        </p:txBody>
      </p:sp>
    </p:spTree>
    <p:extLst>
      <p:ext uri="{BB962C8B-B14F-4D97-AF65-F5344CB8AC3E}">
        <p14:creationId xmlns:p14="http://schemas.microsoft.com/office/powerpoint/2010/main" val="203917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9CA004F4-F240-48F9-8AE1-486585C7F00D}" type="slidenum">
              <a:rPr lang="fr-FR" smtClean="0"/>
              <a:t>108</a:t>
            </a:fld>
            <a:endParaRPr lang="fr-FR" dirty="0"/>
          </a:p>
        </p:txBody>
      </p:sp>
    </p:spTree>
    <p:extLst>
      <p:ext uri="{BB962C8B-B14F-4D97-AF65-F5344CB8AC3E}">
        <p14:creationId xmlns:p14="http://schemas.microsoft.com/office/powerpoint/2010/main" val="403274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97D165-49B0-44FF-A267-367F5A6EE306}"/>
              </a:ext>
            </a:extLst>
          </p:cNvPr>
          <p:cNvSpPr>
            <a:spLocks noGrp="1"/>
          </p:cNvSpPr>
          <p:nvPr>
            <p:ph type="ctrTitle"/>
          </p:nvPr>
        </p:nvSpPr>
        <p:spPr>
          <a:xfrm>
            <a:off x="944563" y="3180132"/>
            <a:ext cx="5667375" cy="3318180"/>
          </a:xfrm>
          <a:prstGeom prst="rect">
            <a:avLst/>
          </a:prstGeom>
        </p:spPr>
        <p:txBody>
          <a:bodyPr rtlCol="0" anchor="b"/>
          <a:lstStyle>
            <a:lvl1pPr algn="ctr">
              <a:lnSpc>
                <a:spcPct val="125000"/>
              </a:lnSpc>
              <a:defRPr sz="3719">
                <a:solidFill>
                  <a:schemeClr val="bg1"/>
                </a:solidFill>
              </a:defRPr>
            </a:lvl1pPr>
          </a:lstStyle>
          <a:p>
            <a:pPr rtl="0"/>
            <a:r>
              <a:rPr lang="fr-FR" noProof="0" smtClean="0"/>
              <a:t>Modifiez le style du titre</a:t>
            </a:r>
            <a:endParaRPr lang="fr-FR" noProof="0" dirty="0"/>
          </a:p>
        </p:txBody>
      </p:sp>
      <p:sp>
        <p:nvSpPr>
          <p:cNvPr id="3" name="Sous-titre 2">
            <a:extLst>
              <a:ext uri="{FF2B5EF4-FFF2-40B4-BE49-F238E27FC236}">
                <a16:creationId xmlns:a16="http://schemas.microsoft.com/office/drawing/2014/main" xmlns="" id="{56B52800-74D6-4A78-AC9B-8E737A1A3B0D}"/>
              </a:ext>
            </a:extLst>
          </p:cNvPr>
          <p:cNvSpPr>
            <a:spLocks noGrp="1"/>
          </p:cNvSpPr>
          <p:nvPr>
            <p:ph type="subTitle" idx="1"/>
          </p:nvPr>
        </p:nvSpPr>
        <p:spPr>
          <a:xfrm>
            <a:off x="944563" y="6581887"/>
            <a:ext cx="5667375" cy="1375268"/>
          </a:xfrm>
          <a:solidFill>
            <a:schemeClr val="accent2">
              <a:alpha val="90000"/>
            </a:schemeClr>
          </a:solidFill>
        </p:spPr>
        <p:txBody>
          <a:bodyPr rtlCol="0" anchor="ctr" anchorCtr="0">
            <a:normAutofit/>
          </a:bodyPr>
          <a:lstStyle>
            <a:lvl1pPr marL="0" indent="0" algn="ctr" defTabSz="566745" rtl="0" eaLnBrk="1" latinLnBrk="0" hangingPunct="1">
              <a:lnSpc>
                <a:spcPct val="90000"/>
              </a:lnSpc>
              <a:spcBef>
                <a:spcPts val="620"/>
              </a:spcBef>
              <a:buFont typeface="Arial" panose="020B0604020202020204" pitchFamily="34" charset="0"/>
              <a:buNone/>
              <a:defRPr lang="en-US" sz="1550" b="1" i="1" kern="1200" spc="40" dirty="0">
                <a:solidFill>
                  <a:schemeClr val="accent1"/>
                </a:solidFill>
                <a:latin typeface="+mn-lt"/>
                <a:ea typeface="+mn-ea"/>
                <a:cs typeface="Arial"/>
              </a:defRPr>
            </a:lvl1pPr>
            <a:lvl2pPr marL="283373" indent="0" algn="ctr">
              <a:buNone/>
              <a:defRPr sz="1240"/>
            </a:lvl2pPr>
            <a:lvl3pPr marL="566745" indent="0" algn="ctr">
              <a:buNone/>
              <a:defRPr sz="1116"/>
            </a:lvl3pPr>
            <a:lvl4pPr marL="850118" indent="0" algn="ctr">
              <a:buNone/>
              <a:defRPr sz="992"/>
            </a:lvl4pPr>
            <a:lvl5pPr marL="1133490" indent="0" algn="ctr">
              <a:buNone/>
              <a:defRPr sz="992"/>
            </a:lvl5pPr>
            <a:lvl6pPr marL="1416863" indent="0" algn="ctr">
              <a:buNone/>
              <a:defRPr sz="992"/>
            </a:lvl6pPr>
            <a:lvl7pPr marL="1700235" indent="0" algn="ctr">
              <a:buNone/>
              <a:defRPr sz="992"/>
            </a:lvl7pPr>
            <a:lvl8pPr marL="1983608" indent="0" algn="ctr">
              <a:buNone/>
              <a:defRPr sz="992"/>
            </a:lvl8pPr>
            <a:lvl9pPr marL="2266980" indent="0" algn="ctr">
              <a:buNone/>
              <a:defRPr sz="992"/>
            </a:lvl9pPr>
          </a:lstStyle>
          <a:p>
            <a:pPr rtl="0"/>
            <a:r>
              <a:rPr lang="fr-FR" noProof="0" smtClean="0"/>
              <a:t>Modifier le style des sous-titres du masque</a:t>
            </a:r>
            <a:endParaRPr lang="fr-FR" noProof="0" dirty="0"/>
          </a:p>
        </p:txBody>
      </p:sp>
      <p:sp>
        <p:nvSpPr>
          <p:cNvPr id="4" name="Espace réservé de la date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rtlCol="0"/>
          <a:lstStyle/>
          <a:p>
            <a:pPr rtl="0"/>
            <a:fld id="{E9039881-3198-4112-AE7A-3B4832A668FD}" type="datetime1">
              <a:rPr lang="fr-FR" noProof="0" smtClean="0"/>
              <a:t>30/09/2022</a:t>
            </a:fld>
            <a:endParaRPr lang="fr-FR" noProof="0" dirty="0"/>
          </a:p>
        </p:txBody>
      </p:sp>
      <p:sp>
        <p:nvSpPr>
          <p:cNvPr id="5" name="Espace réservé du pied de page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6" name="Espace réservé du numéro de diapositive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21895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97D165-49B0-44FF-A267-367F5A6EE306}"/>
              </a:ext>
            </a:extLst>
          </p:cNvPr>
          <p:cNvSpPr>
            <a:spLocks noGrp="1"/>
          </p:cNvSpPr>
          <p:nvPr>
            <p:ph type="ctrTitle"/>
          </p:nvPr>
        </p:nvSpPr>
        <p:spPr>
          <a:xfrm>
            <a:off x="944563" y="3180132"/>
            <a:ext cx="5667375" cy="3318180"/>
          </a:xfrm>
          <a:prstGeom prst="rect">
            <a:avLst/>
          </a:prstGeom>
        </p:spPr>
        <p:txBody>
          <a:bodyPr rtlCol="0" anchor="b"/>
          <a:lstStyle>
            <a:lvl1pPr algn="ctr">
              <a:lnSpc>
                <a:spcPct val="125000"/>
              </a:lnSpc>
              <a:defRPr sz="3719">
                <a:solidFill>
                  <a:schemeClr val="bg1"/>
                </a:solidFill>
              </a:defRPr>
            </a:lvl1pPr>
          </a:lstStyle>
          <a:p>
            <a:pPr rtl="0"/>
            <a:r>
              <a:rPr lang="fr-FR" noProof="0" smtClean="0"/>
              <a:t>Modifiez le style du titre</a:t>
            </a:r>
            <a:endParaRPr lang="fr-FR" noProof="0" dirty="0"/>
          </a:p>
        </p:txBody>
      </p:sp>
      <p:sp>
        <p:nvSpPr>
          <p:cNvPr id="3" name="Sous-titre 2">
            <a:extLst>
              <a:ext uri="{FF2B5EF4-FFF2-40B4-BE49-F238E27FC236}">
                <a16:creationId xmlns:a16="http://schemas.microsoft.com/office/drawing/2014/main" xmlns="" id="{56B52800-74D6-4A78-AC9B-8E737A1A3B0D}"/>
              </a:ext>
            </a:extLst>
          </p:cNvPr>
          <p:cNvSpPr>
            <a:spLocks noGrp="1"/>
          </p:cNvSpPr>
          <p:nvPr>
            <p:ph type="subTitle" idx="1"/>
          </p:nvPr>
        </p:nvSpPr>
        <p:spPr>
          <a:xfrm>
            <a:off x="944563" y="6581887"/>
            <a:ext cx="5667375" cy="1375268"/>
          </a:xfrm>
          <a:solidFill>
            <a:schemeClr val="accent2">
              <a:alpha val="90000"/>
            </a:schemeClr>
          </a:solidFill>
        </p:spPr>
        <p:txBody>
          <a:bodyPr rtlCol="0" anchor="ctr" anchorCtr="0">
            <a:normAutofit/>
          </a:bodyPr>
          <a:lstStyle>
            <a:lvl1pPr marL="0" indent="0" algn="ctr" defTabSz="566745" rtl="0" eaLnBrk="1" latinLnBrk="0" hangingPunct="1">
              <a:lnSpc>
                <a:spcPct val="90000"/>
              </a:lnSpc>
              <a:spcBef>
                <a:spcPts val="620"/>
              </a:spcBef>
              <a:buFont typeface="Arial" panose="020B0604020202020204" pitchFamily="34" charset="0"/>
              <a:buNone/>
              <a:defRPr lang="en-US" sz="1550" b="1" i="1" kern="1200" spc="40" dirty="0">
                <a:solidFill>
                  <a:schemeClr val="accent1"/>
                </a:solidFill>
                <a:latin typeface="+mn-lt"/>
                <a:ea typeface="+mn-ea"/>
                <a:cs typeface="Arial"/>
              </a:defRPr>
            </a:lvl1pPr>
            <a:lvl2pPr marL="283373" indent="0" algn="ctr">
              <a:buNone/>
              <a:defRPr sz="1240"/>
            </a:lvl2pPr>
            <a:lvl3pPr marL="566745" indent="0" algn="ctr">
              <a:buNone/>
              <a:defRPr sz="1116"/>
            </a:lvl3pPr>
            <a:lvl4pPr marL="850118" indent="0" algn="ctr">
              <a:buNone/>
              <a:defRPr sz="992"/>
            </a:lvl4pPr>
            <a:lvl5pPr marL="1133490" indent="0" algn="ctr">
              <a:buNone/>
              <a:defRPr sz="992"/>
            </a:lvl5pPr>
            <a:lvl6pPr marL="1416863" indent="0" algn="ctr">
              <a:buNone/>
              <a:defRPr sz="992"/>
            </a:lvl6pPr>
            <a:lvl7pPr marL="1700235" indent="0" algn="ctr">
              <a:buNone/>
              <a:defRPr sz="992"/>
            </a:lvl7pPr>
            <a:lvl8pPr marL="1983608" indent="0" algn="ctr">
              <a:buNone/>
              <a:defRPr sz="992"/>
            </a:lvl8pPr>
            <a:lvl9pPr marL="2266980" indent="0" algn="ctr">
              <a:buNone/>
              <a:defRPr sz="992"/>
            </a:lvl9pPr>
          </a:lstStyle>
          <a:p>
            <a:pPr rtl="0"/>
            <a:r>
              <a:rPr lang="fr-FR" noProof="0" smtClean="0"/>
              <a:t>Modifier le style des sous-titres du masque</a:t>
            </a:r>
            <a:endParaRPr lang="fr-FR" noProof="0" dirty="0"/>
          </a:p>
        </p:txBody>
      </p:sp>
      <p:sp>
        <p:nvSpPr>
          <p:cNvPr id="4" name="Espace réservé de la date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rtlCol="0"/>
          <a:lstStyle/>
          <a:p>
            <a:fld id="{007CE3E8-0E91-480C-9730-F0ACF31A2780}"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15674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211141-A77D-4E0E-8CAF-4CD3B279937B}"/>
              </a:ext>
            </a:extLst>
          </p:cNvPr>
          <p:cNvSpPr>
            <a:spLocks noGrp="1"/>
          </p:cNvSpPr>
          <p:nvPr>
            <p:ph type="title"/>
          </p:nvPr>
        </p:nvSpPr>
        <p:spPr>
          <a:xfrm>
            <a:off x="519510"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u contenu 2">
            <a:extLst>
              <a:ext uri="{FF2B5EF4-FFF2-40B4-BE49-F238E27FC236}">
                <a16:creationId xmlns:a16="http://schemas.microsoft.com/office/drawing/2014/main" xmlns="" id="{017EFDE0-5A54-402A-B0C3-6BC0BB739C25}"/>
              </a:ext>
            </a:extLst>
          </p:cNvPr>
          <p:cNvSpPr>
            <a:spLocks noGrp="1"/>
          </p:cNvSpPr>
          <p:nvPr>
            <p:ph idx="1"/>
          </p:nvPr>
        </p:nvSpPr>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rtlCol="0"/>
          <a:lstStyle/>
          <a:p>
            <a:fld id="{0CFE1B14-83B1-4AF8-B7DD-6FE7A3F02C37}"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228410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9FA988-92AD-48D7-890A-AA0540961DE2}"/>
              </a:ext>
            </a:extLst>
          </p:cNvPr>
          <p:cNvSpPr>
            <a:spLocks noGrp="1"/>
          </p:cNvSpPr>
          <p:nvPr>
            <p:ph type="title"/>
          </p:nvPr>
        </p:nvSpPr>
        <p:spPr>
          <a:xfrm>
            <a:off x="515574" y="2665925"/>
            <a:ext cx="6517481" cy="4448157"/>
          </a:xfrm>
          <a:prstGeom prst="rect">
            <a:avLst/>
          </a:prstGeom>
        </p:spPr>
        <p:txBody>
          <a:bodyPr rtlCol="0" anchor="b"/>
          <a:lstStyle>
            <a:lvl1pPr>
              <a:defRPr sz="3719"/>
            </a:lvl1pPr>
          </a:lstStyle>
          <a:p>
            <a:pPr rtl="0"/>
            <a:r>
              <a:rPr lang="fr-FR" noProof="0" smtClean="0"/>
              <a:t>Modifiez le style du titre</a:t>
            </a:r>
            <a:endParaRPr lang="fr-FR" noProof="0" dirty="0"/>
          </a:p>
        </p:txBody>
      </p:sp>
      <p:sp>
        <p:nvSpPr>
          <p:cNvPr id="3" name="Espace réservé du texte 2">
            <a:extLst>
              <a:ext uri="{FF2B5EF4-FFF2-40B4-BE49-F238E27FC236}">
                <a16:creationId xmlns:a16="http://schemas.microsoft.com/office/drawing/2014/main" xmlns="" id="{EAA999FA-A189-41DB-9CFC-D1356C534373}"/>
              </a:ext>
            </a:extLst>
          </p:cNvPr>
          <p:cNvSpPr>
            <a:spLocks noGrp="1"/>
          </p:cNvSpPr>
          <p:nvPr>
            <p:ph type="body" idx="1"/>
          </p:nvPr>
        </p:nvSpPr>
        <p:spPr>
          <a:xfrm>
            <a:off x="515574" y="7156164"/>
            <a:ext cx="6517481" cy="2339180"/>
          </a:xfrm>
        </p:spPr>
        <p:txBody>
          <a:bodyPr rtlCol="0"/>
          <a:lstStyle>
            <a:lvl1pPr marL="0" indent="0">
              <a:buNone/>
              <a:defRPr sz="1488">
                <a:solidFill>
                  <a:schemeClr val="tx1">
                    <a:tint val="75000"/>
                  </a:schemeClr>
                </a:solidFill>
              </a:defRPr>
            </a:lvl1pPr>
            <a:lvl2pPr marL="283373" indent="0">
              <a:buNone/>
              <a:defRPr sz="1240">
                <a:solidFill>
                  <a:schemeClr val="tx1">
                    <a:tint val="75000"/>
                  </a:schemeClr>
                </a:solidFill>
              </a:defRPr>
            </a:lvl2pPr>
            <a:lvl3pPr marL="566745" indent="0">
              <a:buNone/>
              <a:defRPr sz="1116">
                <a:solidFill>
                  <a:schemeClr val="tx1">
                    <a:tint val="75000"/>
                  </a:schemeClr>
                </a:solidFill>
              </a:defRPr>
            </a:lvl3pPr>
            <a:lvl4pPr marL="850118" indent="0">
              <a:buNone/>
              <a:defRPr sz="992">
                <a:solidFill>
                  <a:schemeClr val="tx1">
                    <a:tint val="75000"/>
                  </a:schemeClr>
                </a:solidFill>
              </a:defRPr>
            </a:lvl4pPr>
            <a:lvl5pPr marL="1133490" indent="0">
              <a:buNone/>
              <a:defRPr sz="992">
                <a:solidFill>
                  <a:schemeClr val="tx1">
                    <a:tint val="75000"/>
                  </a:schemeClr>
                </a:solidFill>
              </a:defRPr>
            </a:lvl5pPr>
            <a:lvl6pPr marL="1416863" indent="0">
              <a:buNone/>
              <a:defRPr sz="992">
                <a:solidFill>
                  <a:schemeClr val="tx1">
                    <a:tint val="75000"/>
                  </a:schemeClr>
                </a:solidFill>
              </a:defRPr>
            </a:lvl6pPr>
            <a:lvl7pPr marL="1700235" indent="0">
              <a:buNone/>
              <a:defRPr sz="992">
                <a:solidFill>
                  <a:schemeClr val="tx1">
                    <a:tint val="75000"/>
                  </a:schemeClr>
                </a:solidFill>
              </a:defRPr>
            </a:lvl7pPr>
            <a:lvl8pPr marL="1983608" indent="0">
              <a:buNone/>
              <a:defRPr sz="992">
                <a:solidFill>
                  <a:schemeClr val="tx1">
                    <a:tint val="75000"/>
                  </a:schemeClr>
                </a:solidFill>
              </a:defRPr>
            </a:lvl8pPr>
            <a:lvl9pPr marL="2266980" indent="0">
              <a:buNone/>
              <a:defRPr sz="992">
                <a:solidFill>
                  <a:schemeClr val="tx1">
                    <a:tint val="75000"/>
                  </a:schemeClr>
                </a:solidFill>
              </a:defRPr>
            </a:lvl9pPr>
          </a:lstStyle>
          <a:p>
            <a:pPr lvl="0" rtl="0"/>
            <a:r>
              <a:rPr lang="fr-FR" noProof="0" smtClean="0"/>
              <a:t>Modifier les styles du texte du masque</a:t>
            </a:r>
          </a:p>
        </p:txBody>
      </p:sp>
      <p:sp>
        <p:nvSpPr>
          <p:cNvPr id="4" name="Espace réservé de la date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rtlCol="0"/>
          <a:lstStyle/>
          <a:p>
            <a:fld id="{1B413424-BA91-48A5-87F2-B5391C21D34F}"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47001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
        <p:nvSpPr>
          <p:cNvPr id="2" name="Titre 1">
            <a:extLst>
              <a:ext uri="{FF2B5EF4-FFF2-40B4-BE49-F238E27FC236}">
                <a16:creationId xmlns:a16="http://schemas.microsoft.com/office/drawing/2014/main" xmlns="" id="{E7F76098-6FA1-470A-BEF4-E4B0AC75E8FE}"/>
              </a:ext>
            </a:extLst>
          </p:cNvPr>
          <p:cNvSpPr>
            <a:spLocks noGrp="1"/>
          </p:cNvSpPr>
          <p:nvPr>
            <p:ph type="title"/>
          </p:nvPr>
        </p:nvSpPr>
        <p:spPr>
          <a:xfrm>
            <a:off x="519510"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u contenu 2">
            <a:extLst>
              <a:ext uri="{FF2B5EF4-FFF2-40B4-BE49-F238E27FC236}">
                <a16:creationId xmlns:a16="http://schemas.microsoft.com/office/drawing/2014/main" xmlns="" id="{4B647ABC-6745-43B6-8A64-6E191BD65CA2}"/>
              </a:ext>
            </a:extLst>
          </p:cNvPr>
          <p:cNvSpPr>
            <a:spLocks noGrp="1"/>
          </p:cNvSpPr>
          <p:nvPr>
            <p:ph sz="half" idx="1"/>
          </p:nvPr>
        </p:nvSpPr>
        <p:spPr>
          <a:xfrm>
            <a:off x="519509" y="2846623"/>
            <a:ext cx="3211513" cy="6784864"/>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a:extLst>
              <a:ext uri="{FF2B5EF4-FFF2-40B4-BE49-F238E27FC236}">
                <a16:creationId xmlns:a16="http://schemas.microsoft.com/office/drawing/2014/main" xmlns="" id="{E4387105-2538-4216-9A7E-445FA092F960}"/>
              </a:ext>
            </a:extLst>
          </p:cNvPr>
          <p:cNvSpPr>
            <a:spLocks noGrp="1"/>
          </p:cNvSpPr>
          <p:nvPr>
            <p:ph sz="half" idx="2"/>
          </p:nvPr>
        </p:nvSpPr>
        <p:spPr>
          <a:xfrm>
            <a:off x="3825478" y="2846623"/>
            <a:ext cx="3211513" cy="6784864"/>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rtlCol="0"/>
          <a:lstStyle/>
          <a:p>
            <a:fld id="{3158A51A-9E45-4733-AF18-27F9CE2BA49C}"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Tree>
    <p:extLst>
      <p:ext uri="{BB962C8B-B14F-4D97-AF65-F5344CB8AC3E}">
        <p14:creationId xmlns:p14="http://schemas.microsoft.com/office/powerpoint/2010/main" val="941596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EF43C73-1D0F-45F9-A7E4-E9D24EAFDE3D}"/>
              </a:ext>
            </a:extLst>
          </p:cNvPr>
          <p:cNvSpPr>
            <a:spLocks noGrp="1"/>
          </p:cNvSpPr>
          <p:nvPr>
            <p:ph type="title"/>
          </p:nvPr>
        </p:nvSpPr>
        <p:spPr>
          <a:xfrm>
            <a:off x="520494"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u texte 2">
            <a:extLst>
              <a:ext uri="{FF2B5EF4-FFF2-40B4-BE49-F238E27FC236}">
                <a16:creationId xmlns:a16="http://schemas.microsoft.com/office/drawing/2014/main" xmlns="" id="{D3B88E76-F6AB-4621-A9A6-20A81C5A3F91}"/>
              </a:ext>
            </a:extLst>
          </p:cNvPr>
          <p:cNvSpPr>
            <a:spLocks noGrp="1"/>
          </p:cNvSpPr>
          <p:nvPr>
            <p:ph type="body" idx="1"/>
          </p:nvPr>
        </p:nvSpPr>
        <p:spPr>
          <a:xfrm>
            <a:off x="520494" y="2621369"/>
            <a:ext cx="3196753" cy="1284692"/>
          </a:xfrm>
        </p:spPr>
        <p:txBody>
          <a:bodyPr rtlCol="0" anchor="b"/>
          <a:lstStyle>
            <a:lvl1pPr marL="0" indent="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smtClean="0"/>
              <a:t>Modifier les styles du texte du masque</a:t>
            </a:r>
          </a:p>
        </p:txBody>
      </p:sp>
      <p:sp>
        <p:nvSpPr>
          <p:cNvPr id="4" name="Espace réservé du contenu 3">
            <a:extLst>
              <a:ext uri="{FF2B5EF4-FFF2-40B4-BE49-F238E27FC236}">
                <a16:creationId xmlns:a16="http://schemas.microsoft.com/office/drawing/2014/main" xmlns="" id="{6A313FB9-6D6C-4F61-9E7A-76E686D06C25}"/>
              </a:ext>
            </a:extLst>
          </p:cNvPr>
          <p:cNvSpPr>
            <a:spLocks noGrp="1"/>
          </p:cNvSpPr>
          <p:nvPr>
            <p:ph sz="half" idx="2"/>
          </p:nvPr>
        </p:nvSpPr>
        <p:spPr>
          <a:xfrm>
            <a:off x="520494" y="3906061"/>
            <a:ext cx="3196753" cy="5745228"/>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a:extLst>
              <a:ext uri="{FF2B5EF4-FFF2-40B4-BE49-F238E27FC236}">
                <a16:creationId xmlns:a16="http://schemas.microsoft.com/office/drawing/2014/main" xmlns="" id="{2A93A737-E48B-4909-BE04-F55B58103257}"/>
              </a:ext>
            </a:extLst>
          </p:cNvPr>
          <p:cNvSpPr>
            <a:spLocks noGrp="1"/>
          </p:cNvSpPr>
          <p:nvPr>
            <p:ph type="body" sz="quarter" idx="3" hasCustomPrompt="1"/>
          </p:nvPr>
        </p:nvSpPr>
        <p:spPr>
          <a:xfrm>
            <a:off x="3825478" y="2621369"/>
            <a:ext cx="3212497" cy="1284692"/>
          </a:xfrm>
        </p:spPr>
        <p:txBody>
          <a:bodyPr rtlCol="0" anchor="b"/>
          <a:lstStyle>
            <a:lvl1pPr marL="0" indent="0" rtl="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xmlns="" id="{D8F9958C-DB5F-444E-ACE8-73F5E0CA67F1}"/>
              </a:ext>
            </a:extLst>
          </p:cNvPr>
          <p:cNvSpPr>
            <a:spLocks noGrp="1"/>
          </p:cNvSpPr>
          <p:nvPr>
            <p:ph sz="quarter" idx="4"/>
          </p:nvPr>
        </p:nvSpPr>
        <p:spPr>
          <a:xfrm>
            <a:off x="3825478" y="3906061"/>
            <a:ext cx="3212497" cy="5745228"/>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rtlCol="0"/>
          <a:lstStyle/>
          <a:p>
            <a:fld id="{990D27C4-9AE6-4823-B6EB-22ECD2FA0909}" type="datetime1">
              <a:rPr lang="fr-FR" smtClean="0">
                <a:solidFill>
                  <a:prstClr val="black">
                    <a:tint val="75000"/>
                  </a:prstClr>
                </a:solidFill>
              </a:rPr>
              <a:t>30/09/2022</a:t>
            </a:fld>
            <a:endParaRPr lang="fr-FR" dirty="0">
              <a:solidFill>
                <a:prstClr val="black">
                  <a:tint val="75000"/>
                </a:prstClr>
              </a:solidFill>
            </a:endParaRPr>
          </a:p>
        </p:txBody>
      </p:sp>
      <p:sp>
        <p:nvSpPr>
          <p:cNvPr id="8" name="Espace réservé du pied de page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423146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789EF5-3FD9-4423-A9E8-B67B4E902E9B}"/>
              </a:ext>
            </a:extLst>
          </p:cNvPr>
          <p:cNvSpPr>
            <a:spLocks noGrp="1"/>
          </p:cNvSpPr>
          <p:nvPr>
            <p:ph type="title"/>
          </p:nvPr>
        </p:nvSpPr>
        <p:spPr>
          <a:xfrm>
            <a:off x="519510"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e la date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rtlCol="0"/>
          <a:lstStyle/>
          <a:p>
            <a:fld id="{9CA60E6F-6AB3-4607-A7D8-E9FB99B1F799}" type="datetime1">
              <a:rPr lang="fr-FR" smtClean="0">
                <a:solidFill>
                  <a:prstClr val="black">
                    <a:tint val="75000"/>
                  </a:prstClr>
                </a:solidFill>
              </a:rPr>
              <a:t>30/09/2022</a:t>
            </a:fld>
            <a:endParaRPr lang="fr-FR" dirty="0">
              <a:solidFill>
                <a:prstClr val="black">
                  <a:tint val="75000"/>
                </a:prstClr>
              </a:solidFill>
            </a:endParaRPr>
          </a:p>
        </p:txBody>
      </p:sp>
      <p:sp>
        <p:nvSpPr>
          <p:cNvPr id="4" name="Espace réservé du pied de page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6" name="Image 5"/>
          <p:cNvPicPr/>
          <p:nvPr userDrawn="1"/>
        </p:nvPicPr>
        <p:blipFill rotWithShape="1">
          <a:blip r:embed="rId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263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rtlCol="0"/>
          <a:lstStyle/>
          <a:p>
            <a:fld id="{391DCCB9-F08B-4C73-80D8-C94D507CAAD1}" type="datetime1">
              <a:rPr lang="fr-FR" smtClean="0">
                <a:solidFill>
                  <a:prstClr val="black">
                    <a:tint val="75000"/>
                  </a:prstClr>
                </a:solidFill>
              </a:rPr>
              <a:t>30/09/2022</a:t>
            </a:fld>
            <a:endParaRPr lang="fr-FR" dirty="0">
              <a:solidFill>
                <a:prstClr val="black">
                  <a:tint val="75000"/>
                </a:prstClr>
              </a:solidFill>
            </a:endParaRPr>
          </a:p>
        </p:txBody>
      </p:sp>
      <p:sp>
        <p:nvSpPr>
          <p:cNvPr id="3" name="Espace réservé du pied de page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5" name="Image 4"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6" name="object 2"/>
          <p:cNvGraphicFramePr>
            <a:graphicFrameLocks noGrp="1"/>
          </p:cNvGraphicFramePr>
          <p:nvPr userDrawn="1">
            <p:extLst/>
          </p:nvPr>
        </p:nvGraphicFramePr>
        <p:xfrm>
          <a:off x="341832" y="1671052"/>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a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7" name="Image 6"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3472824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8E9C90-06AB-49B5-9970-F5791DE93A41}"/>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smtClean="0"/>
              <a:t>Modifiez le style du titre</a:t>
            </a:r>
            <a:endParaRPr lang="fr-FR" noProof="0" dirty="0"/>
          </a:p>
        </p:txBody>
      </p:sp>
      <p:sp>
        <p:nvSpPr>
          <p:cNvPr id="3" name="Espace réservé du contenu 2">
            <a:extLst>
              <a:ext uri="{FF2B5EF4-FFF2-40B4-BE49-F238E27FC236}">
                <a16:creationId xmlns:a16="http://schemas.microsoft.com/office/drawing/2014/main" xmlns="" id="{EFFB0071-932D-4CA0-92FB-A6E75AC85569}"/>
              </a:ext>
            </a:extLst>
          </p:cNvPr>
          <p:cNvSpPr>
            <a:spLocks noGrp="1"/>
          </p:cNvSpPr>
          <p:nvPr>
            <p:ph idx="1"/>
          </p:nvPr>
        </p:nvSpPr>
        <p:spPr>
          <a:xfrm>
            <a:off x="3212497" y="1539652"/>
            <a:ext cx="3825478" cy="7599245"/>
          </a:xfrm>
        </p:spPr>
        <p:txBody>
          <a:bodyPr rtlCol="0"/>
          <a:lstStyle>
            <a:lvl1pPr>
              <a:defRPr sz="1983"/>
            </a:lvl1pPr>
            <a:lvl2pPr>
              <a:defRPr sz="1735"/>
            </a:lvl2pPr>
            <a:lvl3pPr>
              <a:defRPr sz="1488"/>
            </a:lvl3pPr>
            <a:lvl4pPr>
              <a:defRPr sz="1240"/>
            </a:lvl4pPr>
            <a:lvl5pPr>
              <a:defRPr sz="1240"/>
            </a:lvl5pPr>
            <a:lvl6pPr>
              <a:defRPr sz="1240"/>
            </a:lvl6pPr>
            <a:lvl7pPr>
              <a:defRPr sz="1240"/>
            </a:lvl7pPr>
            <a:lvl8pPr>
              <a:defRPr sz="1240"/>
            </a:lvl8pPr>
            <a:lvl9pPr>
              <a:defRPr sz="124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a:extLst>
              <a:ext uri="{FF2B5EF4-FFF2-40B4-BE49-F238E27FC236}">
                <a16:creationId xmlns:a16="http://schemas.microsoft.com/office/drawing/2014/main" xmlns="" id="{71C8D9F5-8B70-4BDD-9CB5-BBF87CF5535C}"/>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smtClean="0"/>
              <a:t>Modifier les styles du texte du masque</a:t>
            </a:r>
          </a:p>
        </p:txBody>
      </p:sp>
      <p:sp>
        <p:nvSpPr>
          <p:cNvPr id="5" name="Espace réservé de la date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rtlCol="0"/>
          <a:lstStyle/>
          <a:p>
            <a:fld id="{FEC217C2-6012-41F5-8E27-989CA9F6AAB6}"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8" name="Image 7"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9" name="object 2"/>
          <p:cNvGraphicFramePr>
            <a:graphicFrameLocks noGrp="1"/>
          </p:cNvGraphicFramePr>
          <p:nvPr userDrawn="1">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a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GROUPE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0" name="Image 9"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362654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90E0AA-5363-4861-AB6B-0E4D34D74B92}"/>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smtClean="0"/>
              <a:t>Modifiez le style du titre</a:t>
            </a:r>
            <a:endParaRPr lang="fr-FR" noProof="0" dirty="0"/>
          </a:p>
        </p:txBody>
      </p:sp>
      <p:sp>
        <p:nvSpPr>
          <p:cNvPr id="3" name="Espace réservé d’image 2">
            <a:extLst>
              <a:ext uri="{FF2B5EF4-FFF2-40B4-BE49-F238E27FC236}">
                <a16:creationId xmlns:a16="http://schemas.microsoft.com/office/drawing/2014/main" xmlns="" id="{8D44B7CE-2038-4CCA-AA8A-D03DE5FD956E}"/>
              </a:ext>
            </a:extLst>
          </p:cNvPr>
          <p:cNvSpPr>
            <a:spLocks noGrp="1"/>
          </p:cNvSpPr>
          <p:nvPr>
            <p:ph type="pic" idx="1"/>
          </p:nvPr>
        </p:nvSpPr>
        <p:spPr>
          <a:xfrm>
            <a:off x="3212497" y="1539652"/>
            <a:ext cx="3825478" cy="7599245"/>
          </a:xfrm>
        </p:spPr>
        <p:txBody>
          <a:bodyPr rtlCol="0"/>
          <a:lstStyle>
            <a:lvl1pPr marL="0" indent="0">
              <a:buNone/>
              <a:defRPr sz="1983"/>
            </a:lvl1pPr>
            <a:lvl2pPr marL="283373" indent="0">
              <a:buNone/>
              <a:defRPr sz="1735"/>
            </a:lvl2pPr>
            <a:lvl3pPr marL="566745" indent="0">
              <a:buNone/>
              <a:defRPr sz="1488"/>
            </a:lvl3pPr>
            <a:lvl4pPr marL="850118" indent="0">
              <a:buNone/>
              <a:defRPr sz="1240"/>
            </a:lvl4pPr>
            <a:lvl5pPr marL="1133490" indent="0">
              <a:buNone/>
              <a:defRPr sz="1240"/>
            </a:lvl5pPr>
            <a:lvl6pPr marL="1416863" indent="0">
              <a:buNone/>
              <a:defRPr sz="1240"/>
            </a:lvl6pPr>
            <a:lvl7pPr marL="1700235" indent="0">
              <a:buNone/>
              <a:defRPr sz="1240"/>
            </a:lvl7pPr>
            <a:lvl8pPr marL="1983608" indent="0">
              <a:buNone/>
              <a:defRPr sz="1240"/>
            </a:lvl8pPr>
            <a:lvl9pPr marL="2266980" indent="0">
              <a:buNone/>
              <a:defRPr sz="1240"/>
            </a:lvl9pPr>
          </a:lstStyle>
          <a:p>
            <a:pPr rtl="0"/>
            <a:r>
              <a:rPr lang="fr-FR" noProof="0" smtClean="0"/>
              <a:t>Cliquez sur l'icône pour ajouter une image</a:t>
            </a:r>
            <a:endParaRPr lang="fr-FR" noProof="0" dirty="0"/>
          </a:p>
        </p:txBody>
      </p:sp>
      <p:sp>
        <p:nvSpPr>
          <p:cNvPr id="4" name="Espace réservé du texte 3">
            <a:extLst>
              <a:ext uri="{FF2B5EF4-FFF2-40B4-BE49-F238E27FC236}">
                <a16:creationId xmlns:a16="http://schemas.microsoft.com/office/drawing/2014/main" xmlns="" id="{EA79774D-36EB-4201-B1AC-922DD2E06640}"/>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smtClean="0"/>
              <a:t>Modifier les styles du texte du masque</a:t>
            </a:r>
          </a:p>
        </p:txBody>
      </p:sp>
      <p:sp>
        <p:nvSpPr>
          <p:cNvPr id="5" name="Espace réservé de la date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rtlCol="0"/>
          <a:lstStyle/>
          <a:p>
            <a:fld id="{92CB6AC2-4733-4BB3-9485-7A92876361A2}"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113578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97D165-49B0-44FF-A267-367F5A6EE306}"/>
              </a:ext>
            </a:extLst>
          </p:cNvPr>
          <p:cNvSpPr>
            <a:spLocks noGrp="1"/>
          </p:cNvSpPr>
          <p:nvPr>
            <p:ph type="ctrTitle"/>
          </p:nvPr>
        </p:nvSpPr>
        <p:spPr>
          <a:xfrm>
            <a:off x="944563" y="3180132"/>
            <a:ext cx="5667375" cy="3318180"/>
          </a:xfrm>
          <a:prstGeom prst="rect">
            <a:avLst/>
          </a:prstGeom>
        </p:spPr>
        <p:txBody>
          <a:bodyPr rtlCol="0" anchor="b"/>
          <a:lstStyle>
            <a:lvl1pPr algn="ctr">
              <a:lnSpc>
                <a:spcPct val="125000"/>
              </a:lnSpc>
              <a:defRPr sz="3719">
                <a:solidFill>
                  <a:schemeClr val="bg1"/>
                </a:solidFill>
              </a:defRPr>
            </a:lvl1pPr>
          </a:lstStyle>
          <a:p>
            <a:pPr rtl="0"/>
            <a:r>
              <a:rPr lang="fr-FR" noProof="0"/>
              <a:t>Modifiez le style du titre</a:t>
            </a:r>
            <a:endParaRPr lang="fr-FR" noProof="0" dirty="0"/>
          </a:p>
        </p:txBody>
      </p:sp>
      <p:sp>
        <p:nvSpPr>
          <p:cNvPr id="3" name="Sous-titre 2">
            <a:extLst>
              <a:ext uri="{FF2B5EF4-FFF2-40B4-BE49-F238E27FC236}">
                <a16:creationId xmlns:a16="http://schemas.microsoft.com/office/drawing/2014/main" xmlns="" id="{56B52800-74D6-4A78-AC9B-8E737A1A3B0D}"/>
              </a:ext>
            </a:extLst>
          </p:cNvPr>
          <p:cNvSpPr>
            <a:spLocks noGrp="1"/>
          </p:cNvSpPr>
          <p:nvPr>
            <p:ph type="subTitle" idx="1"/>
          </p:nvPr>
        </p:nvSpPr>
        <p:spPr>
          <a:xfrm>
            <a:off x="944563" y="6581887"/>
            <a:ext cx="5667375" cy="1375268"/>
          </a:xfrm>
          <a:solidFill>
            <a:schemeClr val="accent2">
              <a:alpha val="90000"/>
            </a:schemeClr>
          </a:solidFill>
        </p:spPr>
        <p:txBody>
          <a:bodyPr rtlCol="0" anchor="ctr" anchorCtr="0">
            <a:normAutofit/>
          </a:bodyPr>
          <a:lstStyle>
            <a:lvl1pPr marL="0" indent="0" algn="ctr" defTabSz="566745" rtl="0" eaLnBrk="1" latinLnBrk="0" hangingPunct="1">
              <a:lnSpc>
                <a:spcPct val="90000"/>
              </a:lnSpc>
              <a:spcBef>
                <a:spcPts val="620"/>
              </a:spcBef>
              <a:buFont typeface="Arial" panose="020B0604020202020204" pitchFamily="34" charset="0"/>
              <a:buNone/>
              <a:defRPr lang="en-US" sz="1550" b="1" i="1" kern="1200" spc="40" dirty="0">
                <a:solidFill>
                  <a:schemeClr val="accent1"/>
                </a:solidFill>
                <a:latin typeface="+mn-lt"/>
                <a:ea typeface="+mn-ea"/>
                <a:cs typeface="Arial"/>
              </a:defRPr>
            </a:lvl1pPr>
            <a:lvl2pPr marL="283373" indent="0" algn="ctr">
              <a:buNone/>
              <a:defRPr sz="1240"/>
            </a:lvl2pPr>
            <a:lvl3pPr marL="566745" indent="0" algn="ctr">
              <a:buNone/>
              <a:defRPr sz="1116"/>
            </a:lvl3pPr>
            <a:lvl4pPr marL="850118" indent="0" algn="ctr">
              <a:buNone/>
              <a:defRPr sz="992"/>
            </a:lvl4pPr>
            <a:lvl5pPr marL="1133490" indent="0" algn="ctr">
              <a:buNone/>
              <a:defRPr sz="992"/>
            </a:lvl5pPr>
            <a:lvl6pPr marL="1416863" indent="0" algn="ctr">
              <a:buNone/>
              <a:defRPr sz="992"/>
            </a:lvl6pPr>
            <a:lvl7pPr marL="1700235" indent="0" algn="ctr">
              <a:buNone/>
              <a:defRPr sz="992"/>
            </a:lvl7pPr>
            <a:lvl8pPr marL="1983608" indent="0" algn="ctr">
              <a:buNone/>
              <a:defRPr sz="992"/>
            </a:lvl8pPr>
            <a:lvl9pPr marL="2266980" indent="0" algn="ctr">
              <a:buNone/>
              <a:defRPr sz="992"/>
            </a:lvl9pPr>
          </a:lstStyle>
          <a:p>
            <a:pPr rtl="0"/>
            <a:r>
              <a:rPr lang="fr-FR" noProof="0"/>
              <a:t>Modifier le style des sous-titres du masque</a:t>
            </a:r>
            <a:endParaRPr lang="fr-FR" noProof="0" dirty="0"/>
          </a:p>
        </p:txBody>
      </p:sp>
      <p:sp>
        <p:nvSpPr>
          <p:cNvPr id="4" name="Espace réservé de la date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rtlCol="0"/>
          <a:lstStyle/>
          <a:p>
            <a:fld id="{7AA06607-EDC8-46CB-88B6-09EB7838D3CD}"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38265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211141-A77D-4E0E-8CAF-4CD3B279937B}"/>
              </a:ext>
            </a:extLst>
          </p:cNvPr>
          <p:cNvSpPr>
            <a:spLocks noGrp="1"/>
          </p:cNvSpPr>
          <p:nvPr>
            <p:ph type="title"/>
          </p:nvPr>
        </p:nvSpPr>
        <p:spPr>
          <a:xfrm>
            <a:off x="555161" y="2546474"/>
            <a:ext cx="6517481" cy="2066896"/>
          </a:xfrm>
          <a:prstGeom prst="rect">
            <a:avLst/>
          </a:prstGeom>
        </p:spPr>
        <p:txBody>
          <a:bodyPr rtlCol="0"/>
          <a:lstStyle/>
          <a:p>
            <a:pPr rtl="0"/>
            <a:r>
              <a:rPr lang="fr-FR" noProof="0" dirty="0" smtClean="0"/>
              <a:t>Modifiez le style du titre</a:t>
            </a:r>
            <a:endParaRPr lang="fr-FR" noProof="0" dirty="0"/>
          </a:p>
        </p:txBody>
      </p:sp>
      <p:sp>
        <p:nvSpPr>
          <p:cNvPr id="3" name="Espace réservé du contenu 2">
            <a:extLst>
              <a:ext uri="{FF2B5EF4-FFF2-40B4-BE49-F238E27FC236}">
                <a16:creationId xmlns:a16="http://schemas.microsoft.com/office/drawing/2014/main" xmlns="" id="{017EFDE0-5A54-402A-B0C3-6BC0BB739C25}"/>
              </a:ext>
            </a:extLst>
          </p:cNvPr>
          <p:cNvSpPr>
            <a:spLocks noGrp="1"/>
          </p:cNvSpPr>
          <p:nvPr>
            <p:ph idx="1"/>
          </p:nvPr>
        </p:nvSpPr>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rtlCol="0"/>
          <a:lstStyle/>
          <a:p>
            <a:pPr rtl="0"/>
            <a:fld id="{67C41722-BDAC-4975-891C-82566355E59F}" type="datetime1">
              <a:rPr lang="fr-FR" noProof="0" smtClean="0"/>
              <a:t>30/09/2022</a:t>
            </a:fld>
            <a:endParaRPr lang="fr-FR" noProof="0" dirty="0"/>
          </a:p>
        </p:txBody>
      </p:sp>
      <p:sp>
        <p:nvSpPr>
          <p:cNvPr id="5" name="Espace réservé du pied de page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6" name="Espace réservé du numéro de diapositive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33254652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211141-A77D-4E0E-8CAF-4CD3B279937B}"/>
              </a:ext>
            </a:extLst>
          </p:cNvPr>
          <p:cNvSpPr>
            <a:spLocks noGrp="1"/>
          </p:cNvSpPr>
          <p:nvPr>
            <p:ph type="title"/>
          </p:nvPr>
        </p:nvSpPr>
        <p:spPr>
          <a:xfrm>
            <a:off x="519510" y="569326"/>
            <a:ext cx="6517481" cy="2066896"/>
          </a:xfrm>
          <a:prstGeom prst="rect">
            <a:avLst/>
          </a:prstGeom>
        </p:spPr>
        <p:txBody>
          <a:bodyPr rtlCol="0"/>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xmlns="" id="{017EFDE0-5A54-402A-B0C3-6BC0BB739C25}"/>
              </a:ext>
            </a:extLst>
          </p:cNvPr>
          <p:cNvSpPr>
            <a:spLocks noGrp="1"/>
          </p:cNvSpPr>
          <p:nvPr>
            <p:ph idx="1"/>
          </p:nvPr>
        </p:nvSpPr>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rtlCol="0"/>
          <a:lstStyle/>
          <a:p>
            <a:fld id="{8E1BED52-3AAB-4C03-8B34-81B3BE2B57DE}"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374530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9FA988-92AD-48D7-890A-AA0540961DE2}"/>
              </a:ext>
            </a:extLst>
          </p:cNvPr>
          <p:cNvSpPr>
            <a:spLocks noGrp="1"/>
          </p:cNvSpPr>
          <p:nvPr>
            <p:ph type="title"/>
          </p:nvPr>
        </p:nvSpPr>
        <p:spPr>
          <a:xfrm>
            <a:off x="515574" y="2665925"/>
            <a:ext cx="6517481" cy="4448157"/>
          </a:xfrm>
          <a:prstGeom prst="rect">
            <a:avLst/>
          </a:prstGeom>
        </p:spPr>
        <p:txBody>
          <a:bodyPr rtlCol="0" anchor="b"/>
          <a:lstStyle>
            <a:lvl1pPr>
              <a:defRPr sz="3719"/>
            </a:lvl1pPr>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xmlns="" id="{EAA999FA-A189-41DB-9CFC-D1356C534373}"/>
              </a:ext>
            </a:extLst>
          </p:cNvPr>
          <p:cNvSpPr>
            <a:spLocks noGrp="1"/>
          </p:cNvSpPr>
          <p:nvPr>
            <p:ph type="body" idx="1"/>
          </p:nvPr>
        </p:nvSpPr>
        <p:spPr>
          <a:xfrm>
            <a:off x="515574" y="7156164"/>
            <a:ext cx="6517481" cy="2339180"/>
          </a:xfrm>
        </p:spPr>
        <p:txBody>
          <a:bodyPr rtlCol="0"/>
          <a:lstStyle>
            <a:lvl1pPr marL="0" indent="0">
              <a:buNone/>
              <a:defRPr sz="1488">
                <a:solidFill>
                  <a:schemeClr val="tx1">
                    <a:tint val="75000"/>
                  </a:schemeClr>
                </a:solidFill>
              </a:defRPr>
            </a:lvl1pPr>
            <a:lvl2pPr marL="283373" indent="0">
              <a:buNone/>
              <a:defRPr sz="1240">
                <a:solidFill>
                  <a:schemeClr val="tx1">
                    <a:tint val="75000"/>
                  </a:schemeClr>
                </a:solidFill>
              </a:defRPr>
            </a:lvl2pPr>
            <a:lvl3pPr marL="566745" indent="0">
              <a:buNone/>
              <a:defRPr sz="1116">
                <a:solidFill>
                  <a:schemeClr val="tx1">
                    <a:tint val="75000"/>
                  </a:schemeClr>
                </a:solidFill>
              </a:defRPr>
            </a:lvl3pPr>
            <a:lvl4pPr marL="850118" indent="0">
              <a:buNone/>
              <a:defRPr sz="992">
                <a:solidFill>
                  <a:schemeClr val="tx1">
                    <a:tint val="75000"/>
                  </a:schemeClr>
                </a:solidFill>
              </a:defRPr>
            </a:lvl4pPr>
            <a:lvl5pPr marL="1133490" indent="0">
              <a:buNone/>
              <a:defRPr sz="992">
                <a:solidFill>
                  <a:schemeClr val="tx1">
                    <a:tint val="75000"/>
                  </a:schemeClr>
                </a:solidFill>
              </a:defRPr>
            </a:lvl5pPr>
            <a:lvl6pPr marL="1416863" indent="0">
              <a:buNone/>
              <a:defRPr sz="992">
                <a:solidFill>
                  <a:schemeClr val="tx1">
                    <a:tint val="75000"/>
                  </a:schemeClr>
                </a:solidFill>
              </a:defRPr>
            </a:lvl6pPr>
            <a:lvl7pPr marL="1700235" indent="0">
              <a:buNone/>
              <a:defRPr sz="992">
                <a:solidFill>
                  <a:schemeClr val="tx1">
                    <a:tint val="75000"/>
                  </a:schemeClr>
                </a:solidFill>
              </a:defRPr>
            </a:lvl7pPr>
            <a:lvl8pPr marL="1983608" indent="0">
              <a:buNone/>
              <a:defRPr sz="992">
                <a:solidFill>
                  <a:schemeClr val="tx1">
                    <a:tint val="75000"/>
                  </a:schemeClr>
                </a:solidFill>
              </a:defRPr>
            </a:lvl8pPr>
            <a:lvl9pPr marL="2266980" indent="0">
              <a:buNone/>
              <a:defRPr sz="992">
                <a:solidFill>
                  <a:schemeClr val="tx1">
                    <a:tint val="75000"/>
                  </a:schemeClr>
                </a:solidFill>
              </a:defRPr>
            </a:lvl9pPr>
          </a:lstStyle>
          <a:p>
            <a:pPr lvl="0" rtl="0"/>
            <a:r>
              <a:rPr lang="fr-FR" noProof="0"/>
              <a:t>Modifier les styles du texte du masque</a:t>
            </a:r>
          </a:p>
        </p:txBody>
      </p:sp>
      <p:sp>
        <p:nvSpPr>
          <p:cNvPr id="4" name="Espace réservé de la date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rtlCol="0"/>
          <a:lstStyle/>
          <a:p>
            <a:fld id="{D2A9E464-3681-4481-B65D-06BC6B521C53}"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145594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
        <p:nvSpPr>
          <p:cNvPr id="2" name="Titre 1">
            <a:extLst>
              <a:ext uri="{FF2B5EF4-FFF2-40B4-BE49-F238E27FC236}">
                <a16:creationId xmlns:a16="http://schemas.microsoft.com/office/drawing/2014/main" xmlns="" id="{E7F76098-6FA1-470A-BEF4-E4B0AC75E8FE}"/>
              </a:ext>
            </a:extLst>
          </p:cNvPr>
          <p:cNvSpPr>
            <a:spLocks noGrp="1"/>
          </p:cNvSpPr>
          <p:nvPr>
            <p:ph type="title"/>
          </p:nvPr>
        </p:nvSpPr>
        <p:spPr>
          <a:xfrm>
            <a:off x="519510" y="569326"/>
            <a:ext cx="6517481" cy="2066896"/>
          </a:xfrm>
          <a:prstGeom prst="rect">
            <a:avLst/>
          </a:prstGeom>
        </p:spPr>
        <p:txBody>
          <a:bodyPr rtlCol="0"/>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xmlns="" id="{4B647ABC-6745-43B6-8A64-6E191BD65CA2}"/>
              </a:ext>
            </a:extLst>
          </p:cNvPr>
          <p:cNvSpPr>
            <a:spLocks noGrp="1"/>
          </p:cNvSpPr>
          <p:nvPr>
            <p:ph sz="half" idx="1"/>
          </p:nvPr>
        </p:nvSpPr>
        <p:spPr>
          <a:xfrm>
            <a:off x="519509" y="2846623"/>
            <a:ext cx="3211513" cy="6784864"/>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a:extLst>
              <a:ext uri="{FF2B5EF4-FFF2-40B4-BE49-F238E27FC236}">
                <a16:creationId xmlns:a16="http://schemas.microsoft.com/office/drawing/2014/main" xmlns="" id="{E4387105-2538-4216-9A7E-445FA092F960}"/>
              </a:ext>
            </a:extLst>
          </p:cNvPr>
          <p:cNvSpPr>
            <a:spLocks noGrp="1"/>
          </p:cNvSpPr>
          <p:nvPr>
            <p:ph sz="half" idx="2"/>
          </p:nvPr>
        </p:nvSpPr>
        <p:spPr>
          <a:xfrm>
            <a:off x="3825478" y="2846623"/>
            <a:ext cx="3211513" cy="6784864"/>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rtlCol="0"/>
          <a:lstStyle/>
          <a:p>
            <a:fld id="{E205355A-9E5D-47E1-AD0C-DBC0018E766F}"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Tree>
    <p:extLst>
      <p:ext uri="{BB962C8B-B14F-4D97-AF65-F5344CB8AC3E}">
        <p14:creationId xmlns:p14="http://schemas.microsoft.com/office/powerpoint/2010/main" val="122443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EF43C73-1D0F-45F9-A7E4-E9D24EAFDE3D}"/>
              </a:ext>
            </a:extLst>
          </p:cNvPr>
          <p:cNvSpPr>
            <a:spLocks noGrp="1"/>
          </p:cNvSpPr>
          <p:nvPr>
            <p:ph type="title"/>
          </p:nvPr>
        </p:nvSpPr>
        <p:spPr>
          <a:xfrm>
            <a:off x="520494" y="569326"/>
            <a:ext cx="6517481" cy="2066896"/>
          </a:xfrm>
          <a:prstGeom prst="rect">
            <a:avLst/>
          </a:prstGeom>
        </p:spPr>
        <p:txBody>
          <a:bodyPr rtlCol="0"/>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xmlns="" id="{D3B88E76-F6AB-4621-A9A6-20A81C5A3F91}"/>
              </a:ext>
            </a:extLst>
          </p:cNvPr>
          <p:cNvSpPr>
            <a:spLocks noGrp="1"/>
          </p:cNvSpPr>
          <p:nvPr>
            <p:ph type="body" idx="1"/>
          </p:nvPr>
        </p:nvSpPr>
        <p:spPr>
          <a:xfrm>
            <a:off x="520494" y="2621369"/>
            <a:ext cx="3196753" cy="1284692"/>
          </a:xfrm>
        </p:spPr>
        <p:txBody>
          <a:bodyPr rtlCol="0" anchor="b"/>
          <a:lstStyle>
            <a:lvl1pPr marL="0" indent="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a:t>Modifier les styles du texte du masque</a:t>
            </a:r>
          </a:p>
        </p:txBody>
      </p:sp>
      <p:sp>
        <p:nvSpPr>
          <p:cNvPr id="4" name="Espace réservé du contenu 3">
            <a:extLst>
              <a:ext uri="{FF2B5EF4-FFF2-40B4-BE49-F238E27FC236}">
                <a16:creationId xmlns:a16="http://schemas.microsoft.com/office/drawing/2014/main" xmlns="" id="{6A313FB9-6D6C-4F61-9E7A-76E686D06C25}"/>
              </a:ext>
            </a:extLst>
          </p:cNvPr>
          <p:cNvSpPr>
            <a:spLocks noGrp="1"/>
          </p:cNvSpPr>
          <p:nvPr>
            <p:ph sz="half" idx="2"/>
          </p:nvPr>
        </p:nvSpPr>
        <p:spPr>
          <a:xfrm>
            <a:off x="520494" y="3906061"/>
            <a:ext cx="3196753" cy="574522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a:extLst>
              <a:ext uri="{FF2B5EF4-FFF2-40B4-BE49-F238E27FC236}">
                <a16:creationId xmlns:a16="http://schemas.microsoft.com/office/drawing/2014/main" xmlns="" id="{2A93A737-E48B-4909-BE04-F55B58103257}"/>
              </a:ext>
            </a:extLst>
          </p:cNvPr>
          <p:cNvSpPr>
            <a:spLocks noGrp="1"/>
          </p:cNvSpPr>
          <p:nvPr>
            <p:ph type="body" sz="quarter" idx="3" hasCustomPrompt="1"/>
          </p:nvPr>
        </p:nvSpPr>
        <p:spPr>
          <a:xfrm>
            <a:off x="3825478" y="2621369"/>
            <a:ext cx="3212497" cy="1284692"/>
          </a:xfrm>
        </p:spPr>
        <p:txBody>
          <a:bodyPr rtlCol="0" anchor="b"/>
          <a:lstStyle>
            <a:lvl1pPr marL="0" indent="0" rtl="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xmlns="" id="{D8F9958C-DB5F-444E-ACE8-73F5E0CA67F1}"/>
              </a:ext>
            </a:extLst>
          </p:cNvPr>
          <p:cNvSpPr>
            <a:spLocks noGrp="1"/>
          </p:cNvSpPr>
          <p:nvPr>
            <p:ph sz="quarter" idx="4"/>
          </p:nvPr>
        </p:nvSpPr>
        <p:spPr>
          <a:xfrm>
            <a:off x="3825478" y="3906061"/>
            <a:ext cx="3212497" cy="574522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rtlCol="0"/>
          <a:lstStyle/>
          <a:p>
            <a:fld id="{1165E2BC-EF15-4965-ABD6-0CB6C6D45C4E}" type="datetime1">
              <a:rPr lang="fr-FR" smtClean="0">
                <a:solidFill>
                  <a:prstClr val="black">
                    <a:tint val="75000"/>
                  </a:prstClr>
                </a:solidFill>
              </a:rPr>
              <a:t>30/09/2022</a:t>
            </a:fld>
            <a:endParaRPr lang="fr-FR" dirty="0">
              <a:solidFill>
                <a:prstClr val="black">
                  <a:tint val="75000"/>
                </a:prstClr>
              </a:solidFill>
            </a:endParaRPr>
          </a:p>
        </p:txBody>
      </p:sp>
      <p:sp>
        <p:nvSpPr>
          <p:cNvPr id="8" name="Espace réservé du pied de page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2587585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789EF5-3FD9-4423-A9E8-B67B4E902E9B}"/>
              </a:ext>
            </a:extLst>
          </p:cNvPr>
          <p:cNvSpPr>
            <a:spLocks noGrp="1"/>
          </p:cNvSpPr>
          <p:nvPr>
            <p:ph type="title"/>
          </p:nvPr>
        </p:nvSpPr>
        <p:spPr>
          <a:xfrm>
            <a:off x="519510" y="569326"/>
            <a:ext cx="6517481" cy="2066896"/>
          </a:xfrm>
          <a:prstGeom prst="rect">
            <a:avLst/>
          </a:prstGeom>
        </p:spPr>
        <p:txBody>
          <a:bodyPr rtlCol="0"/>
          <a:lstStyle/>
          <a:p>
            <a:pPr rtl="0"/>
            <a:r>
              <a:rPr lang="fr-FR" noProof="0"/>
              <a:t>Modifiez le style du titre</a:t>
            </a:r>
            <a:endParaRPr lang="fr-FR" noProof="0" dirty="0"/>
          </a:p>
        </p:txBody>
      </p:sp>
      <p:sp>
        <p:nvSpPr>
          <p:cNvPr id="3" name="Espace réservé de la date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rtlCol="0"/>
          <a:lstStyle/>
          <a:p>
            <a:fld id="{77592035-DECE-48C9-99DB-DEB4B388B0F1}" type="datetime1">
              <a:rPr lang="fr-FR" smtClean="0">
                <a:solidFill>
                  <a:prstClr val="black">
                    <a:tint val="75000"/>
                  </a:prstClr>
                </a:solidFill>
              </a:rPr>
              <a:t>30/09/2022</a:t>
            </a:fld>
            <a:endParaRPr lang="fr-FR" dirty="0">
              <a:solidFill>
                <a:prstClr val="black">
                  <a:tint val="75000"/>
                </a:prstClr>
              </a:solidFill>
            </a:endParaRPr>
          </a:p>
        </p:txBody>
      </p:sp>
      <p:sp>
        <p:nvSpPr>
          <p:cNvPr id="4" name="Espace réservé du pied de page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6" name="Image 5"/>
          <p:cNvPicPr/>
          <p:nvPr userDrawn="1"/>
        </p:nvPicPr>
        <p:blipFill rotWithShape="1">
          <a:blip r:embed="rId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7883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rtlCol="0"/>
          <a:lstStyle/>
          <a:p>
            <a:fld id="{8C218B04-ED8D-4DC0-9252-DFCB9DC227BE}" type="datetime1">
              <a:rPr lang="fr-FR" smtClean="0">
                <a:solidFill>
                  <a:prstClr val="black">
                    <a:tint val="75000"/>
                  </a:prstClr>
                </a:solidFill>
              </a:rPr>
              <a:t>30/09/2022</a:t>
            </a:fld>
            <a:endParaRPr lang="fr-FR" dirty="0">
              <a:solidFill>
                <a:prstClr val="black">
                  <a:tint val="75000"/>
                </a:prstClr>
              </a:solidFill>
            </a:endParaRPr>
          </a:p>
        </p:txBody>
      </p:sp>
      <p:sp>
        <p:nvSpPr>
          <p:cNvPr id="3" name="Espace réservé du pied de page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5" name="Image 4"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6" name="object 2"/>
          <p:cNvGraphicFramePr>
            <a:graphicFrameLocks noGrp="1"/>
          </p:cNvGraphicFramePr>
          <p:nvPr userDrawn="1">
            <p:extLst/>
          </p:nvPr>
        </p:nvGraphicFramePr>
        <p:xfrm>
          <a:off x="341832" y="1671052"/>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a:solidFill>
                            <a:schemeClr val="tx2"/>
                          </a:solidFill>
                          <a:latin typeface="Garamond" panose="02020404030301010803" pitchFamily="18" charset="0"/>
                          <a:cs typeface="Calibri"/>
                        </a:rPr>
                        <a:t>GROUP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a:solidFill>
                            <a:schemeClr val="tx2"/>
                          </a:solidFill>
                          <a:latin typeface="Garamond" panose="02020404030301010803" pitchFamily="18" charset="0"/>
                          <a:cs typeface="Calibri"/>
                        </a:rPr>
                        <a:t>GROUP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a:solidFill>
                            <a:schemeClr val="tx2"/>
                          </a:solidFill>
                          <a:latin typeface="Garamond" panose="02020404030301010803" pitchFamily="18" charset="0"/>
                          <a:cs typeface="Calibri"/>
                        </a:rPr>
                        <a:t>Réponse a la consultation pour</a:t>
                      </a:r>
                    </a:p>
                    <a:p>
                      <a:pPr algn="ctr">
                        <a:lnSpc>
                          <a:spcPts val="1195"/>
                        </a:lnSpc>
                      </a:pPr>
                      <a:r>
                        <a:rPr lang="fr-FR" sz="1000" b="1" dirty="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a:solidFill>
                            <a:schemeClr val="tx2"/>
                          </a:solidFill>
                          <a:latin typeface="Garamond" panose="02020404030301010803" pitchFamily="18" charset="0"/>
                          <a:cs typeface="Calibri"/>
                        </a:rPr>
                        <a:t>D</a:t>
                      </a:r>
                      <a:r>
                        <a:rPr lang="fr-FR" sz="800" dirty="0">
                          <a:solidFill>
                            <a:schemeClr val="tx2"/>
                          </a:solidFill>
                          <a:latin typeface="Garamond" panose="02020404030301010803" pitchFamily="18" charset="0"/>
                          <a:cs typeface="Calibri"/>
                        </a:rPr>
                        <a:t>G</a:t>
                      </a:r>
                      <a:r>
                        <a:rPr sz="800" dirty="0">
                          <a:solidFill>
                            <a:schemeClr val="tx2"/>
                          </a:solidFill>
                          <a:latin typeface="Garamond" panose="02020404030301010803" pitchFamily="18" charset="0"/>
                          <a:cs typeface="Calibri"/>
                        </a:rPr>
                        <a:t>.</a:t>
                      </a:r>
                      <a:r>
                        <a:rPr lang="fr-FR" sz="800" dirty="0">
                          <a:solidFill>
                            <a:schemeClr val="tx2"/>
                          </a:solidFill>
                          <a:latin typeface="Garamond" panose="02020404030301010803" pitchFamily="18" charset="0"/>
                          <a:cs typeface="Calibri"/>
                        </a:rPr>
                        <a:t>GROUP MEDIA</a:t>
                      </a:r>
                      <a:r>
                        <a:rPr lang="fr-FR" sz="800" baseline="0" dirty="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a:solidFill>
                            <a:schemeClr val="tx2"/>
                          </a:solidFill>
                          <a:latin typeface="Garamond" panose="02020404030301010803" pitchFamily="18" charset="0"/>
                          <a:cs typeface="Calibri"/>
                        </a:rPr>
                        <a:t>30</a:t>
                      </a:r>
                      <a:r>
                        <a:rPr sz="900" b="1" spc="-10" dirty="0">
                          <a:solidFill>
                            <a:schemeClr val="tx2"/>
                          </a:solidFill>
                          <a:latin typeface="Garamond" panose="02020404030301010803" pitchFamily="18" charset="0"/>
                          <a:cs typeface="Calibri"/>
                        </a:rPr>
                        <a:t>/</a:t>
                      </a:r>
                      <a:r>
                        <a:rPr lang="fr-FR" sz="900" b="1" spc="-10" dirty="0">
                          <a:solidFill>
                            <a:schemeClr val="tx2"/>
                          </a:solidFill>
                          <a:latin typeface="Garamond" panose="02020404030301010803" pitchFamily="18" charset="0"/>
                          <a:cs typeface="Calibri"/>
                        </a:rPr>
                        <a:t>09</a:t>
                      </a:r>
                      <a:r>
                        <a:rPr sz="900" b="1" spc="-10" dirty="0">
                          <a:solidFill>
                            <a:schemeClr val="tx2"/>
                          </a:solidFill>
                          <a:latin typeface="Garamond" panose="02020404030301010803" pitchFamily="18" charset="0"/>
                          <a:cs typeface="Calibri"/>
                        </a:rPr>
                        <a:t>/20</a:t>
                      </a:r>
                      <a:r>
                        <a:rPr lang="fr-FR" sz="900" b="1" spc="-10" dirty="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7" name="Image 6"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2537517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8E9C90-06AB-49B5-9970-F5791DE93A41}"/>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xmlns="" id="{EFFB0071-932D-4CA0-92FB-A6E75AC85569}"/>
              </a:ext>
            </a:extLst>
          </p:cNvPr>
          <p:cNvSpPr>
            <a:spLocks noGrp="1"/>
          </p:cNvSpPr>
          <p:nvPr>
            <p:ph idx="1"/>
          </p:nvPr>
        </p:nvSpPr>
        <p:spPr>
          <a:xfrm>
            <a:off x="3212497" y="1539652"/>
            <a:ext cx="3825478" cy="7599245"/>
          </a:xfrm>
        </p:spPr>
        <p:txBody>
          <a:bodyPr rtlCol="0"/>
          <a:lstStyle>
            <a:lvl1pPr>
              <a:defRPr sz="1983"/>
            </a:lvl1pPr>
            <a:lvl2pPr>
              <a:defRPr sz="1735"/>
            </a:lvl2pPr>
            <a:lvl3pPr>
              <a:defRPr sz="1488"/>
            </a:lvl3pPr>
            <a:lvl4pPr>
              <a:defRPr sz="1240"/>
            </a:lvl4pPr>
            <a:lvl5pPr>
              <a:defRPr sz="1240"/>
            </a:lvl5pPr>
            <a:lvl6pPr>
              <a:defRPr sz="1240"/>
            </a:lvl6pPr>
            <a:lvl7pPr>
              <a:defRPr sz="1240"/>
            </a:lvl7pPr>
            <a:lvl8pPr>
              <a:defRPr sz="1240"/>
            </a:lvl8pPr>
            <a:lvl9pPr>
              <a:defRPr sz="124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a:extLst>
              <a:ext uri="{FF2B5EF4-FFF2-40B4-BE49-F238E27FC236}">
                <a16:creationId xmlns:a16="http://schemas.microsoft.com/office/drawing/2014/main" xmlns="" id="{71C8D9F5-8B70-4BDD-9CB5-BBF87CF5535C}"/>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a:t>Modifier les styles du texte du masque</a:t>
            </a:r>
          </a:p>
        </p:txBody>
      </p:sp>
      <p:sp>
        <p:nvSpPr>
          <p:cNvPr id="5" name="Espace réservé de la date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rtlCol="0"/>
          <a:lstStyle/>
          <a:p>
            <a:fld id="{BE8CB372-26FE-43C4-8247-4A2B26A542E5}"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8" name="Image 7"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9" name="object 2"/>
          <p:cNvGraphicFramePr>
            <a:graphicFrameLocks noGrp="1"/>
          </p:cNvGraphicFramePr>
          <p:nvPr userDrawn="1">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a:solidFill>
                            <a:schemeClr val="tx2"/>
                          </a:solidFill>
                          <a:latin typeface="Garamond" panose="02020404030301010803" pitchFamily="18" charset="0"/>
                          <a:cs typeface="Calibri"/>
                        </a:rPr>
                        <a:t>Réponse a la consultation pour</a:t>
                      </a:r>
                    </a:p>
                    <a:p>
                      <a:pPr algn="ctr">
                        <a:lnSpc>
                          <a:spcPts val="1195"/>
                        </a:lnSpc>
                      </a:pPr>
                      <a:r>
                        <a:rPr lang="fr-FR" sz="1000" b="1" dirty="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a:solidFill>
                            <a:schemeClr val="tx2"/>
                          </a:solidFill>
                          <a:latin typeface="Garamond" panose="02020404030301010803" pitchFamily="18" charset="0"/>
                          <a:cs typeface="Calibri"/>
                        </a:rPr>
                        <a:t>D</a:t>
                      </a:r>
                      <a:r>
                        <a:rPr lang="fr-FR" sz="800" dirty="0">
                          <a:solidFill>
                            <a:schemeClr val="tx2"/>
                          </a:solidFill>
                          <a:latin typeface="Garamond" panose="02020404030301010803" pitchFamily="18" charset="0"/>
                          <a:cs typeface="Calibri"/>
                        </a:rPr>
                        <a:t>G</a:t>
                      </a:r>
                      <a:r>
                        <a:rPr sz="800" dirty="0">
                          <a:solidFill>
                            <a:schemeClr val="tx2"/>
                          </a:solidFill>
                          <a:latin typeface="Garamond" panose="02020404030301010803" pitchFamily="18" charset="0"/>
                          <a:cs typeface="Calibri"/>
                        </a:rPr>
                        <a:t>.</a:t>
                      </a:r>
                      <a:r>
                        <a:rPr lang="fr-FR" sz="800" dirty="0">
                          <a:solidFill>
                            <a:schemeClr val="tx2"/>
                          </a:solidFill>
                          <a:latin typeface="Garamond" panose="02020404030301010803" pitchFamily="18" charset="0"/>
                          <a:cs typeface="Calibri"/>
                        </a:rPr>
                        <a:t>GROUPE MEDIA</a:t>
                      </a:r>
                      <a:r>
                        <a:rPr lang="fr-FR" sz="800" baseline="0" dirty="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a:solidFill>
                            <a:schemeClr val="tx2"/>
                          </a:solidFill>
                          <a:latin typeface="Garamond" panose="02020404030301010803" pitchFamily="18" charset="0"/>
                          <a:cs typeface="Calibri"/>
                        </a:rPr>
                        <a:t>30</a:t>
                      </a:r>
                      <a:r>
                        <a:rPr sz="900" b="1" spc="-10" dirty="0">
                          <a:solidFill>
                            <a:schemeClr val="tx2"/>
                          </a:solidFill>
                          <a:latin typeface="Garamond" panose="02020404030301010803" pitchFamily="18" charset="0"/>
                          <a:cs typeface="Calibri"/>
                        </a:rPr>
                        <a:t>/</a:t>
                      </a:r>
                      <a:r>
                        <a:rPr lang="fr-FR" sz="900" b="1" spc="-10" dirty="0">
                          <a:solidFill>
                            <a:schemeClr val="tx2"/>
                          </a:solidFill>
                          <a:latin typeface="Garamond" panose="02020404030301010803" pitchFamily="18" charset="0"/>
                          <a:cs typeface="Calibri"/>
                        </a:rPr>
                        <a:t>09</a:t>
                      </a:r>
                      <a:r>
                        <a:rPr sz="900" b="1" spc="-10" dirty="0">
                          <a:solidFill>
                            <a:schemeClr val="tx2"/>
                          </a:solidFill>
                          <a:latin typeface="Garamond" panose="02020404030301010803" pitchFamily="18" charset="0"/>
                          <a:cs typeface="Calibri"/>
                        </a:rPr>
                        <a:t>/20</a:t>
                      </a:r>
                      <a:r>
                        <a:rPr lang="fr-FR" sz="900" b="1" spc="-10" dirty="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0" name="Image 9"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3209190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90E0AA-5363-4861-AB6B-0E4D34D74B92}"/>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a:t>Modifiez le style du titre</a:t>
            </a:r>
            <a:endParaRPr lang="fr-FR" noProof="0" dirty="0"/>
          </a:p>
        </p:txBody>
      </p:sp>
      <p:sp>
        <p:nvSpPr>
          <p:cNvPr id="3" name="Espace réservé d’image 2">
            <a:extLst>
              <a:ext uri="{FF2B5EF4-FFF2-40B4-BE49-F238E27FC236}">
                <a16:creationId xmlns:a16="http://schemas.microsoft.com/office/drawing/2014/main" xmlns="" id="{8D44B7CE-2038-4CCA-AA8A-D03DE5FD956E}"/>
              </a:ext>
            </a:extLst>
          </p:cNvPr>
          <p:cNvSpPr>
            <a:spLocks noGrp="1"/>
          </p:cNvSpPr>
          <p:nvPr>
            <p:ph type="pic" idx="1"/>
          </p:nvPr>
        </p:nvSpPr>
        <p:spPr>
          <a:xfrm>
            <a:off x="3212497" y="1539652"/>
            <a:ext cx="3825478" cy="7599245"/>
          </a:xfrm>
        </p:spPr>
        <p:txBody>
          <a:bodyPr rtlCol="0"/>
          <a:lstStyle>
            <a:lvl1pPr marL="0" indent="0">
              <a:buNone/>
              <a:defRPr sz="1983"/>
            </a:lvl1pPr>
            <a:lvl2pPr marL="283373" indent="0">
              <a:buNone/>
              <a:defRPr sz="1735"/>
            </a:lvl2pPr>
            <a:lvl3pPr marL="566745" indent="0">
              <a:buNone/>
              <a:defRPr sz="1488"/>
            </a:lvl3pPr>
            <a:lvl4pPr marL="850118" indent="0">
              <a:buNone/>
              <a:defRPr sz="1240"/>
            </a:lvl4pPr>
            <a:lvl5pPr marL="1133490" indent="0">
              <a:buNone/>
              <a:defRPr sz="1240"/>
            </a:lvl5pPr>
            <a:lvl6pPr marL="1416863" indent="0">
              <a:buNone/>
              <a:defRPr sz="1240"/>
            </a:lvl6pPr>
            <a:lvl7pPr marL="1700235" indent="0">
              <a:buNone/>
              <a:defRPr sz="1240"/>
            </a:lvl7pPr>
            <a:lvl8pPr marL="1983608" indent="0">
              <a:buNone/>
              <a:defRPr sz="1240"/>
            </a:lvl8pPr>
            <a:lvl9pPr marL="2266980" indent="0">
              <a:buNone/>
              <a:defRPr sz="1240"/>
            </a:lvl9pPr>
          </a:lstStyle>
          <a:p>
            <a:pPr rtl="0"/>
            <a:r>
              <a:rPr lang="fr-FR" noProof="0"/>
              <a:t>Cliquez sur l'icône pour ajouter une image</a:t>
            </a:r>
            <a:endParaRPr lang="fr-FR" noProof="0" dirty="0"/>
          </a:p>
        </p:txBody>
      </p:sp>
      <p:sp>
        <p:nvSpPr>
          <p:cNvPr id="4" name="Espace réservé du texte 3">
            <a:extLst>
              <a:ext uri="{FF2B5EF4-FFF2-40B4-BE49-F238E27FC236}">
                <a16:creationId xmlns:a16="http://schemas.microsoft.com/office/drawing/2014/main" xmlns="" id="{EA79774D-36EB-4201-B1AC-922DD2E06640}"/>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a:t>Modifier les styles du texte du masque</a:t>
            </a:r>
          </a:p>
        </p:txBody>
      </p:sp>
      <p:sp>
        <p:nvSpPr>
          <p:cNvPr id="5" name="Espace réservé de la date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rtlCol="0"/>
          <a:lstStyle/>
          <a:p>
            <a:fld id="{DA4813A1-D34B-4A99-B2C4-F38E54129906}"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rtlCol="0"/>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281367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97D165-49B0-44FF-A267-367F5A6EE306}"/>
              </a:ext>
            </a:extLst>
          </p:cNvPr>
          <p:cNvSpPr>
            <a:spLocks noGrp="1"/>
          </p:cNvSpPr>
          <p:nvPr>
            <p:ph type="ctrTitle"/>
          </p:nvPr>
        </p:nvSpPr>
        <p:spPr>
          <a:xfrm>
            <a:off x="944563" y="3180132"/>
            <a:ext cx="5667375" cy="3318180"/>
          </a:xfrm>
          <a:prstGeom prst="rect">
            <a:avLst/>
          </a:prstGeom>
        </p:spPr>
        <p:txBody>
          <a:bodyPr rtlCol="0" anchor="b"/>
          <a:lstStyle>
            <a:lvl1pPr algn="ctr">
              <a:lnSpc>
                <a:spcPct val="125000"/>
              </a:lnSpc>
              <a:defRPr sz="3719">
                <a:solidFill>
                  <a:schemeClr val="bg1"/>
                </a:solidFill>
              </a:defRPr>
            </a:lvl1pPr>
          </a:lstStyle>
          <a:p>
            <a:pPr rtl="0"/>
            <a:r>
              <a:rPr lang="fr-FR" noProof="0" smtClean="0"/>
              <a:t>Modifiez le style du titre</a:t>
            </a:r>
            <a:endParaRPr lang="fr-FR" noProof="0" dirty="0"/>
          </a:p>
        </p:txBody>
      </p:sp>
      <p:sp>
        <p:nvSpPr>
          <p:cNvPr id="3" name="Sous-titre 2">
            <a:extLst>
              <a:ext uri="{FF2B5EF4-FFF2-40B4-BE49-F238E27FC236}">
                <a16:creationId xmlns:a16="http://schemas.microsoft.com/office/drawing/2014/main" xmlns="" id="{56B52800-74D6-4A78-AC9B-8E737A1A3B0D}"/>
              </a:ext>
            </a:extLst>
          </p:cNvPr>
          <p:cNvSpPr>
            <a:spLocks noGrp="1"/>
          </p:cNvSpPr>
          <p:nvPr>
            <p:ph type="subTitle" idx="1"/>
          </p:nvPr>
        </p:nvSpPr>
        <p:spPr>
          <a:xfrm>
            <a:off x="944563" y="6581887"/>
            <a:ext cx="5667375" cy="1375268"/>
          </a:xfrm>
          <a:solidFill>
            <a:schemeClr val="accent2">
              <a:alpha val="90000"/>
            </a:schemeClr>
          </a:solidFill>
        </p:spPr>
        <p:txBody>
          <a:bodyPr rtlCol="0" anchor="ctr" anchorCtr="0">
            <a:normAutofit/>
          </a:bodyPr>
          <a:lstStyle>
            <a:lvl1pPr marL="0" indent="0" algn="ctr" defTabSz="566745" rtl="0" eaLnBrk="1" latinLnBrk="0" hangingPunct="1">
              <a:lnSpc>
                <a:spcPct val="90000"/>
              </a:lnSpc>
              <a:spcBef>
                <a:spcPts val="620"/>
              </a:spcBef>
              <a:buFont typeface="Arial" panose="020B0604020202020204" pitchFamily="34" charset="0"/>
              <a:buNone/>
              <a:defRPr lang="en-US" sz="1550" b="1" i="1" kern="1200" spc="40" dirty="0">
                <a:solidFill>
                  <a:schemeClr val="accent1"/>
                </a:solidFill>
                <a:latin typeface="+mn-lt"/>
                <a:ea typeface="+mn-ea"/>
                <a:cs typeface="Arial"/>
              </a:defRPr>
            </a:lvl1pPr>
            <a:lvl2pPr marL="283373" indent="0" algn="ctr">
              <a:buNone/>
              <a:defRPr sz="1240"/>
            </a:lvl2pPr>
            <a:lvl3pPr marL="566745" indent="0" algn="ctr">
              <a:buNone/>
              <a:defRPr sz="1116"/>
            </a:lvl3pPr>
            <a:lvl4pPr marL="850118" indent="0" algn="ctr">
              <a:buNone/>
              <a:defRPr sz="992"/>
            </a:lvl4pPr>
            <a:lvl5pPr marL="1133490" indent="0" algn="ctr">
              <a:buNone/>
              <a:defRPr sz="992"/>
            </a:lvl5pPr>
            <a:lvl6pPr marL="1416863" indent="0" algn="ctr">
              <a:buNone/>
              <a:defRPr sz="992"/>
            </a:lvl6pPr>
            <a:lvl7pPr marL="1700235" indent="0" algn="ctr">
              <a:buNone/>
              <a:defRPr sz="992"/>
            </a:lvl7pPr>
            <a:lvl8pPr marL="1983608" indent="0" algn="ctr">
              <a:buNone/>
              <a:defRPr sz="992"/>
            </a:lvl8pPr>
            <a:lvl9pPr marL="2266980" indent="0" algn="ctr">
              <a:buNone/>
              <a:defRPr sz="992"/>
            </a:lvl9pPr>
          </a:lstStyle>
          <a:p>
            <a:pPr rtl="0"/>
            <a:r>
              <a:rPr lang="fr-FR" noProof="0" smtClean="0"/>
              <a:t>Modifier le style des sous-titres du masque</a:t>
            </a:r>
            <a:endParaRPr lang="fr-FR" noProof="0" dirty="0"/>
          </a:p>
        </p:txBody>
      </p:sp>
      <p:sp>
        <p:nvSpPr>
          <p:cNvPr id="4" name="Espace réservé de la date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rtlCol="0"/>
          <a:lstStyle/>
          <a:p>
            <a:fld id="{C28D964E-D8F2-45FA-82EF-ECA1CCEA5D0F}"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19904020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211141-A77D-4E0E-8CAF-4CD3B279937B}"/>
              </a:ext>
            </a:extLst>
          </p:cNvPr>
          <p:cNvSpPr>
            <a:spLocks noGrp="1"/>
          </p:cNvSpPr>
          <p:nvPr>
            <p:ph type="title"/>
          </p:nvPr>
        </p:nvSpPr>
        <p:spPr>
          <a:xfrm>
            <a:off x="555161" y="2546474"/>
            <a:ext cx="6517481" cy="2066896"/>
          </a:xfrm>
          <a:prstGeom prst="rect">
            <a:avLst/>
          </a:prstGeom>
        </p:spPr>
        <p:txBody>
          <a:bodyPr rtlCol="0"/>
          <a:lstStyle/>
          <a:p>
            <a:pPr rtl="0"/>
            <a:r>
              <a:rPr lang="fr-FR" noProof="0" dirty="0" smtClean="0"/>
              <a:t>Modifiez le style du titre</a:t>
            </a:r>
            <a:endParaRPr lang="fr-FR" noProof="0" dirty="0"/>
          </a:p>
        </p:txBody>
      </p:sp>
      <p:sp>
        <p:nvSpPr>
          <p:cNvPr id="3" name="Espace réservé du contenu 2">
            <a:extLst>
              <a:ext uri="{FF2B5EF4-FFF2-40B4-BE49-F238E27FC236}">
                <a16:creationId xmlns:a16="http://schemas.microsoft.com/office/drawing/2014/main" xmlns="" id="{017EFDE0-5A54-402A-B0C3-6BC0BB739C25}"/>
              </a:ext>
            </a:extLst>
          </p:cNvPr>
          <p:cNvSpPr>
            <a:spLocks noGrp="1"/>
          </p:cNvSpPr>
          <p:nvPr>
            <p:ph idx="1"/>
          </p:nvPr>
        </p:nvSpPr>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rtlCol="0"/>
          <a:lstStyle/>
          <a:p>
            <a:fld id="{63B0E279-F2E5-434C-BD94-E85737F0EB1D}"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17075504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9FA988-92AD-48D7-890A-AA0540961DE2}"/>
              </a:ext>
            </a:extLst>
          </p:cNvPr>
          <p:cNvSpPr>
            <a:spLocks noGrp="1"/>
          </p:cNvSpPr>
          <p:nvPr>
            <p:ph type="title"/>
          </p:nvPr>
        </p:nvSpPr>
        <p:spPr>
          <a:xfrm>
            <a:off x="515574" y="2665925"/>
            <a:ext cx="6517481" cy="4448157"/>
          </a:xfrm>
          <a:prstGeom prst="rect">
            <a:avLst/>
          </a:prstGeom>
        </p:spPr>
        <p:txBody>
          <a:bodyPr rtlCol="0" anchor="b"/>
          <a:lstStyle>
            <a:lvl1pPr>
              <a:defRPr sz="3719"/>
            </a:lvl1pPr>
          </a:lstStyle>
          <a:p>
            <a:pPr rtl="0"/>
            <a:r>
              <a:rPr lang="fr-FR" noProof="0" smtClean="0"/>
              <a:t>Modifiez le style du titre</a:t>
            </a:r>
            <a:endParaRPr lang="fr-FR" noProof="0" dirty="0"/>
          </a:p>
        </p:txBody>
      </p:sp>
      <p:sp>
        <p:nvSpPr>
          <p:cNvPr id="3" name="Espace réservé du texte 2">
            <a:extLst>
              <a:ext uri="{FF2B5EF4-FFF2-40B4-BE49-F238E27FC236}">
                <a16:creationId xmlns:a16="http://schemas.microsoft.com/office/drawing/2014/main" xmlns="" id="{EAA999FA-A189-41DB-9CFC-D1356C534373}"/>
              </a:ext>
            </a:extLst>
          </p:cNvPr>
          <p:cNvSpPr>
            <a:spLocks noGrp="1"/>
          </p:cNvSpPr>
          <p:nvPr>
            <p:ph type="body" idx="1"/>
          </p:nvPr>
        </p:nvSpPr>
        <p:spPr>
          <a:xfrm>
            <a:off x="515574" y="7156164"/>
            <a:ext cx="6517481" cy="2339180"/>
          </a:xfrm>
        </p:spPr>
        <p:txBody>
          <a:bodyPr rtlCol="0"/>
          <a:lstStyle>
            <a:lvl1pPr marL="0" indent="0">
              <a:buNone/>
              <a:defRPr sz="1488">
                <a:solidFill>
                  <a:schemeClr val="tx1">
                    <a:tint val="75000"/>
                  </a:schemeClr>
                </a:solidFill>
              </a:defRPr>
            </a:lvl1pPr>
            <a:lvl2pPr marL="283373" indent="0">
              <a:buNone/>
              <a:defRPr sz="1240">
                <a:solidFill>
                  <a:schemeClr val="tx1">
                    <a:tint val="75000"/>
                  </a:schemeClr>
                </a:solidFill>
              </a:defRPr>
            </a:lvl2pPr>
            <a:lvl3pPr marL="566745" indent="0">
              <a:buNone/>
              <a:defRPr sz="1116">
                <a:solidFill>
                  <a:schemeClr val="tx1">
                    <a:tint val="75000"/>
                  </a:schemeClr>
                </a:solidFill>
              </a:defRPr>
            </a:lvl3pPr>
            <a:lvl4pPr marL="850118" indent="0">
              <a:buNone/>
              <a:defRPr sz="992">
                <a:solidFill>
                  <a:schemeClr val="tx1">
                    <a:tint val="75000"/>
                  </a:schemeClr>
                </a:solidFill>
              </a:defRPr>
            </a:lvl4pPr>
            <a:lvl5pPr marL="1133490" indent="0">
              <a:buNone/>
              <a:defRPr sz="992">
                <a:solidFill>
                  <a:schemeClr val="tx1">
                    <a:tint val="75000"/>
                  </a:schemeClr>
                </a:solidFill>
              </a:defRPr>
            </a:lvl5pPr>
            <a:lvl6pPr marL="1416863" indent="0">
              <a:buNone/>
              <a:defRPr sz="992">
                <a:solidFill>
                  <a:schemeClr val="tx1">
                    <a:tint val="75000"/>
                  </a:schemeClr>
                </a:solidFill>
              </a:defRPr>
            </a:lvl6pPr>
            <a:lvl7pPr marL="1700235" indent="0">
              <a:buNone/>
              <a:defRPr sz="992">
                <a:solidFill>
                  <a:schemeClr val="tx1">
                    <a:tint val="75000"/>
                  </a:schemeClr>
                </a:solidFill>
              </a:defRPr>
            </a:lvl7pPr>
            <a:lvl8pPr marL="1983608" indent="0">
              <a:buNone/>
              <a:defRPr sz="992">
                <a:solidFill>
                  <a:schemeClr val="tx1">
                    <a:tint val="75000"/>
                  </a:schemeClr>
                </a:solidFill>
              </a:defRPr>
            </a:lvl8pPr>
            <a:lvl9pPr marL="2266980" indent="0">
              <a:buNone/>
              <a:defRPr sz="992">
                <a:solidFill>
                  <a:schemeClr val="tx1">
                    <a:tint val="75000"/>
                  </a:schemeClr>
                </a:solidFill>
              </a:defRPr>
            </a:lvl9pPr>
          </a:lstStyle>
          <a:p>
            <a:pPr lvl="0" rtl="0"/>
            <a:r>
              <a:rPr lang="fr-FR" noProof="0" smtClean="0"/>
              <a:t>Modifier les styles du texte du masque</a:t>
            </a:r>
          </a:p>
        </p:txBody>
      </p:sp>
      <p:sp>
        <p:nvSpPr>
          <p:cNvPr id="4" name="Espace réservé de la date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rtlCol="0"/>
          <a:lstStyle/>
          <a:p>
            <a:pPr rtl="0"/>
            <a:fld id="{15205976-85FA-48A5-B397-A9402DB70EC3}" type="datetime1">
              <a:rPr lang="fr-FR" noProof="0" smtClean="0"/>
              <a:t>30/09/2022</a:t>
            </a:fld>
            <a:endParaRPr lang="fr-FR" noProof="0" dirty="0"/>
          </a:p>
        </p:txBody>
      </p:sp>
      <p:sp>
        <p:nvSpPr>
          <p:cNvPr id="5" name="Espace réservé du pied de page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6" name="Espace réservé du numéro de diapositive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9FA988-92AD-48D7-890A-AA0540961DE2}"/>
              </a:ext>
            </a:extLst>
          </p:cNvPr>
          <p:cNvSpPr>
            <a:spLocks noGrp="1"/>
          </p:cNvSpPr>
          <p:nvPr>
            <p:ph type="title"/>
          </p:nvPr>
        </p:nvSpPr>
        <p:spPr>
          <a:xfrm>
            <a:off x="515574" y="2665925"/>
            <a:ext cx="6517481" cy="4448157"/>
          </a:xfrm>
          <a:prstGeom prst="rect">
            <a:avLst/>
          </a:prstGeom>
        </p:spPr>
        <p:txBody>
          <a:bodyPr rtlCol="0" anchor="b"/>
          <a:lstStyle>
            <a:lvl1pPr>
              <a:defRPr sz="3719"/>
            </a:lvl1pPr>
          </a:lstStyle>
          <a:p>
            <a:pPr rtl="0"/>
            <a:r>
              <a:rPr lang="fr-FR" noProof="0" smtClean="0"/>
              <a:t>Modifiez le style du titre</a:t>
            </a:r>
            <a:endParaRPr lang="fr-FR" noProof="0" dirty="0"/>
          </a:p>
        </p:txBody>
      </p:sp>
      <p:sp>
        <p:nvSpPr>
          <p:cNvPr id="3" name="Espace réservé du texte 2">
            <a:extLst>
              <a:ext uri="{FF2B5EF4-FFF2-40B4-BE49-F238E27FC236}">
                <a16:creationId xmlns:a16="http://schemas.microsoft.com/office/drawing/2014/main" xmlns="" id="{EAA999FA-A189-41DB-9CFC-D1356C534373}"/>
              </a:ext>
            </a:extLst>
          </p:cNvPr>
          <p:cNvSpPr>
            <a:spLocks noGrp="1"/>
          </p:cNvSpPr>
          <p:nvPr>
            <p:ph type="body" idx="1"/>
          </p:nvPr>
        </p:nvSpPr>
        <p:spPr>
          <a:xfrm>
            <a:off x="515574" y="7156164"/>
            <a:ext cx="6517481" cy="2339180"/>
          </a:xfrm>
        </p:spPr>
        <p:txBody>
          <a:bodyPr rtlCol="0"/>
          <a:lstStyle>
            <a:lvl1pPr marL="0" indent="0">
              <a:buNone/>
              <a:defRPr sz="1488">
                <a:solidFill>
                  <a:schemeClr val="tx1">
                    <a:tint val="75000"/>
                  </a:schemeClr>
                </a:solidFill>
              </a:defRPr>
            </a:lvl1pPr>
            <a:lvl2pPr marL="283373" indent="0">
              <a:buNone/>
              <a:defRPr sz="1240">
                <a:solidFill>
                  <a:schemeClr val="tx1">
                    <a:tint val="75000"/>
                  </a:schemeClr>
                </a:solidFill>
              </a:defRPr>
            </a:lvl2pPr>
            <a:lvl3pPr marL="566745" indent="0">
              <a:buNone/>
              <a:defRPr sz="1116">
                <a:solidFill>
                  <a:schemeClr val="tx1">
                    <a:tint val="75000"/>
                  </a:schemeClr>
                </a:solidFill>
              </a:defRPr>
            </a:lvl3pPr>
            <a:lvl4pPr marL="850118" indent="0">
              <a:buNone/>
              <a:defRPr sz="992">
                <a:solidFill>
                  <a:schemeClr val="tx1">
                    <a:tint val="75000"/>
                  </a:schemeClr>
                </a:solidFill>
              </a:defRPr>
            </a:lvl4pPr>
            <a:lvl5pPr marL="1133490" indent="0">
              <a:buNone/>
              <a:defRPr sz="992">
                <a:solidFill>
                  <a:schemeClr val="tx1">
                    <a:tint val="75000"/>
                  </a:schemeClr>
                </a:solidFill>
              </a:defRPr>
            </a:lvl5pPr>
            <a:lvl6pPr marL="1416863" indent="0">
              <a:buNone/>
              <a:defRPr sz="992">
                <a:solidFill>
                  <a:schemeClr val="tx1">
                    <a:tint val="75000"/>
                  </a:schemeClr>
                </a:solidFill>
              </a:defRPr>
            </a:lvl6pPr>
            <a:lvl7pPr marL="1700235" indent="0">
              <a:buNone/>
              <a:defRPr sz="992">
                <a:solidFill>
                  <a:schemeClr val="tx1">
                    <a:tint val="75000"/>
                  </a:schemeClr>
                </a:solidFill>
              </a:defRPr>
            </a:lvl7pPr>
            <a:lvl8pPr marL="1983608" indent="0">
              <a:buNone/>
              <a:defRPr sz="992">
                <a:solidFill>
                  <a:schemeClr val="tx1">
                    <a:tint val="75000"/>
                  </a:schemeClr>
                </a:solidFill>
              </a:defRPr>
            </a:lvl8pPr>
            <a:lvl9pPr marL="2266980" indent="0">
              <a:buNone/>
              <a:defRPr sz="992">
                <a:solidFill>
                  <a:schemeClr val="tx1">
                    <a:tint val="75000"/>
                  </a:schemeClr>
                </a:solidFill>
              </a:defRPr>
            </a:lvl9pPr>
          </a:lstStyle>
          <a:p>
            <a:pPr lvl="0" rtl="0"/>
            <a:r>
              <a:rPr lang="fr-FR" noProof="0" smtClean="0"/>
              <a:t>Modifier les styles du texte du masque</a:t>
            </a:r>
          </a:p>
        </p:txBody>
      </p:sp>
      <p:sp>
        <p:nvSpPr>
          <p:cNvPr id="4" name="Espace réservé de la date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rtlCol="0"/>
          <a:lstStyle/>
          <a:p>
            <a:fld id="{76DB5BF3-DA42-4DC7-AB15-F504B07659E7}"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2012962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
        <p:nvSpPr>
          <p:cNvPr id="2" name="Titre 1">
            <a:extLst>
              <a:ext uri="{FF2B5EF4-FFF2-40B4-BE49-F238E27FC236}">
                <a16:creationId xmlns:a16="http://schemas.microsoft.com/office/drawing/2014/main" xmlns="" id="{E7F76098-6FA1-470A-BEF4-E4B0AC75E8FE}"/>
              </a:ext>
            </a:extLst>
          </p:cNvPr>
          <p:cNvSpPr>
            <a:spLocks noGrp="1"/>
          </p:cNvSpPr>
          <p:nvPr>
            <p:ph type="title"/>
          </p:nvPr>
        </p:nvSpPr>
        <p:spPr>
          <a:xfrm>
            <a:off x="519510"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u contenu 2">
            <a:extLst>
              <a:ext uri="{FF2B5EF4-FFF2-40B4-BE49-F238E27FC236}">
                <a16:creationId xmlns:a16="http://schemas.microsoft.com/office/drawing/2014/main" xmlns="" id="{4B647ABC-6745-43B6-8A64-6E191BD65CA2}"/>
              </a:ext>
            </a:extLst>
          </p:cNvPr>
          <p:cNvSpPr>
            <a:spLocks noGrp="1"/>
          </p:cNvSpPr>
          <p:nvPr>
            <p:ph sz="half" idx="1"/>
          </p:nvPr>
        </p:nvSpPr>
        <p:spPr>
          <a:xfrm>
            <a:off x="519509" y="2846623"/>
            <a:ext cx="3211513" cy="6784864"/>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a:extLst>
              <a:ext uri="{FF2B5EF4-FFF2-40B4-BE49-F238E27FC236}">
                <a16:creationId xmlns:a16="http://schemas.microsoft.com/office/drawing/2014/main" xmlns="" id="{E4387105-2538-4216-9A7E-445FA092F960}"/>
              </a:ext>
            </a:extLst>
          </p:cNvPr>
          <p:cNvSpPr>
            <a:spLocks noGrp="1"/>
          </p:cNvSpPr>
          <p:nvPr>
            <p:ph sz="half" idx="2"/>
          </p:nvPr>
        </p:nvSpPr>
        <p:spPr>
          <a:xfrm>
            <a:off x="3825478" y="2846623"/>
            <a:ext cx="3211513" cy="6784864"/>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rtlCol="0"/>
          <a:lstStyle/>
          <a:p>
            <a:fld id="{065049A9-2B36-44CA-B9AF-C397117666A9}"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Tree>
    <p:extLst>
      <p:ext uri="{BB962C8B-B14F-4D97-AF65-F5344CB8AC3E}">
        <p14:creationId xmlns:p14="http://schemas.microsoft.com/office/powerpoint/2010/main" val="3312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EF43C73-1D0F-45F9-A7E4-E9D24EAFDE3D}"/>
              </a:ext>
            </a:extLst>
          </p:cNvPr>
          <p:cNvSpPr>
            <a:spLocks noGrp="1"/>
          </p:cNvSpPr>
          <p:nvPr>
            <p:ph type="title"/>
          </p:nvPr>
        </p:nvSpPr>
        <p:spPr>
          <a:xfrm>
            <a:off x="520494"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u texte 2">
            <a:extLst>
              <a:ext uri="{FF2B5EF4-FFF2-40B4-BE49-F238E27FC236}">
                <a16:creationId xmlns:a16="http://schemas.microsoft.com/office/drawing/2014/main" xmlns="" id="{D3B88E76-F6AB-4621-A9A6-20A81C5A3F91}"/>
              </a:ext>
            </a:extLst>
          </p:cNvPr>
          <p:cNvSpPr>
            <a:spLocks noGrp="1"/>
          </p:cNvSpPr>
          <p:nvPr>
            <p:ph type="body" idx="1"/>
          </p:nvPr>
        </p:nvSpPr>
        <p:spPr>
          <a:xfrm>
            <a:off x="520494" y="2621369"/>
            <a:ext cx="3196753" cy="1284692"/>
          </a:xfrm>
        </p:spPr>
        <p:txBody>
          <a:bodyPr rtlCol="0" anchor="b"/>
          <a:lstStyle>
            <a:lvl1pPr marL="0" indent="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smtClean="0"/>
              <a:t>Modifier les styles du texte du masque</a:t>
            </a:r>
          </a:p>
        </p:txBody>
      </p:sp>
      <p:sp>
        <p:nvSpPr>
          <p:cNvPr id="4" name="Espace réservé du contenu 3">
            <a:extLst>
              <a:ext uri="{FF2B5EF4-FFF2-40B4-BE49-F238E27FC236}">
                <a16:creationId xmlns:a16="http://schemas.microsoft.com/office/drawing/2014/main" xmlns="" id="{6A313FB9-6D6C-4F61-9E7A-76E686D06C25}"/>
              </a:ext>
            </a:extLst>
          </p:cNvPr>
          <p:cNvSpPr>
            <a:spLocks noGrp="1"/>
          </p:cNvSpPr>
          <p:nvPr>
            <p:ph sz="half" idx="2"/>
          </p:nvPr>
        </p:nvSpPr>
        <p:spPr>
          <a:xfrm>
            <a:off x="520494" y="3906061"/>
            <a:ext cx="3196753" cy="5745228"/>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a:extLst>
              <a:ext uri="{FF2B5EF4-FFF2-40B4-BE49-F238E27FC236}">
                <a16:creationId xmlns:a16="http://schemas.microsoft.com/office/drawing/2014/main" xmlns="" id="{2A93A737-E48B-4909-BE04-F55B58103257}"/>
              </a:ext>
            </a:extLst>
          </p:cNvPr>
          <p:cNvSpPr>
            <a:spLocks noGrp="1"/>
          </p:cNvSpPr>
          <p:nvPr>
            <p:ph type="body" sz="quarter" idx="3" hasCustomPrompt="1"/>
          </p:nvPr>
        </p:nvSpPr>
        <p:spPr>
          <a:xfrm>
            <a:off x="3825478" y="2621369"/>
            <a:ext cx="3212497" cy="1284692"/>
          </a:xfrm>
        </p:spPr>
        <p:txBody>
          <a:bodyPr rtlCol="0" anchor="b"/>
          <a:lstStyle>
            <a:lvl1pPr marL="0" indent="0" rtl="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xmlns="" id="{D8F9958C-DB5F-444E-ACE8-73F5E0CA67F1}"/>
              </a:ext>
            </a:extLst>
          </p:cNvPr>
          <p:cNvSpPr>
            <a:spLocks noGrp="1"/>
          </p:cNvSpPr>
          <p:nvPr>
            <p:ph sz="quarter" idx="4"/>
          </p:nvPr>
        </p:nvSpPr>
        <p:spPr>
          <a:xfrm>
            <a:off x="3825478" y="3906061"/>
            <a:ext cx="3212497" cy="5745228"/>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rtlCol="0"/>
          <a:lstStyle/>
          <a:p>
            <a:fld id="{5B95A0A4-4114-4703-9463-6C2E13C68910}" type="datetime1">
              <a:rPr lang="fr-FR" smtClean="0">
                <a:solidFill>
                  <a:prstClr val="black">
                    <a:tint val="75000"/>
                  </a:prstClr>
                </a:solidFill>
              </a:rPr>
              <a:t>30/09/2022</a:t>
            </a:fld>
            <a:endParaRPr lang="fr-FR" dirty="0">
              <a:solidFill>
                <a:prstClr val="black">
                  <a:tint val="75000"/>
                </a:prstClr>
              </a:solidFill>
            </a:endParaRPr>
          </a:p>
        </p:txBody>
      </p:sp>
      <p:sp>
        <p:nvSpPr>
          <p:cNvPr id="8" name="Espace réservé du pied de page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285893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789EF5-3FD9-4423-A9E8-B67B4E902E9B}"/>
              </a:ext>
            </a:extLst>
          </p:cNvPr>
          <p:cNvSpPr>
            <a:spLocks noGrp="1"/>
          </p:cNvSpPr>
          <p:nvPr>
            <p:ph type="title"/>
          </p:nvPr>
        </p:nvSpPr>
        <p:spPr>
          <a:xfrm>
            <a:off x="519510"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e la date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rtlCol="0"/>
          <a:lstStyle/>
          <a:p>
            <a:fld id="{EA72C22E-1D95-4961-ABDC-57E8D08EA24A}" type="datetime1">
              <a:rPr lang="fr-FR" smtClean="0">
                <a:solidFill>
                  <a:prstClr val="black">
                    <a:tint val="75000"/>
                  </a:prstClr>
                </a:solidFill>
              </a:rPr>
              <a:t>30/09/2022</a:t>
            </a:fld>
            <a:endParaRPr lang="fr-FR" dirty="0">
              <a:solidFill>
                <a:prstClr val="black">
                  <a:tint val="75000"/>
                </a:prstClr>
              </a:solidFill>
            </a:endParaRPr>
          </a:p>
        </p:txBody>
      </p:sp>
      <p:sp>
        <p:nvSpPr>
          <p:cNvPr id="4" name="Espace réservé du pied de page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6" name="Image 5"/>
          <p:cNvPicPr/>
          <p:nvPr userDrawn="1"/>
        </p:nvPicPr>
        <p:blipFill rotWithShape="1">
          <a:blip r:embed="rId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8775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rtlCol="0"/>
          <a:lstStyle/>
          <a:p>
            <a:fld id="{1513465B-2C7C-4743-8281-43120AA4542B}" type="datetime1">
              <a:rPr lang="fr-FR" smtClean="0">
                <a:solidFill>
                  <a:prstClr val="black">
                    <a:tint val="75000"/>
                  </a:prstClr>
                </a:solidFill>
              </a:rPr>
              <a:t>30/09/2022</a:t>
            </a:fld>
            <a:endParaRPr lang="fr-FR" dirty="0">
              <a:solidFill>
                <a:prstClr val="black">
                  <a:tint val="75000"/>
                </a:prstClr>
              </a:solidFill>
            </a:endParaRPr>
          </a:p>
        </p:txBody>
      </p:sp>
      <p:sp>
        <p:nvSpPr>
          <p:cNvPr id="3" name="Espace réservé du pied de page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5" name="Image 4"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6" name="object 2"/>
          <p:cNvGraphicFramePr>
            <a:graphicFrameLocks noGrp="1"/>
          </p:cNvGraphicFramePr>
          <p:nvPr userDrawn="1">
            <p:extLst/>
          </p:nvPr>
        </p:nvGraphicFramePr>
        <p:xfrm>
          <a:off x="341832" y="1671052"/>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a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7" name="Image 6"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622153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8E9C90-06AB-49B5-9970-F5791DE93A41}"/>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smtClean="0"/>
              <a:t>Modifiez le style du titre</a:t>
            </a:r>
            <a:endParaRPr lang="fr-FR" noProof="0" dirty="0"/>
          </a:p>
        </p:txBody>
      </p:sp>
      <p:sp>
        <p:nvSpPr>
          <p:cNvPr id="3" name="Espace réservé du contenu 2">
            <a:extLst>
              <a:ext uri="{FF2B5EF4-FFF2-40B4-BE49-F238E27FC236}">
                <a16:creationId xmlns:a16="http://schemas.microsoft.com/office/drawing/2014/main" xmlns="" id="{EFFB0071-932D-4CA0-92FB-A6E75AC85569}"/>
              </a:ext>
            </a:extLst>
          </p:cNvPr>
          <p:cNvSpPr>
            <a:spLocks noGrp="1"/>
          </p:cNvSpPr>
          <p:nvPr>
            <p:ph idx="1"/>
          </p:nvPr>
        </p:nvSpPr>
        <p:spPr>
          <a:xfrm>
            <a:off x="3212497" y="1539652"/>
            <a:ext cx="3825478" cy="7599245"/>
          </a:xfrm>
        </p:spPr>
        <p:txBody>
          <a:bodyPr rtlCol="0"/>
          <a:lstStyle>
            <a:lvl1pPr>
              <a:defRPr sz="1983"/>
            </a:lvl1pPr>
            <a:lvl2pPr>
              <a:defRPr sz="1735"/>
            </a:lvl2pPr>
            <a:lvl3pPr>
              <a:defRPr sz="1488"/>
            </a:lvl3pPr>
            <a:lvl4pPr>
              <a:defRPr sz="1240"/>
            </a:lvl4pPr>
            <a:lvl5pPr>
              <a:defRPr sz="1240"/>
            </a:lvl5pPr>
            <a:lvl6pPr>
              <a:defRPr sz="1240"/>
            </a:lvl6pPr>
            <a:lvl7pPr>
              <a:defRPr sz="1240"/>
            </a:lvl7pPr>
            <a:lvl8pPr>
              <a:defRPr sz="1240"/>
            </a:lvl8pPr>
            <a:lvl9pPr>
              <a:defRPr sz="124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a:extLst>
              <a:ext uri="{FF2B5EF4-FFF2-40B4-BE49-F238E27FC236}">
                <a16:creationId xmlns:a16="http://schemas.microsoft.com/office/drawing/2014/main" xmlns="" id="{71C8D9F5-8B70-4BDD-9CB5-BBF87CF5535C}"/>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smtClean="0"/>
              <a:t>Modifier les styles du texte du masque</a:t>
            </a:r>
          </a:p>
        </p:txBody>
      </p:sp>
      <p:sp>
        <p:nvSpPr>
          <p:cNvPr id="5" name="Espace réservé de la date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rtlCol="0"/>
          <a:lstStyle/>
          <a:p>
            <a:fld id="{D521D223-C7E9-4648-9F87-A24044F1A3D3}"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pic>
        <p:nvPicPr>
          <p:cNvPr id="8" name="Image 7"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9" name="object 2"/>
          <p:cNvGraphicFramePr>
            <a:graphicFrameLocks noGrp="1"/>
          </p:cNvGraphicFramePr>
          <p:nvPr userDrawn="1">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a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GROUPE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0" name="Image 9"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526176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90E0AA-5363-4861-AB6B-0E4D34D74B92}"/>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smtClean="0"/>
              <a:t>Modifiez le style du titre</a:t>
            </a:r>
            <a:endParaRPr lang="fr-FR" noProof="0" dirty="0"/>
          </a:p>
        </p:txBody>
      </p:sp>
      <p:sp>
        <p:nvSpPr>
          <p:cNvPr id="3" name="Espace réservé d’image 2">
            <a:extLst>
              <a:ext uri="{FF2B5EF4-FFF2-40B4-BE49-F238E27FC236}">
                <a16:creationId xmlns:a16="http://schemas.microsoft.com/office/drawing/2014/main" xmlns="" id="{8D44B7CE-2038-4CCA-AA8A-D03DE5FD956E}"/>
              </a:ext>
            </a:extLst>
          </p:cNvPr>
          <p:cNvSpPr>
            <a:spLocks noGrp="1"/>
          </p:cNvSpPr>
          <p:nvPr>
            <p:ph type="pic" idx="1"/>
          </p:nvPr>
        </p:nvSpPr>
        <p:spPr>
          <a:xfrm>
            <a:off x="3212497" y="1539652"/>
            <a:ext cx="3825478" cy="7599245"/>
          </a:xfrm>
        </p:spPr>
        <p:txBody>
          <a:bodyPr rtlCol="0"/>
          <a:lstStyle>
            <a:lvl1pPr marL="0" indent="0">
              <a:buNone/>
              <a:defRPr sz="1983"/>
            </a:lvl1pPr>
            <a:lvl2pPr marL="283373" indent="0">
              <a:buNone/>
              <a:defRPr sz="1735"/>
            </a:lvl2pPr>
            <a:lvl3pPr marL="566745" indent="0">
              <a:buNone/>
              <a:defRPr sz="1488"/>
            </a:lvl3pPr>
            <a:lvl4pPr marL="850118" indent="0">
              <a:buNone/>
              <a:defRPr sz="1240"/>
            </a:lvl4pPr>
            <a:lvl5pPr marL="1133490" indent="0">
              <a:buNone/>
              <a:defRPr sz="1240"/>
            </a:lvl5pPr>
            <a:lvl6pPr marL="1416863" indent="0">
              <a:buNone/>
              <a:defRPr sz="1240"/>
            </a:lvl6pPr>
            <a:lvl7pPr marL="1700235" indent="0">
              <a:buNone/>
              <a:defRPr sz="1240"/>
            </a:lvl7pPr>
            <a:lvl8pPr marL="1983608" indent="0">
              <a:buNone/>
              <a:defRPr sz="1240"/>
            </a:lvl8pPr>
            <a:lvl9pPr marL="2266980" indent="0">
              <a:buNone/>
              <a:defRPr sz="1240"/>
            </a:lvl9pPr>
          </a:lstStyle>
          <a:p>
            <a:pPr rtl="0"/>
            <a:r>
              <a:rPr lang="fr-FR" noProof="0" smtClean="0"/>
              <a:t>Cliquez sur l'icône pour ajouter une image</a:t>
            </a:r>
            <a:endParaRPr lang="fr-FR" noProof="0" dirty="0"/>
          </a:p>
        </p:txBody>
      </p:sp>
      <p:sp>
        <p:nvSpPr>
          <p:cNvPr id="4" name="Espace réservé du texte 3">
            <a:extLst>
              <a:ext uri="{FF2B5EF4-FFF2-40B4-BE49-F238E27FC236}">
                <a16:creationId xmlns:a16="http://schemas.microsoft.com/office/drawing/2014/main" xmlns="" id="{EA79774D-36EB-4201-B1AC-922DD2E06640}"/>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smtClean="0"/>
              <a:t>Modifier les styles du texte du masque</a:t>
            </a:r>
          </a:p>
        </p:txBody>
      </p:sp>
      <p:sp>
        <p:nvSpPr>
          <p:cNvPr id="5" name="Espace réservé de la date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rtlCol="0"/>
          <a:lstStyle/>
          <a:p>
            <a:fld id="{A2135750-60B2-42E3-98D0-720256786E09}" type="datetime1">
              <a:rPr lang="fr-FR" smtClean="0">
                <a:solidFill>
                  <a:prstClr val="black">
                    <a:tint val="75000"/>
                  </a:prstClr>
                </a:solidFill>
              </a:rPr>
              <a:t>30/09/2022</a:t>
            </a:fld>
            <a:endParaRPr lang="fr-FR" dirty="0">
              <a:solidFill>
                <a:prstClr val="black">
                  <a:tint val="75000"/>
                </a:prstClr>
              </a:solidFill>
            </a:endParaRPr>
          </a:p>
        </p:txBody>
      </p:sp>
      <p:sp>
        <p:nvSpPr>
          <p:cNvPr id="6" name="Espace réservé du pied de page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rtlCol="0"/>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rtlCol="0"/>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spTree>
    <p:extLst>
      <p:ext uri="{BB962C8B-B14F-4D97-AF65-F5344CB8AC3E}">
        <p14:creationId xmlns:p14="http://schemas.microsoft.com/office/powerpoint/2010/main" val="259499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
        <p:nvSpPr>
          <p:cNvPr id="2" name="Titre 1">
            <a:extLst>
              <a:ext uri="{FF2B5EF4-FFF2-40B4-BE49-F238E27FC236}">
                <a16:creationId xmlns:a16="http://schemas.microsoft.com/office/drawing/2014/main" xmlns="" id="{E7F76098-6FA1-470A-BEF4-E4B0AC75E8FE}"/>
              </a:ext>
            </a:extLst>
          </p:cNvPr>
          <p:cNvSpPr>
            <a:spLocks noGrp="1"/>
          </p:cNvSpPr>
          <p:nvPr>
            <p:ph type="title"/>
          </p:nvPr>
        </p:nvSpPr>
        <p:spPr>
          <a:xfrm>
            <a:off x="519510"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u contenu 2">
            <a:extLst>
              <a:ext uri="{FF2B5EF4-FFF2-40B4-BE49-F238E27FC236}">
                <a16:creationId xmlns:a16="http://schemas.microsoft.com/office/drawing/2014/main" xmlns="" id="{4B647ABC-6745-43B6-8A64-6E191BD65CA2}"/>
              </a:ext>
            </a:extLst>
          </p:cNvPr>
          <p:cNvSpPr>
            <a:spLocks noGrp="1"/>
          </p:cNvSpPr>
          <p:nvPr>
            <p:ph sz="half" idx="1"/>
          </p:nvPr>
        </p:nvSpPr>
        <p:spPr>
          <a:xfrm>
            <a:off x="519509" y="2846623"/>
            <a:ext cx="3211513" cy="6784864"/>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a:extLst>
              <a:ext uri="{FF2B5EF4-FFF2-40B4-BE49-F238E27FC236}">
                <a16:creationId xmlns:a16="http://schemas.microsoft.com/office/drawing/2014/main" xmlns="" id="{E4387105-2538-4216-9A7E-445FA092F960}"/>
              </a:ext>
            </a:extLst>
          </p:cNvPr>
          <p:cNvSpPr>
            <a:spLocks noGrp="1"/>
          </p:cNvSpPr>
          <p:nvPr>
            <p:ph sz="half" idx="2"/>
          </p:nvPr>
        </p:nvSpPr>
        <p:spPr>
          <a:xfrm>
            <a:off x="3825478" y="2846623"/>
            <a:ext cx="3211513" cy="6784864"/>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rtlCol="0"/>
          <a:lstStyle/>
          <a:p>
            <a:pPr rtl="0"/>
            <a:fld id="{6D00A59C-2D1E-4B9A-AFC4-FB141CA669C4}" type="datetime1">
              <a:rPr lang="fr-FR" noProof="0" smtClean="0"/>
              <a:t>30/09/2022</a:t>
            </a:fld>
            <a:endParaRPr lang="fr-FR" noProof="0" dirty="0"/>
          </a:p>
        </p:txBody>
      </p:sp>
      <p:sp>
        <p:nvSpPr>
          <p:cNvPr id="6" name="Espace réservé du pied de page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EF43C73-1D0F-45F9-A7E4-E9D24EAFDE3D}"/>
              </a:ext>
            </a:extLst>
          </p:cNvPr>
          <p:cNvSpPr>
            <a:spLocks noGrp="1"/>
          </p:cNvSpPr>
          <p:nvPr>
            <p:ph type="title"/>
          </p:nvPr>
        </p:nvSpPr>
        <p:spPr>
          <a:xfrm>
            <a:off x="520494"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u texte 2">
            <a:extLst>
              <a:ext uri="{FF2B5EF4-FFF2-40B4-BE49-F238E27FC236}">
                <a16:creationId xmlns:a16="http://schemas.microsoft.com/office/drawing/2014/main" xmlns="" id="{D3B88E76-F6AB-4621-A9A6-20A81C5A3F91}"/>
              </a:ext>
            </a:extLst>
          </p:cNvPr>
          <p:cNvSpPr>
            <a:spLocks noGrp="1"/>
          </p:cNvSpPr>
          <p:nvPr>
            <p:ph type="body" idx="1"/>
          </p:nvPr>
        </p:nvSpPr>
        <p:spPr>
          <a:xfrm>
            <a:off x="520494" y="2621369"/>
            <a:ext cx="3196753" cy="1284692"/>
          </a:xfrm>
        </p:spPr>
        <p:txBody>
          <a:bodyPr rtlCol="0" anchor="b"/>
          <a:lstStyle>
            <a:lvl1pPr marL="0" indent="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smtClean="0"/>
              <a:t>Modifier les styles du texte du masque</a:t>
            </a:r>
          </a:p>
        </p:txBody>
      </p:sp>
      <p:sp>
        <p:nvSpPr>
          <p:cNvPr id="4" name="Espace réservé du contenu 3">
            <a:extLst>
              <a:ext uri="{FF2B5EF4-FFF2-40B4-BE49-F238E27FC236}">
                <a16:creationId xmlns:a16="http://schemas.microsoft.com/office/drawing/2014/main" xmlns="" id="{6A313FB9-6D6C-4F61-9E7A-76E686D06C25}"/>
              </a:ext>
            </a:extLst>
          </p:cNvPr>
          <p:cNvSpPr>
            <a:spLocks noGrp="1"/>
          </p:cNvSpPr>
          <p:nvPr>
            <p:ph sz="half" idx="2"/>
          </p:nvPr>
        </p:nvSpPr>
        <p:spPr>
          <a:xfrm>
            <a:off x="520494" y="3906061"/>
            <a:ext cx="3196753" cy="5745228"/>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a:extLst>
              <a:ext uri="{FF2B5EF4-FFF2-40B4-BE49-F238E27FC236}">
                <a16:creationId xmlns:a16="http://schemas.microsoft.com/office/drawing/2014/main" xmlns="" id="{2A93A737-E48B-4909-BE04-F55B58103257}"/>
              </a:ext>
            </a:extLst>
          </p:cNvPr>
          <p:cNvSpPr>
            <a:spLocks noGrp="1"/>
          </p:cNvSpPr>
          <p:nvPr>
            <p:ph type="body" sz="quarter" idx="3" hasCustomPrompt="1"/>
          </p:nvPr>
        </p:nvSpPr>
        <p:spPr>
          <a:xfrm>
            <a:off x="3825478" y="2621369"/>
            <a:ext cx="3212497" cy="1284692"/>
          </a:xfrm>
        </p:spPr>
        <p:txBody>
          <a:bodyPr rtlCol="0" anchor="b"/>
          <a:lstStyle>
            <a:lvl1pPr marL="0" indent="0" rtl="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xmlns="" id="{D8F9958C-DB5F-444E-ACE8-73F5E0CA67F1}"/>
              </a:ext>
            </a:extLst>
          </p:cNvPr>
          <p:cNvSpPr>
            <a:spLocks noGrp="1"/>
          </p:cNvSpPr>
          <p:nvPr>
            <p:ph sz="quarter" idx="4"/>
          </p:nvPr>
        </p:nvSpPr>
        <p:spPr>
          <a:xfrm>
            <a:off x="3825478" y="3906061"/>
            <a:ext cx="3212497" cy="5745228"/>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rtlCol="0"/>
          <a:lstStyle/>
          <a:p>
            <a:pPr rtl="0"/>
            <a:fld id="{E4598FEC-5445-477B-A757-FD635CA54465}" type="datetime1">
              <a:rPr lang="fr-FR" noProof="0" smtClean="0"/>
              <a:t>30/09/2022</a:t>
            </a:fld>
            <a:endParaRPr lang="fr-FR" noProof="0" dirty="0"/>
          </a:p>
        </p:txBody>
      </p:sp>
      <p:sp>
        <p:nvSpPr>
          <p:cNvPr id="8" name="Espace réservé du pied de page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9" name="Espace réservé du numéro de diapositive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789EF5-3FD9-4423-A9E8-B67B4E902E9B}"/>
              </a:ext>
            </a:extLst>
          </p:cNvPr>
          <p:cNvSpPr>
            <a:spLocks noGrp="1"/>
          </p:cNvSpPr>
          <p:nvPr>
            <p:ph type="title"/>
          </p:nvPr>
        </p:nvSpPr>
        <p:spPr>
          <a:xfrm>
            <a:off x="519510" y="569326"/>
            <a:ext cx="6517481" cy="2066896"/>
          </a:xfrm>
          <a:prstGeom prst="rect">
            <a:avLst/>
          </a:prstGeom>
        </p:spPr>
        <p:txBody>
          <a:bodyPr rtlCol="0"/>
          <a:lstStyle/>
          <a:p>
            <a:pPr rtl="0"/>
            <a:r>
              <a:rPr lang="fr-FR" noProof="0" smtClean="0"/>
              <a:t>Modifiez le style du titre</a:t>
            </a:r>
            <a:endParaRPr lang="fr-FR" noProof="0" dirty="0"/>
          </a:p>
        </p:txBody>
      </p:sp>
      <p:sp>
        <p:nvSpPr>
          <p:cNvPr id="3" name="Espace réservé de la date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rtlCol="0"/>
          <a:lstStyle/>
          <a:p>
            <a:pPr rtl="0"/>
            <a:fld id="{628437CB-014D-4DF9-8B9E-F1C6C2DFAA2F}" type="datetime1">
              <a:rPr lang="fr-FR" noProof="0" smtClean="0"/>
              <a:t>30/09/2022</a:t>
            </a:fld>
            <a:endParaRPr lang="fr-FR" noProof="0" dirty="0"/>
          </a:p>
        </p:txBody>
      </p:sp>
      <p:sp>
        <p:nvSpPr>
          <p:cNvPr id="4" name="Espace réservé du pied de page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5" name="Espace réservé du numéro de diapositive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pic>
        <p:nvPicPr>
          <p:cNvPr id="6" name="Image 5"/>
          <p:cNvPicPr/>
          <p:nvPr userDrawn="1"/>
        </p:nvPicPr>
        <p:blipFill rotWithShape="1">
          <a:blip r:embed="rId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rtlCol="0"/>
          <a:lstStyle/>
          <a:p>
            <a:pPr rtl="0"/>
            <a:fld id="{7E81B184-00FD-4A8B-91BD-2F30C36987C6}" type="datetime1">
              <a:rPr lang="fr-FR" noProof="0" smtClean="0"/>
              <a:t>30/09/2022</a:t>
            </a:fld>
            <a:endParaRPr lang="fr-FR" noProof="0" dirty="0"/>
          </a:p>
        </p:txBody>
      </p:sp>
      <p:sp>
        <p:nvSpPr>
          <p:cNvPr id="3" name="Espace réservé du pied de page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4" name="Espace réservé du numéro de diapositive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pic>
        <p:nvPicPr>
          <p:cNvPr id="5" name="Image 4"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6" name="object 2"/>
          <p:cNvGraphicFramePr>
            <a:graphicFrameLocks noGrp="1"/>
          </p:cNvGraphicFramePr>
          <p:nvPr userDrawn="1">
            <p:extLst>
              <p:ext uri="{D42A27DB-BD31-4B8C-83A1-F6EECF244321}">
                <p14:modId xmlns:p14="http://schemas.microsoft.com/office/powerpoint/2010/main" val="4154448945"/>
              </p:ext>
            </p:extLst>
          </p:nvPr>
        </p:nvGraphicFramePr>
        <p:xfrm>
          <a:off x="341832" y="1671052"/>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a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7" name="Image 6"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8E9C90-06AB-49B5-9970-F5791DE93A41}"/>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smtClean="0"/>
              <a:t>Modifiez le style du titre</a:t>
            </a:r>
            <a:endParaRPr lang="fr-FR" noProof="0" dirty="0"/>
          </a:p>
        </p:txBody>
      </p:sp>
      <p:sp>
        <p:nvSpPr>
          <p:cNvPr id="3" name="Espace réservé du contenu 2">
            <a:extLst>
              <a:ext uri="{FF2B5EF4-FFF2-40B4-BE49-F238E27FC236}">
                <a16:creationId xmlns:a16="http://schemas.microsoft.com/office/drawing/2014/main" xmlns="" id="{EFFB0071-932D-4CA0-92FB-A6E75AC85569}"/>
              </a:ext>
            </a:extLst>
          </p:cNvPr>
          <p:cNvSpPr>
            <a:spLocks noGrp="1"/>
          </p:cNvSpPr>
          <p:nvPr>
            <p:ph idx="1"/>
          </p:nvPr>
        </p:nvSpPr>
        <p:spPr>
          <a:xfrm>
            <a:off x="3212497" y="1539652"/>
            <a:ext cx="3825478" cy="7599245"/>
          </a:xfrm>
        </p:spPr>
        <p:txBody>
          <a:bodyPr rtlCol="0"/>
          <a:lstStyle>
            <a:lvl1pPr>
              <a:defRPr sz="1983"/>
            </a:lvl1pPr>
            <a:lvl2pPr>
              <a:defRPr sz="1735"/>
            </a:lvl2pPr>
            <a:lvl3pPr>
              <a:defRPr sz="1488"/>
            </a:lvl3pPr>
            <a:lvl4pPr>
              <a:defRPr sz="1240"/>
            </a:lvl4pPr>
            <a:lvl5pPr>
              <a:defRPr sz="1240"/>
            </a:lvl5pPr>
            <a:lvl6pPr>
              <a:defRPr sz="1240"/>
            </a:lvl6pPr>
            <a:lvl7pPr>
              <a:defRPr sz="1240"/>
            </a:lvl7pPr>
            <a:lvl8pPr>
              <a:defRPr sz="1240"/>
            </a:lvl8pPr>
            <a:lvl9pPr>
              <a:defRPr sz="124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a:extLst>
              <a:ext uri="{FF2B5EF4-FFF2-40B4-BE49-F238E27FC236}">
                <a16:creationId xmlns:a16="http://schemas.microsoft.com/office/drawing/2014/main" xmlns="" id="{71C8D9F5-8B70-4BDD-9CB5-BBF87CF5535C}"/>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smtClean="0"/>
              <a:t>Modifier les styles du texte du masque</a:t>
            </a:r>
          </a:p>
        </p:txBody>
      </p:sp>
      <p:sp>
        <p:nvSpPr>
          <p:cNvPr id="5" name="Espace réservé de la date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rtlCol="0"/>
          <a:lstStyle/>
          <a:p>
            <a:pPr rtl="0"/>
            <a:fld id="{7151DAB8-41B1-432D-BE64-9610D5104492}" type="datetime1">
              <a:rPr lang="fr-FR" noProof="0" smtClean="0"/>
              <a:t>30/09/2022</a:t>
            </a:fld>
            <a:endParaRPr lang="fr-FR" noProof="0" dirty="0"/>
          </a:p>
        </p:txBody>
      </p:sp>
      <p:sp>
        <p:nvSpPr>
          <p:cNvPr id="6" name="Espace réservé du pied de page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7" name="Espace réservé du numéro de diapositive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pic>
        <p:nvPicPr>
          <p:cNvPr id="8" name="Image 7" descr="Z:\EN TETE\ACTUALISEE\GROUPE\Papier ENTETE ALL in 1-Group01.jpg"/>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graphicFrame>
        <p:nvGraphicFramePr>
          <p:cNvPr id="9" name="object 2"/>
          <p:cNvGraphicFramePr>
            <a:graphicFrameLocks noGrp="1"/>
          </p:cNvGraphicFramePr>
          <p:nvPr userDrawn="1">
            <p:extLst>
              <p:ext uri="{D42A27DB-BD31-4B8C-83A1-F6EECF244321}">
                <p14:modId xmlns:p14="http://schemas.microsoft.com/office/powerpoint/2010/main" val="1326709295"/>
              </p:ext>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a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GROUPE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0" name="Image 9" descr="Z:\EN TETE\ACTUALISEE\GROUPE\Papier ENTETE ALL in 1-Group01.jpg"/>
          <p:cNvPicPr/>
          <p:nvPr userDrawn="1"/>
        </p:nvPicPr>
        <p:blipFill rotWithShape="1">
          <a:blip r:embed="rId3" cstate="print">
            <a:extLst>
              <a:ext uri="{28A0092B-C50C-407E-A947-70E740481C1C}">
                <a14:useLocalDpi xmlns:a14="http://schemas.microsoft.com/office/drawing/2010/main" val="0"/>
              </a:ext>
            </a:extLst>
          </a:blip>
          <a:srcRect r="-1239"/>
          <a:stretch/>
        </p:blipFill>
        <p:spPr bwMode="auto">
          <a:xfrm>
            <a:off x="0" y="0"/>
            <a:ext cx="7646899" cy="146804"/>
          </a:xfrm>
          <a:prstGeom prst="rect">
            <a:avLst/>
          </a:prstGeom>
          <a:noFill/>
          <a:ln>
            <a:noFill/>
          </a:ln>
        </p:spPr>
      </p:pic>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90E0AA-5363-4861-AB6B-0E4D34D74B92}"/>
              </a:ext>
            </a:extLst>
          </p:cNvPr>
          <p:cNvSpPr>
            <a:spLocks noGrp="1"/>
          </p:cNvSpPr>
          <p:nvPr>
            <p:ph type="title"/>
          </p:nvPr>
        </p:nvSpPr>
        <p:spPr>
          <a:xfrm>
            <a:off x="520494" y="712893"/>
            <a:ext cx="2437168" cy="2495127"/>
          </a:xfrm>
          <a:prstGeom prst="rect">
            <a:avLst/>
          </a:prstGeom>
        </p:spPr>
        <p:txBody>
          <a:bodyPr rtlCol="0" anchor="b"/>
          <a:lstStyle>
            <a:lvl1pPr>
              <a:defRPr sz="1983"/>
            </a:lvl1pPr>
          </a:lstStyle>
          <a:p>
            <a:pPr rtl="0"/>
            <a:r>
              <a:rPr lang="fr-FR" noProof="0" smtClean="0"/>
              <a:t>Modifiez le style du titre</a:t>
            </a:r>
            <a:endParaRPr lang="fr-FR" noProof="0" dirty="0"/>
          </a:p>
        </p:txBody>
      </p:sp>
      <p:sp>
        <p:nvSpPr>
          <p:cNvPr id="3" name="Espace réservé d’image 2">
            <a:extLst>
              <a:ext uri="{FF2B5EF4-FFF2-40B4-BE49-F238E27FC236}">
                <a16:creationId xmlns:a16="http://schemas.microsoft.com/office/drawing/2014/main" xmlns="" id="{8D44B7CE-2038-4CCA-AA8A-D03DE5FD956E}"/>
              </a:ext>
            </a:extLst>
          </p:cNvPr>
          <p:cNvSpPr>
            <a:spLocks noGrp="1"/>
          </p:cNvSpPr>
          <p:nvPr>
            <p:ph type="pic" idx="1"/>
          </p:nvPr>
        </p:nvSpPr>
        <p:spPr>
          <a:xfrm>
            <a:off x="3212497" y="1539652"/>
            <a:ext cx="3825478" cy="7599245"/>
          </a:xfrm>
        </p:spPr>
        <p:txBody>
          <a:bodyPr rtlCol="0"/>
          <a:lstStyle>
            <a:lvl1pPr marL="0" indent="0">
              <a:buNone/>
              <a:defRPr sz="1983"/>
            </a:lvl1pPr>
            <a:lvl2pPr marL="283373" indent="0">
              <a:buNone/>
              <a:defRPr sz="1735"/>
            </a:lvl2pPr>
            <a:lvl3pPr marL="566745" indent="0">
              <a:buNone/>
              <a:defRPr sz="1488"/>
            </a:lvl3pPr>
            <a:lvl4pPr marL="850118" indent="0">
              <a:buNone/>
              <a:defRPr sz="1240"/>
            </a:lvl4pPr>
            <a:lvl5pPr marL="1133490" indent="0">
              <a:buNone/>
              <a:defRPr sz="1240"/>
            </a:lvl5pPr>
            <a:lvl6pPr marL="1416863" indent="0">
              <a:buNone/>
              <a:defRPr sz="1240"/>
            </a:lvl6pPr>
            <a:lvl7pPr marL="1700235" indent="0">
              <a:buNone/>
              <a:defRPr sz="1240"/>
            </a:lvl7pPr>
            <a:lvl8pPr marL="1983608" indent="0">
              <a:buNone/>
              <a:defRPr sz="1240"/>
            </a:lvl8pPr>
            <a:lvl9pPr marL="2266980" indent="0">
              <a:buNone/>
              <a:defRPr sz="1240"/>
            </a:lvl9pPr>
          </a:lstStyle>
          <a:p>
            <a:pPr rtl="0"/>
            <a:r>
              <a:rPr lang="fr-FR" noProof="0" smtClean="0"/>
              <a:t>Cliquez sur l'icône pour ajouter une image</a:t>
            </a:r>
            <a:endParaRPr lang="fr-FR" noProof="0" dirty="0"/>
          </a:p>
        </p:txBody>
      </p:sp>
      <p:sp>
        <p:nvSpPr>
          <p:cNvPr id="4" name="Espace réservé du texte 3">
            <a:extLst>
              <a:ext uri="{FF2B5EF4-FFF2-40B4-BE49-F238E27FC236}">
                <a16:creationId xmlns:a16="http://schemas.microsoft.com/office/drawing/2014/main" xmlns="" id="{EA79774D-36EB-4201-B1AC-922DD2E06640}"/>
              </a:ext>
            </a:extLst>
          </p:cNvPr>
          <p:cNvSpPr>
            <a:spLocks noGrp="1"/>
          </p:cNvSpPr>
          <p:nvPr>
            <p:ph type="body" sz="half" idx="2"/>
          </p:nvPr>
        </p:nvSpPr>
        <p:spPr>
          <a:xfrm>
            <a:off x="520494" y="3208020"/>
            <a:ext cx="2437168" cy="5943254"/>
          </a:xfrm>
        </p:spPr>
        <p:txBody>
          <a:bodyPr rtlCol="0"/>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rtl="0"/>
            <a:r>
              <a:rPr lang="fr-FR" noProof="0" smtClean="0"/>
              <a:t>Modifier les styles du texte du masque</a:t>
            </a:r>
          </a:p>
        </p:txBody>
      </p:sp>
      <p:sp>
        <p:nvSpPr>
          <p:cNvPr id="5" name="Espace réservé de la date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rtlCol="0"/>
          <a:lstStyle/>
          <a:p>
            <a:pPr rtl="0"/>
            <a:fld id="{18FCF94D-263F-416C-8486-E265124CDAE3}" type="datetime1">
              <a:rPr lang="fr-FR" noProof="0" smtClean="0"/>
              <a:t>30/09/2022</a:t>
            </a:fld>
            <a:endParaRPr lang="fr-FR" noProof="0" dirty="0"/>
          </a:p>
        </p:txBody>
      </p:sp>
      <p:sp>
        <p:nvSpPr>
          <p:cNvPr id="6" name="Espace réservé du pied de page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rtlCol="0"/>
          <a:lstStyle/>
          <a:p>
            <a:pPr rtl="0"/>
            <a:r>
              <a:rPr lang="fr-FR" noProof="0" smtClean="0"/>
              <a:t>Réponse appel d'offre Externalisation partielle Activités de Services Clients _Orange Burkina_ sept 2022</a:t>
            </a:r>
            <a:endParaRPr lang="fr-FR" noProof="0" dirty="0"/>
          </a:p>
        </p:txBody>
      </p:sp>
      <p:sp>
        <p:nvSpPr>
          <p:cNvPr id="7" name="Espace réservé du numéro de diapositive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rtlCol="0"/>
          <a:lstStyle/>
          <a:p>
            <a:pPr rtl="0"/>
            <a:fld id="{82EE24B5-652C-4DB5-B7C3-B5BBEC1280B1}" type="slidenum">
              <a:rPr lang="fr-FR" noProof="0" smtClean="0"/>
              <a:t>‹N°›</a:t>
            </a:fld>
            <a:endParaRPr lang="fr-FR"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DA816A5B-B156-4DC3-B18E-14F3E59A64F4}"/>
              </a:ext>
            </a:extLst>
          </p:cNvPr>
          <p:cNvSpPr>
            <a:spLocks noGrp="1"/>
          </p:cNvSpPr>
          <p:nvPr>
            <p:ph type="body" idx="1"/>
          </p:nvPr>
        </p:nvSpPr>
        <p:spPr>
          <a:xfrm>
            <a:off x="519510" y="2846623"/>
            <a:ext cx="6517481" cy="678486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xmlns="" id="{FDB0252E-67CD-4B33-849F-7B1449CF27D0}"/>
              </a:ext>
            </a:extLst>
          </p:cNvPr>
          <p:cNvSpPr>
            <a:spLocks noGrp="1"/>
          </p:cNvSpPr>
          <p:nvPr>
            <p:ph type="dt" sz="half" idx="2"/>
          </p:nvPr>
        </p:nvSpPr>
        <p:spPr>
          <a:xfrm>
            <a:off x="519509" y="9628274"/>
            <a:ext cx="1700213" cy="569325"/>
          </a:xfrm>
          <a:prstGeom prst="rect">
            <a:avLst/>
          </a:prstGeom>
        </p:spPr>
        <p:txBody>
          <a:bodyPr vert="horz" lIns="91440" tIns="45720" rIns="91440" bIns="45720" rtlCol="0" anchor="ctr"/>
          <a:lstStyle>
            <a:lvl1pPr algn="l">
              <a:defRPr sz="744">
                <a:solidFill>
                  <a:schemeClr val="tx1">
                    <a:tint val="75000"/>
                  </a:schemeClr>
                </a:solidFill>
              </a:defRPr>
            </a:lvl1pPr>
          </a:lstStyle>
          <a:p>
            <a:pPr rtl="0"/>
            <a:fld id="{3702B068-5F95-4A7B-B240-9FDE3BBF411A}" type="datetime1">
              <a:rPr lang="fr-FR" noProof="0" smtClean="0"/>
              <a:t>30/09/2022</a:t>
            </a:fld>
            <a:endParaRPr lang="fr-FR" noProof="0" dirty="0"/>
          </a:p>
        </p:txBody>
      </p:sp>
      <p:sp>
        <p:nvSpPr>
          <p:cNvPr id="5" name="Espace réservé du pied de page 4">
            <a:extLst>
              <a:ext uri="{FF2B5EF4-FFF2-40B4-BE49-F238E27FC236}">
                <a16:creationId xmlns:a16="http://schemas.microsoft.com/office/drawing/2014/main" xmlns="" id="{DC620AD2-E3F8-48CB-8B72-B0945DF5348A}"/>
              </a:ext>
            </a:extLst>
          </p:cNvPr>
          <p:cNvSpPr>
            <a:spLocks noGrp="1"/>
          </p:cNvSpPr>
          <p:nvPr>
            <p:ph type="ftr" sz="quarter" idx="3"/>
          </p:nvPr>
        </p:nvSpPr>
        <p:spPr>
          <a:xfrm>
            <a:off x="2503091" y="9628274"/>
            <a:ext cx="2550319" cy="569325"/>
          </a:xfrm>
          <a:prstGeom prst="rect">
            <a:avLst/>
          </a:prstGeom>
        </p:spPr>
        <p:txBody>
          <a:bodyPr vert="horz" lIns="91440" tIns="45720" rIns="91440" bIns="45720" rtlCol="0" anchor="ctr"/>
          <a:lstStyle>
            <a:lvl1pPr algn="ctr">
              <a:defRPr sz="744">
                <a:solidFill>
                  <a:schemeClr val="tx1">
                    <a:tint val="75000"/>
                  </a:schemeClr>
                </a:solidFill>
              </a:defRPr>
            </a:lvl1pPr>
          </a:lstStyle>
          <a:p>
            <a:pPr rtl="0"/>
            <a:r>
              <a:rPr lang="fr-FR" noProof="0" dirty="0" smtClean="0"/>
              <a:t>Réponse appel d'offre Externalisation partielle Activités de Services Clients _Orange Burkina_ sept 2022</a:t>
            </a:r>
            <a:endParaRPr lang="fr-FR" noProof="0" dirty="0"/>
          </a:p>
        </p:txBody>
      </p:sp>
      <p:sp>
        <p:nvSpPr>
          <p:cNvPr id="10" name="Ovale 9">
            <a:extLst>
              <a:ext uri="{FF2B5EF4-FFF2-40B4-BE49-F238E27FC236}">
                <a16:creationId xmlns:a16="http://schemas.microsoft.com/office/drawing/2014/main" xmlns="" id="{5A5F3BCF-F6FD-4DFF-B0B4-9892C9389344}"/>
              </a:ext>
            </a:extLst>
          </p:cNvPr>
          <p:cNvSpPr/>
          <p:nvPr userDrawn="1"/>
        </p:nvSpPr>
        <p:spPr>
          <a:xfrm>
            <a:off x="7166178" y="9710181"/>
            <a:ext cx="165113" cy="415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116" noProof="0" dirty="0"/>
          </a:p>
        </p:txBody>
      </p:sp>
      <p:sp>
        <p:nvSpPr>
          <p:cNvPr id="6" name="Espace réservé du numéro de diapositive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7108294" y="9628274"/>
            <a:ext cx="221338" cy="569325"/>
          </a:xfrm>
          <a:prstGeom prst="rect">
            <a:avLst/>
          </a:prstGeom>
        </p:spPr>
        <p:txBody>
          <a:bodyPr vert="horz" lIns="91440" tIns="45720" rIns="91440" bIns="45720" rtlCol="0" anchor="ctr"/>
          <a:lstStyle>
            <a:lvl1pPr algn="r">
              <a:defRPr sz="434" i="1">
                <a:solidFill>
                  <a:schemeClr val="tx2">
                    <a:alpha val="70000"/>
                  </a:schemeClr>
                </a:solidFill>
              </a:defRPr>
            </a:lvl1pPr>
          </a:lstStyle>
          <a:p>
            <a:fld id="{82EE24B5-652C-4DB5-B7C3-B5BBEC1280B1}" type="slidenum">
              <a:rPr lang="fr-FR" noProof="0" smtClean="0"/>
              <a:pPr/>
              <a:t>‹N°›</a:t>
            </a:fld>
            <a:endParaRPr lang="fr-FR" noProof="0" dirty="0"/>
          </a:p>
        </p:txBody>
      </p:sp>
      <p:graphicFrame>
        <p:nvGraphicFramePr>
          <p:cNvPr id="8" name="object 2"/>
          <p:cNvGraphicFramePr>
            <a:graphicFrameLocks noGrp="1"/>
          </p:cNvGraphicFramePr>
          <p:nvPr userDrawn="1">
            <p:extLst>
              <p:ext uri="{D42A27DB-BD31-4B8C-83A1-F6EECF244321}">
                <p14:modId xmlns:p14="http://schemas.microsoft.com/office/powerpoint/2010/main" val="1168228076"/>
              </p:ext>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574072">
                  <a:extLst>
                    <a:ext uri="{9D8B030D-6E8A-4147-A177-3AD203B41FA5}">
                      <a16:colId xmlns:a16="http://schemas.microsoft.com/office/drawing/2014/main" xmlns="" val="20000"/>
                    </a:ext>
                  </a:extLst>
                </a:gridCol>
                <a:gridCol w="2500376">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à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des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GROUPE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Image 8" descr="Z:\EN TETE\ACTUALISEE\GROUPE\Papier ENTETE ALL in 1-Group01.jpg"/>
          <p:cNvPicPr/>
          <p:nvPr userDrawn="1"/>
        </p:nvPicPr>
        <p:blipFill rotWithShape="1">
          <a:blip r:embed="rId11" cstate="hqprint">
            <a:extLst>
              <a:ext uri="{28A0092B-C50C-407E-A947-70E740481C1C}">
                <a14:useLocalDpi xmlns:a14="http://schemas.microsoft.com/office/drawing/2010/main" val="0"/>
              </a:ext>
            </a:extLst>
          </a:blip>
          <a:srcRect/>
          <a:stretch/>
        </p:blipFill>
        <p:spPr bwMode="auto">
          <a:xfrm>
            <a:off x="503905" y="207380"/>
            <a:ext cx="2143041" cy="540000"/>
          </a:xfrm>
          <a:prstGeom prst="rect">
            <a:avLst/>
          </a:prstGeom>
          <a:noFill/>
          <a:ln>
            <a:noFill/>
          </a:ln>
        </p:spPr>
      </p:pic>
      <p:pic>
        <p:nvPicPr>
          <p:cNvPr id="11" name="Image 10"/>
          <p:cNvPicPr/>
          <p:nvPr userDrawn="1"/>
        </p:nvPicPr>
        <p:blipFill rotWithShape="1">
          <a:blip r:embed="rId1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
        <p:nvSpPr>
          <p:cNvPr id="2" name="ZoneTexte 1"/>
          <p:cNvSpPr txBox="1"/>
          <p:nvPr userDrawn="1"/>
        </p:nvSpPr>
        <p:spPr>
          <a:xfrm>
            <a:off x="329549" y="958569"/>
            <a:ext cx="2606158" cy="338554"/>
          </a:xfrm>
          <a:prstGeom prst="rect">
            <a:avLst/>
          </a:prstGeom>
          <a:noFill/>
        </p:spPr>
        <p:txBody>
          <a:bodyPr wrap="square" rtlCol="0">
            <a:spAutoFit/>
          </a:bodyPr>
          <a:lstStyle/>
          <a:p>
            <a:r>
              <a:rPr lang="fr-FR" sz="800" b="1" i="1" kern="1200" dirty="0" smtClean="0">
                <a:solidFill>
                  <a:schemeClr val="tx2"/>
                </a:solidFill>
                <a:latin typeface="Garamond" panose="02020404030301010803" pitchFamily="18" charset="0"/>
                <a:ea typeface="+mn-ea"/>
                <a:cs typeface="Calibri"/>
              </a:rPr>
              <a:t>Nous offrons une </a:t>
            </a:r>
            <a:r>
              <a:rPr lang="fr-FR" sz="800" b="1" i="1" kern="1200" dirty="0" smtClean="0">
                <a:solidFill>
                  <a:schemeClr val="tx2"/>
                </a:solidFill>
                <a:effectLst/>
                <a:latin typeface="Garamond" panose="02020404030301010803" pitchFamily="18" charset="0"/>
                <a:ea typeface="+mn-ea"/>
                <a:cs typeface="Calibri"/>
              </a:rPr>
              <a:t>expérience unique </a:t>
            </a:r>
            <a:r>
              <a:rPr lang="fr-FR" sz="800" b="1" i="1" kern="1200" dirty="0" smtClean="0">
                <a:solidFill>
                  <a:schemeClr val="tx2"/>
                </a:solidFill>
                <a:latin typeface="Garamond" panose="02020404030301010803" pitchFamily="18" charset="0"/>
                <a:ea typeface="+mn-ea"/>
                <a:cs typeface="Calibri"/>
              </a:rPr>
              <a:t>à nos clients et employés pour une performance agile de l’entreprise</a:t>
            </a:r>
            <a:endParaRPr lang="fr-FR" sz="800" b="1" i="1" kern="1200" dirty="0">
              <a:solidFill>
                <a:schemeClr val="tx2"/>
              </a:solidFill>
              <a:latin typeface="Garamond" panose="02020404030301010803" pitchFamily="18" charset="0"/>
              <a:ea typeface="+mn-ea"/>
              <a:cs typeface="Calibri"/>
            </a:endParaRPr>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dt="0"/>
  <p:txStyles>
    <p:titleStyle>
      <a:lvl1pPr algn="l" defTabSz="566745" rtl="0" eaLnBrk="1" latinLnBrk="0" hangingPunct="1">
        <a:lnSpc>
          <a:spcPct val="90000"/>
        </a:lnSpc>
        <a:spcBef>
          <a:spcPct val="0"/>
        </a:spcBef>
        <a:buNone/>
        <a:defRPr sz="1983" b="1" kern="1200">
          <a:solidFill>
            <a:schemeClr val="accent2"/>
          </a:solidFill>
          <a:latin typeface="+mj-lt"/>
          <a:ea typeface="+mj-ea"/>
          <a:cs typeface="+mj-cs"/>
        </a:defRPr>
      </a:lvl1pPr>
    </p:titleStyle>
    <p:bodyStyle>
      <a:lvl1pPr marL="141686" indent="-141686" algn="l" defTabSz="566745" rtl="0" eaLnBrk="1" latinLnBrk="0" hangingPunct="1">
        <a:lnSpc>
          <a:spcPct val="90000"/>
        </a:lnSpc>
        <a:spcBef>
          <a:spcPts val="620"/>
        </a:spcBef>
        <a:buFont typeface="Arial" panose="020B0604020202020204" pitchFamily="34" charset="0"/>
        <a:buChar char="•"/>
        <a:defRPr sz="992" kern="1200">
          <a:solidFill>
            <a:schemeClr val="tx1">
              <a:lumMod val="75000"/>
              <a:lumOff val="25000"/>
            </a:schemeClr>
          </a:solidFill>
          <a:latin typeface="+mn-lt"/>
          <a:ea typeface="+mn-ea"/>
          <a:cs typeface="+mn-cs"/>
        </a:defRPr>
      </a:lvl1pPr>
      <a:lvl2pPr marL="425059"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2pPr>
      <a:lvl3pPr marL="708431"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3pPr>
      <a:lvl4pPr marL="991804"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4pPr>
      <a:lvl5pPr marL="1275177"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5pPr>
      <a:lvl6pPr marL="1558549"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1922"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5294"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8667"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745" rtl="0" eaLnBrk="1" latinLnBrk="0" hangingPunct="1">
        <a:defRPr sz="1116" kern="1200">
          <a:solidFill>
            <a:schemeClr val="tx1"/>
          </a:solidFill>
          <a:latin typeface="+mn-lt"/>
          <a:ea typeface="+mn-ea"/>
          <a:cs typeface="+mn-cs"/>
        </a:defRPr>
      </a:lvl1pPr>
      <a:lvl2pPr marL="283373" algn="l" defTabSz="566745" rtl="0" eaLnBrk="1" latinLnBrk="0" hangingPunct="1">
        <a:defRPr sz="1116" kern="1200">
          <a:solidFill>
            <a:schemeClr val="tx1"/>
          </a:solidFill>
          <a:latin typeface="+mn-lt"/>
          <a:ea typeface="+mn-ea"/>
          <a:cs typeface="+mn-cs"/>
        </a:defRPr>
      </a:lvl2pPr>
      <a:lvl3pPr marL="566745" algn="l" defTabSz="566745" rtl="0" eaLnBrk="1" latinLnBrk="0" hangingPunct="1">
        <a:defRPr sz="1116" kern="1200">
          <a:solidFill>
            <a:schemeClr val="tx1"/>
          </a:solidFill>
          <a:latin typeface="+mn-lt"/>
          <a:ea typeface="+mn-ea"/>
          <a:cs typeface="+mn-cs"/>
        </a:defRPr>
      </a:lvl3pPr>
      <a:lvl4pPr marL="850118" algn="l" defTabSz="566745" rtl="0" eaLnBrk="1" latinLnBrk="0" hangingPunct="1">
        <a:defRPr sz="1116" kern="1200">
          <a:solidFill>
            <a:schemeClr val="tx1"/>
          </a:solidFill>
          <a:latin typeface="+mn-lt"/>
          <a:ea typeface="+mn-ea"/>
          <a:cs typeface="+mn-cs"/>
        </a:defRPr>
      </a:lvl4pPr>
      <a:lvl5pPr marL="1133490" algn="l" defTabSz="566745" rtl="0" eaLnBrk="1" latinLnBrk="0" hangingPunct="1">
        <a:defRPr sz="1116" kern="1200">
          <a:solidFill>
            <a:schemeClr val="tx1"/>
          </a:solidFill>
          <a:latin typeface="+mn-lt"/>
          <a:ea typeface="+mn-ea"/>
          <a:cs typeface="+mn-cs"/>
        </a:defRPr>
      </a:lvl5pPr>
      <a:lvl6pPr marL="1416863" algn="l" defTabSz="566745" rtl="0" eaLnBrk="1" latinLnBrk="0" hangingPunct="1">
        <a:defRPr sz="1116" kern="1200">
          <a:solidFill>
            <a:schemeClr val="tx1"/>
          </a:solidFill>
          <a:latin typeface="+mn-lt"/>
          <a:ea typeface="+mn-ea"/>
          <a:cs typeface="+mn-cs"/>
        </a:defRPr>
      </a:lvl6pPr>
      <a:lvl7pPr marL="1700235" algn="l" defTabSz="566745" rtl="0" eaLnBrk="1" latinLnBrk="0" hangingPunct="1">
        <a:defRPr sz="1116" kern="1200">
          <a:solidFill>
            <a:schemeClr val="tx1"/>
          </a:solidFill>
          <a:latin typeface="+mn-lt"/>
          <a:ea typeface="+mn-ea"/>
          <a:cs typeface="+mn-cs"/>
        </a:defRPr>
      </a:lvl7pPr>
      <a:lvl8pPr marL="1983608" algn="l" defTabSz="566745" rtl="0" eaLnBrk="1" latinLnBrk="0" hangingPunct="1">
        <a:defRPr sz="1116" kern="1200">
          <a:solidFill>
            <a:schemeClr val="tx1"/>
          </a:solidFill>
          <a:latin typeface="+mn-lt"/>
          <a:ea typeface="+mn-ea"/>
          <a:cs typeface="+mn-cs"/>
        </a:defRPr>
      </a:lvl8pPr>
      <a:lvl9pPr marL="2266980" algn="l" defTabSz="566745" rtl="0" eaLnBrk="1" latinLnBrk="0" hangingPunct="1">
        <a:defRPr sz="11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DA816A5B-B156-4DC3-B18E-14F3E59A64F4}"/>
              </a:ext>
            </a:extLst>
          </p:cNvPr>
          <p:cNvSpPr>
            <a:spLocks noGrp="1"/>
          </p:cNvSpPr>
          <p:nvPr>
            <p:ph type="body" idx="1"/>
          </p:nvPr>
        </p:nvSpPr>
        <p:spPr>
          <a:xfrm>
            <a:off x="519510" y="2846623"/>
            <a:ext cx="6517481" cy="678486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xmlns="" id="{FDB0252E-67CD-4B33-849F-7B1449CF27D0}"/>
              </a:ext>
            </a:extLst>
          </p:cNvPr>
          <p:cNvSpPr>
            <a:spLocks noGrp="1"/>
          </p:cNvSpPr>
          <p:nvPr>
            <p:ph type="dt" sz="half" idx="2"/>
          </p:nvPr>
        </p:nvSpPr>
        <p:spPr>
          <a:xfrm>
            <a:off x="519509" y="9628274"/>
            <a:ext cx="1700213" cy="569325"/>
          </a:xfrm>
          <a:prstGeom prst="rect">
            <a:avLst/>
          </a:prstGeom>
        </p:spPr>
        <p:txBody>
          <a:bodyPr vert="horz" lIns="91440" tIns="45720" rIns="91440" bIns="45720" rtlCol="0" anchor="ctr"/>
          <a:lstStyle>
            <a:lvl1pPr algn="l">
              <a:defRPr sz="744">
                <a:solidFill>
                  <a:schemeClr val="tx1">
                    <a:tint val="75000"/>
                  </a:schemeClr>
                </a:solidFill>
              </a:defRPr>
            </a:lvl1pPr>
          </a:lstStyle>
          <a:p>
            <a:fld id="{A6D9E0DC-E801-4F0B-900E-103DE4AC319C}"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DC620AD2-E3F8-48CB-8B72-B0945DF5348A}"/>
              </a:ext>
            </a:extLst>
          </p:cNvPr>
          <p:cNvSpPr>
            <a:spLocks noGrp="1"/>
          </p:cNvSpPr>
          <p:nvPr>
            <p:ph type="ftr" sz="quarter" idx="3"/>
          </p:nvPr>
        </p:nvSpPr>
        <p:spPr>
          <a:xfrm>
            <a:off x="2503091" y="9628274"/>
            <a:ext cx="2550319" cy="569325"/>
          </a:xfrm>
          <a:prstGeom prst="rect">
            <a:avLst/>
          </a:prstGeom>
        </p:spPr>
        <p:txBody>
          <a:bodyPr vert="horz" lIns="91440" tIns="45720" rIns="91440" bIns="45720" rtlCol="0" anchor="ctr"/>
          <a:lstStyle>
            <a:lvl1pPr algn="ctr">
              <a:defRPr sz="744">
                <a:solidFill>
                  <a:schemeClr val="tx1">
                    <a:tint val="75000"/>
                  </a:schemeClr>
                </a:solidFill>
              </a:defRPr>
            </a:lvl1pPr>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10" name="Ovale 9">
            <a:extLst>
              <a:ext uri="{FF2B5EF4-FFF2-40B4-BE49-F238E27FC236}">
                <a16:creationId xmlns:a16="http://schemas.microsoft.com/office/drawing/2014/main" xmlns="" id="{5A5F3BCF-F6FD-4DFF-B0B4-9892C9389344}"/>
              </a:ext>
            </a:extLst>
          </p:cNvPr>
          <p:cNvSpPr/>
          <p:nvPr userDrawn="1"/>
        </p:nvSpPr>
        <p:spPr>
          <a:xfrm>
            <a:off x="7166178" y="9710181"/>
            <a:ext cx="165113" cy="415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dirty="0">
              <a:solidFill>
                <a:prstClr val="white"/>
              </a:solidFill>
            </a:endParaRPr>
          </a:p>
        </p:txBody>
      </p:sp>
      <p:sp>
        <p:nvSpPr>
          <p:cNvPr id="6" name="Espace réservé du numéro de diapositive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7108294" y="9628274"/>
            <a:ext cx="221338" cy="569325"/>
          </a:xfrm>
          <a:prstGeom prst="rect">
            <a:avLst/>
          </a:prstGeom>
        </p:spPr>
        <p:txBody>
          <a:bodyPr vert="horz" lIns="91440" tIns="45720" rIns="91440" bIns="45720" rtlCol="0" anchor="ctr"/>
          <a:lstStyle>
            <a:lvl1pPr algn="r">
              <a:defRPr sz="434" i="1">
                <a:solidFill>
                  <a:schemeClr val="tx2">
                    <a:alpha val="70000"/>
                  </a:schemeClr>
                </a:solidFill>
              </a:defRPr>
            </a:lvl1pPr>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graphicFrame>
        <p:nvGraphicFramePr>
          <p:cNvPr id="8" name="object 2"/>
          <p:cNvGraphicFramePr>
            <a:graphicFrameLocks noGrp="1"/>
          </p:cNvGraphicFramePr>
          <p:nvPr userDrawn="1">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à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GROUPE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Image 8" descr="Z:\EN TETE\ACTUALISEE\GROUPE\Papier ENTETE ALL in 1-Group01.jpg"/>
          <p:cNvPicPr/>
          <p:nvPr userDrawn="1"/>
        </p:nvPicPr>
        <p:blipFill rotWithShape="1">
          <a:blip r:embed="rId11"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pic>
        <p:nvPicPr>
          <p:cNvPr id="11" name="Image 10"/>
          <p:cNvPicPr/>
          <p:nvPr userDrawn="1"/>
        </p:nvPicPr>
        <p:blipFill rotWithShape="1">
          <a:blip r:embed="rId1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984476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dt="0"/>
  <p:txStyles>
    <p:titleStyle>
      <a:lvl1pPr algn="l" defTabSz="566745" rtl="0" eaLnBrk="1" latinLnBrk="0" hangingPunct="1">
        <a:lnSpc>
          <a:spcPct val="90000"/>
        </a:lnSpc>
        <a:spcBef>
          <a:spcPct val="0"/>
        </a:spcBef>
        <a:buNone/>
        <a:defRPr sz="1983" b="1" kern="1200">
          <a:solidFill>
            <a:schemeClr val="accent2"/>
          </a:solidFill>
          <a:latin typeface="+mj-lt"/>
          <a:ea typeface="+mj-ea"/>
          <a:cs typeface="+mj-cs"/>
        </a:defRPr>
      </a:lvl1pPr>
    </p:titleStyle>
    <p:bodyStyle>
      <a:lvl1pPr marL="141686" indent="-141686" algn="l" defTabSz="566745" rtl="0" eaLnBrk="1" latinLnBrk="0" hangingPunct="1">
        <a:lnSpc>
          <a:spcPct val="90000"/>
        </a:lnSpc>
        <a:spcBef>
          <a:spcPts val="620"/>
        </a:spcBef>
        <a:buFont typeface="Arial" panose="020B0604020202020204" pitchFamily="34" charset="0"/>
        <a:buChar char="•"/>
        <a:defRPr sz="992" kern="1200">
          <a:solidFill>
            <a:schemeClr val="tx1">
              <a:lumMod val="75000"/>
              <a:lumOff val="25000"/>
            </a:schemeClr>
          </a:solidFill>
          <a:latin typeface="+mn-lt"/>
          <a:ea typeface="+mn-ea"/>
          <a:cs typeface="+mn-cs"/>
        </a:defRPr>
      </a:lvl1pPr>
      <a:lvl2pPr marL="425059"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2pPr>
      <a:lvl3pPr marL="708431"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3pPr>
      <a:lvl4pPr marL="991804"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4pPr>
      <a:lvl5pPr marL="1275177"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5pPr>
      <a:lvl6pPr marL="1558549"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1922"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5294"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8667"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745" rtl="0" eaLnBrk="1" latinLnBrk="0" hangingPunct="1">
        <a:defRPr sz="1116" kern="1200">
          <a:solidFill>
            <a:schemeClr val="tx1"/>
          </a:solidFill>
          <a:latin typeface="+mn-lt"/>
          <a:ea typeface="+mn-ea"/>
          <a:cs typeface="+mn-cs"/>
        </a:defRPr>
      </a:lvl1pPr>
      <a:lvl2pPr marL="283373" algn="l" defTabSz="566745" rtl="0" eaLnBrk="1" latinLnBrk="0" hangingPunct="1">
        <a:defRPr sz="1116" kern="1200">
          <a:solidFill>
            <a:schemeClr val="tx1"/>
          </a:solidFill>
          <a:latin typeface="+mn-lt"/>
          <a:ea typeface="+mn-ea"/>
          <a:cs typeface="+mn-cs"/>
        </a:defRPr>
      </a:lvl2pPr>
      <a:lvl3pPr marL="566745" algn="l" defTabSz="566745" rtl="0" eaLnBrk="1" latinLnBrk="0" hangingPunct="1">
        <a:defRPr sz="1116" kern="1200">
          <a:solidFill>
            <a:schemeClr val="tx1"/>
          </a:solidFill>
          <a:latin typeface="+mn-lt"/>
          <a:ea typeface="+mn-ea"/>
          <a:cs typeface="+mn-cs"/>
        </a:defRPr>
      </a:lvl3pPr>
      <a:lvl4pPr marL="850118" algn="l" defTabSz="566745" rtl="0" eaLnBrk="1" latinLnBrk="0" hangingPunct="1">
        <a:defRPr sz="1116" kern="1200">
          <a:solidFill>
            <a:schemeClr val="tx1"/>
          </a:solidFill>
          <a:latin typeface="+mn-lt"/>
          <a:ea typeface="+mn-ea"/>
          <a:cs typeface="+mn-cs"/>
        </a:defRPr>
      </a:lvl4pPr>
      <a:lvl5pPr marL="1133490" algn="l" defTabSz="566745" rtl="0" eaLnBrk="1" latinLnBrk="0" hangingPunct="1">
        <a:defRPr sz="1116" kern="1200">
          <a:solidFill>
            <a:schemeClr val="tx1"/>
          </a:solidFill>
          <a:latin typeface="+mn-lt"/>
          <a:ea typeface="+mn-ea"/>
          <a:cs typeface="+mn-cs"/>
        </a:defRPr>
      </a:lvl5pPr>
      <a:lvl6pPr marL="1416863" algn="l" defTabSz="566745" rtl="0" eaLnBrk="1" latinLnBrk="0" hangingPunct="1">
        <a:defRPr sz="1116" kern="1200">
          <a:solidFill>
            <a:schemeClr val="tx1"/>
          </a:solidFill>
          <a:latin typeface="+mn-lt"/>
          <a:ea typeface="+mn-ea"/>
          <a:cs typeface="+mn-cs"/>
        </a:defRPr>
      </a:lvl6pPr>
      <a:lvl7pPr marL="1700235" algn="l" defTabSz="566745" rtl="0" eaLnBrk="1" latinLnBrk="0" hangingPunct="1">
        <a:defRPr sz="1116" kern="1200">
          <a:solidFill>
            <a:schemeClr val="tx1"/>
          </a:solidFill>
          <a:latin typeface="+mn-lt"/>
          <a:ea typeface="+mn-ea"/>
          <a:cs typeface="+mn-cs"/>
        </a:defRPr>
      </a:lvl7pPr>
      <a:lvl8pPr marL="1983608" algn="l" defTabSz="566745" rtl="0" eaLnBrk="1" latinLnBrk="0" hangingPunct="1">
        <a:defRPr sz="1116" kern="1200">
          <a:solidFill>
            <a:schemeClr val="tx1"/>
          </a:solidFill>
          <a:latin typeface="+mn-lt"/>
          <a:ea typeface="+mn-ea"/>
          <a:cs typeface="+mn-cs"/>
        </a:defRPr>
      </a:lvl8pPr>
      <a:lvl9pPr marL="2266980" algn="l" defTabSz="566745" rtl="0" eaLnBrk="1" latinLnBrk="0" hangingPunct="1">
        <a:defRPr sz="111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DA816A5B-B156-4DC3-B18E-14F3E59A64F4}"/>
              </a:ext>
            </a:extLst>
          </p:cNvPr>
          <p:cNvSpPr>
            <a:spLocks noGrp="1"/>
          </p:cNvSpPr>
          <p:nvPr>
            <p:ph type="body" idx="1"/>
          </p:nvPr>
        </p:nvSpPr>
        <p:spPr>
          <a:xfrm>
            <a:off x="519510" y="2846623"/>
            <a:ext cx="6517481" cy="678486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xmlns="" id="{FDB0252E-67CD-4B33-849F-7B1449CF27D0}"/>
              </a:ext>
            </a:extLst>
          </p:cNvPr>
          <p:cNvSpPr>
            <a:spLocks noGrp="1"/>
          </p:cNvSpPr>
          <p:nvPr>
            <p:ph type="dt" sz="half" idx="2"/>
          </p:nvPr>
        </p:nvSpPr>
        <p:spPr>
          <a:xfrm>
            <a:off x="519509" y="9628274"/>
            <a:ext cx="1700213" cy="569325"/>
          </a:xfrm>
          <a:prstGeom prst="rect">
            <a:avLst/>
          </a:prstGeom>
        </p:spPr>
        <p:txBody>
          <a:bodyPr vert="horz" lIns="91440" tIns="45720" rIns="91440" bIns="45720" rtlCol="0" anchor="ctr"/>
          <a:lstStyle>
            <a:lvl1pPr algn="l">
              <a:defRPr sz="744">
                <a:solidFill>
                  <a:schemeClr val="tx1">
                    <a:tint val="75000"/>
                  </a:schemeClr>
                </a:solidFill>
              </a:defRPr>
            </a:lvl1pPr>
          </a:lstStyle>
          <a:p>
            <a:fld id="{CB8DF0BA-A8B5-4EB7-995A-A6242D5F0928}"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DC620AD2-E3F8-48CB-8B72-B0945DF5348A}"/>
              </a:ext>
            </a:extLst>
          </p:cNvPr>
          <p:cNvSpPr>
            <a:spLocks noGrp="1"/>
          </p:cNvSpPr>
          <p:nvPr>
            <p:ph type="ftr" sz="quarter" idx="3"/>
          </p:nvPr>
        </p:nvSpPr>
        <p:spPr>
          <a:xfrm>
            <a:off x="2503091" y="9628274"/>
            <a:ext cx="2550319" cy="569325"/>
          </a:xfrm>
          <a:prstGeom prst="rect">
            <a:avLst/>
          </a:prstGeom>
        </p:spPr>
        <p:txBody>
          <a:bodyPr vert="horz" lIns="91440" tIns="45720" rIns="91440" bIns="45720" rtlCol="0" anchor="ctr"/>
          <a:lstStyle>
            <a:lvl1pPr algn="ctr">
              <a:defRPr sz="744">
                <a:solidFill>
                  <a:schemeClr val="tx1">
                    <a:tint val="75000"/>
                  </a:schemeClr>
                </a:solidFill>
              </a:defRPr>
            </a:lvl1pPr>
          </a:lstStyle>
          <a:p>
            <a:r>
              <a:rPr lang="fr-FR">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10" name="Ovale 9">
            <a:extLst>
              <a:ext uri="{FF2B5EF4-FFF2-40B4-BE49-F238E27FC236}">
                <a16:creationId xmlns:a16="http://schemas.microsoft.com/office/drawing/2014/main" xmlns="" id="{5A5F3BCF-F6FD-4DFF-B0B4-9892C9389344}"/>
              </a:ext>
            </a:extLst>
          </p:cNvPr>
          <p:cNvSpPr/>
          <p:nvPr userDrawn="1"/>
        </p:nvSpPr>
        <p:spPr>
          <a:xfrm>
            <a:off x="7166178" y="9710181"/>
            <a:ext cx="165113" cy="415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dirty="0">
              <a:solidFill>
                <a:prstClr val="white"/>
              </a:solidFill>
            </a:endParaRPr>
          </a:p>
        </p:txBody>
      </p:sp>
      <p:sp>
        <p:nvSpPr>
          <p:cNvPr id="6" name="Espace réservé du numéro de diapositive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7108294" y="9628274"/>
            <a:ext cx="221338" cy="569325"/>
          </a:xfrm>
          <a:prstGeom prst="rect">
            <a:avLst/>
          </a:prstGeom>
        </p:spPr>
        <p:txBody>
          <a:bodyPr vert="horz" lIns="91440" tIns="45720" rIns="91440" bIns="45720" rtlCol="0" anchor="ctr"/>
          <a:lstStyle>
            <a:lvl1pPr algn="r">
              <a:defRPr sz="434" i="1">
                <a:solidFill>
                  <a:schemeClr val="tx2">
                    <a:alpha val="70000"/>
                  </a:schemeClr>
                </a:solidFill>
              </a:defRPr>
            </a:lvl1pPr>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graphicFrame>
        <p:nvGraphicFramePr>
          <p:cNvPr id="8" name="object 2"/>
          <p:cNvGraphicFramePr>
            <a:graphicFrameLocks noGrp="1"/>
          </p:cNvGraphicFramePr>
          <p:nvPr userDrawn="1">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375913">
                  <a:extLst>
                    <a:ext uri="{9D8B030D-6E8A-4147-A177-3AD203B41FA5}">
                      <a16:colId xmlns:a16="http://schemas.microsoft.com/office/drawing/2014/main" xmlns="" val="20000"/>
                    </a:ext>
                  </a:extLst>
                </a:gridCol>
                <a:gridCol w="2698535">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a:solidFill>
                            <a:schemeClr val="tx2"/>
                          </a:solidFill>
                          <a:latin typeface="Garamond" panose="02020404030301010803" pitchFamily="18" charset="0"/>
                          <a:cs typeface="Calibri"/>
                        </a:rPr>
                        <a:t>Réponse à la consultation pour</a:t>
                      </a:r>
                    </a:p>
                    <a:p>
                      <a:pPr algn="ctr">
                        <a:lnSpc>
                          <a:spcPts val="1195"/>
                        </a:lnSpc>
                      </a:pPr>
                      <a:r>
                        <a:rPr lang="fr-FR" sz="1000" b="1" dirty="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a:solidFill>
                            <a:schemeClr val="tx2"/>
                          </a:solidFill>
                          <a:latin typeface="Garamond" panose="02020404030301010803" pitchFamily="18" charset="0"/>
                          <a:cs typeface="Calibri"/>
                        </a:rPr>
                        <a:t>D</a:t>
                      </a:r>
                      <a:r>
                        <a:rPr lang="fr-FR" sz="800" dirty="0">
                          <a:solidFill>
                            <a:schemeClr val="tx2"/>
                          </a:solidFill>
                          <a:latin typeface="Garamond" panose="02020404030301010803" pitchFamily="18" charset="0"/>
                          <a:cs typeface="Calibri"/>
                        </a:rPr>
                        <a:t>G</a:t>
                      </a:r>
                      <a:r>
                        <a:rPr sz="800" dirty="0">
                          <a:solidFill>
                            <a:schemeClr val="tx2"/>
                          </a:solidFill>
                          <a:latin typeface="Garamond" panose="02020404030301010803" pitchFamily="18" charset="0"/>
                          <a:cs typeface="Calibri"/>
                        </a:rPr>
                        <a:t>.</a:t>
                      </a:r>
                      <a:r>
                        <a:rPr lang="fr-FR" sz="800" dirty="0">
                          <a:solidFill>
                            <a:schemeClr val="tx2"/>
                          </a:solidFill>
                          <a:latin typeface="Garamond" panose="02020404030301010803" pitchFamily="18" charset="0"/>
                          <a:cs typeface="Calibri"/>
                        </a:rPr>
                        <a:t>GROUPE MEDIA</a:t>
                      </a:r>
                      <a:r>
                        <a:rPr lang="fr-FR" sz="800" baseline="0" dirty="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a:solidFill>
                            <a:schemeClr val="tx2"/>
                          </a:solidFill>
                          <a:latin typeface="Garamond" panose="02020404030301010803" pitchFamily="18" charset="0"/>
                          <a:cs typeface="Calibri"/>
                        </a:rPr>
                        <a:t>30</a:t>
                      </a:r>
                      <a:r>
                        <a:rPr sz="900" b="1" spc="-10" dirty="0">
                          <a:solidFill>
                            <a:schemeClr val="tx2"/>
                          </a:solidFill>
                          <a:latin typeface="Garamond" panose="02020404030301010803" pitchFamily="18" charset="0"/>
                          <a:cs typeface="Calibri"/>
                        </a:rPr>
                        <a:t>/</a:t>
                      </a:r>
                      <a:r>
                        <a:rPr lang="fr-FR" sz="900" b="1" spc="-10" dirty="0">
                          <a:solidFill>
                            <a:schemeClr val="tx2"/>
                          </a:solidFill>
                          <a:latin typeface="Garamond" panose="02020404030301010803" pitchFamily="18" charset="0"/>
                          <a:cs typeface="Calibri"/>
                        </a:rPr>
                        <a:t>09</a:t>
                      </a:r>
                      <a:r>
                        <a:rPr sz="900" b="1" spc="-10" dirty="0">
                          <a:solidFill>
                            <a:schemeClr val="tx2"/>
                          </a:solidFill>
                          <a:latin typeface="Garamond" panose="02020404030301010803" pitchFamily="18" charset="0"/>
                          <a:cs typeface="Calibri"/>
                        </a:rPr>
                        <a:t>/20</a:t>
                      </a:r>
                      <a:r>
                        <a:rPr lang="fr-FR" sz="900" b="1" spc="-10" dirty="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Image 8" descr="Z:\EN TETE\ACTUALISEE\GROUPE\Papier ENTETE ALL in 1-Group01.jpg"/>
          <p:cNvPicPr/>
          <p:nvPr userDrawn="1"/>
        </p:nvPicPr>
        <p:blipFill rotWithShape="1">
          <a:blip r:embed="rId11" cstate="hqprint">
            <a:extLst>
              <a:ext uri="{28A0092B-C50C-407E-A947-70E740481C1C}">
                <a14:useLocalDpi xmlns:a14="http://schemas.microsoft.com/office/drawing/2010/main" val="0"/>
              </a:ext>
            </a:extLst>
          </a:blip>
          <a:srcRect/>
          <a:stretch/>
        </p:blipFill>
        <p:spPr bwMode="auto">
          <a:xfrm>
            <a:off x="410198" y="309174"/>
            <a:ext cx="2144995" cy="639409"/>
          </a:xfrm>
          <a:prstGeom prst="rect">
            <a:avLst/>
          </a:prstGeom>
          <a:noFill/>
          <a:ln>
            <a:noFill/>
          </a:ln>
        </p:spPr>
      </p:pic>
      <p:pic>
        <p:nvPicPr>
          <p:cNvPr id="11" name="Image 10"/>
          <p:cNvPicPr/>
          <p:nvPr userDrawn="1"/>
        </p:nvPicPr>
        <p:blipFill rotWithShape="1">
          <a:blip r:embed="rId1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4592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dt="0"/>
  <p:txStyles>
    <p:titleStyle>
      <a:lvl1pPr algn="l" defTabSz="566745" rtl="0" eaLnBrk="1" latinLnBrk="0" hangingPunct="1">
        <a:lnSpc>
          <a:spcPct val="90000"/>
        </a:lnSpc>
        <a:spcBef>
          <a:spcPct val="0"/>
        </a:spcBef>
        <a:buNone/>
        <a:defRPr sz="1983" b="1" kern="1200">
          <a:solidFill>
            <a:schemeClr val="accent2"/>
          </a:solidFill>
          <a:latin typeface="+mj-lt"/>
          <a:ea typeface="+mj-ea"/>
          <a:cs typeface="+mj-cs"/>
        </a:defRPr>
      </a:lvl1pPr>
    </p:titleStyle>
    <p:bodyStyle>
      <a:lvl1pPr marL="141686" indent="-141686" algn="l" defTabSz="566745" rtl="0" eaLnBrk="1" latinLnBrk="0" hangingPunct="1">
        <a:lnSpc>
          <a:spcPct val="90000"/>
        </a:lnSpc>
        <a:spcBef>
          <a:spcPts val="620"/>
        </a:spcBef>
        <a:buFont typeface="Arial" panose="020B0604020202020204" pitchFamily="34" charset="0"/>
        <a:buChar char="•"/>
        <a:defRPr sz="992" kern="1200">
          <a:solidFill>
            <a:schemeClr val="tx1">
              <a:lumMod val="75000"/>
              <a:lumOff val="25000"/>
            </a:schemeClr>
          </a:solidFill>
          <a:latin typeface="+mn-lt"/>
          <a:ea typeface="+mn-ea"/>
          <a:cs typeface="+mn-cs"/>
        </a:defRPr>
      </a:lvl1pPr>
      <a:lvl2pPr marL="425059"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2pPr>
      <a:lvl3pPr marL="708431"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3pPr>
      <a:lvl4pPr marL="991804"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4pPr>
      <a:lvl5pPr marL="1275177"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5pPr>
      <a:lvl6pPr marL="1558549"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1922"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5294"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8667"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745" rtl="0" eaLnBrk="1" latinLnBrk="0" hangingPunct="1">
        <a:defRPr sz="1116" kern="1200">
          <a:solidFill>
            <a:schemeClr val="tx1"/>
          </a:solidFill>
          <a:latin typeface="+mn-lt"/>
          <a:ea typeface="+mn-ea"/>
          <a:cs typeface="+mn-cs"/>
        </a:defRPr>
      </a:lvl1pPr>
      <a:lvl2pPr marL="283373" algn="l" defTabSz="566745" rtl="0" eaLnBrk="1" latinLnBrk="0" hangingPunct="1">
        <a:defRPr sz="1116" kern="1200">
          <a:solidFill>
            <a:schemeClr val="tx1"/>
          </a:solidFill>
          <a:latin typeface="+mn-lt"/>
          <a:ea typeface="+mn-ea"/>
          <a:cs typeface="+mn-cs"/>
        </a:defRPr>
      </a:lvl2pPr>
      <a:lvl3pPr marL="566745" algn="l" defTabSz="566745" rtl="0" eaLnBrk="1" latinLnBrk="0" hangingPunct="1">
        <a:defRPr sz="1116" kern="1200">
          <a:solidFill>
            <a:schemeClr val="tx1"/>
          </a:solidFill>
          <a:latin typeface="+mn-lt"/>
          <a:ea typeface="+mn-ea"/>
          <a:cs typeface="+mn-cs"/>
        </a:defRPr>
      </a:lvl3pPr>
      <a:lvl4pPr marL="850118" algn="l" defTabSz="566745" rtl="0" eaLnBrk="1" latinLnBrk="0" hangingPunct="1">
        <a:defRPr sz="1116" kern="1200">
          <a:solidFill>
            <a:schemeClr val="tx1"/>
          </a:solidFill>
          <a:latin typeface="+mn-lt"/>
          <a:ea typeface="+mn-ea"/>
          <a:cs typeface="+mn-cs"/>
        </a:defRPr>
      </a:lvl4pPr>
      <a:lvl5pPr marL="1133490" algn="l" defTabSz="566745" rtl="0" eaLnBrk="1" latinLnBrk="0" hangingPunct="1">
        <a:defRPr sz="1116" kern="1200">
          <a:solidFill>
            <a:schemeClr val="tx1"/>
          </a:solidFill>
          <a:latin typeface="+mn-lt"/>
          <a:ea typeface="+mn-ea"/>
          <a:cs typeface="+mn-cs"/>
        </a:defRPr>
      </a:lvl5pPr>
      <a:lvl6pPr marL="1416863" algn="l" defTabSz="566745" rtl="0" eaLnBrk="1" latinLnBrk="0" hangingPunct="1">
        <a:defRPr sz="1116" kern="1200">
          <a:solidFill>
            <a:schemeClr val="tx1"/>
          </a:solidFill>
          <a:latin typeface="+mn-lt"/>
          <a:ea typeface="+mn-ea"/>
          <a:cs typeface="+mn-cs"/>
        </a:defRPr>
      </a:lvl6pPr>
      <a:lvl7pPr marL="1700235" algn="l" defTabSz="566745" rtl="0" eaLnBrk="1" latinLnBrk="0" hangingPunct="1">
        <a:defRPr sz="1116" kern="1200">
          <a:solidFill>
            <a:schemeClr val="tx1"/>
          </a:solidFill>
          <a:latin typeface="+mn-lt"/>
          <a:ea typeface="+mn-ea"/>
          <a:cs typeface="+mn-cs"/>
        </a:defRPr>
      </a:lvl7pPr>
      <a:lvl8pPr marL="1983608" algn="l" defTabSz="566745" rtl="0" eaLnBrk="1" latinLnBrk="0" hangingPunct="1">
        <a:defRPr sz="1116" kern="1200">
          <a:solidFill>
            <a:schemeClr val="tx1"/>
          </a:solidFill>
          <a:latin typeface="+mn-lt"/>
          <a:ea typeface="+mn-ea"/>
          <a:cs typeface="+mn-cs"/>
        </a:defRPr>
      </a:lvl8pPr>
      <a:lvl9pPr marL="2266980" algn="l" defTabSz="566745" rtl="0" eaLnBrk="1" latinLnBrk="0" hangingPunct="1">
        <a:defRPr sz="111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DA816A5B-B156-4DC3-B18E-14F3E59A64F4}"/>
              </a:ext>
            </a:extLst>
          </p:cNvPr>
          <p:cNvSpPr>
            <a:spLocks noGrp="1"/>
          </p:cNvSpPr>
          <p:nvPr>
            <p:ph type="body" idx="1"/>
          </p:nvPr>
        </p:nvSpPr>
        <p:spPr>
          <a:xfrm>
            <a:off x="519510" y="2846623"/>
            <a:ext cx="6517481" cy="678486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xmlns="" id="{FDB0252E-67CD-4B33-849F-7B1449CF27D0}"/>
              </a:ext>
            </a:extLst>
          </p:cNvPr>
          <p:cNvSpPr>
            <a:spLocks noGrp="1"/>
          </p:cNvSpPr>
          <p:nvPr>
            <p:ph type="dt" sz="half" idx="2"/>
          </p:nvPr>
        </p:nvSpPr>
        <p:spPr>
          <a:xfrm>
            <a:off x="519509" y="9628274"/>
            <a:ext cx="1700213" cy="569325"/>
          </a:xfrm>
          <a:prstGeom prst="rect">
            <a:avLst/>
          </a:prstGeom>
        </p:spPr>
        <p:txBody>
          <a:bodyPr vert="horz" lIns="91440" tIns="45720" rIns="91440" bIns="45720" rtlCol="0" anchor="ctr"/>
          <a:lstStyle>
            <a:lvl1pPr algn="l">
              <a:defRPr sz="744">
                <a:solidFill>
                  <a:schemeClr val="tx1">
                    <a:tint val="75000"/>
                  </a:schemeClr>
                </a:solidFill>
              </a:defRPr>
            </a:lvl1pPr>
          </a:lstStyle>
          <a:p>
            <a:fld id="{BD8F27EB-44A1-4A75-AB3A-97CAF4DB1D9B}" type="datetime1">
              <a:rPr lang="fr-FR" smtClean="0">
                <a:solidFill>
                  <a:prstClr val="black">
                    <a:tint val="75000"/>
                  </a:prstClr>
                </a:solidFill>
              </a:rPr>
              <a:t>30/09/2022</a:t>
            </a:fld>
            <a:endParaRPr lang="fr-FR" dirty="0">
              <a:solidFill>
                <a:prstClr val="black">
                  <a:tint val="75000"/>
                </a:prstClr>
              </a:solidFill>
            </a:endParaRPr>
          </a:p>
        </p:txBody>
      </p:sp>
      <p:sp>
        <p:nvSpPr>
          <p:cNvPr id="5" name="Espace réservé du pied de page 4">
            <a:extLst>
              <a:ext uri="{FF2B5EF4-FFF2-40B4-BE49-F238E27FC236}">
                <a16:creationId xmlns:a16="http://schemas.microsoft.com/office/drawing/2014/main" xmlns="" id="{DC620AD2-E3F8-48CB-8B72-B0945DF5348A}"/>
              </a:ext>
            </a:extLst>
          </p:cNvPr>
          <p:cNvSpPr>
            <a:spLocks noGrp="1"/>
          </p:cNvSpPr>
          <p:nvPr>
            <p:ph type="ftr" sz="quarter" idx="3"/>
          </p:nvPr>
        </p:nvSpPr>
        <p:spPr>
          <a:xfrm>
            <a:off x="2503091" y="9628274"/>
            <a:ext cx="2550319" cy="569325"/>
          </a:xfrm>
          <a:prstGeom prst="rect">
            <a:avLst/>
          </a:prstGeom>
        </p:spPr>
        <p:txBody>
          <a:bodyPr vert="horz" lIns="91440" tIns="45720" rIns="91440" bIns="45720" rtlCol="0" anchor="ctr"/>
          <a:lstStyle>
            <a:lvl1pPr algn="ctr">
              <a:defRPr sz="744">
                <a:solidFill>
                  <a:schemeClr val="tx1">
                    <a:tint val="75000"/>
                  </a:schemeClr>
                </a:solidFill>
              </a:defRPr>
            </a:lvl1p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10" name="Ovale 9">
            <a:extLst>
              <a:ext uri="{FF2B5EF4-FFF2-40B4-BE49-F238E27FC236}">
                <a16:creationId xmlns:a16="http://schemas.microsoft.com/office/drawing/2014/main" xmlns="" id="{5A5F3BCF-F6FD-4DFF-B0B4-9892C9389344}"/>
              </a:ext>
            </a:extLst>
          </p:cNvPr>
          <p:cNvSpPr/>
          <p:nvPr userDrawn="1"/>
        </p:nvSpPr>
        <p:spPr>
          <a:xfrm>
            <a:off x="7166178" y="9710181"/>
            <a:ext cx="165113" cy="415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dirty="0">
              <a:solidFill>
                <a:prstClr val="white"/>
              </a:solidFill>
            </a:endParaRPr>
          </a:p>
        </p:txBody>
      </p:sp>
      <p:sp>
        <p:nvSpPr>
          <p:cNvPr id="6" name="Espace réservé du numéro de diapositive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7108294" y="9628274"/>
            <a:ext cx="221338" cy="569325"/>
          </a:xfrm>
          <a:prstGeom prst="rect">
            <a:avLst/>
          </a:prstGeom>
        </p:spPr>
        <p:txBody>
          <a:bodyPr vert="horz" lIns="91440" tIns="45720" rIns="91440" bIns="45720" rtlCol="0" anchor="ctr"/>
          <a:lstStyle>
            <a:lvl1pPr algn="r">
              <a:defRPr sz="434" i="1">
                <a:solidFill>
                  <a:schemeClr val="tx2">
                    <a:alpha val="70000"/>
                  </a:schemeClr>
                </a:solidFill>
              </a:defRPr>
            </a:lvl1pPr>
          </a:lstStyle>
          <a:p>
            <a:fld id="{82EE24B5-652C-4DB5-B7C3-B5BBEC1280B1}" type="slidenum">
              <a:rPr lang="fr-FR" smtClean="0">
                <a:solidFill>
                  <a:srgbClr val="373545">
                    <a:alpha val="70000"/>
                  </a:srgbClr>
                </a:solidFill>
              </a:rPr>
              <a:pPr/>
              <a:t>‹N°›</a:t>
            </a:fld>
            <a:endParaRPr lang="fr-FR" dirty="0">
              <a:solidFill>
                <a:srgbClr val="373545">
                  <a:alpha val="70000"/>
                </a:srgbClr>
              </a:solidFill>
            </a:endParaRPr>
          </a:p>
        </p:txBody>
      </p:sp>
      <p:graphicFrame>
        <p:nvGraphicFramePr>
          <p:cNvPr id="8" name="object 2"/>
          <p:cNvGraphicFramePr>
            <a:graphicFrameLocks noGrp="1"/>
          </p:cNvGraphicFramePr>
          <p:nvPr userDrawn="1">
            <p:extLst/>
          </p:nvPr>
        </p:nvGraphicFramePr>
        <p:xfrm>
          <a:off x="329549" y="199604"/>
          <a:ext cx="6987800" cy="1092537"/>
        </p:xfrm>
        <a:graphic>
          <a:graphicData uri="http://schemas.openxmlformats.org/drawingml/2006/table">
            <a:tbl>
              <a:tblPr firstRow="1" bandRow="1">
                <a:tableStyleId>{2D5ABB26-0587-4C30-8999-92F81FD0307C}</a:tableStyleId>
              </a:tblPr>
              <a:tblGrid>
                <a:gridCol w="2574072">
                  <a:extLst>
                    <a:ext uri="{9D8B030D-6E8A-4147-A177-3AD203B41FA5}">
                      <a16:colId xmlns:a16="http://schemas.microsoft.com/office/drawing/2014/main" xmlns="" val="20000"/>
                    </a:ext>
                  </a:extLst>
                </a:gridCol>
                <a:gridCol w="2500376">
                  <a:extLst>
                    <a:ext uri="{9D8B030D-6E8A-4147-A177-3AD203B41FA5}">
                      <a16:colId xmlns:a16="http://schemas.microsoft.com/office/drawing/2014/main" xmlns="" val="20001"/>
                    </a:ext>
                  </a:extLst>
                </a:gridCol>
                <a:gridCol w="1913352">
                  <a:extLst>
                    <a:ext uri="{9D8B030D-6E8A-4147-A177-3AD203B41FA5}">
                      <a16:colId xmlns:a16="http://schemas.microsoft.com/office/drawing/2014/main" xmlns="" val="20002"/>
                    </a:ext>
                  </a:extLst>
                </a:gridCol>
              </a:tblGrid>
              <a:tr h="111915">
                <a:tc rowSpan="5">
                  <a:txBody>
                    <a:bodyPr/>
                    <a:lstStyle/>
                    <a:p>
                      <a:pPr>
                        <a:lnSpc>
                          <a:spcPct val="100000"/>
                        </a:lnSpc>
                      </a:pPr>
                      <a:endParaRPr sz="1000" dirty="0">
                        <a:latin typeface="Times New Roman"/>
                        <a:cs typeface="Times New Roman"/>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rowSpan="2">
                  <a:txBody>
                    <a:bodyPr/>
                    <a:lstStyle/>
                    <a:p>
                      <a:pPr>
                        <a:lnSpc>
                          <a:spcPct val="100000"/>
                        </a:lnSpc>
                        <a:spcBef>
                          <a:spcPts val="50"/>
                        </a:spcBef>
                      </a:pPr>
                      <a:endParaRPr sz="900" dirty="0">
                        <a:solidFill>
                          <a:schemeClr val="tx2"/>
                        </a:solidFill>
                        <a:latin typeface="Garamond" panose="02020404030301010803" pitchFamily="18" charset="0"/>
                        <a:cs typeface="Times New Roman"/>
                      </a:endParaRPr>
                    </a:p>
                    <a:p>
                      <a:pPr algn="ctr">
                        <a:lnSpc>
                          <a:spcPct val="100000"/>
                        </a:lnSpc>
                      </a:pPr>
                      <a:r>
                        <a:rPr lang="fr-FR" sz="1000" b="1" dirty="0" smtClean="0">
                          <a:solidFill>
                            <a:schemeClr val="tx2"/>
                          </a:solidFill>
                          <a:latin typeface="Garamond" panose="02020404030301010803" pitchFamily="18" charset="0"/>
                          <a:cs typeface="Calibri"/>
                        </a:rPr>
                        <a:t>GROUPE MEDIA CONTACT</a:t>
                      </a:r>
                      <a:endParaRPr sz="1000" dirty="0">
                        <a:solidFill>
                          <a:schemeClr val="tx2"/>
                        </a:solidFill>
                        <a:latin typeface="Garamond" panose="02020404030301010803" pitchFamily="18" charset="0"/>
                        <a:cs typeface="Calibri"/>
                      </a:endParaRPr>
                    </a:p>
                  </a:txBody>
                  <a:tcPr marL="0" marR="0" marT="635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2540" algn="ctr">
                        <a:lnSpc>
                          <a:spcPts val="1065"/>
                        </a:lnSpc>
                        <a:spcBef>
                          <a:spcPts val="10"/>
                        </a:spcBef>
                      </a:pPr>
                      <a:r>
                        <a:rPr lang="fr-FR" sz="900" b="1" dirty="0" smtClean="0">
                          <a:solidFill>
                            <a:schemeClr val="tx2"/>
                          </a:solidFill>
                          <a:latin typeface="Garamond" panose="02020404030301010803" pitchFamily="18" charset="0"/>
                          <a:cs typeface="Calibri"/>
                        </a:rPr>
                        <a:t>GROUPE MEDIA CONTACT</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220497">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635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516890" marR="306705" indent="-201930">
                        <a:lnSpc>
                          <a:spcPts val="1130"/>
                        </a:lnSpc>
                      </a:pPr>
                      <a:r>
                        <a:rPr sz="900" b="1" dirty="0">
                          <a:solidFill>
                            <a:schemeClr val="tx2"/>
                          </a:solidFill>
                          <a:latin typeface="Garamond" panose="02020404030301010803" pitchFamily="18" charset="0"/>
                          <a:cs typeface="Calibri"/>
                        </a:rPr>
                        <a:t>Rédacteur</a:t>
                      </a:r>
                      <a:r>
                        <a:rPr sz="900" b="1" spc="150" dirty="0">
                          <a:solidFill>
                            <a:schemeClr val="tx2"/>
                          </a:solidFill>
                          <a:latin typeface="Garamond" panose="02020404030301010803" pitchFamily="18" charset="0"/>
                          <a:cs typeface="Calibri"/>
                        </a:rPr>
                        <a:t> </a:t>
                      </a:r>
                      <a:r>
                        <a:rPr sz="900" b="1" dirty="0">
                          <a:solidFill>
                            <a:schemeClr val="tx2"/>
                          </a:solidFill>
                          <a:latin typeface="Garamond" panose="02020404030301010803" pitchFamily="18" charset="0"/>
                          <a:cs typeface="Calibri"/>
                        </a:rPr>
                        <a:t>:</a:t>
                      </a:r>
                      <a:r>
                        <a:rPr sz="900" b="1" spc="105"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Direction</a:t>
                      </a:r>
                      <a:r>
                        <a:rPr sz="900" b="1" spc="500" dirty="0">
                          <a:solidFill>
                            <a:schemeClr val="tx2"/>
                          </a:solidFill>
                          <a:latin typeface="Garamond" panose="02020404030301010803" pitchFamily="18" charset="0"/>
                          <a:cs typeface="Calibri"/>
                        </a:rPr>
                        <a:t> </a:t>
                      </a:r>
                      <a:r>
                        <a:rPr sz="900" b="1" spc="-10" dirty="0">
                          <a:solidFill>
                            <a:schemeClr val="tx2"/>
                          </a:solidFill>
                          <a:latin typeface="Garamond" panose="02020404030301010803" pitchFamily="18" charset="0"/>
                          <a:cs typeface="Calibri"/>
                        </a:rPr>
                        <a:t>Commerciale</a:t>
                      </a:r>
                      <a:endParaRPr sz="9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r h="112868">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rowSpan="3">
                  <a:txBody>
                    <a:bodyPr/>
                    <a:lstStyle/>
                    <a:p>
                      <a:pPr algn="ctr">
                        <a:lnSpc>
                          <a:spcPts val="1195"/>
                        </a:lnSpc>
                      </a:pPr>
                      <a:r>
                        <a:rPr lang="fr-FR" sz="1000" b="1" dirty="0" smtClean="0">
                          <a:solidFill>
                            <a:schemeClr val="tx2"/>
                          </a:solidFill>
                          <a:latin typeface="Garamond" panose="02020404030301010803" pitchFamily="18" charset="0"/>
                          <a:cs typeface="Calibri"/>
                        </a:rPr>
                        <a:t>Réponse à la consultation pour</a:t>
                      </a:r>
                    </a:p>
                    <a:p>
                      <a:pPr algn="ctr">
                        <a:lnSpc>
                          <a:spcPts val="1195"/>
                        </a:lnSpc>
                      </a:pPr>
                      <a:r>
                        <a:rPr lang="fr-FR" sz="1000" b="1" dirty="0" smtClean="0">
                          <a:solidFill>
                            <a:schemeClr val="tx2"/>
                          </a:solidFill>
                          <a:latin typeface="Garamond" panose="02020404030301010803" pitchFamily="18" charset="0"/>
                          <a:cs typeface="Calibri"/>
                        </a:rPr>
                        <a:t>Externalisation partielle activités de services clients orange Burkina-Faso</a:t>
                      </a:r>
                    </a:p>
                    <a:p>
                      <a:pPr algn="ctr">
                        <a:lnSpc>
                          <a:spcPct val="100000"/>
                        </a:lnSpc>
                        <a:spcBef>
                          <a:spcPts val="259"/>
                        </a:spcBef>
                      </a:pPr>
                      <a:r>
                        <a:rPr sz="800" dirty="0" smtClean="0">
                          <a:solidFill>
                            <a:schemeClr val="tx2"/>
                          </a:solidFill>
                          <a:latin typeface="Garamond" panose="02020404030301010803" pitchFamily="18" charset="0"/>
                          <a:cs typeface="Calibri"/>
                        </a:rPr>
                        <a:t>D</a:t>
                      </a:r>
                      <a:r>
                        <a:rPr lang="fr-FR" sz="800" dirty="0" smtClean="0">
                          <a:solidFill>
                            <a:schemeClr val="tx2"/>
                          </a:solidFill>
                          <a:latin typeface="Garamond" panose="02020404030301010803" pitchFamily="18" charset="0"/>
                          <a:cs typeface="Calibri"/>
                        </a:rPr>
                        <a:t>G</a:t>
                      </a:r>
                      <a:r>
                        <a:rPr sz="800" dirty="0" smtClean="0">
                          <a:solidFill>
                            <a:schemeClr val="tx2"/>
                          </a:solidFill>
                          <a:latin typeface="Garamond" panose="02020404030301010803" pitchFamily="18" charset="0"/>
                          <a:cs typeface="Calibri"/>
                        </a:rPr>
                        <a:t>.</a:t>
                      </a:r>
                      <a:r>
                        <a:rPr lang="fr-FR" sz="800" dirty="0" smtClean="0">
                          <a:solidFill>
                            <a:schemeClr val="tx2"/>
                          </a:solidFill>
                          <a:latin typeface="Garamond" panose="02020404030301010803" pitchFamily="18" charset="0"/>
                          <a:cs typeface="Calibri"/>
                        </a:rPr>
                        <a:t>GROUPE MEDIA</a:t>
                      </a:r>
                      <a:r>
                        <a:rPr lang="fr-FR" sz="800" baseline="0" dirty="0" smtClean="0">
                          <a:solidFill>
                            <a:schemeClr val="tx2"/>
                          </a:solidFill>
                          <a:latin typeface="Garamond" panose="02020404030301010803" pitchFamily="18" charset="0"/>
                          <a:cs typeface="Calibri"/>
                        </a:rPr>
                        <a:t> CONTACT</a:t>
                      </a:r>
                      <a:endParaRPr sz="800" dirty="0">
                        <a:solidFill>
                          <a:schemeClr val="tx2"/>
                        </a:solidFill>
                        <a:latin typeface="Garamond" panose="02020404030301010803" pitchFamily="18" charset="0"/>
                        <a:cs typeface="Calibri"/>
                      </a:endParaRPr>
                    </a:p>
                  </a:txBody>
                  <a:tcPr marL="0" marR="0" marT="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tc>
                  <a:txBody>
                    <a:bodyPr/>
                    <a:lstStyle/>
                    <a:p>
                      <a:pPr marL="1905" algn="ctr">
                        <a:lnSpc>
                          <a:spcPts val="1075"/>
                        </a:lnSpc>
                        <a:spcBef>
                          <a:spcPts val="10"/>
                        </a:spcBef>
                      </a:pPr>
                      <a:r>
                        <a:rPr sz="900" b="1" dirty="0">
                          <a:solidFill>
                            <a:schemeClr val="tx2"/>
                          </a:solidFill>
                          <a:latin typeface="Garamond" panose="02020404030301010803" pitchFamily="18" charset="0"/>
                          <a:cs typeface="Calibri"/>
                        </a:rPr>
                        <a:t>Version</a:t>
                      </a:r>
                      <a:r>
                        <a:rPr sz="900" b="1" spc="90" dirty="0">
                          <a:solidFill>
                            <a:schemeClr val="tx2"/>
                          </a:solidFill>
                          <a:latin typeface="Garamond" panose="02020404030301010803" pitchFamily="18" charset="0"/>
                          <a:cs typeface="Calibri"/>
                        </a:rPr>
                        <a:t> </a:t>
                      </a:r>
                      <a:r>
                        <a:rPr sz="900" b="1" spc="-25" dirty="0">
                          <a:solidFill>
                            <a:schemeClr val="tx2"/>
                          </a:solidFill>
                          <a:latin typeface="Garamond" panose="02020404030301010803" pitchFamily="18" charset="0"/>
                          <a:cs typeface="Calibri"/>
                        </a:rPr>
                        <a:t>1.1</a:t>
                      </a: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2"/>
                  </a:ext>
                </a:extLst>
              </a:tr>
              <a:tr h="111915">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marL="1270" algn="ctr">
                        <a:lnSpc>
                          <a:spcPts val="1065"/>
                        </a:lnSpc>
                        <a:spcBef>
                          <a:spcPts val="10"/>
                        </a:spcBef>
                      </a:pPr>
                      <a:endParaRPr sz="900" dirty="0">
                        <a:solidFill>
                          <a:schemeClr val="tx2"/>
                        </a:solidFill>
                        <a:latin typeface="Garamond" panose="02020404030301010803" pitchFamily="18" charset="0"/>
                        <a:cs typeface="Calibri"/>
                      </a:endParaRPr>
                    </a:p>
                  </a:txBody>
                  <a:tcPr marL="0" marR="0" marT="1270"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3"/>
                  </a:ext>
                </a:extLst>
              </a:tr>
              <a:tr h="398609">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vMerge="1">
                  <a:txBody>
                    <a:bodyPr/>
                    <a:lstStyle/>
                    <a:p>
                      <a:endParaRPr/>
                    </a:p>
                  </a:txBody>
                  <a:tcPr marL="0" marR="0" marT="0" marB="0">
                    <a:lnL w="6350">
                      <a:solidFill>
                        <a:srgbClr val="365F91"/>
                      </a:solidFill>
                      <a:prstDash val="solid"/>
                    </a:lnL>
                    <a:lnR w="6350">
                      <a:solidFill>
                        <a:srgbClr val="365F91"/>
                      </a:solidFill>
                      <a:prstDash val="solid"/>
                    </a:lnR>
                    <a:lnT w="6350">
                      <a:solidFill>
                        <a:srgbClr val="365F91"/>
                      </a:solidFill>
                      <a:prstDash val="solid"/>
                    </a:lnT>
                    <a:lnB w="6350">
                      <a:solidFill>
                        <a:srgbClr val="365F91"/>
                      </a:solidFill>
                      <a:prstDash val="solid"/>
                    </a:lnB>
                  </a:tcPr>
                </a:tc>
                <a:tc>
                  <a:txBody>
                    <a:bodyPr/>
                    <a:lstStyle/>
                    <a:p>
                      <a:pPr>
                        <a:lnSpc>
                          <a:spcPct val="100000"/>
                        </a:lnSpc>
                        <a:spcBef>
                          <a:spcPts val="15"/>
                        </a:spcBef>
                      </a:pPr>
                      <a:endParaRPr sz="1300" dirty="0">
                        <a:solidFill>
                          <a:schemeClr val="tx2"/>
                        </a:solidFill>
                        <a:latin typeface="Garamond" panose="02020404030301010803" pitchFamily="18" charset="0"/>
                        <a:cs typeface="Times New Roman"/>
                      </a:endParaRPr>
                    </a:p>
                    <a:p>
                      <a:pPr marL="2540" algn="ctr">
                        <a:lnSpc>
                          <a:spcPct val="100000"/>
                        </a:lnSpc>
                      </a:pPr>
                      <a:r>
                        <a:rPr lang="fr-FR" sz="900" b="1" spc="-10" dirty="0" smtClean="0">
                          <a:solidFill>
                            <a:schemeClr val="tx2"/>
                          </a:solidFill>
                          <a:latin typeface="Garamond" panose="02020404030301010803" pitchFamily="18" charset="0"/>
                          <a:cs typeface="Calibri"/>
                        </a:rPr>
                        <a:t>30</a:t>
                      </a:r>
                      <a:r>
                        <a:rPr sz="900" b="1" spc="-10" dirty="0" smtClean="0">
                          <a:solidFill>
                            <a:schemeClr val="tx2"/>
                          </a:solidFill>
                          <a:latin typeface="Garamond" panose="02020404030301010803" pitchFamily="18" charset="0"/>
                          <a:cs typeface="Calibri"/>
                        </a:rPr>
                        <a:t>/</a:t>
                      </a:r>
                      <a:r>
                        <a:rPr lang="fr-FR" sz="900" b="1" spc="-10" dirty="0" smtClean="0">
                          <a:solidFill>
                            <a:schemeClr val="tx2"/>
                          </a:solidFill>
                          <a:latin typeface="Garamond" panose="02020404030301010803" pitchFamily="18" charset="0"/>
                          <a:cs typeface="Calibri"/>
                        </a:rPr>
                        <a:t>09</a:t>
                      </a:r>
                      <a:r>
                        <a:rPr sz="900" b="1" spc="-10" dirty="0" smtClean="0">
                          <a:solidFill>
                            <a:schemeClr val="tx2"/>
                          </a:solidFill>
                          <a:latin typeface="Garamond" panose="02020404030301010803" pitchFamily="18" charset="0"/>
                          <a:cs typeface="Calibri"/>
                        </a:rPr>
                        <a:t>/20</a:t>
                      </a:r>
                      <a:r>
                        <a:rPr lang="fr-FR" sz="900" b="1" spc="-10" dirty="0" smtClean="0">
                          <a:solidFill>
                            <a:schemeClr val="tx2"/>
                          </a:solidFill>
                          <a:latin typeface="Garamond" panose="02020404030301010803" pitchFamily="18" charset="0"/>
                          <a:cs typeface="Calibri"/>
                        </a:rPr>
                        <a:t>22</a:t>
                      </a:r>
                      <a:endParaRPr sz="900" dirty="0">
                        <a:solidFill>
                          <a:schemeClr val="tx2"/>
                        </a:solidFill>
                        <a:latin typeface="Garamond" panose="02020404030301010803" pitchFamily="18" charset="0"/>
                        <a:cs typeface="Calibri"/>
                      </a:endParaRPr>
                    </a:p>
                  </a:txBody>
                  <a:tcPr marL="0" marR="0" marT="1905" marB="0">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Image 8" descr="Z:\EN TETE\ACTUALISEE\GROUPE\Papier ENTETE ALL in 1-Group01.jpg"/>
          <p:cNvPicPr/>
          <p:nvPr userDrawn="1"/>
        </p:nvPicPr>
        <p:blipFill rotWithShape="1">
          <a:blip r:embed="rId11" cstate="hqprint">
            <a:extLst>
              <a:ext uri="{28A0092B-C50C-407E-A947-70E740481C1C}">
                <a14:useLocalDpi xmlns:a14="http://schemas.microsoft.com/office/drawing/2010/main" val="0"/>
              </a:ext>
            </a:extLst>
          </a:blip>
          <a:srcRect/>
          <a:stretch/>
        </p:blipFill>
        <p:spPr bwMode="auto">
          <a:xfrm>
            <a:off x="503905" y="207380"/>
            <a:ext cx="2143041" cy="540000"/>
          </a:xfrm>
          <a:prstGeom prst="rect">
            <a:avLst/>
          </a:prstGeom>
          <a:noFill/>
          <a:ln>
            <a:noFill/>
          </a:ln>
        </p:spPr>
      </p:pic>
      <p:pic>
        <p:nvPicPr>
          <p:cNvPr id="11" name="Image 10"/>
          <p:cNvPicPr/>
          <p:nvPr userDrawn="1"/>
        </p:nvPicPr>
        <p:blipFill rotWithShape="1">
          <a:blip r:embed="rId12"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
        <p:nvSpPr>
          <p:cNvPr id="2" name="ZoneTexte 1"/>
          <p:cNvSpPr txBox="1"/>
          <p:nvPr userDrawn="1"/>
        </p:nvSpPr>
        <p:spPr>
          <a:xfrm>
            <a:off x="329547" y="778573"/>
            <a:ext cx="2606158" cy="507831"/>
          </a:xfrm>
          <a:prstGeom prst="rect">
            <a:avLst/>
          </a:prstGeom>
          <a:noFill/>
        </p:spPr>
        <p:txBody>
          <a:bodyPr wrap="square" rtlCol="0">
            <a:spAutoFit/>
          </a:bodyPr>
          <a:lstStyle/>
          <a:p>
            <a:r>
              <a:rPr lang="fr-FR" sz="900" b="1" i="1" dirty="0" smtClean="0">
                <a:solidFill>
                  <a:srgbClr val="373545"/>
                </a:solidFill>
                <a:latin typeface="Garamond" panose="02020404030301010803" pitchFamily="18" charset="0"/>
                <a:cs typeface="Calibri"/>
              </a:rPr>
              <a:t>Nous offrons une </a:t>
            </a:r>
            <a:r>
              <a:rPr lang="fr-FR" sz="900" b="1" i="1" dirty="0" smtClean="0">
                <a:solidFill>
                  <a:srgbClr val="373545"/>
                </a:solidFill>
                <a:effectLst>
                  <a:outerShdw blurRad="38100" dist="38100" dir="2700000" algn="tl">
                    <a:srgbClr val="000000">
                      <a:alpha val="43137"/>
                    </a:srgbClr>
                  </a:outerShdw>
                </a:effectLst>
                <a:latin typeface="Garamond" panose="02020404030301010803" pitchFamily="18" charset="0"/>
                <a:cs typeface="Calibri"/>
              </a:rPr>
              <a:t>expérience unique </a:t>
            </a:r>
            <a:r>
              <a:rPr lang="fr-FR" sz="900" b="1" i="1" dirty="0" smtClean="0">
                <a:solidFill>
                  <a:srgbClr val="373545"/>
                </a:solidFill>
                <a:latin typeface="Garamond" panose="02020404030301010803" pitchFamily="18" charset="0"/>
                <a:cs typeface="Calibri"/>
              </a:rPr>
              <a:t>à nos clients et employés pour une performance agile de l’entreprise</a:t>
            </a:r>
            <a:endParaRPr lang="fr-FR" sz="900" b="1" i="1" dirty="0">
              <a:solidFill>
                <a:srgbClr val="373545"/>
              </a:solidFill>
              <a:latin typeface="Garamond" panose="02020404030301010803" pitchFamily="18" charset="0"/>
              <a:cs typeface="Calibri"/>
            </a:endParaRPr>
          </a:p>
        </p:txBody>
      </p:sp>
    </p:spTree>
    <p:extLst>
      <p:ext uri="{BB962C8B-B14F-4D97-AF65-F5344CB8AC3E}">
        <p14:creationId xmlns:p14="http://schemas.microsoft.com/office/powerpoint/2010/main" val="9921040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iming>
    <p:tnLst>
      <p:par>
        <p:cTn id="1" dur="indefinite" restart="never" nodeType="tmRoot"/>
      </p:par>
    </p:tnLst>
  </p:timing>
  <p:hf hdr="0" dt="0"/>
  <p:txStyles>
    <p:titleStyle>
      <a:lvl1pPr algn="l" defTabSz="566745" rtl="0" eaLnBrk="1" latinLnBrk="0" hangingPunct="1">
        <a:lnSpc>
          <a:spcPct val="90000"/>
        </a:lnSpc>
        <a:spcBef>
          <a:spcPct val="0"/>
        </a:spcBef>
        <a:buNone/>
        <a:defRPr sz="1983" b="1" kern="1200">
          <a:solidFill>
            <a:schemeClr val="accent2"/>
          </a:solidFill>
          <a:latin typeface="+mj-lt"/>
          <a:ea typeface="+mj-ea"/>
          <a:cs typeface="+mj-cs"/>
        </a:defRPr>
      </a:lvl1pPr>
    </p:titleStyle>
    <p:bodyStyle>
      <a:lvl1pPr marL="141686" indent="-141686" algn="l" defTabSz="566745" rtl="0" eaLnBrk="1" latinLnBrk="0" hangingPunct="1">
        <a:lnSpc>
          <a:spcPct val="90000"/>
        </a:lnSpc>
        <a:spcBef>
          <a:spcPts val="620"/>
        </a:spcBef>
        <a:buFont typeface="Arial" panose="020B0604020202020204" pitchFamily="34" charset="0"/>
        <a:buChar char="•"/>
        <a:defRPr sz="992" kern="1200">
          <a:solidFill>
            <a:schemeClr val="tx1">
              <a:lumMod val="75000"/>
              <a:lumOff val="25000"/>
            </a:schemeClr>
          </a:solidFill>
          <a:latin typeface="+mn-lt"/>
          <a:ea typeface="+mn-ea"/>
          <a:cs typeface="+mn-cs"/>
        </a:defRPr>
      </a:lvl1pPr>
      <a:lvl2pPr marL="425059"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2pPr>
      <a:lvl3pPr marL="708431"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3pPr>
      <a:lvl4pPr marL="991804"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4pPr>
      <a:lvl5pPr marL="1275177" indent="-141686" algn="l" defTabSz="566745" rtl="0" eaLnBrk="1" latinLnBrk="0" hangingPunct="1">
        <a:lnSpc>
          <a:spcPct val="90000"/>
        </a:lnSpc>
        <a:spcBef>
          <a:spcPts val="310"/>
        </a:spcBef>
        <a:buFont typeface="Arial" panose="020B0604020202020204" pitchFamily="34" charset="0"/>
        <a:buChar char="•"/>
        <a:defRPr sz="992" kern="1200">
          <a:solidFill>
            <a:schemeClr val="tx1">
              <a:lumMod val="75000"/>
              <a:lumOff val="25000"/>
            </a:schemeClr>
          </a:solidFill>
          <a:latin typeface="+mn-lt"/>
          <a:ea typeface="+mn-ea"/>
          <a:cs typeface="+mn-cs"/>
        </a:defRPr>
      </a:lvl5pPr>
      <a:lvl6pPr marL="1558549"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1922"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5294"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8667"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745" rtl="0" eaLnBrk="1" latinLnBrk="0" hangingPunct="1">
        <a:defRPr sz="1116" kern="1200">
          <a:solidFill>
            <a:schemeClr val="tx1"/>
          </a:solidFill>
          <a:latin typeface="+mn-lt"/>
          <a:ea typeface="+mn-ea"/>
          <a:cs typeface="+mn-cs"/>
        </a:defRPr>
      </a:lvl1pPr>
      <a:lvl2pPr marL="283373" algn="l" defTabSz="566745" rtl="0" eaLnBrk="1" latinLnBrk="0" hangingPunct="1">
        <a:defRPr sz="1116" kern="1200">
          <a:solidFill>
            <a:schemeClr val="tx1"/>
          </a:solidFill>
          <a:latin typeface="+mn-lt"/>
          <a:ea typeface="+mn-ea"/>
          <a:cs typeface="+mn-cs"/>
        </a:defRPr>
      </a:lvl2pPr>
      <a:lvl3pPr marL="566745" algn="l" defTabSz="566745" rtl="0" eaLnBrk="1" latinLnBrk="0" hangingPunct="1">
        <a:defRPr sz="1116" kern="1200">
          <a:solidFill>
            <a:schemeClr val="tx1"/>
          </a:solidFill>
          <a:latin typeface="+mn-lt"/>
          <a:ea typeface="+mn-ea"/>
          <a:cs typeface="+mn-cs"/>
        </a:defRPr>
      </a:lvl3pPr>
      <a:lvl4pPr marL="850118" algn="l" defTabSz="566745" rtl="0" eaLnBrk="1" latinLnBrk="0" hangingPunct="1">
        <a:defRPr sz="1116" kern="1200">
          <a:solidFill>
            <a:schemeClr val="tx1"/>
          </a:solidFill>
          <a:latin typeface="+mn-lt"/>
          <a:ea typeface="+mn-ea"/>
          <a:cs typeface="+mn-cs"/>
        </a:defRPr>
      </a:lvl4pPr>
      <a:lvl5pPr marL="1133490" algn="l" defTabSz="566745" rtl="0" eaLnBrk="1" latinLnBrk="0" hangingPunct="1">
        <a:defRPr sz="1116" kern="1200">
          <a:solidFill>
            <a:schemeClr val="tx1"/>
          </a:solidFill>
          <a:latin typeface="+mn-lt"/>
          <a:ea typeface="+mn-ea"/>
          <a:cs typeface="+mn-cs"/>
        </a:defRPr>
      </a:lvl5pPr>
      <a:lvl6pPr marL="1416863" algn="l" defTabSz="566745" rtl="0" eaLnBrk="1" latinLnBrk="0" hangingPunct="1">
        <a:defRPr sz="1116" kern="1200">
          <a:solidFill>
            <a:schemeClr val="tx1"/>
          </a:solidFill>
          <a:latin typeface="+mn-lt"/>
          <a:ea typeface="+mn-ea"/>
          <a:cs typeface="+mn-cs"/>
        </a:defRPr>
      </a:lvl6pPr>
      <a:lvl7pPr marL="1700235" algn="l" defTabSz="566745" rtl="0" eaLnBrk="1" latinLnBrk="0" hangingPunct="1">
        <a:defRPr sz="1116" kern="1200">
          <a:solidFill>
            <a:schemeClr val="tx1"/>
          </a:solidFill>
          <a:latin typeface="+mn-lt"/>
          <a:ea typeface="+mn-ea"/>
          <a:cs typeface="+mn-cs"/>
        </a:defRPr>
      </a:lvl7pPr>
      <a:lvl8pPr marL="1983608" algn="l" defTabSz="566745" rtl="0" eaLnBrk="1" latinLnBrk="0" hangingPunct="1">
        <a:defRPr sz="1116" kern="1200">
          <a:solidFill>
            <a:schemeClr val="tx1"/>
          </a:solidFill>
          <a:latin typeface="+mn-lt"/>
          <a:ea typeface="+mn-ea"/>
          <a:cs typeface="+mn-cs"/>
        </a:defRPr>
      </a:lvl8pPr>
      <a:lvl9pPr marL="2266980" algn="l" defTabSz="566745"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jp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16.svg"/><Relationship Id="rId4" Type="http://schemas.openxmlformats.org/officeDocument/2006/relationships/image" Target="../media/image50.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lan-afrique.org/quelles-actions-menees-page/burkina-fas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8CECB.375FFC7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54" Type="http://schemas.openxmlformats.org/officeDocument/2006/relationships/image" Target="../media/image6.sv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Document_Microsoft_Word5.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63" Type="http://schemas.openxmlformats.org/officeDocument/2006/relationships/image" Target="../media/image26.png"/><Relationship Id="rId59" Type="http://schemas.openxmlformats.org/officeDocument/2006/relationships/image" Target="../media/image24.png"/><Relationship Id="rId2" Type="http://schemas.openxmlformats.org/officeDocument/2006/relationships/image" Target="../media/image23.png"/><Relationship Id="rId62" Type="http://schemas.openxmlformats.org/officeDocument/2006/relationships/image" Target="../media/image20.svg"/><Relationship Id="rId1" Type="http://schemas.openxmlformats.org/officeDocument/2006/relationships/slideLayout" Target="../slideLayouts/slideLayout2.xml"/><Relationship Id="rId58" Type="http://schemas.openxmlformats.org/officeDocument/2006/relationships/image" Target="../media/image14.svg"/><Relationship Id="rId61" Type="http://schemas.openxmlformats.org/officeDocument/2006/relationships/image" Target="../media/image25.png"/><Relationship Id="rId60" Type="http://schemas.openxmlformats.org/officeDocument/2006/relationships/image" Target="../media/image18.svg"/><Relationship Id="rId64" Type="http://schemas.openxmlformats.org/officeDocument/2006/relationships/image" Target="../media/image22.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companeo.com/mobilier-de-bureau/guide/conseils-pour-evaluer-ergonomie-poste-travai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5" name="objet 7" descr="Rectangle beige">
            <a:extLst>
              <a:ext uri="{FF2B5EF4-FFF2-40B4-BE49-F238E27FC236}">
                <a16:creationId xmlns:a16="http://schemas.microsoft.com/office/drawing/2014/main" xmlns="" id="{B36975AA-C62E-46BE-9382-E2CF56FDF817}"/>
              </a:ext>
            </a:extLst>
          </p:cNvPr>
          <p:cNvSpPr/>
          <p:nvPr/>
        </p:nvSpPr>
        <p:spPr bwMode="white">
          <a:xfrm>
            <a:off x="2026700" y="6737495"/>
            <a:ext cx="3480750" cy="0"/>
          </a:xfrm>
          <a:custGeom>
            <a:avLst/>
            <a:gdLst/>
            <a:ahLst/>
            <a:cxnLst/>
            <a:rect l="l" t="t" r="r" b="b"/>
            <a:pathLst>
              <a:path w="3935729">
                <a:moveTo>
                  <a:pt x="0" y="0"/>
                </a:moveTo>
                <a:lnTo>
                  <a:pt x="3935349" y="0"/>
                </a:lnTo>
              </a:path>
            </a:pathLst>
          </a:custGeom>
          <a:ln w="54863">
            <a:solidFill>
              <a:srgbClr val="FF0000"/>
            </a:solidFill>
          </a:ln>
        </p:spPr>
        <p:txBody>
          <a:bodyPr wrap="square" lIns="0" tIns="0" rIns="0" bIns="0" rtlCol="0"/>
          <a:lstStyle/>
          <a:p>
            <a:pPr rtl="0"/>
            <a:endParaRPr lang="fr-FR" sz="1116" dirty="0"/>
          </a:p>
        </p:txBody>
      </p:sp>
      <p:sp>
        <p:nvSpPr>
          <p:cNvPr id="6" name="object 7"/>
          <p:cNvSpPr txBox="1"/>
          <p:nvPr/>
        </p:nvSpPr>
        <p:spPr>
          <a:xfrm>
            <a:off x="442974" y="3523760"/>
            <a:ext cx="6256927" cy="1088375"/>
          </a:xfrm>
          <a:prstGeom prst="rect">
            <a:avLst/>
          </a:prstGeom>
        </p:spPr>
        <p:txBody>
          <a:bodyPr vert="horz" wrap="square" lIns="0" tIns="12700" rIns="0" bIns="0" rtlCol="0">
            <a:spAutoFit/>
          </a:bodyPr>
          <a:lstStyle/>
          <a:p>
            <a:pPr marL="1270" algn="ctr">
              <a:lnSpc>
                <a:spcPct val="100000"/>
              </a:lnSpc>
              <a:spcBef>
                <a:spcPts val="100"/>
              </a:spcBef>
            </a:pPr>
            <a:r>
              <a:rPr b="1" spc="80" dirty="0">
                <a:solidFill>
                  <a:schemeClr val="tx2"/>
                </a:solidFill>
                <a:latin typeface="Garamond" panose="02020404030301010803" pitchFamily="18" charset="0"/>
                <a:cs typeface="Calibri"/>
              </a:rPr>
              <a:t>REPONSE</a:t>
            </a:r>
            <a:r>
              <a:rPr b="1" spc="-45" dirty="0">
                <a:solidFill>
                  <a:schemeClr val="tx2"/>
                </a:solidFill>
                <a:latin typeface="Garamond" panose="02020404030301010803" pitchFamily="18" charset="0"/>
                <a:cs typeface="Calibri"/>
              </a:rPr>
              <a:t> </a:t>
            </a:r>
            <a:r>
              <a:rPr b="1" dirty="0">
                <a:solidFill>
                  <a:schemeClr val="tx2"/>
                </a:solidFill>
                <a:latin typeface="Garamond" panose="02020404030301010803" pitchFamily="18" charset="0"/>
                <a:cs typeface="Calibri"/>
              </a:rPr>
              <a:t>A</a:t>
            </a:r>
            <a:r>
              <a:rPr b="1" spc="-35" dirty="0">
                <a:solidFill>
                  <a:schemeClr val="tx2"/>
                </a:solidFill>
                <a:latin typeface="Garamond" panose="02020404030301010803" pitchFamily="18" charset="0"/>
                <a:cs typeface="Calibri"/>
              </a:rPr>
              <a:t> </a:t>
            </a:r>
            <a:r>
              <a:rPr b="1" spc="55" dirty="0">
                <a:solidFill>
                  <a:schemeClr val="tx2"/>
                </a:solidFill>
                <a:latin typeface="Garamond" panose="02020404030301010803" pitchFamily="18" charset="0"/>
                <a:cs typeface="Calibri"/>
              </a:rPr>
              <a:t>LA</a:t>
            </a:r>
            <a:r>
              <a:rPr b="1" spc="-25" dirty="0">
                <a:solidFill>
                  <a:schemeClr val="tx2"/>
                </a:solidFill>
                <a:latin typeface="Garamond" panose="02020404030301010803" pitchFamily="18" charset="0"/>
                <a:cs typeface="Calibri"/>
              </a:rPr>
              <a:t> </a:t>
            </a:r>
            <a:r>
              <a:rPr b="1" spc="50" dirty="0">
                <a:solidFill>
                  <a:schemeClr val="tx2"/>
                </a:solidFill>
                <a:latin typeface="Garamond" panose="02020404030301010803" pitchFamily="18" charset="0"/>
                <a:cs typeface="Calibri"/>
              </a:rPr>
              <a:t>CONSULTATION</a:t>
            </a:r>
            <a:r>
              <a:rPr b="1" spc="340" dirty="0">
                <a:solidFill>
                  <a:schemeClr val="tx2"/>
                </a:solidFill>
                <a:latin typeface="Garamond" panose="02020404030301010803" pitchFamily="18" charset="0"/>
                <a:cs typeface="Calibri"/>
              </a:rPr>
              <a:t> </a:t>
            </a:r>
            <a:r>
              <a:rPr b="1" spc="45" dirty="0">
                <a:solidFill>
                  <a:schemeClr val="tx2"/>
                </a:solidFill>
                <a:latin typeface="Garamond" panose="02020404030301010803" pitchFamily="18" charset="0"/>
                <a:cs typeface="Calibri"/>
              </a:rPr>
              <a:t>POUR</a:t>
            </a:r>
            <a:endParaRPr dirty="0">
              <a:solidFill>
                <a:schemeClr val="tx2"/>
              </a:solidFill>
              <a:latin typeface="Garamond" panose="02020404030301010803" pitchFamily="18" charset="0"/>
              <a:cs typeface="Calibri"/>
            </a:endParaRPr>
          </a:p>
          <a:p>
            <a:pPr marL="12065" marR="5080" algn="ctr">
              <a:lnSpc>
                <a:spcPct val="121100"/>
              </a:lnSpc>
              <a:spcBef>
                <a:spcPts val="975"/>
              </a:spcBef>
            </a:pPr>
            <a:r>
              <a:rPr lang="fr-FR" b="1" spc="55" dirty="0" smtClean="0">
                <a:solidFill>
                  <a:schemeClr val="tx2"/>
                </a:solidFill>
                <a:latin typeface="Garamond" panose="02020404030301010803" pitchFamily="18" charset="0"/>
                <a:cs typeface="Calibri"/>
              </a:rPr>
              <a:t>EXTERNALISATION PARTIELLE DES ACTIVITÉS DE SERVICES CLIENTS</a:t>
            </a:r>
            <a:r>
              <a:rPr lang="fr-FR" b="1" spc="35" dirty="0" smtClean="0">
                <a:solidFill>
                  <a:schemeClr val="tx2"/>
                </a:solidFill>
                <a:latin typeface="Garamond" panose="02020404030301010803" pitchFamily="18" charset="0"/>
                <a:cs typeface="Calibri"/>
              </a:rPr>
              <a:t> </a:t>
            </a:r>
            <a:r>
              <a:rPr lang="fr-FR" b="1" dirty="0" smtClean="0">
                <a:solidFill>
                  <a:schemeClr val="tx2"/>
                </a:solidFill>
                <a:latin typeface="Garamond" panose="02020404030301010803" pitchFamily="18" charset="0"/>
                <a:cs typeface="Calibri"/>
              </a:rPr>
              <a:t>ORANGE</a:t>
            </a:r>
            <a:r>
              <a:rPr lang="fr-FR" b="1" spc="50" dirty="0" smtClean="0">
                <a:solidFill>
                  <a:schemeClr val="tx2"/>
                </a:solidFill>
                <a:latin typeface="Garamond" panose="02020404030301010803" pitchFamily="18" charset="0"/>
                <a:cs typeface="Calibri"/>
              </a:rPr>
              <a:t> </a:t>
            </a:r>
            <a:r>
              <a:rPr lang="fr-FR" b="1" spc="70" dirty="0" smtClean="0">
                <a:solidFill>
                  <a:schemeClr val="tx2"/>
                </a:solidFill>
                <a:latin typeface="Garamond" panose="02020404030301010803" pitchFamily="18" charset="0"/>
                <a:cs typeface="Calibri"/>
              </a:rPr>
              <a:t>BURKINA-FASO</a:t>
            </a:r>
            <a:endParaRPr lang="fr-FR" sz="2400" dirty="0">
              <a:solidFill>
                <a:schemeClr val="tx2"/>
              </a:solidFill>
              <a:latin typeface="Garamond" panose="02020404030301010803" pitchFamily="18" charset="0"/>
              <a:cs typeface="Calibri"/>
            </a:endParaRPr>
          </a:p>
        </p:txBody>
      </p:sp>
      <p:pic>
        <p:nvPicPr>
          <p:cNvPr id="7" name="object 4"/>
          <p:cNvPicPr/>
          <p:nvPr/>
        </p:nvPicPr>
        <p:blipFill>
          <a:blip r:embed="rId2" cstate="print"/>
          <a:stretch>
            <a:fillRect/>
          </a:stretch>
        </p:blipFill>
        <p:spPr>
          <a:xfrm>
            <a:off x="2989142" y="4991572"/>
            <a:ext cx="1164590" cy="1164589"/>
          </a:xfrm>
          <a:prstGeom prst="rect">
            <a:avLst/>
          </a:prstGeom>
        </p:spPr>
      </p:pic>
      <p:sp>
        <p:nvSpPr>
          <p:cNvPr id="2" name="Espace réservé du numéro de diapositive 1"/>
          <p:cNvSpPr>
            <a:spLocks noGrp="1"/>
          </p:cNvSpPr>
          <p:nvPr>
            <p:ph type="sldNum" sz="quarter" idx="12"/>
          </p:nvPr>
        </p:nvSpPr>
        <p:spPr/>
        <p:txBody>
          <a:bodyPr/>
          <a:lstStyle/>
          <a:p>
            <a:pPr rtl="0"/>
            <a:fld id="{82EE24B5-652C-4DB5-B7C3-B5BBEC1280B1}" type="slidenum">
              <a:rPr lang="fr-FR" noProof="0" smtClean="0"/>
              <a:t>1</a:t>
            </a:fld>
            <a:endParaRPr lang="fr-FR" noProof="0" dirty="0"/>
          </a:p>
        </p:txBody>
      </p:sp>
    </p:spTree>
    <p:extLst>
      <p:ext uri="{BB962C8B-B14F-4D97-AF65-F5344CB8AC3E}">
        <p14:creationId xmlns:p14="http://schemas.microsoft.com/office/powerpoint/2010/main" val="50122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503091" y="9777136"/>
            <a:ext cx="2550319" cy="569325"/>
          </a:xfrm>
        </p:spPr>
        <p:txBody>
          <a:bodyPr/>
          <a:lstStyle/>
          <a:p>
            <a:pPr rtl="0"/>
            <a:r>
              <a:rPr lang="fr-FR" noProof="0" dirty="0" smtClean="0"/>
              <a:t>Réponse appel d'offre Externalisation partielle Activités de Services Clients _Orange Burkina_ sept 2022</a:t>
            </a:r>
            <a:endParaRPr lang="fr-FR" noProof="0" dirty="0"/>
          </a:p>
        </p:txBody>
      </p:sp>
      <p:sp>
        <p:nvSpPr>
          <p:cNvPr id="6" name="Rectangle 5"/>
          <p:cNvSpPr/>
          <p:nvPr/>
        </p:nvSpPr>
        <p:spPr>
          <a:xfrm>
            <a:off x="315310" y="1540013"/>
            <a:ext cx="7010400" cy="590931"/>
          </a:xfrm>
          <a:prstGeom prst="rect">
            <a:avLst/>
          </a:prstGeom>
        </p:spPr>
        <p:txBody>
          <a:bodyPr wrap="square">
            <a:spAutoFit/>
          </a:bodyPr>
          <a:lstStyle/>
          <a:p>
            <a:pPr>
              <a:lnSpc>
                <a:spcPct val="107000"/>
              </a:lnSpc>
              <a:spcBef>
                <a:spcPts val="1200"/>
              </a:spcBef>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CHAPITRE </a:t>
            </a:r>
            <a:r>
              <a:rPr lang="en-US"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II: </a:t>
            </a:r>
            <a:r>
              <a:rPr lang="fr-FR"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PRESENTATION GENERALE DE MEDIA CONTACT</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10</a:t>
            </a:fld>
            <a:endParaRPr lang="fr-FR" sz="900" noProof="0" dirty="0">
              <a:solidFill>
                <a:schemeClr val="bg1">
                  <a:alpha val="70000"/>
                </a:schemeClr>
              </a:solidFill>
            </a:endParaRPr>
          </a:p>
        </p:txBody>
      </p:sp>
      <p:sp>
        <p:nvSpPr>
          <p:cNvPr id="7" name="Rectangle 6"/>
          <p:cNvSpPr/>
          <p:nvPr/>
        </p:nvSpPr>
        <p:spPr>
          <a:xfrm>
            <a:off x="273050" y="1997224"/>
            <a:ext cx="7010400" cy="4370427"/>
          </a:xfrm>
          <a:prstGeom prst="rect">
            <a:avLst/>
          </a:prstGeom>
        </p:spPr>
        <p:txBody>
          <a:bodyPr wrap="square">
            <a:spAutoFit/>
          </a:bodyPr>
          <a:lstStyle/>
          <a:p>
            <a:pPr algn="just">
              <a:lnSpc>
                <a:spcPct val="150000"/>
              </a:lnSpc>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Le </a:t>
            </a:r>
            <a:r>
              <a:rPr lang="fr-FR" sz="1400" dirty="0" smtClean="0">
                <a:uFill>
                  <a:solidFill>
                    <a:srgbClr val="000000"/>
                  </a:solidFill>
                </a:uFill>
                <a:latin typeface="Calibri Light" panose="020F0302020204030204" pitchFamily="34" charset="0"/>
                <a:cs typeface="Calibri Light" panose="020F0302020204030204" pitchFamily="34" charset="0"/>
              </a:rPr>
              <a:t>GROUPE MEDIA CONTACT est </a:t>
            </a:r>
            <a:r>
              <a:rPr lang="fr-FR" sz="1400" dirty="0">
                <a:uFill>
                  <a:solidFill>
                    <a:srgbClr val="000000"/>
                  </a:solidFill>
                </a:uFill>
                <a:latin typeface="Calibri Light" panose="020F0302020204030204" pitchFamily="34" charset="0"/>
                <a:cs typeface="Calibri Light" panose="020F0302020204030204" pitchFamily="34" charset="0"/>
              </a:rPr>
              <a:t>un </a:t>
            </a:r>
            <a:r>
              <a:rPr lang="fr-FR" sz="1400" dirty="0" smtClean="0">
                <a:uFill>
                  <a:solidFill>
                    <a:srgbClr val="000000"/>
                  </a:solidFill>
                </a:uFill>
                <a:latin typeface="Calibri Light" panose="020F0302020204030204" pitchFamily="34" charset="0"/>
                <a:cs typeface="Calibri Light" panose="020F0302020204030204" pitchFamily="34" charset="0"/>
              </a:rPr>
              <a:t>acteur évoluant dans l’industrie des centres </a:t>
            </a:r>
            <a:r>
              <a:rPr lang="fr-FR" sz="1400" dirty="0">
                <a:uFill>
                  <a:solidFill>
                    <a:srgbClr val="000000"/>
                  </a:solidFill>
                </a:uFill>
                <a:latin typeface="Calibri Light" panose="020F0302020204030204" pitchFamily="34" charset="0"/>
                <a:cs typeface="Calibri Light" panose="020F0302020204030204" pitchFamily="34" charset="0"/>
              </a:rPr>
              <a:t>de </a:t>
            </a:r>
            <a:r>
              <a:rPr lang="fr-FR" sz="1400" dirty="0" smtClean="0">
                <a:uFill>
                  <a:solidFill>
                    <a:srgbClr val="000000"/>
                  </a:solidFill>
                </a:uFill>
                <a:latin typeface="Calibri Light" panose="020F0302020204030204" pitchFamily="34" charset="0"/>
                <a:cs typeface="Calibri Light" panose="020F0302020204030204" pitchFamily="34" charset="0"/>
              </a:rPr>
              <a:t>contact externalisés. Notre siège </a:t>
            </a:r>
            <a:r>
              <a:rPr lang="fr-FR" sz="1400" dirty="0">
                <a:uFill>
                  <a:solidFill>
                    <a:srgbClr val="000000"/>
                  </a:solidFill>
                </a:uFill>
                <a:latin typeface="Calibri Light" panose="020F0302020204030204" pitchFamily="34" charset="0"/>
                <a:cs typeface="Calibri Light" panose="020F0302020204030204" pitchFamily="34" charset="0"/>
              </a:rPr>
              <a:t>social est basé à Cotonou au </a:t>
            </a:r>
            <a:r>
              <a:rPr lang="fr-FR" sz="1400" dirty="0" smtClean="0">
                <a:uFill>
                  <a:solidFill>
                    <a:srgbClr val="000000"/>
                  </a:solidFill>
                </a:uFill>
                <a:latin typeface="Calibri Light" panose="020F0302020204030204" pitchFamily="34" charset="0"/>
                <a:cs typeface="Calibri Light" panose="020F0302020204030204" pitchFamily="34" charset="0"/>
              </a:rPr>
              <a:t>Bénin.</a:t>
            </a:r>
          </a:p>
          <a:p>
            <a:pPr algn="just">
              <a:lnSpc>
                <a:spcPct val="150000"/>
              </a:lnSpc>
              <a:buClr>
                <a:srgbClr val="FF0000"/>
              </a:buClr>
              <a:buSzPts val="1600"/>
            </a:pPr>
            <a:r>
              <a:rPr lang="fr-FR" sz="1400" dirty="0" smtClean="0">
                <a:uFill>
                  <a:solidFill>
                    <a:srgbClr val="000000"/>
                  </a:solidFill>
                </a:uFill>
                <a:latin typeface="Calibri Light" panose="020F0302020204030204" pitchFamily="34" charset="0"/>
                <a:cs typeface="Calibri Light" panose="020F0302020204030204" pitchFamily="34" charset="0"/>
              </a:rPr>
              <a:t>Acteur de premier rang dans </a:t>
            </a:r>
            <a:r>
              <a:rPr lang="fr-FR" sz="1400" dirty="0">
                <a:uFill>
                  <a:solidFill>
                    <a:srgbClr val="000000"/>
                  </a:solidFill>
                </a:uFill>
                <a:latin typeface="Calibri Light" panose="020F0302020204030204" pitchFamily="34" charset="0"/>
                <a:cs typeface="Calibri Light" panose="020F0302020204030204" pitchFamily="34" charset="0"/>
              </a:rPr>
              <a:t>la </a:t>
            </a:r>
            <a:r>
              <a:rPr lang="fr-FR" sz="1400" dirty="0" smtClean="0">
                <a:uFill>
                  <a:solidFill>
                    <a:srgbClr val="000000"/>
                  </a:solidFill>
                </a:uFill>
                <a:latin typeface="Calibri Light" panose="020F0302020204030204" pitchFamily="34" charset="0"/>
                <a:cs typeface="Calibri Light" panose="020F0302020204030204" pitchFamily="34" charset="0"/>
              </a:rPr>
              <a:t>mise en œuvre de plateformes de gestion </a:t>
            </a:r>
            <a:r>
              <a:rPr lang="fr-FR" sz="1400" dirty="0">
                <a:uFill>
                  <a:solidFill>
                    <a:srgbClr val="000000"/>
                  </a:solidFill>
                </a:uFill>
                <a:latin typeface="Calibri Light" panose="020F0302020204030204" pitchFamily="34" charset="0"/>
                <a:cs typeface="Calibri Light" panose="020F0302020204030204" pitchFamily="34" charset="0"/>
              </a:rPr>
              <a:t>de la relation client sur le continent, </a:t>
            </a:r>
            <a:r>
              <a:rPr lang="fr-FR" sz="1400" dirty="0" smtClean="0">
                <a:uFill>
                  <a:solidFill>
                    <a:srgbClr val="000000"/>
                  </a:solidFill>
                </a:uFill>
                <a:latin typeface="Calibri Light" panose="020F0302020204030204" pitchFamily="34" charset="0"/>
                <a:cs typeface="Calibri Light" panose="020F0302020204030204" pitchFamily="34" charset="0"/>
              </a:rPr>
              <a:t>nous </a:t>
            </a:r>
            <a:r>
              <a:rPr lang="fr-FR" sz="1400" dirty="0">
                <a:uFill>
                  <a:solidFill>
                    <a:srgbClr val="000000"/>
                  </a:solidFill>
                </a:uFill>
                <a:latin typeface="Calibri Light" panose="020F0302020204030204" pitchFamily="34" charset="0"/>
                <a:cs typeface="Calibri Light" panose="020F0302020204030204" pitchFamily="34" charset="0"/>
              </a:rPr>
              <a:t>cumulons plus de </a:t>
            </a:r>
            <a:r>
              <a:rPr lang="fr-FR" sz="1400" dirty="0" smtClean="0">
                <a:uFill>
                  <a:solidFill>
                    <a:srgbClr val="000000"/>
                  </a:solidFill>
                </a:uFill>
                <a:latin typeface="Calibri Light" panose="020F0302020204030204" pitchFamily="34" charset="0"/>
                <a:cs typeface="Calibri Light" panose="020F0302020204030204" pitchFamily="34" charset="0"/>
              </a:rPr>
              <a:t>15 </a:t>
            </a:r>
            <a:r>
              <a:rPr lang="fr-FR" sz="1400" dirty="0">
                <a:uFill>
                  <a:solidFill>
                    <a:srgbClr val="000000"/>
                  </a:solidFill>
                </a:uFill>
                <a:latin typeface="Calibri Light" panose="020F0302020204030204" pitchFamily="34" charset="0"/>
                <a:cs typeface="Calibri Light" panose="020F0302020204030204" pitchFamily="34" charset="0"/>
              </a:rPr>
              <a:t>ans d’expérience au service des clients.</a:t>
            </a:r>
          </a:p>
          <a:p>
            <a:pPr algn="just">
              <a:lnSpc>
                <a:spcPct val="150000"/>
              </a:lnSpc>
              <a:buClr>
                <a:srgbClr val="FF0000"/>
              </a:buClr>
              <a:buSzPts val="1600"/>
            </a:pPr>
            <a:r>
              <a:rPr lang="fr-FR" sz="1400" dirty="0" smtClean="0">
                <a:uFill>
                  <a:solidFill>
                    <a:srgbClr val="000000"/>
                  </a:solidFill>
                </a:uFill>
                <a:latin typeface="Calibri Light" panose="020F0302020204030204" pitchFamily="34" charset="0"/>
                <a:cs typeface="Calibri Light" panose="020F0302020204030204" pitchFamily="34" charset="0"/>
              </a:rPr>
              <a:t>Le GROUPE MEDIA CONTACT a démarré ses activités </a:t>
            </a:r>
            <a:r>
              <a:rPr lang="fr-FR" sz="1400" dirty="0">
                <a:uFill>
                  <a:solidFill>
                    <a:srgbClr val="000000"/>
                  </a:solidFill>
                </a:uFill>
                <a:latin typeface="Calibri Light" panose="020F0302020204030204" pitchFamily="34" charset="0"/>
                <a:cs typeface="Calibri Light" panose="020F0302020204030204" pitchFamily="34" charset="0"/>
              </a:rPr>
              <a:t>au Bénin avec l’apport d’investisseurs  panafricains qui ont compris que l’avenir du continent se trouvait dans le développement des marchés de service.</a:t>
            </a:r>
          </a:p>
          <a:p>
            <a:pPr algn="just">
              <a:lnSpc>
                <a:spcPct val="150000"/>
              </a:lnSpc>
              <a:buClr>
                <a:srgbClr val="FF0000"/>
              </a:buClr>
              <a:buSzPct val="100000"/>
            </a:pPr>
            <a:r>
              <a:rPr lang="fr-FR" sz="1400" dirty="0" smtClean="0">
                <a:uFill>
                  <a:solidFill>
                    <a:srgbClr val="000000"/>
                  </a:solidFill>
                </a:uFill>
                <a:latin typeface="Calibri Light" panose="020F0302020204030204" pitchFamily="34" charset="0"/>
                <a:cs typeface="Calibri Light" panose="020F0302020204030204" pitchFamily="34" charset="0"/>
              </a:rPr>
              <a:t>D’abord </a:t>
            </a:r>
            <a:r>
              <a:rPr lang="fr-FR" sz="1400" dirty="0">
                <a:uFill>
                  <a:solidFill>
                    <a:srgbClr val="000000"/>
                  </a:solidFill>
                </a:uFill>
                <a:latin typeface="Calibri Light" panose="020F0302020204030204" pitchFamily="34" charset="0"/>
                <a:cs typeface="Calibri Light" panose="020F0302020204030204" pitchFamily="34" charset="0"/>
              </a:rPr>
              <a:t>présent uniquement au </a:t>
            </a:r>
            <a:r>
              <a:rPr lang="fr-FR" sz="1400" dirty="0" smtClean="0">
                <a:uFill>
                  <a:solidFill>
                    <a:srgbClr val="000000"/>
                  </a:solidFill>
                </a:uFill>
                <a:latin typeface="Calibri Light" panose="020F0302020204030204" pitchFamily="34" charset="0"/>
                <a:cs typeface="Calibri Light" panose="020F0302020204030204" pitchFamily="34" charset="0"/>
              </a:rPr>
              <a:t>Bénin </a:t>
            </a:r>
            <a:r>
              <a:rPr lang="fr-FR" sz="1400" dirty="0">
                <a:uFill>
                  <a:solidFill>
                    <a:srgbClr val="000000"/>
                  </a:solidFill>
                </a:uFill>
                <a:latin typeface="Calibri Light" panose="020F0302020204030204" pitchFamily="34" charset="0"/>
                <a:cs typeface="Calibri Light" panose="020F0302020204030204" pitchFamily="34" charset="0"/>
              </a:rPr>
              <a:t>notre savoir-faire et notre expertise nous ont permis de nous </a:t>
            </a:r>
            <a:r>
              <a:rPr lang="fr-FR" sz="1400" dirty="0" smtClean="0">
                <a:uFill>
                  <a:solidFill>
                    <a:srgbClr val="000000"/>
                  </a:solidFill>
                </a:uFill>
                <a:latin typeface="Calibri Light" panose="020F0302020204030204" pitchFamily="34" charset="0"/>
                <a:cs typeface="Calibri Light" panose="020F0302020204030204" pitchFamily="34" charset="0"/>
              </a:rPr>
              <a:t>étendre </a:t>
            </a:r>
            <a:r>
              <a:rPr lang="fr-FR" sz="1400" dirty="0">
                <a:uFill>
                  <a:solidFill>
                    <a:srgbClr val="000000"/>
                  </a:solidFill>
                </a:uFill>
                <a:latin typeface="Calibri Light" panose="020F0302020204030204" pitchFamily="34" charset="0"/>
                <a:cs typeface="Calibri Light" panose="020F0302020204030204" pitchFamily="34" charset="0"/>
              </a:rPr>
              <a:t>vers de nouvelles destinations sur le continent.</a:t>
            </a:r>
          </a:p>
          <a:p>
            <a:pPr algn="just">
              <a:lnSpc>
                <a:spcPct val="150000"/>
              </a:lnSpc>
              <a:spcBef>
                <a:spcPts val="600"/>
              </a:spcBef>
              <a:buClr>
                <a:srgbClr val="FF0000"/>
              </a:buClr>
              <a:buSzPct val="100000"/>
            </a:pPr>
            <a:r>
              <a:rPr lang="fr-FR" sz="1400" dirty="0" smtClean="0">
                <a:uFill>
                  <a:solidFill>
                    <a:srgbClr val="000000"/>
                  </a:solidFill>
                </a:uFill>
                <a:latin typeface="Calibri Light" panose="020F0302020204030204" pitchFamily="34" charset="0"/>
                <a:cs typeface="Calibri Light" panose="020F0302020204030204" pitchFamily="34" charset="0"/>
              </a:rPr>
              <a:t>Nous </a:t>
            </a:r>
            <a:r>
              <a:rPr lang="fr-FR" sz="1400" dirty="0">
                <a:uFill>
                  <a:solidFill>
                    <a:srgbClr val="000000"/>
                  </a:solidFill>
                </a:uFill>
                <a:latin typeface="Calibri Light" panose="020F0302020204030204" pitchFamily="34" charset="0"/>
                <a:cs typeface="Calibri Light" panose="020F0302020204030204" pitchFamily="34" charset="0"/>
              </a:rPr>
              <a:t>avons au travers de notre expertise et de notre lobbying participé à la structuration du marché, à </a:t>
            </a:r>
            <a:r>
              <a:rPr lang="fr-FR" sz="1400" dirty="0" smtClean="0">
                <a:uFill>
                  <a:solidFill>
                    <a:srgbClr val="000000"/>
                  </a:solidFill>
                </a:uFill>
                <a:latin typeface="Calibri Light" panose="020F0302020204030204" pitchFamily="34" charset="0"/>
                <a:cs typeface="Calibri Light" panose="020F0302020204030204" pitchFamily="34" charset="0"/>
              </a:rPr>
              <a:t>la levée progressive des </a:t>
            </a:r>
            <a:r>
              <a:rPr lang="fr-FR" sz="1400" dirty="0">
                <a:uFill>
                  <a:solidFill>
                    <a:srgbClr val="000000"/>
                  </a:solidFill>
                </a:uFill>
                <a:latin typeface="Calibri Light" panose="020F0302020204030204" pitchFamily="34" charset="0"/>
                <a:cs typeface="Calibri Light" panose="020F0302020204030204" pitchFamily="34" charset="0"/>
              </a:rPr>
              <a:t>contraintes d’ordre technologique et à créer un cadre favorable d’expression de nombreuses structures qui s’investissent dans la gestion globale </a:t>
            </a:r>
            <a:r>
              <a:rPr lang="fr-FR" sz="1400" dirty="0" smtClean="0">
                <a:uFill>
                  <a:solidFill>
                    <a:srgbClr val="000000"/>
                  </a:solidFill>
                </a:uFill>
                <a:latin typeface="Calibri Light" panose="020F0302020204030204" pitchFamily="34" charset="0"/>
                <a:cs typeface="Calibri Light" panose="020F0302020204030204" pitchFamily="34" charset="0"/>
              </a:rPr>
              <a:t>de la relation client</a:t>
            </a:r>
            <a:r>
              <a:rPr lang="fr-FR" sz="1400" dirty="0" smtClean="0">
                <a:uFill>
                  <a:solidFill>
                    <a:srgbClr val="000000"/>
                  </a:solidFill>
                </a:uFill>
                <a:latin typeface="Calibri Light" panose="020F0302020204030204" pitchFamily="34" charset="0"/>
                <a:cs typeface="Calibri Light" panose="020F0302020204030204" pitchFamily="34" charset="0"/>
              </a:rPr>
              <a:t>.						</a:t>
            </a:r>
            <a:endParaRPr lang="fr-FR" sz="1400" dirty="0">
              <a:uFill>
                <a:solidFill>
                  <a:srgbClr val="000000"/>
                </a:solidFill>
              </a:uFill>
              <a:latin typeface="Calibri Light" panose="020F0302020204030204" pitchFamily="34" charset="0"/>
              <a:cs typeface="Calibri Light" panose="020F0302020204030204" pitchFamily="34" charset="0"/>
            </a:endParaRPr>
          </a:p>
        </p:txBody>
      </p:sp>
      <p:grpSp>
        <p:nvGrpSpPr>
          <p:cNvPr id="5" name="Groupe 4"/>
          <p:cNvGrpSpPr/>
          <p:nvPr/>
        </p:nvGrpSpPr>
        <p:grpSpPr>
          <a:xfrm>
            <a:off x="437514" y="6219717"/>
            <a:ext cx="6681471" cy="3705353"/>
            <a:chOff x="549027" y="6239062"/>
            <a:chExt cx="6681471" cy="3705353"/>
          </a:xfrm>
        </p:grpSpPr>
        <p:pic>
          <p:nvPicPr>
            <p:cNvPr id="12" name="Picture 17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27" y="6239062"/>
              <a:ext cx="6681471" cy="3705353"/>
            </a:xfrm>
            <a:prstGeom prst="rect">
              <a:avLst/>
            </a:prstGeom>
            <a:solidFill>
              <a:schemeClr val="bg1"/>
            </a:solidFill>
            <a:ln>
              <a:noFill/>
            </a:ln>
          </p:spPr>
        </p:pic>
        <p:sp>
          <p:nvSpPr>
            <p:cNvPr id="3" name="Rectangle 2"/>
            <p:cNvSpPr/>
            <p:nvPr/>
          </p:nvSpPr>
          <p:spPr>
            <a:xfrm>
              <a:off x="4201150" y="6875866"/>
              <a:ext cx="615136" cy="17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grpSp>
    </p:spTree>
    <p:extLst>
      <p:ext uri="{BB962C8B-B14F-4D97-AF65-F5344CB8AC3E}">
        <p14:creationId xmlns:p14="http://schemas.microsoft.com/office/powerpoint/2010/main" val="27760041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278305" y="1528109"/>
            <a:ext cx="6999889" cy="2228752"/>
          </a:xfrm>
          <a:prstGeom prst="rect">
            <a:avLst/>
          </a:prstGeom>
          <a:noFill/>
        </p:spPr>
        <p:txBody>
          <a:bodyPr wrap="square">
            <a:spAutoFit/>
          </a:bodyPr>
          <a:lstStyle/>
          <a:p>
            <a:pPr algn="just">
              <a:lnSpc>
                <a:spcPct val="150000"/>
              </a:lnSpc>
              <a:spcAft>
                <a:spcPts val="877"/>
              </a:spcAft>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Les différentes réponses et solutions apportées par Média Contact pourront être opérationnelles dans un délai de 60 jours à compter de la réunion de lancement</a:t>
            </a:r>
            <a:r>
              <a:rPr lang="fr-FR" sz="1400" dirty="0">
                <a:latin typeface="Calibri Light" panose="020F0302020204030204" pitchFamily="34" charset="0"/>
                <a:ea typeface="Times New Roman" panose="02020603050405020304" pitchFamily="18"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877"/>
              </a:spcAft>
            </a:pPr>
            <a:r>
              <a:rPr lang="fr-FR" sz="1400" dirty="0">
                <a:latin typeface="Calibri Light" panose="020F0302020204030204" pitchFamily="34" charset="0"/>
                <a:ea typeface="Times New Roman" panose="02020603050405020304" pitchFamily="18" charset="0"/>
                <a:cs typeface="Calibri Light" panose="020F0302020204030204" pitchFamily="34" charset="0"/>
              </a:rPr>
              <a:t>Ces délais impliquent de fortes contraintes en termes de disponibilités pour les interlocuteurs projet de ORANGE (validation des différents livrables, réunions de travail, choix techniques…).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877"/>
              </a:spcAft>
            </a:pPr>
            <a:r>
              <a:rPr lang="fr-FR" sz="1400" dirty="0">
                <a:latin typeface="Calibri Light" panose="020F0302020204030204" pitchFamily="34" charset="0"/>
                <a:ea typeface="Times New Roman" panose="02020603050405020304" pitchFamily="18" charset="0"/>
                <a:cs typeface="Calibri Light" panose="020F0302020204030204" pitchFamily="34" charset="0"/>
              </a:rPr>
              <a:t>En prenant en compte les différents chantiers essentiels à la mise en place du projet ci-dessous notre prévisionnel de timeline.</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xmlns="" id="{7DAE173F-B69E-2338-15D0-642A0C5FA6D5}"/>
              </a:ext>
            </a:extLst>
          </p:cNvPr>
          <p:cNvSpPr txBox="1"/>
          <p:nvPr/>
        </p:nvSpPr>
        <p:spPr>
          <a:xfrm>
            <a:off x="2226322" y="8804970"/>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30: Fiche de lancement d'une opération</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xmlns="" id="{06AEDBC4-D53B-5845-37C3-DCEE9F9D8461}"/>
              </a:ext>
            </a:extLst>
          </p:cNvPr>
          <p:cNvGraphicFramePr>
            <a:graphicFrameLocks noGrp="1"/>
          </p:cNvGraphicFramePr>
          <p:nvPr>
            <p:extLst>
              <p:ext uri="{D42A27DB-BD31-4B8C-83A1-F6EECF244321}">
                <p14:modId xmlns:p14="http://schemas.microsoft.com/office/powerpoint/2010/main" val="2364398748"/>
              </p:ext>
            </p:extLst>
          </p:nvPr>
        </p:nvGraphicFramePr>
        <p:xfrm>
          <a:off x="546317" y="4166693"/>
          <a:ext cx="6463863" cy="4331472"/>
        </p:xfrm>
        <a:graphic>
          <a:graphicData uri="http://schemas.openxmlformats.org/drawingml/2006/table">
            <a:tbl>
              <a:tblPr firstRow="1" firstCol="1" lastRow="1" lastCol="1" bandRow="1" bandCol="1"/>
              <a:tblGrid>
                <a:gridCol w="310405">
                  <a:extLst>
                    <a:ext uri="{9D8B030D-6E8A-4147-A177-3AD203B41FA5}">
                      <a16:colId xmlns:a16="http://schemas.microsoft.com/office/drawing/2014/main" xmlns="" val="1519889347"/>
                    </a:ext>
                  </a:extLst>
                </a:gridCol>
                <a:gridCol w="1667700">
                  <a:extLst>
                    <a:ext uri="{9D8B030D-6E8A-4147-A177-3AD203B41FA5}">
                      <a16:colId xmlns:a16="http://schemas.microsoft.com/office/drawing/2014/main" xmlns="" val="3318413055"/>
                    </a:ext>
                  </a:extLst>
                </a:gridCol>
                <a:gridCol w="1314861">
                  <a:extLst>
                    <a:ext uri="{9D8B030D-6E8A-4147-A177-3AD203B41FA5}">
                      <a16:colId xmlns:a16="http://schemas.microsoft.com/office/drawing/2014/main" xmlns="" val="2670513801"/>
                    </a:ext>
                  </a:extLst>
                </a:gridCol>
                <a:gridCol w="1153846">
                  <a:extLst>
                    <a:ext uri="{9D8B030D-6E8A-4147-A177-3AD203B41FA5}">
                      <a16:colId xmlns:a16="http://schemas.microsoft.com/office/drawing/2014/main" xmlns="" val="62424700"/>
                    </a:ext>
                  </a:extLst>
                </a:gridCol>
                <a:gridCol w="1153265">
                  <a:extLst>
                    <a:ext uri="{9D8B030D-6E8A-4147-A177-3AD203B41FA5}">
                      <a16:colId xmlns:a16="http://schemas.microsoft.com/office/drawing/2014/main" xmlns="" val="520810362"/>
                    </a:ext>
                  </a:extLst>
                </a:gridCol>
                <a:gridCol w="863786">
                  <a:extLst>
                    <a:ext uri="{9D8B030D-6E8A-4147-A177-3AD203B41FA5}">
                      <a16:colId xmlns:a16="http://schemas.microsoft.com/office/drawing/2014/main" xmlns="" val="3314281683"/>
                    </a:ext>
                  </a:extLst>
                </a:gridCol>
              </a:tblGrid>
              <a:tr h="750320">
                <a:tc>
                  <a:txBody>
                    <a:bodyPr/>
                    <a:lstStyle/>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rgbClr val="C45911"/>
                          </a:solidFill>
                          <a:effectLst/>
                          <a:latin typeface="Calibri" panose="020F0502020204030204" pitchFamily="34" charset="0"/>
                          <a:ea typeface="Calibri" panose="020F0502020204030204" pitchFamily="34" charset="0"/>
                          <a:cs typeface="Arial" panose="020B0604020202020204" pitchFamily="34" charset="0"/>
                        </a:rPr>
                        <a:t>N°</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CHANTIERS</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RESPONSABLES / INTERVENANTS</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n-GB" sz="90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en-GB" sz="900" b="1">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DATE DE DEBUT PREVISIONNELLE</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n-GB" sz="90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en-GB" sz="900" b="1">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DATE DE FIN PREVISIONNELLE</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en-GB" sz="90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en-GB" sz="900" b="1">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en-GB" sz="900" b="1">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DUREE (jr)</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1897826500"/>
                  </a:ext>
                </a:extLst>
              </a:tr>
              <a:tr h="406712">
                <a:tc>
                  <a:txBody>
                    <a:bodyPr/>
                    <a:lstStyle/>
                    <a:p>
                      <a:pPr algn="ctr">
                        <a:lnSpc>
                          <a:spcPct val="107000"/>
                        </a:lnSpc>
                        <a:spcAft>
                          <a:spcPts val="800"/>
                        </a:spcAft>
                      </a:pPr>
                      <a:r>
                        <a:rPr lang="en-GB"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rgbClr val="C45911"/>
                          </a:solidFill>
                          <a:effectLst/>
                          <a:latin typeface="Calibri" panose="020F0502020204030204" pitchFamily="34" charset="0"/>
                          <a:ea typeface="Calibri" panose="020F0502020204030204" pitchFamily="34" charset="0"/>
                          <a:cs typeface="Arial" panose="020B0604020202020204" pitchFamily="34" charset="0"/>
                        </a:rPr>
                        <a:t>1</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NOTIFICATION ADJUDICATION</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ORANGE BURKINA</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30 /10/2022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30 /10/2022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1</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469428433"/>
                  </a:ext>
                </a:extLst>
              </a:tr>
              <a:tr h="425575">
                <a:tc>
                  <a:txBody>
                    <a:bodyPr/>
                    <a:lstStyle/>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rgbClr val="C45911"/>
                          </a:solidFill>
                          <a:effectLst/>
                          <a:latin typeface="Calibri" panose="020F0502020204030204" pitchFamily="34" charset="0"/>
                          <a:ea typeface="Calibri" panose="020F0502020204030204" pitchFamily="34" charset="0"/>
                          <a:cs typeface="Arial" panose="020B0604020202020204" pitchFamily="34" charset="0"/>
                        </a:rPr>
                        <a:t>2</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REUNION DE CADRAGE</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ORANGE BURKINA /MEDIA CONTACT</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dirty="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01/11/2022</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01/11/2022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1</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4190639679"/>
                  </a:ext>
                </a:extLst>
              </a:tr>
              <a:tr h="521415">
                <a:tc>
                  <a:txBody>
                    <a:bodyPr/>
                    <a:lstStyle/>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rgbClr val="C45911"/>
                          </a:solidFill>
                          <a:effectLst/>
                          <a:latin typeface="Calibri" panose="020F0502020204030204" pitchFamily="34" charset="0"/>
                          <a:ea typeface="Calibri" panose="020F0502020204030204" pitchFamily="34" charset="0"/>
                          <a:cs typeface="Arial" panose="020B0604020202020204" pitchFamily="34" charset="0"/>
                        </a:rPr>
                        <a:t>3</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REUNION INTERNE D'INFORMATIONS ET CONSTITUTION DE L’EQUIPE PROJET</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MEDIA CONTACT</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dirty="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04 /11/ 2022</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04 /11/ 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1</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4101322761"/>
                  </a:ext>
                </a:extLst>
              </a:tr>
              <a:tr h="370366">
                <a:tc>
                  <a:txBody>
                    <a:bodyPr/>
                    <a:lstStyle/>
                    <a:p>
                      <a:pPr algn="ctr">
                        <a:lnSpc>
                          <a:spcPct val="107000"/>
                        </a:lnSpc>
                        <a:spcAft>
                          <a:spcPts val="800"/>
                        </a:spcAft>
                      </a:pPr>
                      <a:r>
                        <a:rPr lang="fr-FR" sz="900" dirty="0">
                          <a:solidFill>
                            <a:srgbClr val="C4591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rgbClr val="C45911"/>
                          </a:solidFill>
                          <a:effectLst/>
                          <a:latin typeface="Calibri" panose="020F0502020204030204" pitchFamily="34" charset="0"/>
                          <a:ea typeface="Calibri" panose="020F0502020204030204" pitchFamily="34" charset="0"/>
                          <a:cs typeface="Arial" panose="020B0604020202020204" pitchFamily="34" charset="0"/>
                        </a:rPr>
                        <a:t>4</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hangingPunct="0"/>
                      <a:r>
                        <a:rPr lang="fr-FR" sz="900" b="1" dirty="0">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INSTALLATION LOGISTIQUE</a:t>
                      </a:r>
                      <a:endParaRPr lang="fr-FR" sz="900" dirty="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MEDIA CONTACT</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dirty="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05/11/2022</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05/ 12/ 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30</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60699876"/>
                  </a:ext>
                </a:extLst>
              </a:tr>
              <a:tr h="446739">
                <a:tc>
                  <a:txBody>
                    <a:bodyPr/>
                    <a:lstStyle/>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rgbClr val="C45911"/>
                          </a:solidFill>
                          <a:effectLst/>
                          <a:latin typeface="Calibri" panose="020F0502020204030204" pitchFamily="34" charset="0"/>
                          <a:ea typeface="Calibri" panose="020F0502020204030204" pitchFamily="34" charset="0"/>
                          <a:cs typeface="Arial" panose="020B0604020202020204" pitchFamily="34" charset="0"/>
                        </a:rPr>
                        <a:t>5</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VALIDATION ET MISE EN PLACE DE LA SOLUTION TECHNIQUE PROPOSEE</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ORANGE BURKINA /MEDIA CONTACT</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10 /11/2022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25/12/ 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45</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2321303046"/>
                  </a:ext>
                </a:extLst>
              </a:tr>
              <a:tr h="446739">
                <a:tc>
                  <a:txBody>
                    <a:bodyPr/>
                    <a:lstStyle/>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6</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hangingPunct="0"/>
                      <a:r>
                        <a:rPr lang="fr-FR" sz="900" b="1" dirty="0">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SELECTION ET FORMATION DES PROFILS</a:t>
                      </a:r>
                      <a:endParaRPr lang="fr-FR" sz="900" dirty="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MEDIA CONTACT</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15/11/2022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dirty="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25/12/2022</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40</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3195722721"/>
                  </a:ext>
                </a:extLst>
              </a:tr>
              <a:tr h="446739">
                <a:tc>
                  <a:txBody>
                    <a:bodyPr/>
                    <a:lstStyle/>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 </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rgbClr val="C45911"/>
                          </a:solidFill>
                          <a:effectLst/>
                          <a:latin typeface="Calibri" panose="020F0502020204030204" pitchFamily="34" charset="0"/>
                          <a:ea typeface="Calibri" panose="020F0502020204030204" pitchFamily="34" charset="0"/>
                          <a:cs typeface="Arial" panose="020B0604020202020204" pitchFamily="34" charset="0"/>
                        </a:rPr>
                        <a:t>7</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HOMOLOGATION ET TEST</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ORANGE BURKINA /MEDIA CONTACT</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29/12/2022</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dirty="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29/12/2022</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1</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1432115725"/>
                  </a:ext>
                </a:extLst>
              </a:tr>
              <a:tr h="349662">
                <a:tc>
                  <a:txBody>
                    <a:bodyPr/>
                    <a:lstStyle/>
                    <a:p>
                      <a:pPr algn="ctr">
                        <a:lnSpc>
                          <a:spcPct val="107000"/>
                        </a:lnSpc>
                        <a:spcAft>
                          <a:spcPts val="800"/>
                        </a:spcAft>
                      </a:pPr>
                      <a:r>
                        <a:rPr lang="fr-FR" sz="900" dirty="0">
                          <a:solidFill>
                            <a:srgbClr val="C45911"/>
                          </a:solidFill>
                          <a:effectLst/>
                          <a:latin typeface="Calibri" panose="020F0502020204030204" pitchFamily="34" charset="0"/>
                          <a:ea typeface="Calibri" panose="020F0502020204030204" pitchFamily="34" charset="0"/>
                          <a:cs typeface="Arial" panose="020B0604020202020204" pitchFamily="34" charset="0"/>
                        </a:rPr>
                        <a:t>8</a:t>
                      </a:r>
                      <a:endParaRPr lang="fr-FR" sz="9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hangingPunct="0"/>
                      <a:r>
                        <a:rPr lang="fr-FR" sz="900" b="1">
                          <a:solidFill>
                            <a:srgbClr val="525252"/>
                          </a:solidFill>
                          <a:effectLst/>
                          <a:latin typeface="Calibri Light" panose="020F0302020204030204" pitchFamily="34" charset="0"/>
                          <a:ea typeface="Times New Roman" panose="02020603050405020304" pitchFamily="18" charset="0"/>
                          <a:cs typeface="Calibri Light" panose="020F0302020204030204" pitchFamily="34" charset="0"/>
                        </a:rPr>
                        <a:t>GO LIVE</a:t>
                      </a:r>
                      <a:endParaRPr lang="fr-FR" sz="900">
                        <a:solidFill>
                          <a:srgbClr val="C4591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ctr">
                        <a:lnSpc>
                          <a:spcPct val="107000"/>
                        </a:lnSpc>
                        <a:spcAft>
                          <a:spcPts val="800"/>
                        </a:spcAft>
                      </a:pPr>
                      <a:r>
                        <a:rPr lang="fr-FR" sz="90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ORANGE</a:t>
                      </a:r>
                      <a:r>
                        <a:rPr lang="fr-FR" sz="90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 </a:t>
                      </a: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BURKINA /MEDIA CONTACT</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01/01/2023</a:t>
                      </a:r>
                      <a:endParaRPr lang="fr-FR" sz="90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fr-FR" sz="900" b="1" dirty="0">
                          <a:solidFill>
                            <a:srgbClr val="525252"/>
                          </a:solidFill>
                          <a:effectLst/>
                          <a:latin typeface="Calibri Light" panose="020F0302020204030204" pitchFamily="34" charset="0"/>
                          <a:ea typeface="Calibri" panose="020F0502020204030204" pitchFamily="34" charset="0"/>
                          <a:cs typeface="Calibri Light" panose="020F0302020204030204" pitchFamily="34" charset="0"/>
                        </a:rPr>
                        <a:t>01/01/2023</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07000"/>
                        </a:lnSpc>
                        <a:spcAft>
                          <a:spcPts val="800"/>
                        </a:spcAft>
                      </a:pPr>
                      <a:r>
                        <a:rPr lang="fr-FR" sz="900" b="1" dirty="0">
                          <a:solidFill>
                            <a:srgbClr val="323E4F"/>
                          </a:solidFill>
                          <a:effectLst/>
                          <a:latin typeface="Calibri Light" panose="020F0302020204030204" pitchFamily="34" charset="0"/>
                          <a:ea typeface="Calibri" panose="020F0502020204030204" pitchFamily="34" charset="0"/>
                          <a:cs typeface="Calibri Light" panose="020F0302020204030204" pitchFamily="34" charset="0"/>
                        </a:rPr>
                        <a:t>1</a:t>
                      </a:r>
                      <a:endParaRPr lang="fr-FR" sz="900" dirty="0">
                        <a:solidFill>
                          <a:srgbClr val="C4591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0409" marR="50409"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3368863462"/>
                  </a:ext>
                </a:extLst>
              </a:tr>
            </a:tbl>
          </a:graphicData>
        </a:graphic>
      </p:graphicFrame>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100</a:t>
            </a:fld>
            <a:endParaRPr lang="fr-FR" sz="900" noProof="0" dirty="0">
              <a:solidFill>
                <a:schemeClr val="bg1">
                  <a:alpha val="70000"/>
                </a:schemeClr>
              </a:solidFill>
            </a:endParaRPr>
          </a:p>
        </p:txBody>
      </p:sp>
    </p:spTree>
    <p:extLst>
      <p:ext uri="{BB962C8B-B14F-4D97-AF65-F5344CB8AC3E}">
        <p14:creationId xmlns:p14="http://schemas.microsoft.com/office/powerpoint/2010/main" val="35261578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1013198" y="1790979"/>
            <a:ext cx="5595383" cy="1005725"/>
          </a:xfrm>
          <a:prstGeom prst="rect">
            <a:avLst/>
          </a:prstGeom>
          <a:noFill/>
        </p:spPr>
        <p:txBody>
          <a:bodyPr wrap="square">
            <a:spAutoFit/>
          </a:bodyPr>
          <a:lstStyle/>
          <a:p>
            <a:pPr marL="300758" indent="-300758">
              <a:lnSpc>
                <a:spcPct val="107000"/>
              </a:lnSpc>
              <a:spcBef>
                <a:spcPts val="1053"/>
              </a:spcBef>
              <a:buFont typeface="+mj-lt"/>
              <a:buAutoNum type="alphaUcPeriod" startAt="5"/>
            </a:pPr>
            <a:endParaRPr lang="fr-FR" sz="1403"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00758" indent="-300758" algn="just">
              <a:lnSpc>
                <a:spcPct val="150000"/>
              </a:lnSpc>
              <a:spcAft>
                <a:spcPts val="877"/>
              </a:spcAft>
              <a:buClr>
                <a:srgbClr val="FF6600"/>
              </a:buClr>
              <a:buSzPts val="1600"/>
              <a:buFont typeface="Wingdings" panose="05000000000000000000" pitchFamily="2" charset="2"/>
              <a:buChar char=""/>
            </a:pPr>
            <a:endParaRPr lang="fr-FR" sz="1228"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877"/>
              </a:spcAft>
            </a:pPr>
            <a:r>
              <a:rPr lang="fr-FR" sz="1228" dirty="0">
                <a:solidFill>
                  <a:srgbClr val="000000"/>
                </a:solidFill>
                <a:latin typeface="Calibri Light" panose="020F0302020204030204" pitchFamily="34" charset="0"/>
                <a:ea typeface="Arial Unicode MS"/>
                <a:cs typeface="Calibri Light" panose="020F0302020204030204" pitchFamily="34" charset="0"/>
              </a:rPr>
              <a:t> </a:t>
            </a:r>
            <a:endParaRPr lang="fr-FR" sz="1228"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xmlns="" id="{7DAE173F-B69E-2338-15D0-642A0C5FA6D5}"/>
              </a:ext>
            </a:extLst>
          </p:cNvPr>
          <p:cNvSpPr txBox="1"/>
          <p:nvPr/>
        </p:nvSpPr>
        <p:spPr>
          <a:xfrm>
            <a:off x="2262834" y="9687338"/>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30: Fiche de lancement d'une opération</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aphique 4">
            <a:extLst>
              <a:ext uri="{FF2B5EF4-FFF2-40B4-BE49-F238E27FC236}">
                <a16:creationId xmlns:a16="http://schemas.microsoft.com/office/drawing/2014/main" xmlns="" id="{74EABB79-E6A7-4A75-93BF-7470485D3701}"/>
              </a:ext>
            </a:extLst>
          </p:cNvPr>
          <p:cNvGraphicFramePr/>
          <p:nvPr>
            <p:extLst>
              <p:ext uri="{D42A27DB-BD31-4B8C-83A1-F6EECF244321}">
                <p14:modId xmlns:p14="http://schemas.microsoft.com/office/powerpoint/2010/main" val="1332105519"/>
              </p:ext>
            </p:extLst>
          </p:nvPr>
        </p:nvGraphicFramePr>
        <p:xfrm>
          <a:off x="393700" y="1651000"/>
          <a:ext cx="6935932" cy="4574367"/>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xmlns="" id="{36C960D9-9099-0D91-A065-2F0722314880}"/>
              </a:ext>
            </a:extLst>
          </p:cNvPr>
          <p:cNvSpPr txBox="1"/>
          <p:nvPr/>
        </p:nvSpPr>
        <p:spPr>
          <a:xfrm>
            <a:off x="2337099" y="6535252"/>
            <a:ext cx="3030832" cy="213776"/>
          </a:xfrm>
          <a:prstGeom prst="rect">
            <a:avLst/>
          </a:prstGeom>
          <a:noFill/>
        </p:spPr>
        <p:txBody>
          <a:bodyPr wrap="square">
            <a:spAutoFit/>
          </a:bodyPr>
          <a:lstStyle/>
          <a:p>
            <a:pPr algn="ctr">
              <a:spcAft>
                <a:spcPts val="877"/>
              </a:spcAft>
            </a:pPr>
            <a:r>
              <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31 Retroplanning d’exécution de la prestation</a:t>
            </a: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101</a:t>
            </a:fld>
            <a:endParaRPr lang="fr-FR" sz="900" noProof="0" dirty="0">
              <a:solidFill>
                <a:schemeClr val="bg1">
                  <a:alpha val="70000"/>
                </a:schemeClr>
              </a:solidFill>
            </a:endParaRPr>
          </a:p>
        </p:txBody>
      </p:sp>
    </p:spTree>
    <p:extLst>
      <p:ext uri="{BB962C8B-B14F-4D97-AF65-F5344CB8AC3E}">
        <p14:creationId xmlns:p14="http://schemas.microsoft.com/office/powerpoint/2010/main" val="21882763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a:xfrm>
            <a:off x="1" y="10092583"/>
            <a:ext cx="7556499" cy="205847"/>
          </a:xfrm>
        </p:spPr>
        <p:txBody>
          <a:bodyPr/>
          <a:lstStyle/>
          <a:p>
            <a:pPr rtl="0"/>
            <a:r>
              <a:rPr lang="fr-FR" noProof="0" dirty="0" smtClean="0">
                <a:solidFill>
                  <a:schemeClr val="tx1"/>
                </a:solidFill>
              </a:rPr>
              <a:t>Réponse appel d'offre Externalisation partielle Activités de </a:t>
            </a:r>
            <a:r>
              <a:rPr lang="fr-FR" dirty="0" smtClean="0">
                <a:solidFill>
                  <a:schemeClr val="tx1"/>
                </a:solidFill>
              </a:rPr>
              <a:t>S</a:t>
            </a:r>
            <a:r>
              <a:rPr lang="fr-FR" noProof="0" dirty="0" err="1" smtClean="0">
                <a:solidFill>
                  <a:schemeClr val="tx1"/>
                </a:solidFill>
              </a:rPr>
              <a:t>ervices</a:t>
            </a:r>
            <a:r>
              <a:rPr lang="fr-FR" noProof="0" dirty="0" smtClean="0">
                <a:solidFill>
                  <a:schemeClr val="tx1"/>
                </a:solidFill>
              </a:rPr>
              <a:t> </a:t>
            </a:r>
            <a:r>
              <a:rPr lang="fr-FR" dirty="0" smtClean="0">
                <a:solidFill>
                  <a:schemeClr val="tx1"/>
                </a:solidFill>
              </a:rPr>
              <a:t>C</a:t>
            </a:r>
            <a:r>
              <a:rPr lang="fr-FR" noProof="0" dirty="0" err="1" smtClean="0">
                <a:solidFill>
                  <a:schemeClr val="tx1"/>
                </a:solidFill>
              </a:rPr>
              <a:t>lients</a:t>
            </a:r>
            <a:r>
              <a:rPr lang="fr-FR" noProof="0" dirty="0" smtClean="0">
                <a:solidFill>
                  <a:schemeClr val="tx1"/>
                </a:solidFill>
              </a:rPr>
              <a:t> _Orange Burkina_ sept 2022</a:t>
            </a:r>
            <a:endParaRPr lang="fr-FR" noProof="0" dirty="0">
              <a:solidFill>
                <a:schemeClr val="tx1"/>
              </a:solidFill>
            </a:endParaRPr>
          </a:p>
        </p:txBody>
      </p:sp>
      <p:pic>
        <p:nvPicPr>
          <p:cNvPr id="10" name="Image 9"/>
          <p:cNvPicPr/>
          <p:nvPr/>
        </p:nvPicPr>
        <p:blipFill rotWithShape="1">
          <a:blip r:embed="rId3" cstate="print">
            <a:extLst>
              <a:ext uri="{28A0092B-C50C-407E-A947-70E740481C1C}">
                <a14:useLocalDpi xmlns:a14="http://schemas.microsoft.com/office/drawing/2010/main" val="0"/>
              </a:ext>
            </a:extLst>
          </a:blip>
          <a:srcRect r="-883"/>
          <a:stretch/>
        </p:blipFill>
        <p:spPr bwMode="auto">
          <a:xfrm>
            <a:off x="0" y="10298430"/>
            <a:ext cx="7620000" cy="39497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595129" y="4842655"/>
            <a:ext cx="3778250" cy="487506"/>
          </a:xfrm>
          <a:prstGeom prst="rect">
            <a:avLst/>
          </a:prstGeom>
          <a:solidFill>
            <a:schemeClr val="bg1"/>
          </a:solidFill>
        </p:spPr>
        <p:txBody>
          <a:bodyPr anchor="ctr">
            <a:spAutoFit/>
          </a:bodyPr>
          <a:lstStyle/>
          <a:p>
            <a:pPr algn="ctr">
              <a:lnSpc>
                <a:spcPct val="107000"/>
              </a:lnSpc>
              <a:spcAft>
                <a:spcPts val="800"/>
              </a:spcAft>
            </a:pPr>
            <a:r>
              <a:rPr lang="fr-FR" sz="2400" b="1" u="sng" dirty="0" smtClean="0">
                <a:latin typeface="Calibri Light" panose="020F0302020204030204" pitchFamily="34" charset="0"/>
                <a:ea typeface="Calibri" panose="020F0502020204030204" pitchFamily="34" charset="0"/>
                <a:cs typeface="Calibri Light" panose="020F0302020204030204" pitchFamily="34" charset="0"/>
              </a:rPr>
              <a:t>CHAPITRE VII ANNEXES</a:t>
            </a:r>
            <a:endParaRPr lang="fr-FR" sz="12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102</a:t>
            </a:fld>
            <a:endParaRPr lang="fr-FR" sz="900" noProof="0" dirty="0">
              <a:solidFill>
                <a:schemeClr val="bg1">
                  <a:alpha val="70000"/>
                </a:schemeClr>
              </a:solidFill>
            </a:endParaRPr>
          </a:p>
        </p:txBody>
      </p:sp>
    </p:spTree>
    <p:extLst>
      <p:ext uri="{BB962C8B-B14F-4D97-AF65-F5344CB8AC3E}">
        <p14:creationId xmlns:p14="http://schemas.microsoft.com/office/powerpoint/2010/main" val="24624406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64" y="1844631"/>
            <a:ext cx="7192370" cy="9495100"/>
          </a:xfrm>
          <a:prstGeom prst="rect">
            <a:avLst/>
          </a:prstGeom>
        </p:spPr>
        <p:txBody>
          <a:bodyPr wrap="square">
            <a:spAutoFit/>
          </a:bodyPr>
          <a:lstStyle/>
          <a:p>
            <a:pPr algn="ctr">
              <a:lnSpc>
                <a:spcPct val="107000"/>
              </a:lnSpc>
              <a:spcAft>
                <a:spcPts val="800"/>
              </a:spcAft>
            </a:pPr>
            <a:r>
              <a:rPr lang="fr-FR" sz="2000" b="1" u="sng"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PLAN D’ASSURANCE </a:t>
            </a:r>
            <a:r>
              <a:rPr lang="fr-FR" sz="2000" b="1" u="sng"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QUALITE</a:t>
            </a:r>
            <a:endParaRPr lang="fr-FR" sz="20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r>
              <a:rPr lang="fr-FR" sz="1400" dirty="0" smtClean="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Ce </a:t>
            </a:r>
            <a:r>
              <a:rPr lang="fr-FR" sz="14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document reprend les grandes articulations de notre Plan d’Assurance Qualité. Il sera revu et complété au démarrage des prestations afin de donner de la visibilité à Orange Burkina Faso sur l'organisation mise en œuvre pour réaliser les prestations et sur les méthodes appliquées pour obtenir le niveau de qualité répondant aux exigences contractuelles</a:t>
            </a:r>
            <a:r>
              <a:rPr lang="fr-FR" sz="1400" dirty="0" smtClean="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a:t>
            </a:r>
          </a:p>
          <a:p>
            <a:pPr marL="400050" lvl="0" indent="-400050" eaLnBrk="0" fontAlgn="base" hangingPunct="0">
              <a:lnSpc>
                <a:spcPct val="150000"/>
              </a:lnSpc>
              <a:spcBef>
                <a:spcPct val="0"/>
              </a:spcBef>
              <a:spcAft>
                <a:spcPct val="0"/>
              </a:spcAft>
              <a:buFont typeface="+mj-lt"/>
              <a:buAutoNum type="romanUcPeriod"/>
            </a:pPr>
            <a:r>
              <a:rPr lang="fr-FR" altLang="fr-FR" sz="1400" b="1" dirty="0" smtClean="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PRESENTATION </a:t>
            </a:r>
            <a:r>
              <a:rPr lang="fr-FR" altLang="fr-FR" sz="14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ET ORGANISATION </a:t>
            </a:r>
            <a:endParaRPr lang="fr-FR" altLang="fr-FR" sz="1400" dirty="0">
              <a:latin typeface="Calibri Light" panose="020F0302020204030204" pitchFamily="34" charset="0"/>
              <a:cs typeface="Calibri Light" panose="020F0302020204030204" pitchFamily="34" charset="0"/>
            </a:endParaRPr>
          </a:p>
          <a:p>
            <a:pPr marL="342900" lvl="0" indent="-342900" eaLnBrk="0" fontAlgn="base" hangingPunct="0">
              <a:lnSpc>
                <a:spcPct val="150000"/>
              </a:lnSpc>
              <a:spcBef>
                <a:spcPct val="0"/>
              </a:spcBef>
              <a:spcAft>
                <a:spcPct val="0"/>
              </a:spcAft>
              <a:buFont typeface="+mj-lt"/>
              <a:buAutoNum type="alphaUcPeriod"/>
            </a:pPr>
            <a:r>
              <a:rPr lang="fr-FR" altLang="fr-FR" sz="1400" b="1" dirty="0">
                <a:solidFill>
                  <a:srgbClr val="808080"/>
                </a:solidFill>
                <a:latin typeface="Calibri Light" panose="020F0302020204030204" pitchFamily="34" charset="0"/>
                <a:ea typeface="Calibri Light" panose="020F0302020204030204" pitchFamily="34" charset="0"/>
                <a:cs typeface="Calibri Light" panose="020F0302020204030204" pitchFamily="34" charset="0"/>
              </a:rPr>
              <a:t>Objet du contrat</a:t>
            </a:r>
            <a:endParaRPr lang="fr-FR" altLang="fr-FR" sz="1400" dirty="0">
              <a:latin typeface="Calibri Light" panose="020F0302020204030204" pitchFamily="34" charset="0"/>
              <a:cs typeface="Calibri Light" panose="020F0302020204030204" pitchFamily="34" charset="0"/>
            </a:endParaRPr>
          </a:p>
          <a:p>
            <a:pPr lvl="0" eaLnBrk="0" fontAlgn="base" hangingPunct="0">
              <a:lnSpc>
                <a:spcPct val="150000"/>
              </a:lnSpc>
              <a:spcBef>
                <a:spcPct val="0"/>
              </a:spcBef>
              <a:spcAft>
                <a:spcPct val="0"/>
              </a:spcAft>
            </a:pPr>
            <a:r>
              <a:rPr lang="fr-FR" altLang="fr-FR" sz="1400" dirty="0">
                <a:latin typeface="Calibri Light" panose="020F0302020204030204" pitchFamily="34" charset="0"/>
                <a:ea typeface="Calibri" panose="020F0502020204030204" pitchFamily="34" charset="0"/>
                <a:cs typeface="Calibri Light" panose="020F0302020204030204" pitchFamily="34" charset="0"/>
              </a:rPr>
              <a:t>Le détail des prestations confiées au </a:t>
            </a:r>
            <a:r>
              <a:rPr lang="fr-FR" altLang="fr-FR" sz="1400" dirty="0" smtClean="0">
                <a:latin typeface="Calibri Light" panose="020F0302020204030204" pitchFamily="34" charset="0"/>
                <a:ea typeface="Calibri" panose="020F0502020204030204" pitchFamily="34" charset="0"/>
                <a:cs typeface="Calibri Light" panose="020F0302020204030204" pitchFamily="34" charset="0"/>
              </a:rPr>
              <a:t>prestataire</a:t>
            </a:r>
            <a:r>
              <a:rPr lang="fr-FR" altLang="fr-FR" sz="1400" dirty="0">
                <a:latin typeface="Calibri Light" panose="020F0302020204030204" pitchFamily="34" charset="0"/>
                <a:ea typeface="Calibri" panose="020F0502020204030204" pitchFamily="34" charset="0"/>
                <a:cs typeface="Calibri Light" panose="020F0302020204030204" pitchFamily="34" charset="0"/>
              </a:rPr>
              <a:t>, dans le cadre du contrat sera précisé</a:t>
            </a:r>
            <a:r>
              <a:rPr lang="fr-FR" altLang="fr-FR" sz="1400" dirty="0" smtClean="0">
                <a:latin typeface="Calibri Light" panose="020F0302020204030204" pitchFamily="34" charset="0"/>
                <a:ea typeface="Calibri" panose="020F0502020204030204" pitchFamily="34" charset="0"/>
                <a:cs typeface="Calibri Light" panose="020F0302020204030204" pitchFamily="34" charset="0"/>
              </a:rPr>
              <a:t>.</a:t>
            </a:r>
          </a:p>
          <a:p>
            <a:pPr marL="342900" lvl="0" indent="-342900">
              <a:lnSpc>
                <a:spcPct val="150000"/>
              </a:lnSpc>
              <a:spcAft>
                <a:spcPts val="0"/>
              </a:spcAft>
              <a:buFont typeface="+mj-lt"/>
              <a:buAutoNum type="alphaUcPeriod" startAt="2"/>
            </a:pPr>
            <a:r>
              <a:rPr lang="fr-FR" sz="1400" b="1" dirty="0">
                <a:solidFill>
                  <a:srgbClr val="808080"/>
                </a:solidFill>
                <a:latin typeface="Calibri Light" panose="020F0302020204030204" pitchFamily="34" charset="0"/>
                <a:ea typeface="Calibri Light" panose="020F0302020204030204" pitchFamily="34" charset="0"/>
                <a:cs typeface="Calibri Light" panose="020F0302020204030204" pitchFamily="34" charset="0"/>
              </a:rPr>
              <a:t>Organigramme projet</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Les informations ci-dessous seront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renseignées </a:t>
            </a:r>
            <a:r>
              <a:rPr lang="fr-FR" sz="1400" dirty="0">
                <a:latin typeface="Calibri Light" panose="020F0302020204030204" pitchFamily="34" charset="0"/>
                <a:ea typeface="Calibri" panose="020F0502020204030204" pitchFamily="34" charset="0"/>
                <a:cs typeface="Calibri Light" panose="020F0302020204030204" pitchFamily="34" charset="0"/>
              </a:rPr>
              <a:t>pour chaque acteur.</a:t>
            </a:r>
          </a:p>
          <a:p>
            <a:pPr marL="342900" lvl="0" indent="-342900">
              <a:lnSpc>
                <a:spcPct val="150000"/>
              </a:lnSpc>
              <a:spcAft>
                <a:spcPts val="0"/>
              </a:spcAft>
              <a:buFont typeface="Times New Roman" panose="02020603050405020304" pitchFamily="18"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Nom et prénoms </a:t>
            </a:r>
          </a:p>
          <a:p>
            <a:pPr marL="342900" lvl="0" indent="-342900">
              <a:lnSpc>
                <a:spcPct val="150000"/>
              </a:lnSpc>
              <a:spcAft>
                <a:spcPts val="0"/>
              </a:spcAft>
              <a:buFont typeface="Times New Roman" panose="02020603050405020304" pitchFamily="18"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Poste </a:t>
            </a:r>
          </a:p>
          <a:p>
            <a:pPr marL="342900" lvl="0" indent="-342900">
              <a:lnSpc>
                <a:spcPct val="150000"/>
              </a:lnSpc>
              <a:spcAft>
                <a:spcPts val="0"/>
              </a:spcAft>
              <a:buFont typeface="Times New Roman" panose="02020603050405020304" pitchFamily="18"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Responsabilité </a:t>
            </a:r>
          </a:p>
          <a:p>
            <a:pPr marL="342900" lvl="0" indent="-342900">
              <a:lnSpc>
                <a:spcPct val="150000"/>
              </a:lnSpc>
              <a:spcAft>
                <a:spcPts val="0"/>
              </a:spcAft>
              <a:buFont typeface="Times New Roman" panose="02020603050405020304" pitchFamily="18"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Champs d’action </a:t>
            </a:r>
          </a:p>
          <a:p>
            <a:pPr marL="342900" lvl="0" indent="-342900">
              <a:lnSpc>
                <a:spcPct val="150000"/>
              </a:lnSpc>
              <a:spcAft>
                <a:spcPts val="0"/>
              </a:spcAft>
              <a:buFont typeface="+mj-lt"/>
              <a:buAutoNum type="alphaUcPeriod" startAt="3"/>
            </a:pPr>
            <a:r>
              <a:rPr lang="fr-FR" sz="1400" b="1" dirty="0">
                <a:solidFill>
                  <a:srgbClr val="808080"/>
                </a:solidFill>
                <a:latin typeface="Calibri Light" panose="020F0302020204030204" pitchFamily="34" charset="0"/>
                <a:ea typeface="Calibri Light" panose="020F0302020204030204" pitchFamily="34" charset="0"/>
                <a:cs typeface="Calibri Light" panose="020F0302020204030204" pitchFamily="34" charset="0"/>
              </a:rPr>
              <a:t>Lexique</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nSpc>
                <a:spcPct val="150000"/>
              </a:lnSpc>
              <a:spcAft>
                <a:spcPts val="0"/>
              </a:spcAft>
              <a:buFont typeface="Times New Roman" panose="02020603050405020304" pitchFamily="18"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Définition </a:t>
            </a:r>
          </a:p>
          <a:p>
            <a:pPr marL="457200" indent="-229235">
              <a:lnSpc>
                <a:spcPct val="150000"/>
              </a:lnSpc>
              <a:spcAft>
                <a:spcPts val="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 </a:t>
            </a:r>
            <a:endParaRPr lang="fr-FR" sz="1400" dirty="0" smtClean="0">
              <a:latin typeface="Calibri Light" panose="020F0302020204030204" pitchFamily="34" charset="0"/>
              <a:ea typeface="Calibri Light" panose="020F0302020204030204" pitchFamily="34" charset="0"/>
              <a:cs typeface="Calibri Light" panose="020F0302020204030204" pitchFamily="34" charset="0"/>
            </a:endParaRPr>
          </a:p>
          <a:p>
            <a:pPr marL="285750" lvl="0" indent="-285750" algn="just">
              <a:lnSpc>
                <a:spcPct val="150000"/>
              </a:lnSpc>
              <a:spcAft>
                <a:spcPts val="0"/>
              </a:spcAft>
              <a:buClr>
                <a:srgbClr val="000000"/>
              </a:buClr>
              <a:buSzPts val="1800"/>
              <a:buFont typeface="+mj-lt"/>
              <a:buAutoNum type="romanUcPeriod" startAt="2"/>
            </a:pPr>
            <a:r>
              <a:rPr lang="fr-FR" sz="14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METHODOLOGIE DE REALISATION </a:t>
            </a:r>
            <a:endParaRPr lang="fr-FR" sz="1400" b="1" dirty="0" smtClean="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spcAft>
                <a:spcPts val="0"/>
              </a:spcAft>
              <a:buClr>
                <a:srgbClr val="000000"/>
              </a:buClr>
              <a:buSzPts val="1800"/>
            </a:pP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nSpc>
                <a:spcPct val="150000"/>
              </a:lnSpc>
              <a:spcAft>
                <a:spcPts val="0"/>
              </a:spcAft>
              <a:buFont typeface="+mj-lt"/>
              <a:buAutoNum type="alphaUcPeriod"/>
            </a:pPr>
            <a:r>
              <a:rPr lang="fr-FR" sz="1400" b="1" dirty="0">
                <a:solidFill>
                  <a:srgbClr val="808080"/>
                </a:solidFill>
                <a:latin typeface="Calibri Light" panose="020F0302020204030204" pitchFamily="34" charset="0"/>
                <a:ea typeface="Calibri Light" panose="020F0302020204030204" pitchFamily="34" charset="0"/>
                <a:cs typeface="Calibri Light" panose="020F0302020204030204" pitchFamily="34" charset="0"/>
              </a:rPr>
              <a:t>Management qualité interne</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Cette partie reprendra les obligations de Média contact et la méthodologie applicable pour la bonne réalisation de la prestation. Elle met en relief Obligations générales de GMC en matière de :</a:t>
            </a: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marL="457200" indent="-229235">
              <a:lnSpc>
                <a:spcPct val="150000"/>
              </a:lnSpc>
              <a:spcAft>
                <a:spcPts val="0"/>
              </a:spcAft>
            </a:pPr>
            <a:endParaRPr lang="fr-FR" sz="1200" dirty="0">
              <a:latin typeface="Calibri Light" panose="020F0302020204030204" pitchFamily="34" charset="0"/>
              <a:ea typeface="Calibri Light" panose="020F0302020204030204" pitchFamily="34" charset="0"/>
            </a:endParaRPr>
          </a:p>
          <a:p>
            <a:pPr lvl="0" eaLnBrk="0" fontAlgn="base" hangingPunct="0">
              <a:lnSpc>
                <a:spcPct val="150000"/>
              </a:lnSpc>
              <a:spcBef>
                <a:spcPct val="0"/>
              </a:spcBef>
              <a:spcAft>
                <a:spcPct val="0"/>
              </a:spcAft>
            </a:pPr>
            <a:endParaRPr lang="fr-FR" altLang="fr-FR" sz="1400" dirty="0">
              <a:latin typeface="Calibri Light" panose="020F0302020204030204" pitchFamily="34" charset="0"/>
              <a:cs typeface="Calibri Light" panose="020F0302020204030204" pitchFamily="34" charset="0"/>
            </a:endParaRPr>
          </a:p>
          <a:p>
            <a:pPr>
              <a:lnSpc>
                <a:spcPct val="150000"/>
              </a:lnSpc>
              <a:spcAft>
                <a:spcPts val="800"/>
              </a:spcAft>
            </a:pPr>
            <a:endParaRPr lang="fr-FR" sz="14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7" name="Espace réservé du pied de page 3"/>
          <p:cNvSpPr>
            <a:spLocks noGrp="1"/>
          </p:cNvSpPr>
          <p:nvPr>
            <p:ph type="ftr" sz="quarter" idx="11"/>
          </p:nvPr>
        </p:nvSpPr>
        <p:spPr>
          <a:xfrm>
            <a:off x="2503090" y="9751104"/>
            <a:ext cx="2550319" cy="569325"/>
          </a:xfrm>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103</a:t>
            </a:fld>
            <a:endParaRPr lang="fr-FR" sz="900" dirty="0">
              <a:solidFill>
                <a:schemeClr val="bg1">
                  <a:alpha val="70000"/>
                </a:schemeClr>
              </a:solidFill>
            </a:endParaRPr>
          </a:p>
        </p:txBody>
      </p:sp>
    </p:spTree>
    <p:extLst>
      <p:ext uri="{BB962C8B-B14F-4D97-AF65-F5344CB8AC3E}">
        <p14:creationId xmlns:p14="http://schemas.microsoft.com/office/powerpoint/2010/main" val="27093224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64" y="1844631"/>
            <a:ext cx="7192370" cy="10428689"/>
          </a:xfrm>
          <a:prstGeom prst="rect">
            <a:avLst/>
          </a:prstGeom>
        </p:spPr>
        <p:txBody>
          <a:bodyPr wrap="square">
            <a:spAutoFit/>
          </a:bodyPr>
          <a:lstStyle/>
          <a:p>
            <a:pPr algn="ctr">
              <a:lnSpc>
                <a:spcPct val="107000"/>
              </a:lnSpc>
              <a:spcAft>
                <a:spcPts val="800"/>
              </a:spcAft>
            </a:pPr>
            <a:r>
              <a:rPr lang="fr-FR" sz="2000" b="1" u="sng"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PLAN D’ASSURANCE </a:t>
            </a:r>
            <a:r>
              <a:rPr lang="fr-FR" sz="2000" b="1" u="sng"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QUALITE</a:t>
            </a:r>
            <a:endParaRPr lang="fr-FR" sz="11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fontAlgn="base" hangingPunct="0">
              <a:spcAft>
                <a:spcPts val="0"/>
              </a:spcAft>
              <a:buFont typeface="+mj-lt"/>
              <a:buAutoNum type="arabicPeriod"/>
            </a:pPr>
            <a:r>
              <a:rPr lang="fr-FR" sz="1400" dirty="0" smtClean="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 </a:t>
            </a: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Gestion des appels des clients</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Infrastructure technique</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Ressources </a:t>
            </a:r>
          </a:p>
          <a:p>
            <a:pPr marL="629920">
              <a:spcAft>
                <a:spcPts val="0"/>
              </a:spcAft>
              <a:buClr>
                <a:schemeClr val="accent3">
                  <a:lumMod val="60000"/>
                  <a:lumOff val="40000"/>
                </a:schemeClr>
              </a:buClr>
            </a:pP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gn="just" fontAlgn="base" hangingPunct="0">
              <a:spcAft>
                <a:spcPts val="0"/>
              </a:spcAft>
              <a:buFont typeface="+mj-lt"/>
              <a:buAutoNum type="arabicPeriod" startAt="2"/>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 Gestion de la sécurité</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Technique : dispositif préventif et correctif</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Opérationnelle : </a:t>
            </a:r>
          </a:p>
          <a:p>
            <a:pPr marL="859155" indent="-229235">
              <a:spcAft>
                <a:spcPts val="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 </a:t>
            </a:r>
          </a:p>
          <a:p>
            <a:pPr marL="342900" lvl="0" indent="-342900">
              <a:spcAft>
                <a:spcPts val="0"/>
              </a:spcAft>
              <a:buFont typeface="+mj-lt"/>
              <a:buAutoNum type="arabicPeriod" startAt="3"/>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Politique Ressources Humaines </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Recrutement,</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Formation,</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Animation,</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Évaluation,</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Gestion de la performance</a:t>
            </a:r>
          </a:p>
          <a:p>
            <a:pPr marL="859155" indent="-229235">
              <a:spcAft>
                <a:spcPts val="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 </a:t>
            </a:r>
          </a:p>
          <a:p>
            <a:pPr marL="342900" lvl="0" indent="-342900">
              <a:spcAft>
                <a:spcPts val="0"/>
              </a:spcAft>
              <a:buFont typeface="+mj-lt"/>
              <a:buAutoNum type="arabicPeriod" startAt="4"/>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Suivi qualitatif des prestations</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Types d’évaluations</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Critères et indicateurs</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Méthode de calcul des kpi</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Objectif par KPI</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Gestion des changements</a:t>
            </a:r>
          </a:p>
          <a:p>
            <a:pPr marL="678815" indent="-229235">
              <a:spcAft>
                <a:spcPts val="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 </a:t>
            </a:r>
          </a:p>
          <a:p>
            <a:pPr marL="342900" lvl="0" indent="-342900">
              <a:spcAft>
                <a:spcPts val="0"/>
              </a:spcAft>
              <a:buFont typeface="+mj-lt"/>
              <a:buAutoNum type="arabicPeriod" startAt="5"/>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Planification : Capacitaire et gestion de flux</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Méthodologie</a:t>
            </a: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Outils</a:t>
            </a:r>
          </a:p>
          <a:p>
            <a:pPr marL="342900" lvl="0" indent="-342900">
              <a:spcAft>
                <a:spcPts val="0"/>
              </a:spcAft>
              <a:buClr>
                <a:schemeClr val="accent3">
                  <a:lumMod val="60000"/>
                  <a:lumOff val="40000"/>
                </a:schemeClr>
              </a:buClr>
              <a:buFont typeface="Arial" panose="020B0604020202020204" pitchFamily="34" charset="0"/>
              <a:buChar char="•"/>
            </a:pPr>
            <a:r>
              <a:rPr lang="fr-FR" sz="1400" dirty="0" smtClean="0">
                <a:latin typeface="Calibri Light" panose="020F0302020204030204" pitchFamily="34" charset="0"/>
                <a:ea typeface="Times New Roman" panose="02020603050405020304" pitchFamily="18" charset="0"/>
                <a:cs typeface="Calibri Light" panose="020F0302020204030204" pitchFamily="34" charset="0"/>
              </a:rPr>
              <a:t>Périodicité</a:t>
            </a:r>
          </a:p>
          <a:p>
            <a:pPr marL="342900" lvl="0" indent="-342900">
              <a:spcAft>
                <a:spcPts val="0"/>
              </a:spcAft>
              <a:buFont typeface="+mj-lt"/>
              <a:buAutoNum type="arabicPeriod" startAt="6"/>
            </a:pPr>
            <a:r>
              <a:rPr lang="fr-FR" sz="1400" b="1" dirty="0">
                <a:solidFill>
                  <a:srgbClr val="1F3864"/>
                </a:solidFill>
                <a:latin typeface="Century Gothic" panose="020B0502020202020204" pitchFamily="34" charset="0"/>
                <a:ea typeface="Calibri Light" panose="020F0302020204030204" pitchFamily="34" charset="0"/>
                <a:cs typeface="Arial" panose="020B0604020202020204" pitchFamily="34" charset="0"/>
              </a:rPr>
              <a:t>Localisation et fonctionnement du plateau</a:t>
            </a:r>
            <a:endParaRPr lang="fr-FR" sz="1200" dirty="0">
              <a:latin typeface="Calibri Light" panose="020F0302020204030204" pitchFamily="34" charset="0"/>
              <a:ea typeface="Calibri Light" panose="020F0302020204030204" pitchFamily="34" charset="0"/>
            </a:endParaRPr>
          </a:p>
          <a:p>
            <a:pPr marL="457200" indent="-229235">
              <a:spcAft>
                <a:spcPts val="0"/>
              </a:spcAft>
            </a:pPr>
            <a:r>
              <a:rPr lang="fr-FR" sz="1400" b="1" dirty="0">
                <a:latin typeface="Century Gothic" panose="020B0502020202020204" pitchFamily="34" charset="0"/>
                <a:ea typeface="Calibri Light" panose="020F0302020204030204" pitchFamily="34" charset="0"/>
                <a:cs typeface="Arial" panose="020B0604020202020204" pitchFamily="34" charset="0"/>
              </a:rPr>
              <a:t> </a:t>
            </a:r>
            <a:endParaRPr lang="fr-FR" sz="1200" dirty="0">
              <a:latin typeface="Calibri Light" panose="020F0302020204030204" pitchFamily="34" charset="0"/>
              <a:ea typeface="Calibri Light" panose="020F0302020204030204" pitchFamily="34" charset="0"/>
            </a:endParaRPr>
          </a:p>
          <a:p>
            <a:pPr marL="342900" lvl="0" indent="-342900">
              <a:spcAft>
                <a:spcPts val="0"/>
              </a:spcAft>
              <a:buFont typeface="+mj-lt"/>
              <a:buAutoNum type="arabicPeriod" startAt="7"/>
            </a:pPr>
            <a:r>
              <a:rPr lang="fr-FR" sz="1400" b="1" dirty="0">
                <a:solidFill>
                  <a:srgbClr val="1F3864"/>
                </a:solidFill>
                <a:latin typeface="Century Gothic" panose="020B0502020202020204" pitchFamily="34" charset="0"/>
                <a:ea typeface="Calibri Light" panose="020F0302020204030204" pitchFamily="34" charset="0"/>
              </a:rPr>
              <a:t>Plan de communication  </a:t>
            </a:r>
            <a:endParaRPr lang="fr-FR" sz="1200" dirty="0">
              <a:latin typeface="Calibri Light" panose="020F0302020204030204" pitchFamily="34" charset="0"/>
              <a:ea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rPr>
              <a:t>Réunion et comité,</a:t>
            </a:r>
            <a:endParaRPr lang="fr-FR" sz="1200" dirty="0">
              <a:latin typeface="Calibri Light" panose="020F0302020204030204" pitchFamily="34" charset="0"/>
              <a:ea typeface="Times New Roman" panose="02020603050405020304" pitchFamily="18"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rPr>
              <a:t>Livrables,</a:t>
            </a:r>
            <a:endParaRPr lang="fr-FR" sz="1200" dirty="0">
              <a:latin typeface="Calibri Light" panose="020F0302020204030204" pitchFamily="34" charset="0"/>
              <a:ea typeface="Times New Roman" panose="02020603050405020304" pitchFamily="18"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rPr>
              <a:t>Périodicité,</a:t>
            </a:r>
            <a:endParaRPr lang="fr-FR" sz="1200" dirty="0">
              <a:latin typeface="Calibri Light" panose="020F0302020204030204" pitchFamily="34" charset="0"/>
              <a:ea typeface="Times New Roman" panose="02020603050405020304" pitchFamily="18"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rPr>
              <a:t>Parties prenantes,</a:t>
            </a:r>
            <a:endParaRPr lang="fr-FR" sz="1200" dirty="0">
              <a:latin typeface="Calibri Light" panose="020F0302020204030204" pitchFamily="34" charset="0"/>
              <a:ea typeface="Times New Roman" panose="02020603050405020304" pitchFamily="18"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rPr>
              <a:t>Rôles et responsabilités,</a:t>
            </a:r>
            <a:endParaRPr lang="fr-FR" sz="1200" dirty="0">
              <a:latin typeface="Calibri Light" panose="020F0302020204030204" pitchFamily="34" charset="0"/>
              <a:ea typeface="Times New Roman" panose="02020603050405020304" pitchFamily="18"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entury Gothic" panose="020B0502020202020204" pitchFamily="34" charset="0"/>
                <a:ea typeface="Times New Roman" panose="02020603050405020304" pitchFamily="18" charset="0"/>
              </a:rPr>
              <a:t>Modalités,</a:t>
            </a:r>
            <a:endParaRPr lang="fr-FR" sz="1200" dirty="0">
              <a:latin typeface="Calibri Light" panose="020F0302020204030204" pitchFamily="34" charset="0"/>
              <a:ea typeface="Times New Roman" panose="02020603050405020304" pitchFamily="18" charset="0"/>
            </a:endParaRPr>
          </a:p>
          <a:p>
            <a:pPr marL="342900" lvl="0" indent="-342900">
              <a:spcAft>
                <a:spcPts val="0"/>
              </a:spcAft>
              <a:buFont typeface="Times New Roman" panose="02020603050405020304" pitchFamily="18" charset="0"/>
              <a:buChar char="-"/>
            </a:pPr>
            <a:endParaRPr lang="fr-FR" sz="1400" dirty="0">
              <a:latin typeface="Calibri Light" panose="020F0302020204030204" pitchFamily="34" charset="0"/>
              <a:ea typeface="Times New Roman" panose="02020603050405020304" pitchFamily="18" charset="0"/>
              <a:cs typeface="Calibri Light" panose="020F0302020204030204" pitchFamily="34" charset="0"/>
            </a:endParaRP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marL="457200" indent="-229235">
              <a:lnSpc>
                <a:spcPct val="150000"/>
              </a:lnSpc>
              <a:spcAft>
                <a:spcPts val="0"/>
              </a:spcAft>
            </a:pPr>
            <a:endParaRPr lang="fr-FR" sz="1200" dirty="0">
              <a:latin typeface="Calibri Light" panose="020F0302020204030204" pitchFamily="34" charset="0"/>
              <a:ea typeface="Calibri Light" panose="020F0302020204030204" pitchFamily="34" charset="0"/>
            </a:endParaRPr>
          </a:p>
          <a:p>
            <a:pPr lvl="0" eaLnBrk="0" fontAlgn="base" hangingPunct="0">
              <a:lnSpc>
                <a:spcPct val="150000"/>
              </a:lnSpc>
              <a:spcBef>
                <a:spcPct val="0"/>
              </a:spcBef>
              <a:spcAft>
                <a:spcPct val="0"/>
              </a:spcAft>
            </a:pPr>
            <a:endParaRPr lang="fr-FR" altLang="fr-FR" sz="1400" dirty="0">
              <a:latin typeface="Calibri Light" panose="020F0302020204030204" pitchFamily="34" charset="0"/>
              <a:cs typeface="Calibri Light" panose="020F0302020204030204" pitchFamily="34" charset="0"/>
            </a:endParaRPr>
          </a:p>
          <a:p>
            <a:pPr>
              <a:lnSpc>
                <a:spcPct val="150000"/>
              </a:lnSpc>
              <a:spcAft>
                <a:spcPts val="800"/>
              </a:spcAft>
            </a:pPr>
            <a:endParaRPr lang="fr-FR" sz="14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7" name="Espace réservé du pied de page 3"/>
          <p:cNvSpPr>
            <a:spLocks noGrp="1"/>
          </p:cNvSpPr>
          <p:nvPr>
            <p:ph type="ftr" sz="quarter" idx="11"/>
          </p:nvPr>
        </p:nvSpPr>
        <p:spPr>
          <a:xfrm>
            <a:off x="2503090" y="9751104"/>
            <a:ext cx="2550319" cy="569325"/>
          </a:xfrm>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mtClean="0">
                <a:solidFill>
                  <a:srgbClr val="373545">
                    <a:alpha val="70000"/>
                  </a:srgbClr>
                </a:solidFill>
              </a:rPr>
              <a:pPr/>
              <a:t>104</a:t>
            </a:fld>
            <a:endParaRPr lang="fr-FR" dirty="0">
              <a:solidFill>
                <a:srgbClr val="373545">
                  <a:alpha val="70000"/>
                </a:srgbClr>
              </a:solidFill>
            </a:endParaRPr>
          </a:p>
        </p:txBody>
      </p:sp>
      <p:sp>
        <p:nvSpPr>
          <p:cNvPr id="3" name="ZoneTexte 2"/>
          <p:cNvSpPr txBox="1"/>
          <p:nvPr/>
        </p:nvSpPr>
        <p:spPr>
          <a:xfrm>
            <a:off x="417094" y="1444521"/>
            <a:ext cx="2406316" cy="400110"/>
          </a:xfrm>
          <a:prstGeom prst="rect">
            <a:avLst/>
          </a:prstGeom>
          <a:noFill/>
        </p:spPr>
        <p:txBody>
          <a:bodyPr wrap="square" rtlCol="0">
            <a:spAutoFit/>
          </a:bodyPr>
          <a:lstStyle/>
          <a:p>
            <a:r>
              <a:rPr lang="fr-FR" sz="2000" b="1" u="sng" dirty="0" smtClean="0">
                <a:latin typeface="Calibri Light" panose="020F0302020204030204" pitchFamily="34" charset="0"/>
                <a:cs typeface="Calibri Light" panose="020F0302020204030204" pitchFamily="34" charset="0"/>
              </a:rPr>
              <a:t>ANNEXE 1</a:t>
            </a:r>
            <a:r>
              <a:rPr lang="fr-FR" sz="2000" b="1" dirty="0" smtClean="0">
                <a:latin typeface="Calibri Light" panose="020F0302020204030204" pitchFamily="34" charset="0"/>
                <a:cs typeface="Calibri Light" panose="020F0302020204030204" pitchFamily="34" charset="0"/>
              </a:rPr>
              <a:t> : </a:t>
            </a:r>
            <a:endParaRPr lang="fr-FR" sz="20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878663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262" y="1636084"/>
            <a:ext cx="7192370" cy="9387378"/>
          </a:xfrm>
          <a:prstGeom prst="rect">
            <a:avLst/>
          </a:prstGeom>
        </p:spPr>
        <p:txBody>
          <a:bodyPr wrap="square">
            <a:spAutoFit/>
          </a:bodyPr>
          <a:lstStyle/>
          <a:p>
            <a:pPr algn="ctr">
              <a:lnSpc>
                <a:spcPct val="107000"/>
              </a:lnSpc>
              <a:spcAft>
                <a:spcPts val="800"/>
              </a:spcAft>
            </a:pPr>
            <a:r>
              <a:rPr lang="fr-FR" sz="2000" b="1" u="sng"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PLAN </a:t>
            </a:r>
            <a:r>
              <a:rPr lang="fr-FR" sz="2000" b="1" u="sng"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ASSURANCE QUALITE</a:t>
            </a:r>
            <a:endParaRPr lang="fr-FR" sz="20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Font typeface="+mj-lt"/>
              <a:buAutoNum type="alphaUcPeriod" startAt="2"/>
            </a:pPr>
            <a:r>
              <a:rPr lang="fr-FR" sz="1400" dirty="0" smtClean="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 </a:t>
            </a:r>
            <a:r>
              <a:rPr lang="fr-FR" sz="1400" b="1" dirty="0">
                <a:solidFill>
                  <a:srgbClr val="808080"/>
                </a:solidFill>
                <a:latin typeface="Calibri Light" panose="020F0302020204030204" pitchFamily="34" charset="0"/>
                <a:ea typeface="Calibri Light" panose="020F0302020204030204" pitchFamily="34" charset="0"/>
                <a:cs typeface="Calibri Light" panose="020F0302020204030204" pitchFamily="34" charset="0"/>
              </a:rPr>
              <a:t>Procédures et les process</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Les informations relatives aux procédures de traitement, aux processus</a:t>
            </a:r>
            <a:r>
              <a:rPr lang="fr-FR" sz="1400" b="1" dirty="0">
                <a:latin typeface="Calibri Light" panose="020F0302020204030204" pitchFamily="34" charset="0"/>
                <a:ea typeface="Calibri" panose="020F0502020204030204" pitchFamily="34" charset="0"/>
                <a:cs typeface="Calibri Light" panose="020F0302020204030204" pitchFamily="34" charset="0"/>
              </a:rPr>
              <a:t> </a:t>
            </a:r>
            <a:r>
              <a:rPr lang="fr-FR" sz="1400" dirty="0">
                <a:latin typeface="Calibri Light" panose="020F0302020204030204" pitchFamily="34" charset="0"/>
                <a:ea typeface="Calibri" panose="020F0502020204030204" pitchFamily="34" charset="0"/>
                <a:cs typeface="Calibri Light" panose="020F0302020204030204" pitchFamily="34" charset="0"/>
              </a:rPr>
              <a:t>applicables à la prestation seront décrites :</a:t>
            </a:r>
            <a:endParaRPr lang="fr-FR" sz="12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fontAlgn="base" hangingPunct="0">
              <a:lnSpc>
                <a:spcPct val="150000"/>
              </a:lnSpc>
              <a:spcAft>
                <a:spcPts val="0"/>
              </a:spcAft>
              <a:buFont typeface="+mj-lt"/>
              <a:buAutoNum type="arabicPeriod"/>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Gestion des demandes des clients</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457200" indent="-229235" algn="just" fontAlgn="base" hangingPunct="0">
              <a:lnSpc>
                <a:spcPct val="150000"/>
              </a:lnSpc>
              <a:spcAft>
                <a:spcPts val="0"/>
              </a:spcAft>
            </a:pPr>
            <a:r>
              <a:rPr lang="fr-FR" sz="1400" b="1" dirty="0">
                <a:latin typeface="Calibri Light" panose="020F0302020204030204" pitchFamily="34" charset="0"/>
                <a:ea typeface="Calibri Light" panose="020F0302020204030204" pitchFamily="34" charset="0"/>
                <a:cs typeface="Calibri Light" panose="020F0302020204030204" pitchFamily="34" charset="0"/>
              </a:rPr>
              <a:t> </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gn="just" fontAlgn="base" hangingPunct="0">
              <a:lnSpc>
                <a:spcPct val="150000"/>
              </a:lnSpc>
              <a:spcAft>
                <a:spcPts val="0"/>
              </a:spcAft>
              <a:buFont typeface="+mj-lt"/>
              <a:buAutoNum type="arabicPeriod" startAt="2"/>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Gestion des performances</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Reporting des activités</a:t>
            </a:r>
            <a:endParaRPr lang="fr-FR"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Revue des performances</a:t>
            </a:r>
            <a:endParaRPr lang="fr-FR"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Evaluation de la prestation</a:t>
            </a:r>
            <a:endParaRPr lang="fr-FR" sz="1200" dirty="0">
              <a:latin typeface="Calibri Light" panose="020F0302020204030204" pitchFamily="34" charset="0"/>
              <a:ea typeface="Times New Roman" panose="02020603050405020304" pitchFamily="18" charset="0"/>
              <a:cs typeface="Calibri Light" panose="020F0302020204030204" pitchFamily="34" charset="0"/>
            </a:endParaRPr>
          </a:p>
          <a:p>
            <a:pPr marL="456565">
              <a:spcAft>
                <a:spcPts val="0"/>
              </a:spcAft>
              <a:buClr>
                <a:schemeClr val="accent3">
                  <a:lumMod val="60000"/>
                  <a:lumOff val="40000"/>
                </a:schemeClr>
              </a:buClr>
            </a:pPr>
            <a:r>
              <a:rPr lang="fr-FR" sz="1400" dirty="0">
                <a:latin typeface="Calibri Light" panose="020F0302020204030204" pitchFamily="34" charset="0"/>
                <a:ea typeface="Calibri Light" panose="020F0302020204030204" pitchFamily="34" charset="0"/>
                <a:cs typeface="Calibri Light" panose="020F0302020204030204" pitchFamily="34" charset="0"/>
              </a:rPr>
              <a:t> </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gn="just" fontAlgn="base" hangingPunct="0">
              <a:lnSpc>
                <a:spcPct val="150000"/>
              </a:lnSpc>
              <a:spcAft>
                <a:spcPts val="0"/>
              </a:spcAft>
              <a:buFont typeface="+mj-lt"/>
              <a:buAutoNum type="arabicPeriod" startAt="3"/>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Conformité/ compliance</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Protection des données à caractère personnel</a:t>
            </a:r>
            <a:endParaRPr lang="fr-FR"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Plan de continuité du service   </a:t>
            </a:r>
            <a:endParaRPr lang="fr-FR" sz="1200" dirty="0">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Norme </a:t>
            </a:r>
            <a:endParaRPr lang="fr-FR" sz="1200" dirty="0">
              <a:latin typeface="Calibri Light" panose="020F0302020204030204" pitchFamily="34" charset="0"/>
              <a:ea typeface="Times New Roman" panose="02020603050405020304" pitchFamily="18" charset="0"/>
              <a:cs typeface="Calibri Light" panose="020F0302020204030204" pitchFamily="34" charset="0"/>
            </a:endParaRPr>
          </a:p>
          <a:p>
            <a:pPr marL="685800" indent="-229235">
              <a:spcAft>
                <a:spcPts val="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 </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gn="just" fontAlgn="base" hangingPunct="0">
              <a:lnSpc>
                <a:spcPct val="150000"/>
              </a:lnSpc>
              <a:spcAft>
                <a:spcPts val="0"/>
              </a:spcAft>
              <a:buFont typeface="+mj-lt"/>
              <a:buAutoNum type="arabicPeriod" startAt="4"/>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Contrôle interne et sécurité des opérations</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228600" algn="just" fontAlgn="base" hangingPunct="0">
              <a:lnSpc>
                <a:spcPct val="150000"/>
              </a:lnSpc>
              <a:spcAft>
                <a:spcPts val="80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 </a:t>
            </a:r>
            <a:endParaRPr lang="fr-FR" sz="12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fontAlgn="base" hangingPunct="0">
              <a:lnSpc>
                <a:spcPct val="150000"/>
              </a:lnSpc>
              <a:spcAft>
                <a:spcPts val="0"/>
              </a:spcAft>
              <a:buFont typeface="+mj-lt"/>
              <a:buAutoNum type="arabicPeriod" startAt="5"/>
            </a:pPr>
            <a:r>
              <a:rPr lang="fr-FR" sz="1400" b="1" dirty="0">
                <a:solidFill>
                  <a:srgbClr val="1F3864"/>
                </a:solidFill>
                <a:latin typeface="Calibri Light" panose="020F0302020204030204" pitchFamily="34" charset="0"/>
                <a:ea typeface="Calibri Light" panose="020F0302020204030204" pitchFamily="34" charset="0"/>
                <a:cs typeface="Calibri Light" panose="020F0302020204030204" pitchFamily="34" charset="0"/>
              </a:rPr>
              <a:t>Facturation /Modalités de paiement </a:t>
            </a:r>
            <a:endParaRPr lang="fr-FR"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Font typeface="Times New Roman" panose="02020603050405020304" pitchFamily="18" charset="0"/>
              <a:buChar char="-"/>
            </a:pPr>
            <a:endParaRPr lang="fr-FR" sz="1200" dirty="0">
              <a:latin typeface="Calibri Light" panose="020F0302020204030204" pitchFamily="34" charset="0"/>
              <a:ea typeface="Times New Roman" panose="02020603050405020304" pitchFamily="18" charset="0"/>
              <a:cs typeface="Calibri Light" panose="020F0302020204030204" pitchFamily="34" charset="0"/>
            </a:endParaRPr>
          </a:p>
          <a:p>
            <a:pPr marL="400050" lvl="0" indent="-400050" algn="just">
              <a:lnSpc>
                <a:spcPct val="150000"/>
              </a:lnSpc>
              <a:spcAft>
                <a:spcPts val="0"/>
              </a:spcAft>
              <a:buClr>
                <a:srgbClr val="000000"/>
              </a:buClr>
              <a:buSzPts val="1800"/>
              <a:buFont typeface="+mj-lt"/>
              <a:buAutoNum type="romanUcPeriod" startAt="3"/>
            </a:pPr>
            <a:r>
              <a:rPr lang="fr-FR" sz="14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OBLIGATION D’ORANGE BURKINA FASO</a:t>
            </a:r>
            <a:endParaRPr lang="fr-FR" sz="10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nSpc>
                <a:spcPct val="150000"/>
              </a:lnSpc>
              <a:spcAft>
                <a:spcPts val="0"/>
              </a:spcAft>
              <a:buFont typeface="+mj-lt"/>
              <a:buAutoNum type="alphaUcPeriod"/>
            </a:pPr>
            <a:r>
              <a:rPr lang="fr-FR" sz="1400" b="1" dirty="0">
                <a:latin typeface="Calibri Light" panose="020F0302020204030204" pitchFamily="34" charset="0"/>
                <a:ea typeface="Calibri Light" panose="020F0302020204030204" pitchFamily="34" charset="0"/>
                <a:cs typeface="Calibri Light" panose="020F0302020204030204" pitchFamily="34" charset="0"/>
              </a:rPr>
              <a:t>Technique</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nSpc>
                <a:spcPct val="150000"/>
              </a:lnSpc>
              <a:spcAft>
                <a:spcPts val="0"/>
              </a:spcAft>
              <a:buFont typeface="+mj-lt"/>
              <a:buAutoNum type="alphaUcPeriod"/>
            </a:pPr>
            <a:r>
              <a:rPr lang="fr-FR" sz="1400" b="1" dirty="0">
                <a:latin typeface="Calibri Light" panose="020F0302020204030204" pitchFamily="34" charset="0"/>
                <a:ea typeface="Calibri Light" panose="020F0302020204030204" pitchFamily="34" charset="0"/>
                <a:cs typeface="Calibri Light" panose="020F0302020204030204" pitchFamily="34" charset="0"/>
              </a:rPr>
              <a:t>Opérationnel</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spcAft>
                <a:spcPts val="0"/>
              </a:spcAft>
              <a:buFont typeface="Times New Roman" panose="02020603050405020304" pitchFamily="18" charset="0"/>
              <a:buChar char="-"/>
            </a:pPr>
            <a:endParaRPr lang="fr-FR" sz="1400" dirty="0">
              <a:latin typeface="Calibri Light" panose="020F0302020204030204" pitchFamily="34" charset="0"/>
              <a:ea typeface="Times New Roman" panose="02020603050405020304" pitchFamily="18" charset="0"/>
              <a:cs typeface="Calibri Light" panose="020F0302020204030204" pitchFamily="34" charset="0"/>
            </a:endParaRP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marL="457200" indent="-229235">
              <a:lnSpc>
                <a:spcPct val="150000"/>
              </a:lnSpc>
              <a:spcAft>
                <a:spcPts val="0"/>
              </a:spcAft>
            </a:pPr>
            <a:endParaRPr lang="fr-FR" sz="1200" dirty="0">
              <a:latin typeface="Calibri Light" panose="020F0302020204030204" pitchFamily="34" charset="0"/>
              <a:ea typeface="Calibri Light" panose="020F0302020204030204" pitchFamily="34" charset="0"/>
            </a:endParaRPr>
          </a:p>
          <a:p>
            <a:pPr lvl="0" eaLnBrk="0" fontAlgn="base" hangingPunct="0">
              <a:lnSpc>
                <a:spcPct val="150000"/>
              </a:lnSpc>
              <a:spcBef>
                <a:spcPct val="0"/>
              </a:spcBef>
              <a:spcAft>
                <a:spcPct val="0"/>
              </a:spcAft>
            </a:pPr>
            <a:endParaRPr lang="fr-FR" altLang="fr-FR" sz="1400" dirty="0">
              <a:latin typeface="Calibri Light" panose="020F0302020204030204" pitchFamily="34" charset="0"/>
              <a:cs typeface="Calibri Light" panose="020F0302020204030204" pitchFamily="34" charset="0"/>
            </a:endParaRPr>
          </a:p>
          <a:p>
            <a:pPr>
              <a:lnSpc>
                <a:spcPct val="150000"/>
              </a:lnSpc>
              <a:spcAft>
                <a:spcPts val="800"/>
              </a:spcAft>
            </a:pPr>
            <a:endParaRPr lang="fr-FR" sz="14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7" name="Espace réservé du pied de page 3"/>
          <p:cNvSpPr>
            <a:spLocks noGrp="1"/>
          </p:cNvSpPr>
          <p:nvPr>
            <p:ph type="ftr" sz="quarter" idx="11"/>
          </p:nvPr>
        </p:nvSpPr>
        <p:spPr>
          <a:xfrm>
            <a:off x="2503090" y="9751104"/>
            <a:ext cx="2550319" cy="569325"/>
          </a:xfrm>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mtClean="0">
                <a:solidFill>
                  <a:srgbClr val="373545">
                    <a:alpha val="70000"/>
                  </a:srgbClr>
                </a:solidFill>
              </a:rPr>
              <a:pPr/>
              <a:t>105</a:t>
            </a:fld>
            <a:endParaRPr lang="fr-FR" dirty="0">
              <a:solidFill>
                <a:srgbClr val="373545">
                  <a:alpha val="70000"/>
                </a:srgbClr>
              </a:solidFill>
            </a:endParaRPr>
          </a:p>
        </p:txBody>
      </p:sp>
    </p:spTree>
    <p:extLst>
      <p:ext uri="{BB962C8B-B14F-4D97-AF65-F5344CB8AC3E}">
        <p14:creationId xmlns:p14="http://schemas.microsoft.com/office/powerpoint/2010/main" val="24379219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64" y="1844631"/>
            <a:ext cx="7192370" cy="6604565"/>
          </a:xfrm>
          <a:prstGeom prst="rect">
            <a:avLst/>
          </a:prstGeom>
        </p:spPr>
        <p:txBody>
          <a:bodyPr wrap="square">
            <a:spAutoFit/>
          </a:bodyPr>
          <a:lstStyle/>
          <a:p>
            <a:pPr algn="ctr">
              <a:lnSpc>
                <a:spcPct val="107000"/>
              </a:lnSpc>
              <a:spcAft>
                <a:spcPts val="800"/>
              </a:spcAft>
            </a:pPr>
            <a:r>
              <a:rPr lang="fr-FR" sz="2400" b="1" u="sng" dirty="0">
                <a:solidFill>
                  <a:prstClr val="black"/>
                </a:solidFill>
                <a:latin typeface="Aparajita"/>
                <a:ea typeface="Calibri" panose="020F0502020204030204" pitchFamily="34" charset="0"/>
                <a:cs typeface="Times New Roman" panose="02020603050405020304" pitchFamily="18" charset="0"/>
              </a:rPr>
              <a:t>PLAN </a:t>
            </a:r>
            <a:r>
              <a:rPr lang="fr-FR" sz="2400" b="1" u="sng" dirty="0" smtClean="0">
                <a:solidFill>
                  <a:prstClr val="black"/>
                </a:solidFill>
                <a:latin typeface="Aparajita"/>
                <a:ea typeface="Calibri" panose="020F0502020204030204" pitchFamily="34" charset="0"/>
                <a:cs typeface="Times New Roman" panose="02020603050405020304" pitchFamily="18" charset="0"/>
              </a:rPr>
              <a:t>ASSURANCE QUALITE</a:t>
            </a:r>
            <a:endParaRPr lang="fr-F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gn="just">
              <a:lnSpc>
                <a:spcPct val="150000"/>
              </a:lnSpc>
              <a:spcAft>
                <a:spcPts val="0"/>
              </a:spcAft>
              <a:buClr>
                <a:srgbClr val="000000"/>
              </a:buClr>
              <a:buSzPts val="1800"/>
              <a:buFont typeface="+mj-lt"/>
              <a:buAutoNum type="romanUcPeriod" startAt="4"/>
            </a:pPr>
            <a:r>
              <a:rPr lang="fr-FR" sz="14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DOCUMENTS APPLICABLES ET REFERENCES</a:t>
            </a:r>
            <a:endParaRPr lang="fr-FR" sz="1400" dirty="0">
              <a:latin typeface="Calibri Light" panose="020F0302020204030204" pitchFamily="34" charset="0"/>
              <a:ea typeface="Calibri Light" panose="020F0302020204030204" pitchFamily="34" charset="0"/>
              <a:cs typeface="Calibri Light" panose="020F0302020204030204" pitchFamily="34" charset="0"/>
            </a:endParaRPr>
          </a:p>
          <a:p>
            <a:pPr marL="720725" indent="-544513" algn="just">
              <a:lnSpc>
                <a:spcPct val="150000"/>
              </a:lnSpc>
              <a:spcBef>
                <a:spcPts val="300"/>
              </a:spcBef>
              <a:spcAft>
                <a:spcPts val="0"/>
              </a:spcAft>
            </a:pPr>
            <a:r>
              <a:rPr lang="fr-FR" sz="1400" dirty="0" smtClean="0">
                <a:latin typeface="Calibri Light" panose="020F0302020204030204" pitchFamily="34" charset="0"/>
                <a:ea typeface="Times New Roman" panose="02020603050405020304" pitchFamily="18" charset="0"/>
                <a:cs typeface="Calibri Light" panose="020F0302020204030204" pitchFamily="34" charset="0"/>
              </a:rPr>
              <a:t>Il </a:t>
            </a:r>
            <a:r>
              <a:rPr lang="fr-FR" sz="1400" dirty="0">
                <a:latin typeface="Calibri Light" panose="020F0302020204030204" pitchFamily="34" charset="0"/>
                <a:ea typeface="Times New Roman" panose="02020603050405020304" pitchFamily="18" charset="0"/>
                <a:cs typeface="Calibri Light" panose="020F0302020204030204" pitchFamily="34" charset="0"/>
              </a:rPr>
              <a:t>sera mis en annexe les différents documents en rapport avec ladite prestation. A savoir :</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Le Contrat </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Le Cahier des charges,</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La Proposition commerciale finale,</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L’Architecture Technique,</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Les Fiches de poste, </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Le plan de continuité,</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Le plan de montée en charge</a:t>
            </a:r>
          </a:p>
          <a:p>
            <a:pPr marL="826770" indent="-285750" algn="just">
              <a:lnSpc>
                <a:spcPct val="150000"/>
              </a:lnSpc>
              <a:spcBef>
                <a:spcPts val="300"/>
              </a:spcBef>
              <a:spcAft>
                <a:spcPts val="0"/>
              </a:spcAft>
              <a:buClr>
                <a:schemeClr val="accent3">
                  <a:lumMod val="60000"/>
                  <a:lumOff val="40000"/>
                </a:schemeClr>
              </a:buClr>
              <a:buFont typeface="Arial" panose="020B0604020202020204" pitchFamily="34" charset="0"/>
              <a:buChar char="•"/>
            </a:pPr>
            <a:r>
              <a:rPr lang="fr-FR" sz="1400" dirty="0">
                <a:latin typeface="Calibri Light" panose="020F0302020204030204" pitchFamily="34" charset="0"/>
                <a:ea typeface="Times New Roman" panose="02020603050405020304" pitchFamily="18" charset="0"/>
                <a:cs typeface="Calibri Light" panose="020F0302020204030204" pitchFamily="34" charset="0"/>
              </a:rPr>
              <a:t>La Charte utilisateur SI, ….</a:t>
            </a:r>
          </a:p>
          <a:p>
            <a:pPr marL="342900" lvl="0" indent="-342900">
              <a:spcAft>
                <a:spcPts val="0"/>
              </a:spcAft>
              <a:buFont typeface="Arial" panose="020B0604020202020204" pitchFamily="34" charset="0"/>
              <a:buChar char="•"/>
            </a:pPr>
            <a:endParaRPr lang="fr-FR" sz="1400" dirty="0">
              <a:latin typeface="Calibri Light" panose="020F0302020204030204" pitchFamily="34" charset="0"/>
              <a:ea typeface="Times New Roman" panose="02020603050405020304" pitchFamily="18" charset="0"/>
              <a:cs typeface="Calibri Light" panose="020F0302020204030204" pitchFamily="34" charset="0"/>
            </a:endParaRPr>
          </a:p>
          <a:p>
            <a:pPr>
              <a:lnSpc>
                <a:spcPct val="150000"/>
              </a:lnSpc>
              <a:spcBef>
                <a:spcPts val="1200"/>
              </a:spcBef>
              <a:spcAft>
                <a:spcPts val="800"/>
              </a:spcAft>
            </a:pP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Bef>
                <a:spcPts val="1200"/>
              </a:spcBef>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marL="457200" indent="-229235">
              <a:lnSpc>
                <a:spcPct val="150000"/>
              </a:lnSpc>
              <a:spcAft>
                <a:spcPts val="0"/>
              </a:spcAft>
            </a:pPr>
            <a:endParaRPr lang="fr-FR" sz="1200" dirty="0">
              <a:latin typeface="Calibri Light" panose="020F0302020204030204" pitchFamily="34" charset="0"/>
              <a:ea typeface="Calibri Light" panose="020F0302020204030204" pitchFamily="34" charset="0"/>
            </a:endParaRPr>
          </a:p>
          <a:p>
            <a:pPr lvl="0" eaLnBrk="0" fontAlgn="base" hangingPunct="0">
              <a:lnSpc>
                <a:spcPct val="150000"/>
              </a:lnSpc>
              <a:spcBef>
                <a:spcPct val="0"/>
              </a:spcBef>
              <a:spcAft>
                <a:spcPct val="0"/>
              </a:spcAft>
            </a:pPr>
            <a:endParaRPr lang="fr-FR" altLang="fr-FR" sz="1400" dirty="0">
              <a:latin typeface="Calibri Light" panose="020F0302020204030204" pitchFamily="34" charset="0"/>
              <a:cs typeface="Calibri Light" panose="020F0302020204030204" pitchFamily="34" charset="0"/>
            </a:endParaRPr>
          </a:p>
          <a:p>
            <a:pPr>
              <a:lnSpc>
                <a:spcPct val="150000"/>
              </a:lnSpc>
              <a:spcAft>
                <a:spcPts val="800"/>
              </a:spcAft>
            </a:pPr>
            <a:endParaRPr lang="fr-FR" sz="14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7" name="Espace réservé du pied de page 3"/>
          <p:cNvSpPr>
            <a:spLocks noGrp="1"/>
          </p:cNvSpPr>
          <p:nvPr>
            <p:ph type="ftr" sz="quarter" idx="11"/>
          </p:nvPr>
        </p:nvSpPr>
        <p:spPr>
          <a:xfrm>
            <a:off x="2503090" y="9751104"/>
            <a:ext cx="2550319" cy="569325"/>
          </a:xfrm>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mtClean="0">
                <a:solidFill>
                  <a:srgbClr val="373545">
                    <a:alpha val="70000"/>
                  </a:srgbClr>
                </a:solidFill>
              </a:rPr>
              <a:pPr/>
              <a:t>106</a:t>
            </a:fld>
            <a:endParaRPr lang="fr-FR" dirty="0">
              <a:solidFill>
                <a:srgbClr val="373545">
                  <a:alpha val="70000"/>
                </a:srgbClr>
              </a:solidFill>
            </a:endParaRPr>
          </a:p>
        </p:txBody>
      </p:sp>
    </p:spTree>
    <p:extLst>
      <p:ext uri="{BB962C8B-B14F-4D97-AF65-F5344CB8AC3E}">
        <p14:creationId xmlns:p14="http://schemas.microsoft.com/office/powerpoint/2010/main" val="42903067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2EE24B5-652C-4DB5-B7C3-B5BBEC1280B1}" type="slidenum">
              <a:rPr lang="fr-FR" smtClean="0">
                <a:solidFill>
                  <a:srgbClr val="373545">
                    <a:alpha val="70000"/>
                  </a:srgbClr>
                </a:solidFill>
              </a:rPr>
              <a:pPr/>
              <a:t>107</a:t>
            </a:fld>
            <a:endParaRPr lang="fr-FR" dirty="0">
              <a:solidFill>
                <a:srgbClr val="373545">
                  <a:alpha val="70000"/>
                </a:srgb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671145893"/>
              </p:ext>
            </p:extLst>
          </p:nvPr>
        </p:nvGraphicFramePr>
        <p:xfrm>
          <a:off x="230355" y="3211876"/>
          <a:ext cx="7099277" cy="3012461"/>
        </p:xfrm>
        <a:graphic>
          <a:graphicData uri="http://schemas.openxmlformats.org/drawingml/2006/table">
            <a:tbl>
              <a:tblPr/>
              <a:tblGrid>
                <a:gridCol w="594968"/>
                <a:gridCol w="2963043"/>
                <a:gridCol w="1373163"/>
                <a:gridCol w="2168103"/>
              </a:tblGrid>
              <a:tr h="452927">
                <a:tc>
                  <a:txBody>
                    <a:bodyPr/>
                    <a:lstStyle/>
                    <a:p>
                      <a:pPr algn="ctr" fontAlgn="b"/>
                      <a:r>
                        <a:rPr lang="fr-FR" sz="1600" b="1" i="0" u="none" strike="noStrike" dirty="0">
                          <a:solidFill>
                            <a:srgbClr val="000000"/>
                          </a:solidFill>
                          <a:effectLst/>
                          <a:latin typeface="Calibri Light" panose="020F0302020204030204" pitchFamily="34" charset="0"/>
                          <a:cs typeface="Calibri Light" panose="020F0302020204030204" pitchFamily="34" charset="0"/>
                        </a:rPr>
                        <a:t>N°</a:t>
                      </a:r>
                    </a:p>
                  </a:txBody>
                  <a:tcPr marL="9276" marR="9276" marT="9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1600" b="1" i="0" u="none" strike="noStrike" dirty="0">
                          <a:solidFill>
                            <a:srgbClr val="000000"/>
                          </a:solidFill>
                          <a:effectLst/>
                          <a:latin typeface="Calibri Light" panose="020F0302020204030204" pitchFamily="34" charset="0"/>
                          <a:cs typeface="Calibri Light" panose="020F0302020204030204" pitchFamily="34" charset="0"/>
                        </a:rPr>
                        <a:t>DISTINCTIONS</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1600" b="1" i="0" u="none" strike="noStrike" dirty="0">
                          <a:solidFill>
                            <a:srgbClr val="000000"/>
                          </a:solidFill>
                          <a:effectLst/>
                          <a:latin typeface="Calibri Light" panose="020F0302020204030204" pitchFamily="34" charset="0"/>
                          <a:cs typeface="Calibri Light" panose="020F0302020204030204" pitchFamily="34" charset="0"/>
                        </a:rPr>
                        <a:t>ANNEE</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1600" b="1" i="0" u="none" strike="noStrike" dirty="0">
                          <a:solidFill>
                            <a:srgbClr val="000000"/>
                          </a:solidFill>
                          <a:effectLst/>
                          <a:latin typeface="Calibri Light" panose="020F0302020204030204" pitchFamily="34" charset="0"/>
                          <a:cs typeface="Calibri Light" panose="020F0302020204030204" pitchFamily="34" charset="0"/>
                        </a:rPr>
                        <a:t>FREQUENCE</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951144">
                <a:tc>
                  <a:txBody>
                    <a:bodyPr/>
                    <a:lstStyle/>
                    <a:p>
                      <a:pPr algn="ctr" fontAlgn="ctr"/>
                      <a:r>
                        <a:rPr lang="fr-FR" sz="1600" b="0" i="0" u="none" strike="noStrike" dirty="0">
                          <a:solidFill>
                            <a:srgbClr val="000000"/>
                          </a:solidFill>
                          <a:effectLst/>
                          <a:latin typeface="Calibri Light" panose="020F0302020204030204" pitchFamily="34" charset="0"/>
                          <a:cs typeface="Calibri Light" panose="020F0302020204030204" pitchFamily="34" charset="0"/>
                        </a:rPr>
                        <a:t>1</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fr-FR" sz="1600" b="1" i="0" u="none" strike="noStrike" dirty="0">
                          <a:solidFill>
                            <a:schemeClr val="bg2"/>
                          </a:solidFill>
                          <a:effectLst/>
                          <a:latin typeface="Calibri Light" panose="020F0302020204030204" pitchFamily="34" charset="0"/>
                          <a:cs typeface="Calibri Light" panose="020F0302020204030204" pitchFamily="34" charset="0"/>
                        </a:rPr>
                        <a:t>Salon Africain de la Relation Client et des centres d'Appels (SARCCA)</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fr-FR" sz="1600" b="0" i="0" u="none" strike="noStrike" dirty="0">
                          <a:solidFill>
                            <a:srgbClr val="000000"/>
                          </a:solidFill>
                          <a:effectLst/>
                          <a:latin typeface="Calibri Light" panose="020F0302020204030204" pitchFamily="34" charset="0"/>
                          <a:cs typeface="Calibri Light" panose="020F0302020204030204" pitchFamily="34" charset="0"/>
                        </a:rPr>
                        <a:t>2013 et 2019</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Light" panose="020F0302020204030204" pitchFamily="34" charset="0"/>
                          <a:cs typeface="Calibri Light" panose="020F0302020204030204" pitchFamily="34" charset="0"/>
                        </a:rPr>
                        <a:t>2 fois</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4195">
                <a:tc>
                  <a:txBody>
                    <a:bodyPr/>
                    <a:lstStyle/>
                    <a:p>
                      <a:pPr algn="ctr" fontAlgn="ctr"/>
                      <a:r>
                        <a:rPr lang="fr-FR" sz="1600" b="0" i="0" u="none" strike="noStrike">
                          <a:solidFill>
                            <a:srgbClr val="000000"/>
                          </a:solidFill>
                          <a:effectLst/>
                          <a:latin typeface="Calibri Light" panose="020F0302020204030204" pitchFamily="34" charset="0"/>
                          <a:cs typeface="Calibri Light" panose="020F0302020204030204" pitchFamily="34" charset="0"/>
                        </a:rPr>
                        <a:t>2</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fr-FR" sz="1600" b="1" i="0" u="none" strike="noStrike" dirty="0">
                          <a:solidFill>
                            <a:schemeClr val="bg2"/>
                          </a:solidFill>
                          <a:effectLst/>
                          <a:latin typeface="Calibri Light" panose="020F0302020204030204" pitchFamily="34" charset="0"/>
                          <a:cs typeface="Calibri Light" panose="020F0302020204030204" pitchFamily="34" charset="0"/>
                        </a:rPr>
                        <a:t>Prix du meilleur partenaire du Groupe MTN</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fr-FR" sz="1600" b="0" i="0" u="none" strike="noStrike">
                          <a:solidFill>
                            <a:srgbClr val="000000"/>
                          </a:solidFill>
                          <a:effectLst/>
                          <a:latin typeface="Calibri Light" panose="020F0302020204030204" pitchFamily="34" charset="0"/>
                          <a:cs typeface="Calibri Light" panose="020F0302020204030204" pitchFamily="34" charset="0"/>
                        </a:rPr>
                        <a:t>2020</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Light" panose="020F0302020204030204" pitchFamily="34" charset="0"/>
                          <a:cs typeface="Calibri Light" panose="020F0302020204030204" pitchFamily="34" charset="0"/>
                        </a:rPr>
                        <a:t>1 fois</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4195">
                <a:tc>
                  <a:txBody>
                    <a:bodyPr/>
                    <a:lstStyle/>
                    <a:p>
                      <a:pPr algn="ctr" fontAlgn="ctr"/>
                      <a:r>
                        <a:rPr lang="fr-FR" sz="1600" b="0" i="0" u="none" strike="noStrike" dirty="0">
                          <a:solidFill>
                            <a:srgbClr val="000000"/>
                          </a:solidFill>
                          <a:effectLst/>
                          <a:latin typeface="Calibri Light" panose="020F0302020204030204" pitchFamily="34" charset="0"/>
                          <a:cs typeface="Calibri Light" panose="020F0302020204030204" pitchFamily="34" charset="0"/>
                        </a:rPr>
                        <a:t>3</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fr-FR" sz="1600" b="1" i="0" u="none" strike="noStrike" dirty="0">
                          <a:solidFill>
                            <a:schemeClr val="bg2"/>
                          </a:solidFill>
                          <a:effectLst/>
                          <a:latin typeface="Calibri Light" panose="020F0302020204030204" pitchFamily="34" charset="0"/>
                          <a:cs typeface="Calibri Light" panose="020F0302020204030204" pitchFamily="34" charset="0"/>
                        </a:rPr>
                        <a:t>Prix GAB du Meilleur Promoteur d'Emploi Jeune</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fr-FR" sz="1600" b="0" i="0" u="none" strike="noStrike">
                          <a:solidFill>
                            <a:srgbClr val="000000"/>
                          </a:solidFill>
                          <a:effectLst/>
                          <a:latin typeface="Calibri Light" panose="020F0302020204030204" pitchFamily="34" charset="0"/>
                          <a:cs typeface="Calibri Light" panose="020F0302020204030204" pitchFamily="34" charset="0"/>
                        </a:rPr>
                        <a:t>2016</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Light" panose="020F0302020204030204" pitchFamily="34" charset="0"/>
                          <a:cs typeface="Calibri Light" panose="020F0302020204030204" pitchFamily="34" charset="0"/>
                        </a:rPr>
                        <a:t>1 fois</a:t>
                      </a:r>
                    </a:p>
                  </a:txBody>
                  <a:tcPr marL="9276" marR="9276" marT="9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ZoneTexte 5"/>
          <p:cNvSpPr txBox="1"/>
          <p:nvPr/>
        </p:nvSpPr>
        <p:spPr>
          <a:xfrm>
            <a:off x="417094" y="1444521"/>
            <a:ext cx="2406316" cy="400110"/>
          </a:xfrm>
          <a:prstGeom prst="rect">
            <a:avLst/>
          </a:prstGeom>
          <a:noFill/>
        </p:spPr>
        <p:txBody>
          <a:bodyPr wrap="square" rtlCol="0">
            <a:spAutoFit/>
          </a:bodyPr>
          <a:lstStyle/>
          <a:p>
            <a:r>
              <a:rPr lang="fr-FR" sz="2000" b="1" u="sng" dirty="0" smtClean="0">
                <a:latin typeface="Calibri Light" panose="020F0302020204030204" pitchFamily="34" charset="0"/>
                <a:cs typeface="Calibri Light" panose="020F0302020204030204" pitchFamily="34" charset="0"/>
              </a:rPr>
              <a:t>ANNEXE 2</a:t>
            </a:r>
            <a:r>
              <a:rPr lang="fr-FR" sz="2000" b="1" dirty="0" smtClean="0">
                <a:latin typeface="Calibri Light" panose="020F0302020204030204" pitchFamily="34" charset="0"/>
                <a:cs typeface="Calibri Light" panose="020F0302020204030204" pitchFamily="34" charset="0"/>
              </a:rPr>
              <a:t> : </a:t>
            </a:r>
            <a:endParaRPr lang="fr-FR" sz="2000" b="1" dirty="0">
              <a:latin typeface="Calibri Light" panose="020F0302020204030204" pitchFamily="34" charset="0"/>
              <a:cs typeface="Calibri Light" panose="020F0302020204030204" pitchFamily="34" charset="0"/>
            </a:endParaRPr>
          </a:p>
        </p:txBody>
      </p:sp>
      <p:sp>
        <p:nvSpPr>
          <p:cNvPr id="7" name="Rectangle 6"/>
          <p:cNvSpPr/>
          <p:nvPr/>
        </p:nvSpPr>
        <p:spPr>
          <a:xfrm>
            <a:off x="2823410" y="2121218"/>
            <a:ext cx="1611340" cy="407035"/>
          </a:xfrm>
          <a:prstGeom prst="rect">
            <a:avLst/>
          </a:prstGeom>
        </p:spPr>
        <p:txBody>
          <a:bodyPr wrap="none">
            <a:spAutoFit/>
          </a:bodyPr>
          <a:lstStyle/>
          <a:p>
            <a:pPr algn="ctr">
              <a:lnSpc>
                <a:spcPct val="107000"/>
              </a:lnSpc>
              <a:spcAft>
                <a:spcPts val="800"/>
              </a:spcAft>
            </a:pPr>
            <a:r>
              <a:rPr lang="fr-FR" sz="2000" b="1" u="sng"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DISTINCTIONS</a:t>
            </a:r>
            <a:endParaRPr lang="fr-FR"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5407991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6" descr="Fille portant des documents">
            <a:extLst>
              <a:ext uri="{FF2B5EF4-FFF2-40B4-BE49-F238E27FC236}">
                <a16:creationId xmlns:a16="http://schemas.microsoft.com/office/drawing/2014/main" xmlns="" id="{BD5BAEF8-04EE-4148-AB9D-25427A92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 y="3221853"/>
            <a:ext cx="7555013" cy="4249695"/>
          </a:xfrm>
          <a:prstGeom prst="rect">
            <a:avLst/>
          </a:prstGeom>
        </p:spPr>
      </p:pic>
      <p:sp>
        <p:nvSpPr>
          <p:cNvPr id="5" name="Espace réservé du contenu 4">
            <a:extLst>
              <a:ext uri="{FF2B5EF4-FFF2-40B4-BE49-F238E27FC236}">
                <a16:creationId xmlns:a16="http://schemas.microsoft.com/office/drawing/2014/main" xmlns="" id="{D5537408-2125-4CE5-92A7-F7E0FCBA31D0}"/>
              </a:ext>
            </a:extLst>
          </p:cNvPr>
          <p:cNvSpPr txBox="1">
            <a:spLocks/>
          </p:cNvSpPr>
          <p:nvPr/>
        </p:nvSpPr>
        <p:spPr>
          <a:xfrm>
            <a:off x="744" y="3657601"/>
            <a:ext cx="3530467" cy="2860530"/>
          </a:xfrm>
          <a:prstGeom prst="rect">
            <a:avLst/>
          </a:prstGeom>
          <a:solidFill>
            <a:srgbClr val="FF0000"/>
          </a:solidFill>
        </p:spPr>
        <p:txBody>
          <a:bodyPr lIns="959438" tIns="13387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fr-FR" sz="1550" b="1" dirty="0">
              <a:solidFill>
                <a:schemeClr val="bg2">
                  <a:alpha val="50000"/>
                </a:schemeClr>
              </a:solidFill>
            </a:endParaRPr>
          </a:p>
        </p:txBody>
      </p:sp>
      <p:sp>
        <p:nvSpPr>
          <p:cNvPr id="6" name="objet 6" descr="Rectangle beige">
            <a:extLst>
              <a:ext uri="{FF2B5EF4-FFF2-40B4-BE49-F238E27FC236}">
                <a16:creationId xmlns:a16="http://schemas.microsoft.com/office/drawing/2014/main" xmlns="" id="{B0C70F64-F3E5-413B-AF4F-E15CE944B761}"/>
              </a:ext>
            </a:extLst>
          </p:cNvPr>
          <p:cNvSpPr/>
          <p:nvPr/>
        </p:nvSpPr>
        <p:spPr bwMode="ltGray">
          <a:xfrm flipV="1">
            <a:off x="577152" y="4946404"/>
            <a:ext cx="1533656" cy="69266"/>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pPr rtl="0"/>
            <a:endParaRPr lang="fr-FR" sz="1116" dirty="0"/>
          </a:p>
        </p:txBody>
      </p:sp>
      <p:sp>
        <p:nvSpPr>
          <p:cNvPr id="2" name="Titre 1">
            <a:extLst>
              <a:ext uri="{FF2B5EF4-FFF2-40B4-BE49-F238E27FC236}">
                <a16:creationId xmlns:a16="http://schemas.microsoft.com/office/drawing/2014/main" xmlns="" id="{1BD43A5E-77DF-44FD-800D-158434A3ABC6}"/>
              </a:ext>
            </a:extLst>
          </p:cNvPr>
          <p:cNvSpPr>
            <a:spLocks noGrp="1"/>
          </p:cNvSpPr>
          <p:nvPr>
            <p:ph type="title"/>
          </p:nvPr>
        </p:nvSpPr>
        <p:spPr bwMode="ltGray">
          <a:xfrm>
            <a:off x="519510" y="4276047"/>
            <a:ext cx="3011701" cy="821573"/>
          </a:xfrm>
        </p:spPr>
        <p:txBody>
          <a:bodyPr rtlCol="0">
            <a:normAutofit/>
          </a:bodyPr>
          <a:lstStyle/>
          <a:p>
            <a:pPr rtl="0"/>
            <a:r>
              <a:rPr lang="fr-FR" sz="3099" dirty="0">
                <a:solidFill>
                  <a:schemeClr val="bg1"/>
                </a:solidFill>
              </a:rPr>
              <a:t>MERCI !</a:t>
            </a:r>
            <a:endParaRPr lang="fr-FR" sz="3099" dirty="0"/>
          </a:p>
        </p:txBody>
      </p:sp>
      <p:pic>
        <p:nvPicPr>
          <p:cNvPr id="11" name="Graphisme 10" descr="Icône de personne">
            <a:extLst>
              <a:ext uri="{FF2B5EF4-FFF2-40B4-BE49-F238E27FC236}">
                <a16:creationId xmlns:a16="http://schemas.microsoft.com/office/drawing/2014/main" xmlns="" id="{623730AD-04DB-4D31-90B9-486007BC48F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79652" y="5372424"/>
            <a:ext cx="212527" cy="218430"/>
          </a:xfrm>
          <a:prstGeom prst="rect">
            <a:avLst/>
          </a:prstGeom>
        </p:spPr>
      </p:pic>
      <p:pic>
        <p:nvPicPr>
          <p:cNvPr id="12" name="Graphique 11" descr="Icône de courrier">
            <a:extLst>
              <a:ext uri="{FF2B5EF4-FFF2-40B4-BE49-F238E27FC236}">
                <a16:creationId xmlns:a16="http://schemas.microsoft.com/office/drawing/2014/main" xmlns="" id="{A19DD78C-1BBA-435D-AB9C-910A5A3B509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79652" y="5679344"/>
            <a:ext cx="212527" cy="212527"/>
          </a:xfrm>
          <a:prstGeom prst="rect">
            <a:avLst/>
          </a:prstGeom>
        </p:spPr>
      </p:pic>
      <p:pic>
        <p:nvPicPr>
          <p:cNvPr id="13" name="Graphique 12" descr="Icône de téléphone">
            <a:extLst>
              <a:ext uri="{FF2B5EF4-FFF2-40B4-BE49-F238E27FC236}">
                <a16:creationId xmlns:a16="http://schemas.microsoft.com/office/drawing/2014/main" xmlns="" id="{E1FE68E0-BC77-4B86-BF40-6A4FF5062F5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79652" y="5980362"/>
            <a:ext cx="212527" cy="212527"/>
          </a:xfrm>
          <a:prstGeom prst="rect">
            <a:avLst/>
          </a:prstGeom>
        </p:spPr>
      </p:pic>
      <p:sp>
        <p:nvSpPr>
          <p:cNvPr id="3" name="Espace réservé du pied de page 2"/>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7" name="Espace réservé du numéro de diapositive 6"/>
          <p:cNvSpPr>
            <a:spLocks noGrp="1"/>
          </p:cNvSpPr>
          <p:nvPr>
            <p:ph type="sldNum" sz="quarter" idx="12"/>
          </p:nvPr>
        </p:nvSpPr>
        <p:spPr/>
        <p:txBody>
          <a:bodyPr/>
          <a:lstStyle/>
          <a:p>
            <a:pPr rtl="0"/>
            <a:fld id="{82EE24B5-652C-4DB5-B7C3-B5BBEC1280B1}" type="slidenum">
              <a:rPr lang="fr-FR" noProof="0" smtClean="0"/>
              <a:t>108</a:t>
            </a:fld>
            <a:endParaRPr lang="fr-FR" noProof="0" dirty="0"/>
          </a:p>
        </p:txBody>
      </p:sp>
    </p:spTree>
    <p:extLst>
      <p:ext uri="{BB962C8B-B14F-4D97-AF65-F5344CB8AC3E}">
        <p14:creationId xmlns:p14="http://schemas.microsoft.com/office/powerpoint/2010/main" val="148695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11</a:t>
            </a:fld>
            <a:endParaRPr lang="fr-FR" sz="900" noProof="0" dirty="0">
              <a:solidFill>
                <a:schemeClr val="bg1">
                  <a:alpha val="70000"/>
                </a:schemeClr>
              </a:solidFill>
            </a:endParaRPr>
          </a:p>
        </p:txBody>
      </p:sp>
      <p:sp>
        <p:nvSpPr>
          <p:cNvPr id="7" name="Rectangle 6"/>
          <p:cNvSpPr/>
          <p:nvPr/>
        </p:nvSpPr>
        <p:spPr>
          <a:xfrm>
            <a:off x="273050" y="1559223"/>
            <a:ext cx="7010400" cy="7940635"/>
          </a:xfrm>
          <a:prstGeom prst="rect">
            <a:avLst/>
          </a:prstGeom>
        </p:spPr>
        <p:txBody>
          <a:bodyPr wrap="square">
            <a:spAutoFit/>
          </a:bodyPr>
          <a:lstStyle/>
          <a:p>
            <a:pPr algn="just">
              <a:lnSpc>
                <a:spcPct val="150000"/>
              </a:lnSpc>
              <a:spcBef>
                <a:spcPts val="1200"/>
              </a:spcBef>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Le </a:t>
            </a:r>
            <a:r>
              <a:rPr lang="fr-FR" sz="1400" dirty="0" smtClean="0">
                <a:uFill>
                  <a:solidFill>
                    <a:srgbClr val="000000"/>
                  </a:solidFill>
                </a:uFill>
                <a:latin typeface="Calibri Light" panose="020F0302020204030204" pitchFamily="34" charset="0"/>
                <a:cs typeface="Calibri Light" panose="020F0302020204030204" pitchFamily="34" charset="0"/>
              </a:rPr>
              <a:t>GROUPE MEDIA CONTACT s’est engagé depuis 2022 dans un vaste plan de transformation avec en point de mire son programme de certification à la norme COPC en cours de déploiement. En effet, remettre le client au </a:t>
            </a:r>
            <a:r>
              <a:rPr lang="fr-FR" sz="1400" dirty="0">
                <a:uFill>
                  <a:solidFill>
                    <a:srgbClr val="000000"/>
                  </a:solidFill>
                </a:uFill>
                <a:latin typeface="Calibri Light" panose="020F0302020204030204" pitchFamily="34" charset="0"/>
                <a:cs typeface="Calibri Light" panose="020F0302020204030204" pitchFamily="34" charset="0"/>
              </a:rPr>
              <a:t>cœur de notre stratégie de </a:t>
            </a:r>
            <a:r>
              <a:rPr lang="fr-FR" sz="1400" dirty="0" smtClean="0">
                <a:uFill>
                  <a:solidFill>
                    <a:srgbClr val="000000"/>
                  </a:solidFill>
                </a:uFill>
                <a:latin typeface="Calibri Light" panose="020F0302020204030204" pitchFamily="34" charset="0"/>
                <a:cs typeface="Calibri Light" panose="020F0302020204030204" pitchFamily="34" charset="0"/>
              </a:rPr>
              <a:t>croissance est une démarche forte que nous prenons de bâtir de manière structurée.</a:t>
            </a:r>
          </a:p>
          <a:p>
            <a:pPr>
              <a:lnSpc>
                <a:spcPct val="150000"/>
              </a:lnSpc>
              <a:spcBef>
                <a:spcPts val="1200"/>
              </a:spcBef>
              <a:buClr>
                <a:srgbClr val="FF0000"/>
              </a:buClr>
              <a:buSzPts val="1600"/>
            </a:pPr>
            <a:r>
              <a:rPr lang="fr-FR" sz="1400" b="1" dirty="0">
                <a:uFill>
                  <a:solidFill>
                    <a:srgbClr val="000000"/>
                  </a:solidFill>
                </a:uFill>
                <a:latin typeface="Calibri Light" panose="020F0302020204030204" pitchFamily="34" charset="0"/>
                <a:cs typeface="Calibri Light" panose="020F0302020204030204" pitchFamily="34" charset="0"/>
              </a:rPr>
              <a:t>Maitrise de notre environnement</a:t>
            </a:r>
          </a:p>
          <a:p>
            <a:pPr algn="just">
              <a:lnSpc>
                <a:spcPct val="150000"/>
              </a:lnSpc>
              <a:spcBef>
                <a:spcPts val="1200"/>
              </a:spcBef>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Nos phases de déploiement opérationnel sont portées par des collaborateurs rompus aux métiers de l’expérience client. L’intégration du contexte client, la maitrise des exigences de performance, la mise en place de plate-forme convergentes confèrent </a:t>
            </a:r>
            <a:r>
              <a:rPr lang="fr-FR" sz="1400" dirty="0" smtClean="0">
                <a:uFill>
                  <a:solidFill>
                    <a:srgbClr val="000000"/>
                  </a:solidFill>
                </a:uFill>
                <a:latin typeface="Calibri Light" panose="020F0302020204030204" pitchFamily="34" charset="0"/>
                <a:cs typeface="Calibri Light" panose="020F0302020204030204" pitchFamily="34" charset="0"/>
              </a:rPr>
              <a:t>à </a:t>
            </a:r>
            <a:r>
              <a:rPr lang="fr-FR" sz="1400" dirty="0">
                <a:uFill>
                  <a:solidFill>
                    <a:srgbClr val="000000"/>
                  </a:solidFill>
                </a:uFill>
                <a:latin typeface="Calibri Light" panose="020F0302020204030204" pitchFamily="34" charset="0"/>
                <a:cs typeface="Calibri Light" panose="020F0302020204030204" pitchFamily="34" charset="0"/>
              </a:rPr>
              <a:t>nos services une tonalité adaptée à chaque pays africain où nous sommes implantés</a:t>
            </a:r>
            <a:r>
              <a:rPr lang="fr-FR" sz="1400" dirty="0" smtClean="0">
                <a:uFill>
                  <a:solidFill>
                    <a:srgbClr val="000000"/>
                  </a:solidFill>
                </a:uFill>
                <a:latin typeface="Calibri Light" panose="020F0302020204030204" pitchFamily="34" charset="0"/>
                <a:cs typeface="Calibri Light" panose="020F0302020204030204" pitchFamily="34" charset="0"/>
              </a:rPr>
              <a:t>.</a:t>
            </a:r>
          </a:p>
          <a:p>
            <a:pPr>
              <a:lnSpc>
                <a:spcPct val="150000"/>
              </a:lnSpc>
              <a:spcBef>
                <a:spcPts val="1200"/>
              </a:spcBef>
              <a:buClr>
                <a:srgbClr val="FF0000"/>
              </a:buClr>
              <a:buSzPts val="1600"/>
            </a:pPr>
            <a:r>
              <a:rPr lang="fr-FR" sz="1400" b="1" dirty="0">
                <a:uFill>
                  <a:solidFill>
                    <a:srgbClr val="000000"/>
                  </a:solidFill>
                </a:uFill>
                <a:latin typeface="Calibri Light" panose="020F0302020204030204" pitchFamily="34" charset="0"/>
                <a:cs typeface="Calibri Light" panose="020F0302020204030204" pitchFamily="34" charset="0"/>
              </a:rPr>
              <a:t>Réponse </a:t>
            </a:r>
            <a:r>
              <a:rPr lang="fr-FR" sz="1400" b="1" dirty="0">
                <a:uFill>
                  <a:solidFill>
                    <a:srgbClr val="000000"/>
                  </a:solidFill>
                </a:uFill>
                <a:latin typeface="Calibri Light" panose="020F0302020204030204" pitchFamily="34" charset="0"/>
                <a:cs typeface="Calibri Light" panose="020F0302020204030204" pitchFamily="34" charset="0"/>
              </a:rPr>
              <a:t>aux besoins de nos clients aujourd’hui et demain</a:t>
            </a:r>
          </a:p>
          <a:p>
            <a:pPr algn="just">
              <a:lnSpc>
                <a:spcPct val="150000"/>
              </a:lnSpc>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Nous garantissons  à nos clients </a:t>
            </a:r>
            <a:r>
              <a:rPr lang="fr-FR" sz="1400" dirty="0">
                <a:uFill>
                  <a:solidFill>
                    <a:srgbClr val="000000"/>
                  </a:solidFill>
                </a:uFill>
                <a:latin typeface="Calibri Light" panose="020F0302020204030204" pitchFamily="34" charset="0"/>
                <a:cs typeface="Calibri Light" panose="020F0302020204030204" pitchFamily="34" charset="0"/>
              </a:rPr>
              <a:t>la prise en main intégrale ou partielle de leur service client. A travers des mécanismes de veille marché et technologique; nous savons anticiper les tendances et proposer des solutions adaptées</a:t>
            </a:r>
            <a:r>
              <a:rPr lang="fr-FR" sz="1400" dirty="0" smtClean="0">
                <a:uFill>
                  <a:solidFill>
                    <a:srgbClr val="000000"/>
                  </a:solidFill>
                </a:uFill>
                <a:latin typeface="Calibri Light" panose="020F0302020204030204" pitchFamily="34" charset="0"/>
                <a:cs typeface="Calibri Light" panose="020F0302020204030204" pitchFamily="34" charset="0"/>
              </a:rPr>
              <a:t>.</a:t>
            </a:r>
          </a:p>
          <a:p>
            <a:pPr>
              <a:lnSpc>
                <a:spcPct val="150000"/>
              </a:lnSpc>
              <a:spcBef>
                <a:spcPts val="1200"/>
              </a:spcBef>
              <a:buClr>
                <a:srgbClr val="FF0000"/>
              </a:buClr>
              <a:buSzPts val="1600"/>
            </a:pPr>
            <a:r>
              <a:rPr lang="fr-FR" sz="1400" b="1" dirty="0">
                <a:uFill>
                  <a:solidFill>
                    <a:srgbClr val="000000"/>
                  </a:solidFill>
                </a:uFill>
                <a:latin typeface="Calibri Light" panose="020F0302020204030204" pitchFamily="34" charset="0"/>
                <a:cs typeface="Calibri Light" panose="020F0302020204030204" pitchFamily="34" charset="0"/>
              </a:rPr>
              <a:t>L’Excellence opérationnelle, notre leitmotiv</a:t>
            </a:r>
          </a:p>
          <a:p>
            <a:pPr>
              <a:lnSpc>
                <a:spcPct val="150000"/>
              </a:lnSpc>
              <a:spcBef>
                <a:spcPts val="1200"/>
              </a:spcBef>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Nous intégrons à nos processus de production les exigences de la plus prestigieuse </a:t>
            </a:r>
            <a:r>
              <a:rPr lang="fr-FR" sz="1400" dirty="0" smtClean="0">
                <a:uFill>
                  <a:solidFill>
                    <a:srgbClr val="000000"/>
                  </a:solidFill>
                </a:uFill>
                <a:latin typeface="Calibri Light" panose="020F0302020204030204" pitchFamily="34" charset="0"/>
                <a:cs typeface="Calibri Light" panose="020F0302020204030204" pitchFamily="34" charset="0"/>
              </a:rPr>
              <a:t>des </a:t>
            </a:r>
            <a:r>
              <a:rPr lang="fr-FR" sz="1400" dirty="0">
                <a:uFill>
                  <a:solidFill>
                    <a:srgbClr val="000000"/>
                  </a:solidFill>
                </a:uFill>
                <a:latin typeface="Calibri Light" panose="020F0302020204030204" pitchFamily="34" charset="0"/>
                <a:cs typeface="Calibri Light" panose="020F0302020204030204" pitchFamily="34" charset="0"/>
              </a:rPr>
              <a:t>normes de certification dans l’industrie des Centres de Contact</a:t>
            </a:r>
            <a:r>
              <a:rPr lang="fr-FR" sz="1400" dirty="0" smtClean="0">
                <a:uFill>
                  <a:solidFill>
                    <a:srgbClr val="000000"/>
                  </a:solidFill>
                </a:uFill>
                <a:latin typeface="Calibri Light" panose="020F0302020204030204" pitchFamily="34" charset="0"/>
                <a:cs typeface="Calibri Light" panose="020F0302020204030204" pitchFamily="34" charset="0"/>
              </a:rPr>
              <a:t>. </a:t>
            </a:r>
            <a:endParaRPr lang="fr-FR" sz="1400" dirty="0">
              <a:uFill>
                <a:solidFill>
                  <a:srgbClr val="000000"/>
                </a:solidFill>
              </a:uFill>
              <a:latin typeface="Calibri Light" panose="020F0302020204030204" pitchFamily="34" charset="0"/>
              <a:cs typeface="Calibri Light" panose="020F0302020204030204" pitchFamily="34" charset="0"/>
            </a:endParaRPr>
          </a:p>
          <a:p>
            <a:pPr>
              <a:lnSpc>
                <a:spcPct val="150000"/>
              </a:lnSpc>
              <a:spcBef>
                <a:spcPts val="1200"/>
              </a:spcBef>
              <a:buClr>
                <a:srgbClr val="FF0000"/>
              </a:buClr>
              <a:buSzPts val="1600"/>
            </a:pPr>
            <a:endParaRPr lang="fr-FR" sz="1400" dirty="0">
              <a:uFill>
                <a:solidFill>
                  <a:srgbClr val="000000"/>
                </a:solidFill>
              </a:uFill>
              <a:latin typeface="Calibri Light" panose="020F0302020204030204" pitchFamily="34" charset="0"/>
              <a:cs typeface="Calibri Light" panose="020F0302020204030204" pitchFamily="34" charset="0"/>
            </a:endParaRPr>
          </a:p>
          <a:p>
            <a:pPr>
              <a:lnSpc>
                <a:spcPct val="150000"/>
              </a:lnSpc>
              <a:spcBef>
                <a:spcPts val="1200"/>
              </a:spcBef>
              <a:buClr>
                <a:srgbClr val="FF0000"/>
              </a:buClr>
              <a:buSzPts val="1600"/>
            </a:pPr>
            <a:endParaRPr lang="fr-FR" sz="1400" dirty="0">
              <a:uFill>
                <a:solidFill>
                  <a:srgbClr val="000000"/>
                </a:solidFill>
              </a:uFill>
              <a:latin typeface="Calibri Light" panose="020F0302020204030204" pitchFamily="34" charset="0"/>
              <a:cs typeface="Calibri Light" panose="020F0302020204030204" pitchFamily="34" charset="0"/>
            </a:endParaRPr>
          </a:p>
          <a:p>
            <a:pPr>
              <a:lnSpc>
                <a:spcPct val="150000"/>
              </a:lnSpc>
              <a:spcBef>
                <a:spcPts val="1200"/>
              </a:spcBef>
              <a:buClr>
                <a:srgbClr val="FF0000"/>
              </a:buClr>
              <a:buSzPts val="1600"/>
            </a:pPr>
            <a:endParaRPr lang="fr-FR" sz="1400" dirty="0" smtClean="0">
              <a:uFill>
                <a:solidFill>
                  <a:srgbClr val="000000"/>
                </a:solidFill>
              </a:uFill>
              <a:latin typeface="Calibri Light" panose="020F0302020204030204" pitchFamily="34" charset="0"/>
              <a:cs typeface="Calibri Light" panose="020F0302020204030204" pitchFamily="34" charset="0"/>
            </a:endParaRPr>
          </a:p>
          <a:p>
            <a:pPr>
              <a:lnSpc>
                <a:spcPct val="150000"/>
              </a:lnSpc>
              <a:spcBef>
                <a:spcPts val="1200"/>
              </a:spcBef>
              <a:buClr>
                <a:srgbClr val="FF0000"/>
              </a:buClr>
              <a:buSzPts val="1600"/>
            </a:pPr>
            <a:endParaRPr lang="fr-FR" sz="1400" dirty="0">
              <a:uFill>
                <a:solidFill>
                  <a:srgbClr val="000000"/>
                </a:solidFill>
              </a:u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94459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466578" y="9628274"/>
            <a:ext cx="2550319" cy="569325"/>
          </a:xfrm>
          <a:solidFill>
            <a:schemeClr val="bg1"/>
          </a:solidFill>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12</a:t>
            </a:fld>
            <a:endParaRPr lang="fr-FR" sz="900" noProof="0" dirty="0">
              <a:solidFill>
                <a:schemeClr val="bg1">
                  <a:alpha val="70000"/>
                </a:schemeClr>
              </a:solidFill>
            </a:endParaRPr>
          </a:p>
        </p:txBody>
      </p:sp>
      <p:sp>
        <p:nvSpPr>
          <p:cNvPr id="11" name="object 12">
            <a:extLst>
              <a:ext uri="{FF2B5EF4-FFF2-40B4-BE49-F238E27FC236}">
                <a16:creationId xmlns:a16="http://schemas.microsoft.com/office/drawing/2014/main" xmlns="" id="{DADDBFD3-4EF8-4DFD-BA46-ABCAB4342E68}"/>
              </a:ext>
            </a:extLst>
          </p:cNvPr>
          <p:cNvSpPr txBox="1"/>
          <p:nvPr/>
        </p:nvSpPr>
        <p:spPr>
          <a:xfrm>
            <a:off x="319232" y="1365959"/>
            <a:ext cx="7010400" cy="4262705"/>
          </a:xfrm>
          <a:prstGeom prst="rect">
            <a:avLst/>
          </a:prstGeom>
        </p:spPr>
        <p:txBody>
          <a:bodyPr vert="horz" wrap="square" lIns="0" tIns="63500" rIns="0" bIns="0" rtlCol="0" anchor="ctr">
            <a:spAutoFit/>
          </a:bodyPr>
          <a:lstStyle/>
          <a:p>
            <a:pPr>
              <a:lnSpc>
                <a:spcPct val="150000"/>
              </a:lnSpc>
              <a:buClr>
                <a:srgbClr val="FF0000"/>
              </a:buClr>
              <a:buSzPts val="1600"/>
            </a:pP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NOS VALEURS</a:t>
            </a:r>
          </a:p>
          <a:p>
            <a:pPr marL="342900" indent="-342900">
              <a:lnSpc>
                <a:spcPts val="2500"/>
              </a:lnSpc>
              <a:buClr>
                <a:srgbClr val="FF0000"/>
              </a:buClr>
              <a:buSzPts val="1600"/>
              <a:buFont typeface="Symbol" panose="05050102010706020507" pitchFamily="18" charset="2"/>
              <a:buChar char=""/>
            </a:pPr>
            <a:r>
              <a:rPr lang="fr-FR" sz="1400" dirty="0" smtClean="0">
                <a:solidFill>
                  <a:srgbClr val="FF0000"/>
                </a:solidFill>
                <a:uFill>
                  <a:solidFill>
                    <a:srgbClr val="000000"/>
                  </a:solidFill>
                </a:uFill>
                <a:latin typeface="Calibri Light" panose="020F0302020204030204" pitchFamily="34" charset="0"/>
                <a:cs typeface="Calibri Light" panose="020F0302020204030204" pitchFamily="34" charset="0"/>
              </a:rPr>
              <a:t>C</a:t>
            </a:r>
            <a:r>
              <a:rPr lang="fr-FR" sz="1400" dirty="0" smtClean="0">
                <a:uFill>
                  <a:solidFill>
                    <a:srgbClr val="000000"/>
                  </a:solidFill>
                </a:uFill>
                <a:latin typeface="Calibri Light" panose="020F0302020204030204" pitchFamily="34" charset="0"/>
                <a:cs typeface="Calibri Light" panose="020F0302020204030204" pitchFamily="34" charset="0"/>
              </a:rPr>
              <a:t>onfiance </a:t>
            </a:r>
            <a:r>
              <a:rPr lang="fr-FR" sz="1400" dirty="0">
                <a:uFill>
                  <a:solidFill>
                    <a:srgbClr val="000000"/>
                  </a:solidFill>
                </a:uFill>
                <a:latin typeface="Calibri Light" panose="020F0302020204030204" pitchFamily="34" charset="0"/>
                <a:cs typeface="Calibri Light" panose="020F0302020204030204" pitchFamily="34" charset="0"/>
              </a:rPr>
              <a:t>en l’avenir</a:t>
            </a:r>
          </a:p>
          <a:p>
            <a:pPr marL="342900" indent="-342900">
              <a:lnSpc>
                <a:spcPts val="2500"/>
              </a:lnSpc>
              <a:buClr>
                <a:srgbClr val="FF0000"/>
              </a:buClr>
              <a:buSzPts val="1600"/>
              <a:buFont typeface="Symbol" panose="05050102010706020507" pitchFamily="18" charset="2"/>
              <a:buChar char=""/>
            </a:pPr>
            <a:r>
              <a:rPr lang="fr-FR" sz="1400" dirty="0">
                <a:solidFill>
                  <a:srgbClr val="FF0000"/>
                </a:solidFill>
                <a:uFill>
                  <a:solidFill>
                    <a:srgbClr val="000000"/>
                  </a:solidFill>
                </a:uFill>
                <a:latin typeface="Calibri Light" panose="020F0302020204030204" pitchFamily="34" charset="0"/>
                <a:cs typeface="Calibri Light" panose="020F0302020204030204" pitchFamily="34" charset="0"/>
              </a:rPr>
              <a:t>L</a:t>
            </a:r>
            <a:r>
              <a:rPr lang="fr-FR" sz="1400" dirty="0">
                <a:uFill>
                  <a:solidFill>
                    <a:srgbClr val="000000"/>
                  </a:solidFill>
                </a:uFill>
                <a:latin typeface="Calibri Light" panose="020F0302020204030204" pitchFamily="34" charset="0"/>
                <a:cs typeface="Calibri Light" panose="020F0302020204030204" pitchFamily="34" charset="0"/>
              </a:rPr>
              <a:t>oyauté dans la durée</a:t>
            </a:r>
          </a:p>
          <a:p>
            <a:pPr marL="342900" indent="-342900">
              <a:lnSpc>
                <a:spcPts val="2500"/>
              </a:lnSpc>
              <a:buClr>
                <a:srgbClr val="FF0000"/>
              </a:buClr>
              <a:buSzPts val="1600"/>
              <a:buFont typeface="Symbol" panose="05050102010706020507" pitchFamily="18" charset="2"/>
              <a:buChar char=""/>
            </a:pPr>
            <a:r>
              <a:rPr lang="fr-FR" sz="1400" dirty="0">
                <a:solidFill>
                  <a:srgbClr val="FF0000"/>
                </a:solidFill>
                <a:uFill>
                  <a:solidFill>
                    <a:srgbClr val="000000"/>
                  </a:solidFill>
                </a:uFill>
                <a:latin typeface="Calibri Light" panose="020F0302020204030204" pitchFamily="34" charset="0"/>
                <a:cs typeface="Calibri Light" panose="020F0302020204030204" pitchFamily="34" charset="0"/>
              </a:rPr>
              <a:t>I</a:t>
            </a:r>
            <a:r>
              <a:rPr lang="fr-FR" sz="1400" dirty="0">
                <a:uFill>
                  <a:solidFill>
                    <a:srgbClr val="000000"/>
                  </a:solidFill>
                </a:uFill>
                <a:latin typeface="Calibri Light" panose="020F0302020204030204" pitchFamily="34" charset="0"/>
                <a:cs typeface="Calibri Light" panose="020F0302020204030204" pitchFamily="34" charset="0"/>
              </a:rPr>
              <a:t>nnover pour améliorer en continu</a:t>
            </a:r>
          </a:p>
          <a:p>
            <a:pPr marL="342900" indent="-342900">
              <a:lnSpc>
                <a:spcPts val="2500"/>
              </a:lnSpc>
              <a:buClr>
                <a:srgbClr val="FF0000"/>
              </a:buClr>
              <a:buSzPts val="1600"/>
              <a:buFont typeface="Symbol" panose="05050102010706020507" pitchFamily="18" charset="2"/>
              <a:buChar char=""/>
            </a:pPr>
            <a:r>
              <a:rPr lang="fr-FR" sz="1400" dirty="0">
                <a:solidFill>
                  <a:srgbClr val="FF0000"/>
                </a:solidFill>
                <a:uFill>
                  <a:solidFill>
                    <a:srgbClr val="000000"/>
                  </a:solidFill>
                </a:uFill>
                <a:latin typeface="Calibri Light" panose="020F0302020204030204" pitchFamily="34" charset="0"/>
                <a:cs typeface="Calibri Light" panose="020F0302020204030204" pitchFamily="34" charset="0"/>
              </a:rPr>
              <a:t>E</a:t>
            </a:r>
            <a:r>
              <a:rPr lang="fr-FR" sz="1400" dirty="0">
                <a:uFill>
                  <a:solidFill>
                    <a:srgbClr val="000000"/>
                  </a:solidFill>
                </a:uFill>
                <a:latin typeface="Calibri Light" panose="020F0302020204030204" pitchFamily="34" charset="0"/>
                <a:cs typeface="Calibri Light" panose="020F0302020204030204" pitchFamily="34" charset="0"/>
              </a:rPr>
              <a:t>ngagé à servir différemment le client</a:t>
            </a:r>
          </a:p>
          <a:p>
            <a:pPr marL="342900" indent="-342900">
              <a:lnSpc>
                <a:spcPts val="2500"/>
              </a:lnSpc>
              <a:buClr>
                <a:srgbClr val="FF0000"/>
              </a:buClr>
              <a:buSzPts val="1600"/>
              <a:buFont typeface="Symbol" panose="05050102010706020507" pitchFamily="18" charset="2"/>
              <a:buChar char=""/>
            </a:pPr>
            <a:r>
              <a:rPr lang="fr-FR" sz="1400" dirty="0" smtClean="0">
                <a:solidFill>
                  <a:srgbClr val="FF0000"/>
                </a:solidFill>
                <a:uFill>
                  <a:solidFill>
                    <a:srgbClr val="000000"/>
                  </a:solidFill>
                </a:uFill>
                <a:latin typeface="Calibri Light" panose="020F0302020204030204" pitchFamily="34" charset="0"/>
                <a:cs typeface="Calibri Light" panose="020F0302020204030204" pitchFamily="34" charset="0"/>
              </a:rPr>
              <a:t>N</a:t>
            </a:r>
            <a:r>
              <a:rPr lang="fr-FR" sz="1400" dirty="0" smtClean="0">
                <a:uFill>
                  <a:solidFill>
                    <a:srgbClr val="000000"/>
                  </a:solidFill>
                </a:uFill>
                <a:latin typeface="Calibri Light" panose="020F0302020204030204" pitchFamily="34" charset="0"/>
                <a:cs typeface="Calibri Light" panose="020F0302020204030204" pitchFamily="34" charset="0"/>
              </a:rPr>
              <a:t>ormer </a:t>
            </a:r>
            <a:r>
              <a:rPr lang="fr-FR" sz="1400" dirty="0" smtClean="0">
                <a:uFill>
                  <a:solidFill>
                    <a:srgbClr val="000000"/>
                  </a:solidFill>
                </a:uFill>
                <a:latin typeface="Calibri Light" panose="020F0302020204030204" pitchFamily="34" charset="0"/>
                <a:cs typeface="Calibri Light" panose="020F0302020204030204" pitchFamily="34" charset="0"/>
              </a:rPr>
              <a:t>nos processus de </a:t>
            </a:r>
            <a:r>
              <a:rPr lang="fr-FR" sz="1400" dirty="0">
                <a:uFill>
                  <a:solidFill>
                    <a:srgbClr val="000000"/>
                  </a:solidFill>
                </a:uFill>
                <a:latin typeface="Calibri Light" panose="020F0302020204030204" pitchFamily="34" charset="0"/>
                <a:cs typeface="Calibri Light" panose="020F0302020204030204" pitchFamily="34" charset="0"/>
              </a:rPr>
              <a:t>production</a:t>
            </a:r>
          </a:p>
          <a:p>
            <a:pPr marL="342900" indent="-342900">
              <a:lnSpc>
                <a:spcPts val="2500"/>
              </a:lnSpc>
              <a:buClr>
                <a:srgbClr val="FF0000"/>
              </a:buClr>
              <a:buSzPts val="1600"/>
              <a:buFont typeface="Symbol" panose="05050102010706020507" pitchFamily="18" charset="2"/>
              <a:buChar char=""/>
            </a:pPr>
            <a:r>
              <a:rPr lang="fr-FR" sz="1400" dirty="0">
                <a:solidFill>
                  <a:srgbClr val="FF0000"/>
                </a:solidFill>
                <a:uFill>
                  <a:solidFill>
                    <a:srgbClr val="000000"/>
                  </a:solidFill>
                </a:uFill>
                <a:latin typeface="Calibri Light" panose="020F0302020204030204" pitchFamily="34" charset="0"/>
                <a:cs typeface="Calibri Light" panose="020F0302020204030204" pitchFamily="34" charset="0"/>
              </a:rPr>
              <a:t>T</a:t>
            </a:r>
            <a:r>
              <a:rPr lang="fr-FR" sz="1400" dirty="0">
                <a:uFill>
                  <a:solidFill>
                    <a:srgbClr val="000000"/>
                  </a:solidFill>
                </a:uFill>
                <a:latin typeface="Calibri Light" panose="020F0302020204030204" pitchFamily="34" charset="0"/>
                <a:cs typeface="Calibri Light" panose="020F0302020204030204" pitchFamily="34" charset="0"/>
              </a:rPr>
              <a:t>ransparence dans les liens que nous bâtissons</a:t>
            </a:r>
          </a:p>
          <a:p>
            <a:pPr marL="342900" indent="-342900">
              <a:lnSpc>
                <a:spcPts val="2500"/>
              </a:lnSpc>
              <a:buClr>
                <a:srgbClr val="FF0000"/>
              </a:buClr>
              <a:buSzPts val="1600"/>
              <a:buFont typeface="Symbol" panose="05050102010706020507" pitchFamily="18" charset="2"/>
              <a:buChar char=""/>
            </a:pPr>
            <a:r>
              <a:rPr lang="fr-FR" sz="1400" dirty="0">
                <a:solidFill>
                  <a:srgbClr val="FF0000"/>
                </a:solidFill>
                <a:uFill>
                  <a:solidFill>
                    <a:srgbClr val="000000"/>
                  </a:solidFill>
                </a:uFill>
                <a:latin typeface="Calibri Light" panose="020F0302020204030204" pitchFamily="34" charset="0"/>
                <a:cs typeface="Calibri Light" panose="020F0302020204030204" pitchFamily="34" charset="0"/>
              </a:rPr>
              <a:t>S</a:t>
            </a:r>
            <a:r>
              <a:rPr lang="fr-FR" sz="1400" dirty="0">
                <a:uFill>
                  <a:solidFill>
                    <a:srgbClr val="000000"/>
                  </a:solidFill>
                </a:uFill>
                <a:latin typeface="Calibri Light" panose="020F0302020204030204" pitchFamily="34" charset="0"/>
                <a:cs typeface="Calibri Light" panose="020F0302020204030204" pitchFamily="34" charset="0"/>
              </a:rPr>
              <a:t>implicité de nos parcours de </a:t>
            </a:r>
            <a:r>
              <a:rPr lang="fr-FR" sz="1400" dirty="0" smtClean="0">
                <a:uFill>
                  <a:solidFill>
                    <a:srgbClr val="000000"/>
                  </a:solidFill>
                </a:uFill>
                <a:latin typeface="Calibri Light" panose="020F0302020204030204" pitchFamily="34" charset="0"/>
                <a:cs typeface="Calibri Light" panose="020F0302020204030204" pitchFamily="34" charset="0"/>
              </a:rPr>
              <a:t>services</a:t>
            </a:r>
          </a:p>
          <a:p>
            <a:pPr>
              <a:lnSpc>
                <a:spcPct val="150000"/>
              </a:lnSpc>
              <a:spcBef>
                <a:spcPts val="600"/>
              </a:spcBef>
              <a:spcAft>
                <a:spcPts val="600"/>
              </a:spcAft>
              <a:buClr>
                <a:srgbClr val="FF0000"/>
              </a:buClr>
              <a:buSzPts val="1600"/>
            </a:pP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NOS </a:t>
            </a:r>
            <a:r>
              <a:rPr lang="fr-FR"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ENGAGEMENTS</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indent="-342900">
              <a:lnSpc>
                <a:spcPct val="150000"/>
              </a:lnSpc>
              <a:buClr>
                <a:srgbClr val="FF0000"/>
              </a:buClr>
              <a:buSzPts val="16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Satisfaire nos clients donneurs d’ordre</a:t>
            </a:r>
          </a:p>
          <a:p>
            <a:pPr marL="342900" indent="-342900">
              <a:lnSpc>
                <a:spcPct val="150000"/>
              </a:lnSpc>
              <a:buClr>
                <a:srgbClr val="FF0000"/>
              </a:buClr>
              <a:buSzPts val="16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Fidéliser nos collaborateurs</a:t>
            </a:r>
          </a:p>
          <a:p>
            <a:pPr marL="342900" indent="-342900">
              <a:lnSpc>
                <a:spcPct val="150000"/>
              </a:lnSpc>
              <a:buClr>
                <a:srgbClr val="FF0000"/>
              </a:buClr>
              <a:buSzPts val="16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Prendre en main efficacement les demandes de nos </a:t>
            </a:r>
            <a:r>
              <a:rPr lang="fr-FR" sz="1400" dirty="0" smtClean="0">
                <a:uFill>
                  <a:solidFill>
                    <a:srgbClr val="000000"/>
                  </a:solidFill>
                </a:uFill>
                <a:latin typeface="Calibri Light" panose="020F0302020204030204" pitchFamily="34" charset="0"/>
                <a:cs typeface="Calibri Light" panose="020F0302020204030204" pitchFamily="34" charset="0"/>
              </a:rPr>
              <a:t>clients</a:t>
            </a:r>
            <a:endParaRPr lang="en-US" sz="1400" dirty="0">
              <a:uFill>
                <a:solidFill>
                  <a:srgbClr val="000000"/>
                </a:solidFill>
              </a:uFill>
              <a:latin typeface="Calibri Light" panose="020F0302020204030204" pitchFamily="34" charset="0"/>
              <a:cs typeface="Calibri Light" panose="020F0302020204030204"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2867558472"/>
              </p:ext>
            </p:extLst>
          </p:nvPr>
        </p:nvGraphicFramePr>
        <p:xfrm>
          <a:off x="290126" y="5891758"/>
          <a:ext cx="6818168" cy="3822089"/>
        </p:xfrm>
        <a:graphic>
          <a:graphicData uri="http://schemas.openxmlformats.org/drawingml/2006/table">
            <a:tbl>
              <a:tblPr firstRow="1" firstCol="1" bandRow="1"/>
              <a:tblGrid>
                <a:gridCol w="2745174">
                  <a:extLst>
                    <a:ext uri="{9D8B030D-6E8A-4147-A177-3AD203B41FA5}">
                      <a16:colId xmlns:a16="http://schemas.microsoft.com/office/drawing/2014/main" xmlns="" val="1019866166"/>
                    </a:ext>
                  </a:extLst>
                </a:gridCol>
                <a:gridCol w="4072994">
                  <a:extLst>
                    <a:ext uri="{9D8B030D-6E8A-4147-A177-3AD203B41FA5}">
                      <a16:colId xmlns:a16="http://schemas.microsoft.com/office/drawing/2014/main" xmlns="" val="254655514"/>
                    </a:ext>
                  </a:extLst>
                </a:gridCol>
              </a:tblGrid>
              <a:tr h="202740">
                <a:tc gridSpan="2">
                  <a:txBody>
                    <a:bodyPr/>
                    <a:lstStyle/>
                    <a:p>
                      <a:pPr algn="ctr">
                        <a:lnSpc>
                          <a:spcPct val="107000"/>
                        </a:lnSpc>
                        <a:spcAft>
                          <a:spcPts val="0"/>
                        </a:spcAft>
                      </a:pPr>
                      <a:r>
                        <a:rPr lang="fr-FR" sz="14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GROUPE MEDIA CONTACT S.A (GMC)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43634"/>
                    </a:solidFill>
                  </a:tcPr>
                </a:tc>
                <a:tc hMerge="1">
                  <a:txBody>
                    <a:bodyPr/>
                    <a:lstStyle/>
                    <a:p>
                      <a:endParaRPr lang="fr-FR"/>
                    </a:p>
                  </a:txBody>
                  <a:tcPr/>
                </a:tc>
                <a:extLst>
                  <a:ext uri="{0D108BD9-81ED-4DB2-BD59-A6C34878D82A}">
                    <a16:rowId xmlns:a16="http://schemas.microsoft.com/office/drawing/2014/main" xmlns="" val="520822098"/>
                  </a:ext>
                </a:extLst>
              </a:tr>
              <a:tr h="184095">
                <a:tc>
                  <a:txBody>
                    <a:bodyPr/>
                    <a:lstStyle/>
                    <a:p>
                      <a:pPr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FORME JURIDIQUE</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indent="220345" algn="l">
                        <a:lnSpc>
                          <a:spcPct val="100000"/>
                        </a:lnSpc>
                        <a:spcAft>
                          <a:spcPts val="0"/>
                        </a:spcAft>
                      </a:pPr>
                      <a:r>
                        <a:rPr lang="fr-FR" sz="1300" b="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SOCIETE ANONYME</a:t>
                      </a:r>
                      <a:endParaRPr lang="fr-FR"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85646924"/>
                  </a:ext>
                </a:extLst>
              </a:tr>
              <a:tr h="290367">
                <a:tc>
                  <a:txBody>
                    <a:bodyPr/>
                    <a:lstStyle/>
                    <a:p>
                      <a:pPr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CAPITAL</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indent="220345"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(FCFA 1 500 000 000) 2 286 735 euros</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540259179"/>
                  </a:ext>
                </a:extLst>
              </a:tr>
              <a:tr h="290367">
                <a:tc>
                  <a:txBody>
                    <a:bodyPr/>
                    <a:lstStyle/>
                    <a:p>
                      <a:pPr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DIRIGEANTS SOCIAUX</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220345" algn="l">
                        <a:lnSpc>
                          <a:spcPct val="100000"/>
                        </a:lnSpc>
                        <a:spcAft>
                          <a:spcPts val="0"/>
                        </a:spcAft>
                      </a:pPr>
                      <a:r>
                        <a:rPr lang="fr-FR" sz="1300" b="0"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ADMINISTRATEUR GENERAL</a:t>
                      </a: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Claude PADONOU</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97088241"/>
                  </a:ext>
                </a:extLst>
              </a:tr>
              <a:tr h="184095">
                <a:tc>
                  <a:txBody>
                    <a:bodyPr/>
                    <a:lstStyle/>
                    <a:p>
                      <a:pPr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RCCM</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indent="220345"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RCCM RB/COT/13 B 10291</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47569694"/>
                  </a:ext>
                </a:extLst>
              </a:tr>
              <a:tr h="184095">
                <a:tc>
                  <a:txBody>
                    <a:bodyPr/>
                    <a:lstStyle/>
                    <a:p>
                      <a:pPr algn="l">
                        <a:lnSpc>
                          <a:spcPct val="100000"/>
                        </a:lnSpc>
                        <a:spcAft>
                          <a:spcPts val="0"/>
                        </a:spcAft>
                      </a:pPr>
                      <a:r>
                        <a:rPr lang="fr-FR" sz="1300" b="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IFU</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indent="220345"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3201300930112</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696509750"/>
                  </a:ext>
                </a:extLst>
              </a:tr>
              <a:tr h="290367">
                <a:tc rowSpan="2">
                  <a:txBody>
                    <a:bodyPr/>
                    <a:lstStyle/>
                    <a:p>
                      <a:pPr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ADRESSE</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indent="220345" algn="l">
                        <a:lnSpc>
                          <a:spcPct val="100000"/>
                        </a:lnSpc>
                        <a:spcAft>
                          <a:spcPts val="0"/>
                        </a:spcAft>
                      </a:pPr>
                      <a:r>
                        <a:rPr lang="en-US"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AVENUE DOROTHEE LIMA RUE 11.010</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694145717"/>
                  </a:ext>
                </a:extLst>
              </a:tr>
              <a:tr h="290367">
                <a:tc vMerge="1">
                  <a:txBody>
                    <a:bodyPr/>
                    <a:lstStyle/>
                    <a:p>
                      <a:endParaRPr lang="fr-FR"/>
                    </a:p>
                  </a:txBody>
                  <a:tcPr/>
                </a:tc>
                <a:tc>
                  <a:txBody>
                    <a:bodyPr/>
                    <a:lstStyle/>
                    <a:p>
                      <a:pPr indent="220345" algn="l">
                        <a:lnSpc>
                          <a:spcPct val="100000"/>
                        </a:lnSpc>
                        <a:spcAft>
                          <a:spcPts val="0"/>
                        </a:spcAft>
                      </a:pPr>
                      <a:r>
                        <a:rPr lang="en-US"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Tel : +229 21 31 12 50 / 21 30 33 25</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4074838556"/>
                  </a:ext>
                </a:extLst>
              </a:tr>
              <a:tr h="184095">
                <a:tc rowSpan="6">
                  <a:txBody>
                    <a:bodyPr/>
                    <a:lstStyle/>
                    <a:p>
                      <a:pPr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FILIALES OPERATIONNELLES</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indent="220345" algn="l">
                        <a:lnSpc>
                          <a:spcPct val="100000"/>
                        </a:lnSpc>
                        <a:spcAft>
                          <a:spcPts val="0"/>
                        </a:spcAft>
                      </a:pPr>
                      <a:r>
                        <a:rPr lang="en-US"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MEDIA CONTACT BENIN</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428952626"/>
                  </a:ext>
                </a:extLst>
              </a:tr>
              <a:tr h="290367">
                <a:tc vMerge="1">
                  <a:txBody>
                    <a:bodyPr/>
                    <a:lstStyle/>
                    <a:p>
                      <a:endParaRPr lang="fr-FR"/>
                    </a:p>
                  </a:txBody>
                  <a:tcPr/>
                </a:tc>
                <a:tc>
                  <a:txBody>
                    <a:bodyPr/>
                    <a:lstStyle/>
                    <a:p>
                      <a:pPr indent="220345" algn="l">
                        <a:lnSpc>
                          <a:spcPct val="100000"/>
                        </a:lnSpc>
                        <a:spcAft>
                          <a:spcPts val="0"/>
                        </a:spcAft>
                      </a:pPr>
                      <a:r>
                        <a:rPr lang="en-US"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MEDIA CONTACT CAMEROUN</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813429014"/>
                  </a:ext>
                </a:extLst>
              </a:tr>
              <a:tr h="290367">
                <a:tc vMerge="1">
                  <a:txBody>
                    <a:bodyPr/>
                    <a:lstStyle/>
                    <a:p>
                      <a:endParaRPr lang="fr-FR"/>
                    </a:p>
                  </a:txBody>
                  <a:tcPr/>
                </a:tc>
                <a:tc>
                  <a:txBody>
                    <a:bodyPr/>
                    <a:lstStyle/>
                    <a:p>
                      <a:pPr indent="220345"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MEDIA CONTACT CONGO </a:t>
                      </a:r>
                      <a:r>
                        <a:rPr lang="fr-FR" sz="1300" b="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BRAZZAVILLE</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621898445"/>
                  </a:ext>
                </a:extLst>
              </a:tr>
              <a:tr h="290367">
                <a:tc vMerge="1">
                  <a:txBody>
                    <a:bodyPr/>
                    <a:lstStyle/>
                    <a:p>
                      <a:endParaRPr lang="fr-FR"/>
                    </a:p>
                  </a:txBody>
                  <a:tcPr/>
                </a:tc>
                <a:tc>
                  <a:txBody>
                    <a:bodyPr/>
                    <a:lstStyle/>
                    <a:p>
                      <a:pPr indent="220345"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MEDIA CONTACT CÖTE D’IVOIRE</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168477635"/>
                  </a:ext>
                </a:extLst>
              </a:tr>
              <a:tr h="290367">
                <a:tc vMerge="1">
                  <a:txBody>
                    <a:bodyPr/>
                    <a:lstStyle/>
                    <a:p>
                      <a:endParaRPr lang="fr-FR"/>
                    </a:p>
                  </a:txBody>
                  <a:tcPr/>
                </a:tc>
                <a:tc>
                  <a:txBody>
                    <a:bodyPr/>
                    <a:lstStyle/>
                    <a:p>
                      <a:pPr indent="220345"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MEDIA CONTACT GUINEE CONAKRY</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196690017"/>
                  </a:ext>
                </a:extLst>
              </a:tr>
              <a:tr h="290367">
                <a:tc vMerge="1">
                  <a:txBody>
                    <a:bodyPr/>
                    <a:lstStyle/>
                    <a:p>
                      <a:endParaRPr lang="fr-FR"/>
                    </a:p>
                  </a:txBody>
                  <a:tcPr/>
                </a:tc>
                <a:tc>
                  <a:txBody>
                    <a:bodyPr/>
                    <a:lstStyle/>
                    <a:p>
                      <a:pPr indent="220345" algn="l">
                        <a:lnSpc>
                          <a:spcPct val="100000"/>
                        </a:lnSpc>
                        <a:spcAft>
                          <a:spcPts val="0"/>
                        </a:spcAft>
                      </a:pPr>
                      <a:r>
                        <a:rPr lang="en-US"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   MEDIA CONTACT GUINEE BISSAU</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767201449"/>
                  </a:ext>
                </a:extLst>
              </a:tr>
              <a:tr h="184095">
                <a:tc>
                  <a:txBody>
                    <a:bodyPr/>
                    <a:lstStyle/>
                    <a:p>
                      <a:pPr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COMMISSAIRE AUX COMPTES</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indent="220345" algn="l">
                        <a:lnSpc>
                          <a:spcPct val="100000"/>
                        </a:lnSpc>
                        <a:spcAft>
                          <a:spcPts val="0"/>
                        </a:spcAft>
                      </a:pPr>
                      <a:r>
                        <a:rPr lang="fr-FR" sz="1300" b="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CABINET DELOITTE</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64693045"/>
                  </a:ext>
                </a:extLst>
              </a:tr>
            </a:tbl>
          </a:graphicData>
        </a:graphic>
      </p:graphicFrame>
    </p:spTree>
    <p:extLst>
      <p:ext uri="{BB962C8B-B14F-4D97-AF65-F5344CB8AC3E}">
        <p14:creationId xmlns:p14="http://schemas.microsoft.com/office/powerpoint/2010/main" val="77568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5" name="Rectangle 4"/>
          <p:cNvSpPr/>
          <p:nvPr/>
        </p:nvSpPr>
        <p:spPr>
          <a:xfrm>
            <a:off x="315310" y="1540013"/>
            <a:ext cx="7010400" cy="5946243"/>
          </a:xfrm>
          <a:prstGeom prst="rect">
            <a:avLst/>
          </a:prstGeom>
        </p:spPr>
        <p:txBody>
          <a:bodyPr wrap="square">
            <a:spAutoFit/>
          </a:bodyPr>
          <a:lstStyle/>
          <a:p>
            <a:pPr>
              <a:lnSpc>
                <a:spcPct val="107000"/>
              </a:lnSpc>
              <a:spcBef>
                <a:spcPts val="1200"/>
              </a:spcBef>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CHAPITRE III: SOLUTION PROPOSEE</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Introduction</a:t>
            </a: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200" dirty="0">
                <a:solidFill>
                  <a:prstClr val="black"/>
                </a:solidFill>
                <a:latin typeface="Calibri" panose="020F0502020204030204" pitchFamily="34" charset="0"/>
                <a:ea typeface="Calibri" panose="020F0502020204030204" pitchFamily="34" charset="0"/>
              </a:rPr>
              <a:t> </a:t>
            </a:r>
            <a:endParaRPr lang="fr-FR" sz="1200" dirty="0">
              <a:solidFill>
                <a:prstClr val="black"/>
              </a:solidFill>
              <a:latin typeface="Times New Roman" panose="02020603050405020304" pitchFamily="18" charset="0"/>
              <a:ea typeface="Times New Roman" panose="02020603050405020304" pitchFamily="18" charset="0"/>
            </a:endParaRPr>
          </a:p>
          <a:p>
            <a:pPr algn="just">
              <a:lnSpc>
                <a:spcPct val="150000"/>
              </a:lnSpc>
            </a:pP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Nous pensons qu'un modèle d'entreprise de sous-traitance doit être conçu en consultation et non en isolation.  En travaillant ensemble dans un partenariat, le client et le fournisseur bénéficient tous deux d'une meilleure compréhension des objectifs stratégiques, des processus fonctionnels et des indicateurs de performance clés, ce qui permet de réduire le gaspillage et la frustration, ainsi que d'obtenir de meilleurs résultats pour les deux parties.</a:t>
            </a:r>
            <a:endParaRPr lang="fr-FR" sz="1400" dirty="0" smtClean="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50000"/>
              </a:lnSpc>
            </a:pP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En tant que tel, nous souhaitons collaborer étroitement avec </a:t>
            </a: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ORANGE BURKINA FASO</a:t>
            </a: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 pour tirer parti de notre expérience et concevoir un modèle qui fonctionne.</a:t>
            </a:r>
            <a:endParaRPr lang="fr-FR" sz="1400" dirty="0" smtClean="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50000"/>
              </a:lnSpc>
            </a:pP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La solution globale vise à respecter les exigences et réaliser les objectifs  du </a:t>
            </a:r>
            <a:r>
              <a:rPr lang="fr-FR" sz="1400" b="1" dirty="0">
                <a:solidFill>
                  <a:prstClr val="black"/>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Pack niveau </a:t>
            </a:r>
            <a:r>
              <a:rPr lang="fr-FR" sz="1400" b="1" dirty="0" smtClean="0">
                <a:solidFill>
                  <a:prstClr val="black"/>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1.  </a:t>
            </a:r>
          </a:p>
          <a:p>
            <a:pPr algn="just">
              <a:lnSpc>
                <a:spcPct val="150000"/>
              </a:lnSpc>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 cet effet </a:t>
            </a: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MEDIA CONTACT s’appuiera dans sa proposition  sur les aspects suivants :</a:t>
            </a:r>
            <a:endParaRPr lang="fr-FR" sz="1400" dirty="0" smtClean="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50000"/>
              </a:lnSpc>
            </a:pPr>
            <a:r>
              <a:rPr lang="fr-FR" sz="1200" dirty="0">
                <a:solidFill>
                  <a:prstClr val="black"/>
                </a:solidFill>
                <a:latin typeface="Calibri" panose="020F0502020204030204" pitchFamily="34" charset="0"/>
                <a:ea typeface="Calibri" panose="020F0502020204030204" pitchFamily="34" charset="0"/>
              </a:rPr>
              <a:t> </a:t>
            </a:r>
            <a:endParaRPr lang="fr-FR" sz="1200" dirty="0">
              <a:solidFill>
                <a:prstClr val="black"/>
              </a:solidFill>
              <a:latin typeface="Times New Roman" panose="02020603050405020304" pitchFamily="18" charset="0"/>
              <a:ea typeface="Times New Roman" panose="02020603050405020304" pitchFamily="18" charset="0"/>
            </a:endParaRPr>
          </a:p>
          <a:p>
            <a:pPr marL="342900" indent="-342900" algn="just">
              <a:lnSpc>
                <a:spcPct val="150000"/>
              </a:lnSpc>
              <a:buClr>
                <a:srgbClr val="FF0000"/>
              </a:buClr>
              <a:buSzPct val="114000"/>
              <a:buFont typeface="Arial" panose="020B0604020202020204" pitchFamily="34" charset="0"/>
              <a:buChar char="•"/>
            </a:pP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Détermination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du capacitaire </a:t>
            </a:r>
            <a:endParaRPr lang="fr-FR" sz="1400" b="1"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lgn="just">
              <a:lnSpc>
                <a:spcPct val="150000"/>
              </a:lnSpc>
              <a:buClr>
                <a:srgbClr val="FF0000"/>
              </a:buClr>
              <a:buSzPct val="1140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Pilotage et suivi des opérations </a:t>
            </a:r>
            <a:endParaRPr lang="fr-FR" sz="1400" b="1"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lgn="just">
              <a:lnSpc>
                <a:spcPct val="150000"/>
              </a:lnSpc>
              <a:buClr>
                <a:srgbClr val="FF0000"/>
              </a:buClr>
              <a:buSzPct val="1140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Politique Ressources Humaines </a:t>
            </a:r>
            <a:endParaRPr lang="fr-FR" sz="1400" b="1"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lgn="just">
              <a:lnSpc>
                <a:spcPct val="150000"/>
              </a:lnSpc>
              <a:buClr>
                <a:srgbClr val="FF0000"/>
              </a:buClr>
              <a:buSzPct val="1140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Plan qualité </a:t>
            </a:r>
            <a:endPar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marL="342900" indent="-342900" algn="just">
              <a:lnSpc>
                <a:spcPct val="150000"/>
              </a:lnSpc>
              <a:buClr>
                <a:srgbClr val="FF0000"/>
              </a:buClr>
              <a:buSzPct val="114000"/>
              <a:buFont typeface="Arial" panose="020B0604020202020204" pitchFamily="34" charset="0"/>
              <a:buChar char="•"/>
            </a:pP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Conformité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technique.</a:t>
            </a:r>
            <a:endParaRPr lang="fr-FR" sz="1400" b="1" dirty="0">
              <a:solidFill>
                <a:prstClr val="black"/>
              </a:solidFill>
              <a:latin typeface="Calibri Light" panose="020F03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13</a:t>
            </a:fld>
            <a:endParaRPr lang="fr-FR" sz="900" dirty="0">
              <a:solidFill>
                <a:schemeClr val="bg1">
                  <a:alpha val="70000"/>
                </a:schemeClr>
              </a:solidFill>
            </a:endParaRPr>
          </a:p>
        </p:txBody>
      </p:sp>
    </p:spTree>
    <p:extLst>
      <p:ext uri="{BB962C8B-B14F-4D97-AF65-F5344CB8AC3E}">
        <p14:creationId xmlns:p14="http://schemas.microsoft.com/office/powerpoint/2010/main" val="2130920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15091" y="1618025"/>
            <a:ext cx="7010619" cy="5068054"/>
          </a:xfrm>
          <a:prstGeom prst="rect">
            <a:avLst/>
          </a:prstGeom>
        </p:spPr>
        <p:txBody>
          <a:bodyPr wrap="square">
            <a:spAutoFit/>
          </a:bodyPr>
          <a:lstStyle/>
          <a:p>
            <a:pPr marL="514350" lvl="0" indent="-514350">
              <a:lnSpc>
                <a:spcPct val="107000"/>
              </a:lnSpc>
              <a:spcBef>
                <a:spcPts val="1200"/>
              </a:spcBef>
              <a:spcAft>
                <a:spcPts val="0"/>
              </a:spcAft>
              <a:buFont typeface="+mj-lt"/>
              <a:buAutoNum type="romanUcPeriod"/>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DÉTERMINATION DU CAPACITAIRE </a:t>
            </a:r>
            <a:endParaRPr lang="en-US"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a:p>
            <a:pPr lvl="0" algn="just">
              <a:lnSpc>
                <a:spcPct val="150000"/>
              </a:lnSpc>
              <a:spcBef>
                <a:spcPts val="1200"/>
              </a:spcBef>
            </a:pPr>
            <a:r>
              <a:rPr lang="fr-FR" sz="1400" i="1" dirty="0">
                <a:latin typeface="Calibri Light" panose="020F0302020204030204" pitchFamily="34" charset="0"/>
              </a:rPr>
              <a:t>Cette rubrique aborde l’une des exigences </a:t>
            </a:r>
            <a:r>
              <a:rPr lang="fr-FR" sz="1400" i="1" dirty="0" smtClean="0">
                <a:latin typeface="Calibri Light" panose="020F0302020204030204" pitchFamily="34" charset="0"/>
              </a:rPr>
              <a:t>de </a:t>
            </a:r>
            <a:r>
              <a:rPr lang="fr-FR" sz="1400" i="1" dirty="0" smtClean="0">
                <a:latin typeface="Calibri Light" panose="020F0302020204030204" pitchFamily="34" charset="0"/>
              </a:rPr>
              <a:t>ORANGE BURKINA FASO </a:t>
            </a:r>
            <a:r>
              <a:rPr lang="fr-FR" sz="1400" i="1" dirty="0" smtClean="0">
                <a:latin typeface="Calibri Light" panose="020F0302020204030204" pitchFamily="34" charset="0"/>
              </a:rPr>
              <a:t>relative à notre </a:t>
            </a:r>
            <a:r>
              <a:rPr lang="fr-FR" sz="1400" i="1" dirty="0">
                <a:latin typeface="Calibri Light" panose="020F0302020204030204" pitchFamily="34" charset="0"/>
              </a:rPr>
              <a:t>capacité à gérer des trafics de flux à un seuil déterminé </a:t>
            </a:r>
            <a:r>
              <a:rPr lang="fr-FR" sz="1400" i="1" dirty="0" smtClean="0">
                <a:latin typeface="Calibri Light" panose="020F0302020204030204" pitchFamily="34" charset="0"/>
              </a:rPr>
              <a:t>tel que proposé </a:t>
            </a:r>
            <a:r>
              <a:rPr lang="fr-FR" sz="1400" i="1" dirty="0">
                <a:latin typeface="Calibri Light" panose="020F0302020204030204" pitchFamily="34" charset="0"/>
              </a:rPr>
              <a:t>dans le cahier </a:t>
            </a:r>
            <a:r>
              <a:rPr lang="fr-FR" sz="1400" i="1" dirty="0" smtClean="0">
                <a:latin typeface="Calibri Light" panose="020F0302020204030204" pitchFamily="34" charset="0"/>
              </a:rPr>
              <a:t>des charges </a:t>
            </a:r>
            <a:r>
              <a:rPr lang="fr-FR" sz="1400" i="1" dirty="0">
                <a:latin typeface="Calibri Light" panose="020F0302020204030204" pitchFamily="34" charset="0"/>
              </a:rPr>
              <a:t>(</a:t>
            </a:r>
            <a:r>
              <a:rPr lang="fr-FR" sz="1400" b="1" i="1" dirty="0">
                <a:latin typeface="Calibri Light" panose="020F0302020204030204" pitchFamily="34" charset="0"/>
              </a:rPr>
              <a:t>cf. page 7 portant sur la volumétrie et besoin en effectifs prévisionnels </a:t>
            </a:r>
            <a:r>
              <a:rPr lang="fr-FR" sz="1400" i="1" dirty="0" smtClean="0">
                <a:latin typeface="Calibri Light" panose="020F0302020204030204" pitchFamily="34" charset="0"/>
              </a:rPr>
              <a:t>)</a:t>
            </a:r>
          </a:p>
          <a:p>
            <a:pPr lvl="0" algn="just">
              <a:lnSpc>
                <a:spcPct val="150000"/>
              </a:lnSpc>
              <a:spcBef>
                <a:spcPts val="1200"/>
              </a:spcBef>
            </a:pPr>
            <a:endParaRPr lang="fr-FR" sz="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0"/>
              </a:spcAft>
              <a:buFont typeface="+mj-lt"/>
              <a:buAutoNum type="alphaUcPeriod"/>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METHODOLOGIE</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modèle quantitatif utilisé pour la détermination du nombre d’agents nécessaires pour le traitement du nombre prévu de transactions est celui basé sur </a:t>
            </a:r>
            <a:r>
              <a:rPr lang="fr-FR" sz="1400" b="1" dirty="0">
                <a:latin typeface="Calibri Light" panose="020F0302020204030204" pitchFamily="34" charset="0"/>
                <a:ea typeface="Calibri" panose="020F0502020204030204" pitchFamily="34" charset="0"/>
                <a:cs typeface="Calibri Light" panose="020F0302020204030204" pitchFamily="34" charset="0"/>
              </a:rPr>
              <a:t>l’algorithme de ERLANG C</a:t>
            </a:r>
            <a:r>
              <a:rPr lang="fr-FR" sz="1400" dirty="0">
                <a:latin typeface="Calibri Light" panose="020F0302020204030204" pitchFamily="34" charset="0"/>
                <a:ea typeface="Calibri" panose="020F0502020204030204" pitchFamily="34" charset="0"/>
                <a:cs typeface="Calibri Light" panose="020F0302020204030204" pitchFamily="34" charset="0"/>
              </a:rPr>
              <a:t>  qui est utilisé généralement dans le développement </a:t>
            </a:r>
            <a:r>
              <a:rPr lang="fr-FR" sz="1400" b="1" dirty="0">
                <a:latin typeface="Calibri Light" panose="020F0302020204030204" pitchFamily="34" charset="0"/>
                <a:ea typeface="Calibri" panose="020F0502020204030204" pitchFamily="34" charset="0"/>
                <a:cs typeface="Calibri Light" panose="020F0302020204030204" pitchFamily="34" charset="0"/>
              </a:rPr>
              <a:t>des logiciels de WFM</a:t>
            </a: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Ce modèle intègre les objectifs de qualité de services, de durée moyenne de traitement, des données d’</a:t>
            </a:r>
            <a:r>
              <a:rPr lang="fr-FR" sz="1400" dirty="0" err="1">
                <a:latin typeface="Calibri Light" panose="020F0302020204030204" pitchFamily="34" charset="0"/>
                <a:ea typeface="Calibri" panose="020F0502020204030204" pitchFamily="34" charset="0"/>
                <a:cs typeface="Calibri Light" panose="020F0302020204030204" pitchFamily="34" charset="0"/>
              </a:rPr>
              <a:t>improduction</a:t>
            </a:r>
            <a:r>
              <a:rPr lang="fr-FR" sz="1400" dirty="0">
                <a:latin typeface="Calibri Light" panose="020F0302020204030204" pitchFamily="34" charset="0"/>
                <a:ea typeface="Calibri" panose="020F0502020204030204" pitchFamily="34" charset="0"/>
                <a:cs typeface="Calibri Light" panose="020F0302020204030204" pitchFamily="34" charset="0"/>
              </a:rPr>
              <a:t> et l’historique d’appels prévus mis à disposition.</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tableau ci-dessous résume les données utilisées pour La détermination du capacitaire au niveau des appels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222566119"/>
              </p:ext>
            </p:extLst>
          </p:nvPr>
        </p:nvGraphicFramePr>
        <p:xfrm>
          <a:off x="315090" y="6845488"/>
          <a:ext cx="7010619" cy="575247"/>
        </p:xfrm>
        <a:graphic>
          <a:graphicData uri="http://schemas.openxmlformats.org/drawingml/2006/table">
            <a:tbl>
              <a:tblPr firstRow="1" firstCol="1" bandRow="1"/>
              <a:tblGrid>
                <a:gridCol w="1765184">
                  <a:extLst>
                    <a:ext uri="{9D8B030D-6E8A-4147-A177-3AD203B41FA5}">
                      <a16:colId xmlns:a16="http://schemas.microsoft.com/office/drawing/2014/main" xmlns="" val="20000"/>
                    </a:ext>
                  </a:extLst>
                </a:gridCol>
                <a:gridCol w="1473539">
                  <a:extLst>
                    <a:ext uri="{9D8B030D-6E8A-4147-A177-3AD203B41FA5}">
                      <a16:colId xmlns:a16="http://schemas.microsoft.com/office/drawing/2014/main" xmlns="" val="20001"/>
                    </a:ext>
                  </a:extLst>
                </a:gridCol>
                <a:gridCol w="1525046">
                  <a:extLst>
                    <a:ext uri="{9D8B030D-6E8A-4147-A177-3AD203B41FA5}">
                      <a16:colId xmlns:a16="http://schemas.microsoft.com/office/drawing/2014/main" xmlns="" val="20002"/>
                    </a:ext>
                  </a:extLst>
                </a:gridCol>
                <a:gridCol w="1300222">
                  <a:extLst>
                    <a:ext uri="{9D8B030D-6E8A-4147-A177-3AD203B41FA5}">
                      <a16:colId xmlns:a16="http://schemas.microsoft.com/office/drawing/2014/main" xmlns="" val="20003"/>
                    </a:ext>
                  </a:extLst>
                </a:gridCol>
                <a:gridCol w="946628">
                  <a:extLst>
                    <a:ext uri="{9D8B030D-6E8A-4147-A177-3AD203B41FA5}">
                      <a16:colId xmlns:a16="http://schemas.microsoft.com/office/drawing/2014/main" xmlns="" val="20004"/>
                    </a:ext>
                  </a:extLst>
                </a:gridCol>
              </a:tblGrid>
              <a:tr h="117475">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Temps moyen de traitement (TMT en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Qualité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Durée moyenne d'attente (DMA en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Taux d’occupation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Shrinkage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3340">
                <a:tc>
                  <a:txBody>
                    <a:bodyPr/>
                    <a:lstStyle/>
                    <a:p>
                      <a:pPr algn="ctr">
                        <a:lnSpc>
                          <a:spcPct val="150000"/>
                        </a:lnSpc>
                        <a:spcAft>
                          <a:spcPts val="0"/>
                        </a:spcAft>
                      </a:pPr>
                      <a:r>
                        <a:rPr lang="fr-FR" sz="1100" dirty="0">
                          <a:effectLst/>
                          <a:latin typeface="Cambria" panose="02040503050406030204" pitchFamily="18" charset="0"/>
                          <a:ea typeface="Calibri" panose="020F0502020204030204" pitchFamily="34" charset="0"/>
                          <a:cs typeface="Times New Roman" panose="02020603050405020304" pitchFamily="18" charset="0"/>
                        </a:rPr>
                        <a:t>150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100" dirty="0">
                          <a:effectLst/>
                          <a:latin typeface="Cambria" panose="02040503050406030204" pitchFamily="18" charset="0"/>
                          <a:ea typeface="Calibri" panose="020F0502020204030204" pitchFamily="34" charset="0"/>
                          <a:cs typeface="Times New Roman" panose="02020603050405020304" pitchFamily="18" charset="0"/>
                        </a:rPr>
                        <a:t>75%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100" dirty="0">
                          <a:effectLst/>
                          <a:latin typeface="Cambria" panose="02040503050406030204" pitchFamily="18" charset="0"/>
                          <a:ea typeface="Calibri" panose="020F0502020204030204" pitchFamily="34" charset="0"/>
                          <a:cs typeface="Times New Roman" panose="02020603050405020304" pitchFamily="18" charset="0"/>
                        </a:rPr>
                        <a:t>16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100" dirty="0">
                          <a:effectLst/>
                          <a:latin typeface="Cambria" panose="02040503050406030204" pitchFamily="18" charset="0"/>
                          <a:ea typeface="Calibri" panose="020F0502020204030204" pitchFamily="34" charset="0"/>
                          <a:cs typeface="Times New Roman" panose="02020603050405020304" pitchFamily="18" charset="0"/>
                        </a:rPr>
                        <a:t>85%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100" dirty="0">
                          <a:effectLst/>
                          <a:latin typeface="Cambria" panose="02040503050406030204" pitchFamily="18" charset="0"/>
                          <a:ea typeface="Calibri" panose="020F0502020204030204" pitchFamily="34" charset="0"/>
                          <a:cs typeface="Times New Roman" panose="02020603050405020304" pitchFamily="18" charset="0"/>
                        </a:rPr>
                        <a:t>30%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Rectangle 5"/>
          <p:cNvSpPr/>
          <p:nvPr/>
        </p:nvSpPr>
        <p:spPr>
          <a:xfrm>
            <a:off x="2747357" y="7553400"/>
            <a:ext cx="1531188"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8: Données capacitaires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15090" y="7866521"/>
            <a:ext cx="6767721" cy="2486899"/>
          </a:xfrm>
          <a:prstGeom prst="rect">
            <a:avLst/>
          </a:prstGeom>
        </p:spPr>
        <p:txBody>
          <a:bodyPr wrap="square">
            <a:spAutoFit/>
          </a:bodyPr>
          <a:lstStyle/>
          <a:p>
            <a:pPr>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Les données des indicateurs tels que le </a:t>
            </a:r>
            <a:r>
              <a:rPr lang="fr-FR" sz="1400" b="1" dirty="0">
                <a:latin typeface="Calibri Light" panose="020F0302020204030204" pitchFamily="34" charset="0"/>
                <a:ea typeface="Calibri" panose="020F0502020204030204" pitchFamily="34" charset="0"/>
                <a:cs typeface="Calibri Light" panose="020F0302020204030204" pitchFamily="34" charset="0"/>
              </a:rPr>
              <a:t>Temps moyen de traitement, la qualité de service et la durée moyenne d’attente</a:t>
            </a:r>
            <a:r>
              <a:rPr lang="fr-FR" sz="1400" dirty="0">
                <a:latin typeface="Calibri Light" panose="020F0302020204030204" pitchFamily="34" charset="0"/>
                <a:ea typeface="Calibri" panose="020F0502020204030204" pitchFamily="34" charset="0"/>
                <a:cs typeface="Calibri Light" panose="020F0302020204030204" pitchFamily="34" charset="0"/>
              </a:rPr>
              <a:t>  sont celles contenues dans le cahier de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charge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a:t>
            </a:r>
            <a:r>
              <a:rPr lang="fr-FR" sz="1400" b="1" dirty="0">
                <a:latin typeface="Calibri Light" panose="020F0302020204030204" pitchFamily="34" charset="0"/>
                <a:ea typeface="Calibri" panose="020F0502020204030204" pitchFamily="34" charset="0"/>
                <a:cs typeface="Calibri Light" panose="020F0302020204030204" pitchFamily="34" charset="0"/>
              </a:rPr>
              <a:t>taux d’occupation et le shrinkage</a:t>
            </a:r>
            <a:r>
              <a:rPr lang="fr-FR" sz="1400" dirty="0">
                <a:latin typeface="Calibri Light" panose="020F0302020204030204" pitchFamily="34" charset="0"/>
                <a:ea typeface="Calibri" panose="020F0502020204030204" pitchFamily="34" charset="0"/>
                <a:cs typeface="Calibri Light" panose="020F0302020204030204" pitchFamily="34" charset="0"/>
              </a:rPr>
              <a:t> sont retenus selon nos habitudes opérationnelles dans le cadre de la gestion  des activités du même type</a:t>
            </a:r>
            <a:r>
              <a:rPr lang="fr-FR" sz="1400" dirty="0" smtClean="0">
                <a:latin typeface="Calibri Light" panose="020F0302020204030204" pitchFamily="34" charset="0"/>
                <a:ea typeface="Calibri" panose="020F0502020204030204" pitchFamily="34" charset="0"/>
                <a:cs typeface="Calibri Light" panose="020F0302020204030204" pitchFamily="34" charset="0"/>
              </a:rPr>
              <a: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Vous trouverez ci-dessous le détail permettant la détermination du shrinkage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14</a:t>
            </a:fld>
            <a:endParaRPr lang="fr-FR" sz="900" noProof="0" dirty="0">
              <a:solidFill>
                <a:schemeClr val="bg1">
                  <a:alpha val="70000"/>
                </a:schemeClr>
              </a:solidFill>
            </a:endParaRPr>
          </a:p>
        </p:txBody>
      </p:sp>
    </p:spTree>
    <p:extLst>
      <p:ext uri="{BB962C8B-B14F-4D97-AF65-F5344CB8AC3E}">
        <p14:creationId xmlns:p14="http://schemas.microsoft.com/office/powerpoint/2010/main" val="1740355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aphicFrame>
        <p:nvGraphicFramePr>
          <p:cNvPr id="2" name="Tableau 1"/>
          <p:cNvGraphicFramePr>
            <a:graphicFrameLocks noGrp="1"/>
          </p:cNvGraphicFramePr>
          <p:nvPr>
            <p:extLst>
              <p:ext uri="{D42A27DB-BD31-4B8C-83A1-F6EECF244321}">
                <p14:modId xmlns:p14="http://schemas.microsoft.com/office/powerpoint/2010/main" val="193497814"/>
              </p:ext>
            </p:extLst>
          </p:nvPr>
        </p:nvGraphicFramePr>
        <p:xfrm>
          <a:off x="419976" y="1579857"/>
          <a:ext cx="6617412" cy="4120715"/>
        </p:xfrm>
        <a:graphic>
          <a:graphicData uri="http://schemas.openxmlformats.org/drawingml/2006/table">
            <a:tbl>
              <a:tblPr firstRow="1" firstCol="1" bandRow="1"/>
              <a:tblGrid>
                <a:gridCol w="2588877">
                  <a:extLst>
                    <a:ext uri="{9D8B030D-6E8A-4147-A177-3AD203B41FA5}">
                      <a16:colId xmlns:a16="http://schemas.microsoft.com/office/drawing/2014/main" xmlns="" val="20000"/>
                    </a:ext>
                  </a:extLst>
                </a:gridCol>
                <a:gridCol w="1045316">
                  <a:extLst>
                    <a:ext uri="{9D8B030D-6E8A-4147-A177-3AD203B41FA5}">
                      <a16:colId xmlns:a16="http://schemas.microsoft.com/office/drawing/2014/main" xmlns="" val="20001"/>
                    </a:ext>
                  </a:extLst>
                </a:gridCol>
                <a:gridCol w="824360">
                  <a:extLst>
                    <a:ext uri="{9D8B030D-6E8A-4147-A177-3AD203B41FA5}">
                      <a16:colId xmlns:a16="http://schemas.microsoft.com/office/drawing/2014/main" xmlns="" val="20002"/>
                    </a:ext>
                  </a:extLst>
                </a:gridCol>
                <a:gridCol w="1207434">
                  <a:extLst>
                    <a:ext uri="{9D8B030D-6E8A-4147-A177-3AD203B41FA5}">
                      <a16:colId xmlns:a16="http://schemas.microsoft.com/office/drawing/2014/main" xmlns="" val="20003"/>
                    </a:ext>
                  </a:extLst>
                </a:gridCol>
                <a:gridCol w="951425">
                  <a:extLst>
                    <a:ext uri="{9D8B030D-6E8A-4147-A177-3AD203B41FA5}">
                      <a16:colId xmlns:a16="http://schemas.microsoft.com/office/drawing/2014/main" xmlns="" val="20004"/>
                    </a:ext>
                  </a:extLst>
                </a:gridCol>
              </a:tblGrid>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Eléments de base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0"/>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Jours de travail par an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Heures de travail par semaine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174179">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74179">
                <a:tc>
                  <a:txBody>
                    <a:bodyPr/>
                    <a:lstStyle/>
                    <a:p>
                      <a:pPr algn="ctr">
                        <a:lnSpc>
                          <a:spcPct val="107000"/>
                        </a:lnSpc>
                        <a:spcAft>
                          <a:spcPts val="0"/>
                        </a:spcAft>
                      </a:pPr>
                      <a:r>
                        <a:rPr lang="fr-F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Réducteurs externes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Heures/Semaine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a:noFill/>
                    </a:lnR>
                    <a:lnT>
                      <a:noFill/>
                    </a:lnT>
                    <a:lnB>
                      <a:noFill/>
                    </a:lnB>
                  </a:tcPr>
                </a:tc>
                <a:tc>
                  <a:txBody>
                    <a:bodyPr/>
                    <a:lstStyle/>
                    <a:p>
                      <a:pPr algn="ctr">
                        <a:lnSpc>
                          <a:spcPct val="107000"/>
                        </a:lnSpc>
                        <a:spcAft>
                          <a:spcPts val="0"/>
                        </a:spcAft>
                      </a:pPr>
                      <a:r>
                        <a:rPr lang="fr-F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Jours/mois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a:noFill/>
                    </a:lnR>
                    <a:lnT>
                      <a:noFill/>
                    </a:lnT>
                    <a:lnB>
                      <a:noFill/>
                    </a:lnB>
                  </a:tcPr>
                </a:tc>
                <a:tc>
                  <a:txBody>
                    <a:bodyPr/>
                    <a:lstStyle/>
                    <a:p>
                      <a:pPr algn="ctr">
                        <a:lnSpc>
                          <a:spcPct val="107000"/>
                        </a:lnSpc>
                        <a:spcAft>
                          <a:spcPts val="0"/>
                        </a:spcAft>
                      </a:pPr>
                      <a:r>
                        <a:rPr lang="fr-F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Jours/Réduction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a:noFill/>
                    </a:lnR>
                    <a:lnT>
                      <a:noFill/>
                    </a:lnT>
                    <a:lnB>
                      <a:noFill/>
                    </a:lnB>
                  </a:tcPr>
                </a:tc>
                <a:tc>
                  <a:txBody>
                    <a:bodyPr/>
                    <a:lstStyle/>
                    <a:p>
                      <a:pPr algn="ctr">
                        <a:lnSpc>
                          <a:spcPct val="107000"/>
                        </a:lnSpc>
                        <a:spcAft>
                          <a:spcPts val="0"/>
                        </a:spcAft>
                      </a:pPr>
                      <a:r>
                        <a:rPr lang="fr-FR"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Pourcentage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ctr">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74179">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Congés annuels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Absences justifiées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74179">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Absences non justifiées et retards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174179">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74179">
                <a:tc>
                  <a:txBody>
                    <a:bodyPr/>
                    <a:lstStyle/>
                    <a:p>
                      <a:pPr>
                        <a:lnSpc>
                          <a:spcPct val="107000"/>
                        </a:lnSpc>
                        <a:spcAft>
                          <a:spcPts val="0"/>
                        </a:spcAft>
                      </a:pPr>
                      <a:r>
                        <a:rPr lang="fr-F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Réducteurs internes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74179">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74179">
                <a:tc>
                  <a:txBody>
                    <a:bodyPr/>
                    <a:lstStyle/>
                    <a:p>
                      <a:pPr>
                        <a:lnSpc>
                          <a:spcPct val="107000"/>
                        </a:lnSpc>
                        <a:spcAft>
                          <a:spcPts val="0"/>
                        </a:spcAft>
                      </a:pPr>
                      <a:r>
                        <a:rPr lang="fr-F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Accompagnement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Débriefe qualité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Réunions d'équipes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Entretiens individuels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Pauses payées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Pannes système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74179">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Autres activités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gn="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74179">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174179">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spcAft>
                          <a:spcPts val="0"/>
                        </a:spcAft>
                      </a:pPr>
                      <a:r>
                        <a:rPr lang="fr-F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Jours/Réduction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a:noFill/>
                    </a:lnB>
                  </a:tcPr>
                </a:tc>
                <a:tc>
                  <a:txBody>
                    <a:bodyPr/>
                    <a:lstStyle/>
                    <a:p>
                      <a:pPr>
                        <a:lnSpc>
                          <a:spcPct val="107000"/>
                        </a:lnSpc>
                        <a:spcAft>
                          <a:spcPts val="0"/>
                        </a:spcAft>
                      </a:pPr>
                      <a:r>
                        <a:rPr lang="fr-F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Pourcentage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21"/>
                  </a:ext>
                </a:extLst>
              </a:tr>
              <a:tr h="174179">
                <a:tc>
                  <a:txBody>
                    <a:bodyPr/>
                    <a:lstStyle/>
                    <a:p>
                      <a:pPr>
                        <a:lnSpc>
                          <a:spcPct val="107000"/>
                        </a:lnSpc>
                        <a:spcAft>
                          <a:spcPts val="0"/>
                        </a:spcAft>
                      </a:pPr>
                      <a:r>
                        <a:rPr lang="fr-F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3159" marR="43159" marT="0"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fr-F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fr-FR"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59" marR="43159" marT="0"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bl>
          </a:graphicData>
        </a:graphic>
      </p:graphicFrame>
      <p:sp>
        <p:nvSpPr>
          <p:cNvPr id="5" name="Zone de texte 107"/>
          <p:cNvSpPr txBox="1"/>
          <p:nvPr/>
        </p:nvSpPr>
        <p:spPr>
          <a:xfrm>
            <a:off x="2503091" y="5800780"/>
            <a:ext cx="2171700" cy="1428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fr-FR" sz="800" i="1" u="sng"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Tableau 9: Données du shrinkage</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9976" y="6291772"/>
            <a:ext cx="6832162" cy="3574376"/>
          </a:xfrm>
          <a:prstGeom prst="rect">
            <a:avLst/>
          </a:prstGeom>
        </p:spPr>
        <p:txBody>
          <a:bodyPr wrap="square">
            <a:spAutoFit/>
          </a:bodyPr>
          <a:lstStyle/>
          <a:p>
            <a:pPr algn="just">
              <a:lnSpc>
                <a:spcPct val="107000"/>
              </a:lnSpc>
              <a:spcAft>
                <a:spcPts val="800"/>
              </a:spcAft>
            </a:pPr>
            <a:r>
              <a:rPr lang="fr-FR" sz="1400" b="1" u="sng" dirty="0">
                <a:latin typeface="Calibri Light" panose="020F0302020204030204" pitchFamily="34" charset="0"/>
                <a:ea typeface="Calibri" panose="020F0502020204030204" pitchFamily="34" charset="0"/>
                <a:cs typeface="Calibri Light" panose="020F0302020204030204" pitchFamily="34" charset="0"/>
              </a:rPr>
              <a:t>Détermination du flux par demi-heure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Pour l’obtention du flux ayant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servi </a:t>
            </a:r>
            <a:r>
              <a:rPr lang="fr-FR" sz="1400" dirty="0">
                <a:latin typeface="Calibri Light" panose="020F0302020204030204" pitchFamily="34" charset="0"/>
                <a:ea typeface="Calibri" panose="020F0502020204030204" pitchFamily="34" charset="0"/>
                <a:cs typeface="Calibri Light" panose="020F0302020204030204" pitchFamily="34" charset="0"/>
              </a:rPr>
              <a:t>de base de détermination du nombre de ressource par demi-heure il a été procédé comme suit :</a:t>
            </a:r>
          </a:p>
          <a:p>
            <a:pPr marL="342900" lvl="0" indent="-342900" algn="just">
              <a:lnSpc>
                <a:spcPct val="150000"/>
              </a:lnSpc>
              <a:spcAft>
                <a:spcPts val="0"/>
              </a:spcAft>
              <a:buFont typeface="Wingdings" panose="05000000000000000000" pitchFamily="2" charset="2"/>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Utilisation du poids par demi-heure des appels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reçus</a:t>
            </a:r>
            <a:r>
              <a:rPr lang="fr-FR" sz="1400" dirty="0">
                <a:latin typeface="Calibri Light" panose="020F0302020204030204" pitchFamily="34" charset="0"/>
                <a:ea typeface="Calibri" panose="020F0502020204030204" pitchFamily="34" charset="0"/>
                <a:cs typeface="Calibri Light" panose="020F0302020204030204" pitchFamily="34" charset="0"/>
              </a:rPr>
              <a:t> : l’historique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utilisée </a:t>
            </a:r>
            <a:r>
              <a:rPr lang="fr-FR" sz="1400" dirty="0">
                <a:latin typeface="Calibri Light" panose="020F0302020204030204" pitchFamily="34" charset="0"/>
                <a:ea typeface="Calibri" panose="020F0502020204030204" pitchFamily="34" charset="0"/>
                <a:cs typeface="Calibri Light" panose="020F0302020204030204" pitchFamily="34" charset="0"/>
              </a:rPr>
              <a:t>est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celle </a:t>
            </a:r>
            <a:r>
              <a:rPr lang="fr-FR" sz="1400" dirty="0">
                <a:latin typeface="Calibri Light" panose="020F0302020204030204" pitchFamily="34" charset="0"/>
                <a:ea typeface="Calibri" panose="020F0502020204030204" pitchFamily="34" charset="0"/>
                <a:cs typeface="Calibri Light" panose="020F0302020204030204" pitchFamily="34" charset="0"/>
              </a:rPr>
              <a:t>d’une campagne ayant les mêmes caractéristiques que la campagne concernée. Ces poids horaires ont été appliqués aux flux moyens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journaliers fournis dans le </a:t>
            </a:r>
            <a:r>
              <a:rPr lang="fr-FR" sz="1400" dirty="0">
                <a:latin typeface="Calibri Light" panose="020F0302020204030204" pitchFamily="34" charset="0"/>
                <a:ea typeface="Calibri" panose="020F0502020204030204" pitchFamily="34" charset="0"/>
                <a:cs typeface="Calibri Light" panose="020F0302020204030204" pitchFamily="34" charset="0"/>
              </a:rPr>
              <a:t>cahier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des charges.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Aft>
                <a:spcPts val="0"/>
              </a:spcAft>
              <a:buFont typeface="Wingdings" panose="05000000000000000000" pitchFamily="2" charset="2"/>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Ensuite l’algorithme d’Erlang C a été utilisé pour la détermination des effectifs requis par demi-heure.</a:t>
            </a:r>
          </a:p>
          <a:p>
            <a:pPr marL="342900" lvl="0" indent="-342900" algn="just">
              <a:lnSpc>
                <a:spcPct val="150000"/>
              </a:lnSpc>
              <a:spcAft>
                <a:spcPts val="800"/>
              </a:spcAft>
              <a:buFont typeface="Wingdings" panose="05000000000000000000" pitchFamily="2" charset="2"/>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L’effectif nécessaire a été obtenu en additionnant l’effectif de la journée </a:t>
            </a:r>
            <a:r>
              <a:rPr lang="fr-FR" sz="1400" b="1" dirty="0">
                <a:latin typeface="Calibri Light" panose="020F0302020204030204" pitchFamily="34" charset="0"/>
                <a:ea typeface="Calibri" panose="020F0502020204030204" pitchFamily="34" charset="0"/>
                <a:cs typeface="Calibri Light" panose="020F0302020204030204" pitchFamily="34" charset="0"/>
              </a:rPr>
              <a:t>(08h-22h)</a:t>
            </a:r>
            <a:r>
              <a:rPr lang="fr-FR" sz="1400" dirty="0">
                <a:latin typeface="Calibri Light" panose="020F0302020204030204" pitchFamily="34" charset="0"/>
                <a:ea typeface="Calibri" panose="020F0502020204030204" pitchFamily="34" charset="0"/>
                <a:cs typeface="Calibri Light" panose="020F0302020204030204" pitchFamily="34" charset="0"/>
              </a:rPr>
              <a:t> à celui de la nuit </a:t>
            </a:r>
            <a:r>
              <a:rPr lang="fr-FR" sz="1400" b="1" dirty="0">
                <a:latin typeface="Calibri Light" panose="020F0302020204030204" pitchFamily="34" charset="0"/>
                <a:ea typeface="Calibri" panose="020F0502020204030204" pitchFamily="34" charset="0"/>
                <a:cs typeface="Calibri Light" panose="020F0302020204030204" pitchFamily="34" charset="0"/>
              </a:rPr>
              <a:t>(22h-08h)</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Espace réservé du numéro de diapositive 5"/>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15</a:t>
            </a:fld>
            <a:endParaRPr lang="fr-FR" sz="900" noProof="0" dirty="0">
              <a:solidFill>
                <a:schemeClr val="bg1">
                  <a:alpha val="70000"/>
                </a:schemeClr>
              </a:solidFill>
            </a:endParaRPr>
          </a:p>
        </p:txBody>
      </p:sp>
    </p:spTree>
    <p:extLst>
      <p:ext uri="{BB962C8B-B14F-4D97-AF65-F5344CB8AC3E}">
        <p14:creationId xmlns:p14="http://schemas.microsoft.com/office/powerpoint/2010/main" val="194910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pSp>
        <p:nvGrpSpPr>
          <p:cNvPr id="3" name="Groupe 2"/>
          <p:cNvGrpSpPr/>
          <p:nvPr/>
        </p:nvGrpSpPr>
        <p:grpSpPr>
          <a:xfrm>
            <a:off x="397192" y="1605806"/>
            <a:ext cx="6762115" cy="3550920"/>
            <a:chOff x="0" y="0"/>
            <a:chExt cx="6762115" cy="355092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62300" cy="3533775"/>
            </a:xfrm>
            <a:prstGeom prst="rect">
              <a:avLst/>
            </a:prstGeom>
            <a:noFill/>
            <a:ln>
              <a:noFill/>
            </a:ln>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0"/>
              <a:ext cx="3228340" cy="3550920"/>
            </a:xfrm>
            <a:prstGeom prst="rect">
              <a:avLst/>
            </a:prstGeom>
            <a:noFill/>
            <a:ln>
              <a:noFill/>
            </a:ln>
          </p:spPr>
        </p:pic>
      </p:grpSp>
      <p:sp>
        <p:nvSpPr>
          <p:cNvPr id="2" name="Rectangle 1"/>
          <p:cNvSpPr/>
          <p:nvPr/>
        </p:nvSpPr>
        <p:spPr>
          <a:xfrm>
            <a:off x="2546182" y="5238978"/>
            <a:ext cx="2464136"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 Exemple détermination capacitaire ERLANG C</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97192" y="5554112"/>
            <a:ext cx="6762115" cy="1838388"/>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2"/>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PROPOSITION DE CAPACITAIRE SELON LES HYPOTHESES </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Bef>
                <a:spcPts val="1200"/>
              </a:spcBef>
              <a:spcAft>
                <a:spcPts val="0"/>
              </a:spcAft>
              <a:buFont typeface="+mj-lt"/>
              <a:buAutoNum type="arabicPeriod"/>
            </a:pPr>
            <a:r>
              <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CAPACITAIRE FLUX NORMAL  CANAL VOIX</a:t>
            </a:r>
            <a:endParaRPr lang="fr-FR"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200" dirty="0">
                <a:latin typeface="Calibri Light" panose="020F0302020204030204" pitchFamily="34" charset="0"/>
                <a:ea typeface="Calibri" panose="020F0502020204030204" pitchFamily="34" charset="0"/>
                <a:cs typeface="Times New Roman" panose="02020603050405020304" pitchFamily="18" charset="0"/>
              </a:rPr>
              <a:t>Ci-dessous nos propositions de capacitaires selon les hypothèses contenues dans le cahier de charge </a:t>
            </a:r>
            <a:r>
              <a:rPr lang="fr-FR" sz="1200" dirty="0" smtClean="0">
                <a:latin typeface="Calibri Light" panose="020F03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05663163"/>
              </p:ext>
            </p:extLst>
          </p:nvPr>
        </p:nvGraphicFramePr>
        <p:xfrm>
          <a:off x="519112" y="7289305"/>
          <a:ext cx="6518274" cy="2041293"/>
        </p:xfrm>
        <a:graphic>
          <a:graphicData uri="http://schemas.openxmlformats.org/drawingml/2006/table">
            <a:tbl>
              <a:tblPr firstRow="1" firstCol="1" bandRow="1"/>
              <a:tblGrid>
                <a:gridCol w="803916">
                  <a:extLst>
                    <a:ext uri="{9D8B030D-6E8A-4147-A177-3AD203B41FA5}">
                      <a16:colId xmlns:a16="http://schemas.microsoft.com/office/drawing/2014/main" xmlns="" val="20000"/>
                    </a:ext>
                  </a:extLst>
                </a:gridCol>
                <a:gridCol w="1330620">
                  <a:extLst>
                    <a:ext uri="{9D8B030D-6E8A-4147-A177-3AD203B41FA5}">
                      <a16:colId xmlns:a16="http://schemas.microsoft.com/office/drawing/2014/main" xmlns="" val="20001"/>
                    </a:ext>
                  </a:extLst>
                </a:gridCol>
                <a:gridCol w="892750">
                  <a:extLst>
                    <a:ext uri="{9D8B030D-6E8A-4147-A177-3AD203B41FA5}">
                      <a16:colId xmlns:a16="http://schemas.microsoft.com/office/drawing/2014/main" xmlns="" val="20002"/>
                    </a:ext>
                  </a:extLst>
                </a:gridCol>
                <a:gridCol w="948193">
                  <a:extLst>
                    <a:ext uri="{9D8B030D-6E8A-4147-A177-3AD203B41FA5}">
                      <a16:colId xmlns:a16="http://schemas.microsoft.com/office/drawing/2014/main" xmlns="" val="20003"/>
                    </a:ext>
                  </a:extLst>
                </a:gridCol>
                <a:gridCol w="903461">
                  <a:extLst>
                    <a:ext uri="{9D8B030D-6E8A-4147-A177-3AD203B41FA5}">
                      <a16:colId xmlns:a16="http://schemas.microsoft.com/office/drawing/2014/main" xmlns="" val="20004"/>
                    </a:ext>
                  </a:extLst>
                </a:gridCol>
                <a:gridCol w="974024">
                  <a:extLst>
                    <a:ext uri="{9D8B030D-6E8A-4147-A177-3AD203B41FA5}">
                      <a16:colId xmlns:a16="http://schemas.microsoft.com/office/drawing/2014/main" xmlns="" val="20005"/>
                    </a:ext>
                  </a:extLst>
                </a:gridCol>
                <a:gridCol w="665310">
                  <a:extLst>
                    <a:ext uri="{9D8B030D-6E8A-4147-A177-3AD203B41FA5}">
                      <a16:colId xmlns:a16="http://schemas.microsoft.com/office/drawing/2014/main" xmlns="" val="20006"/>
                    </a:ext>
                  </a:extLst>
                </a:gridCol>
              </a:tblGrid>
              <a:tr h="680431">
                <a:tc>
                  <a:txBody>
                    <a:bodyPr/>
                    <a:lstStyle/>
                    <a:p>
                      <a:pPr algn="ctr">
                        <a:lnSpc>
                          <a:spcPct val="150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fr-FR" sz="100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Hypothèses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0"/>
                  </a:ext>
                </a:extLst>
              </a:tr>
              <a:tr h="680431">
                <a:tc>
                  <a:txBody>
                    <a:bodyPr/>
                    <a:lstStyle/>
                    <a:p>
                      <a:pPr algn="ctr">
                        <a:lnSpc>
                          <a:spcPct val="150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Réception d’appel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Nombre d’appels prévisionnels à recevoir par jour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2500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5000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10000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15000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&gt; 20000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1"/>
                  </a:ext>
                </a:extLst>
              </a:tr>
              <a:tr h="680431">
                <a:tc>
                  <a:txBody>
                    <a:bodyPr/>
                    <a:lstStyle/>
                    <a:p>
                      <a:pPr algn="ctr">
                        <a:lnSpc>
                          <a:spcPct val="150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Variation +/- 20% du flux prévu</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Flux prévisionnel par intervalle selon la variabilité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[2000 ; 3000]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[4000 ; 6000]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[8000 ; 12000]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[12000 ; 18000]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[16001 ; 24001]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3" marR="68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0" name="Rectangle 9"/>
          <p:cNvSpPr/>
          <p:nvPr/>
        </p:nvSpPr>
        <p:spPr>
          <a:xfrm>
            <a:off x="2150292" y="9412830"/>
            <a:ext cx="2818400"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10: Notre proposition de capacitaire selon le canal voix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space réservé du numéro de diapositive 7"/>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16</a:t>
            </a:fld>
            <a:endParaRPr lang="fr-FR" sz="900" noProof="0" dirty="0">
              <a:solidFill>
                <a:schemeClr val="bg1">
                  <a:alpha val="70000"/>
                </a:schemeClr>
              </a:solidFill>
            </a:endParaRPr>
          </a:p>
        </p:txBody>
      </p:sp>
    </p:spTree>
    <p:extLst>
      <p:ext uri="{BB962C8B-B14F-4D97-AF65-F5344CB8AC3E}">
        <p14:creationId xmlns:p14="http://schemas.microsoft.com/office/powerpoint/2010/main" val="2229496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6" name="Rectangle 5"/>
          <p:cNvSpPr/>
          <p:nvPr/>
        </p:nvSpPr>
        <p:spPr>
          <a:xfrm>
            <a:off x="336331" y="1420329"/>
            <a:ext cx="6968359" cy="738664"/>
          </a:xfrm>
          <a:prstGeom prst="rect">
            <a:avLst/>
          </a:prstGeom>
        </p:spPr>
        <p:txBody>
          <a:bodyPr wrap="square">
            <a:spAutoFit/>
          </a:bodyPr>
          <a:lstStyle/>
          <a:p>
            <a:pPr>
              <a:lnSpc>
                <a:spcPct val="150000"/>
              </a:lnSpc>
            </a:pPr>
            <a:r>
              <a:rPr lang="fr-FR" sz="1400" dirty="0">
                <a:latin typeface="Calibri Light" panose="020F0302020204030204" pitchFamily="34" charset="0"/>
                <a:ea typeface="Calibri" panose="020F0502020204030204" pitchFamily="34" charset="0"/>
              </a:rPr>
              <a:t>L’utilisation du modèle quantitatif a permis de déterminer le besoin en termes de ressources à planifier et de positions de travail schématisé par les graphiques 1et 2 ci-dessous</a:t>
            </a:r>
            <a:endParaRPr lang="fr-FR" sz="2000" dirty="0"/>
          </a:p>
        </p:txBody>
      </p:sp>
      <p:graphicFrame>
        <p:nvGraphicFramePr>
          <p:cNvPr id="7" name="Graphique 6">
            <a:extLst>
              <a:ext uri="{FF2B5EF4-FFF2-40B4-BE49-F238E27FC236}">
                <a16:creationId xmlns:a16="http://schemas.microsoft.com/office/drawing/2014/main" xmlns="" id="{4990F213-C045-1A8B-A86A-0150513CAF24}"/>
              </a:ext>
            </a:extLst>
          </p:cNvPr>
          <p:cNvGraphicFramePr/>
          <p:nvPr>
            <p:extLst>
              <p:ext uri="{D42A27DB-BD31-4B8C-83A1-F6EECF244321}">
                <p14:modId xmlns:p14="http://schemas.microsoft.com/office/powerpoint/2010/main" val="2390453089"/>
              </p:ext>
            </p:extLst>
          </p:nvPr>
        </p:nvGraphicFramePr>
        <p:xfrm>
          <a:off x="641667" y="2230610"/>
          <a:ext cx="6273165" cy="27000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89124" y="4977206"/>
            <a:ext cx="4359276" cy="215444"/>
          </a:xfrm>
          <a:prstGeom prst="rect">
            <a:avLst/>
          </a:prstGeom>
        </p:spPr>
        <p:txBody>
          <a:bodyPr wrap="squar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3: Synthèse des besoins en ressources et positions nécessaires (Trafic normal) sur la voix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36331" y="5449357"/>
            <a:ext cx="6968359" cy="1416137"/>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Les bornes de l'intervalle du volume d'appels journalier reçus sont déterminées en appliquant un taux de variation de </a:t>
            </a:r>
            <a:r>
              <a:rPr lang="fr-FR" sz="1400"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+/- 20%</a:t>
            </a:r>
            <a:r>
              <a:rPr lang="fr-FR" sz="1400"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 </a:t>
            </a:r>
            <a:r>
              <a:rPr lang="fr-FR" sz="1400" dirty="0">
                <a:latin typeface="Calibri Light" panose="020F0302020204030204" pitchFamily="34" charset="0"/>
                <a:ea typeface="Calibri" panose="020F0502020204030204" pitchFamily="34" charset="0"/>
                <a:cs typeface="Times New Roman" panose="02020603050405020304" pitchFamily="18" charset="0"/>
              </a:rPr>
              <a:t>au flux prévisionnel. Ceci nous a permis d’avoir un intervalle de confiance par hypothèse et une précision de </a:t>
            </a:r>
            <a:r>
              <a:rPr lang="fr-FR" sz="1400"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80%</a:t>
            </a:r>
            <a:r>
              <a:rPr lang="fr-FR" sz="1400"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 </a:t>
            </a:r>
            <a:r>
              <a:rPr lang="fr-FR" sz="1400" dirty="0">
                <a:latin typeface="Calibri Light" panose="020F0302020204030204" pitchFamily="34" charset="0"/>
                <a:ea typeface="Calibri" panose="020F0502020204030204" pitchFamily="34" charset="0"/>
                <a:cs typeface="Times New Roman" panose="02020603050405020304" pitchFamily="18" charset="0"/>
              </a:rPr>
              <a:t>de notre prévision accompagnée d’une marge d’erreur de </a:t>
            </a:r>
            <a:r>
              <a:rPr lang="fr-FR" sz="1400"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20%</a:t>
            </a:r>
            <a:r>
              <a:rPr lang="fr-FR" sz="1400" dirty="0">
                <a:latin typeface="Calibri Light" panose="020F03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806558" y="7051128"/>
            <a:ext cx="4448613" cy="459228"/>
          </a:xfrm>
          <a:prstGeom prst="rect">
            <a:avLst/>
          </a:prstGeom>
        </p:spPr>
        <p:txBody>
          <a:bodyPr wrap="square">
            <a:spAutoFit/>
          </a:bodyPr>
          <a:lstStyle/>
          <a:p>
            <a:pPr marL="342900" lvl="0" indent="-342900">
              <a:lnSpc>
                <a:spcPct val="107000"/>
              </a:lnSpc>
              <a:spcBef>
                <a:spcPts val="1200"/>
              </a:spcBef>
              <a:spcAft>
                <a:spcPts val="0"/>
              </a:spcAft>
              <a:buClr>
                <a:srgbClr val="FF0000"/>
              </a:buClr>
              <a:buSzPts val="1600"/>
              <a:buFont typeface="Wingdings" panose="05000000000000000000" pitchFamily="2" charset="2"/>
              <a:buChar char=""/>
            </a:pPr>
            <a:r>
              <a:rPr lang="fr-FR" sz="1200" b="1" kern="0" dirty="0">
                <a:solidFill>
                  <a:srgbClr val="2E74B5"/>
                </a:solidFill>
                <a:latin typeface="Calibri Light" panose="020F0302020204030204" pitchFamily="34" charset="0"/>
                <a:ea typeface="Calibri" panose="020F0502020204030204" pitchFamily="34" charset="0"/>
                <a:cs typeface="Calibri Light" panose="020F0302020204030204" pitchFamily="34" charset="0"/>
              </a:rPr>
              <a:t>COMPOSITION EQUIPE D’ENCADREMENT CANAL VOIX</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spcAft>
                <a:spcPts val="1000"/>
              </a:spcAft>
            </a:pPr>
            <a:r>
              <a:rPr lang="fr-FR" sz="1100" dirty="0">
                <a:solidFill>
                  <a:srgbClr val="44546A"/>
                </a:solidFill>
                <a:latin typeface="Century Gothic" panose="020B0502020202020204" pitchFamily="34" charset="0"/>
                <a:ea typeface="Calibri" panose="020F0502020204030204" pitchFamily="34" charset="0"/>
                <a:cs typeface="Times New Roman" panose="02020603050405020304" pitchFamily="18" charset="0"/>
              </a:rPr>
              <a:t> </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526937809"/>
              </p:ext>
            </p:extLst>
          </p:nvPr>
        </p:nvGraphicFramePr>
        <p:xfrm>
          <a:off x="231227" y="7384221"/>
          <a:ext cx="6863255" cy="1932279"/>
        </p:xfrm>
        <a:graphic>
          <a:graphicData uri="http://schemas.openxmlformats.org/drawingml/2006/table">
            <a:tbl>
              <a:tblPr firstRow="1" firstCol="1" bandRow="1"/>
              <a:tblGrid>
                <a:gridCol w="1049131">
                  <a:extLst>
                    <a:ext uri="{9D8B030D-6E8A-4147-A177-3AD203B41FA5}">
                      <a16:colId xmlns:a16="http://schemas.microsoft.com/office/drawing/2014/main" xmlns="" val="20000"/>
                    </a:ext>
                  </a:extLst>
                </a:gridCol>
                <a:gridCol w="1401869">
                  <a:extLst>
                    <a:ext uri="{9D8B030D-6E8A-4147-A177-3AD203B41FA5}">
                      <a16:colId xmlns:a16="http://schemas.microsoft.com/office/drawing/2014/main" xmlns="" val="20001"/>
                    </a:ext>
                  </a:extLst>
                </a:gridCol>
                <a:gridCol w="1041562">
                  <a:extLst>
                    <a:ext uri="{9D8B030D-6E8A-4147-A177-3AD203B41FA5}">
                      <a16:colId xmlns:a16="http://schemas.microsoft.com/office/drawing/2014/main" xmlns="" val="20002"/>
                    </a:ext>
                  </a:extLst>
                </a:gridCol>
                <a:gridCol w="945429">
                  <a:extLst>
                    <a:ext uri="{9D8B030D-6E8A-4147-A177-3AD203B41FA5}">
                      <a16:colId xmlns:a16="http://schemas.microsoft.com/office/drawing/2014/main" xmlns="" val="20003"/>
                    </a:ext>
                  </a:extLst>
                </a:gridCol>
                <a:gridCol w="1212632">
                  <a:extLst>
                    <a:ext uri="{9D8B030D-6E8A-4147-A177-3AD203B41FA5}">
                      <a16:colId xmlns:a16="http://schemas.microsoft.com/office/drawing/2014/main" xmlns="" val="20004"/>
                    </a:ext>
                  </a:extLst>
                </a:gridCol>
                <a:gridCol w="1212632">
                  <a:extLst>
                    <a:ext uri="{9D8B030D-6E8A-4147-A177-3AD203B41FA5}">
                      <a16:colId xmlns:a16="http://schemas.microsoft.com/office/drawing/2014/main" xmlns="" val="20005"/>
                    </a:ext>
                  </a:extLst>
                </a:gridCol>
              </a:tblGrid>
              <a:tr h="333763">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Planificateurs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Analyse BI</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Teams Leaders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Quality </a:t>
                      </a:r>
                      <a:r>
                        <a:rPr lang="fr-FR" sz="1000" b="1" dirty="0" err="1">
                          <a:effectLst/>
                          <a:latin typeface="Cambria" panose="02040503050406030204" pitchFamily="18" charset="0"/>
                          <a:ea typeface="Calibri" panose="020F0502020204030204" pitchFamily="34" charset="0"/>
                          <a:cs typeface="Times New Roman" panose="02020603050405020304" pitchFamily="18" charset="0"/>
                        </a:rPr>
                        <a:t>Advisor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Formateurs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77219">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Ratio d'encadrement par type d'encadreur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77219">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3763">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Hypothèses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Effectif requis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182063">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2063">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2063">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2063">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2063">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2" name="Rectangle 11"/>
          <p:cNvSpPr/>
          <p:nvPr/>
        </p:nvSpPr>
        <p:spPr>
          <a:xfrm>
            <a:off x="2017001" y="9412830"/>
            <a:ext cx="3036409"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11: Composition de l’équipe d’encadrement sur le canal voix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17</a:t>
            </a:fld>
            <a:endParaRPr lang="fr-FR" sz="900" noProof="0" dirty="0">
              <a:solidFill>
                <a:schemeClr val="bg1">
                  <a:alpha val="70000"/>
                </a:schemeClr>
              </a:solidFill>
            </a:endParaRPr>
          </a:p>
        </p:txBody>
      </p:sp>
    </p:spTree>
    <p:extLst>
      <p:ext uri="{BB962C8B-B14F-4D97-AF65-F5344CB8AC3E}">
        <p14:creationId xmlns:p14="http://schemas.microsoft.com/office/powerpoint/2010/main" val="2451478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15311" y="1528516"/>
            <a:ext cx="6978868" cy="1084079"/>
          </a:xfrm>
          <a:prstGeom prst="rect">
            <a:avLst/>
          </a:prstGeom>
        </p:spPr>
        <p:txBody>
          <a:bodyPr wrap="square">
            <a:spAutoFit/>
          </a:bodyPr>
          <a:lstStyle/>
          <a:p>
            <a:pPr marL="342900" lvl="0" indent="-342900">
              <a:lnSpc>
                <a:spcPct val="107000"/>
              </a:lnSpc>
              <a:spcBef>
                <a:spcPts val="1200"/>
              </a:spcBef>
              <a:spcAft>
                <a:spcPts val="0"/>
              </a:spcAft>
              <a:buFont typeface="+mj-lt"/>
              <a:buAutoNum type="arabicPeriod" startAt="2"/>
            </a:pPr>
            <a:r>
              <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CAPACITAIRE FLUX NORMAL  CANAL RESEAUX SOCIAUX</a:t>
            </a:r>
            <a:endParaRPr lang="fr-FR"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200" dirty="0">
                <a:latin typeface="Calibri Light" panose="020F03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Ci-dessous nos propositions de capacitaires selon les hypothèses contenues dans le cahier de charge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505935766"/>
              </p:ext>
            </p:extLst>
          </p:nvPr>
        </p:nvGraphicFramePr>
        <p:xfrm>
          <a:off x="527105" y="2706370"/>
          <a:ext cx="6334125" cy="2147570"/>
        </p:xfrm>
        <a:graphic>
          <a:graphicData uri="http://schemas.openxmlformats.org/drawingml/2006/table">
            <a:tbl>
              <a:tblPr firstRow="1" firstCol="1" bandRow="1"/>
              <a:tblGrid>
                <a:gridCol w="810260">
                  <a:extLst>
                    <a:ext uri="{9D8B030D-6E8A-4147-A177-3AD203B41FA5}">
                      <a16:colId xmlns:a16="http://schemas.microsoft.com/office/drawing/2014/main" xmlns="" val="20000"/>
                    </a:ext>
                  </a:extLst>
                </a:gridCol>
                <a:gridCol w="1170305">
                  <a:extLst>
                    <a:ext uri="{9D8B030D-6E8A-4147-A177-3AD203B41FA5}">
                      <a16:colId xmlns:a16="http://schemas.microsoft.com/office/drawing/2014/main" xmlns="" val="20001"/>
                    </a:ext>
                  </a:extLst>
                </a:gridCol>
                <a:gridCol w="934720">
                  <a:extLst>
                    <a:ext uri="{9D8B030D-6E8A-4147-A177-3AD203B41FA5}">
                      <a16:colId xmlns:a16="http://schemas.microsoft.com/office/drawing/2014/main" xmlns="" val="20002"/>
                    </a:ext>
                  </a:extLst>
                </a:gridCol>
                <a:gridCol w="77343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903605">
                  <a:extLst>
                    <a:ext uri="{9D8B030D-6E8A-4147-A177-3AD203B41FA5}">
                      <a16:colId xmlns:a16="http://schemas.microsoft.com/office/drawing/2014/main" xmlns="" val="20005"/>
                    </a:ext>
                  </a:extLst>
                </a:gridCol>
                <a:gridCol w="903605">
                  <a:extLst>
                    <a:ext uri="{9D8B030D-6E8A-4147-A177-3AD203B41FA5}">
                      <a16:colId xmlns:a16="http://schemas.microsoft.com/office/drawing/2014/main" xmlns="" val="20006"/>
                    </a:ext>
                  </a:extLst>
                </a:gridCol>
              </a:tblGrid>
              <a:tr h="588010">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entaur" panose="02030504050205020304" pitchFamily="18" charset="0"/>
                          <a:ea typeface="Calibri" panose="020F0502020204030204" pitchFamily="34" charset="0"/>
                          <a:cs typeface="Times New Roman" panose="02020603050405020304" pitchFamily="18" charset="0"/>
                        </a:rPr>
                        <a:t>Hypothèses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entaur" panose="02030504050205020304" pitchFamily="18" charset="0"/>
                          <a:ea typeface="Calibri" panose="020F0502020204030204" pitchFamily="34" charset="0"/>
                          <a:cs typeface="Times New Roman" panose="02020603050405020304" pitchFamily="18" charset="0"/>
                        </a:rPr>
                        <a:t>H1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entaur" panose="02030504050205020304" pitchFamily="18" charset="0"/>
                          <a:ea typeface="Calibri" panose="020F0502020204030204" pitchFamily="34" charset="0"/>
                          <a:cs typeface="Times New Roman" panose="02020603050405020304" pitchFamily="18" charset="0"/>
                        </a:rPr>
                        <a:t>H2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entaur" panose="02030504050205020304" pitchFamily="18" charset="0"/>
                          <a:ea typeface="Calibri" panose="020F0502020204030204" pitchFamily="34" charset="0"/>
                          <a:cs typeface="Times New Roman" panose="02020603050405020304" pitchFamily="18" charset="0"/>
                        </a:rPr>
                        <a:t>H3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entaur" panose="02030504050205020304" pitchFamily="18" charset="0"/>
                          <a:ea typeface="Calibri" panose="020F0502020204030204" pitchFamily="34" charset="0"/>
                          <a:cs typeface="Times New Roman" panose="02020603050405020304" pitchFamily="18" charset="0"/>
                        </a:rPr>
                        <a:t>H4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b="1">
                          <a:effectLst/>
                          <a:latin typeface="Centaur" panose="02030504050205020304" pitchFamily="18" charset="0"/>
                          <a:ea typeface="Calibri" panose="020F0502020204030204" pitchFamily="34" charset="0"/>
                          <a:cs typeface="Times New Roman" panose="02020603050405020304" pitchFamily="18" charset="0"/>
                        </a:rPr>
                        <a:t>H5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0"/>
                  </a:ext>
                </a:extLst>
              </a:tr>
              <a:tr h="578485">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Réseaux sociaux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Nombre de conversation prévisionnels à recevoir par jour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500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1000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1500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2000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&gt; 2500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1"/>
                  </a:ext>
                </a:extLst>
              </a:tr>
              <a:tr h="290830">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Variation +/- 20% du flux prévu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Flux prévisionnel par intervalle selon la variabilité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[400 ; 600]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[800 ; 1200]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[1200 ; 1800]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a:effectLst/>
                          <a:latin typeface="Centaur" panose="02030504050205020304" pitchFamily="18" charset="0"/>
                          <a:ea typeface="Calibri" panose="020F0502020204030204" pitchFamily="34" charset="0"/>
                          <a:cs typeface="Times New Roman" panose="02020603050405020304" pitchFamily="18" charset="0"/>
                        </a:rPr>
                        <a:t>[1600 ; 2400]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000" dirty="0">
                          <a:effectLst/>
                          <a:latin typeface="Centaur" panose="02030504050205020304" pitchFamily="18" charset="0"/>
                          <a:ea typeface="Calibri" panose="020F0502020204030204" pitchFamily="34" charset="0"/>
                          <a:cs typeface="Times New Roman" panose="02020603050405020304" pitchFamily="18" charset="0"/>
                        </a:rPr>
                        <a:t>[2001 ; 3001]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Rectangle 4"/>
          <p:cNvSpPr/>
          <p:nvPr/>
        </p:nvSpPr>
        <p:spPr>
          <a:xfrm>
            <a:off x="2123791" y="5021249"/>
            <a:ext cx="3308918"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12: Notre proposition de capacitaire selon le canal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15311" y="5520714"/>
            <a:ext cx="6978868" cy="738664"/>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L’utilisation du modèle quantitatif a permis de déterminer le besoin en termes de ressources à planifier et de positions de travail schématisé par les graphiques ci-dessous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aphique 6">
            <a:extLst>
              <a:ext uri="{FF2B5EF4-FFF2-40B4-BE49-F238E27FC236}">
                <a16:creationId xmlns:a16="http://schemas.microsoft.com/office/drawing/2014/main" xmlns="" id="{4990F213-C045-1A8B-A86A-0150513CAF24}"/>
              </a:ext>
            </a:extLst>
          </p:cNvPr>
          <p:cNvGraphicFramePr/>
          <p:nvPr>
            <p:extLst>
              <p:ext uri="{D42A27DB-BD31-4B8C-83A1-F6EECF244321}">
                <p14:modId xmlns:p14="http://schemas.microsoft.com/office/powerpoint/2010/main" val="553560785"/>
              </p:ext>
            </p:extLst>
          </p:nvPr>
        </p:nvGraphicFramePr>
        <p:xfrm>
          <a:off x="949325" y="6310851"/>
          <a:ext cx="5657850" cy="246152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89125" y="8998220"/>
            <a:ext cx="3778250" cy="338554"/>
          </a:xfrm>
          <a:prstGeom prst="rect">
            <a:avLst/>
          </a:prstGeom>
        </p:spPr>
        <p:txBody>
          <a:bodyPr>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4: Synthèse des besoins en ressources et positions nécessaires (Trafic normal) sur les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space réservé du numéro de diapositive 8"/>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18</a:t>
            </a:fld>
            <a:endParaRPr lang="fr-FR" sz="900" noProof="0" dirty="0">
              <a:solidFill>
                <a:schemeClr val="bg1">
                  <a:alpha val="70000"/>
                </a:schemeClr>
              </a:solidFill>
            </a:endParaRPr>
          </a:p>
        </p:txBody>
      </p:sp>
    </p:spTree>
    <p:extLst>
      <p:ext uri="{BB962C8B-B14F-4D97-AF65-F5344CB8AC3E}">
        <p14:creationId xmlns:p14="http://schemas.microsoft.com/office/powerpoint/2010/main" val="2303593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503091" y="9883023"/>
            <a:ext cx="2550319" cy="569325"/>
          </a:xfrm>
        </p:spPr>
        <p:txBody>
          <a:bodyPr/>
          <a:lstStyle/>
          <a:p>
            <a:pPr rtl="0"/>
            <a:r>
              <a:rPr lang="fr-FR" noProof="0" dirty="0" smtClean="0"/>
              <a:t>Réponse appel d'offre Externalisation partielle Activités de Services Clients _Orange Burkina_ sept 2022</a:t>
            </a:r>
            <a:endParaRPr lang="fr-FR" noProof="0" dirty="0"/>
          </a:p>
        </p:txBody>
      </p:sp>
      <p:sp>
        <p:nvSpPr>
          <p:cNvPr id="10" name="Rectangle 9"/>
          <p:cNvSpPr/>
          <p:nvPr/>
        </p:nvSpPr>
        <p:spPr>
          <a:xfrm>
            <a:off x="253632" y="1428195"/>
            <a:ext cx="6989378" cy="705258"/>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Les bornes de l'intervalle du volume de conversation reçus par jour sont déterminées en appliquant un taux de variation de </a:t>
            </a:r>
            <a:r>
              <a:rPr lang="fr-FR" sz="1400"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+/- 20%</a:t>
            </a:r>
            <a:r>
              <a:rPr lang="fr-FR" sz="1400"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 </a:t>
            </a:r>
            <a:r>
              <a:rPr lang="fr-FR" sz="1400" dirty="0">
                <a:latin typeface="Calibri Light" panose="020F0302020204030204" pitchFamily="34" charset="0"/>
                <a:ea typeface="Calibri" panose="020F0502020204030204" pitchFamily="34" charset="0"/>
                <a:cs typeface="Times New Roman" panose="02020603050405020304" pitchFamily="18" charset="0"/>
              </a:rPr>
              <a:t>au flux prévisionnel.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75331" y="2267102"/>
            <a:ext cx="5278930" cy="289951"/>
          </a:xfrm>
          <a:prstGeom prst="rect">
            <a:avLst/>
          </a:prstGeom>
        </p:spPr>
        <p:txBody>
          <a:bodyPr wrap="square">
            <a:spAutoFit/>
          </a:bodyPr>
          <a:lstStyle/>
          <a:p>
            <a:pPr marL="342900" lvl="0" indent="-342900">
              <a:lnSpc>
                <a:spcPct val="107000"/>
              </a:lnSpc>
              <a:spcBef>
                <a:spcPts val="1200"/>
              </a:spcBef>
              <a:spcAft>
                <a:spcPts val="0"/>
              </a:spcAft>
              <a:buClr>
                <a:srgbClr val="FF6600"/>
              </a:buClr>
              <a:buSzPts val="1600"/>
              <a:buFont typeface="Wingdings" panose="05000000000000000000" pitchFamily="2" charset="2"/>
              <a:buChar char=""/>
            </a:pPr>
            <a:r>
              <a:rPr lang="fr-FR" sz="1200" b="1" kern="0" dirty="0">
                <a:solidFill>
                  <a:srgbClr val="2E74B5"/>
                </a:solidFill>
                <a:latin typeface="Calibri Light" panose="020F0302020204030204" pitchFamily="34" charset="0"/>
                <a:ea typeface="Calibri" panose="020F0502020204030204" pitchFamily="34" charset="0"/>
                <a:cs typeface="Calibri Light" panose="020F0302020204030204" pitchFamily="34" charset="0"/>
              </a:rPr>
              <a:t>COMPOSITION EQUIPE D’ENCADREMENT CANAL RESEAUX SOCIAUX</a:t>
            </a:r>
            <a:endParaRPr lang="fr-FR"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1428324963"/>
              </p:ext>
            </p:extLst>
          </p:nvPr>
        </p:nvGraphicFramePr>
        <p:xfrm>
          <a:off x="575331" y="2674989"/>
          <a:ext cx="6222508" cy="1556385"/>
        </p:xfrm>
        <a:graphic>
          <a:graphicData uri="http://schemas.openxmlformats.org/drawingml/2006/table">
            <a:tbl>
              <a:tblPr firstRow="1" firstCol="1" bandRow="1"/>
              <a:tblGrid>
                <a:gridCol w="957720">
                  <a:extLst>
                    <a:ext uri="{9D8B030D-6E8A-4147-A177-3AD203B41FA5}">
                      <a16:colId xmlns:a16="http://schemas.microsoft.com/office/drawing/2014/main" xmlns="" val="20000"/>
                    </a:ext>
                  </a:extLst>
                </a:gridCol>
                <a:gridCol w="1120239">
                  <a:extLst>
                    <a:ext uri="{9D8B030D-6E8A-4147-A177-3AD203B41FA5}">
                      <a16:colId xmlns:a16="http://schemas.microsoft.com/office/drawing/2014/main" xmlns="" val="20001"/>
                    </a:ext>
                  </a:extLst>
                </a:gridCol>
                <a:gridCol w="976447">
                  <a:extLst>
                    <a:ext uri="{9D8B030D-6E8A-4147-A177-3AD203B41FA5}">
                      <a16:colId xmlns:a16="http://schemas.microsoft.com/office/drawing/2014/main" xmlns="" val="20002"/>
                    </a:ext>
                  </a:extLst>
                </a:gridCol>
                <a:gridCol w="892847">
                  <a:extLst>
                    <a:ext uri="{9D8B030D-6E8A-4147-A177-3AD203B41FA5}">
                      <a16:colId xmlns:a16="http://schemas.microsoft.com/office/drawing/2014/main" xmlns="" val="20003"/>
                    </a:ext>
                  </a:extLst>
                </a:gridCol>
                <a:gridCol w="1128264">
                  <a:extLst>
                    <a:ext uri="{9D8B030D-6E8A-4147-A177-3AD203B41FA5}">
                      <a16:colId xmlns:a16="http://schemas.microsoft.com/office/drawing/2014/main" xmlns="" val="20004"/>
                    </a:ext>
                  </a:extLst>
                </a:gridCol>
                <a:gridCol w="1146991">
                  <a:extLst>
                    <a:ext uri="{9D8B030D-6E8A-4147-A177-3AD203B41FA5}">
                      <a16:colId xmlns:a16="http://schemas.microsoft.com/office/drawing/2014/main" xmlns="" val="20005"/>
                    </a:ext>
                  </a:extLst>
                </a:gridCol>
              </a:tblGrid>
              <a:tr h="231381">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Planificateurs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Analyse BI</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Teams Leaders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Quality Advisor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Formateurs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5691">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Ratio d'encadrement par type d'encadreur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15691">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691">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Hypothèses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Effectif requis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126215">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6215">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6215">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26215">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26215">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3" name="Rectangle 12"/>
          <p:cNvSpPr/>
          <p:nvPr/>
        </p:nvSpPr>
        <p:spPr>
          <a:xfrm>
            <a:off x="1984857" y="4314902"/>
            <a:ext cx="3526927"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13: Composition de l’équipe d’encadrement sur le canal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753645" y="4786051"/>
            <a:ext cx="4299765" cy="289951"/>
          </a:xfrm>
          <a:prstGeom prst="rect">
            <a:avLst/>
          </a:prstGeom>
        </p:spPr>
        <p:txBody>
          <a:bodyPr wrap="square">
            <a:spAutoFit/>
          </a:bodyPr>
          <a:lstStyle/>
          <a:p>
            <a:pPr marL="342900" lvl="0" indent="-342900">
              <a:lnSpc>
                <a:spcPct val="107000"/>
              </a:lnSpc>
              <a:spcBef>
                <a:spcPts val="1200"/>
              </a:spcBef>
              <a:spcAft>
                <a:spcPts val="0"/>
              </a:spcAft>
              <a:buClr>
                <a:srgbClr val="FF6600"/>
              </a:buClr>
              <a:buSzPts val="1600"/>
              <a:buFont typeface="Wingdings" panose="05000000000000000000" pitchFamily="2" charset="2"/>
              <a:buChar char=""/>
            </a:pPr>
            <a:r>
              <a:rPr lang="fr-FR" sz="1200" b="1" kern="0" dirty="0">
                <a:solidFill>
                  <a:srgbClr val="2E74B5"/>
                </a:solidFill>
                <a:latin typeface="Calibri Light" panose="020F0302020204030204" pitchFamily="34" charset="0"/>
                <a:ea typeface="Calibri" panose="020F0502020204030204" pitchFamily="34" charset="0"/>
                <a:cs typeface="Calibri Light" panose="020F0302020204030204" pitchFamily="34" charset="0"/>
              </a:rPr>
              <a:t>RECAPITULATIF EQUIPE </a:t>
            </a:r>
            <a:r>
              <a:rPr lang="fr-FR" sz="1200" b="1" kern="0" dirty="0" smtClean="0">
                <a:solidFill>
                  <a:srgbClr val="2E74B5"/>
                </a:solidFill>
                <a:latin typeface="Calibri Light" panose="020F0302020204030204" pitchFamily="34" charset="0"/>
                <a:ea typeface="Calibri" panose="020F0502020204030204" pitchFamily="34" charset="0"/>
                <a:cs typeface="Calibri Light" panose="020F0302020204030204" pitchFamily="34" charset="0"/>
              </a:rPr>
              <a:t>D’ENCADREMENT et CONSEILLERS </a:t>
            </a:r>
            <a:endParaRPr lang="fr-FR"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5" name="Tableau 14"/>
          <p:cNvGraphicFramePr>
            <a:graphicFrameLocks noGrp="1"/>
          </p:cNvGraphicFramePr>
          <p:nvPr>
            <p:extLst>
              <p:ext uri="{D42A27DB-BD31-4B8C-83A1-F6EECF244321}">
                <p14:modId xmlns:p14="http://schemas.microsoft.com/office/powerpoint/2010/main" val="2005091209"/>
              </p:ext>
            </p:extLst>
          </p:nvPr>
        </p:nvGraphicFramePr>
        <p:xfrm>
          <a:off x="575331" y="5155885"/>
          <a:ext cx="6466599" cy="1556385"/>
        </p:xfrm>
        <a:graphic>
          <a:graphicData uri="http://schemas.openxmlformats.org/drawingml/2006/table">
            <a:tbl>
              <a:tblPr firstRow="1" firstCol="1" bandRow="1"/>
              <a:tblGrid>
                <a:gridCol w="952680">
                  <a:extLst>
                    <a:ext uri="{9D8B030D-6E8A-4147-A177-3AD203B41FA5}">
                      <a16:colId xmlns:a16="http://schemas.microsoft.com/office/drawing/2014/main" xmlns="" val="20000"/>
                    </a:ext>
                  </a:extLst>
                </a:gridCol>
                <a:gridCol w="1206310">
                  <a:extLst>
                    <a:ext uri="{9D8B030D-6E8A-4147-A177-3AD203B41FA5}">
                      <a16:colId xmlns:a16="http://schemas.microsoft.com/office/drawing/2014/main" xmlns="" val="20001"/>
                    </a:ext>
                  </a:extLst>
                </a:gridCol>
                <a:gridCol w="781905">
                  <a:extLst>
                    <a:ext uri="{9D8B030D-6E8A-4147-A177-3AD203B41FA5}">
                      <a16:colId xmlns:a16="http://schemas.microsoft.com/office/drawing/2014/main" xmlns="" val="20002"/>
                    </a:ext>
                  </a:extLst>
                </a:gridCol>
                <a:gridCol w="845443">
                  <a:extLst>
                    <a:ext uri="{9D8B030D-6E8A-4147-A177-3AD203B41FA5}">
                      <a16:colId xmlns:a16="http://schemas.microsoft.com/office/drawing/2014/main" xmlns="" val="20003"/>
                    </a:ext>
                  </a:extLst>
                </a:gridCol>
                <a:gridCol w="660016">
                  <a:extLst>
                    <a:ext uri="{9D8B030D-6E8A-4147-A177-3AD203B41FA5}">
                      <a16:colId xmlns:a16="http://schemas.microsoft.com/office/drawing/2014/main" xmlns="" val="20004"/>
                    </a:ext>
                  </a:extLst>
                </a:gridCol>
                <a:gridCol w="827289">
                  <a:extLst>
                    <a:ext uri="{9D8B030D-6E8A-4147-A177-3AD203B41FA5}">
                      <a16:colId xmlns:a16="http://schemas.microsoft.com/office/drawing/2014/main" xmlns="" val="20005"/>
                    </a:ext>
                  </a:extLst>
                </a:gridCol>
                <a:gridCol w="1192956">
                  <a:extLst>
                    <a:ext uri="{9D8B030D-6E8A-4147-A177-3AD203B41FA5}">
                      <a16:colId xmlns:a16="http://schemas.microsoft.com/office/drawing/2014/main" xmlns="" val="20006"/>
                    </a:ext>
                  </a:extLst>
                </a:gridCol>
              </a:tblGrid>
              <a:tr h="295064">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Planificateurs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Analyse BI</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Vigie pilot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Teams Leaders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Quality </a:t>
                      </a:r>
                      <a:r>
                        <a:rPr lang="fr-FR" sz="1000" b="1" dirty="0" err="1">
                          <a:effectLst/>
                          <a:latin typeface="Cambria" panose="02040503050406030204" pitchFamily="18" charset="0"/>
                          <a:ea typeface="Calibri" panose="020F0502020204030204" pitchFamily="34" charset="0"/>
                          <a:cs typeface="Times New Roman" panose="02020603050405020304" pitchFamily="18" charset="0"/>
                        </a:rPr>
                        <a:t>Advisor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Formateurs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8355">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Ratio d'encadrement par type d'encadreur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98355">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N/D</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8355">
                <a:tc>
                  <a:txBody>
                    <a:bodyPr/>
                    <a:lstStyle/>
                    <a:p>
                      <a:pPr algn="ctr">
                        <a:lnSpc>
                          <a:spcPct val="107000"/>
                        </a:lnSpc>
                        <a:spcAft>
                          <a:spcPts val="0"/>
                        </a:spcAft>
                      </a:pPr>
                      <a:r>
                        <a:rPr lang="fr-FR" sz="1000" b="1">
                          <a:effectLst/>
                          <a:latin typeface="Cambria" panose="02040503050406030204" pitchFamily="18" charset="0"/>
                          <a:ea typeface="Calibri" panose="020F0502020204030204" pitchFamily="34" charset="0"/>
                          <a:cs typeface="Times New Roman" panose="02020603050405020304" pitchFamily="18" charset="0"/>
                        </a:rPr>
                        <a:t>Hypothèses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Aft>
                          <a:spcPts val="0"/>
                        </a:spcAft>
                      </a:pPr>
                      <a:r>
                        <a:rPr lang="fr-FR" sz="1000" b="1" dirty="0">
                          <a:effectLst/>
                          <a:latin typeface="Cambria" panose="02040503050406030204" pitchFamily="18" charset="0"/>
                          <a:ea typeface="Calibri" panose="020F0502020204030204" pitchFamily="34" charset="0"/>
                          <a:cs typeface="Times New Roman" panose="02020603050405020304" pitchFamily="18" charset="0"/>
                        </a:rPr>
                        <a:t>Effectif requis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107302">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7302">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07302">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07302">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07302">
                <a:tc>
                  <a:txBody>
                    <a:bodyPr/>
                    <a:lstStyle/>
                    <a:p>
                      <a:pPr algn="ctr">
                        <a:lnSpc>
                          <a:spcPct val="107000"/>
                        </a:lnSpc>
                        <a:spcAft>
                          <a:spcPts val="0"/>
                        </a:spcAft>
                      </a:pPr>
                      <a:r>
                        <a:rPr lang="fr-FR" sz="1000" b="1">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6" name="Rectangle 15"/>
          <p:cNvSpPr/>
          <p:nvPr/>
        </p:nvSpPr>
        <p:spPr>
          <a:xfrm>
            <a:off x="2698278" y="6887447"/>
            <a:ext cx="2355132" cy="215444"/>
          </a:xfrm>
          <a:prstGeom prst="rect">
            <a:avLst/>
          </a:prstGeom>
        </p:spPr>
        <p:txBody>
          <a:bodyPr wrap="none">
            <a:spAutoFit/>
          </a:bodyPr>
          <a:lstStyle/>
          <a:p>
            <a:pP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14: Récapitulatif de l'équipe d'encadrement</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60872408"/>
              </p:ext>
            </p:extLst>
          </p:nvPr>
        </p:nvGraphicFramePr>
        <p:xfrm>
          <a:off x="418595" y="7123666"/>
          <a:ext cx="6719310" cy="1679634"/>
        </p:xfrm>
        <a:graphic>
          <a:graphicData uri="http://schemas.openxmlformats.org/drawingml/2006/table">
            <a:tbl>
              <a:tblPr/>
              <a:tblGrid>
                <a:gridCol w="826992">
                  <a:extLst>
                    <a:ext uri="{9D8B030D-6E8A-4147-A177-3AD203B41FA5}">
                      <a16:colId xmlns:a16="http://schemas.microsoft.com/office/drawing/2014/main" xmlns="" val="20000"/>
                    </a:ext>
                  </a:extLst>
                </a:gridCol>
                <a:gridCol w="654702">
                  <a:extLst>
                    <a:ext uri="{9D8B030D-6E8A-4147-A177-3AD203B41FA5}">
                      <a16:colId xmlns:a16="http://schemas.microsoft.com/office/drawing/2014/main" xmlns="" val="20001"/>
                    </a:ext>
                  </a:extLst>
                </a:gridCol>
                <a:gridCol w="654702">
                  <a:extLst>
                    <a:ext uri="{9D8B030D-6E8A-4147-A177-3AD203B41FA5}">
                      <a16:colId xmlns:a16="http://schemas.microsoft.com/office/drawing/2014/main" xmlns="" val="20002"/>
                    </a:ext>
                  </a:extLst>
                </a:gridCol>
                <a:gridCol w="654702">
                  <a:extLst>
                    <a:ext uri="{9D8B030D-6E8A-4147-A177-3AD203B41FA5}">
                      <a16:colId xmlns:a16="http://schemas.microsoft.com/office/drawing/2014/main" xmlns="" val="20003"/>
                    </a:ext>
                  </a:extLst>
                </a:gridCol>
                <a:gridCol w="654702">
                  <a:extLst>
                    <a:ext uri="{9D8B030D-6E8A-4147-A177-3AD203B41FA5}">
                      <a16:colId xmlns:a16="http://schemas.microsoft.com/office/drawing/2014/main" xmlns="" val="20004"/>
                    </a:ext>
                  </a:extLst>
                </a:gridCol>
                <a:gridCol w="654702">
                  <a:extLst>
                    <a:ext uri="{9D8B030D-6E8A-4147-A177-3AD203B41FA5}">
                      <a16:colId xmlns:a16="http://schemas.microsoft.com/office/drawing/2014/main" xmlns="" val="20005"/>
                    </a:ext>
                  </a:extLst>
                </a:gridCol>
                <a:gridCol w="654702">
                  <a:extLst>
                    <a:ext uri="{9D8B030D-6E8A-4147-A177-3AD203B41FA5}">
                      <a16:colId xmlns:a16="http://schemas.microsoft.com/office/drawing/2014/main" xmlns="" val="20006"/>
                    </a:ext>
                  </a:extLst>
                </a:gridCol>
                <a:gridCol w="654702">
                  <a:extLst>
                    <a:ext uri="{9D8B030D-6E8A-4147-A177-3AD203B41FA5}">
                      <a16:colId xmlns:a16="http://schemas.microsoft.com/office/drawing/2014/main" xmlns="" val="20007"/>
                    </a:ext>
                  </a:extLst>
                </a:gridCol>
                <a:gridCol w="654702">
                  <a:extLst>
                    <a:ext uri="{9D8B030D-6E8A-4147-A177-3AD203B41FA5}">
                      <a16:colId xmlns:a16="http://schemas.microsoft.com/office/drawing/2014/main" xmlns="" val="20008"/>
                    </a:ext>
                  </a:extLst>
                </a:gridCol>
                <a:gridCol w="654702">
                  <a:extLst>
                    <a:ext uri="{9D8B030D-6E8A-4147-A177-3AD203B41FA5}">
                      <a16:colId xmlns:a16="http://schemas.microsoft.com/office/drawing/2014/main" xmlns="" val="20009"/>
                    </a:ext>
                  </a:extLst>
                </a:gridCol>
              </a:tblGrid>
              <a:tr h="559878">
                <a:tc>
                  <a:txBody>
                    <a:bodyPr/>
                    <a:lstStyle/>
                    <a:p>
                      <a:pPr algn="l" fontAlgn="b"/>
                      <a:endParaRPr lang="fr-FR" sz="1000" b="0" i="0" u="none" strike="noStrike" dirty="0">
                        <a:solidFill>
                          <a:srgbClr val="000000"/>
                        </a:solidFill>
                        <a:effectLst/>
                        <a:latin typeface="Calibri" panose="020F0502020204030204" pitchFamily="34" charset="0"/>
                      </a:endParaRPr>
                    </a:p>
                  </a:txBody>
                  <a:tcPr marL="8357" marR="8357" marT="835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Flux prévu</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Positions</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Agents nécessaire</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Flux prévu</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Positions</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Agents nécessaire</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Total flux prévu</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Total positions</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Total agents necessaire</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6626">
                <a:tc>
                  <a:txBody>
                    <a:bodyPr/>
                    <a:lstStyle/>
                    <a:p>
                      <a:pPr algn="l" fontAlgn="b"/>
                      <a:endParaRPr lang="fr-FR" sz="1000" b="0" i="0" u="none" strike="noStrike">
                        <a:solidFill>
                          <a:srgbClr val="000000"/>
                        </a:solidFill>
                        <a:effectLst/>
                        <a:latin typeface="Calibri" panose="020F0502020204030204" pitchFamily="34" charset="0"/>
                      </a:endParaRPr>
                    </a:p>
                  </a:txBody>
                  <a:tcPr marL="8357" marR="8357" marT="835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CANAL VOIX</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CANAL RESEAUX SOCIAUX</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marL="0" algn="ctr" defTabSz="566745" rtl="0" eaLnBrk="1" fontAlgn="ctr"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TOTAL</a:t>
                      </a:r>
                    </a:p>
                  </a:txBody>
                  <a:tcPr marL="8357" marR="8357" marT="8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86626">
                <a:tc>
                  <a:txBody>
                    <a:bodyPr/>
                    <a:lstStyle/>
                    <a:p>
                      <a:pPr marL="0" algn="l" defTabSz="566745" rtl="0" eaLnBrk="1" fontAlgn="b" latinLnBrk="0" hangingPunct="1">
                        <a:lnSpc>
                          <a:spcPct val="107000"/>
                        </a:lnSpc>
                        <a:spcAft>
                          <a:spcPts val="0"/>
                        </a:spcAft>
                      </a:pPr>
                      <a:r>
                        <a:rPr lang="fr-FR" sz="11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H1</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3000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14</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40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600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3</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9</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3600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17</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49</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6626">
                <a:tc>
                  <a:txBody>
                    <a:bodyPr/>
                    <a:lstStyle/>
                    <a:p>
                      <a:pPr marL="0" algn="l" defTabSz="566745" rtl="0" eaLnBrk="1" fontAlgn="b" latinLnBrk="0" hangingPunct="1">
                        <a:lnSpc>
                          <a:spcPct val="107000"/>
                        </a:lnSpc>
                        <a:spcAft>
                          <a:spcPts val="0"/>
                        </a:spcAft>
                      </a:pPr>
                      <a:r>
                        <a:rPr lang="fr-FR" sz="11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H2</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6000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26</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69</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1200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5</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14</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7200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31</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83</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6626">
                <a:tc>
                  <a:txBody>
                    <a:bodyPr/>
                    <a:lstStyle/>
                    <a:p>
                      <a:pPr marL="0" algn="l" defTabSz="566745" rtl="0" eaLnBrk="1" fontAlgn="b" latinLnBrk="0" hangingPunct="1">
                        <a:lnSpc>
                          <a:spcPct val="107000"/>
                        </a:lnSpc>
                        <a:spcAft>
                          <a:spcPts val="0"/>
                        </a:spcAft>
                      </a:pPr>
                      <a:r>
                        <a:rPr lang="fr-FR" sz="11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H3</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12000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50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132</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1800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8</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23</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13800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58</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155</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6626">
                <a:tc>
                  <a:txBody>
                    <a:bodyPr/>
                    <a:lstStyle/>
                    <a:p>
                      <a:pPr marL="0" algn="l" defTabSz="566745" rtl="0" eaLnBrk="1" fontAlgn="b" latinLnBrk="0" hangingPunct="1">
                        <a:lnSpc>
                          <a:spcPct val="107000"/>
                        </a:lnSpc>
                        <a:spcAft>
                          <a:spcPts val="0"/>
                        </a:spcAft>
                      </a:pPr>
                      <a:r>
                        <a:rPr lang="fr-FR" sz="11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H4</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18000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76</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198</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2400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11</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30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20400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87</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228</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6626">
                <a:tc>
                  <a:txBody>
                    <a:bodyPr/>
                    <a:lstStyle/>
                    <a:p>
                      <a:pPr marL="0" algn="l" defTabSz="566745" rtl="0" eaLnBrk="1" fontAlgn="b" latinLnBrk="0" hangingPunct="1">
                        <a:lnSpc>
                          <a:spcPct val="107000"/>
                        </a:lnSpc>
                        <a:spcAft>
                          <a:spcPts val="0"/>
                        </a:spcAft>
                      </a:pPr>
                      <a:r>
                        <a:rPr lang="fr-FR" sz="11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H5</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24001</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100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260</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3001</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13</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37</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27002</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113</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566745" rtl="0" eaLnBrk="1" fontAlgn="b" latinLnBrk="0" hangingPunct="1">
                        <a:lnSpc>
                          <a:spcPct val="107000"/>
                        </a:lnSpc>
                        <a:spcAft>
                          <a:spcPts val="0"/>
                        </a:spcAft>
                      </a:pPr>
                      <a:r>
                        <a:rPr lang="fr-FR" sz="900" b="1" kern="12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297</a:t>
                      </a:r>
                    </a:p>
                  </a:txBody>
                  <a:tcPr marL="8357" marR="8357" marT="8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ZoneTexte 4"/>
          <p:cNvSpPr txBox="1"/>
          <p:nvPr/>
        </p:nvSpPr>
        <p:spPr>
          <a:xfrm>
            <a:off x="253632" y="9144359"/>
            <a:ext cx="6989378" cy="1061829"/>
          </a:xfrm>
          <a:prstGeom prst="rect">
            <a:avLst/>
          </a:prstGeom>
          <a:noFill/>
        </p:spPr>
        <p:txBody>
          <a:bodyPr wrap="square" rtlCol="0">
            <a:spAutoFit/>
          </a:bodyPr>
          <a:lstStyle/>
          <a:p>
            <a:pPr algn="just">
              <a:lnSpc>
                <a:spcPct val="150000"/>
              </a:lnSpc>
            </a:pPr>
            <a:r>
              <a:rPr lang="fr-FR" sz="1400" b="1" dirty="0" smtClean="0">
                <a:latin typeface="Calibri Light" panose="020F0302020204030204" pitchFamily="34" charset="0"/>
                <a:cs typeface="Calibri Light" panose="020F0302020204030204" pitchFamily="34" charset="0"/>
              </a:rPr>
              <a:t>De façon générale dans une optique de développement de la polyvalence et d’optimisation de la performance, tous les agents auront les deux compétences et pourront être </a:t>
            </a:r>
            <a:r>
              <a:rPr lang="fr-FR" sz="1400" b="1" dirty="0" smtClean="0">
                <a:latin typeface="Calibri Light" panose="020F0302020204030204" pitchFamily="34" charset="0"/>
                <a:cs typeface="Calibri Light" panose="020F0302020204030204" pitchFamily="34" charset="0"/>
              </a:rPr>
              <a:t>mutualisés </a:t>
            </a:r>
            <a:r>
              <a:rPr lang="fr-FR" sz="1400" b="1" dirty="0" smtClean="0">
                <a:latin typeface="Calibri Light" panose="020F0302020204030204" pitchFamily="34" charset="0"/>
                <a:cs typeface="Calibri Light" panose="020F0302020204030204" pitchFamily="34" charset="0"/>
              </a:rPr>
              <a:t>au besoin. </a:t>
            </a:r>
            <a:endParaRPr lang="fr-FR" sz="1400" b="1" dirty="0">
              <a:latin typeface="Calibri Light" panose="020F0302020204030204" pitchFamily="34" charset="0"/>
              <a:cs typeface="Calibri Light" panose="020F0302020204030204" pitchFamily="34" charset="0"/>
            </a:endParaRPr>
          </a:p>
        </p:txBody>
      </p:sp>
      <p:sp>
        <p:nvSpPr>
          <p:cNvPr id="17" name="Rectangle 16"/>
          <p:cNvSpPr/>
          <p:nvPr/>
        </p:nvSpPr>
        <p:spPr>
          <a:xfrm>
            <a:off x="2419873" y="8868905"/>
            <a:ext cx="2925801" cy="215444"/>
          </a:xfrm>
          <a:prstGeom prst="rect">
            <a:avLst/>
          </a:prstGeom>
        </p:spPr>
        <p:txBody>
          <a:bodyPr wrap="none">
            <a:spAutoFit/>
          </a:bodyPr>
          <a:lstStyle/>
          <a:p>
            <a:pP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a:t>
            </a:r>
            <a:r>
              <a:rPr lang="fr-FR" sz="800" i="1" u="sng"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15: </a:t>
            </a: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Récapitulatif de l'équipe </a:t>
            </a:r>
            <a:r>
              <a:rPr lang="fr-FR" sz="800" i="1" u="sng"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conseillers clients flux normal</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noProof="0" smtClean="0"/>
              <a:t>19</a:t>
            </a:fld>
            <a:endParaRPr lang="fr-FR" noProof="0" dirty="0"/>
          </a:p>
        </p:txBody>
      </p:sp>
    </p:spTree>
    <p:extLst>
      <p:ext uri="{BB962C8B-B14F-4D97-AF65-F5344CB8AC3E}">
        <p14:creationId xmlns:p14="http://schemas.microsoft.com/office/powerpoint/2010/main" val="1435154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pic>
        <p:nvPicPr>
          <p:cNvPr id="5" name="Image 4" descr="C:\Users\mdegboe\AppData\Local\Microsoft\Windows\Temporary Internet Files\Content.Outlook\1DHU8IHG\Implantation chiffrer 2K21 01-01.png"/>
          <p:cNvPicPr/>
          <p:nvPr/>
        </p:nvPicPr>
        <p:blipFill rotWithShape="1">
          <a:blip r:embed="rId2" cstate="hqprint">
            <a:extLst>
              <a:ext uri="{28A0092B-C50C-407E-A947-70E740481C1C}">
                <a14:useLocalDpi xmlns:a14="http://schemas.microsoft.com/office/drawing/2010/main" val="0"/>
              </a:ext>
            </a:extLst>
          </a:blip>
          <a:srcRect/>
          <a:stretch/>
        </p:blipFill>
        <p:spPr bwMode="auto">
          <a:xfrm>
            <a:off x="495301" y="2256817"/>
            <a:ext cx="5911850" cy="6747483"/>
          </a:xfrm>
          <a:prstGeom prst="rect">
            <a:avLst/>
          </a:prstGeom>
          <a:noFill/>
          <a:ln>
            <a:noFill/>
          </a:ln>
          <a:extLst>
            <a:ext uri="{53640926-AAD7-44D8-BBD7-CCE9431645EC}">
              <a14:shadowObscured xmlns:a14="http://schemas.microsoft.com/office/drawing/2010/main"/>
            </a:ext>
          </a:extLst>
        </p:spPr>
      </p:pic>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a:t>
            </a:fld>
            <a:endParaRPr lang="fr-FR" sz="900" noProof="0" dirty="0">
              <a:solidFill>
                <a:schemeClr val="bg1">
                  <a:alpha val="70000"/>
                </a:schemeClr>
              </a:solidFill>
            </a:endParaRPr>
          </a:p>
        </p:txBody>
      </p:sp>
    </p:spTree>
    <p:extLst>
      <p:ext uri="{BB962C8B-B14F-4D97-AF65-F5344CB8AC3E}">
        <p14:creationId xmlns:p14="http://schemas.microsoft.com/office/powerpoint/2010/main" val="103316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565679" y="9816683"/>
            <a:ext cx="2550319" cy="569325"/>
          </a:xfrm>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51405" y="1427762"/>
            <a:ext cx="6978869" cy="8769837"/>
          </a:xfrm>
          <a:prstGeom prst="rect">
            <a:avLst/>
          </a:prstGeom>
        </p:spPr>
        <p:txBody>
          <a:bodyPr wrap="square">
            <a:spAutoFit/>
          </a:bodyPr>
          <a:lstStyle/>
          <a:p>
            <a:pPr marL="342900" lvl="0" indent="-342900">
              <a:lnSpc>
                <a:spcPct val="107000"/>
              </a:lnSpc>
              <a:spcBef>
                <a:spcPts val="1200"/>
              </a:spcBef>
              <a:spcAft>
                <a:spcPts val="0"/>
              </a:spcAft>
              <a:buFont typeface="+mj-lt"/>
              <a:buAutoNum type="arabicPeriod" startAt="3"/>
            </a:pPr>
            <a:r>
              <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MONTEE EN CHARGE : STRATEGIE  GESTION TRAFIC ACCIDENTEL ET </a:t>
            </a: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EVENEMENTIEL</a:t>
            </a:r>
          </a:p>
          <a:p>
            <a:pPr lvl="0">
              <a:lnSpc>
                <a:spcPct val="107000"/>
              </a:lnSpc>
              <a:spcBef>
                <a:spcPts val="1200"/>
              </a:spcBef>
              <a:spcAft>
                <a:spcPts val="0"/>
              </a:spcAft>
            </a:pPr>
            <a:endParaRPr lang="fr-FR" sz="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6600"/>
              </a:buClr>
              <a:buSzPts val="1600"/>
              <a:buFont typeface="Wingdings" panose="05000000000000000000" pitchFamily="2" charset="2"/>
              <a:buChar char=""/>
            </a:pPr>
            <a:r>
              <a:rPr lang="fr-FR" sz="12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LES DIFFERENTS SCENARIS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Pour la gestion </a:t>
            </a:r>
            <a:r>
              <a:rPr lang="fr-FR" sz="1400" b="1" dirty="0">
                <a:latin typeface="Calibri Light" panose="020F0302020204030204" pitchFamily="34" charset="0"/>
                <a:ea typeface="Calibri" panose="020F0502020204030204" pitchFamily="34" charset="0"/>
                <a:cs typeface="Calibri Light" panose="020F0302020204030204" pitchFamily="34" charset="0"/>
              </a:rPr>
              <a:t>des pics d’interaction</a:t>
            </a:r>
            <a:r>
              <a:rPr lang="fr-FR" sz="1400" dirty="0">
                <a:latin typeface="Calibri Light" panose="020F0302020204030204" pitchFamily="34" charset="0"/>
                <a:ea typeface="Calibri" panose="020F0502020204030204" pitchFamily="34" charset="0"/>
                <a:cs typeface="Calibri Light" panose="020F0302020204030204" pitchFamily="34" charset="0"/>
              </a:rPr>
              <a:t>, certaines actions phares seront mises en place, il s’agit de :</a:t>
            </a:r>
          </a:p>
          <a:p>
            <a:pPr algn="just">
              <a:lnSpc>
                <a:spcPct val="150000"/>
              </a:lnSpc>
              <a:spcAft>
                <a:spcPts val="800"/>
              </a:spcAft>
            </a:pPr>
            <a:r>
              <a:rPr lang="fr-FR" sz="1400" b="1" dirty="0">
                <a:ln w="9525" cap="flat" cmpd="sng" algn="ctr">
                  <a:solidFill>
                    <a:srgbClr val="FFFFFF"/>
                  </a:solidFill>
                  <a:prstDash val="solid"/>
                  <a:round/>
                </a:ln>
                <a:solidFill>
                  <a:srgbClr val="000000"/>
                </a:solidFill>
                <a:effectLst>
                  <a:outerShdw blurRad="12700" dist="38100" dir="2700000" algn="tl">
                    <a:srgbClr val="7F7F7F"/>
                  </a:outerShdw>
                </a:effectLst>
                <a:latin typeface="Calibri Light" panose="020F0302020204030204" pitchFamily="34" charset="0"/>
                <a:ea typeface="Calibri" panose="020F0502020204030204" pitchFamily="34" charset="0"/>
                <a:cs typeface="Calibri Light" panose="020F0302020204030204" pitchFamily="34" charset="0"/>
              </a:rPr>
              <a:t>A0 – </a:t>
            </a:r>
            <a:r>
              <a:rPr lang="fr-FR" sz="1400" b="1" i="1" dirty="0">
                <a:latin typeface="Calibri Light" panose="020F0302020204030204" pitchFamily="34" charset="0"/>
                <a:ea typeface="Calibri" panose="020F0502020204030204" pitchFamily="34" charset="0"/>
                <a:cs typeface="Calibri Light" panose="020F0302020204030204" pitchFamily="34" charset="0"/>
              </a:rPr>
              <a:t>Etudier le niveau de stationnarité de l’historique du flux d’appels reçu au cours des 12 dernières semaines précédant la période d’analyse</a:t>
            </a:r>
            <a:r>
              <a:rPr lang="fr-FR" sz="1400" b="1" dirty="0">
                <a:ln w="9525" cap="flat" cmpd="sng" algn="ctr">
                  <a:solidFill>
                    <a:srgbClr val="FFFFFF"/>
                  </a:solidFill>
                  <a:prstDash val="solid"/>
                  <a:round/>
                </a:ln>
                <a:solidFill>
                  <a:srgbClr val="000000"/>
                </a:solidFill>
                <a:effectLst>
                  <a:outerShdw blurRad="12700" dist="38100" dir="2700000" algn="tl">
                    <a:srgbClr val="7F7F7F"/>
                  </a:outerShdw>
                </a:effectLst>
                <a:latin typeface="Calibri Light" panose="020F0302020204030204" pitchFamily="34" charset="0"/>
                <a:ea typeface="Calibri" panose="020F0502020204030204" pitchFamily="34" charset="0"/>
                <a:cs typeface="Calibri Light" panose="020F0302020204030204" pitchFamily="34" charset="0"/>
              </a:rPr>
              <a:t> </a:t>
            </a:r>
            <a:r>
              <a:rPr lang="fr-FR" sz="1400" dirty="0">
                <a:latin typeface="Calibri Light" panose="020F0302020204030204" pitchFamily="34" charset="0"/>
                <a:ea typeface="Calibri" panose="020F0502020204030204" pitchFamily="34" charset="0"/>
                <a:cs typeface="Calibri Light" panose="020F0302020204030204" pitchFamily="34" charset="0"/>
              </a:rPr>
              <a:t>: U</a:t>
            </a:r>
            <a:r>
              <a:rPr lang="fr-FR" sz="1400" dirty="0" smtClean="0">
                <a:latin typeface="Calibri Light" panose="020F0302020204030204" pitchFamily="34" charset="0"/>
                <a:ea typeface="Calibri" panose="020F0502020204030204" pitchFamily="34" charset="0"/>
                <a:cs typeface="Calibri Light" panose="020F0302020204030204" pitchFamily="34" charset="0"/>
              </a:rPr>
              <a:t>ne </a:t>
            </a:r>
            <a:r>
              <a:rPr lang="fr-FR" sz="1400" dirty="0">
                <a:latin typeface="Calibri Light" panose="020F0302020204030204" pitchFamily="34" charset="0"/>
                <a:ea typeface="Calibri" panose="020F0502020204030204" pitchFamily="34" charset="0"/>
                <a:cs typeface="Calibri Light" panose="020F0302020204030204" pitchFamily="34" charset="0"/>
              </a:rPr>
              <a:t>analyse de l’historique sera faite par notre équipe de pilotage afin de réajuster les prédictions en termes de variabilité du flux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d’appels en complément du prévisionnel à recevoir</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r>
              <a:rPr lang="fr-FR" sz="1400" b="1" dirty="0" smtClean="0">
                <a:ln w="9525" cap="flat" cmpd="sng" algn="ctr">
                  <a:solidFill>
                    <a:srgbClr val="FFFFFF"/>
                  </a:solidFill>
                  <a:prstDash val="solid"/>
                  <a:round/>
                </a:ln>
                <a:solidFill>
                  <a:srgbClr val="000000"/>
                </a:solidFill>
                <a:effectLst>
                  <a:outerShdw blurRad="12700" dist="38100" dir="2700000" algn="tl">
                    <a:srgbClr val="7F7F7F"/>
                  </a:outerShdw>
                </a:effectLst>
                <a:latin typeface="Calibri Light" panose="020F0302020204030204" pitchFamily="34" charset="0"/>
                <a:ea typeface="Calibri" panose="020F0502020204030204" pitchFamily="34" charset="0"/>
                <a:cs typeface="Calibri Light" panose="020F0302020204030204" pitchFamily="34" charset="0"/>
              </a:rPr>
              <a:t>A1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 </a:t>
            </a:r>
            <a:r>
              <a:rPr lang="fr-FR" sz="1400" b="1" i="1" dirty="0" smtClean="0">
                <a:latin typeface="Calibri Light" panose="020F0302020204030204" pitchFamily="34" charset="0"/>
                <a:ea typeface="Calibri" panose="020F0502020204030204" pitchFamily="34" charset="0"/>
                <a:cs typeface="Calibri Light" panose="020F0302020204030204" pitchFamily="34" charset="0"/>
              </a:rPr>
              <a:t>Analyse </a:t>
            </a:r>
            <a:r>
              <a:rPr lang="fr-FR" sz="1400" b="1" i="1" dirty="0">
                <a:latin typeface="Calibri Light" panose="020F0302020204030204" pitchFamily="34" charset="0"/>
                <a:ea typeface="Calibri" panose="020F0502020204030204" pitchFamily="34" charset="0"/>
                <a:cs typeface="Calibri Light" panose="020F0302020204030204" pitchFamily="34" charset="0"/>
              </a:rPr>
              <a:t>du comportement du flux accidentel </a:t>
            </a:r>
            <a:r>
              <a:rPr lang="fr-FR" sz="1400" b="1" i="1" dirty="0" err="1" smtClean="0">
                <a:latin typeface="Calibri Light" panose="020F0302020204030204" pitchFamily="34" charset="0"/>
                <a:ea typeface="Calibri" panose="020F0502020204030204" pitchFamily="34" charset="0"/>
                <a:cs typeface="Calibri Light" panose="020F0302020204030204" pitchFamily="34" charset="0"/>
              </a:rPr>
              <a:t>historisé</a:t>
            </a:r>
            <a:r>
              <a:rPr lang="fr-FR" sz="1400" dirty="0">
                <a:latin typeface="Calibri Light" panose="020F0302020204030204" pitchFamily="34" charset="0"/>
                <a:ea typeface="Calibri" panose="020F0502020204030204" pitchFamily="34" charset="0"/>
                <a:cs typeface="Calibri Light" panose="020F0302020204030204" pitchFamily="34" charset="0"/>
              </a:rPr>
              <a:t> </a:t>
            </a:r>
            <a:r>
              <a:rPr lang="fr-FR" sz="1400" b="1" i="1" dirty="0">
                <a:latin typeface="Calibri Light" panose="020F0302020204030204" pitchFamily="34" charset="0"/>
                <a:ea typeface="Calibri" panose="020F0502020204030204" pitchFamily="34" charset="0"/>
                <a:cs typeface="Calibri Light" panose="020F0302020204030204" pitchFamily="34" charset="0"/>
              </a:rPr>
              <a:t>par demi-heure </a:t>
            </a:r>
            <a:r>
              <a:rPr lang="fr-FR" sz="1400" dirty="0">
                <a:latin typeface="Calibri Light" panose="020F0302020204030204" pitchFamily="34" charset="0"/>
                <a:ea typeface="Calibri" panose="020F0502020204030204" pitchFamily="34" charset="0"/>
                <a:cs typeface="Calibri Light" panose="020F0302020204030204" pitchFamily="34" charset="0"/>
              </a:rPr>
              <a:t>: cette analyse permettra d’identifier le nombre de personnes prévisionnelles à staffer sur les tranches horaires de la journée et prendra en compte l’historique des heures de pics identifiées par jours de référence</a:t>
            </a:r>
          </a:p>
          <a:p>
            <a:pPr algn="just">
              <a:lnSpc>
                <a:spcPct val="150000"/>
              </a:lnSpc>
              <a:spcAft>
                <a:spcPts val="800"/>
              </a:spcAft>
            </a:pPr>
            <a:r>
              <a:rPr lang="fr-FR" sz="1400" b="1" dirty="0">
                <a:ln w="9525" cap="flat" cmpd="sng" algn="ctr">
                  <a:solidFill>
                    <a:srgbClr val="FFFFFF"/>
                  </a:solidFill>
                  <a:prstDash val="solid"/>
                  <a:round/>
                </a:ln>
                <a:solidFill>
                  <a:srgbClr val="000000"/>
                </a:solidFill>
                <a:effectLst>
                  <a:outerShdw blurRad="12700" dist="38100" dir="2700000" algn="tl">
                    <a:srgbClr val="7F7F7F"/>
                  </a:outerShdw>
                </a:effectLst>
                <a:latin typeface="Calibri Light" panose="020F0302020204030204" pitchFamily="34" charset="0"/>
                <a:ea typeface="Calibri" panose="020F0502020204030204" pitchFamily="34" charset="0"/>
                <a:cs typeface="Calibri Light" panose="020F0302020204030204" pitchFamily="34" charset="0"/>
              </a:rPr>
              <a:t>A2 </a:t>
            </a:r>
            <a:r>
              <a:rPr lang="fr-FR" sz="1400" dirty="0">
                <a:latin typeface="Calibri Light" panose="020F0302020204030204" pitchFamily="34" charset="0"/>
                <a:ea typeface="Calibri" panose="020F0502020204030204" pitchFamily="34" charset="0"/>
                <a:cs typeface="Calibri Light" panose="020F0302020204030204" pitchFamily="34" charset="0"/>
              </a:rPr>
              <a:t>– </a:t>
            </a:r>
            <a:r>
              <a:rPr lang="fr-FR" sz="1400" b="1" i="1" dirty="0">
                <a:latin typeface="Calibri Light" panose="020F0302020204030204" pitchFamily="34" charset="0"/>
                <a:ea typeface="Calibri" panose="020F0502020204030204" pitchFamily="34" charset="0"/>
                <a:cs typeface="Calibri Light" panose="020F0302020204030204" pitchFamily="34" charset="0"/>
              </a:rPr>
              <a:t>Modifier les plannings et informer l’équipe opérationnelle (teams leaders ; agents et responsable de production) : </a:t>
            </a:r>
            <a:r>
              <a:rPr lang="fr-FR" sz="1400" dirty="0">
                <a:latin typeface="Calibri Light" panose="020F0302020204030204" pitchFamily="34" charset="0"/>
                <a:ea typeface="Calibri" panose="020F0502020204030204" pitchFamily="34" charset="0"/>
                <a:cs typeface="Calibri Light" panose="020F0302020204030204" pitchFamily="34" charset="0"/>
              </a:rPr>
              <a:t>cette action permettra de positionner le nombre d’agents requis aux heures stratégiques pour une gestion optimale et efficiente du flux d’appels</a:t>
            </a:r>
          </a:p>
          <a:p>
            <a:pPr algn="just">
              <a:lnSpc>
                <a:spcPct val="150000"/>
              </a:lnSpc>
              <a:spcAft>
                <a:spcPts val="800"/>
              </a:spcAft>
            </a:pPr>
            <a:r>
              <a:rPr lang="fr-FR" sz="1400" b="1" dirty="0">
                <a:ln w="9525" cap="flat" cmpd="sng" algn="ctr">
                  <a:solidFill>
                    <a:srgbClr val="FFFFFF"/>
                  </a:solidFill>
                  <a:prstDash val="solid"/>
                  <a:round/>
                </a:ln>
                <a:solidFill>
                  <a:srgbClr val="000000"/>
                </a:solidFill>
                <a:effectLst>
                  <a:outerShdw blurRad="12700" dist="38100" dir="2700000" algn="tl">
                    <a:srgbClr val="7F7F7F"/>
                  </a:outerShdw>
                </a:effectLst>
                <a:latin typeface="Calibri Light" panose="020F0302020204030204" pitchFamily="34" charset="0"/>
                <a:ea typeface="Calibri" panose="020F0502020204030204" pitchFamily="34" charset="0"/>
                <a:cs typeface="Calibri Light" panose="020F0302020204030204" pitchFamily="34" charset="0"/>
              </a:rPr>
              <a:t>A3</a:t>
            </a:r>
            <a:r>
              <a:rPr lang="fr-FR" sz="1400" dirty="0">
                <a:latin typeface="Calibri Light" panose="020F0302020204030204" pitchFamily="34" charset="0"/>
                <a:ea typeface="Calibri" panose="020F0502020204030204" pitchFamily="34" charset="0"/>
                <a:cs typeface="Calibri Light" panose="020F0302020204030204" pitchFamily="34" charset="0"/>
              </a:rPr>
              <a:t> – </a:t>
            </a:r>
            <a:r>
              <a:rPr lang="fr-FR" sz="1400" b="1" i="1" dirty="0">
                <a:latin typeface="Calibri Light" panose="020F0302020204030204" pitchFamily="34" charset="0"/>
                <a:ea typeface="Calibri" panose="020F0502020204030204" pitchFamily="34" charset="0"/>
                <a:cs typeface="Calibri Light" panose="020F0302020204030204" pitchFamily="34" charset="0"/>
              </a:rPr>
              <a:t>Mise en place d’un SVI automatique pour la gestion du dysfonctionnement après validation avec ORANGE BURKINA FASO :</a:t>
            </a:r>
            <a:r>
              <a:rPr lang="fr-FR" sz="1400" dirty="0">
                <a:latin typeface="Calibri Light" panose="020F0302020204030204" pitchFamily="34" charset="0"/>
                <a:ea typeface="Calibri" panose="020F0502020204030204" pitchFamily="34" charset="0"/>
                <a:cs typeface="Calibri Light" panose="020F0302020204030204" pitchFamily="34" charset="0"/>
              </a:rPr>
              <a:t> cette action interviendra afin de permettre aux abonnés d’être pris en charge automatiquement et permettra de minimiser les appels en débordement et en abandons.</a:t>
            </a:r>
          </a:p>
          <a:p>
            <a:pPr algn="just">
              <a:lnSpc>
                <a:spcPct val="150000"/>
              </a:lnSpc>
              <a:spcAft>
                <a:spcPts val="800"/>
              </a:spcAft>
            </a:pPr>
            <a:r>
              <a:rPr lang="fr-FR" sz="1400" b="1" dirty="0">
                <a:ln w="9525" cap="flat" cmpd="sng" algn="ctr">
                  <a:solidFill>
                    <a:srgbClr val="FFFFFF"/>
                  </a:solidFill>
                  <a:prstDash val="solid"/>
                  <a:round/>
                </a:ln>
                <a:solidFill>
                  <a:srgbClr val="000000"/>
                </a:solidFill>
                <a:effectLst>
                  <a:outerShdw blurRad="12700" dist="38100" dir="2700000" algn="tl">
                    <a:srgbClr val="7F7F7F"/>
                  </a:outerShdw>
                </a:effectLst>
                <a:latin typeface="Calibri Light" panose="020F0302020204030204" pitchFamily="34" charset="0"/>
                <a:ea typeface="Calibri" panose="020F0502020204030204" pitchFamily="34" charset="0"/>
                <a:cs typeface="Calibri Light" panose="020F0302020204030204" pitchFamily="34" charset="0"/>
              </a:rPr>
              <a:t>A4</a:t>
            </a:r>
            <a:r>
              <a:rPr lang="fr-FR" sz="1400" dirty="0">
                <a:latin typeface="Calibri Light" panose="020F0302020204030204" pitchFamily="34" charset="0"/>
                <a:ea typeface="Calibri" panose="020F0502020204030204" pitchFamily="34" charset="0"/>
                <a:cs typeface="Calibri Light" panose="020F0302020204030204" pitchFamily="34" charset="0"/>
              </a:rPr>
              <a:t> – </a:t>
            </a:r>
            <a:r>
              <a:rPr lang="fr-FR" sz="1400" b="1" i="1" dirty="0">
                <a:latin typeface="Calibri Light" panose="020F0302020204030204" pitchFamily="34" charset="0"/>
                <a:ea typeface="Calibri" panose="020F0502020204030204" pitchFamily="34" charset="0"/>
                <a:cs typeface="Calibri Light" panose="020F0302020204030204" pitchFamily="34" charset="0"/>
              </a:rPr>
              <a:t>Activation de la formation des agents pré recrutés et en attente en cas de hausse continuelle du flux d’appel :</a:t>
            </a:r>
            <a:r>
              <a:rPr lang="fr-FR" sz="1400" dirty="0">
                <a:latin typeface="Calibri Light" panose="020F0302020204030204" pitchFamily="34" charset="0"/>
                <a:ea typeface="Calibri" panose="020F0502020204030204" pitchFamily="34" charset="0"/>
                <a:cs typeface="Calibri Light" panose="020F0302020204030204" pitchFamily="34" charset="0"/>
              </a:rPr>
              <a:t> cette action permettra d’avoir un effectif nécessaire pour gestion optimale des appels.</a:t>
            </a:r>
          </a:p>
          <a:p>
            <a:pPr algn="just">
              <a:lnSpc>
                <a:spcPct val="150000"/>
              </a:lnSpc>
              <a:spcAft>
                <a:spcPts val="800"/>
              </a:spcAft>
            </a:pPr>
            <a:r>
              <a:rPr lang="fr-FR" sz="1400" b="1" dirty="0">
                <a:ln w="9525" cap="flat" cmpd="sng" algn="ctr">
                  <a:solidFill>
                    <a:srgbClr val="FFFFFF"/>
                  </a:solidFill>
                  <a:prstDash val="solid"/>
                  <a:round/>
                </a:ln>
                <a:solidFill>
                  <a:srgbClr val="000000"/>
                </a:solidFill>
                <a:effectLst>
                  <a:outerShdw blurRad="12700" dist="38100" dir="2700000" algn="tl">
                    <a:srgbClr val="7F7F7F"/>
                  </a:outerShdw>
                </a:effectLst>
                <a:latin typeface="Calibri Light" panose="020F0302020204030204" pitchFamily="34" charset="0"/>
                <a:ea typeface="Calibri" panose="020F0502020204030204" pitchFamily="34" charset="0"/>
                <a:cs typeface="Calibri Light" panose="020F0302020204030204" pitchFamily="34" charset="0"/>
              </a:rPr>
              <a:t>A5</a:t>
            </a:r>
            <a:r>
              <a:rPr lang="fr-FR" sz="1400" dirty="0">
                <a:latin typeface="Calibri Light" panose="020F0302020204030204" pitchFamily="34" charset="0"/>
                <a:ea typeface="Calibri" panose="020F0502020204030204" pitchFamily="34" charset="0"/>
                <a:cs typeface="Calibri Light" panose="020F0302020204030204" pitchFamily="34" charset="0"/>
              </a:rPr>
              <a:t> – </a:t>
            </a:r>
            <a:r>
              <a:rPr lang="fr-FR" sz="1400" b="1" i="1" dirty="0">
                <a:latin typeface="Calibri Light" panose="020F0302020204030204" pitchFamily="34" charset="0"/>
                <a:ea typeface="Calibri" panose="020F0502020204030204" pitchFamily="34" charset="0"/>
                <a:cs typeface="Calibri Light" panose="020F0302020204030204" pitchFamily="34" charset="0"/>
              </a:rPr>
              <a:t>Réajuster l’effectif de l’équipe managériale en fonction du nombre de ressources complémentaires recruté pour le renforcement de l’effectif existant :</a:t>
            </a:r>
            <a:r>
              <a:rPr lang="fr-FR" sz="1400" dirty="0">
                <a:latin typeface="Calibri Light" panose="020F0302020204030204" pitchFamily="34" charset="0"/>
                <a:ea typeface="Calibri" panose="020F0502020204030204" pitchFamily="34" charset="0"/>
                <a:cs typeface="Calibri Light" panose="020F0302020204030204" pitchFamily="34" charset="0"/>
              </a:rPr>
              <a:t> cette permettra d’assurer un bon suivi des ressources et de respecter le ratio d’encadrement défini.</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noProof="0" smtClean="0"/>
              <a:t>20</a:t>
            </a:fld>
            <a:endParaRPr lang="fr-FR" noProof="0" dirty="0"/>
          </a:p>
        </p:txBody>
      </p:sp>
    </p:spTree>
    <p:extLst>
      <p:ext uri="{BB962C8B-B14F-4D97-AF65-F5344CB8AC3E}">
        <p14:creationId xmlns:p14="http://schemas.microsoft.com/office/powerpoint/2010/main" val="664271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04800" y="1539026"/>
            <a:ext cx="6989380" cy="1038874"/>
          </a:xfrm>
          <a:prstGeom prst="rect">
            <a:avLst/>
          </a:prstGeom>
        </p:spPr>
        <p:txBody>
          <a:bodyPr wrap="square">
            <a:spAutoFit/>
          </a:bodyPr>
          <a:lstStyle/>
          <a:p>
            <a:pPr marL="342900" lvl="0" indent="-342900">
              <a:lnSpc>
                <a:spcPct val="107000"/>
              </a:lnSpc>
              <a:spcAft>
                <a:spcPts val="800"/>
              </a:spcAft>
              <a:buClr>
                <a:srgbClr val="FF6600"/>
              </a:buClr>
              <a:buSzPts val="1600"/>
              <a:buFont typeface="Wingdings" panose="05000000000000000000" pitchFamily="2" charset="2"/>
              <a:buChar char=""/>
            </a:pPr>
            <a:r>
              <a:rPr lang="fr-FR" sz="12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CAS D’UN FLUX ACCIDENTEL DE PLUS DE 50% CANAL VOIX</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Toute variation du flux prévu par le DO de plus de 50% est subordonnée à un changement de la stratégie utilisée en trafic normal.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6" name="Graphique 5">
            <a:extLst>
              <a:ext uri="{FF2B5EF4-FFF2-40B4-BE49-F238E27FC236}">
                <a16:creationId xmlns:a16="http://schemas.microsoft.com/office/drawing/2014/main" xmlns="" id="{4990F213-C045-1A8B-A86A-0150513CAF24}"/>
              </a:ext>
            </a:extLst>
          </p:cNvPr>
          <p:cNvGraphicFramePr/>
          <p:nvPr>
            <p:extLst>
              <p:ext uri="{D42A27DB-BD31-4B8C-83A1-F6EECF244321}">
                <p14:modId xmlns:p14="http://schemas.microsoft.com/office/powerpoint/2010/main" val="2495757332"/>
              </p:ext>
            </p:extLst>
          </p:nvPr>
        </p:nvGraphicFramePr>
        <p:xfrm>
          <a:off x="897889" y="2489201"/>
          <a:ext cx="5760720" cy="303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894160" y="5520801"/>
            <a:ext cx="3810659"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5: Synthèse des besoins en ressources et positions nécessaires (</a:t>
            </a:r>
            <a:r>
              <a:rPr lang="fr-FR" sz="800" b="1"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Trafic accidentel</a:t>
            </a: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04800" y="5932339"/>
            <a:ext cx="6905297" cy="1061829"/>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Le tableau ci-dessous affiche les éventuelles hypothèses en cas de trafic accidentel ou évènementiel. Ces hypothèses sont basées sur une hausse </a:t>
            </a:r>
            <a:r>
              <a:rPr lang="fr-FR" sz="1400" b="1" dirty="0">
                <a:latin typeface="Calibri Light" panose="020F0302020204030204" pitchFamily="34" charset="0"/>
                <a:ea typeface="Calibri" panose="020F0502020204030204" pitchFamily="34" charset="0"/>
                <a:cs typeface="Times New Roman" panose="02020603050405020304" pitchFamily="18" charset="0"/>
              </a:rPr>
              <a:t>de 50% ou plus du flux reçu en trafic normal prévu par </a:t>
            </a:r>
            <a:r>
              <a:rPr lang="fr-FR" sz="1400" b="1" dirty="0" smtClean="0">
                <a:latin typeface="Calibri Light" panose="020F0302020204030204" pitchFamily="34" charset="0"/>
                <a:ea typeface="Calibri" panose="020F0502020204030204" pitchFamily="34" charset="0"/>
                <a:cs typeface="Times New Roman" panose="02020603050405020304" pitchFamily="18" charset="0"/>
              </a:rPr>
              <a:t>ORANGE </a:t>
            </a:r>
            <a:r>
              <a:rPr lang="fr-FR" sz="1400" b="1" dirty="0">
                <a:latin typeface="Calibri Light" panose="020F0302020204030204" pitchFamily="34" charset="0"/>
                <a:ea typeface="Calibri" panose="020F0502020204030204" pitchFamily="34" charset="0"/>
                <a:cs typeface="Times New Roman" panose="02020603050405020304" pitchFamily="18" charset="0"/>
              </a:rPr>
              <a:t>BURKINA FASO.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717872554"/>
              </p:ext>
            </p:extLst>
          </p:nvPr>
        </p:nvGraphicFramePr>
        <p:xfrm>
          <a:off x="304800" y="7051477"/>
          <a:ext cx="6747797" cy="1753721"/>
        </p:xfrm>
        <a:graphic>
          <a:graphicData uri="http://schemas.openxmlformats.org/drawingml/2006/table">
            <a:tbl>
              <a:tblPr firstRow="1" firstCol="1" bandRow="1"/>
              <a:tblGrid>
                <a:gridCol w="775299">
                  <a:extLst>
                    <a:ext uri="{9D8B030D-6E8A-4147-A177-3AD203B41FA5}">
                      <a16:colId xmlns:a16="http://schemas.microsoft.com/office/drawing/2014/main" xmlns="" val="20000"/>
                    </a:ext>
                  </a:extLst>
                </a:gridCol>
                <a:gridCol w="930359">
                  <a:extLst>
                    <a:ext uri="{9D8B030D-6E8A-4147-A177-3AD203B41FA5}">
                      <a16:colId xmlns:a16="http://schemas.microsoft.com/office/drawing/2014/main" xmlns="" val="20001"/>
                    </a:ext>
                  </a:extLst>
                </a:gridCol>
                <a:gridCol w="930359">
                  <a:extLst>
                    <a:ext uri="{9D8B030D-6E8A-4147-A177-3AD203B41FA5}">
                      <a16:colId xmlns:a16="http://schemas.microsoft.com/office/drawing/2014/main" xmlns="" val="20002"/>
                    </a:ext>
                  </a:extLst>
                </a:gridCol>
                <a:gridCol w="891445">
                  <a:extLst>
                    <a:ext uri="{9D8B030D-6E8A-4147-A177-3AD203B41FA5}">
                      <a16:colId xmlns:a16="http://schemas.microsoft.com/office/drawing/2014/main" xmlns="" val="20003"/>
                    </a:ext>
                  </a:extLst>
                </a:gridCol>
                <a:gridCol w="1073445">
                  <a:extLst>
                    <a:ext uri="{9D8B030D-6E8A-4147-A177-3AD203B41FA5}">
                      <a16:colId xmlns:a16="http://schemas.microsoft.com/office/drawing/2014/main" xmlns="" val="20004"/>
                    </a:ext>
                  </a:extLst>
                </a:gridCol>
                <a:gridCol w="1073445">
                  <a:extLst>
                    <a:ext uri="{9D8B030D-6E8A-4147-A177-3AD203B41FA5}">
                      <a16:colId xmlns:a16="http://schemas.microsoft.com/office/drawing/2014/main" xmlns="" val="20005"/>
                    </a:ext>
                  </a:extLst>
                </a:gridCol>
                <a:gridCol w="1073445">
                  <a:extLst>
                    <a:ext uri="{9D8B030D-6E8A-4147-A177-3AD203B41FA5}">
                      <a16:colId xmlns:a16="http://schemas.microsoft.com/office/drawing/2014/main" xmlns="" val="20006"/>
                    </a:ext>
                  </a:extLst>
                </a:gridCol>
              </a:tblGrid>
              <a:tr h="197547">
                <a:tc rowSpan="2">
                  <a:txBody>
                    <a:bodyPr/>
                    <a:lstStyle/>
                    <a:p>
                      <a:pPr algn="ctr">
                        <a:lnSpc>
                          <a:spcPct val="107000"/>
                        </a:lnSpc>
                        <a:spcAft>
                          <a:spcPts val="0"/>
                        </a:spcAft>
                      </a:pPr>
                      <a:r>
                        <a:rPr lang="fr-FR" sz="10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Hypothèse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0000"/>
                      </a:solidFill>
                      <a:prstDash val="solid"/>
                      <a:round/>
                      <a:headEnd type="none" w="med" len="med"/>
                      <a:tailEnd type="none" w="med" len="med"/>
                    </a:lnL>
                    <a:lnR>
                      <a:noFill/>
                    </a:lnR>
                    <a:lnT w="6350" cap="flat" cmpd="sng" algn="ctr">
                      <a:solidFill>
                        <a:srgbClr val="FF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fr-FR" sz="11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Trafic normal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fr-FR"/>
                    </a:p>
                  </a:txBody>
                  <a:tcPr/>
                </a:tc>
                <a:tc gridSpan="3">
                  <a:txBody>
                    <a:bodyPr/>
                    <a:lstStyle/>
                    <a:p>
                      <a:pPr algn="ctr">
                        <a:lnSpc>
                          <a:spcPct val="107000"/>
                        </a:lnSpc>
                        <a:spcAft>
                          <a:spcPts val="0"/>
                        </a:spcAft>
                      </a:pPr>
                      <a:r>
                        <a:rPr lang="fr-FR" sz="11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Trafic accidentel ou évènementiel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lnSpc>
                          <a:spcPct val="107000"/>
                        </a:lnSpc>
                        <a:spcAft>
                          <a:spcPts val="0"/>
                        </a:spcAft>
                      </a:pPr>
                      <a:r>
                        <a:rPr lang="fr-FR" sz="11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0"/>
                  </a:ext>
                </a:extLst>
              </a:tr>
              <a:tr h="538724">
                <a:tc vMerge="1">
                  <a:txBody>
                    <a:bodyPr/>
                    <a:lstStyle/>
                    <a:p>
                      <a:endParaRPr lang="fr-FR"/>
                    </a:p>
                  </a:txBody>
                  <a:tcPr/>
                </a:tc>
                <a:tc>
                  <a:txBody>
                    <a:bodyPr/>
                    <a:lstStyle/>
                    <a:p>
                      <a:pPr algn="ctr">
                        <a:lnSpc>
                          <a:spcPct val="107000"/>
                        </a:lnSpc>
                        <a:spcAft>
                          <a:spcPts val="0"/>
                        </a:spcAft>
                      </a:pPr>
                      <a:r>
                        <a:rPr lang="fr-FR" sz="1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Flux (estimé jour)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Nombre d'agents nécessaires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Flux prévisionnel</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Nombre d'agents prévisionnels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Nombre de positions supplémentaires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Nombre de ressources supplémentaires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6350" cap="flat" cmpd="sng" algn="ctr">
                      <a:solidFill>
                        <a:srgbClr val="FF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1"/>
                  </a:ext>
                </a:extLst>
              </a:tr>
              <a:tr h="203490">
                <a:tc>
                  <a:txBody>
                    <a:bodyPr/>
                    <a:lstStyle/>
                    <a:p>
                      <a:pPr algn="ctr">
                        <a:lnSpc>
                          <a:spcPct val="107000"/>
                        </a:lnSpc>
                        <a:spcAft>
                          <a:spcPts val="0"/>
                        </a:spcAft>
                      </a:pPr>
                      <a:r>
                        <a:rPr lang="fr-FR" sz="10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3000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3750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48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6350" cap="flat" cmpd="sng" algn="ctr">
                      <a:solidFill>
                        <a:srgbClr val="FF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2"/>
                  </a:ext>
                </a:extLst>
              </a:tr>
              <a:tr h="203490">
                <a:tc>
                  <a:txBody>
                    <a:bodyPr/>
                    <a:lstStyle/>
                    <a:p>
                      <a:pPr algn="ctr">
                        <a:lnSpc>
                          <a:spcPct val="107000"/>
                        </a:lnSpc>
                        <a:spcAft>
                          <a:spcPts val="0"/>
                        </a:spcAft>
                      </a:pPr>
                      <a:r>
                        <a:rPr lang="fr-FR" sz="10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6000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69</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7500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84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14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6350" cap="flat" cmpd="sng" algn="ctr">
                      <a:solidFill>
                        <a:srgbClr val="FF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3"/>
                  </a:ext>
                </a:extLst>
              </a:tr>
              <a:tr h="203490">
                <a:tc>
                  <a:txBody>
                    <a:bodyPr/>
                    <a:lstStyle/>
                    <a:p>
                      <a:pPr algn="ctr">
                        <a:lnSpc>
                          <a:spcPct val="107000"/>
                        </a:lnSpc>
                        <a:spcAft>
                          <a:spcPts val="0"/>
                        </a:spcAft>
                      </a:pPr>
                      <a:r>
                        <a:rPr lang="fr-FR" sz="10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12000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132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15000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163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13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31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6350" cap="flat" cmpd="sng" algn="ctr">
                      <a:solidFill>
                        <a:srgbClr val="FF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4"/>
                  </a:ext>
                </a:extLst>
              </a:tr>
              <a:tr h="203490">
                <a:tc>
                  <a:txBody>
                    <a:bodyPr/>
                    <a:lstStyle/>
                    <a:p>
                      <a:pPr algn="ctr">
                        <a:lnSpc>
                          <a:spcPct val="107000"/>
                        </a:lnSpc>
                        <a:spcAft>
                          <a:spcPts val="0"/>
                        </a:spcAft>
                      </a:pPr>
                      <a:r>
                        <a:rPr lang="fr-FR" sz="10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18000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198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22500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244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18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46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6350" cap="flat" cmpd="sng" algn="ctr">
                      <a:solidFill>
                        <a:srgbClr val="FF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5"/>
                  </a:ext>
                </a:extLst>
              </a:tr>
              <a:tr h="203490">
                <a:tc>
                  <a:txBody>
                    <a:bodyPr/>
                    <a:lstStyle/>
                    <a:p>
                      <a:pPr algn="ctr">
                        <a:lnSpc>
                          <a:spcPct val="107000"/>
                        </a:lnSpc>
                        <a:spcAft>
                          <a:spcPts val="0"/>
                        </a:spcAft>
                      </a:pPr>
                      <a:r>
                        <a:rPr lang="fr-FR" sz="10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Calibri" panose="020F0502020204030204" pitchFamily="34" charset="0"/>
                          <a:cs typeface="Times New Roman" panose="02020603050405020304" pitchFamily="18" charset="0"/>
                        </a:rPr>
                        <a:t>24001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Calibri" panose="020F0502020204030204" pitchFamily="34" charset="0"/>
                          <a:cs typeface="Times New Roman" panose="02020603050405020304" pitchFamily="18" charset="0"/>
                        </a:rPr>
                        <a:t>260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mbria" panose="02040503050406030204" pitchFamily="18" charset="0"/>
                          <a:ea typeface="Times New Roman" panose="02020603050405020304" pitchFamily="18" charset="0"/>
                          <a:cs typeface="Times New Roman" panose="02020603050405020304" pitchFamily="18" charset="0"/>
                        </a:rPr>
                        <a:t>30002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325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26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mbria" panose="02040503050406030204" pitchFamily="18" charset="0"/>
                          <a:ea typeface="Times New Roman" panose="02020603050405020304" pitchFamily="18" charset="0"/>
                          <a:cs typeface="Times New Roman" panose="02020603050405020304" pitchFamily="18" charset="0"/>
                        </a:rPr>
                        <a:t>66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6350" cap="flat" cmpd="sng" algn="ctr">
                      <a:solidFill>
                        <a:srgbClr val="FF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9" name="Rectangle 8"/>
          <p:cNvSpPr/>
          <p:nvPr/>
        </p:nvSpPr>
        <p:spPr>
          <a:xfrm>
            <a:off x="1872919" y="9109014"/>
            <a:ext cx="3206326"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15: Flux prévisionnel en cas de trafic accidentel ou événementiel</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21</a:t>
            </a:fld>
            <a:endParaRPr lang="fr-FR" sz="900" noProof="0" dirty="0">
              <a:solidFill>
                <a:schemeClr val="bg1">
                  <a:alpha val="70000"/>
                </a:schemeClr>
              </a:solidFill>
            </a:endParaRPr>
          </a:p>
        </p:txBody>
      </p:sp>
    </p:spTree>
    <p:extLst>
      <p:ext uri="{BB962C8B-B14F-4D97-AF65-F5344CB8AC3E}">
        <p14:creationId xmlns:p14="http://schemas.microsoft.com/office/powerpoint/2010/main" val="3277743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15310" y="1465443"/>
            <a:ext cx="7020911" cy="1028423"/>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Le flux prévisionnel en cas de trafic accidentel ou évènementiel a été déterminé après une hypothèse de variation de </a:t>
            </a:r>
            <a:r>
              <a:rPr lang="fr-FR" sz="1400" b="1" i="1" dirty="0">
                <a:latin typeface="Calibri Light" panose="020F0302020204030204" pitchFamily="34" charset="0"/>
                <a:ea typeface="Calibri" panose="020F0502020204030204" pitchFamily="34" charset="0"/>
                <a:cs typeface="Times New Roman" panose="02020603050405020304" pitchFamily="18" charset="0"/>
              </a:rPr>
              <a:t>50%</a:t>
            </a:r>
            <a:r>
              <a:rPr lang="fr-FR" sz="1400" dirty="0">
                <a:latin typeface="Calibri Light" panose="020F0302020204030204" pitchFamily="34" charset="0"/>
                <a:ea typeface="Calibri" panose="020F0502020204030204" pitchFamily="34" charset="0"/>
                <a:cs typeface="Times New Roman" panose="02020603050405020304" pitchFamily="18" charset="0"/>
              </a:rPr>
              <a:t> du flux normal prévu par ORANGE BURKINA FASO. Quant aux effectifs nécessaires, le modèle quantitatif</a:t>
            </a:r>
            <a:r>
              <a:rPr lang="fr-FR" sz="1400" b="1" dirty="0">
                <a:latin typeface="Calibri Light" panose="020F0302020204030204" pitchFamily="34" charset="0"/>
                <a:ea typeface="Calibri" panose="020F0502020204030204" pitchFamily="34" charset="0"/>
                <a:cs typeface="Times New Roman" panose="02020603050405020304" pitchFamily="18" charset="0"/>
              </a:rPr>
              <a:t> d’ERLANG C</a:t>
            </a:r>
            <a:r>
              <a:rPr lang="fr-FR" sz="1400" dirty="0">
                <a:latin typeface="Calibri Light" panose="020F0302020204030204" pitchFamily="34" charset="0"/>
                <a:ea typeface="Calibri" panose="020F0502020204030204" pitchFamily="34" charset="0"/>
                <a:cs typeface="Times New Roman" panose="02020603050405020304" pitchFamily="18" charset="0"/>
              </a:rPr>
              <a:t> a été utilisé.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15310" y="2654178"/>
            <a:ext cx="7020910" cy="1995354"/>
          </a:xfrm>
          <a:prstGeom prst="rect">
            <a:avLst/>
          </a:prstGeom>
        </p:spPr>
        <p:txBody>
          <a:bodyPr wrap="square">
            <a:spAutoFit/>
          </a:bodyPr>
          <a:lstStyle/>
          <a:p>
            <a:pPr marL="342900" lvl="0" indent="-342900">
              <a:lnSpc>
                <a:spcPct val="107000"/>
              </a:lnSpc>
              <a:spcAft>
                <a:spcPts val="800"/>
              </a:spcAft>
              <a:buClr>
                <a:srgbClr val="FF6600"/>
              </a:buClr>
              <a:buSzPts val="1600"/>
              <a:buFont typeface="Wingdings" panose="05000000000000000000" pitchFamily="2" charset="2"/>
              <a:buChar char=""/>
            </a:pPr>
            <a:r>
              <a:rPr lang="fr-FR" sz="12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COMPOSITION DE L’EQUIPE SUPPLEMENTAIRE CANAL VOIX</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sz="1200" b="1" i="1" u="sng" dirty="0" smtClean="0">
                <a:latin typeface="Calibri Light" panose="020F0302020204030204" pitchFamily="34" charset="0"/>
                <a:ea typeface="Calibri" panose="020F0502020204030204" pitchFamily="34" charset="0"/>
                <a:cs typeface="Times New Roman" panose="02020603050405020304" pitchFamily="18" charset="0"/>
              </a:rPr>
              <a:t>LOT </a:t>
            </a:r>
            <a:r>
              <a:rPr lang="fr-FR" sz="1200" b="1" i="1" u="sng" dirty="0">
                <a:latin typeface="Calibri Light" panose="020F0302020204030204" pitchFamily="34" charset="0"/>
                <a:ea typeface="Calibri" panose="020F0502020204030204" pitchFamily="34" charset="0"/>
                <a:cs typeface="Times New Roman" panose="02020603050405020304" pitchFamily="18" charset="0"/>
              </a:rPr>
              <a:t>1 : Réajustement de l’effectif de base avec un (1jr) de repos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La première action à mener pour la gestion du flux accidentel consistera à une réduction des jours de repos, ce qui permettra de gérer le flux accidentel pour la circonstance. Le délai de réajustement de l’effectif proposé est de </a:t>
            </a:r>
            <a:r>
              <a:rPr lang="fr-FR" sz="1400" b="1" dirty="0">
                <a:latin typeface="Calibri Light" panose="020F0302020204030204" pitchFamily="34" charset="0"/>
                <a:ea typeface="Calibri" panose="020F0502020204030204" pitchFamily="34" charset="0"/>
                <a:cs typeface="Calibri Light" panose="020F0302020204030204" pitchFamily="34" charset="0"/>
              </a:rPr>
              <a:t>24h</a:t>
            </a:r>
            <a:r>
              <a:rPr lang="fr-FR" sz="1400" dirty="0">
                <a:latin typeface="Calibri Light" panose="020F0302020204030204" pitchFamily="34" charset="0"/>
                <a:ea typeface="Calibri" panose="020F0502020204030204" pitchFamily="34" charset="0"/>
                <a:cs typeface="Calibri Light" panose="020F0302020204030204" pitchFamily="34" charset="0"/>
              </a:rPr>
              <a:t>.</a:t>
            </a:r>
          </a:p>
          <a:p>
            <a:pPr>
              <a:lnSpc>
                <a:spcPct val="107000"/>
              </a:lnSpc>
              <a:spcAft>
                <a:spcPts val="1000"/>
              </a:spcAft>
            </a:pPr>
            <a:r>
              <a:rPr lang="fr-FR" sz="1400" dirty="0">
                <a:latin typeface="Calibri Light" panose="020F0302020204030204" pitchFamily="34" charset="0"/>
                <a:ea typeface="Calibri" panose="020F0502020204030204" pitchFamily="34" charset="0"/>
                <a:cs typeface="Calibri Light" panose="020F0302020204030204" pitchFamily="34" charset="0"/>
              </a:rPr>
              <a:t>Tableau 5 : Composition de l’équipe supplémentaire lot1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662249216"/>
              </p:ext>
            </p:extLst>
          </p:nvPr>
        </p:nvGraphicFramePr>
        <p:xfrm>
          <a:off x="414210" y="4649533"/>
          <a:ext cx="6835773" cy="1661953"/>
        </p:xfrm>
        <a:graphic>
          <a:graphicData uri="http://schemas.openxmlformats.org/drawingml/2006/table">
            <a:tbl>
              <a:tblPr firstRow="1" firstCol="1" bandRow="1"/>
              <a:tblGrid>
                <a:gridCol w="2303701">
                  <a:extLst>
                    <a:ext uri="{9D8B030D-6E8A-4147-A177-3AD203B41FA5}">
                      <a16:colId xmlns:a16="http://schemas.microsoft.com/office/drawing/2014/main" xmlns="" val="20000"/>
                    </a:ext>
                  </a:extLst>
                </a:gridCol>
                <a:gridCol w="860255">
                  <a:extLst>
                    <a:ext uri="{9D8B030D-6E8A-4147-A177-3AD203B41FA5}">
                      <a16:colId xmlns:a16="http://schemas.microsoft.com/office/drawing/2014/main" xmlns="" val="20001"/>
                    </a:ext>
                  </a:extLst>
                </a:gridCol>
                <a:gridCol w="923200">
                  <a:extLst>
                    <a:ext uri="{9D8B030D-6E8A-4147-A177-3AD203B41FA5}">
                      <a16:colId xmlns:a16="http://schemas.microsoft.com/office/drawing/2014/main" xmlns="" val="20002"/>
                    </a:ext>
                  </a:extLst>
                </a:gridCol>
                <a:gridCol w="996637">
                  <a:extLst>
                    <a:ext uri="{9D8B030D-6E8A-4147-A177-3AD203B41FA5}">
                      <a16:colId xmlns:a16="http://schemas.microsoft.com/office/drawing/2014/main" xmlns="" val="20003"/>
                    </a:ext>
                  </a:extLst>
                </a:gridCol>
                <a:gridCol w="833284">
                  <a:extLst>
                    <a:ext uri="{9D8B030D-6E8A-4147-A177-3AD203B41FA5}">
                      <a16:colId xmlns:a16="http://schemas.microsoft.com/office/drawing/2014/main" xmlns="" val="20004"/>
                    </a:ext>
                  </a:extLst>
                </a:gridCol>
                <a:gridCol w="918696">
                  <a:extLst>
                    <a:ext uri="{9D8B030D-6E8A-4147-A177-3AD203B41FA5}">
                      <a16:colId xmlns:a16="http://schemas.microsoft.com/office/drawing/2014/main" xmlns="" val="20005"/>
                    </a:ext>
                  </a:extLst>
                </a:gridCol>
              </a:tblGrid>
              <a:tr h="168666">
                <a:tc>
                  <a:txBody>
                    <a:bodyPr/>
                    <a:lstStyle/>
                    <a:p>
                      <a:pP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07000"/>
                        </a:lnSpc>
                        <a:spcAft>
                          <a:spcPts val="0"/>
                        </a:spcAft>
                      </a:pPr>
                      <a:r>
                        <a:rPr lang="fr-FR" sz="1200" b="1" dirty="0">
                          <a:effectLst/>
                          <a:latin typeface="Calibri Light" panose="020F0302020204030204" pitchFamily="34" charset="0"/>
                          <a:ea typeface="Calibri" panose="020F0502020204030204" pitchFamily="34" charset="0"/>
                          <a:cs typeface="Times New Roman" panose="02020603050405020304" pitchFamily="18" charset="0"/>
                        </a:rPr>
                        <a:t>EQUIPE SUPPLEMENTAIRE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168666">
                <a:tc>
                  <a:txBody>
                    <a:bodyPr/>
                    <a:lstStyle/>
                    <a:p>
                      <a:pP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26179">
                <a:tc>
                  <a:txBody>
                    <a:bodyPr/>
                    <a:lstStyle/>
                    <a:p>
                      <a:pP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Equivalence en effectif supplémentaire obtenu après réduction des jours de repos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26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40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9634">
                <a:tc>
                  <a:txBody>
                    <a:bodyPr/>
                    <a:lstStyle/>
                    <a:p>
                      <a:pP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Effectif supplémentaire requis estimé en trafic accidentel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31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66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1998">
                <a:tc>
                  <a:txBody>
                    <a:bodyPr/>
                    <a:lstStyle/>
                    <a:p>
                      <a:pP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Taux de couverture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100%</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2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100%</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2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84%</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2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87%</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2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79%</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bl>
          </a:graphicData>
        </a:graphic>
      </p:graphicFrame>
      <p:sp>
        <p:nvSpPr>
          <p:cNvPr id="6" name="Rectangle 5"/>
          <p:cNvSpPr/>
          <p:nvPr/>
        </p:nvSpPr>
        <p:spPr>
          <a:xfrm>
            <a:off x="2195260" y="6372568"/>
            <a:ext cx="3239990"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16: Composition de l’équipe supplémentaire lot1 sur le canal voix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91036" y="6588012"/>
            <a:ext cx="6848437" cy="3278077"/>
          </a:xfrm>
          <a:prstGeom prst="rect">
            <a:avLst/>
          </a:prstGeom>
        </p:spPr>
        <p:txBody>
          <a:bodyPr wrap="square">
            <a:spAutoFit/>
          </a:bodyPr>
          <a:lstStyle/>
          <a:p>
            <a:pPr>
              <a:lnSpc>
                <a:spcPct val="107000"/>
              </a:lnSpc>
              <a:spcAft>
                <a:spcPts val="800"/>
              </a:spcAft>
            </a:pPr>
            <a:r>
              <a:rPr lang="fr-FR" sz="1200" b="1" i="1" u="sng" dirty="0">
                <a:latin typeface="Calibri Light" panose="020F0302020204030204" pitchFamily="34" charset="0"/>
                <a:ea typeface="Calibri" panose="020F0502020204030204" pitchFamily="34" charset="0"/>
                <a:cs typeface="Calibri Light" panose="020F0302020204030204" pitchFamily="34" charset="0"/>
              </a:rPr>
              <a:t>LOT 2 : Identification de l’effectif supplémentaire dans la base des agents pré recrutés et en attente de formation</a:t>
            </a:r>
            <a:endParaRPr lang="fr-FR" sz="11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La deuxième action à mener en cas d’une hausse continuelle du flux d’appels est l’identification de nouvelles ressources parmi les agents en attente de formation. Ces derniers feront une formation accélérée de 30 jrs et rejoindront l’équipe en production.  Il faut rappeler qu’avant l’entrée en production des nouvelles ressources, la stratégie de réduction de jour de repos des agents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est une option que nous pourrions activer pour </a:t>
            </a:r>
            <a:r>
              <a:rPr lang="fr-FR" sz="1400" dirty="0">
                <a:latin typeface="Calibri Light" panose="020F0302020204030204" pitchFamily="34" charset="0"/>
                <a:ea typeface="Calibri" panose="020F0502020204030204" pitchFamily="34" charset="0"/>
                <a:cs typeface="Calibri Light" panose="020F0302020204030204" pitchFamily="34" charset="0"/>
              </a:rPr>
              <a:t>le maintien au vert des indicateurs contractuels.</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tableau ci-dessous révèle le point de l’effectif supplémentaire en conseillers et en équipe managériale </a:t>
            </a:r>
            <a:r>
              <a:rPr lang="fr-FR" sz="1200" dirty="0">
                <a:latin typeface="Calibri Light" panose="020F0302020204030204" pitchFamily="34" charset="0"/>
                <a:ea typeface="Calibri" panose="020F0502020204030204" pitchFamily="34" charset="0"/>
                <a:cs typeface="Calibri Light" panose="020F0302020204030204" pitchFamily="34" charset="0"/>
              </a:rPr>
              <a:t>:</a:t>
            </a:r>
            <a:endParaRPr lang="fr-FR" sz="11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8" name="Espace réservé du numéro de diapositive 7"/>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22</a:t>
            </a:fld>
            <a:endParaRPr lang="fr-FR" sz="900" noProof="0" dirty="0">
              <a:solidFill>
                <a:schemeClr val="bg1">
                  <a:alpha val="70000"/>
                </a:schemeClr>
              </a:solidFill>
            </a:endParaRPr>
          </a:p>
        </p:txBody>
      </p:sp>
    </p:spTree>
    <p:extLst>
      <p:ext uri="{BB962C8B-B14F-4D97-AF65-F5344CB8AC3E}">
        <p14:creationId xmlns:p14="http://schemas.microsoft.com/office/powerpoint/2010/main" val="4202822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aphicFrame>
        <p:nvGraphicFramePr>
          <p:cNvPr id="2" name="Tableau 1"/>
          <p:cNvGraphicFramePr>
            <a:graphicFrameLocks noGrp="1"/>
          </p:cNvGraphicFramePr>
          <p:nvPr>
            <p:extLst>
              <p:ext uri="{D42A27DB-BD31-4B8C-83A1-F6EECF244321}">
                <p14:modId xmlns:p14="http://schemas.microsoft.com/office/powerpoint/2010/main" val="1994806605"/>
              </p:ext>
            </p:extLst>
          </p:nvPr>
        </p:nvGraphicFramePr>
        <p:xfrm>
          <a:off x="504523" y="1687570"/>
          <a:ext cx="6422390" cy="611251"/>
        </p:xfrm>
        <a:graphic>
          <a:graphicData uri="http://schemas.openxmlformats.org/drawingml/2006/table">
            <a:tbl>
              <a:tblPr firstRow="1" firstCol="1" bandRow="1"/>
              <a:tblGrid>
                <a:gridCol w="2160905">
                  <a:extLst>
                    <a:ext uri="{9D8B030D-6E8A-4147-A177-3AD203B41FA5}">
                      <a16:colId xmlns:a16="http://schemas.microsoft.com/office/drawing/2014/main" xmlns="" val="20000"/>
                    </a:ext>
                  </a:extLst>
                </a:gridCol>
                <a:gridCol w="836930">
                  <a:extLst>
                    <a:ext uri="{9D8B030D-6E8A-4147-A177-3AD203B41FA5}">
                      <a16:colId xmlns:a16="http://schemas.microsoft.com/office/drawing/2014/main" xmlns="" val="20001"/>
                    </a:ext>
                  </a:extLst>
                </a:gridCol>
                <a:gridCol w="909955">
                  <a:extLst>
                    <a:ext uri="{9D8B030D-6E8A-4147-A177-3AD203B41FA5}">
                      <a16:colId xmlns:a16="http://schemas.microsoft.com/office/drawing/2014/main" xmlns="" val="20002"/>
                    </a:ext>
                  </a:extLst>
                </a:gridCol>
                <a:gridCol w="910590">
                  <a:extLst>
                    <a:ext uri="{9D8B030D-6E8A-4147-A177-3AD203B41FA5}">
                      <a16:colId xmlns:a16="http://schemas.microsoft.com/office/drawing/2014/main" xmlns="" val="20003"/>
                    </a:ext>
                  </a:extLst>
                </a:gridCol>
                <a:gridCol w="909955">
                  <a:extLst>
                    <a:ext uri="{9D8B030D-6E8A-4147-A177-3AD203B41FA5}">
                      <a16:colId xmlns:a16="http://schemas.microsoft.com/office/drawing/2014/main" xmlns="" val="20004"/>
                    </a:ext>
                  </a:extLst>
                </a:gridCol>
                <a:gridCol w="694055">
                  <a:extLst>
                    <a:ext uri="{9D8B030D-6E8A-4147-A177-3AD203B41FA5}">
                      <a16:colId xmlns:a16="http://schemas.microsoft.com/office/drawing/2014/main" xmlns="" val="20005"/>
                    </a:ext>
                  </a:extLst>
                </a:gridCol>
              </a:tblGrid>
              <a:tr h="71755">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2090">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Effectif supplémentaire à former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31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66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2090">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Nombre de positions à prévoir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26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Rectangle 4"/>
          <p:cNvSpPr/>
          <p:nvPr/>
        </p:nvSpPr>
        <p:spPr>
          <a:xfrm>
            <a:off x="1999888" y="2358907"/>
            <a:ext cx="3262432"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17: Composition de l’équipe supplémentaire lot 2 sur le canal voix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029628595"/>
              </p:ext>
            </p:extLst>
          </p:nvPr>
        </p:nvGraphicFramePr>
        <p:xfrm>
          <a:off x="504523" y="2888652"/>
          <a:ext cx="6400308" cy="2006828"/>
        </p:xfrm>
        <a:graphic>
          <a:graphicData uri="http://schemas.openxmlformats.org/drawingml/2006/table">
            <a:tbl>
              <a:tblPr firstRow="1" firstCol="1" bandRow="1"/>
              <a:tblGrid>
                <a:gridCol w="977055">
                  <a:extLst>
                    <a:ext uri="{9D8B030D-6E8A-4147-A177-3AD203B41FA5}">
                      <a16:colId xmlns:a16="http://schemas.microsoft.com/office/drawing/2014/main" xmlns="" val="20000"/>
                    </a:ext>
                  </a:extLst>
                </a:gridCol>
                <a:gridCol w="1141456">
                  <a:extLst>
                    <a:ext uri="{9D8B030D-6E8A-4147-A177-3AD203B41FA5}">
                      <a16:colId xmlns:a16="http://schemas.microsoft.com/office/drawing/2014/main" xmlns="" val="20001"/>
                    </a:ext>
                  </a:extLst>
                </a:gridCol>
                <a:gridCol w="1004455">
                  <a:extLst>
                    <a:ext uri="{9D8B030D-6E8A-4147-A177-3AD203B41FA5}">
                      <a16:colId xmlns:a16="http://schemas.microsoft.com/office/drawing/2014/main" xmlns="" val="20002"/>
                    </a:ext>
                  </a:extLst>
                </a:gridCol>
                <a:gridCol w="918244">
                  <a:extLst>
                    <a:ext uri="{9D8B030D-6E8A-4147-A177-3AD203B41FA5}">
                      <a16:colId xmlns:a16="http://schemas.microsoft.com/office/drawing/2014/main" xmlns="" val="20003"/>
                    </a:ext>
                  </a:extLst>
                </a:gridCol>
                <a:gridCol w="1179549">
                  <a:extLst>
                    <a:ext uri="{9D8B030D-6E8A-4147-A177-3AD203B41FA5}">
                      <a16:colId xmlns:a16="http://schemas.microsoft.com/office/drawing/2014/main" xmlns="" val="20004"/>
                    </a:ext>
                  </a:extLst>
                </a:gridCol>
                <a:gridCol w="1179549">
                  <a:extLst>
                    <a:ext uri="{9D8B030D-6E8A-4147-A177-3AD203B41FA5}">
                      <a16:colId xmlns:a16="http://schemas.microsoft.com/office/drawing/2014/main" xmlns="" val="20005"/>
                    </a:ext>
                  </a:extLst>
                </a:gridCol>
              </a:tblGrid>
              <a:tr h="383902">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Planificateurs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Analyse BI</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Teams Leaders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Quality Advisor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Formateurs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1952">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Ratio d'encadrement par type d'encadreur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91952">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1/15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1952">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Hypothèses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Effectif requis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20941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941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941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941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941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7</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7" name="Rectangle 6"/>
          <p:cNvSpPr/>
          <p:nvPr/>
        </p:nvSpPr>
        <p:spPr>
          <a:xfrm>
            <a:off x="2563013" y="4922364"/>
            <a:ext cx="2430473"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18:Composition de l’équipe managériale lot 2</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72865" y="5331847"/>
            <a:ext cx="6516479" cy="289951"/>
          </a:xfrm>
          <a:prstGeom prst="rect">
            <a:avLst/>
          </a:prstGeom>
        </p:spPr>
        <p:txBody>
          <a:bodyPr wrap="square">
            <a:spAutoFit/>
          </a:bodyPr>
          <a:lstStyle/>
          <a:p>
            <a:pPr>
              <a:lnSpc>
                <a:spcPct val="107000"/>
              </a:lnSpc>
              <a:spcAft>
                <a:spcPts val="800"/>
              </a:spcAft>
            </a:pPr>
            <a:r>
              <a:rPr lang="fr-FR" sz="1200" b="1" i="1" u="sng" dirty="0">
                <a:latin typeface="Calibri Light" panose="020F0302020204030204" pitchFamily="34" charset="0"/>
                <a:ea typeface="Calibri" panose="020F0502020204030204" pitchFamily="34" charset="0"/>
                <a:cs typeface="Times New Roman" panose="02020603050405020304" pitchFamily="18" charset="0"/>
              </a:rPr>
              <a:t>Point effectif supplémentaire équipe managériale à prévoir en trafic accidentel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2415369809"/>
              </p:ext>
            </p:extLst>
          </p:nvPr>
        </p:nvGraphicFramePr>
        <p:xfrm>
          <a:off x="372865" y="5949069"/>
          <a:ext cx="6616580" cy="1970804"/>
        </p:xfrm>
        <a:graphic>
          <a:graphicData uri="http://schemas.openxmlformats.org/drawingml/2006/table">
            <a:tbl>
              <a:tblPr firstRow="1" firstCol="1" bandRow="1"/>
              <a:tblGrid>
                <a:gridCol w="1017881">
                  <a:extLst>
                    <a:ext uri="{9D8B030D-6E8A-4147-A177-3AD203B41FA5}">
                      <a16:colId xmlns:a16="http://schemas.microsoft.com/office/drawing/2014/main" xmlns="" val="20000"/>
                    </a:ext>
                  </a:extLst>
                </a:gridCol>
                <a:gridCol w="1278187">
                  <a:extLst>
                    <a:ext uri="{9D8B030D-6E8A-4147-A177-3AD203B41FA5}">
                      <a16:colId xmlns:a16="http://schemas.microsoft.com/office/drawing/2014/main" xmlns="" val="20001"/>
                    </a:ext>
                  </a:extLst>
                </a:gridCol>
                <a:gridCol w="916729">
                  <a:extLst>
                    <a:ext uri="{9D8B030D-6E8A-4147-A177-3AD203B41FA5}">
                      <a16:colId xmlns:a16="http://schemas.microsoft.com/office/drawing/2014/main" xmlns="" val="20002"/>
                    </a:ext>
                  </a:extLst>
                </a:gridCol>
                <a:gridCol w="953511">
                  <a:extLst>
                    <a:ext uri="{9D8B030D-6E8A-4147-A177-3AD203B41FA5}">
                      <a16:colId xmlns:a16="http://schemas.microsoft.com/office/drawing/2014/main" xmlns="" val="20003"/>
                    </a:ext>
                  </a:extLst>
                </a:gridCol>
                <a:gridCol w="1225136">
                  <a:extLst>
                    <a:ext uri="{9D8B030D-6E8A-4147-A177-3AD203B41FA5}">
                      <a16:colId xmlns:a16="http://schemas.microsoft.com/office/drawing/2014/main" xmlns="" val="20004"/>
                    </a:ext>
                  </a:extLst>
                </a:gridCol>
                <a:gridCol w="1225136">
                  <a:extLst>
                    <a:ext uri="{9D8B030D-6E8A-4147-A177-3AD203B41FA5}">
                      <a16:colId xmlns:a16="http://schemas.microsoft.com/office/drawing/2014/main" xmlns="" val="20005"/>
                    </a:ext>
                  </a:extLst>
                </a:gridCol>
              </a:tblGrid>
              <a:tr h="182908">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Planificateurs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Analyse BI</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Teams Leaders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Quality </a:t>
                      </a:r>
                      <a:r>
                        <a:rPr lang="fr-FR" sz="1000" b="1" dirty="0" err="1">
                          <a:effectLst/>
                          <a:latin typeface="Calibri Light" panose="020F0302020204030204" pitchFamily="34" charset="0"/>
                          <a:ea typeface="Calibri" panose="020F0502020204030204" pitchFamily="34" charset="0"/>
                          <a:cs typeface="Times New Roman" panose="02020603050405020304" pitchFamily="18" charset="0"/>
                        </a:rPr>
                        <a:t>Advisor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Formateurs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9284">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Ratio d'encadrement par type d'encadreur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229284">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1/15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2908">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Hypothèses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Effectif supplémentaire en cas de montée en charge continue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22928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928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928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928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9284">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0" name="Rectangle 9"/>
          <p:cNvSpPr/>
          <p:nvPr/>
        </p:nvSpPr>
        <p:spPr>
          <a:xfrm>
            <a:off x="1574578" y="8007857"/>
            <a:ext cx="4527190" cy="215444"/>
          </a:xfrm>
          <a:prstGeom prst="rect">
            <a:avLst/>
          </a:prstGeom>
        </p:spPr>
        <p:txBody>
          <a:bodyPr wrap="square">
            <a:spAutoFit/>
          </a:bodyPr>
          <a:lstStyle/>
          <a:p>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19: Point effectif supplémentaire équipe managériale à prévoir en trafic accidentel</a:t>
            </a: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23</a:t>
            </a:fld>
            <a:endParaRPr lang="fr-FR" sz="900" noProof="0" dirty="0">
              <a:solidFill>
                <a:schemeClr val="bg1">
                  <a:alpha val="70000"/>
                </a:schemeClr>
              </a:solidFill>
            </a:endParaRPr>
          </a:p>
        </p:txBody>
      </p:sp>
    </p:spTree>
    <p:extLst>
      <p:ext uri="{BB962C8B-B14F-4D97-AF65-F5344CB8AC3E}">
        <p14:creationId xmlns:p14="http://schemas.microsoft.com/office/powerpoint/2010/main" val="1363262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15311" y="1513940"/>
            <a:ext cx="7020910" cy="1071768"/>
          </a:xfrm>
          <a:prstGeom prst="rect">
            <a:avLst/>
          </a:prstGeom>
        </p:spPr>
        <p:txBody>
          <a:bodyPr wrap="square">
            <a:spAutoFit/>
          </a:bodyPr>
          <a:lstStyle/>
          <a:p>
            <a:pPr marL="342900" lvl="0" indent="-342900">
              <a:lnSpc>
                <a:spcPct val="107000"/>
              </a:lnSpc>
              <a:spcAft>
                <a:spcPts val="800"/>
              </a:spcAft>
              <a:buClr>
                <a:srgbClr val="FF6600"/>
              </a:buClr>
              <a:buSzPts val="1600"/>
              <a:buFont typeface="Wingdings" panose="05000000000000000000" pitchFamily="2" charset="2"/>
              <a:buChar char=""/>
            </a:pPr>
            <a:r>
              <a:rPr lang="fr-FR" sz="14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CAS D’UN FLUX ACCIDENTEL DE PLUS DE 50% CANAL RESEAUX SOCIAUX</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1200" dirty="0">
                <a:latin typeface="Calibri Light" panose="020F0302020204030204" pitchFamily="34" charset="0"/>
                <a:ea typeface="Calibri" panose="020F0502020204030204" pitchFamily="34" charset="0"/>
                <a:cs typeface="Times New Roman" panose="02020603050405020304" pitchFamily="18" charset="0"/>
              </a:rPr>
              <a:t> </a:t>
            </a:r>
            <a:r>
              <a:rPr lang="fr-FR" sz="1400" dirty="0" smtClean="0">
                <a:latin typeface="Calibri Light" panose="020F0302020204030204" pitchFamily="34" charset="0"/>
                <a:ea typeface="Calibri" panose="020F0502020204030204" pitchFamily="34" charset="0"/>
                <a:cs typeface="Times New Roman" panose="02020603050405020304" pitchFamily="18" charset="0"/>
              </a:rPr>
              <a:t>Toute </a:t>
            </a:r>
            <a:r>
              <a:rPr lang="fr-FR" sz="1400" dirty="0">
                <a:latin typeface="Calibri Light" panose="020F0302020204030204" pitchFamily="34" charset="0"/>
                <a:ea typeface="Calibri" panose="020F0502020204030204" pitchFamily="34" charset="0"/>
                <a:cs typeface="Times New Roman" panose="02020603050405020304" pitchFamily="18" charset="0"/>
              </a:rPr>
              <a:t>variation du flux prévu par le DO de plus de </a:t>
            </a:r>
            <a:r>
              <a:rPr lang="fr-FR" sz="1400"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50%</a:t>
            </a:r>
            <a:r>
              <a:rPr lang="fr-FR" sz="1400" dirty="0">
                <a:latin typeface="Calibri Light" panose="020F0302020204030204" pitchFamily="34" charset="0"/>
                <a:ea typeface="Calibri" panose="020F0502020204030204" pitchFamily="34" charset="0"/>
                <a:cs typeface="Times New Roman" panose="02020603050405020304" pitchFamily="18" charset="0"/>
              </a:rPr>
              <a:t> est subordonnée à un changement de la stratégie </a:t>
            </a:r>
            <a:r>
              <a:rPr lang="fr-FR" sz="1400" dirty="0" smtClean="0">
                <a:latin typeface="Calibri Light" panose="020F0302020204030204" pitchFamily="34" charset="0"/>
                <a:ea typeface="Calibri" panose="020F0502020204030204" pitchFamily="34" charset="0"/>
                <a:cs typeface="Times New Roman" panose="02020603050405020304" pitchFamily="18" charset="0"/>
              </a:rPr>
              <a:t>utilisée </a:t>
            </a:r>
            <a:r>
              <a:rPr lang="fr-FR" sz="1400" dirty="0">
                <a:latin typeface="Calibri Light" panose="020F0302020204030204" pitchFamily="34" charset="0"/>
                <a:ea typeface="Calibri" panose="020F0502020204030204" pitchFamily="34" charset="0"/>
                <a:cs typeface="Times New Roman" panose="02020603050405020304" pitchFamily="18" charset="0"/>
              </a:rPr>
              <a:t>en trafic normal.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aphique 4">
            <a:extLst>
              <a:ext uri="{FF2B5EF4-FFF2-40B4-BE49-F238E27FC236}">
                <a16:creationId xmlns:a16="http://schemas.microsoft.com/office/drawing/2014/main" xmlns="" id="{4990F213-C045-1A8B-A86A-0150513CAF24}"/>
              </a:ext>
            </a:extLst>
          </p:cNvPr>
          <p:cNvGraphicFramePr/>
          <p:nvPr>
            <p:extLst>
              <p:ext uri="{D42A27DB-BD31-4B8C-83A1-F6EECF244321}">
                <p14:modId xmlns:p14="http://schemas.microsoft.com/office/powerpoint/2010/main" val="91692917"/>
              </p:ext>
            </p:extLst>
          </p:nvPr>
        </p:nvGraphicFramePr>
        <p:xfrm>
          <a:off x="776397" y="2711832"/>
          <a:ext cx="5667375"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889125" y="4845952"/>
            <a:ext cx="3778250" cy="338554"/>
          </a:xfrm>
          <a:prstGeom prst="rect">
            <a:avLst/>
          </a:prstGeom>
        </p:spPr>
        <p:txBody>
          <a:bodyPr>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6: Synthèse des besoins en ressources et positions nécessaires (Trafic accidentel) sur les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15311" y="5297848"/>
            <a:ext cx="7020910" cy="1394934"/>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tableau ci-dessous, affiche les éventuelles hypothèses en cas de trafic accidentel ou évènementiel. Ces hypothèses sont basées sur une hausse de </a:t>
            </a:r>
            <a:r>
              <a:rPr lang="fr-FR" sz="1400" b="1" dirty="0">
                <a:solidFill>
                  <a:srgbClr val="C00000"/>
                </a:solidFill>
                <a:latin typeface="Calibri Light" panose="020F0302020204030204" pitchFamily="34" charset="0"/>
                <a:ea typeface="Calibri" panose="020F0502020204030204" pitchFamily="34" charset="0"/>
                <a:cs typeface="Calibri Light" panose="020F0302020204030204" pitchFamily="34" charset="0"/>
              </a:rPr>
              <a:t>50%</a:t>
            </a:r>
            <a:r>
              <a:rPr lang="fr-FR" sz="1400" dirty="0">
                <a:latin typeface="Calibri Light" panose="020F0302020204030204" pitchFamily="34" charset="0"/>
                <a:ea typeface="Calibri" panose="020F0502020204030204" pitchFamily="34" charset="0"/>
                <a:cs typeface="Calibri Light" panose="020F0302020204030204" pitchFamily="34" charset="0"/>
              </a:rPr>
              <a:t> ou plus du flux reçu en trafic normal prévu par ORANGE BURKINA FASO.</a:t>
            </a:r>
          </a:p>
          <a:p>
            <a:pPr>
              <a:lnSpc>
                <a:spcPct val="107000"/>
              </a:lnSpc>
              <a:spcAft>
                <a:spcPts val="1000"/>
              </a:spcAft>
            </a:pPr>
            <a:r>
              <a:rPr lang="fr-FR" sz="1400" dirty="0">
                <a:latin typeface="Calibri Light" panose="020F0302020204030204" pitchFamily="34" charset="0"/>
                <a:ea typeface="Calibri" panose="020F0502020204030204" pitchFamily="34" charset="0"/>
                <a:cs typeface="Calibri Light" panose="020F0302020204030204" pitchFamily="34" charset="0"/>
              </a:rPr>
              <a:t>Tableau 11 : Répartition du nombre d’agents et de positions en trafic accidentel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4284549176"/>
              </p:ext>
            </p:extLst>
          </p:nvPr>
        </p:nvGraphicFramePr>
        <p:xfrm>
          <a:off x="499974" y="6838127"/>
          <a:ext cx="6483416" cy="1701446"/>
        </p:xfrm>
        <a:graphic>
          <a:graphicData uri="http://schemas.openxmlformats.org/drawingml/2006/table">
            <a:tbl>
              <a:tblPr firstRow="1" firstCol="1" bandRow="1"/>
              <a:tblGrid>
                <a:gridCol w="748242">
                  <a:extLst>
                    <a:ext uri="{9D8B030D-6E8A-4147-A177-3AD203B41FA5}">
                      <a16:colId xmlns:a16="http://schemas.microsoft.com/office/drawing/2014/main" xmlns="" val="20000"/>
                    </a:ext>
                  </a:extLst>
                </a:gridCol>
                <a:gridCol w="910602">
                  <a:extLst>
                    <a:ext uri="{9D8B030D-6E8A-4147-A177-3AD203B41FA5}">
                      <a16:colId xmlns:a16="http://schemas.microsoft.com/office/drawing/2014/main" xmlns="" val="20001"/>
                    </a:ext>
                  </a:extLst>
                </a:gridCol>
                <a:gridCol w="910602">
                  <a:extLst>
                    <a:ext uri="{9D8B030D-6E8A-4147-A177-3AD203B41FA5}">
                      <a16:colId xmlns:a16="http://schemas.microsoft.com/office/drawing/2014/main" xmlns="" val="20002"/>
                    </a:ext>
                  </a:extLst>
                </a:gridCol>
                <a:gridCol w="860334">
                  <a:extLst>
                    <a:ext uri="{9D8B030D-6E8A-4147-A177-3AD203B41FA5}">
                      <a16:colId xmlns:a16="http://schemas.microsoft.com/office/drawing/2014/main" xmlns="" val="20003"/>
                    </a:ext>
                  </a:extLst>
                </a:gridCol>
                <a:gridCol w="1035983">
                  <a:extLst>
                    <a:ext uri="{9D8B030D-6E8A-4147-A177-3AD203B41FA5}">
                      <a16:colId xmlns:a16="http://schemas.microsoft.com/office/drawing/2014/main" xmlns="" val="20004"/>
                    </a:ext>
                  </a:extLst>
                </a:gridCol>
                <a:gridCol w="1035983">
                  <a:extLst>
                    <a:ext uri="{9D8B030D-6E8A-4147-A177-3AD203B41FA5}">
                      <a16:colId xmlns:a16="http://schemas.microsoft.com/office/drawing/2014/main" xmlns="" val="20005"/>
                    </a:ext>
                  </a:extLst>
                </a:gridCol>
                <a:gridCol w="981670">
                  <a:extLst>
                    <a:ext uri="{9D8B030D-6E8A-4147-A177-3AD203B41FA5}">
                      <a16:colId xmlns:a16="http://schemas.microsoft.com/office/drawing/2014/main" xmlns="" val="20006"/>
                    </a:ext>
                  </a:extLst>
                </a:gridCol>
              </a:tblGrid>
              <a:tr h="170000">
                <a:tc rowSpan="2">
                  <a:txBody>
                    <a:bodyPr/>
                    <a:lstStyle/>
                    <a:p>
                      <a:pPr algn="ctr">
                        <a:lnSpc>
                          <a:spcPct val="107000"/>
                        </a:lnSpc>
                        <a:spcAft>
                          <a:spcPts val="0"/>
                        </a:spcAft>
                      </a:pPr>
                      <a:r>
                        <a:rPr lang="fr-FR"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Hypothèse </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gridSpan="2">
                  <a:txBody>
                    <a:bodyPr/>
                    <a:lstStyle/>
                    <a:p>
                      <a:pPr algn="ctr">
                        <a:lnSpc>
                          <a:spcPct val="107000"/>
                        </a:lnSpc>
                        <a:spcAft>
                          <a:spcPts val="0"/>
                        </a:spcAft>
                      </a:pPr>
                      <a:r>
                        <a:rPr lang="fr-FR"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Trafic normal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hMerge="1">
                  <a:txBody>
                    <a:bodyPr/>
                    <a:lstStyle/>
                    <a:p>
                      <a:endParaRPr lang="fr-FR"/>
                    </a:p>
                  </a:txBody>
                  <a:tcPr/>
                </a:tc>
                <a:tc gridSpan="3">
                  <a:txBody>
                    <a:bodyPr/>
                    <a:lstStyle/>
                    <a:p>
                      <a:pPr algn="ctr">
                        <a:lnSpc>
                          <a:spcPct val="107000"/>
                        </a:lnSpc>
                        <a:spcAft>
                          <a:spcPts val="0"/>
                        </a:spcAft>
                      </a:pPr>
                      <a:r>
                        <a:rPr lang="fr-FR" sz="11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Trafic accidentel ou évènementiel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lnSpc>
                          <a:spcPct val="107000"/>
                        </a:lnSpc>
                        <a:spcAft>
                          <a:spcPts val="0"/>
                        </a:spcAft>
                      </a:pPr>
                      <a:r>
                        <a:rPr lang="fr-FR"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679996">
                <a:tc vMerge="1">
                  <a:txBody>
                    <a:bodyPr/>
                    <a:lstStyle/>
                    <a:p>
                      <a:endParaRPr lang="fr-FR"/>
                    </a:p>
                  </a:txBody>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Flux (estimé jour)</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Nombre d'agents nécessaires</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Flux prévisionnel</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Nombre d'agents prévisionnels</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Nombre de positions supplémentaires</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Nombre de ressources supplémentaire</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70000">
                <a:tc>
                  <a:txBody>
                    <a:bodyPr/>
                    <a:lstStyle/>
                    <a:p>
                      <a:pPr algn="ctr">
                        <a:lnSpc>
                          <a:spcPct val="107000"/>
                        </a:lnSpc>
                        <a:spcAft>
                          <a:spcPts val="0"/>
                        </a:spcAft>
                      </a:pPr>
                      <a:r>
                        <a:rPr lang="fr-FR"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H1</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600</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9</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750</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r h="170000">
                <a:tc>
                  <a:txBody>
                    <a:bodyPr/>
                    <a:lstStyle/>
                    <a:p>
                      <a:pPr algn="ctr">
                        <a:lnSpc>
                          <a:spcPct val="107000"/>
                        </a:lnSpc>
                        <a:spcAft>
                          <a:spcPts val="0"/>
                        </a:spcAft>
                      </a:pPr>
                      <a:r>
                        <a:rPr lang="fr-FR"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H2</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1200</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14</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1500</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19</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3"/>
                  </a:ext>
                </a:extLst>
              </a:tr>
              <a:tr h="170000">
                <a:tc>
                  <a:txBody>
                    <a:bodyPr/>
                    <a:lstStyle/>
                    <a:p>
                      <a:pPr algn="ctr">
                        <a:lnSpc>
                          <a:spcPct val="107000"/>
                        </a:lnSpc>
                        <a:spcAft>
                          <a:spcPts val="0"/>
                        </a:spcAft>
                      </a:pPr>
                      <a:r>
                        <a:rPr lang="fr-FR" sz="1000" b="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H3</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1800</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23</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2250</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28</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4"/>
                  </a:ext>
                </a:extLst>
              </a:tr>
              <a:tr h="170000">
                <a:tc>
                  <a:txBody>
                    <a:bodyPr/>
                    <a:lstStyle/>
                    <a:p>
                      <a:pPr algn="ctr">
                        <a:lnSpc>
                          <a:spcPct val="107000"/>
                        </a:lnSpc>
                        <a:spcAft>
                          <a:spcPts val="0"/>
                        </a:spcAft>
                      </a:pPr>
                      <a:r>
                        <a:rPr lang="fr-FR" sz="1000" b="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H4</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2400</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30</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3000</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37</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5"/>
                  </a:ext>
                </a:extLst>
              </a:tr>
              <a:tr h="170000">
                <a:tc>
                  <a:txBody>
                    <a:bodyPr/>
                    <a:lstStyle/>
                    <a:p>
                      <a:pPr algn="ctr">
                        <a:lnSpc>
                          <a:spcPct val="107000"/>
                        </a:lnSpc>
                        <a:spcAft>
                          <a:spcPts val="0"/>
                        </a:spcAft>
                      </a:pPr>
                      <a:r>
                        <a:rPr lang="fr-FR" sz="1000" b="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H5</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3001</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37</a:t>
                      </a:r>
                      <a:endPar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3752</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46</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7000"/>
                        </a:lnSpc>
                        <a:spcAft>
                          <a:spcPts val="0"/>
                        </a:spcAft>
                      </a:pPr>
                      <a:r>
                        <a:rPr lang="fr-FR" sz="1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8" name="Rectangle 7"/>
          <p:cNvSpPr/>
          <p:nvPr/>
        </p:nvSpPr>
        <p:spPr>
          <a:xfrm>
            <a:off x="1668408" y="8671401"/>
            <a:ext cx="4585248" cy="215444"/>
          </a:xfrm>
          <a:prstGeom prst="rect">
            <a:avLst/>
          </a:prstGeom>
        </p:spPr>
        <p:txBody>
          <a:bodyPr wrap="squar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20: Répartition du nombre d’agents et de positions en trafic accidentel sur les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5311" y="9062173"/>
            <a:ext cx="6852743" cy="705258"/>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Le flux prévisionnel en cas de trafic accidentel ou évènementiel a été déterminé après une hypothèse de variation de </a:t>
            </a:r>
            <a:r>
              <a:rPr lang="fr-FR" sz="1400" b="1" i="1" dirty="0">
                <a:latin typeface="Calibri Light" panose="020F0302020204030204" pitchFamily="34" charset="0"/>
                <a:ea typeface="Calibri" panose="020F0502020204030204" pitchFamily="34" charset="0"/>
                <a:cs typeface="Times New Roman" panose="02020603050405020304" pitchFamily="18" charset="0"/>
              </a:rPr>
              <a:t>50%</a:t>
            </a:r>
            <a:r>
              <a:rPr lang="fr-FR" sz="1400" dirty="0">
                <a:latin typeface="Calibri Light" panose="020F0302020204030204" pitchFamily="34" charset="0"/>
                <a:ea typeface="Calibri" panose="020F0502020204030204" pitchFamily="34" charset="0"/>
                <a:cs typeface="Times New Roman" panose="02020603050405020304" pitchFamily="18" charset="0"/>
              </a:rPr>
              <a:t> du flux normal prévu par ORANGE BURKINA FASO.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Espace réservé du numéro de diapositive 9"/>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24</a:t>
            </a:fld>
            <a:endParaRPr lang="fr-FR" sz="900" noProof="0" dirty="0">
              <a:solidFill>
                <a:schemeClr val="bg1">
                  <a:alpha val="70000"/>
                </a:schemeClr>
              </a:solidFill>
            </a:endParaRPr>
          </a:p>
        </p:txBody>
      </p:sp>
    </p:spTree>
    <p:extLst>
      <p:ext uri="{BB962C8B-B14F-4D97-AF65-F5344CB8AC3E}">
        <p14:creationId xmlns:p14="http://schemas.microsoft.com/office/powerpoint/2010/main" val="1419922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83560" y="1573000"/>
            <a:ext cx="6989379" cy="1892762"/>
          </a:xfrm>
          <a:prstGeom prst="rect">
            <a:avLst/>
          </a:prstGeom>
        </p:spPr>
        <p:txBody>
          <a:bodyPr wrap="square">
            <a:spAutoFit/>
          </a:bodyPr>
          <a:lstStyle/>
          <a:p>
            <a:pPr marL="342900" lvl="0" indent="-342900">
              <a:lnSpc>
                <a:spcPct val="107000"/>
              </a:lnSpc>
              <a:spcAft>
                <a:spcPts val="0"/>
              </a:spcAft>
              <a:buClr>
                <a:srgbClr val="FF6600"/>
              </a:buClr>
              <a:buSzPts val="1600"/>
              <a:buFont typeface="Wingdings" panose="05000000000000000000" pitchFamily="2" charset="2"/>
              <a:buChar char=""/>
            </a:pPr>
            <a:r>
              <a:rPr lang="fr-FR" sz="12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COMPOSITION DE L’EQUIPE SUPPLEMENTAIRE CANAL RESEAUX SOCIAUX</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2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i="1" u="sng" dirty="0">
                <a:latin typeface="Calibri Light" panose="020F0302020204030204" pitchFamily="34" charset="0"/>
                <a:ea typeface="Calibri" panose="020F0502020204030204" pitchFamily="34" charset="0"/>
                <a:cs typeface="Times New Roman" panose="02020603050405020304" pitchFamily="18" charset="0"/>
              </a:rPr>
              <a:t>LOT 1 : Réajustement de l’effectif de base avec un (1jr) de repos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Times New Roman" panose="02020603050405020304" pitchFamily="18" charset="0"/>
              </a:rPr>
              <a:t>La première action à mener pour la gestion du flux accidentel consistera à une réduction des jours de repos, ce qui permettra de gérer le flux accidentel pour la circonstance. Le délai de réajustement de l’effectif proposé est de </a:t>
            </a:r>
            <a:r>
              <a:rPr lang="fr-FR" sz="1400" b="1" dirty="0">
                <a:latin typeface="Calibri Light" panose="020F0302020204030204" pitchFamily="34" charset="0"/>
                <a:ea typeface="Calibri" panose="020F0502020204030204" pitchFamily="34" charset="0"/>
                <a:cs typeface="Times New Roman" panose="02020603050405020304" pitchFamily="18" charset="0"/>
              </a:rPr>
              <a:t>24h</a:t>
            </a:r>
            <a:r>
              <a:rPr lang="fr-FR" sz="1400" dirty="0">
                <a:latin typeface="Calibri Light" panose="020F03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341702390"/>
              </p:ext>
            </p:extLst>
          </p:nvPr>
        </p:nvGraphicFramePr>
        <p:xfrm>
          <a:off x="403499" y="3465762"/>
          <a:ext cx="6533329" cy="1589714"/>
        </p:xfrm>
        <a:graphic>
          <a:graphicData uri="http://schemas.openxmlformats.org/drawingml/2006/table">
            <a:tbl>
              <a:tblPr firstRow="1" firstCol="1" bandRow="1"/>
              <a:tblGrid>
                <a:gridCol w="2205989">
                  <a:extLst>
                    <a:ext uri="{9D8B030D-6E8A-4147-A177-3AD203B41FA5}">
                      <a16:colId xmlns:a16="http://schemas.microsoft.com/office/drawing/2014/main" xmlns="" val="20000"/>
                    </a:ext>
                  </a:extLst>
                </a:gridCol>
                <a:gridCol w="794915">
                  <a:extLst>
                    <a:ext uri="{9D8B030D-6E8A-4147-A177-3AD203B41FA5}">
                      <a16:colId xmlns:a16="http://schemas.microsoft.com/office/drawing/2014/main" xmlns="" val="20001"/>
                    </a:ext>
                  </a:extLst>
                </a:gridCol>
                <a:gridCol w="971298">
                  <a:extLst>
                    <a:ext uri="{9D8B030D-6E8A-4147-A177-3AD203B41FA5}">
                      <a16:colId xmlns:a16="http://schemas.microsoft.com/office/drawing/2014/main" xmlns="" val="20002"/>
                    </a:ext>
                  </a:extLst>
                </a:gridCol>
                <a:gridCol w="882514">
                  <a:extLst>
                    <a:ext uri="{9D8B030D-6E8A-4147-A177-3AD203B41FA5}">
                      <a16:colId xmlns:a16="http://schemas.microsoft.com/office/drawing/2014/main" xmlns="" val="20003"/>
                    </a:ext>
                  </a:extLst>
                </a:gridCol>
                <a:gridCol w="883698">
                  <a:extLst>
                    <a:ext uri="{9D8B030D-6E8A-4147-A177-3AD203B41FA5}">
                      <a16:colId xmlns:a16="http://schemas.microsoft.com/office/drawing/2014/main" xmlns="" val="20004"/>
                    </a:ext>
                  </a:extLst>
                </a:gridCol>
                <a:gridCol w="794915">
                  <a:extLst>
                    <a:ext uri="{9D8B030D-6E8A-4147-A177-3AD203B41FA5}">
                      <a16:colId xmlns:a16="http://schemas.microsoft.com/office/drawing/2014/main" xmlns="" val="20005"/>
                    </a:ext>
                  </a:extLst>
                </a:gridCol>
              </a:tblGrid>
              <a:tr h="198714">
                <a:tc>
                  <a:txBody>
                    <a:bodyPr/>
                    <a:lstStyle/>
                    <a:p>
                      <a:pP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07000"/>
                        </a:lnSpc>
                        <a:spcAft>
                          <a:spcPts val="0"/>
                        </a:spcAft>
                      </a:pPr>
                      <a:r>
                        <a:rPr lang="fr-FR" sz="1100" b="1" dirty="0">
                          <a:effectLst/>
                          <a:latin typeface="Calibri Light" panose="020F0302020204030204" pitchFamily="34" charset="0"/>
                          <a:ea typeface="Calibri" panose="020F0502020204030204" pitchFamily="34" charset="0"/>
                          <a:cs typeface="Times New Roman" panose="02020603050405020304" pitchFamily="18" charset="0"/>
                        </a:rPr>
                        <a:t>EQUIPE SUPPLEMENTAIRE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198714">
                <a:tc>
                  <a:txBody>
                    <a:bodyPr/>
                    <a:lstStyle/>
                    <a:p>
                      <a:pP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Light" panose="020F0302020204030204" pitchFamily="34"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Light" panose="020F0302020204030204" pitchFamily="34"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Light" panose="020F0302020204030204" pitchFamily="34"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Light" panose="020F0302020204030204" pitchFamily="34" charset="0"/>
                          <a:ea typeface="Calibri" panose="020F0502020204030204" pitchFamily="34"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a:effectLst/>
                          <a:latin typeface="Calibri Light" panose="020F0302020204030204" pitchFamily="34"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96143">
                <a:tc>
                  <a:txBody>
                    <a:bodyPr/>
                    <a:lstStyle/>
                    <a:p>
                      <a:pP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Equivalence en effectif supplémentaire obtenu après réduction des jours de repos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7429">
                <a:tc>
                  <a:txBody>
                    <a:bodyPr/>
                    <a:lstStyle/>
                    <a:p>
                      <a:pP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Effectif supplémentaire requis estimé en trafic accidentel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8714">
                <a:tc>
                  <a:txBody>
                    <a:bodyPr/>
                    <a:lstStyle/>
                    <a:p>
                      <a:pP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Taux de couverture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1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60%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1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1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86%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fr-FR" sz="11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78%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66" marR="63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bl>
          </a:graphicData>
        </a:graphic>
      </p:graphicFrame>
      <p:sp>
        <p:nvSpPr>
          <p:cNvPr id="5" name="Rectangle 4"/>
          <p:cNvSpPr/>
          <p:nvPr/>
        </p:nvSpPr>
        <p:spPr>
          <a:xfrm>
            <a:off x="2079707" y="5055476"/>
            <a:ext cx="3397084"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7: Composition de l’équipe supplémentaire lot1 sur les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03498" y="5519491"/>
            <a:ext cx="6533329" cy="487569"/>
          </a:xfrm>
          <a:prstGeom prst="rect">
            <a:avLst/>
          </a:prstGeom>
        </p:spPr>
        <p:txBody>
          <a:bodyPr wrap="square">
            <a:spAutoFit/>
          </a:bodyPr>
          <a:lstStyle/>
          <a:p>
            <a:pPr>
              <a:lnSpc>
                <a:spcPct val="107000"/>
              </a:lnSpc>
              <a:spcAft>
                <a:spcPts val="800"/>
              </a:spcAft>
            </a:pPr>
            <a:r>
              <a:rPr lang="fr-FR" sz="1200" b="1" i="1" u="sng" dirty="0">
                <a:latin typeface="Calibri Light" panose="020F0302020204030204" pitchFamily="34" charset="0"/>
                <a:ea typeface="Calibri" panose="020F0502020204030204" pitchFamily="34" charset="0"/>
                <a:cs typeface="Times New Roman" panose="02020603050405020304" pitchFamily="18" charset="0"/>
              </a:rPr>
              <a:t>LOT 2 : Identification de l’effectif supplémentaire dans la base des agents pré recrutés et en attente de formation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03499" y="6014784"/>
            <a:ext cx="6869440" cy="1997919"/>
          </a:xfrm>
          <a:prstGeom prst="rect">
            <a:avLst/>
          </a:prstGeom>
          <a:noFill/>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La deuxième action à mener en cas d’une hausse continuelle du flux d’appels est l’identification de nouvelles ressources parmi les agents en attente de formation. Ces derniers feront une formation accélérée de 30 jrs et rejoindront l’équipe en production.  Il faut rappeler qu’avant l’entrée en production des nouvelles ressources, la stratégie de réduction de jour de repos des agents serait d’actualité pour le maintien au vert des indicateurs contractuels</a:t>
            </a:r>
            <a:r>
              <a:rPr lang="fr-FR" sz="1400" dirty="0" smtClean="0">
                <a:latin typeface="Calibri Light" panose="020F0302020204030204" pitchFamily="34" charset="0"/>
                <a:ea typeface="Calibri" panose="020F0502020204030204" pitchFamily="34" charset="0"/>
                <a:cs typeface="Calibri Light" panose="020F0302020204030204" pitchFamily="34" charset="0"/>
              </a:rPr>
              <a: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8" name="Espace réservé du numéro de diapositive 7"/>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25</a:t>
            </a:fld>
            <a:endParaRPr lang="fr-FR" sz="900" noProof="0" dirty="0">
              <a:solidFill>
                <a:schemeClr val="bg1">
                  <a:alpha val="70000"/>
                </a:schemeClr>
              </a:solidFill>
            </a:endParaRPr>
          </a:p>
        </p:txBody>
      </p:sp>
    </p:spTree>
    <p:extLst>
      <p:ext uri="{BB962C8B-B14F-4D97-AF65-F5344CB8AC3E}">
        <p14:creationId xmlns:p14="http://schemas.microsoft.com/office/powerpoint/2010/main" val="1195207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aphicFrame>
        <p:nvGraphicFramePr>
          <p:cNvPr id="2" name="Tableau 1"/>
          <p:cNvGraphicFramePr>
            <a:graphicFrameLocks noGrp="1"/>
          </p:cNvGraphicFramePr>
          <p:nvPr>
            <p:extLst>
              <p:ext uri="{D42A27DB-BD31-4B8C-83A1-F6EECF244321}">
                <p14:modId xmlns:p14="http://schemas.microsoft.com/office/powerpoint/2010/main" val="2844441326"/>
              </p:ext>
            </p:extLst>
          </p:nvPr>
        </p:nvGraphicFramePr>
        <p:xfrm>
          <a:off x="459016" y="3805117"/>
          <a:ext cx="6518276" cy="1402461"/>
        </p:xfrm>
        <a:graphic>
          <a:graphicData uri="http://schemas.openxmlformats.org/drawingml/2006/table">
            <a:tbl>
              <a:tblPr firstRow="1" firstCol="1" bandRow="1"/>
              <a:tblGrid>
                <a:gridCol w="978290">
                  <a:extLst>
                    <a:ext uri="{9D8B030D-6E8A-4147-A177-3AD203B41FA5}">
                      <a16:colId xmlns:a16="http://schemas.microsoft.com/office/drawing/2014/main" xmlns="" val="20000"/>
                    </a:ext>
                  </a:extLst>
                </a:gridCol>
                <a:gridCol w="1143509">
                  <a:extLst>
                    <a:ext uri="{9D8B030D-6E8A-4147-A177-3AD203B41FA5}">
                      <a16:colId xmlns:a16="http://schemas.microsoft.com/office/drawing/2014/main" xmlns="" val="20001"/>
                    </a:ext>
                  </a:extLst>
                </a:gridCol>
                <a:gridCol w="1029707">
                  <a:extLst>
                    <a:ext uri="{9D8B030D-6E8A-4147-A177-3AD203B41FA5}">
                      <a16:colId xmlns:a16="http://schemas.microsoft.com/office/drawing/2014/main" xmlns="" val="20002"/>
                    </a:ext>
                  </a:extLst>
                </a:gridCol>
                <a:gridCol w="942641">
                  <a:extLst>
                    <a:ext uri="{9D8B030D-6E8A-4147-A177-3AD203B41FA5}">
                      <a16:colId xmlns:a16="http://schemas.microsoft.com/office/drawing/2014/main" xmlns="" val="20003"/>
                    </a:ext>
                  </a:extLst>
                </a:gridCol>
                <a:gridCol w="1211379">
                  <a:extLst>
                    <a:ext uri="{9D8B030D-6E8A-4147-A177-3AD203B41FA5}">
                      <a16:colId xmlns:a16="http://schemas.microsoft.com/office/drawing/2014/main" xmlns="" val="20004"/>
                    </a:ext>
                  </a:extLst>
                </a:gridCol>
                <a:gridCol w="1212750">
                  <a:extLst>
                    <a:ext uri="{9D8B030D-6E8A-4147-A177-3AD203B41FA5}">
                      <a16:colId xmlns:a16="http://schemas.microsoft.com/office/drawing/2014/main" xmlns="" val="20005"/>
                    </a:ext>
                  </a:extLst>
                </a:gridCol>
              </a:tblGrid>
              <a:tr h="151765">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Planificateurs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Analyse BI</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Teams Leaders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Quality advisor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Formateurs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1765">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Ratio d'encadrement par type d'encadreur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51765">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1/15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1/40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1/50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1765">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Hypothèses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Effectif requis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151765">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1765">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51765">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1765">
                <a:tc>
                  <a:txBody>
                    <a:bodyPr/>
                    <a:lstStyle/>
                    <a:p>
                      <a:pPr algn="ctr">
                        <a:lnSpc>
                          <a:spcPct val="107000"/>
                        </a:lnSpc>
                        <a:spcAft>
                          <a:spcPts val="0"/>
                        </a:spcAft>
                      </a:pPr>
                      <a:r>
                        <a:rPr lang="fr-FR" sz="1000" b="1" dirty="0">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51765">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3" name="Rectangle 2"/>
          <p:cNvSpPr/>
          <p:nvPr/>
        </p:nvSpPr>
        <p:spPr>
          <a:xfrm>
            <a:off x="1817462" y="5565758"/>
            <a:ext cx="3398686"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22: Composition de l’équipe managériale lot 2sur les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19111" y="6106600"/>
            <a:ext cx="6398085" cy="276999"/>
          </a:xfrm>
          <a:prstGeom prst="rect">
            <a:avLst/>
          </a:prstGeom>
        </p:spPr>
        <p:txBody>
          <a:bodyPr wrap="square">
            <a:spAutoFit/>
          </a:bodyPr>
          <a:lstStyle/>
          <a:p>
            <a:r>
              <a:rPr lang="fr-FR" sz="1200" b="1" i="1" u="sng" dirty="0">
                <a:latin typeface="Calibri Light" panose="020F0302020204030204" pitchFamily="34" charset="0"/>
                <a:ea typeface="Calibri" panose="020F0502020204030204" pitchFamily="34" charset="0"/>
              </a:rPr>
              <a:t>Point effectif supplémentaire équipe managériale à prévoir en trafic accidentel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326590876"/>
              </p:ext>
            </p:extLst>
          </p:nvPr>
        </p:nvGraphicFramePr>
        <p:xfrm>
          <a:off x="519111" y="6708997"/>
          <a:ext cx="6458181" cy="1402461"/>
        </p:xfrm>
        <a:graphic>
          <a:graphicData uri="http://schemas.openxmlformats.org/drawingml/2006/table">
            <a:tbl>
              <a:tblPr firstRow="1" firstCol="1" bandRow="1"/>
              <a:tblGrid>
                <a:gridCol w="993462">
                  <a:extLst>
                    <a:ext uri="{9D8B030D-6E8A-4147-A177-3AD203B41FA5}">
                      <a16:colId xmlns:a16="http://schemas.microsoft.com/office/drawing/2014/main" xmlns="" val="20000"/>
                    </a:ext>
                  </a:extLst>
                </a:gridCol>
                <a:gridCol w="1246910">
                  <a:extLst>
                    <a:ext uri="{9D8B030D-6E8A-4147-A177-3AD203B41FA5}">
                      <a16:colId xmlns:a16="http://schemas.microsoft.com/office/drawing/2014/main" xmlns="" val="20001"/>
                    </a:ext>
                  </a:extLst>
                </a:gridCol>
                <a:gridCol w="894522">
                  <a:extLst>
                    <a:ext uri="{9D8B030D-6E8A-4147-A177-3AD203B41FA5}">
                      <a16:colId xmlns:a16="http://schemas.microsoft.com/office/drawing/2014/main" xmlns="" val="20002"/>
                    </a:ext>
                  </a:extLst>
                </a:gridCol>
                <a:gridCol w="931117">
                  <a:extLst>
                    <a:ext uri="{9D8B030D-6E8A-4147-A177-3AD203B41FA5}">
                      <a16:colId xmlns:a16="http://schemas.microsoft.com/office/drawing/2014/main" xmlns="" val="20003"/>
                    </a:ext>
                  </a:extLst>
                </a:gridCol>
                <a:gridCol w="1196085">
                  <a:extLst>
                    <a:ext uri="{9D8B030D-6E8A-4147-A177-3AD203B41FA5}">
                      <a16:colId xmlns:a16="http://schemas.microsoft.com/office/drawing/2014/main" xmlns="" val="20004"/>
                    </a:ext>
                  </a:extLst>
                </a:gridCol>
                <a:gridCol w="1196085">
                  <a:extLst>
                    <a:ext uri="{9D8B030D-6E8A-4147-A177-3AD203B41FA5}">
                      <a16:colId xmlns:a16="http://schemas.microsoft.com/office/drawing/2014/main" xmlns="" val="20005"/>
                    </a:ext>
                  </a:extLst>
                </a:gridCol>
              </a:tblGrid>
              <a:tr h="149860">
                <a:tc>
                  <a:txBody>
                    <a:bodyPr/>
                    <a:lstStyle/>
                    <a:p>
                      <a:endParaRPr lang="fr-FR" sz="1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Planificateurs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Analyse BI</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Teams Leaders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Quality Advisor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Formateurs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9860">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Ratio d'encadrement par type d'encadreur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49860">
                <a:tc>
                  <a:txBody>
                    <a:bodyPr/>
                    <a:lstStyle/>
                    <a:p>
                      <a:endParaRPr lang="fr-FR" sz="1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1/15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1/50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9860">
                <a:tc>
                  <a:txBody>
                    <a:bodyPr/>
                    <a:lstStyle/>
                    <a:p>
                      <a:pPr algn="ctr">
                        <a:lnSpc>
                          <a:spcPct val="107000"/>
                        </a:lnSpc>
                        <a:spcAft>
                          <a:spcPts val="0"/>
                        </a:spcAft>
                      </a:pPr>
                      <a:r>
                        <a:rPr lang="fr-FR" sz="1000" b="1">
                          <a:effectLst/>
                          <a:latin typeface="Calibri Light" panose="020F0302020204030204" pitchFamily="34" charset="0"/>
                          <a:ea typeface="Calibri" panose="020F0502020204030204" pitchFamily="34" charset="0"/>
                          <a:cs typeface="Times New Roman" panose="02020603050405020304" pitchFamily="18" charset="0"/>
                        </a:rPr>
                        <a:t>Hypothèses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Effectif supplémentaire à prévoir en trafic accidentel</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149860">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9860">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49860">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49860">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49860">
                <a:tc>
                  <a:txBody>
                    <a:bodyPr/>
                    <a:lstStyle/>
                    <a:p>
                      <a:pPr algn="ctr">
                        <a:lnSpc>
                          <a:spcPct val="107000"/>
                        </a:lnSpc>
                        <a:spcAft>
                          <a:spcPts val="0"/>
                        </a:spcAft>
                      </a:pPr>
                      <a:r>
                        <a:rPr lang="fr-FR" sz="1000" b="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7" name="Rectangle 6"/>
          <p:cNvSpPr/>
          <p:nvPr/>
        </p:nvSpPr>
        <p:spPr>
          <a:xfrm>
            <a:off x="1224356" y="8748095"/>
            <a:ext cx="5043532" cy="215444"/>
          </a:xfrm>
          <a:prstGeom prst="rect">
            <a:avLst/>
          </a:prstGeom>
        </p:spPr>
        <p:txBody>
          <a:bodyPr wrap="squar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23:Point effectif supplémentaire équipe managériale à prévoir en trafic accidentel  sur les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59016" y="1351051"/>
            <a:ext cx="7064375" cy="738664"/>
          </a:xfrm>
          <a:prstGeom prst="rect">
            <a:avLst/>
          </a:prstGeom>
        </p:spPr>
        <p:txBody>
          <a:bodyPr wrap="square">
            <a:spAutoFit/>
          </a:bodyPr>
          <a:lstStyle/>
          <a:p>
            <a:pPr lvl="0" algn="just">
              <a:lnSpc>
                <a:spcPct val="150000"/>
              </a:lnSpc>
              <a:spcAft>
                <a:spcPts val="800"/>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Le tableau ci-dessous révèle le point de l’effectif supplémentaire en conseillers et en équipe managériale :</a:t>
            </a:r>
          </a:p>
        </p:txBody>
      </p:sp>
      <p:graphicFrame>
        <p:nvGraphicFramePr>
          <p:cNvPr id="10" name="Tableau 9"/>
          <p:cNvGraphicFramePr>
            <a:graphicFrameLocks noGrp="1"/>
          </p:cNvGraphicFramePr>
          <p:nvPr>
            <p:extLst>
              <p:ext uri="{D42A27DB-BD31-4B8C-83A1-F6EECF244321}">
                <p14:modId xmlns:p14="http://schemas.microsoft.com/office/powerpoint/2010/main" val="3390483569"/>
              </p:ext>
            </p:extLst>
          </p:nvPr>
        </p:nvGraphicFramePr>
        <p:xfrm>
          <a:off x="459016" y="2157947"/>
          <a:ext cx="6518276" cy="799937"/>
        </p:xfrm>
        <a:graphic>
          <a:graphicData uri="http://schemas.openxmlformats.org/drawingml/2006/table">
            <a:tbl>
              <a:tblPr firstRow="1" firstCol="1" bandRow="1"/>
              <a:tblGrid>
                <a:gridCol w="2072166">
                  <a:extLst>
                    <a:ext uri="{9D8B030D-6E8A-4147-A177-3AD203B41FA5}">
                      <a16:colId xmlns:a16="http://schemas.microsoft.com/office/drawing/2014/main" xmlns="" val="20000"/>
                    </a:ext>
                  </a:extLst>
                </a:gridCol>
                <a:gridCol w="873111">
                  <a:extLst>
                    <a:ext uri="{9D8B030D-6E8A-4147-A177-3AD203B41FA5}">
                      <a16:colId xmlns:a16="http://schemas.microsoft.com/office/drawing/2014/main" xmlns="" val="20001"/>
                    </a:ext>
                  </a:extLst>
                </a:gridCol>
                <a:gridCol w="949330">
                  <a:extLst>
                    <a:ext uri="{9D8B030D-6E8A-4147-A177-3AD203B41FA5}">
                      <a16:colId xmlns:a16="http://schemas.microsoft.com/office/drawing/2014/main" xmlns="" val="20002"/>
                    </a:ext>
                  </a:extLst>
                </a:gridCol>
                <a:gridCol w="949949">
                  <a:extLst>
                    <a:ext uri="{9D8B030D-6E8A-4147-A177-3AD203B41FA5}">
                      <a16:colId xmlns:a16="http://schemas.microsoft.com/office/drawing/2014/main" xmlns="" val="20003"/>
                    </a:ext>
                  </a:extLst>
                </a:gridCol>
                <a:gridCol w="949330">
                  <a:extLst>
                    <a:ext uri="{9D8B030D-6E8A-4147-A177-3AD203B41FA5}">
                      <a16:colId xmlns:a16="http://schemas.microsoft.com/office/drawing/2014/main" xmlns="" val="20004"/>
                    </a:ext>
                  </a:extLst>
                </a:gridCol>
                <a:gridCol w="724390">
                  <a:extLst>
                    <a:ext uri="{9D8B030D-6E8A-4147-A177-3AD203B41FA5}">
                      <a16:colId xmlns:a16="http://schemas.microsoft.com/office/drawing/2014/main" xmlns="" val="20005"/>
                    </a:ext>
                  </a:extLst>
                </a:gridCol>
              </a:tblGrid>
              <a:tr h="190981">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H5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6178">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Effectif supplémentaire à former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6178">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Nombre de positions à prévoir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Light" panose="020F030202020403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4" marR="6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1" name="Rectangle 10"/>
          <p:cNvSpPr/>
          <p:nvPr/>
        </p:nvSpPr>
        <p:spPr>
          <a:xfrm>
            <a:off x="1671588" y="3107710"/>
            <a:ext cx="3544560"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21: Composition de l’équipe supplémentaire lot 2 sur les réseaux sociaux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space réservé du numéro de diapositive 7"/>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26</a:t>
            </a:fld>
            <a:endParaRPr lang="fr-FR" sz="900" noProof="0" dirty="0">
              <a:solidFill>
                <a:schemeClr val="bg1">
                  <a:alpha val="70000"/>
                </a:schemeClr>
              </a:solidFill>
            </a:endParaRPr>
          </a:p>
        </p:txBody>
      </p:sp>
    </p:spTree>
    <p:extLst>
      <p:ext uri="{BB962C8B-B14F-4D97-AF65-F5344CB8AC3E}">
        <p14:creationId xmlns:p14="http://schemas.microsoft.com/office/powerpoint/2010/main" val="170404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6" name="Rectangle 5"/>
          <p:cNvSpPr/>
          <p:nvPr/>
        </p:nvSpPr>
        <p:spPr>
          <a:xfrm>
            <a:off x="2913269" y="9389571"/>
            <a:ext cx="1729961"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24: Evaluation des plannings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30704" y="1762011"/>
            <a:ext cx="6695089" cy="5897384"/>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3"/>
            </a:pPr>
            <a:r>
              <a:rPr lang="fr-FR" sz="1600" b="1" u="sng"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COMPOSITION PAR LANGUE PARLEE</a:t>
            </a: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 </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L’équipe à mettre en place sera composée d’agents poly-compétences tant sur le plan technique qu’au niveau de la prise en charge linguistique.  </a:t>
            </a:r>
            <a:r>
              <a:rPr lang="fr-FR" sz="1400" b="1" dirty="0">
                <a:latin typeface="Calibri Light" panose="020F0302020204030204" pitchFamily="34" charset="0"/>
                <a:ea typeface="Calibri" panose="020F0502020204030204" pitchFamily="34" charset="0"/>
                <a:cs typeface="Calibri Light" panose="020F0302020204030204" pitchFamily="34" charset="0"/>
              </a:rPr>
              <a:t>Le Moore, le Dioula, le Fulfuld</a:t>
            </a:r>
            <a:r>
              <a:rPr lang="fr-FR" sz="1400" dirty="0">
                <a:latin typeface="Calibri Light" panose="020F0302020204030204" pitchFamily="34" charset="0"/>
                <a:ea typeface="Calibri" panose="020F0502020204030204" pitchFamily="34" charset="0"/>
                <a:cs typeface="Calibri Light" panose="020F0302020204030204" pitchFamily="34" charset="0"/>
              </a:rPr>
              <a:t>e étant les langues locales les plus parlées au Burkina Faso, nous proposons la répartition linguistique ci-dessous selon les  nouvelles publications de l’Ecole et Langue Nationale en Afrique (ELAN) (</a:t>
            </a:r>
            <a:r>
              <a:rPr lang="fr-FR" sz="1400" u="sng" dirty="0">
                <a:solidFill>
                  <a:srgbClr val="0563C1"/>
                </a:solidFill>
                <a:latin typeface="Calibri Light" panose="020F0302020204030204" pitchFamily="34" charset="0"/>
                <a:ea typeface="Calibri" panose="020F0502020204030204" pitchFamily="34" charset="0"/>
                <a:cs typeface="Calibri Light" panose="020F0302020204030204" pitchFamily="34" charset="0"/>
                <a:hlinkClick r:id="rId2"/>
              </a:rPr>
              <a:t>https://elan-afrique.org/quelles-actions-menees-page/burkina-faso</a:t>
            </a:r>
            <a:r>
              <a:rPr lang="fr-FR" sz="1400" dirty="0">
                <a:latin typeface="Calibri Light" panose="020F0302020204030204" pitchFamily="34" charset="0"/>
                <a:ea typeface="Calibri" panose="020F0502020204030204" pitchFamily="34" charset="0"/>
                <a:cs typeface="Calibri Light" panose="020F0302020204030204" pitchFamily="34" charset="0"/>
              </a:rPr>
              <a:t> : </a:t>
            </a:r>
            <a:endParaRPr lang="fr-FR" sz="1400" dirty="0" smtClean="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endParaRPr lang="fr-FR" sz="1400" dirty="0" smtClean="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buClr>
                <a:srgbClr val="FF0000"/>
              </a:buClr>
              <a:buSzPts val="1600"/>
              <a:buFont typeface="Wingdings" panose="05000000000000000000" pitchFamily="2" charset="2"/>
              <a:buChar char=""/>
            </a:pPr>
            <a:r>
              <a:rPr lang="fr-FR" sz="1400" i="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53</a:t>
            </a:r>
            <a:r>
              <a:rPr lang="fr-FR" sz="1400" i="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d’agents ayant la maitrise du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Moore ;</a:t>
            </a:r>
            <a:endParaRPr lang="fr-FR" sz="1400" dirty="0">
              <a:solidFill>
                <a:prstClr val="black"/>
              </a:solidFill>
              <a:latin typeface="Calibri Light" panose="020F0302020204030204" pitchFamily="34" charset="0"/>
              <a:cs typeface="Calibri Light" panose="020F0302020204030204" pitchFamily="34" charset="0"/>
            </a:endParaRPr>
          </a:p>
          <a:p>
            <a:pPr marL="342900" lvl="0" indent="-342900" algn="just">
              <a:lnSpc>
                <a:spcPct val="150000"/>
              </a:lnSpc>
              <a:buClr>
                <a:srgbClr val="FF0000"/>
              </a:buClr>
              <a:buSzPts val="1600"/>
              <a:buFont typeface="Wingdings" panose="05000000000000000000" pitchFamily="2" charset="2"/>
              <a:buChar char=""/>
            </a:pPr>
            <a:r>
              <a:rPr lang="fr-FR" sz="1400" i="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9%</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d’agents ayant la maitrise du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Dioula ;</a:t>
            </a:r>
            <a:endParaRPr lang="fr-FR" sz="1400" dirty="0">
              <a:solidFill>
                <a:prstClr val="black"/>
              </a:solidFill>
              <a:latin typeface="Calibri Light" panose="020F0302020204030204" pitchFamily="34" charset="0"/>
              <a:cs typeface="Calibri Light" panose="020F0302020204030204" pitchFamily="34" charset="0"/>
            </a:endParaRPr>
          </a:p>
          <a:p>
            <a:pPr marL="342900" lvl="0" indent="-342900" algn="just">
              <a:lnSpc>
                <a:spcPct val="150000"/>
              </a:lnSpc>
              <a:buClr>
                <a:srgbClr val="FF0000"/>
              </a:buClr>
              <a:buSzPts val="1600"/>
              <a:buFont typeface="Wingdings" panose="05000000000000000000" pitchFamily="2" charset="2"/>
              <a:buChar char=""/>
            </a:pPr>
            <a:r>
              <a:rPr lang="fr-FR" sz="1400" i="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7%</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ayant la maitrise du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Fulfulde ;</a:t>
            </a:r>
            <a:endParaRPr lang="fr-FR" sz="1400" dirty="0">
              <a:solidFill>
                <a:prstClr val="black"/>
              </a:solidFill>
              <a:latin typeface="Calibri Light" panose="020F0302020204030204" pitchFamily="34" charset="0"/>
              <a:cs typeface="Calibri Light" panose="020F0302020204030204" pitchFamily="34" charset="0"/>
            </a:endParaRPr>
          </a:p>
          <a:p>
            <a:pPr marL="342900" lvl="0" indent="-342900" algn="just">
              <a:lnSpc>
                <a:spcPct val="150000"/>
              </a:lnSpc>
              <a:buClr>
                <a:srgbClr val="FF0000"/>
              </a:buClr>
              <a:buSzPts val="1600"/>
              <a:buFont typeface="Wingdings" panose="05000000000000000000" pitchFamily="2" charset="2"/>
              <a:buChar char=""/>
            </a:pPr>
            <a:r>
              <a:rPr lang="fr-FR" sz="1400" i="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6% ayant la maîtrise de l’anglais ;</a:t>
            </a:r>
            <a:endParaRPr lang="fr-FR" sz="1400" dirty="0">
              <a:solidFill>
                <a:prstClr val="black"/>
              </a:solidFill>
              <a:latin typeface="Calibri Light" panose="020F0302020204030204" pitchFamily="34" charset="0"/>
              <a:cs typeface="Calibri Light" panose="020F0302020204030204" pitchFamily="34" charset="0"/>
            </a:endParaRPr>
          </a:p>
          <a:p>
            <a:pPr marL="342900" lvl="0" indent="-342900" algn="just">
              <a:lnSpc>
                <a:spcPct val="150000"/>
              </a:lnSpc>
              <a:buClr>
                <a:srgbClr val="FF0000"/>
              </a:buClr>
              <a:buSzPts val="1600"/>
              <a:buFont typeface="Wingdings" panose="05000000000000000000" pitchFamily="2" charset="2"/>
              <a:buChar char=""/>
            </a:pPr>
            <a:r>
              <a:rPr lang="fr-FR" sz="1400" i="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100%</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d’agents ayant la maitrise du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Français.</a:t>
            </a:r>
            <a:endParaRPr lang="fr-FR" sz="1400" dirty="0">
              <a:solidFill>
                <a:prstClr val="black"/>
              </a:solidFill>
              <a:latin typeface="Calibri Light" panose="020F0302020204030204" pitchFamily="34" charset="0"/>
              <a:cs typeface="Calibri Light" panose="020F0302020204030204" pitchFamily="34" charset="0"/>
            </a:endParaRPr>
          </a:p>
          <a:p>
            <a:pPr lvl="0" algn="just">
              <a:lnSpc>
                <a:spcPct val="150000"/>
              </a:lnSpc>
              <a:spcAft>
                <a:spcPts val="800"/>
              </a:spcAft>
            </a:pPr>
            <a:r>
              <a:rPr lang="fr-FR" sz="1400" b="1" i="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Aussi, </a:t>
            </a:r>
            <a:r>
              <a:rPr lang="fr-FR" sz="1400" b="1" i="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faut-il </a:t>
            </a:r>
            <a:r>
              <a:rPr lang="fr-FR" sz="1400" b="1" i="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noter que l’affectation des ressources par shift tiendra également compte de ces quotes-parts sus-citées.</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endParaRPr lang="fr-FR" sz="1400" dirty="0" smtClean="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endParaRPr lang="fr-FR"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27</a:t>
            </a:fld>
            <a:endParaRPr lang="fr-FR" sz="900" noProof="0" dirty="0">
              <a:solidFill>
                <a:schemeClr val="bg1">
                  <a:alpha val="70000"/>
                </a:schemeClr>
              </a:solidFill>
            </a:endParaRPr>
          </a:p>
        </p:txBody>
      </p:sp>
    </p:spTree>
    <p:extLst>
      <p:ext uri="{BB962C8B-B14F-4D97-AF65-F5344CB8AC3E}">
        <p14:creationId xmlns:p14="http://schemas.microsoft.com/office/powerpoint/2010/main" val="2196387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7" name="Rectangle 6"/>
          <p:cNvSpPr/>
          <p:nvPr/>
        </p:nvSpPr>
        <p:spPr>
          <a:xfrm>
            <a:off x="430704" y="1450284"/>
            <a:ext cx="6695089" cy="6302623"/>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4"/>
            </a:pPr>
            <a:r>
              <a:rPr lang="fr-FR" sz="1600" b="1" u="sng" kern="0" dirty="0" smtClean="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APPROCHE PROPOSEE POUR LE PILOTAGE EN TEMPS REEL</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p>
          <a:p>
            <a:pPr marL="1459865">
              <a:spcAft>
                <a:spcPts val="0"/>
              </a:spcAft>
              <a:tabLst>
                <a:tab pos="1460500" algn="l"/>
              </a:tabLst>
            </a:pPr>
            <a:r>
              <a:rPr lang="fr-FR" sz="1100" b="1" dirty="0">
                <a:solidFill>
                  <a:srgbClr val="001F5F"/>
                </a:solidFill>
                <a:latin typeface="Calibri" panose="020F0502020204030204" pitchFamily="34" charset="0"/>
                <a:ea typeface="Calibri" panose="020F0502020204030204" pitchFamily="34" charset="0"/>
              </a:rPr>
              <a:t> </a:t>
            </a:r>
            <a:endParaRPr lang="fr-FR" sz="1400" dirty="0">
              <a:latin typeface="Times New Roman" panose="02020603050405020304" pitchFamily="18" charset="0"/>
              <a:ea typeface="Calibri" panose="020F0502020204030204" pitchFamily="34" charset="0"/>
            </a:endParaRPr>
          </a:p>
          <a:p>
            <a:pPr>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Pour le pilotage en temps réel les approches suivantes seront mises en place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Aft>
                <a:spcPts val="0"/>
              </a:spcAft>
            </a:pP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R="503555" algn="just">
              <a:lnSpc>
                <a:spcPct val="150000"/>
              </a:lnSpc>
              <a:spcAft>
                <a:spcPts val="0"/>
              </a:spcAft>
              <a:tabLst>
                <a:tab pos="1670685" algn="l"/>
              </a:tabLst>
            </a:pP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Constat_0</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Lorsque la performance réelle en termes de volume d’appels ou de DMT est en écart significatif avec les hypothèses utilisées pour la prévision et/ou la planification</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R="503555" algn="just">
              <a:lnSpc>
                <a:spcPct val="150000"/>
              </a:lnSpc>
              <a:spcAft>
                <a:spcPts val="0"/>
              </a:spcAft>
              <a:tabLst>
                <a:tab pos="1670685" algn="l"/>
              </a:tabLst>
            </a:pP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Approche_0</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b="1" dirty="0">
                <a:ln w="6731" cap="flat" cmpd="sng" algn="ctr">
                  <a:solidFill>
                    <a:srgbClr val="FFFFFF"/>
                  </a:solidFill>
                  <a:prstDash val="solid"/>
                  <a:round/>
                </a:ln>
                <a:solidFill>
                  <a:srgbClr val="262626"/>
                </a:solidFill>
                <a:effectLst>
                  <a:outerShdw dist="38100" dir="2700000" algn="bl">
                    <a:schemeClr val="accent5"/>
                  </a:outerShdw>
                </a:effectLst>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Agir au cours de la journée pour des réajustements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spontanés</a:t>
            </a:r>
          </a:p>
          <a:p>
            <a:pPr marR="503555" algn="just">
              <a:lnSpc>
                <a:spcPct val="150000"/>
              </a:lnSpc>
              <a:spcAft>
                <a:spcPts val="0"/>
              </a:spcAft>
              <a:tabLst>
                <a:tab pos="1670685" algn="l"/>
              </a:tabLst>
            </a:pPr>
            <a:endParaRPr lang="fr-FR" sz="1400" dirty="0" smtClean="0">
              <a:latin typeface="Calibri Light" panose="020F0302020204030204" pitchFamily="34" charset="0"/>
              <a:ea typeface="Calibri" panose="020F0502020204030204" pitchFamily="34" charset="0"/>
              <a:cs typeface="Calibri Light" panose="020F0302020204030204" pitchFamily="34" charset="0"/>
            </a:endParaRPr>
          </a:p>
          <a:p>
            <a:pPr marR="503555" algn="just">
              <a:lnSpc>
                <a:spcPct val="150000"/>
              </a:lnSpc>
              <a:spcAft>
                <a:spcPts val="0"/>
              </a:spcAft>
              <a:tabLst>
                <a:tab pos="1670685" algn="l"/>
              </a:tabLst>
            </a:pP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R="503555" algn="just">
              <a:lnSpc>
                <a:spcPct val="150000"/>
              </a:lnSpc>
              <a:spcAft>
                <a:spcPts val="0"/>
              </a:spcAft>
              <a:tabLst>
                <a:tab pos="1670685" algn="l"/>
              </a:tabLst>
            </a:pP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Constat_1</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lorsque la situation n’est pas en cohérence avec les données utilisées pour créer le planning initial (cas de taux d’absentéismes, de DMT et de volumes d’appels supérieurs à la prévision</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R="503555" algn="just">
              <a:lnSpc>
                <a:spcPct val="150000"/>
              </a:lnSpc>
              <a:spcAft>
                <a:spcPts val="0"/>
              </a:spcAft>
              <a:tabLst>
                <a:tab pos="1670685" algn="l"/>
              </a:tabLst>
            </a:pP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Approche_1</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 </a:t>
            </a:r>
            <a:r>
              <a:rPr lang="fr-FR" sz="1400"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Re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-planifier des ressources à court terme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R="503555" algn="just">
              <a:lnSpc>
                <a:spcPct val="150000"/>
              </a:lnSpc>
              <a:spcAft>
                <a:spcPts val="0"/>
              </a:spcAft>
              <a:tabLst>
                <a:tab pos="1670685" algn="l"/>
              </a:tabLs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 mise en exécution de c</a:t>
            </a:r>
            <a:r>
              <a:rPr lang="fr-FR" sz="1400" dirty="0">
                <a:solidFill>
                  <a:srgbClr val="262626"/>
                </a:solidFill>
                <a:latin typeface="Calibri Light" panose="020F0302020204030204" pitchFamily="34" charset="0"/>
                <a:ea typeface="Calibri" panose="020F0502020204030204" pitchFamily="34" charset="0"/>
                <a:cs typeface="Calibri Light" panose="020F0302020204030204" pitchFamily="34" charset="0"/>
              </a:rPr>
              <a:t>es approches passera par la réalisation des actions suivantes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SzPts val="1000"/>
              <a:buFont typeface="Symbol" panose="05050102010706020507" pitchFamily="18" charset="2"/>
              <a:buChar char=""/>
              <a:tabLst>
                <a:tab pos="457200" algn="l"/>
              </a:tabLs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Piloter l’adhérence au planning au niveau des intervalles de temps</a:t>
            </a:r>
          </a:p>
          <a:p>
            <a:pPr marL="342900" lvl="0" indent="-342900">
              <a:lnSpc>
                <a:spcPct val="150000"/>
              </a:lnSpc>
              <a:spcAft>
                <a:spcPts val="0"/>
              </a:spcAft>
              <a:buSzPts val="1000"/>
              <a:buFont typeface="Symbol" panose="05050102010706020507" pitchFamily="18" charset="2"/>
              <a:buChar char=""/>
              <a:tabLst>
                <a:tab pos="457200" algn="l"/>
              </a:tabLs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Mesurer et gérer les indicateurs de pilotage en temps réel requis tels que l’adhérence au planning, la conformité et le respect du planning</a:t>
            </a:r>
            <a:endParaRPr lang="fr-FR" sz="1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28</a:t>
            </a:fld>
            <a:endParaRPr lang="fr-FR" sz="900" noProof="0" dirty="0">
              <a:solidFill>
                <a:schemeClr val="bg1">
                  <a:alpha val="70000"/>
                </a:schemeClr>
              </a:solidFill>
            </a:endParaRPr>
          </a:p>
        </p:txBody>
      </p:sp>
    </p:spTree>
    <p:extLst>
      <p:ext uri="{BB962C8B-B14F-4D97-AF65-F5344CB8AC3E}">
        <p14:creationId xmlns:p14="http://schemas.microsoft.com/office/powerpoint/2010/main" val="408326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3" name="Rectangle 2"/>
          <p:cNvSpPr/>
          <p:nvPr/>
        </p:nvSpPr>
        <p:spPr>
          <a:xfrm>
            <a:off x="257284" y="1222528"/>
            <a:ext cx="7010400" cy="2734082"/>
          </a:xfrm>
          <a:prstGeom prst="rect">
            <a:avLst/>
          </a:prstGeom>
        </p:spPr>
        <p:txBody>
          <a:bodyPr wrap="square">
            <a:spAutoFit/>
          </a:bodyPr>
          <a:lstStyle/>
          <a:p>
            <a:pPr marL="342900" lvl="0" indent="-342900">
              <a:lnSpc>
                <a:spcPct val="200000"/>
              </a:lnSpc>
              <a:spcBef>
                <a:spcPts val="1200"/>
              </a:spcBef>
              <a:spcAft>
                <a:spcPts val="0"/>
              </a:spcAft>
              <a:buFont typeface="+mj-lt"/>
              <a:buAutoNum type="alphaUcPeriod" startAt="4"/>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QUELQUES INDICATEURS D’EVALUATION DES </a:t>
            </a:r>
            <a:r>
              <a:rPr lang="fr-FR" sz="1600" b="1" kern="0" dirty="0" smtClean="0">
                <a:solidFill>
                  <a:srgbClr val="2E74B5"/>
                </a:solidFill>
                <a:latin typeface="Century Gothic" panose="020B0502020202020204" pitchFamily="34" charset="0"/>
                <a:ea typeface="Calibri" panose="020F0502020204030204" pitchFamily="34" charset="0"/>
                <a:cs typeface="Times New Roman" panose="02020603050405020304" pitchFamily="18" charset="0"/>
              </a:rPr>
              <a:t>PLANNINGS</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200000"/>
              </a:lnSpc>
              <a:spcAft>
                <a:spcPts val="800"/>
              </a:spcAft>
            </a:pPr>
            <a:r>
              <a:rPr lang="fr-FR" sz="1400" dirty="0" smtClean="0">
                <a:latin typeface="Calibri Light" panose="020F0302020204030204" pitchFamily="34" charset="0"/>
                <a:ea typeface="Calibri" panose="020F0502020204030204" pitchFamily="34" charset="0"/>
                <a:cs typeface="Calibri Light" panose="020F0302020204030204" pitchFamily="34" charset="0"/>
              </a:rPr>
              <a:t>Après mise en place des plannings, </a:t>
            </a:r>
            <a:r>
              <a:rPr lang="fr-FR" sz="1400" dirty="0" smtClean="0">
                <a:solidFill>
                  <a:schemeClr val="accent1">
                    <a:lumMod val="75000"/>
                  </a:schemeClr>
                </a:solidFill>
                <a:latin typeface="Calibri Light" panose="020F0302020204030204" pitchFamily="34" charset="0"/>
                <a:ea typeface="Calibri" panose="020F0502020204030204" pitchFamily="34" charset="0"/>
                <a:cs typeface="Calibri Light" panose="020F0302020204030204" pitchFamily="34" charset="0"/>
              </a:rPr>
              <a:t>une évaluation </a:t>
            </a:r>
            <a:r>
              <a:rPr lang="fr-FR" sz="1400" dirty="0">
                <a:latin typeface="Calibri Light" panose="020F0302020204030204" pitchFamily="34" charset="0"/>
                <a:ea typeface="Calibri" panose="020F0502020204030204" pitchFamily="34" charset="0"/>
                <a:cs typeface="Calibri Light" panose="020F0302020204030204" pitchFamily="34" charset="0"/>
              </a:rPr>
              <a:t>des pratiques de travail et de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plan est mise en place  </a:t>
            </a:r>
            <a:r>
              <a:rPr lang="fr-FR" sz="1400" dirty="0">
                <a:latin typeface="Calibri Light" panose="020F0302020204030204" pitchFamily="34" charset="0"/>
                <a:ea typeface="Calibri" panose="020F0502020204030204" pitchFamily="34" charset="0"/>
                <a:cs typeface="Calibri Light" panose="020F0302020204030204" pitchFamily="34" charset="0"/>
              </a:rPr>
              <a:t>pour identifier  ce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qui  </a:t>
            </a:r>
            <a:r>
              <a:rPr lang="fr-FR" sz="1400" dirty="0">
                <a:latin typeface="Calibri Light" panose="020F0302020204030204" pitchFamily="34" charset="0"/>
                <a:ea typeface="Calibri" panose="020F0502020204030204" pitchFamily="34" charset="0"/>
                <a:cs typeface="Calibri Light" panose="020F0302020204030204" pitchFamily="34" charset="0"/>
              </a:rPr>
              <a:t>limite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notre  </a:t>
            </a:r>
            <a:r>
              <a:rPr lang="fr-FR" sz="1400" dirty="0">
                <a:latin typeface="Calibri Light" panose="020F0302020204030204" pitchFamily="34" charset="0"/>
                <a:ea typeface="Calibri" panose="020F0502020204030204" pitchFamily="34" charset="0"/>
                <a:cs typeface="Calibri Light" panose="020F0302020204030204" pitchFamily="34" charset="0"/>
              </a:rPr>
              <a:t>capacité à planifier les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ressources humaines à hauteur des demandes , modifier les pratiques afin de mesurer l’écart entre les demandes et les ressources humaines indispensables selon les exigences de la norme COPC</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Aft>
                <a:spcPts val="800"/>
              </a:spcAft>
            </a:pPr>
            <a:r>
              <a:rPr lang="fr-FR" sz="1400" dirty="0" smtClean="0">
                <a:latin typeface="Calibri Light" panose="020F0302020204030204" pitchFamily="34" charset="0"/>
                <a:ea typeface="Calibri" panose="020F0502020204030204" pitchFamily="34" charset="0"/>
                <a:cs typeface="Calibri Light" panose="020F0302020204030204" pitchFamily="34" charset="0"/>
              </a:rPr>
              <a:t>Ce travail se fera suivants plusieurs étapes listées dans le tableau ci-dessous : </a:t>
            </a:r>
            <a:endParaRPr lang="fr-FR" sz="12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729178277"/>
              </p:ext>
            </p:extLst>
          </p:nvPr>
        </p:nvGraphicFramePr>
        <p:xfrm>
          <a:off x="257284" y="3984428"/>
          <a:ext cx="7041929" cy="3754811"/>
        </p:xfrm>
        <a:graphic>
          <a:graphicData uri="http://schemas.openxmlformats.org/drawingml/2006/table">
            <a:tbl>
              <a:tblPr firstRow="1" firstCol="1" bandRow="1"/>
              <a:tblGrid>
                <a:gridCol w="1108550">
                  <a:extLst>
                    <a:ext uri="{9D8B030D-6E8A-4147-A177-3AD203B41FA5}">
                      <a16:colId xmlns:a16="http://schemas.microsoft.com/office/drawing/2014/main" xmlns="" val="20000"/>
                    </a:ext>
                  </a:extLst>
                </a:gridCol>
                <a:gridCol w="1205643">
                  <a:extLst>
                    <a:ext uri="{9D8B030D-6E8A-4147-A177-3AD203B41FA5}">
                      <a16:colId xmlns:a16="http://schemas.microsoft.com/office/drawing/2014/main" xmlns="" val="20001"/>
                    </a:ext>
                  </a:extLst>
                </a:gridCol>
                <a:gridCol w="1104936">
                  <a:extLst>
                    <a:ext uri="{9D8B030D-6E8A-4147-A177-3AD203B41FA5}">
                      <a16:colId xmlns:a16="http://schemas.microsoft.com/office/drawing/2014/main" xmlns="" val="20002"/>
                    </a:ext>
                  </a:extLst>
                </a:gridCol>
                <a:gridCol w="943135">
                  <a:extLst>
                    <a:ext uri="{9D8B030D-6E8A-4147-A177-3AD203B41FA5}">
                      <a16:colId xmlns:a16="http://schemas.microsoft.com/office/drawing/2014/main" xmlns="" val="20003"/>
                    </a:ext>
                  </a:extLst>
                </a:gridCol>
                <a:gridCol w="969391">
                  <a:extLst>
                    <a:ext uri="{9D8B030D-6E8A-4147-A177-3AD203B41FA5}">
                      <a16:colId xmlns:a16="http://schemas.microsoft.com/office/drawing/2014/main" xmlns="" val="20004"/>
                    </a:ext>
                  </a:extLst>
                </a:gridCol>
                <a:gridCol w="1710274">
                  <a:extLst>
                    <a:ext uri="{9D8B030D-6E8A-4147-A177-3AD203B41FA5}">
                      <a16:colId xmlns:a16="http://schemas.microsoft.com/office/drawing/2014/main" xmlns="" val="20005"/>
                    </a:ext>
                  </a:extLst>
                </a:gridCol>
              </a:tblGrid>
              <a:tr h="200531">
                <a:tc>
                  <a:txBody>
                    <a:bodyPr/>
                    <a:lstStyle/>
                    <a:p>
                      <a:pPr algn="ctr">
                        <a:lnSpc>
                          <a:spcPct val="107000"/>
                        </a:lnSpc>
                        <a:spcAft>
                          <a:spcPts val="0"/>
                        </a:spcAft>
                      </a:pPr>
                      <a:r>
                        <a:rPr lang="fr-FR"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07000"/>
                        </a:lnSpc>
                        <a:spcAft>
                          <a:spcPts val="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ETAPES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979078">
                <a:tc>
                  <a:txBody>
                    <a:bodyPr/>
                    <a:lstStyle/>
                    <a:p>
                      <a:endParaRPr lang="fr-FR" sz="105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Evaluation / vérification du capacitaire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Evaluation de l'adhérence au planning</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Evaluation de la précision de la DMT prévue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Evaluation de la précision de la prévision du flux reçu par demi-heure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Evaluation du shrinkage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72345">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Données à </a:t>
                      </a:r>
                      <a:r>
                        <a:rPr lang="fr-FR" sz="1100" dirty="0" smtClean="0">
                          <a:effectLst/>
                          <a:latin typeface="Calibri Light" panose="020F0302020204030204" pitchFamily="34" charset="0"/>
                          <a:ea typeface="Calibri" panose="020F0502020204030204" pitchFamily="34" charset="0"/>
                          <a:cs typeface="Times New Roman" panose="02020603050405020304" pitchFamily="18" charset="0"/>
                        </a:rPr>
                        <a:t>utiliser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Historiques du flux par pat de 30 min ; le taux d’impact de la matrice des évènements ; l’historique de la DMT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Effectif requis par 30 min ; effectif planifié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Historique de la DMT par jour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Conversations reçues par pat de 30 min ; marge d’erreur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Nombre d’absences par jour (en prenant en compte l’aspect lié aux jours de référence) ; l’historique des autres heures d’</a:t>
                      </a:r>
                      <a:r>
                        <a:rPr lang="fr-FR" sz="1100" dirty="0" err="1">
                          <a:effectLst/>
                          <a:latin typeface="Calibri Light" panose="020F0302020204030204" pitchFamily="34" charset="0"/>
                          <a:ea typeface="Calibri" panose="020F0502020204030204" pitchFamily="34" charset="0"/>
                          <a:cs typeface="Times New Roman" panose="02020603050405020304" pitchFamily="18" charset="0"/>
                        </a:rPr>
                        <a:t>improductions</a:t>
                      </a:r>
                      <a:r>
                        <a:rPr lang="fr-FR" sz="1100" dirty="0">
                          <a:effectLst/>
                          <a:latin typeface="Calibri Light" panose="020F0302020204030204" pitchFamily="34" charset="0"/>
                          <a:ea typeface="Calibri" panose="020F0502020204030204" pitchFamily="34" charset="0"/>
                          <a:cs typeface="Times New Roman" panose="02020603050405020304" pitchFamily="18" charset="0"/>
                        </a:rPr>
                        <a:t> (heures de </a:t>
                      </a:r>
                      <a:r>
                        <a:rPr lang="fr-FR" sz="1100" dirty="0" err="1">
                          <a:effectLst/>
                          <a:latin typeface="Calibri Light" panose="020F0302020204030204" pitchFamily="34" charset="0"/>
                          <a:ea typeface="Calibri" panose="020F0502020204030204" pitchFamily="34" charset="0"/>
                          <a:cs typeface="Times New Roman" panose="02020603050405020304" pitchFamily="18" charset="0"/>
                        </a:rPr>
                        <a:t>brief</a:t>
                      </a:r>
                      <a:r>
                        <a:rPr lang="fr-FR" sz="1100" dirty="0">
                          <a:effectLst/>
                          <a:latin typeface="Calibri Light" panose="020F0302020204030204" pitchFamily="34" charset="0"/>
                          <a:ea typeface="Calibri" panose="020F0502020204030204" pitchFamily="34" charset="0"/>
                          <a:cs typeface="Times New Roman" panose="02020603050405020304" pitchFamily="18" charset="0"/>
                        </a:rPr>
                        <a:t> ; coaching ; etc.)</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02857">
                <a:tc>
                  <a:txBody>
                    <a:bodyPr/>
                    <a:lstStyle/>
                    <a:p>
                      <a:pPr algn="ctr">
                        <a:lnSpc>
                          <a:spcPct val="107000"/>
                        </a:lnSpc>
                        <a:spcAft>
                          <a:spcPts val="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Objectif des différentes étapes dans le processus d’évaluation du planning</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Permettre de faire un suivi-évaluation des plannings élaborés hebdomadairement et de tirer des conclusions pour les prochains plannings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6" name="Rectangle 5"/>
          <p:cNvSpPr/>
          <p:nvPr/>
        </p:nvSpPr>
        <p:spPr>
          <a:xfrm>
            <a:off x="2913267" y="8017971"/>
            <a:ext cx="1729961"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24: Evaluation des plannings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29</a:t>
            </a:fld>
            <a:endParaRPr lang="fr-FR" sz="900" noProof="0" dirty="0">
              <a:solidFill>
                <a:schemeClr val="bg1">
                  <a:alpha val="70000"/>
                </a:schemeClr>
              </a:solidFill>
            </a:endParaRPr>
          </a:p>
        </p:txBody>
      </p:sp>
    </p:spTree>
    <p:extLst>
      <p:ext uri="{BB962C8B-B14F-4D97-AF65-F5344CB8AC3E}">
        <p14:creationId xmlns:p14="http://schemas.microsoft.com/office/powerpoint/2010/main" val="75624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noProof="0" smtClean="0"/>
              <a:t>3</a:t>
            </a:fld>
            <a:endParaRPr lang="fr-FR" noProof="0" dirty="0"/>
          </a:p>
        </p:txBody>
      </p:sp>
      <p:sp>
        <p:nvSpPr>
          <p:cNvPr id="6" name="Rectangle 5"/>
          <p:cNvSpPr/>
          <p:nvPr/>
        </p:nvSpPr>
        <p:spPr>
          <a:xfrm>
            <a:off x="-361" y="2156123"/>
            <a:ext cx="3810916" cy="1338828"/>
          </a:xfrm>
          <a:prstGeom prst="rect">
            <a:avLst/>
          </a:prstGeom>
        </p:spPr>
        <p:txBody>
          <a:bodyPr wrap="square">
            <a:spAutoFit/>
          </a:bodyPr>
          <a:lstStyle/>
          <a:p>
            <a:pPr marL="400050" lvl="0" indent="-400050" algn="just">
              <a:spcAft>
                <a:spcPts val="1000"/>
              </a:spcAft>
              <a:buClr>
                <a:srgbClr val="FF0000"/>
              </a:buClr>
              <a:buSzPts val="1600"/>
              <a:buFont typeface="+mj-lt"/>
              <a:buAutoNum type="romanUcPeriod"/>
            </a:pPr>
            <a:r>
              <a:rPr lang="fr-FR" sz="1400" dirty="0" smtClean="0">
                <a:solidFill>
                  <a:srgbClr val="FF0000"/>
                </a:solidFill>
                <a:latin typeface="Calibri Light" panose="020F0302020204030204" pitchFamily="34" charset="0"/>
                <a:ea typeface="Calibri" panose="020F0502020204030204" pitchFamily="34" charset="0"/>
                <a:cs typeface="Calibri Light" panose="020F0302020204030204" pitchFamily="34" charset="0"/>
              </a:rPr>
              <a:t>LES OBJECTIFS DE LA MISSION                                                                                                          </a:t>
            </a:r>
          </a:p>
          <a:p>
            <a:pPr marL="400050" indent="-400050" algn="just">
              <a:spcAft>
                <a:spcPts val="1000"/>
              </a:spcAft>
              <a:buClr>
                <a:srgbClr val="FF0000"/>
              </a:buClr>
              <a:buSzPts val="1600"/>
              <a:buFont typeface="+mj-lt"/>
              <a:buAutoNum type="romanUcPeriod"/>
            </a:pPr>
            <a:r>
              <a:rPr lang="fr-FR" sz="1400"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rPr>
              <a:t>LES </a:t>
            </a:r>
            <a:r>
              <a:rPr lang="fr-FR" sz="1400"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DEFIS DE LA MISSION </a:t>
            </a:r>
          </a:p>
          <a:p>
            <a:pPr marL="400050" indent="-400050" algn="just">
              <a:spcAft>
                <a:spcPts val="1000"/>
              </a:spcAft>
              <a:buClr>
                <a:srgbClr val="FF0000"/>
              </a:buClr>
              <a:buSzPts val="1600"/>
              <a:buFont typeface="+mj-lt"/>
              <a:buAutoNum type="romanUcPeriod"/>
            </a:pPr>
            <a:r>
              <a:rPr lang="fr-FR" sz="1400" dirty="0" smtClean="0">
                <a:solidFill>
                  <a:srgbClr val="FF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LES ATTENTES DE LA </a:t>
            </a:r>
            <a:r>
              <a:rPr lang="fr-FR" sz="1400"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rPr>
              <a:t>MISSION</a:t>
            </a:r>
          </a:p>
          <a:p>
            <a:pPr marL="400050" indent="-400050" algn="just">
              <a:spcAft>
                <a:spcPts val="1000"/>
              </a:spcAft>
              <a:buClr>
                <a:srgbClr val="FF0000"/>
              </a:buClr>
              <a:buSzPts val="1600"/>
              <a:buFont typeface="+mj-lt"/>
              <a:buAutoNum type="romanUcPeriod"/>
            </a:pPr>
            <a:r>
              <a:rPr lang="fr-FR" sz="1400"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POURQUOI MEDIA </a:t>
            </a:r>
            <a:r>
              <a:rPr lang="fr-FR" sz="1400"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rPr>
              <a:t>CONTACT</a:t>
            </a:r>
            <a:r>
              <a:rPr lang="fr-FR" sz="1400"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 </a:t>
            </a:r>
          </a:p>
        </p:txBody>
      </p:sp>
      <p:sp>
        <p:nvSpPr>
          <p:cNvPr id="7" name="Rectangle 6"/>
          <p:cNvSpPr/>
          <p:nvPr/>
        </p:nvSpPr>
        <p:spPr>
          <a:xfrm>
            <a:off x="-360" y="1754361"/>
            <a:ext cx="4299644" cy="341632"/>
          </a:xfrm>
          <a:prstGeom prst="rect">
            <a:avLst/>
          </a:prstGeom>
        </p:spPr>
        <p:txBody>
          <a:bodyPr wrap="square">
            <a:spAutoFit/>
          </a:bodyPr>
          <a:lstStyle/>
          <a:p>
            <a:pPr lvl="0" defTabSz="566745">
              <a:lnSpc>
                <a:spcPct val="90000"/>
              </a:lnSpc>
              <a:spcBef>
                <a:spcPts val="620"/>
              </a:spcBef>
            </a:pPr>
            <a:r>
              <a:rPr lang="fr-FR" dirty="0">
                <a:solidFill>
                  <a:prstClr val="black"/>
                </a:solidFill>
                <a:latin typeface="Calibri Light" panose="020F0302020204030204" pitchFamily="34" charset="0"/>
                <a:cs typeface="Calibri Light" panose="020F0302020204030204" pitchFamily="34" charset="0"/>
              </a:rPr>
              <a:t>Chapitre I: NOTE DE </a:t>
            </a:r>
            <a:r>
              <a:rPr lang="fr-FR" dirty="0" smtClean="0">
                <a:solidFill>
                  <a:prstClr val="black"/>
                </a:solidFill>
                <a:latin typeface="Calibri Light" panose="020F0302020204030204" pitchFamily="34" charset="0"/>
                <a:cs typeface="Calibri Light" panose="020F0302020204030204" pitchFamily="34" charset="0"/>
              </a:rPr>
              <a:t>SYNTHESE                                                                          </a:t>
            </a:r>
            <a:endParaRPr lang="fr-FR" dirty="0">
              <a:solidFill>
                <a:prstClr val="black"/>
              </a:solidFill>
              <a:latin typeface="Calibri Light" panose="020F0302020204030204" pitchFamily="34" charset="0"/>
              <a:cs typeface="Calibri Light" panose="020F0302020204030204" pitchFamily="34" charset="0"/>
            </a:endParaRPr>
          </a:p>
        </p:txBody>
      </p:sp>
      <p:sp>
        <p:nvSpPr>
          <p:cNvPr id="8" name="Rectangle 7"/>
          <p:cNvSpPr/>
          <p:nvPr/>
        </p:nvSpPr>
        <p:spPr>
          <a:xfrm>
            <a:off x="-361" y="3555081"/>
            <a:ext cx="5342103" cy="341632"/>
          </a:xfrm>
          <a:prstGeom prst="rect">
            <a:avLst/>
          </a:prstGeom>
        </p:spPr>
        <p:txBody>
          <a:bodyPr wrap="none">
            <a:spAutoFit/>
          </a:bodyPr>
          <a:lstStyle/>
          <a:p>
            <a:pPr lvl="0" defTabSz="566745">
              <a:lnSpc>
                <a:spcPct val="90000"/>
              </a:lnSpc>
              <a:spcBef>
                <a:spcPts val="620"/>
              </a:spcBef>
            </a:pPr>
            <a:r>
              <a:rPr lang="fr-FR" dirty="0">
                <a:solidFill>
                  <a:prstClr val="black"/>
                </a:solidFill>
                <a:latin typeface="Calibri Light" panose="020F0302020204030204" pitchFamily="34" charset="0"/>
                <a:cs typeface="Calibri Light" panose="020F0302020204030204" pitchFamily="34" charset="0"/>
              </a:rPr>
              <a:t>Chapitre </a:t>
            </a:r>
            <a:r>
              <a:rPr lang="fr-FR" dirty="0" smtClean="0">
                <a:solidFill>
                  <a:prstClr val="black"/>
                </a:solidFill>
                <a:latin typeface="Calibri Light" panose="020F0302020204030204" pitchFamily="34" charset="0"/>
                <a:cs typeface="Calibri Light" panose="020F0302020204030204" pitchFamily="34" charset="0"/>
              </a:rPr>
              <a:t>II</a:t>
            </a:r>
            <a:r>
              <a:rPr lang="fr-FR" dirty="0">
                <a:solidFill>
                  <a:prstClr val="black"/>
                </a:solidFill>
                <a:latin typeface="Calibri Light" panose="020F0302020204030204" pitchFamily="34" charset="0"/>
                <a:cs typeface="Calibri Light" panose="020F0302020204030204" pitchFamily="34" charset="0"/>
              </a:rPr>
              <a:t>: </a:t>
            </a:r>
            <a:r>
              <a:rPr lang="fr-FR" dirty="0" smtClean="0">
                <a:solidFill>
                  <a:prstClr val="black"/>
                </a:solidFill>
                <a:latin typeface="Calibri Light" panose="020F0302020204030204" pitchFamily="34" charset="0"/>
                <a:cs typeface="Calibri Light" panose="020F0302020204030204" pitchFamily="34" charset="0"/>
              </a:rPr>
              <a:t>PRESENTATION GENERALE MEDIA CONTACT </a:t>
            </a:r>
            <a:endParaRPr lang="fr-FR" dirty="0">
              <a:solidFill>
                <a:prstClr val="black"/>
              </a:solidFill>
              <a:latin typeface="Calibri Light" panose="020F0302020204030204" pitchFamily="34" charset="0"/>
              <a:cs typeface="Calibri Light" panose="020F0302020204030204" pitchFamily="34" charset="0"/>
            </a:endParaRPr>
          </a:p>
        </p:txBody>
      </p:sp>
      <p:sp>
        <p:nvSpPr>
          <p:cNvPr id="9" name="Rectangle 8"/>
          <p:cNvSpPr/>
          <p:nvPr/>
        </p:nvSpPr>
        <p:spPr>
          <a:xfrm>
            <a:off x="-361" y="3922552"/>
            <a:ext cx="3308406" cy="341632"/>
          </a:xfrm>
          <a:prstGeom prst="rect">
            <a:avLst/>
          </a:prstGeom>
        </p:spPr>
        <p:txBody>
          <a:bodyPr wrap="none">
            <a:spAutoFit/>
          </a:bodyPr>
          <a:lstStyle/>
          <a:p>
            <a:pPr defTabSz="566745">
              <a:lnSpc>
                <a:spcPct val="90000"/>
              </a:lnSpc>
              <a:spcBef>
                <a:spcPts val="620"/>
              </a:spcBef>
            </a:pPr>
            <a:r>
              <a:rPr lang="en-US" dirty="0" err="1" smtClean="0">
                <a:solidFill>
                  <a:prstClr val="black"/>
                </a:solidFill>
                <a:latin typeface="Calibri Light" panose="020F0302020204030204" pitchFamily="34" charset="0"/>
                <a:cs typeface="Calibri Light" panose="020F0302020204030204" pitchFamily="34" charset="0"/>
              </a:rPr>
              <a:t>Chapitre</a:t>
            </a:r>
            <a:r>
              <a:rPr lang="en-US" dirty="0" smtClean="0">
                <a:solidFill>
                  <a:prstClr val="black"/>
                </a:solidFill>
                <a:latin typeface="Calibri Light" panose="020F0302020204030204" pitchFamily="34" charset="0"/>
                <a:cs typeface="Calibri Light" panose="020F0302020204030204" pitchFamily="34" charset="0"/>
              </a:rPr>
              <a:t> </a:t>
            </a:r>
            <a:r>
              <a:rPr lang="en-US" dirty="0">
                <a:solidFill>
                  <a:prstClr val="black"/>
                </a:solidFill>
                <a:latin typeface="Calibri Light" panose="020F0302020204030204" pitchFamily="34" charset="0"/>
                <a:cs typeface="Calibri Light" panose="020F0302020204030204" pitchFamily="34" charset="0"/>
              </a:rPr>
              <a:t>III: </a:t>
            </a:r>
            <a:r>
              <a:rPr lang="en-US" dirty="0" smtClean="0">
                <a:solidFill>
                  <a:prstClr val="black"/>
                </a:solidFill>
                <a:latin typeface="Calibri Light" panose="020F0302020204030204" pitchFamily="34" charset="0"/>
                <a:cs typeface="Calibri Light" panose="020F0302020204030204" pitchFamily="34" charset="0"/>
              </a:rPr>
              <a:t>SOLUTION PROPOSÉE</a:t>
            </a:r>
            <a:endParaRPr lang="fr-FR" dirty="0">
              <a:solidFill>
                <a:prstClr val="black"/>
              </a:solidFill>
              <a:latin typeface="Calibri Light" panose="020F0302020204030204" pitchFamily="34" charset="0"/>
              <a:cs typeface="Calibri Light" panose="020F0302020204030204" pitchFamily="34" charset="0"/>
            </a:endParaRPr>
          </a:p>
        </p:txBody>
      </p:sp>
      <p:sp>
        <p:nvSpPr>
          <p:cNvPr id="10" name="Rectangle 9"/>
          <p:cNvSpPr/>
          <p:nvPr/>
        </p:nvSpPr>
        <p:spPr>
          <a:xfrm>
            <a:off x="-361" y="4290023"/>
            <a:ext cx="5501038" cy="1785104"/>
          </a:xfrm>
          <a:prstGeom prst="rect">
            <a:avLst/>
          </a:prstGeom>
        </p:spPr>
        <p:txBody>
          <a:bodyPr wrap="square">
            <a:spAutoFit/>
          </a:bodyPr>
          <a:lstStyle/>
          <a:p>
            <a:pPr marL="514350" lvl="0" indent="-514350">
              <a:spcBef>
                <a:spcPts val="1200"/>
              </a:spcBef>
              <a:buFont typeface="+mj-lt"/>
              <a:buAutoNum type="romanUcPeriod"/>
            </a:pPr>
            <a:r>
              <a:rPr lang="en-US"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DÉTERMINATION DU </a:t>
            </a:r>
            <a:r>
              <a:rPr lang="en-US" sz="1400"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CAPACITAIRE</a:t>
            </a:r>
          </a:p>
          <a:p>
            <a:pPr marL="514350" indent="-514350">
              <a:spcBef>
                <a:spcPts val="1200"/>
              </a:spcBef>
              <a:buFont typeface="+mj-lt"/>
              <a:buAutoNum type="romanUcPeriod"/>
            </a:pPr>
            <a:r>
              <a:rPr lang="en-US" sz="1400"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PILOTAGE ET SUIVI DES </a:t>
            </a:r>
            <a:r>
              <a:rPr lang="en-US" sz="1400"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OPERATIONS</a:t>
            </a:r>
          </a:p>
          <a:p>
            <a:pPr marL="514350" indent="-514350">
              <a:spcBef>
                <a:spcPts val="1200"/>
              </a:spcBef>
              <a:buFont typeface="+mj-lt"/>
              <a:buAutoNum type="romanUcPeriod"/>
            </a:pPr>
            <a:r>
              <a:rPr lang="en-US" sz="1400" kern="0" dirty="0">
                <a:solidFill>
                  <a:srgbClr val="FF0000"/>
                </a:solidFill>
                <a:latin typeface="Calibri Light" panose="020F0302020204030204" pitchFamily="34" charset="0"/>
                <a:ea typeface="Times New Roman" panose="02020603050405020304" pitchFamily="18" charset="0"/>
                <a:cs typeface="Calibri Light" panose="020F0302020204030204" pitchFamily="34" charset="0"/>
              </a:rPr>
              <a:t>POLITIQUE RESSOURCES </a:t>
            </a:r>
            <a:r>
              <a:rPr lang="en-US" sz="1400" kern="0" dirty="0" smtClean="0">
                <a:solidFill>
                  <a:srgbClr val="FF0000"/>
                </a:solidFill>
                <a:latin typeface="Calibri Light" panose="020F0302020204030204" pitchFamily="34" charset="0"/>
                <a:ea typeface="Times New Roman" panose="02020603050405020304" pitchFamily="18" charset="0"/>
                <a:cs typeface="Calibri Light" panose="020F0302020204030204" pitchFamily="34" charset="0"/>
              </a:rPr>
              <a:t>HUMAINES</a:t>
            </a:r>
          </a:p>
          <a:p>
            <a:pPr marL="514350" indent="-514350">
              <a:spcBef>
                <a:spcPts val="1200"/>
              </a:spcBef>
              <a:buFont typeface="+mj-lt"/>
              <a:buAutoNum type="romanUcPeriod"/>
            </a:pPr>
            <a:r>
              <a:rPr lang="en-US"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PLAN QUALITE</a:t>
            </a:r>
            <a:endParaRPr lang="fr-FR" sz="1400"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514350" indent="-514350">
              <a:spcBef>
                <a:spcPts val="1200"/>
              </a:spcBef>
              <a:buFont typeface="+mj-lt"/>
              <a:buAutoNum type="romanUcPeriod"/>
            </a:pPr>
            <a:r>
              <a:rPr lang="en-US" sz="1400" kern="0" dirty="0" smtClean="0">
                <a:solidFill>
                  <a:srgbClr val="FF0000"/>
                </a:solidFill>
                <a:latin typeface="Calibri Light" panose="020F0302020204030204" pitchFamily="34" charset="0"/>
                <a:ea typeface="Times New Roman" panose="02020603050405020304" pitchFamily="18" charset="0"/>
                <a:cs typeface="Calibri Light" panose="020F0302020204030204" pitchFamily="34" charset="0"/>
              </a:rPr>
              <a:t>CONFORMITE TECHNIQUE</a:t>
            </a:r>
            <a:endParaRPr lang="en-US" sz="1400" kern="0" dirty="0">
              <a:solidFill>
                <a:srgbClr val="FF0000"/>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11" name="Rectangle 10"/>
          <p:cNvSpPr/>
          <p:nvPr/>
        </p:nvSpPr>
        <p:spPr>
          <a:xfrm>
            <a:off x="-361" y="6624903"/>
            <a:ext cx="4009431" cy="1785104"/>
          </a:xfrm>
          <a:prstGeom prst="rect">
            <a:avLst/>
          </a:prstGeom>
        </p:spPr>
        <p:txBody>
          <a:bodyPr wrap="none">
            <a:spAutoFit/>
          </a:bodyPr>
          <a:lstStyle/>
          <a:p>
            <a:pPr marL="514350" indent="-514350">
              <a:spcBef>
                <a:spcPts val="1200"/>
              </a:spcBef>
              <a:buFont typeface="+mj-lt"/>
              <a:buAutoNum type="romanUcPeriod"/>
            </a:pPr>
            <a:r>
              <a:rPr lang="fr-FR"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EQUIPE </a:t>
            </a:r>
            <a:r>
              <a:rPr lang="fr-FR"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PROJET</a:t>
            </a:r>
          </a:p>
          <a:p>
            <a:pPr marL="514350" indent="-514350">
              <a:spcBef>
                <a:spcPts val="1200"/>
              </a:spcBef>
              <a:buFont typeface="+mj-lt"/>
              <a:buAutoNum type="romanUcPeriod"/>
            </a:pPr>
            <a:r>
              <a:rPr lang="fr-FR"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EQUIPE MANAGEMENT </a:t>
            </a:r>
            <a:r>
              <a:rPr lang="fr-FR"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OPERATIONNEL</a:t>
            </a:r>
          </a:p>
          <a:p>
            <a:pPr marL="514350" indent="-514350">
              <a:spcBef>
                <a:spcPts val="1200"/>
              </a:spcBef>
              <a:buFont typeface="+mj-lt"/>
              <a:buAutoNum type="romanUcPeriod"/>
            </a:pPr>
            <a:r>
              <a:rPr lang="fr-FR"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MATRICE DE RESPONSABILITÉ </a:t>
            </a:r>
          </a:p>
          <a:p>
            <a:pPr marL="514350" indent="-514350">
              <a:spcBef>
                <a:spcPts val="1200"/>
              </a:spcBef>
              <a:buFont typeface="+mj-lt"/>
              <a:buAutoNum type="romanUcPeriod"/>
            </a:pPr>
            <a:r>
              <a:rPr lang="fr-FR"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CARTOGRAPHIE DES OBLIGATIONS ET TÂCHES</a:t>
            </a:r>
          </a:p>
          <a:p>
            <a:pPr marL="514350" indent="-514350">
              <a:spcBef>
                <a:spcPts val="1200"/>
              </a:spcBef>
              <a:buFont typeface="+mj-lt"/>
              <a:buAutoNum type="romanUcPeriod"/>
            </a:pPr>
            <a:endParaRPr lang="fr-FR" sz="1400"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361" y="6165349"/>
            <a:ext cx="3817071" cy="369332"/>
          </a:xfrm>
          <a:prstGeom prst="rect">
            <a:avLst/>
          </a:prstGeom>
        </p:spPr>
        <p:txBody>
          <a:bodyPr wrap="none">
            <a:spAutoFit/>
          </a:bodyPr>
          <a:lstStyle/>
          <a:p>
            <a:r>
              <a:rPr lang="fr-FR" dirty="0">
                <a:latin typeface="Calibri Light" panose="020F0302020204030204" pitchFamily="34" charset="0"/>
                <a:cs typeface="Calibri Light" panose="020F0302020204030204" pitchFamily="34" charset="0"/>
              </a:rPr>
              <a:t>Chapitre IV: MANAGEMENT DU PROJET</a:t>
            </a:r>
          </a:p>
        </p:txBody>
      </p:sp>
      <p:sp>
        <p:nvSpPr>
          <p:cNvPr id="13" name="Rectangle 12"/>
          <p:cNvSpPr/>
          <p:nvPr/>
        </p:nvSpPr>
        <p:spPr>
          <a:xfrm>
            <a:off x="-17870" y="8184696"/>
            <a:ext cx="2890278" cy="369332"/>
          </a:xfrm>
          <a:prstGeom prst="rect">
            <a:avLst/>
          </a:prstGeom>
        </p:spPr>
        <p:txBody>
          <a:bodyPr wrap="none">
            <a:spAutoFit/>
          </a:bodyPr>
          <a:lstStyle/>
          <a:p>
            <a:r>
              <a:rPr lang="fr-FR" dirty="0">
                <a:latin typeface="Calibri Light" panose="020F0302020204030204" pitchFamily="34" charset="0"/>
                <a:cs typeface="Calibri Light" panose="020F0302020204030204" pitchFamily="34" charset="0"/>
              </a:rPr>
              <a:t>Chapitre V: NOS REFERENCES</a:t>
            </a:r>
          </a:p>
        </p:txBody>
      </p:sp>
      <p:sp>
        <p:nvSpPr>
          <p:cNvPr id="14" name="Rectangle 13"/>
          <p:cNvSpPr/>
          <p:nvPr/>
        </p:nvSpPr>
        <p:spPr>
          <a:xfrm>
            <a:off x="-17870" y="8556594"/>
            <a:ext cx="6271046" cy="369332"/>
          </a:xfrm>
          <a:prstGeom prst="rect">
            <a:avLst/>
          </a:prstGeom>
        </p:spPr>
        <p:txBody>
          <a:bodyPr wrap="square">
            <a:spAutoFit/>
          </a:bodyPr>
          <a:lstStyle/>
          <a:p>
            <a:r>
              <a:rPr lang="fr-FR" dirty="0">
                <a:latin typeface="Calibri Light" panose="020F0302020204030204" pitchFamily="34" charset="0"/>
                <a:cs typeface="Calibri Light" panose="020F0302020204030204" pitchFamily="34" charset="0"/>
              </a:rPr>
              <a:t>Chapitre VI: SERVICES POUVANT ETRE DEMANDES DANS LE FUTUR</a:t>
            </a:r>
          </a:p>
        </p:txBody>
      </p:sp>
      <p:sp>
        <p:nvSpPr>
          <p:cNvPr id="15" name="Rectangle 14"/>
          <p:cNvSpPr/>
          <p:nvPr/>
        </p:nvSpPr>
        <p:spPr>
          <a:xfrm>
            <a:off x="-11185" y="8975376"/>
            <a:ext cx="2987485" cy="369332"/>
          </a:xfrm>
          <a:prstGeom prst="rect">
            <a:avLst/>
          </a:prstGeom>
        </p:spPr>
        <p:txBody>
          <a:bodyPr wrap="none">
            <a:spAutoFit/>
          </a:bodyPr>
          <a:lstStyle/>
          <a:p>
            <a:r>
              <a:rPr lang="fr-FR" dirty="0">
                <a:latin typeface="Calibri Light" panose="020F0302020204030204" pitchFamily="34" charset="0"/>
                <a:cs typeface="Calibri Light" panose="020F0302020204030204" pitchFamily="34" charset="0"/>
              </a:rPr>
              <a:t>Chapitre VII: RETROPLANNING</a:t>
            </a:r>
            <a:endParaRPr lang="fr-FR" dirty="0">
              <a:latin typeface="Calibri Light" panose="020F0302020204030204" pitchFamily="34" charset="0"/>
              <a:cs typeface="Calibri Light" panose="020F0302020204030204" pitchFamily="34" charset="0"/>
            </a:endParaRPr>
          </a:p>
        </p:txBody>
      </p:sp>
      <p:sp>
        <p:nvSpPr>
          <p:cNvPr id="16" name="Rectangle 15"/>
          <p:cNvSpPr/>
          <p:nvPr/>
        </p:nvSpPr>
        <p:spPr>
          <a:xfrm>
            <a:off x="-17870" y="9364363"/>
            <a:ext cx="2357505" cy="369332"/>
          </a:xfrm>
          <a:prstGeom prst="rect">
            <a:avLst/>
          </a:prstGeom>
        </p:spPr>
        <p:txBody>
          <a:bodyPr wrap="none">
            <a:spAutoFit/>
          </a:bodyPr>
          <a:lstStyle/>
          <a:p>
            <a:r>
              <a:rPr lang="fr-FR" dirty="0">
                <a:latin typeface="Calibri Light" panose="020F0302020204030204" pitchFamily="34" charset="0"/>
                <a:cs typeface="Calibri Light" panose="020F0302020204030204" pitchFamily="34" charset="0"/>
              </a:rPr>
              <a:t>Chapitre VIII : ANNEXES</a:t>
            </a:r>
          </a:p>
        </p:txBody>
      </p:sp>
      <p:sp>
        <p:nvSpPr>
          <p:cNvPr id="17" name="Rectangle 16"/>
          <p:cNvSpPr/>
          <p:nvPr/>
        </p:nvSpPr>
        <p:spPr>
          <a:xfrm>
            <a:off x="201934" y="1313594"/>
            <a:ext cx="1913088" cy="369332"/>
          </a:xfrm>
          <a:prstGeom prst="rect">
            <a:avLst/>
          </a:prstGeom>
        </p:spPr>
        <p:txBody>
          <a:bodyPr wrap="none">
            <a:spAutoFit/>
          </a:bodyPr>
          <a:lstStyle/>
          <a:p>
            <a:r>
              <a:rPr lang="fr-FR" dirty="0">
                <a:latin typeface="Calibri Light" panose="020F0302020204030204" pitchFamily="34" charset="0"/>
                <a:cs typeface="Calibri Light" panose="020F0302020204030204" pitchFamily="34" charset="0"/>
              </a:rPr>
              <a:t>Table des matières</a:t>
            </a:r>
          </a:p>
        </p:txBody>
      </p:sp>
      <p:sp>
        <p:nvSpPr>
          <p:cNvPr id="19" name="Rectangle 18"/>
          <p:cNvSpPr/>
          <p:nvPr/>
        </p:nvSpPr>
        <p:spPr>
          <a:xfrm>
            <a:off x="5921192" y="2042503"/>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06</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0" name="Rectangle 19"/>
          <p:cNvSpPr/>
          <p:nvPr/>
        </p:nvSpPr>
        <p:spPr>
          <a:xfrm>
            <a:off x="5921192" y="2402337"/>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06</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1" name="Rectangle 20"/>
          <p:cNvSpPr/>
          <p:nvPr/>
        </p:nvSpPr>
        <p:spPr>
          <a:xfrm>
            <a:off x="5921192" y="2750696"/>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08</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2" name="Rectangle 21"/>
          <p:cNvSpPr/>
          <p:nvPr/>
        </p:nvSpPr>
        <p:spPr>
          <a:xfrm>
            <a:off x="5921192" y="315174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08</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3" name="Rectangle 22"/>
          <p:cNvSpPr/>
          <p:nvPr/>
        </p:nvSpPr>
        <p:spPr>
          <a:xfrm>
            <a:off x="5921192" y="1641450"/>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05</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4" name="Rectangle 23"/>
          <p:cNvSpPr/>
          <p:nvPr/>
        </p:nvSpPr>
        <p:spPr>
          <a:xfrm>
            <a:off x="5921192" y="352149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11</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5" name="Rectangle 24"/>
          <p:cNvSpPr/>
          <p:nvPr/>
        </p:nvSpPr>
        <p:spPr>
          <a:xfrm>
            <a:off x="5921192" y="389124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13</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6" name="Rectangle 25"/>
          <p:cNvSpPr/>
          <p:nvPr/>
        </p:nvSpPr>
        <p:spPr>
          <a:xfrm>
            <a:off x="5921192" y="426099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15</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7" name="Rectangle 26"/>
          <p:cNvSpPr/>
          <p:nvPr/>
        </p:nvSpPr>
        <p:spPr>
          <a:xfrm>
            <a:off x="5921192" y="463074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31</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8" name="Rectangle 27"/>
          <p:cNvSpPr/>
          <p:nvPr/>
        </p:nvSpPr>
        <p:spPr>
          <a:xfrm>
            <a:off x="5921192" y="500049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44</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29" name="Rectangle 28"/>
          <p:cNvSpPr/>
          <p:nvPr/>
        </p:nvSpPr>
        <p:spPr>
          <a:xfrm>
            <a:off x="5921192" y="537024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61</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0" name="Rectangle 29"/>
          <p:cNvSpPr/>
          <p:nvPr/>
        </p:nvSpPr>
        <p:spPr>
          <a:xfrm>
            <a:off x="5921192" y="573999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71</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1" name="Rectangle 30"/>
          <p:cNvSpPr/>
          <p:nvPr/>
        </p:nvSpPr>
        <p:spPr>
          <a:xfrm>
            <a:off x="5921192" y="6137770"/>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87</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2" name="Rectangle 31"/>
          <p:cNvSpPr/>
          <p:nvPr/>
        </p:nvSpPr>
        <p:spPr>
          <a:xfrm>
            <a:off x="5921192" y="6862242"/>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89</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3" name="Rectangle 32"/>
          <p:cNvSpPr/>
          <p:nvPr/>
        </p:nvSpPr>
        <p:spPr>
          <a:xfrm>
            <a:off x="5921192" y="7215168"/>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91</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4" name="Rectangle 33"/>
          <p:cNvSpPr/>
          <p:nvPr/>
        </p:nvSpPr>
        <p:spPr>
          <a:xfrm>
            <a:off x="5921192" y="7609656"/>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92</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5" name="Rectangle 34"/>
          <p:cNvSpPr/>
          <p:nvPr/>
        </p:nvSpPr>
        <p:spPr>
          <a:xfrm>
            <a:off x="5921192" y="6514760"/>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88</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6" name="Rectangle 35"/>
          <p:cNvSpPr/>
          <p:nvPr/>
        </p:nvSpPr>
        <p:spPr>
          <a:xfrm>
            <a:off x="5921191" y="8109609"/>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93</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7" name="Rectangle 36"/>
          <p:cNvSpPr/>
          <p:nvPr/>
        </p:nvSpPr>
        <p:spPr>
          <a:xfrm>
            <a:off x="6181103" y="8544460"/>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95</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8" name="Rectangle 37"/>
          <p:cNvSpPr/>
          <p:nvPr/>
        </p:nvSpPr>
        <p:spPr>
          <a:xfrm>
            <a:off x="5921189" y="8979312"/>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97</a:t>
            </a:r>
            <a:endParaRPr lang="fr-FR" sz="1400" dirty="0">
              <a:solidFill>
                <a:schemeClr val="tx1"/>
              </a:solidFill>
              <a:latin typeface="Calibri Light" panose="020F0302020204030204" pitchFamily="34" charset="0"/>
              <a:cs typeface="Calibri Light" panose="020F0302020204030204" pitchFamily="34" charset="0"/>
            </a:endParaRPr>
          </a:p>
          <a:p>
            <a:pPr algn="ctr"/>
            <a:endParaRPr lang="fr-FR" sz="1400" dirty="0"/>
          </a:p>
        </p:txBody>
      </p:sp>
      <p:sp>
        <p:nvSpPr>
          <p:cNvPr id="39" name="Rectangle 38"/>
          <p:cNvSpPr/>
          <p:nvPr/>
        </p:nvSpPr>
        <p:spPr>
          <a:xfrm>
            <a:off x="5921188" y="9334034"/>
            <a:ext cx="927191" cy="401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latin typeface="Calibri Light" panose="020F0302020204030204" pitchFamily="34" charset="0"/>
              <a:cs typeface="Calibri Light" panose="020F0302020204030204" pitchFamily="34" charset="0"/>
            </a:endParaRPr>
          </a:p>
          <a:p>
            <a:pPr algn="ctr"/>
            <a:r>
              <a:rPr lang="fr-FR" sz="1400" dirty="0" smtClean="0">
                <a:solidFill>
                  <a:schemeClr val="tx1"/>
                </a:solidFill>
                <a:latin typeface="Calibri Light" panose="020F0302020204030204" pitchFamily="34" charset="0"/>
                <a:cs typeface="Calibri Light" panose="020F0302020204030204" pitchFamily="34" charset="0"/>
              </a:rPr>
              <a:t>Page 102</a:t>
            </a:r>
            <a:endParaRPr lang="fr-FR" sz="14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5606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15092" y="1474950"/>
            <a:ext cx="6926316" cy="8066375"/>
          </a:xfrm>
          <a:prstGeom prst="rect">
            <a:avLst/>
          </a:prstGeom>
        </p:spPr>
        <p:txBody>
          <a:bodyPr wrap="square">
            <a:spAutoFit/>
          </a:bodyPr>
          <a:lstStyle/>
          <a:p>
            <a:pPr marL="514350" lvl="0" indent="-514350">
              <a:lnSpc>
                <a:spcPct val="107000"/>
              </a:lnSpc>
              <a:spcBef>
                <a:spcPts val="1200"/>
              </a:spcBef>
              <a:spcAft>
                <a:spcPts val="0"/>
              </a:spcAft>
              <a:buFont typeface="+mj-lt"/>
              <a:buAutoNum type="romanUcPeriod" startAt="2"/>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PILOTAGE ET SUIVI DES OPERATIONS</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2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 </a:t>
            </a:r>
            <a:r>
              <a:rPr lang="fr-FR" sz="1400" dirty="0">
                <a:latin typeface="Calibri Light" panose="020F0302020204030204" pitchFamily="34" charset="0"/>
                <a:ea typeface="Calibri" panose="020F0502020204030204" pitchFamily="34" charset="0"/>
                <a:cs typeface="Calibri Light" panose="020F0302020204030204" pitchFamily="34" charset="0"/>
              </a:rPr>
              <a:t>A MEDIA CONTACT, nous croyons fermement que la réussite de nos opérations passe impérativement par les bases suivantes :</a:t>
            </a: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une </a:t>
            </a:r>
            <a:r>
              <a:rPr lang="fr-FR" sz="1400" b="1" dirty="0">
                <a:latin typeface="Calibri Light" panose="020F0302020204030204" pitchFamily="34" charset="0"/>
                <a:ea typeface="Calibri" panose="020F0502020204030204" pitchFamily="34" charset="0"/>
                <a:cs typeface="Calibri Light" panose="020F0302020204030204" pitchFamily="34" charset="0"/>
              </a:rPr>
              <a:t>excellente maîtrise de l’ensemble des KPI inhérents aux activités ;</a:t>
            </a:r>
            <a:endParaRPr lang="fr-FR" sz="1400" dirty="0">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une </a:t>
            </a:r>
            <a:r>
              <a:rPr lang="fr-FR" sz="1400" i="1" dirty="0">
                <a:latin typeface="Calibri Light" panose="020F0302020204030204" pitchFamily="34" charset="0"/>
                <a:ea typeface="Calibri" panose="020F0502020204030204" pitchFamily="34" charset="0"/>
                <a:cs typeface="Calibri Light" panose="020F0302020204030204" pitchFamily="34" charset="0"/>
              </a:rPr>
              <a:t>synergie de tous les jours entre les différentes composantes</a:t>
            </a:r>
            <a:r>
              <a:rPr lang="fr-FR" sz="1400" dirty="0">
                <a:latin typeface="Calibri Light" panose="020F0302020204030204" pitchFamily="34" charset="0"/>
                <a:ea typeface="Calibri" panose="020F0502020204030204" pitchFamily="34" charset="0"/>
                <a:cs typeface="Calibri Light" panose="020F0302020204030204" pitchFamily="34" charset="0"/>
              </a:rPr>
              <a:t> participant au projet tout en gardant les expertises respectives de chaque composante ;</a:t>
            </a:r>
            <a:endParaRPr lang="fr-FR" sz="1400" dirty="0">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une </a:t>
            </a:r>
            <a:r>
              <a:rPr lang="fr-FR" sz="1400" b="1" dirty="0">
                <a:latin typeface="Calibri Light" panose="020F0302020204030204" pitchFamily="34" charset="0"/>
                <a:ea typeface="Calibri" panose="020F0502020204030204" pitchFamily="34" charset="0"/>
                <a:cs typeface="Calibri Light" panose="020F0302020204030204" pitchFamily="34" charset="0"/>
              </a:rPr>
              <a:t>communication efficace et permanente</a:t>
            </a:r>
            <a:r>
              <a:rPr lang="fr-FR" sz="1400" dirty="0">
                <a:latin typeface="Calibri Light" panose="020F0302020204030204" pitchFamily="34" charset="0"/>
                <a:ea typeface="Calibri" panose="020F0502020204030204" pitchFamily="34" charset="0"/>
                <a:cs typeface="Calibri Light" panose="020F0302020204030204" pitchFamily="34" charset="0"/>
              </a:rPr>
              <a:t> afin d’associer tous les intervenants et leur permettre d’être non seulement conscients des enjeux et des objectifs mais aussi des impacts associés aux services délivrés ;</a:t>
            </a:r>
            <a:endParaRPr lang="fr-FR" sz="1400" dirty="0">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une </a:t>
            </a:r>
            <a:r>
              <a:rPr lang="fr-FR" sz="1400" b="1" dirty="0">
                <a:latin typeface="Calibri Light" panose="020F0302020204030204" pitchFamily="34" charset="0"/>
                <a:ea typeface="Calibri" panose="020F0502020204030204" pitchFamily="34" charset="0"/>
                <a:cs typeface="Calibri Light" panose="020F0302020204030204" pitchFamily="34" charset="0"/>
              </a:rPr>
              <a:t>transparence de tous les instants</a:t>
            </a:r>
            <a:r>
              <a:rPr lang="fr-FR" sz="1400" dirty="0">
                <a:latin typeface="Calibri Light" panose="020F0302020204030204" pitchFamily="34" charset="0"/>
                <a:ea typeface="Calibri" panose="020F0502020204030204" pitchFamily="34" charset="0"/>
                <a:cs typeface="Calibri Light" panose="020F0302020204030204" pitchFamily="34" charset="0"/>
              </a:rPr>
              <a:t> que ce soit en interne ou en externe sans quoi des décalages de perception et des erreurs risquent d’être commises ;</a:t>
            </a:r>
            <a:endParaRPr lang="fr-FR" sz="1400" dirty="0">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la </a:t>
            </a:r>
            <a:r>
              <a:rPr lang="fr-FR" sz="1400" b="1" dirty="0">
                <a:latin typeface="Calibri Light" panose="020F0302020204030204" pitchFamily="34" charset="0"/>
                <a:ea typeface="Calibri" panose="020F0502020204030204" pitchFamily="34" charset="0"/>
                <a:cs typeface="Calibri Light" panose="020F0302020204030204" pitchFamily="34" charset="0"/>
              </a:rPr>
              <a:t>nécessité d’avoir un regard neuf</a:t>
            </a:r>
            <a:r>
              <a:rPr lang="fr-FR" sz="1400" dirty="0">
                <a:latin typeface="Calibri Light" panose="020F0302020204030204" pitchFamily="34" charset="0"/>
                <a:ea typeface="Calibri" panose="020F0502020204030204" pitchFamily="34" charset="0"/>
                <a:cs typeface="Calibri Light" panose="020F0302020204030204" pitchFamily="34" charset="0"/>
              </a:rPr>
              <a:t> au niveau de l’ensemble des analyses réalisées sur le terrain ;</a:t>
            </a:r>
            <a:endParaRPr lang="fr-FR" sz="1400" dirty="0">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la  volonté de </a:t>
            </a:r>
            <a:r>
              <a:rPr lang="fr-FR" sz="1400" b="1" dirty="0">
                <a:latin typeface="Calibri Light" panose="020F0302020204030204" pitchFamily="34" charset="0"/>
                <a:ea typeface="Calibri" panose="020F0502020204030204" pitchFamily="34" charset="0"/>
                <a:cs typeface="Calibri Light" panose="020F0302020204030204" pitchFamily="34" charset="0"/>
              </a:rPr>
              <a:t>créer en permanence de la valeur ajoutée</a:t>
            </a:r>
            <a:r>
              <a:rPr lang="fr-FR" sz="1400" dirty="0">
                <a:latin typeface="Calibri Light" panose="020F0302020204030204" pitchFamily="34" charset="0"/>
                <a:ea typeface="Calibri" panose="020F0502020204030204" pitchFamily="34" charset="0"/>
                <a:cs typeface="Calibri Light" panose="020F0302020204030204" pitchFamily="34" charset="0"/>
              </a:rPr>
              <a:t> pour nos clients ;</a:t>
            </a:r>
            <a:endParaRPr lang="fr-FR" sz="1400" dirty="0">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l’impérieuse nécessité de garder à l’esprit que la satisfaction de l’utilisateur final fera le succès des produits et services d’ORANGE BURKINA FASO et contribuera à fidéliser les clients.</a:t>
            </a:r>
            <a:endParaRPr lang="fr-FR" sz="1400" dirty="0">
              <a:latin typeface="Calibri Light" panose="020F0302020204030204" pitchFamily="34" charset="0"/>
              <a:cs typeface="Calibri Light" panose="020F0302020204030204" pitchFamily="34" charset="0"/>
            </a:endParaRPr>
          </a:p>
          <a:p>
            <a:pPr algn="just">
              <a:lnSpc>
                <a:spcPct val="150000"/>
              </a:lnSpc>
              <a:spcAft>
                <a:spcPts val="1000"/>
              </a:spcAft>
            </a:pPr>
            <a:r>
              <a:rPr lang="fr-FR" sz="1400" dirty="0">
                <a:latin typeface="Calibri Light" panose="020F0302020204030204" pitchFamily="34" charset="0"/>
                <a:cs typeface="Calibri Light" panose="020F0302020204030204" pitchFamily="34" charset="0"/>
              </a:rPr>
              <a:t>Pour y parvenir, MEDIA CONTACT  </a:t>
            </a:r>
            <a:r>
              <a:rPr lang="fr-FR" sz="1400" b="1" dirty="0">
                <a:latin typeface="Calibri Light" panose="020F0302020204030204" pitchFamily="34" charset="0"/>
                <a:cs typeface="Calibri Light" panose="020F0302020204030204" pitchFamily="34" charset="0"/>
              </a:rPr>
              <a:t> </a:t>
            </a:r>
            <a:r>
              <a:rPr lang="fr-FR" sz="1400" i="1" dirty="0">
                <a:latin typeface="Calibri Light" panose="020F0302020204030204" pitchFamily="34" charset="0"/>
                <a:cs typeface="Calibri Light" panose="020F0302020204030204" pitchFamily="34" charset="0"/>
              </a:rPr>
              <a:t> </a:t>
            </a:r>
            <a:r>
              <a:rPr lang="fr-FR" sz="1400" i="1" dirty="0" smtClean="0">
                <a:latin typeface="Calibri Light" panose="020F0302020204030204" pitchFamily="34" charset="0"/>
                <a:cs typeface="Calibri Light" panose="020F0302020204030204" pitchFamily="34" charset="0"/>
              </a:rPr>
              <a:t>MEDIA </a:t>
            </a:r>
            <a:r>
              <a:rPr lang="fr-FR" sz="1400" i="1" dirty="0">
                <a:latin typeface="Calibri Light" panose="020F0302020204030204" pitchFamily="34" charset="0"/>
                <a:cs typeface="Calibri Light" panose="020F0302020204030204" pitchFamily="34" charset="0"/>
              </a:rPr>
              <a:t>CONTACT  adoptera </a:t>
            </a:r>
            <a:r>
              <a:rPr lang="fr-FR" sz="1400" b="1" i="1" dirty="0">
                <a:latin typeface="Calibri Light" panose="020F0302020204030204" pitchFamily="34" charset="0"/>
                <a:cs typeface="Calibri Light" panose="020F0302020204030204" pitchFamily="34" charset="0"/>
              </a:rPr>
              <a:t>l’ensemble de ces procédures de suivi  </a:t>
            </a:r>
            <a:r>
              <a:rPr lang="fr-FR" sz="1400" i="1" dirty="0">
                <a:latin typeface="Calibri Light" panose="020F0302020204030204" pitchFamily="34" charset="0"/>
                <a:cs typeface="Calibri Light" panose="020F0302020204030204" pitchFamily="34" charset="0"/>
              </a:rPr>
              <a:t>dans le cadre du</a:t>
            </a:r>
            <a:r>
              <a:rPr lang="fr-FR" sz="1400" b="1" i="1" dirty="0">
                <a:latin typeface="Calibri Light" panose="020F0302020204030204" pitchFamily="34" charset="0"/>
                <a:cs typeface="Calibri Light" panose="020F0302020204030204" pitchFamily="34" charset="0"/>
              </a:rPr>
              <a:t> traitement des contacts, de la gestion des tableaux de bords, des </a:t>
            </a:r>
            <a:r>
              <a:rPr lang="fr-FR" sz="1400" b="1" i="1" dirty="0" err="1">
                <a:latin typeface="Calibri Light" panose="020F0302020204030204" pitchFamily="34" charset="0"/>
                <a:cs typeface="Calibri Light" panose="020F0302020204030204" pitchFamily="34" charset="0"/>
              </a:rPr>
              <a:t>reporting</a:t>
            </a:r>
            <a:r>
              <a:rPr lang="fr-FR" sz="1400" b="1" i="1" dirty="0">
                <a:latin typeface="Calibri Light" panose="020F0302020204030204" pitchFamily="34" charset="0"/>
                <a:cs typeface="Calibri Light" panose="020F0302020204030204" pitchFamily="34" charset="0"/>
              </a:rPr>
              <a:t>, des comités de suivi et des règles de </a:t>
            </a:r>
            <a:r>
              <a:rPr lang="fr-FR" sz="1400" b="1" i="1" dirty="0" smtClean="0">
                <a:latin typeface="Calibri Light" panose="020F0302020204030204" pitchFamily="34" charset="0"/>
                <a:cs typeface="Calibri Light" panose="020F0302020204030204" pitchFamily="34" charset="0"/>
              </a:rPr>
              <a:t>compliance conformément aux exigences du cahier des charges retenues au niveau du titre « Tableaux </a:t>
            </a:r>
            <a:r>
              <a:rPr lang="fr-FR" sz="1400" b="1" i="1" dirty="0">
                <a:latin typeface="Calibri Light" panose="020F0302020204030204" pitchFamily="34" charset="0"/>
                <a:cs typeface="Calibri Light" panose="020F0302020204030204" pitchFamily="34" charset="0"/>
              </a:rPr>
              <a:t>de bord et </a:t>
            </a:r>
            <a:r>
              <a:rPr lang="fr-FR" sz="1400" b="1" i="1" dirty="0" smtClean="0">
                <a:latin typeface="Calibri Light" panose="020F0302020204030204" pitchFamily="34" charset="0"/>
                <a:cs typeface="Calibri Light" panose="020F0302020204030204" pitchFamily="34" charset="0"/>
              </a:rPr>
              <a:t>pilotage » </a:t>
            </a:r>
            <a:r>
              <a:rPr lang="fr-FR" sz="1400" b="1" i="1" dirty="0">
                <a:latin typeface="Calibri Light" panose="020F0302020204030204" pitchFamily="34" charset="0"/>
                <a:cs typeface="Calibri Light" panose="020F0302020204030204" pitchFamily="34" charset="0"/>
              </a:rPr>
              <a:t>; page 10).</a:t>
            </a:r>
            <a:endParaRPr lang="fr-FR" sz="1400" dirty="0">
              <a:effectLst/>
              <a:latin typeface="Calibri Light" panose="020F03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30</a:t>
            </a:fld>
            <a:endParaRPr lang="fr-FR" sz="900" noProof="0" dirty="0">
              <a:solidFill>
                <a:schemeClr val="bg1">
                  <a:alpha val="70000"/>
                </a:schemeClr>
              </a:solidFill>
            </a:endParaRPr>
          </a:p>
        </p:txBody>
      </p:sp>
    </p:spTree>
    <p:extLst>
      <p:ext uri="{BB962C8B-B14F-4D97-AF65-F5344CB8AC3E}">
        <p14:creationId xmlns:p14="http://schemas.microsoft.com/office/powerpoint/2010/main" val="2946730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3" name="Rectangle 2"/>
          <p:cNvSpPr/>
          <p:nvPr/>
        </p:nvSpPr>
        <p:spPr>
          <a:xfrm>
            <a:off x="288816" y="1523227"/>
            <a:ext cx="6978868" cy="6833922"/>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TRAITEMENT DES CONTACTS</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MEDIA CONTACT  suivra bien évidemment les différents process définis dans le cahier des charges et dans les différents documents de spécification qui lui seront remis par ORANGE BURKINA FASO lors de la phase projet (supports de formation, documents qualité..) : </a:t>
            </a:r>
          </a:p>
          <a:p>
            <a:pPr marL="342900" lvl="0" indent="-342900">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respect des règles de réalisation des opérations ;</a:t>
            </a:r>
          </a:p>
          <a:p>
            <a:pPr marL="342900" lvl="0" indent="-342900">
              <a:lnSpc>
                <a:spcPct val="150000"/>
              </a:lnSpc>
              <a:spcAft>
                <a:spcPts val="8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suivi des normes qualité : nombre d’écoutes par agents, suivi des acquis, mise en place de quiz…</a:t>
            </a:r>
          </a:p>
          <a:p>
            <a:pPr marL="285750" indent="-285750">
              <a:lnSpc>
                <a:spcPct val="150000"/>
              </a:lnSpc>
              <a:spcAft>
                <a:spcPts val="800"/>
              </a:spcAft>
              <a:buClr>
                <a:srgbClr val="FF0000"/>
              </a:buClr>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Dans le détail, les principales activités seraient les suivantes :</a:t>
            </a:r>
          </a:p>
          <a:p>
            <a:pPr marL="342900" lvl="0" indent="-342900">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fournir des informations commerciales aux clients appelants ; </a:t>
            </a:r>
          </a:p>
          <a:p>
            <a:pPr marL="342900" lvl="0" indent="-342900">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informer les clients sur l’état d’avancement des demandes et réclamations en cours ;</a:t>
            </a:r>
          </a:p>
          <a:p>
            <a:pPr marL="342900" lvl="0" indent="-342900">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assister les clients à l’utilisation des services utilisés ;</a:t>
            </a:r>
          </a:p>
          <a:p>
            <a:pPr marL="342900" lvl="0" indent="-342900">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transférer les cas clients destinés au back office ORANGE BURKINA FASO selon les procédures mises en place ;</a:t>
            </a:r>
          </a:p>
          <a:p>
            <a:pPr marL="342900" lvl="0" indent="-342900">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qualifier les données complémentaires du client (adresses mail, 2e numéro de contact mobile, nom et prénoms, etc.) ;</a:t>
            </a:r>
          </a:p>
          <a:p>
            <a:pPr marL="342900" lvl="0" indent="-342900">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réaliser des ventes en rebond commercial en phase 2 ;</a:t>
            </a:r>
          </a:p>
          <a:p>
            <a:pPr marL="342900" lvl="0" indent="-342900">
              <a:lnSpc>
                <a:spcPct val="150000"/>
              </a:lnSpc>
              <a:spcAft>
                <a:spcPts val="8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respecter le process de fidélisation / rétention.</a:t>
            </a:r>
          </a:p>
          <a:p>
            <a:pPr>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traitement de ces demandes entrantes quel que soit le canal (Voix, réseaux sociaux, mails, SMS)  sera réalisé tout en garantissant une bonne productivité pour l’ensemble de l’équipe.</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31</a:t>
            </a:fld>
            <a:endParaRPr lang="fr-FR" sz="900" noProof="0" dirty="0">
              <a:solidFill>
                <a:schemeClr val="bg1">
                  <a:alpha val="70000"/>
                </a:schemeClr>
              </a:solidFill>
            </a:endParaRPr>
          </a:p>
        </p:txBody>
      </p:sp>
    </p:spTree>
    <p:extLst>
      <p:ext uri="{BB962C8B-B14F-4D97-AF65-F5344CB8AC3E}">
        <p14:creationId xmlns:p14="http://schemas.microsoft.com/office/powerpoint/2010/main" val="767576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96655" y="1512991"/>
            <a:ext cx="6876503" cy="4618187"/>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2"/>
            </a:pPr>
            <a:r>
              <a:rPr lang="fr-FR" sz="1600" b="1" kern="0" dirty="0">
                <a:solidFill>
                  <a:srgbClr val="2E74B5"/>
                </a:solidFill>
                <a:latin typeface="Century Gothic" panose="020B0502020202020204" pitchFamily="34" charset="0"/>
                <a:ea typeface="Calibri" panose="020F0502020204030204" pitchFamily="34" charset="0"/>
                <a:cs typeface="Calibri Light" panose="020F0302020204030204" pitchFamily="34" charset="0"/>
              </a:rPr>
              <a:t>LEVIER DE REDUCTION DES APPELS </a:t>
            </a:r>
            <a:r>
              <a:rPr lang="fr-FR" sz="1600" b="1" kern="0" dirty="0" smtClean="0">
                <a:solidFill>
                  <a:srgbClr val="2E74B5"/>
                </a:solidFill>
                <a:latin typeface="Century Gothic" panose="020B0502020202020204" pitchFamily="34" charset="0"/>
                <a:ea typeface="Calibri" panose="020F0502020204030204" pitchFamily="34" charset="0"/>
                <a:cs typeface="Calibri Light" panose="020F0302020204030204" pitchFamily="34" charset="0"/>
              </a:rPr>
              <a:t>REITERES</a:t>
            </a:r>
          </a:p>
          <a:p>
            <a:pPr lvl="0">
              <a:lnSpc>
                <a:spcPct val="150000"/>
              </a:lnSpc>
              <a:spcBef>
                <a:spcPts val="1200"/>
              </a:spcBef>
              <a:spcAft>
                <a:spcPts val="0"/>
              </a:spcAft>
            </a:pPr>
            <a:r>
              <a:rPr lang="fr-FR" sz="1400" dirty="0" smtClean="0">
                <a:latin typeface="Calibri Light" panose="020F0302020204030204" pitchFamily="34" charset="0"/>
                <a:ea typeface="Calibri" panose="020F0502020204030204" pitchFamily="34" charset="0"/>
                <a:cs typeface="Calibri Light" panose="020F0302020204030204" pitchFamily="34" charset="0"/>
              </a:rPr>
              <a:t>De </a:t>
            </a:r>
            <a:r>
              <a:rPr lang="fr-FR" sz="1400" dirty="0">
                <a:latin typeface="Calibri Light" panose="020F0302020204030204" pitchFamily="34" charset="0"/>
                <a:ea typeface="Calibri" panose="020F0502020204030204" pitchFamily="34" charset="0"/>
                <a:cs typeface="Calibri Light" panose="020F0302020204030204" pitchFamily="34" charset="0"/>
              </a:rPr>
              <a:t>façon générale et de par notre expérience, la réitération des contacts peut être la conséquence de :</a:t>
            </a:r>
          </a:p>
          <a:p>
            <a:pPr marL="342900" lvl="0" indent="-342900">
              <a:lnSpc>
                <a:spcPct val="150000"/>
              </a:lnSpc>
              <a:spcAft>
                <a:spcPts val="0"/>
              </a:spcAft>
              <a:buClr>
                <a:srgbClr val="FF0000"/>
              </a:buClr>
              <a:buSzPts val="1600"/>
              <a:buFont typeface="Arial" panose="020B0604020202020204" pitchFamily="34" charset="0"/>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une réponse incomplète ou erronée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ts val="1600"/>
              <a:buFont typeface="Arial" panose="020B0604020202020204" pitchFamily="34" charset="0"/>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une incompréhension de la réponse apportée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ts val="1600"/>
              <a:buFont typeface="Arial" panose="020B0604020202020204" pitchFamily="34" charset="0"/>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un doute sur la prise en charge de la demande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ts val="1600"/>
              <a:buFont typeface="Arial" panose="020B0604020202020204" pitchFamily="34" charset="0"/>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un problème non résolu.</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0"/>
              </a:spcAft>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Notre premier levier est</a:t>
            </a:r>
            <a:r>
              <a:rPr lang="fr-FR" sz="1400" b="1" dirty="0">
                <a:latin typeface="Calibri Light" panose="020F0302020204030204" pitchFamily="34" charset="0"/>
                <a:ea typeface="Calibri" panose="020F0502020204030204" pitchFamily="34" charset="0"/>
                <a:cs typeface="Calibri Light" panose="020F0302020204030204" pitchFamily="34" charset="0"/>
              </a:rPr>
              <a:t> de piloter efficacement le FCR (First Call </a:t>
            </a:r>
            <a:r>
              <a:rPr lang="fr-FR" sz="1400" b="1" dirty="0" err="1">
                <a:latin typeface="Calibri Light" panose="020F0302020204030204" pitchFamily="34" charset="0"/>
                <a:ea typeface="Calibri" panose="020F0502020204030204" pitchFamily="34" charset="0"/>
                <a:cs typeface="Calibri Light" panose="020F0302020204030204" pitchFamily="34" charset="0"/>
              </a:rPr>
              <a:t>Resolution</a:t>
            </a:r>
            <a:r>
              <a:rPr lang="fr-FR" sz="1400" dirty="0">
                <a:latin typeface="Calibri Light" panose="020F0302020204030204" pitchFamily="34" charset="0"/>
                <a:ea typeface="Calibri" panose="020F0502020204030204" pitchFamily="34" charset="0"/>
                <a:cs typeface="Calibri Light" panose="020F0302020204030204" pitchFamily="34" charset="0"/>
              </a:rPr>
              <a:t>)  afin d’amener chaque collaborateur à répondre complètement à la question du client dès le 1er contact, voir à aller un peu au-delà de la demande pour éviter que le client ne rappelle plus tard.	</a:t>
            </a: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Notre deuxième levier est de </a:t>
            </a:r>
            <a:r>
              <a:rPr lang="fr-FR" sz="1400" b="1" dirty="0">
                <a:latin typeface="Calibri Light" panose="020F0302020204030204" pitchFamily="34" charset="0"/>
                <a:ea typeface="Calibri" panose="020F0502020204030204" pitchFamily="34" charset="0"/>
                <a:cs typeface="Calibri Light" panose="020F0302020204030204" pitchFamily="34" charset="0"/>
              </a:rPr>
              <a:t>proposer des actions communes </a:t>
            </a:r>
            <a:r>
              <a:rPr lang="fr-FR" sz="1400" dirty="0">
                <a:latin typeface="Calibri Light" panose="020F0302020204030204" pitchFamily="34" charset="0"/>
                <a:ea typeface="Calibri" panose="020F0502020204030204" pitchFamily="34" charset="0"/>
                <a:cs typeface="Calibri Light" panose="020F0302020204030204" pitchFamily="34" charset="0"/>
              </a:rPr>
              <a:t>et </a:t>
            </a:r>
            <a:r>
              <a:rPr lang="fr-FR" sz="1400" b="1" dirty="0">
                <a:latin typeface="Calibri Light" panose="020F0302020204030204" pitchFamily="34" charset="0"/>
                <a:ea typeface="Calibri" panose="020F0502020204030204" pitchFamily="34" charset="0"/>
                <a:cs typeface="Calibri Light" panose="020F0302020204030204" pitchFamily="34" charset="0"/>
              </a:rPr>
              <a:t> spécifiques selon que la typologie des appels après avoir identifié  les motifs qui génèrent le plus de réitération de contacts.</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Rectangle 2"/>
          <p:cNvSpPr/>
          <p:nvPr/>
        </p:nvSpPr>
        <p:spPr>
          <a:xfrm>
            <a:off x="396655" y="6300434"/>
            <a:ext cx="6971097" cy="3633495"/>
          </a:xfrm>
          <a:prstGeom prst="rect">
            <a:avLst/>
          </a:prstGeom>
        </p:spPr>
        <p:txBody>
          <a:bodyPr wrap="square">
            <a:spAutoFit/>
          </a:bodyPr>
          <a:lstStyle/>
          <a:p>
            <a:pPr marL="342900" indent="-342900">
              <a:lnSpc>
                <a:spcPct val="107000"/>
              </a:lnSpc>
              <a:spcBef>
                <a:spcPts val="1200"/>
              </a:spcBef>
              <a:buFont typeface="+mj-lt"/>
              <a:buAutoNum type="arabicPeriod"/>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Actions communes a tout motif de réitération</a:t>
            </a:r>
          </a:p>
          <a:p>
            <a:pPr algn="just">
              <a:lnSpc>
                <a:spcPct val="115000"/>
              </a:lnSpc>
              <a:spcAft>
                <a:spcPts val="0"/>
              </a:spcAft>
            </a:pPr>
            <a:r>
              <a:rPr lang="fr-FR" sz="1200" dirty="0" smtClean="0">
                <a:latin typeface="Calibri Light" panose="020F0302020204030204" pitchFamily="34" charset="0"/>
                <a:ea typeface="Calibri" panose="020F0502020204030204" pitchFamily="34" charset="0"/>
                <a:cs typeface="Times New Roman" panose="02020603050405020304" pitchFamily="18" charset="0"/>
              </a:rPr>
              <a:t> </a:t>
            </a:r>
            <a:endParaRPr lang="fr-F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err="1" smtClean="0">
                <a:latin typeface="Calibri Light" panose="020F0302020204030204" pitchFamily="34" charset="0"/>
                <a:cs typeface="Calibri Light" panose="020F0302020204030204" pitchFamily="34" charset="0"/>
              </a:rPr>
              <a:t>refresh</a:t>
            </a:r>
            <a:r>
              <a:rPr lang="fr-FR" sz="1400" dirty="0" smtClean="0">
                <a:latin typeface="Calibri Light" panose="020F0302020204030204" pitchFamily="34" charset="0"/>
                <a:cs typeface="Calibri Light" panose="020F0302020204030204" pitchFamily="34" charset="0"/>
              </a:rPr>
              <a:t> </a:t>
            </a:r>
            <a:r>
              <a:rPr lang="fr-FR" sz="1400" dirty="0">
                <a:latin typeface="Calibri Light" panose="020F0302020204030204" pitchFamily="34" charset="0"/>
                <a:cs typeface="Calibri Light" panose="020F0302020204030204" pitchFamily="34" charset="0"/>
              </a:rPr>
              <a:t>des équipes une fois par </a:t>
            </a:r>
            <a:r>
              <a:rPr lang="fr-FR" sz="1400" dirty="0" smtClean="0">
                <a:latin typeface="Calibri Light" panose="020F0302020204030204" pitchFamily="34" charset="0"/>
                <a:cs typeface="Calibri Light" panose="020F0302020204030204" pitchFamily="34" charset="0"/>
              </a:rPr>
              <a:t>semaine </a:t>
            </a:r>
            <a:r>
              <a:rPr lang="fr-FR" sz="1400" dirty="0">
                <a:latin typeface="Calibri Light" panose="020F0302020204030204" pitchFamily="34" charset="0"/>
                <a:cs typeface="Calibri Light" panose="020F0302020204030204" pitchFamily="34" charset="0"/>
              </a:rPr>
              <a:t>sur la découverte du « vrai » besoin du client, les attitudes relationnelles ;</a:t>
            </a: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cs typeface="Calibri Light" panose="020F0302020204030204" pitchFamily="34" charset="0"/>
              </a:rPr>
              <a:t>montée en compétence des conseillers sur le fond des demandes ;</a:t>
            </a:r>
          </a:p>
          <a:p>
            <a:pPr marL="342900" lvl="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cs typeface="Calibri Light" panose="020F0302020204030204" pitchFamily="34" charset="0"/>
              </a:rPr>
              <a:t>mesure de </a:t>
            </a:r>
            <a:r>
              <a:rPr lang="fr-FR" sz="1400" dirty="0" smtClean="0">
                <a:latin typeface="Calibri Light" panose="020F0302020204030204" pitchFamily="34" charset="0"/>
                <a:cs typeface="Calibri Light" panose="020F0302020204030204" pitchFamily="34" charset="0"/>
              </a:rPr>
              <a:t>la </a:t>
            </a:r>
            <a:r>
              <a:rPr lang="fr-FR" sz="1400" dirty="0">
                <a:latin typeface="Calibri Light" panose="020F0302020204030204" pitchFamily="34" charset="0"/>
                <a:cs typeface="Calibri Light" panose="020F0302020204030204" pitchFamily="34" charset="0"/>
              </a:rPr>
              <a:t>qualité des réponses apportées (réalisation de demandes mystères, mesure de la qualité des réponses à l’aide d’une grille d’analyse et coaching des conseillers…) </a:t>
            </a:r>
            <a:r>
              <a:rPr lang="fr-FR" sz="1400" dirty="0" smtClean="0">
                <a:latin typeface="Calibri Light" panose="020F0302020204030204" pitchFamily="34" charset="0"/>
                <a:cs typeface="Calibri Light" panose="020F0302020204030204" pitchFamily="34" charset="0"/>
              </a:rPr>
              <a:t>;</a:t>
            </a:r>
          </a:p>
          <a:p>
            <a:pPr marL="342900" indent="-342900" algn="just">
              <a:lnSpc>
                <a:spcPct val="150000"/>
              </a:lnSpc>
              <a:spcAft>
                <a:spcPts val="1000"/>
              </a:spcAft>
              <a:buClr>
                <a:srgbClr val="FF0000"/>
              </a:buClr>
              <a:buSzPts val="1600"/>
              <a:buFont typeface="Arial" panose="020B0604020202020204" pitchFamily="34" charset="0"/>
              <a:buChar char="•"/>
            </a:pPr>
            <a:r>
              <a:rPr lang="fr-FR" sz="1400" dirty="0">
                <a:latin typeface="Calibri Light" panose="020F0302020204030204" pitchFamily="34" charset="0"/>
                <a:cs typeface="Calibri Light" panose="020F0302020204030204" pitchFamily="34" charset="0"/>
              </a:rPr>
              <a:t>réalisation des calls back à l’attention des clients qui appellent plusieurs fois dans la semaine pour le même motif afin de faire un point sur leur demande.</a:t>
            </a:r>
          </a:p>
          <a:p>
            <a:pPr marL="342900" lvl="0" indent="-342900" algn="just">
              <a:lnSpc>
                <a:spcPct val="150000"/>
              </a:lnSpc>
              <a:spcAft>
                <a:spcPts val="1000"/>
              </a:spcAft>
              <a:buClr>
                <a:srgbClr val="FF6600"/>
              </a:buClr>
              <a:buSzPts val="1600"/>
              <a:buFont typeface="Wingdings" panose="05000000000000000000" pitchFamily="2" charset="2"/>
              <a:buChar char=""/>
            </a:pPr>
            <a:endParaRPr lang="fr-FR" sz="1400" dirty="0">
              <a:effectLst/>
              <a:latin typeface="Calibri Light" panose="020F0302020204030204" pitchFamily="34"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32</a:t>
            </a:fld>
            <a:endParaRPr lang="fr-FR" noProof="0" dirty="0">
              <a:solidFill>
                <a:schemeClr val="bg1">
                  <a:alpha val="70000"/>
                </a:schemeClr>
              </a:solidFill>
            </a:endParaRPr>
          </a:p>
        </p:txBody>
      </p:sp>
    </p:spTree>
    <p:extLst>
      <p:ext uri="{BB962C8B-B14F-4D97-AF65-F5344CB8AC3E}">
        <p14:creationId xmlns:p14="http://schemas.microsoft.com/office/powerpoint/2010/main" val="240211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aphicFrame>
        <p:nvGraphicFramePr>
          <p:cNvPr id="9" name="Tableau 8"/>
          <p:cNvGraphicFramePr>
            <a:graphicFrameLocks noGrp="1"/>
          </p:cNvGraphicFramePr>
          <p:nvPr>
            <p:extLst>
              <p:ext uri="{D42A27DB-BD31-4B8C-83A1-F6EECF244321}">
                <p14:modId xmlns:p14="http://schemas.microsoft.com/office/powerpoint/2010/main" val="671040955"/>
              </p:ext>
            </p:extLst>
          </p:nvPr>
        </p:nvGraphicFramePr>
        <p:xfrm>
          <a:off x="624215" y="1558321"/>
          <a:ext cx="6518275" cy="3033882"/>
        </p:xfrm>
        <a:graphic>
          <a:graphicData uri="http://schemas.openxmlformats.org/drawingml/2006/table">
            <a:tbl>
              <a:tblPr firstRow="1" firstCol="1" bandRow="1"/>
              <a:tblGrid>
                <a:gridCol w="1651635">
                  <a:extLst>
                    <a:ext uri="{9D8B030D-6E8A-4147-A177-3AD203B41FA5}">
                      <a16:colId xmlns:a16="http://schemas.microsoft.com/office/drawing/2014/main" xmlns="" val="20000"/>
                    </a:ext>
                  </a:extLst>
                </a:gridCol>
                <a:gridCol w="4866640">
                  <a:extLst>
                    <a:ext uri="{9D8B030D-6E8A-4147-A177-3AD203B41FA5}">
                      <a16:colId xmlns:a16="http://schemas.microsoft.com/office/drawing/2014/main" xmlns="" val="20001"/>
                    </a:ext>
                  </a:extLst>
                </a:gridCol>
              </a:tblGrid>
              <a:tr h="186323">
                <a:tc gridSpan="2">
                  <a:txBody>
                    <a:bodyPr/>
                    <a:lstStyle/>
                    <a:p>
                      <a:pPr>
                        <a:lnSpc>
                          <a:spcPct val="107000"/>
                        </a:lnSpc>
                        <a:spcAft>
                          <a:spcPts val="0"/>
                        </a:spcAft>
                      </a:pPr>
                      <a:r>
                        <a:rPr lang="fr-FR" sz="1100" b="0" u="none"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LES ACTIONS SPECIFIQUES  A CHAQUE MOTIF D’APPELS</a:t>
                      </a:r>
                      <a:endParaRPr lang="fr-FR" sz="1000" b="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292" marR="652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fr-FR"/>
                    </a:p>
                  </a:txBody>
                  <a:tcPr/>
                </a:tc>
                <a:extLst>
                  <a:ext uri="{0D108BD9-81ED-4DB2-BD59-A6C34878D82A}">
                    <a16:rowId xmlns:a16="http://schemas.microsoft.com/office/drawing/2014/main" xmlns="" val="10000"/>
                  </a:ext>
                </a:extLst>
              </a:tr>
              <a:tr h="186323">
                <a:tc>
                  <a:txBody>
                    <a:bodyPr/>
                    <a:lstStyle/>
                    <a:p>
                      <a:pPr>
                        <a:lnSpc>
                          <a:spcPct val="107000"/>
                        </a:lnSpc>
                        <a:spcAft>
                          <a:spcPts val="0"/>
                        </a:spcAft>
                      </a:pPr>
                      <a:r>
                        <a:rPr lang="fr-FR" sz="1100" b="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TYPOLOGIE D’APPELS</a:t>
                      </a:r>
                      <a:endParaRPr lang="fr-FR"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292" marR="652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FR" sz="11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ACTIONS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92" marR="652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478805">
                <a:tc>
                  <a:txBody>
                    <a:bodyPr/>
                    <a:lstStyle/>
                    <a:p>
                      <a:pPr algn="ctr">
                        <a:lnSpc>
                          <a:spcPct val="107000"/>
                        </a:lnSpc>
                        <a:spcAft>
                          <a:spcPts val="0"/>
                        </a:spcAft>
                      </a:pPr>
                      <a:r>
                        <a:rPr lang="fr-FR" sz="1100" b="1" dirty="0">
                          <a:effectLst/>
                          <a:latin typeface="Calibri Light" panose="020F0302020204030204" pitchFamily="34" charset="0"/>
                          <a:ea typeface="Calibri" panose="020F0502020204030204" pitchFamily="34" charset="0"/>
                          <a:cs typeface="Times New Roman" panose="02020603050405020304" pitchFamily="18" charset="0"/>
                        </a:rPr>
                        <a:t>INFORMATION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92" marR="652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lvl="0" indent="-342900">
                        <a:lnSpc>
                          <a:spcPct val="150000"/>
                        </a:lnSpc>
                        <a:spcAft>
                          <a:spcPts val="0"/>
                        </a:spcAft>
                        <a:buClr>
                          <a:srgbClr val="FF0000"/>
                        </a:buClr>
                        <a:buFont typeface="Arial" panose="020B0604020202020204" pitchFamily="34" charset="0"/>
                        <a:buChar char="•"/>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mettre à disposition des équipes, une base de connaissance actualisée</a:t>
                      </a:r>
                      <a:endParaRPr lang="fr-FR" sz="1000" dirty="0">
                        <a:effectLst/>
                        <a:latin typeface="Calibri" panose="020F0502020204030204" pitchFamily="34" charset="0"/>
                        <a:cs typeface="Times New Roman" panose="02020603050405020304" pitchFamily="18" charset="0"/>
                      </a:endParaRPr>
                    </a:p>
                    <a:p>
                      <a:pPr marL="342900" lvl="0" indent="-342900">
                        <a:lnSpc>
                          <a:spcPct val="150000"/>
                        </a:lnSpc>
                        <a:spcAft>
                          <a:spcPts val="0"/>
                        </a:spcAft>
                        <a:buClr>
                          <a:srgbClr val="FF0000"/>
                        </a:buClr>
                        <a:buFont typeface="Arial" panose="020B0604020202020204" pitchFamily="34" charset="0"/>
                        <a:buChar char="•"/>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améliorer les process et le discours client</a:t>
                      </a:r>
                      <a:endParaRPr lang="fr-FR" sz="1000" dirty="0">
                        <a:effectLst/>
                        <a:latin typeface="Calibri" panose="020F0502020204030204" pitchFamily="34" charset="0"/>
                        <a:cs typeface="Times New Roman" panose="02020603050405020304" pitchFamily="18" charset="0"/>
                      </a:endParaRPr>
                    </a:p>
                  </a:txBody>
                  <a:tcPr marL="65292" marR="652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85419">
                <a:tc>
                  <a:txBody>
                    <a:bodyPr/>
                    <a:lstStyle/>
                    <a:p>
                      <a:pPr algn="ctr">
                        <a:lnSpc>
                          <a:spcPct val="107000"/>
                        </a:lnSpc>
                        <a:spcAft>
                          <a:spcPts val="0"/>
                        </a:spcAft>
                      </a:pPr>
                      <a:r>
                        <a:rPr lang="fr-FR" sz="1100" b="1" dirty="0">
                          <a:effectLst/>
                          <a:latin typeface="Calibri Light" panose="020F0302020204030204" pitchFamily="34" charset="0"/>
                          <a:ea typeface="Calibri" panose="020F0502020204030204" pitchFamily="34" charset="0"/>
                          <a:cs typeface="Times New Roman" panose="02020603050405020304" pitchFamily="18" charset="0"/>
                        </a:rPr>
                        <a:t>ASSISTANCE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92" marR="652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lvl="0" indent="-342900">
                        <a:lnSpc>
                          <a:spcPct val="150000"/>
                        </a:lnSpc>
                        <a:spcAft>
                          <a:spcPts val="0"/>
                        </a:spcAft>
                        <a:buClr>
                          <a:srgbClr val="FF0000"/>
                        </a:buClr>
                        <a:buFont typeface="Arial" panose="020B0604020202020204" pitchFamily="34" charset="0"/>
                        <a:buChar char="•"/>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mettre en place un  </a:t>
                      </a:r>
                      <a:r>
                        <a:rPr lang="fr-FR" sz="1000" dirty="0" err="1">
                          <a:effectLst/>
                          <a:latin typeface="Calibri Light" panose="020F0302020204030204" pitchFamily="34" charset="0"/>
                          <a:ea typeface="Calibri" panose="020F0502020204030204" pitchFamily="34" charset="0"/>
                          <a:cs typeface="Times New Roman" panose="02020603050405020304" pitchFamily="18" charset="0"/>
                        </a:rPr>
                        <a:t>selfcare</a:t>
                      </a:r>
                      <a:r>
                        <a:rPr lang="fr-FR" sz="1000" dirty="0">
                          <a:effectLst/>
                          <a:latin typeface="Calibri Light" panose="020F0302020204030204" pitchFamily="34" charset="0"/>
                          <a:ea typeface="Calibri" panose="020F0502020204030204" pitchFamily="34" charset="0"/>
                          <a:cs typeface="Times New Roman" panose="02020603050405020304" pitchFamily="18" charset="0"/>
                        </a:rPr>
                        <a:t> pour permettre aux clients d’avoir des réponses à certaines demandes telles le code </a:t>
                      </a:r>
                      <a:r>
                        <a:rPr lang="fr-FR" sz="1000" dirty="0" err="1">
                          <a:effectLst/>
                          <a:latin typeface="Calibri Light" panose="020F0302020204030204" pitchFamily="34" charset="0"/>
                          <a:ea typeface="Calibri" panose="020F0502020204030204" pitchFamily="34" charset="0"/>
                          <a:cs typeface="Times New Roman" panose="02020603050405020304" pitchFamily="18" charset="0"/>
                        </a:rPr>
                        <a:t>puk</a:t>
                      </a:r>
                      <a:r>
                        <a:rPr lang="fr-FR" sz="1000" dirty="0">
                          <a:effectLst/>
                          <a:latin typeface="Calibri Light" panose="020F0302020204030204" pitchFamily="34" charset="0"/>
                          <a:ea typeface="Calibri" panose="020F0502020204030204" pitchFamily="34" charset="0"/>
                          <a:cs typeface="Times New Roman" panose="02020603050405020304" pitchFamily="18" charset="0"/>
                        </a:rPr>
                        <a:t>, les codes d’activation de certains services</a:t>
                      </a:r>
                      <a:endParaRPr lang="fr-FR" sz="1000" dirty="0">
                        <a:effectLst/>
                        <a:latin typeface="Calibri" panose="020F0502020204030204" pitchFamily="34" charset="0"/>
                        <a:cs typeface="Times New Roman" panose="02020603050405020304" pitchFamily="18" charset="0"/>
                      </a:endParaRPr>
                    </a:p>
                    <a:p>
                      <a:pPr marL="342900" lvl="0" indent="-342900">
                        <a:lnSpc>
                          <a:spcPct val="150000"/>
                        </a:lnSpc>
                        <a:spcAft>
                          <a:spcPts val="0"/>
                        </a:spcAft>
                        <a:buClr>
                          <a:srgbClr val="FF0000"/>
                        </a:buClr>
                        <a:buFont typeface="Arial" panose="020B0604020202020204" pitchFamily="34" charset="0"/>
                        <a:buChar char="•"/>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réaliser les calls back à l’attention des demandes d’assistance complexe afin de s’assurer de la satisfaction du client.</a:t>
                      </a:r>
                      <a:endParaRPr lang="fr-FR" sz="1000" dirty="0">
                        <a:effectLst/>
                        <a:latin typeface="Calibri" panose="020F0502020204030204" pitchFamily="34" charset="0"/>
                        <a:cs typeface="Times New Roman" panose="02020603050405020304" pitchFamily="18" charset="0"/>
                      </a:endParaRPr>
                    </a:p>
                  </a:txBody>
                  <a:tcPr marL="65292" marR="652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97012">
                <a:tc>
                  <a:txBody>
                    <a:bodyPr/>
                    <a:lstStyle/>
                    <a:p>
                      <a:pPr algn="ctr">
                        <a:lnSpc>
                          <a:spcPct val="107000"/>
                        </a:lnSpc>
                        <a:spcAft>
                          <a:spcPts val="0"/>
                        </a:spcAft>
                      </a:pPr>
                      <a:r>
                        <a:rPr lang="fr-FR" sz="1100" b="1" dirty="0">
                          <a:effectLst/>
                          <a:latin typeface="Calibri Light" panose="020F0302020204030204" pitchFamily="34" charset="0"/>
                          <a:ea typeface="Calibri" panose="020F0502020204030204" pitchFamily="34" charset="0"/>
                          <a:cs typeface="Times New Roman" panose="02020603050405020304" pitchFamily="18" charset="0"/>
                        </a:rPr>
                        <a:t>RECLAMATION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92" marR="652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lvl="0" indent="-342900">
                        <a:lnSpc>
                          <a:spcPct val="150000"/>
                        </a:lnSpc>
                        <a:spcAft>
                          <a:spcPts val="0"/>
                        </a:spcAft>
                        <a:buClr>
                          <a:srgbClr val="FF0000"/>
                        </a:buClr>
                        <a:buFont typeface="Arial" panose="020B0604020202020204" pitchFamily="34" charset="0"/>
                        <a:buChar char="•"/>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proposer des SLA de résolution pour chaque réclamation ;</a:t>
                      </a:r>
                      <a:endParaRPr lang="fr-FR" sz="1000" dirty="0">
                        <a:effectLst/>
                        <a:latin typeface="Calibri" panose="020F0502020204030204" pitchFamily="34" charset="0"/>
                        <a:cs typeface="Times New Roman" panose="02020603050405020304" pitchFamily="18" charset="0"/>
                      </a:endParaRPr>
                    </a:p>
                    <a:p>
                      <a:pPr marL="342900" lvl="0" indent="-342900">
                        <a:lnSpc>
                          <a:spcPct val="150000"/>
                        </a:lnSpc>
                        <a:spcAft>
                          <a:spcPts val="0"/>
                        </a:spcAft>
                        <a:buClr>
                          <a:srgbClr val="FF0000"/>
                        </a:buClr>
                        <a:buFont typeface="Arial" panose="020B0604020202020204" pitchFamily="34" charset="0"/>
                        <a:buChar char="•"/>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mettre en place un back office pour la résolution des requêtes d’assistance niveau 1 et 2 ;</a:t>
                      </a:r>
                      <a:endParaRPr lang="fr-FR" sz="1000" dirty="0">
                        <a:effectLst/>
                        <a:latin typeface="Calibri" panose="020F0502020204030204" pitchFamily="34" charset="0"/>
                        <a:cs typeface="Times New Roman" panose="02020603050405020304" pitchFamily="18" charset="0"/>
                      </a:endParaRPr>
                    </a:p>
                    <a:p>
                      <a:pPr marL="342900" lvl="0" indent="-342900">
                        <a:lnSpc>
                          <a:spcPct val="150000"/>
                        </a:lnSpc>
                        <a:spcAft>
                          <a:spcPts val="0"/>
                        </a:spcAft>
                        <a:buClr>
                          <a:srgbClr val="FF0000"/>
                        </a:buClr>
                        <a:buFont typeface="Arial" panose="020B0604020202020204" pitchFamily="34" charset="0"/>
                        <a:buChar char="•"/>
                      </a:pPr>
                      <a:r>
                        <a:rPr lang="fr-FR" sz="1000" dirty="0">
                          <a:effectLst/>
                          <a:latin typeface="Calibri Light" panose="020F0302020204030204" pitchFamily="34" charset="0"/>
                          <a:ea typeface="Calibri" panose="020F0502020204030204" pitchFamily="34" charset="0"/>
                          <a:cs typeface="Times New Roman" panose="02020603050405020304" pitchFamily="18" charset="0"/>
                        </a:rPr>
                        <a:t> effectuer </a:t>
                      </a:r>
                      <a:r>
                        <a:rPr lang="fr-FR" sz="1000" b="1" dirty="0">
                          <a:effectLst/>
                          <a:latin typeface="Calibri Light" panose="020F0302020204030204" pitchFamily="34" charset="0"/>
                          <a:ea typeface="Calibri" panose="020F0502020204030204" pitchFamily="34" charset="0"/>
                          <a:cs typeface="Times New Roman" panose="02020603050405020304" pitchFamily="18" charset="0"/>
                        </a:rPr>
                        <a:t>le call back </a:t>
                      </a:r>
                      <a:r>
                        <a:rPr lang="fr-FR" sz="1000" dirty="0">
                          <a:effectLst/>
                          <a:latin typeface="Calibri Light" panose="020F0302020204030204" pitchFamily="34" charset="0"/>
                          <a:ea typeface="Calibri" panose="020F0502020204030204" pitchFamily="34" charset="0"/>
                          <a:cs typeface="Times New Roman" panose="02020603050405020304" pitchFamily="18" charset="0"/>
                        </a:rPr>
                        <a:t>pour informer du traitement de leur réclamation et valider leur satisfaction.</a:t>
                      </a:r>
                      <a:endParaRPr lang="fr-FR" sz="1000" dirty="0">
                        <a:effectLst/>
                        <a:latin typeface="Calibri" panose="020F0502020204030204" pitchFamily="34" charset="0"/>
                        <a:cs typeface="Times New Roman" panose="02020603050405020304" pitchFamily="18" charset="0"/>
                      </a:endParaRPr>
                    </a:p>
                  </a:txBody>
                  <a:tcPr marL="65292" marR="652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Rectangle 9"/>
          <p:cNvSpPr/>
          <p:nvPr/>
        </p:nvSpPr>
        <p:spPr>
          <a:xfrm>
            <a:off x="2444391" y="4592203"/>
            <a:ext cx="2667717"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25: Gestion des appels réitérés : actions spécifiques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89186" y="4867765"/>
            <a:ext cx="7115283" cy="2031325"/>
          </a:xfrm>
          <a:prstGeom prst="rect">
            <a:avLst/>
          </a:prstGeom>
        </p:spPr>
        <p:txBody>
          <a:bodyPr wrap="square">
            <a:spAutoFit/>
          </a:bodyPr>
          <a:lstStyle/>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Dans le cas où la demande, la requête ou la réclamation ne peut être résolue au premier appel du fait de certaines habilitations non disponibles au centre d’appels, nous mettons en place un dispositif particulier.</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400" dirty="0">
                <a:latin typeface="Calibri Light" panose="020F0302020204030204" pitchFamily="34" charset="0"/>
                <a:ea typeface="Times New Roman" panose="02020603050405020304" pitchFamily="18" charset="0"/>
                <a:cs typeface="Calibri Light" panose="020F0302020204030204" pitchFamily="34" charset="0"/>
              </a:rPr>
              <a:t>Sans être exhaustif</a:t>
            </a:r>
            <a:r>
              <a:rPr lang="fr-FR" sz="1400" b="1" dirty="0">
                <a:latin typeface="Calibri Light" panose="020F0302020204030204" pitchFamily="34" charset="0"/>
                <a:ea typeface="Times New Roman" panose="02020603050405020304" pitchFamily="18" charset="0"/>
                <a:cs typeface="Calibri Light" panose="020F0302020204030204" pitchFamily="34" charset="0"/>
              </a:rPr>
              <a:t>, </a:t>
            </a:r>
            <a:r>
              <a:rPr lang="fr-FR" sz="1400" dirty="0">
                <a:latin typeface="Calibri Light" panose="020F0302020204030204" pitchFamily="34" charset="0"/>
                <a:ea typeface="Times New Roman" panose="02020603050405020304" pitchFamily="18" charset="0"/>
                <a:cs typeface="Calibri Light" panose="020F0302020204030204" pitchFamily="34" charset="0"/>
              </a:rPr>
              <a:t>cette rubrique peut regrouper les typologies d’appels relatifs aux </a:t>
            </a:r>
            <a:r>
              <a:rPr lang="fr-FR" sz="1400" dirty="0">
                <a:solidFill>
                  <a:srgbClr val="212121"/>
                </a:solidFill>
                <a:latin typeface="Calibri Light" panose="020F0302020204030204" pitchFamily="34" charset="0"/>
                <a:ea typeface="Times New Roman" panose="02020603050405020304" pitchFamily="18" charset="0"/>
                <a:cs typeface="Calibri Light" panose="020F0302020204030204" pitchFamily="34" charset="0"/>
              </a:rPr>
              <a:t> </a:t>
            </a:r>
            <a:r>
              <a:rPr lang="fr-FR" sz="1400" dirty="0">
                <a:latin typeface="Calibri Light" panose="020F0302020204030204" pitchFamily="34" charset="0"/>
                <a:ea typeface="Times New Roman" panose="02020603050405020304" pitchFamily="18" charset="0"/>
                <a:cs typeface="Calibri Light" panose="020F0302020204030204" pitchFamily="34" charset="0"/>
              </a:rPr>
              <a:t>problèmes de facturation complexes ou tout service dans lequel la requête ou le problème de l'utilisateur final ne sera pas ou ne pourra pas être résolu au point de contact initial.</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2253075897"/>
              </p:ext>
            </p:extLst>
          </p:nvPr>
        </p:nvGraphicFramePr>
        <p:xfrm>
          <a:off x="685800" y="6984229"/>
          <a:ext cx="6618669" cy="2471849"/>
        </p:xfrm>
        <a:graphic>
          <a:graphicData uri="http://schemas.openxmlformats.org/drawingml/2006/table">
            <a:tbl>
              <a:tblPr firstRow="1" firstCol="1" bandRow="1"/>
              <a:tblGrid>
                <a:gridCol w="900672">
                  <a:extLst>
                    <a:ext uri="{9D8B030D-6E8A-4147-A177-3AD203B41FA5}">
                      <a16:colId xmlns:a16="http://schemas.microsoft.com/office/drawing/2014/main" xmlns="" val="20000"/>
                    </a:ext>
                  </a:extLst>
                </a:gridCol>
                <a:gridCol w="2309806">
                  <a:extLst>
                    <a:ext uri="{9D8B030D-6E8A-4147-A177-3AD203B41FA5}">
                      <a16:colId xmlns:a16="http://schemas.microsoft.com/office/drawing/2014/main" xmlns="" val="20001"/>
                    </a:ext>
                  </a:extLst>
                </a:gridCol>
                <a:gridCol w="2038943">
                  <a:extLst>
                    <a:ext uri="{9D8B030D-6E8A-4147-A177-3AD203B41FA5}">
                      <a16:colId xmlns:a16="http://schemas.microsoft.com/office/drawing/2014/main" xmlns="" val="20002"/>
                    </a:ext>
                  </a:extLst>
                </a:gridCol>
                <a:gridCol w="1369248">
                  <a:extLst>
                    <a:ext uri="{9D8B030D-6E8A-4147-A177-3AD203B41FA5}">
                      <a16:colId xmlns:a16="http://schemas.microsoft.com/office/drawing/2014/main" xmlns="" val="20003"/>
                    </a:ext>
                  </a:extLst>
                </a:gridCol>
              </a:tblGrid>
              <a:tr h="207026">
                <a:tc gridSpan="4">
                  <a:txBody>
                    <a:bodyPr/>
                    <a:lstStyle/>
                    <a:p>
                      <a:pPr algn="ctr">
                        <a:lnSpc>
                          <a:spcPct val="115000"/>
                        </a:lnSpc>
                        <a:spcAft>
                          <a:spcPts val="1000"/>
                        </a:spcAft>
                      </a:pPr>
                      <a:r>
                        <a:rPr lang="fr-FR" sz="1200" b="1" dirty="0">
                          <a:effectLst/>
                          <a:latin typeface="Calibri Light" panose="020F0302020204030204" pitchFamily="34" charset="0"/>
                          <a:ea typeface="Calibri" panose="020F0502020204030204" pitchFamily="34" charset="0"/>
                          <a:cs typeface="Times New Roman" panose="02020603050405020304" pitchFamily="18" charset="0"/>
                        </a:rPr>
                        <a:t>TRAITEMENT DES INTERACTIONS EN DIFFERES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414052">
                <a:tc>
                  <a:txBody>
                    <a:bodyPr/>
                    <a:lstStyle/>
                    <a:p>
                      <a:pPr algn="ctr">
                        <a:lnSpc>
                          <a:spcPct val="115000"/>
                        </a:lnSpc>
                        <a:spcAft>
                          <a:spcPts val="100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Création du ticket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Transfert et traitement du ticket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Suivi du ticket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fr-FR" sz="1200" b="1">
                          <a:effectLst/>
                          <a:latin typeface="Calibri Light" panose="020F0302020204030204" pitchFamily="34" charset="0"/>
                          <a:ea typeface="Calibri" panose="020F0502020204030204" pitchFamily="34" charset="0"/>
                          <a:cs typeface="Times New Roman" panose="02020603050405020304" pitchFamily="18" charset="0"/>
                        </a:rPr>
                        <a:t>Fermeture et clôture du ticket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832982">
                <a:tc>
                  <a:txBody>
                    <a:bodyPr/>
                    <a:lstStyle/>
                    <a:p>
                      <a:pPr algn="ctr">
                        <a:lnSpc>
                          <a:spcPct val="115000"/>
                        </a:lnSpc>
                        <a:spcAft>
                          <a:spcPts val="1000"/>
                        </a:spcAft>
                      </a:pPr>
                      <a:r>
                        <a:rPr lang="fr-FR" sz="1100" b="1" dirty="0" smtClean="0">
                          <a:effectLst/>
                          <a:latin typeface="Calibri Light" panose="020F0302020204030204" pitchFamily="34" charset="0"/>
                          <a:ea typeface="Calibri" panose="020F0502020204030204" pitchFamily="34" charset="0"/>
                          <a:cs typeface="Times New Roman" panose="02020603050405020304" pitchFamily="18" charset="0"/>
                        </a:rPr>
                        <a:t>Créer </a:t>
                      </a:r>
                      <a:r>
                        <a:rPr lang="fr-FR" sz="1100" b="1" dirty="0">
                          <a:effectLst/>
                          <a:latin typeface="Calibri Light" panose="020F0302020204030204" pitchFamily="34" charset="0"/>
                          <a:ea typeface="Calibri" panose="020F0502020204030204" pitchFamily="34" charset="0"/>
                          <a:cs typeface="Times New Roman" panose="02020603050405020304" pitchFamily="18" charset="0"/>
                        </a:rPr>
                        <a:t>un ticket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Transférer la demande aux fonctions qui doivent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passer à l'action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fournir un avis d'expert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mj-lt"/>
                        <a:buAutoNum type="arabicPeriod"/>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autoriser l'action.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fr-FR" sz="1100">
                          <a:effectLst/>
                          <a:latin typeface="Calibri Light" panose="020F0302020204030204" pitchFamily="34" charset="0"/>
                          <a:ea typeface="Calibri" panose="020F0502020204030204" pitchFamily="34" charset="0"/>
                          <a:cs typeface="Times New Roman" panose="02020603050405020304" pitchFamily="18" charset="0"/>
                        </a:rPr>
                        <a:t>Le Conseiller vérifie  le point d'escalade pour accélérer la résolution du cas.    Dans le même temps, il informe l’utilisateur final de la progression et gère ses attentes selon le canal qui serait défini ou automatiquement via SMS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fr-FR" sz="1100" dirty="0">
                          <a:effectLst/>
                          <a:latin typeface="Calibri Light" panose="020F0302020204030204" pitchFamily="34" charset="0"/>
                          <a:ea typeface="Calibri" panose="020F0502020204030204" pitchFamily="34" charset="0"/>
                          <a:cs typeface="Times New Roman" panose="02020603050405020304" pitchFamily="18" charset="0"/>
                        </a:rPr>
                        <a:t>La résolution à l'utilisateur final et fermer le dossier dans le système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3" name="Rectangle 12"/>
          <p:cNvSpPr/>
          <p:nvPr/>
        </p:nvSpPr>
        <p:spPr>
          <a:xfrm>
            <a:off x="2444391" y="9477239"/>
            <a:ext cx="2279791" cy="224036"/>
          </a:xfrm>
          <a:prstGeom prst="rect">
            <a:avLst/>
          </a:prstGeom>
        </p:spPr>
        <p:txBody>
          <a:bodyPr wrap="none">
            <a:spAutoFit/>
          </a:bodyPr>
          <a:lstStyle/>
          <a:p>
            <a:pPr algn="ctr">
              <a:lnSpc>
                <a:spcPct val="107000"/>
              </a:lnSpc>
              <a:spcAft>
                <a:spcPts val="1000"/>
              </a:spcAft>
            </a:pPr>
            <a:r>
              <a:rPr lang="fr-FR" sz="800" i="1" u="sng" dirty="0">
                <a:solidFill>
                  <a:srgbClr val="44546A"/>
                </a:solidFill>
                <a:latin typeface="Calibri Light" panose="020F0302020204030204" pitchFamily="34" charset="0"/>
                <a:ea typeface="Calibri" panose="020F0502020204030204" pitchFamily="34" charset="0"/>
                <a:cs typeface="Times New Roman" panose="02020603050405020304" pitchFamily="18" charset="0"/>
              </a:rPr>
              <a:t>Tableau 26 : Traitement des interactions en différés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33</a:t>
            </a:fld>
            <a:endParaRPr lang="fr-FR" noProof="0" dirty="0">
              <a:solidFill>
                <a:schemeClr val="bg1">
                  <a:alpha val="70000"/>
                </a:schemeClr>
              </a:solidFill>
            </a:endParaRPr>
          </a:p>
        </p:txBody>
      </p:sp>
    </p:spTree>
    <p:extLst>
      <p:ext uri="{BB962C8B-B14F-4D97-AF65-F5344CB8AC3E}">
        <p14:creationId xmlns:p14="http://schemas.microsoft.com/office/powerpoint/2010/main" val="2912854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15244" y="1446767"/>
            <a:ext cx="7099956" cy="2938433"/>
          </a:xfrm>
          <a:prstGeom prst="rect">
            <a:avLst/>
          </a:prstGeom>
        </p:spPr>
        <p:txBody>
          <a:bodyPr wrap="square">
            <a:spAutoFit/>
          </a:bodyPr>
          <a:lstStyle/>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Au-delà du respect de ces process, MEDIA CONTACT pourra proposer, en fonction de ses expériences analogues  et des retours constatés sur le terrain, la mise en place de nouvelles solutions ou améliorations. Dans ce cas, la démarche sera la suivante : </a:t>
            </a:r>
          </a:p>
          <a:p>
            <a:pPr algn="just">
              <a:lnSpc>
                <a:spcPct val="107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marL="342900" lvl="0" indent="-342900" algn="just">
              <a:lnSpc>
                <a:spcPct val="115000"/>
              </a:lnSpc>
              <a:spcAft>
                <a:spcPts val="1000"/>
              </a:spcAft>
              <a:buClr>
                <a:srgbClr val="FF0000"/>
              </a:buClr>
              <a:buSzPts val="1600"/>
              <a:buFont typeface="Arial" panose="020B0604020202020204" pitchFamily="34" charset="0"/>
              <a:buChar char="•"/>
            </a:pPr>
            <a:r>
              <a:rPr lang="fr-FR" sz="1400" b="1" dirty="0">
                <a:latin typeface="Calibri Light" panose="020F0302020204030204" pitchFamily="34" charset="0"/>
                <a:cs typeface="Calibri Light" panose="020F0302020204030204" pitchFamily="34" charset="0"/>
              </a:rPr>
              <a:t>proposition de la solution MEDIA CONTACT  lors d’un comité de pilotage mensuel, </a:t>
            </a:r>
            <a:endParaRPr lang="fr-FR" sz="1400" dirty="0">
              <a:latin typeface="Calibri Light" panose="020F0302020204030204" pitchFamily="34" charset="0"/>
              <a:cs typeface="Calibri Light" panose="020F0302020204030204" pitchFamily="34" charset="0"/>
            </a:endParaRPr>
          </a:p>
          <a:p>
            <a:pPr marL="342900" lvl="0" indent="-342900" algn="just">
              <a:lnSpc>
                <a:spcPct val="115000"/>
              </a:lnSpc>
              <a:spcAft>
                <a:spcPts val="1000"/>
              </a:spcAft>
              <a:buClr>
                <a:srgbClr val="FF0000"/>
              </a:buClr>
              <a:buSzPts val="1600"/>
              <a:buFont typeface="Arial" panose="020B0604020202020204" pitchFamily="34" charset="0"/>
              <a:buChar char="•"/>
            </a:pPr>
            <a:r>
              <a:rPr lang="fr-FR" sz="1400" b="1" dirty="0">
                <a:latin typeface="Calibri Light" panose="020F0302020204030204" pitchFamily="34" charset="0"/>
                <a:cs typeface="Calibri Light" panose="020F0302020204030204" pitchFamily="34" charset="0"/>
              </a:rPr>
              <a:t>en cas d’accord de la part d’ORANGE BURKINA FASO cette nouvelle solution sera dans un 1er temps déployée sur une cellule test pour en analyser les résultats</a:t>
            </a:r>
            <a:r>
              <a:rPr lang="fr-FR" sz="1400" b="1" dirty="0" smtClean="0">
                <a:latin typeface="Calibri Light" panose="020F0302020204030204" pitchFamily="34" charset="0"/>
                <a:cs typeface="Calibri Light" panose="020F0302020204030204" pitchFamily="34" charset="0"/>
              </a:rPr>
              <a:t>.</a:t>
            </a:r>
            <a:endParaRPr lang="fr-FR" sz="1400" dirty="0">
              <a:latin typeface="Calibri Light" panose="020F0302020204030204" pitchFamily="34" charset="0"/>
              <a:cs typeface="Calibri Light" panose="020F0302020204030204" pitchFamily="34" charset="0"/>
            </a:endParaRP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En fonction des retours, cette solution pourra ensuite être mise en place pour toutes les opérations impactées.</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Rectangle 2"/>
          <p:cNvSpPr/>
          <p:nvPr/>
        </p:nvSpPr>
        <p:spPr>
          <a:xfrm>
            <a:off x="215244" y="4610444"/>
            <a:ext cx="6842234" cy="3014223"/>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4"/>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TABLEAU DE BORD</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fr-FR" sz="1400" dirty="0">
                <a:latin typeface="Calibri Light" panose="020F0302020204030204" pitchFamily="34" charset="0"/>
                <a:ea typeface="Times New Roman" panose="02020603050405020304" pitchFamily="18" charset="0"/>
                <a:cs typeface="Calibri Light" panose="020F0302020204030204" pitchFamily="34" charset="0"/>
              </a:rPr>
              <a:t>Toute action nécessite un suivi pour en assurer la </a:t>
            </a:r>
            <a:r>
              <a:rPr lang="fr-FR" sz="1400" dirty="0" smtClean="0">
                <a:latin typeface="Calibri Light" panose="020F0302020204030204" pitchFamily="34" charset="0"/>
                <a:ea typeface="Times New Roman" panose="02020603050405020304" pitchFamily="18" charset="0"/>
                <a:cs typeface="Calibri Light" panose="020F0302020204030204" pitchFamily="34" charset="0"/>
              </a:rPr>
              <a:t>maîtrise. </a:t>
            </a:r>
            <a:r>
              <a:rPr lang="fr-FR" sz="1400" dirty="0">
                <a:latin typeface="Calibri Light" panose="020F0302020204030204" pitchFamily="34" charset="0"/>
                <a:ea typeface="Times New Roman" panose="02020603050405020304" pitchFamily="18" charset="0"/>
                <a:cs typeface="Calibri Light" panose="020F0302020204030204" pitchFamily="34" charset="0"/>
              </a:rPr>
              <a:t>N</a:t>
            </a:r>
            <a:r>
              <a:rPr lang="fr-FR" sz="1400" dirty="0" smtClean="0">
                <a:latin typeface="Calibri Light" panose="020F0302020204030204" pitchFamily="34" charset="0"/>
                <a:ea typeface="Times New Roman" panose="02020603050405020304" pitchFamily="18" charset="0"/>
                <a:cs typeface="Calibri Light" panose="020F0302020204030204" pitchFamily="34" charset="0"/>
              </a:rPr>
              <a:t>otre </a:t>
            </a:r>
            <a:r>
              <a:rPr lang="fr-FR" sz="1400" dirty="0">
                <a:latin typeface="Calibri Light" panose="020F0302020204030204" pitchFamily="34" charset="0"/>
                <a:ea typeface="Times New Roman" panose="02020603050405020304" pitchFamily="18" charset="0"/>
                <a:cs typeface="Calibri Light" panose="020F0302020204030204" pitchFamily="34" charset="0"/>
              </a:rPr>
              <a:t>solution intègre un tableau de bord  regroupant un nombre restreint d’indicateurs de performance pertinents selon les activités </a:t>
            </a:r>
            <a:r>
              <a:rPr lang="fr-FR" sz="1400" dirty="0" smtClean="0">
                <a:latin typeface="Calibri Light" panose="020F0302020204030204" pitchFamily="34" charset="0"/>
                <a:ea typeface="Times New Roman" panose="02020603050405020304" pitchFamily="18" charset="0"/>
                <a:cs typeface="Calibri Light" panose="020F0302020204030204" pitchFamily="34" charset="0"/>
              </a:rPr>
              <a:t>permettant ainsi </a:t>
            </a:r>
            <a:r>
              <a:rPr lang="fr-FR" sz="1400" dirty="0">
                <a:latin typeface="Calibri Light" panose="020F0302020204030204" pitchFamily="34" charset="0"/>
                <a:ea typeface="Times New Roman" panose="02020603050405020304" pitchFamily="18" charset="0"/>
                <a:cs typeface="Calibri Light" panose="020F0302020204030204" pitchFamily="34" charset="0"/>
              </a:rPr>
              <a:t>de suivre la production sur site ou à distance. Nos tableaux de bord sont de véritable outil d’aide à la décision. Les différentes données sont analysées par nos BI afin de piloter la performance globale des activités.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lgn="just">
              <a:lnSpc>
                <a:spcPct val="150000"/>
              </a:lnSpc>
              <a:spcAft>
                <a:spcPts val="800"/>
              </a:spcAft>
              <a:buClr>
                <a:schemeClr val="accent3">
                  <a:lumMod val="60000"/>
                  <a:lumOff val="40000"/>
                </a:schemeClr>
              </a:buClr>
              <a:buFont typeface="Wingdings" panose="05000000000000000000" pitchFamily="2" charset="2"/>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Tableau de bord de production</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fr-FR" sz="1400" dirty="0">
                <a:latin typeface="Calibri Light" panose="020F0302020204030204" pitchFamily="34" charset="0"/>
                <a:ea typeface="Times New Roman" panose="02020603050405020304" pitchFamily="18" charset="0"/>
                <a:cs typeface="Calibri Light" panose="020F0302020204030204" pitchFamily="34" charset="0"/>
              </a:rPr>
              <a:t>Ci-dessous quelques de nos tableaux de bord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34</a:t>
            </a:fld>
            <a:endParaRPr lang="fr-FR" sz="900" noProof="0" dirty="0">
              <a:solidFill>
                <a:schemeClr val="bg1">
                  <a:alpha val="70000"/>
                </a:schemeClr>
              </a:solidFill>
            </a:endParaRPr>
          </a:p>
        </p:txBody>
      </p:sp>
    </p:spTree>
    <p:extLst>
      <p:ext uri="{BB962C8B-B14F-4D97-AF65-F5344CB8AC3E}">
        <p14:creationId xmlns:p14="http://schemas.microsoft.com/office/powerpoint/2010/main" val="1287994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pic>
        <p:nvPicPr>
          <p:cNvPr id="3" name="Image 2" descr="cid:image001.png@01D8CECB.375FFC70"/>
          <p:cNvPicPr/>
          <p:nvPr/>
        </p:nvPicPr>
        <p:blipFill rotWithShape="1">
          <a:blip r:embed="rId2" r:link="rId3" cstate="print">
            <a:extLst>
              <a:ext uri="{28A0092B-C50C-407E-A947-70E740481C1C}">
                <a14:useLocalDpi xmlns:a14="http://schemas.microsoft.com/office/drawing/2010/main" val="0"/>
              </a:ext>
            </a:extLst>
          </a:blip>
          <a:srcRect/>
          <a:stretch/>
        </p:blipFill>
        <p:spPr bwMode="auto">
          <a:xfrm>
            <a:off x="1077595" y="1626935"/>
            <a:ext cx="5401310" cy="4433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2" name="Rectangle 1"/>
          <p:cNvSpPr/>
          <p:nvPr/>
        </p:nvSpPr>
        <p:spPr>
          <a:xfrm>
            <a:off x="2278291" y="6174399"/>
            <a:ext cx="2775119"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8:Tableau de bord de suivi des campagnes </a:t>
            </a:r>
            <a:r>
              <a:rPr lang="fr-FR" sz="800" i="1" u="sng"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omnicanales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5822" y="6714531"/>
            <a:ext cx="6863254" cy="2031325"/>
          </a:xfrm>
          <a:prstGeom prst="rect">
            <a:avLst/>
          </a:prstGeom>
        </p:spPr>
        <p:txBody>
          <a:bodyPr wrap="square">
            <a:spAutoFit/>
          </a:bodyPr>
          <a:lstStyle/>
          <a:p>
            <a:pPr algn="just">
              <a:lnSpc>
                <a:spcPct val="150000"/>
              </a:lnSpc>
            </a:pPr>
            <a:r>
              <a:rPr lang="fr-FR" sz="1400" dirty="0">
                <a:latin typeface="Calibri Light" panose="020F0302020204030204" pitchFamily="34" charset="0"/>
                <a:ea typeface="Times New Roman" panose="02020603050405020304" pitchFamily="18" charset="0"/>
                <a:cs typeface="Calibri Light" panose="020F0302020204030204" pitchFamily="34" charset="0"/>
              </a:rPr>
              <a:t>Ce tableau de bord comprend toutes les statistiques de base, telles que le nombre total d'appels, le temps de conversation, les indices de satisfaction, le niveau de service etc.</a:t>
            </a:r>
          </a:p>
          <a:p>
            <a:pPr algn="just">
              <a:lnSpc>
                <a:spcPct val="150000"/>
              </a:lnSpc>
            </a:pPr>
            <a:r>
              <a:rPr lang="fr-FR" sz="1400" dirty="0">
                <a:latin typeface="Calibri Light" panose="020F0302020204030204" pitchFamily="34" charset="0"/>
                <a:ea typeface="Times New Roman" panose="02020603050405020304" pitchFamily="18" charset="0"/>
                <a:cs typeface="Calibri Light" panose="020F0302020204030204" pitchFamily="34" charset="0"/>
              </a:rPr>
              <a:t>Il est affiché sur un grand écran que les téléconseillers et les managers peuvent surveiller en temps réel dans notre environnement  </a:t>
            </a:r>
            <a:r>
              <a:rPr lang="fr-FR" sz="1400" dirty="0" smtClean="0">
                <a:latin typeface="Calibri Light" panose="020F0302020204030204" pitchFamily="34" charset="0"/>
                <a:ea typeface="Times New Roman" panose="02020603050405020304" pitchFamily="18" charset="0"/>
                <a:cs typeface="Calibri Light" panose="020F0302020204030204" pitchFamily="34" charset="0"/>
              </a:rPr>
              <a:t>open-</a:t>
            </a:r>
            <a:r>
              <a:rPr lang="fr-FR" sz="1400" dirty="0" err="1" smtClean="0">
                <a:latin typeface="Calibri Light" panose="020F0302020204030204" pitchFamily="34" charset="0"/>
                <a:ea typeface="Times New Roman" panose="02020603050405020304" pitchFamily="18" charset="0"/>
                <a:cs typeface="Calibri Light" panose="020F0302020204030204" pitchFamily="34" charset="0"/>
              </a:rPr>
              <a:t>space</a:t>
            </a:r>
            <a:r>
              <a:rPr lang="fr-FR" sz="1400" dirty="0">
                <a:latin typeface="Calibri Light" panose="020F0302020204030204" pitchFamily="34" charset="0"/>
                <a:ea typeface="Times New Roman" panose="02020603050405020304" pitchFamily="18" charset="0"/>
                <a:cs typeface="Calibri Light" panose="020F0302020204030204" pitchFamily="34" charset="0"/>
              </a:rPr>
              <a:t>.</a:t>
            </a:r>
          </a:p>
          <a:p>
            <a:pPr algn="just">
              <a:lnSpc>
                <a:spcPct val="150000"/>
              </a:lnSpc>
            </a:pPr>
            <a:r>
              <a:rPr lang="fr-FR" sz="1400" dirty="0">
                <a:latin typeface="Calibri Light" panose="020F0302020204030204" pitchFamily="34" charset="0"/>
                <a:ea typeface="Times New Roman" panose="02020603050405020304" pitchFamily="18" charset="0"/>
                <a:cs typeface="Calibri Light" panose="020F0302020204030204" pitchFamily="34" charset="0"/>
              </a:rPr>
              <a:t>Il est également accessible en tous lieux et on peut y  faire référence lors des mises à jour quotidiennes ou hebdomadaires de l'équipe.</a:t>
            </a:r>
            <a:endParaRPr lang="fr-FR" sz="14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6" name="Espace réservé du numéro de diapositive 5"/>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35</a:t>
            </a:fld>
            <a:endParaRPr lang="fr-FR" sz="900" noProof="0" dirty="0">
              <a:solidFill>
                <a:schemeClr val="bg1">
                  <a:alpha val="70000"/>
                </a:schemeClr>
              </a:solidFill>
            </a:endParaRPr>
          </a:p>
        </p:txBody>
      </p:sp>
    </p:spTree>
    <p:extLst>
      <p:ext uri="{BB962C8B-B14F-4D97-AF65-F5344CB8AC3E}">
        <p14:creationId xmlns:p14="http://schemas.microsoft.com/office/powerpoint/2010/main" val="800724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pic>
        <p:nvPicPr>
          <p:cNvPr id="3" name="Image 2">
            <a:extLst>
              <a:ext uri="{FF2B5EF4-FFF2-40B4-BE49-F238E27FC236}">
                <a16:creationId xmlns:a16="http://schemas.microsoft.com/office/drawing/2014/main" xmlns="" id="{79218135-8FEE-BFFC-9EA4-7BFD75C956F4}"/>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813807" y="1619140"/>
            <a:ext cx="5760720" cy="413385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2503091" y="5752990"/>
            <a:ext cx="2438488"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9: Tableau de bord de suivi des campagnes voix</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noProof="0" smtClean="0"/>
              <a:t>36</a:t>
            </a:fld>
            <a:endParaRPr lang="fr-FR" noProof="0" dirty="0"/>
          </a:p>
        </p:txBody>
      </p:sp>
    </p:spTree>
    <p:extLst>
      <p:ext uri="{BB962C8B-B14F-4D97-AF65-F5344CB8AC3E}">
        <p14:creationId xmlns:p14="http://schemas.microsoft.com/office/powerpoint/2010/main" val="2682754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pSp>
        <p:nvGrpSpPr>
          <p:cNvPr id="3" name="Groupe 2"/>
          <p:cNvGrpSpPr/>
          <p:nvPr/>
        </p:nvGrpSpPr>
        <p:grpSpPr>
          <a:xfrm>
            <a:off x="801370" y="2077036"/>
            <a:ext cx="5953759" cy="7835900"/>
            <a:chOff x="0" y="0"/>
            <a:chExt cx="6337300" cy="8551703"/>
          </a:xfrm>
        </p:grpSpPr>
        <p:grpSp>
          <p:nvGrpSpPr>
            <p:cNvPr id="5" name="Groupe 4"/>
            <p:cNvGrpSpPr/>
            <p:nvPr/>
          </p:nvGrpSpPr>
          <p:grpSpPr>
            <a:xfrm>
              <a:off x="0" y="0"/>
              <a:ext cx="5409565" cy="5407025"/>
              <a:chOff x="0" y="0"/>
              <a:chExt cx="5409697" cy="5407504"/>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4764405" cy="30956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1487" y="2311879"/>
                <a:ext cx="4728210" cy="30956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pic>
          <p:nvPicPr>
            <p:cNvPr id="6" name="Image 5">
              <a:extLst>
                <a:ext uri="{FF2B5EF4-FFF2-40B4-BE49-F238E27FC236}">
                  <a16:creationId xmlns:a16="http://schemas.microsoft.com/office/drawing/2014/main" xmlns="" id="{25B3926C-B13E-DA52-D817-D2B1E2FB0B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5423" y="4880133"/>
              <a:ext cx="5741877" cy="3671570"/>
            </a:xfrm>
            <a:prstGeom prst="rect">
              <a:avLst/>
            </a:prstGeom>
          </p:spPr>
        </p:pic>
      </p:grpSp>
      <p:sp>
        <p:nvSpPr>
          <p:cNvPr id="2" name="Rectangle 1"/>
          <p:cNvSpPr/>
          <p:nvPr/>
        </p:nvSpPr>
        <p:spPr>
          <a:xfrm>
            <a:off x="539792" y="1428727"/>
            <a:ext cx="2134752" cy="382092"/>
          </a:xfrm>
          <a:prstGeom prst="rect">
            <a:avLst/>
          </a:prstGeom>
        </p:spPr>
        <p:txBody>
          <a:bodyPr wrap="none">
            <a:spAutoFit/>
          </a:bodyPr>
          <a:lstStyle/>
          <a:p>
            <a:pPr marL="285750" indent="-285750" algn="just">
              <a:lnSpc>
                <a:spcPct val="150000"/>
              </a:lnSpc>
              <a:spcAft>
                <a:spcPts val="800"/>
              </a:spcAft>
              <a:buClr>
                <a:schemeClr val="accent3">
                  <a:lumMod val="60000"/>
                  <a:lumOff val="40000"/>
                </a:schemeClr>
              </a:buClr>
              <a:buFont typeface="Wingdings" panose="05000000000000000000" pitchFamily="2" charset="2"/>
              <a:buChar char="§"/>
            </a:pPr>
            <a:r>
              <a:rPr lang="fr-FR" sz="1400" b="1" dirty="0">
                <a:latin typeface="Calibri Light" panose="020F0302020204030204" pitchFamily="34" charset="0"/>
                <a:ea typeface="Times New Roman" panose="02020603050405020304" pitchFamily="18" charset="0"/>
                <a:cs typeface="Times New Roman" panose="02020603050405020304" pitchFamily="18" charset="0"/>
              </a:rPr>
              <a:t>Tableau de bord qualité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113"/>
          <p:cNvSpPr txBox="1"/>
          <p:nvPr/>
        </p:nvSpPr>
        <p:spPr>
          <a:xfrm>
            <a:off x="5470616" y="2983716"/>
            <a:ext cx="1907646" cy="123111"/>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fr-FR" sz="800" i="1" u="sng">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10: Tableau de bord de suivi qualité</a:t>
            </a:r>
            <a:endParaRPr lang="fr-FR"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Espace réservé du numéro de diapositive 9"/>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37</a:t>
            </a:fld>
            <a:endParaRPr lang="fr-FR" sz="900" noProof="0" dirty="0">
              <a:solidFill>
                <a:schemeClr val="bg1">
                  <a:alpha val="70000"/>
                </a:schemeClr>
              </a:solidFill>
            </a:endParaRPr>
          </a:p>
        </p:txBody>
      </p:sp>
    </p:spTree>
    <p:extLst>
      <p:ext uri="{BB962C8B-B14F-4D97-AF65-F5344CB8AC3E}">
        <p14:creationId xmlns:p14="http://schemas.microsoft.com/office/powerpoint/2010/main" val="2334317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pic>
        <p:nvPicPr>
          <p:cNvPr id="3" name="Image 2">
            <a:extLst>
              <a:ext uri="{FF2B5EF4-FFF2-40B4-BE49-F238E27FC236}">
                <a16:creationId xmlns:a16="http://schemas.microsoft.com/office/drawing/2014/main" xmlns="" id="{A1282492-FF53-A651-BEA1-4187063EF490}"/>
              </a:ext>
            </a:extLst>
          </p:cNvPr>
          <p:cNvPicPr/>
          <p:nvPr/>
        </p:nvPicPr>
        <p:blipFill>
          <a:blip r:embed="rId2">
            <a:extLst>
              <a:ext uri="{28A0092B-C50C-407E-A947-70E740481C1C}">
                <a14:useLocalDpi xmlns:a14="http://schemas.microsoft.com/office/drawing/2010/main" val="0"/>
              </a:ext>
            </a:extLst>
          </a:blip>
          <a:stretch>
            <a:fillRect/>
          </a:stretch>
        </p:blipFill>
        <p:spPr>
          <a:xfrm>
            <a:off x="898525" y="1974904"/>
            <a:ext cx="5759450" cy="3527425"/>
          </a:xfrm>
          <a:prstGeom prst="rect">
            <a:avLst/>
          </a:prstGeom>
          <a:ln w="3175" cap="sq">
            <a:noFill/>
            <a:prstDash val="solid"/>
            <a:miter lim="800000"/>
          </a:ln>
          <a:effectLst>
            <a:outerShdw blurRad="50800" dist="38100" dir="2700000" algn="tl" rotWithShape="0">
              <a:srgbClr val="000000">
                <a:alpha val="43000"/>
              </a:srgbClr>
            </a:outerShdw>
          </a:effectLst>
        </p:spPr>
      </p:pic>
      <p:pic>
        <p:nvPicPr>
          <p:cNvPr id="5" name="Image 4">
            <a:extLst>
              <a:ext uri="{FF2B5EF4-FFF2-40B4-BE49-F238E27FC236}">
                <a16:creationId xmlns:a16="http://schemas.microsoft.com/office/drawing/2014/main" xmlns="" id="{EB9942F3-1FBC-A740-CC77-38285AEDEF93}"/>
              </a:ext>
            </a:extLst>
          </p:cNvPr>
          <p:cNvPicPr/>
          <p:nvPr/>
        </p:nvPicPr>
        <p:blipFill>
          <a:blip r:embed="rId3">
            <a:extLst>
              <a:ext uri="{28A0092B-C50C-407E-A947-70E740481C1C}">
                <a14:useLocalDpi xmlns:a14="http://schemas.microsoft.com/office/drawing/2010/main" val="0"/>
              </a:ext>
            </a:extLst>
          </a:blip>
          <a:stretch>
            <a:fillRect/>
          </a:stretch>
        </p:blipFill>
        <p:spPr>
          <a:xfrm>
            <a:off x="898525" y="5776179"/>
            <a:ext cx="5759450" cy="3361690"/>
          </a:xfrm>
          <a:prstGeom prst="rect">
            <a:avLst/>
          </a:prstGeom>
          <a:ln w="3175" cap="sq">
            <a:noFill/>
            <a:prstDash val="solid"/>
            <a:miter lim="800000"/>
          </a:ln>
          <a:effectLst>
            <a:outerShdw blurRad="50800" dist="38100" dir="2700000" algn="tl" rotWithShape="0">
              <a:srgbClr val="000000">
                <a:alpha val="43000"/>
              </a:srgbClr>
            </a:outerShdw>
          </a:effectLst>
        </p:spPr>
      </p:pic>
      <p:sp>
        <p:nvSpPr>
          <p:cNvPr id="8" name="Rectangle 5"/>
          <p:cNvSpPr>
            <a:spLocks noChangeArrowheads="1"/>
          </p:cNvSpPr>
          <p:nvPr/>
        </p:nvSpPr>
        <p:spPr bwMode="auto">
          <a:xfrm>
            <a:off x="0" y="0"/>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6"/>
          <p:cNvSpPr>
            <a:spLocks noChangeArrowheads="1"/>
          </p:cNvSpPr>
          <p:nvPr/>
        </p:nvSpPr>
        <p:spPr bwMode="auto">
          <a:xfrm>
            <a:off x="326242" y="1469110"/>
            <a:ext cx="32938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
                <a:schemeClr val="accent3">
                  <a:lumMod val="60000"/>
                  <a:lumOff val="40000"/>
                </a:schemeClr>
              </a:buClr>
              <a:buSzTx/>
              <a:buFont typeface="Wingdings" panose="05000000000000000000" pitchFamily="2" charset="2"/>
              <a:buChar char="§"/>
              <a:tabLst/>
            </a:pPr>
            <a:r>
              <a:rPr kumimoji="0" lang="fr-FR" altLang="fr-FR" sz="1400" b="1"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Tableau de bord volum</a:t>
            </a:r>
            <a:r>
              <a:rPr kumimoji="0" lang="fr-FR" altLang="fr-FR"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é</a:t>
            </a:r>
            <a:r>
              <a:rPr kumimoji="0" lang="fr-FR" altLang="fr-FR" sz="1400" b="1"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trie et capacitaire</a:t>
            </a: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2228814" y="9167627"/>
            <a:ext cx="2363147"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11: Tableau de bord volumétrie et capacitaire</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38</a:t>
            </a:fld>
            <a:endParaRPr lang="fr-FR" sz="900" noProof="0" dirty="0">
              <a:solidFill>
                <a:schemeClr val="bg1">
                  <a:alpha val="70000"/>
                </a:schemeClr>
              </a:solidFill>
            </a:endParaRPr>
          </a:p>
        </p:txBody>
      </p:sp>
    </p:spTree>
    <p:extLst>
      <p:ext uri="{BB962C8B-B14F-4D97-AF65-F5344CB8AC3E}">
        <p14:creationId xmlns:p14="http://schemas.microsoft.com/office/powerpoint/2010/main" val="3446676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15310" y="1490027"/>
            <a:ext cx="7010400" cy="3284489"/>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5"/>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REPORTING</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Les données devant composer notre </a:t>
            </a:r>
            <a:r>
              <a:rPr lang="fr-FR" sz="1400" dirty="0" err="1">
                <a:latin typeface="Calibri Light" panose="020F0302020204030204" pitchFamily="34" charset="0"/>
                <a:ea typeface="Calibri" panose="020F0502020204030204" pitchFamily="34" charset="0"/>
                <a:cs typeface="Calibri Light" panose="020F0302020204030204" pitchFamily="34" charset="0"/>
              </a:rPr>
              <a:t>reporting</a:t>
            </a:r>
            <a:r>
              <a:rPr lang="fr-FR" sz="1400" dirty="0">
                <a:latin typeface="Calibri Light" panose="020F0302020204030204" pitchFamily="34" charset="0"/>
                <a:ea typeface="Calibri" panose="020F0502020204030204" pitchFamily="34" charset="0"/>
                <a:cs typeface="Calibri Light" panose="020F0302020204030204" pitchFamily="34" charset="0"/>
              </a:rPr>
              <a:t> sont collectées à la bonne source et intègres.</a:t>
            </a:r>
          </a:p>
          <a:p>
            <a:pPr algn="just">
              <a:lnSpc>
                <a:spcPct val="107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Ces données sont :</a:t>
            </a:r>
          </a:p>
          <a:p>
            <a:pPr algn="just">
              <a:lnSpc>
                <a:spcPct val="107000"/>
              </a:lnSpc>
              <a:spcAft>
                <a:spcPts val="80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Pertinentes</a:t>
            </a:r>
            <a:r>
              <a:rPr lang="fr-FR" sz="1400" dirty="0">
                <a:latin typeface="Calibri Light" panose="020F0302020204030204" pitchFamily="34" charset="0"/>
                <a:ea typeface="Calibri" panose="020F0502020204030204" pitchFamily="34" charset="0"/>
                <a:cs typeface="Calibri Light" panose="020F0302020204030204" pitchFamily="34" charset="0"/>
              </a:rPr>
              <a:t> : reflètent  ce qui doit être mesuré d’après les urgences ;</a:t>
            </a:r>
          </a:p>
          <a:p>
            <a:pPr algn="just">
              <a:lnSpc>
                <a:spcPct val="107000"/>
              </a:lnSpc>
              <a:spcAft>
                <a:spcPts val="80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Objectives </a:t>
            </a:r>
            <a:r>
              <a:rPr lang="fr-FR" sz="1400" dirty="0">
                <a:latin typeface="Calibri Light" panose="020F0302020204030204" pitchFamily="34" charset="0"/>
                <a:ea typeface="Calibri" panose="020F0502020204030204" pitchFamily="34" charset="0"/>
                <a:cs typeface="Calibri Light" panose="020F0302020204030204" pitchFamily="34" charset="0"/>
              </a:rPr>
              <a:t>: la méthodologie utilisée pour l’analyse n’est pas biaisée ;</a:t>
            </a:r>
          </a:p>
          <a:p>
            <a:pPr algn="just">
              <a:lnSpc>
                <a:spcPct val="107000"/>
              </a:lnSpc>
              <a:spcAft>
                <a:spcPts val="80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Exactes</a:t>
            </a:r>
            <a:r>
              <a:rPr lang="fr-FR" sz="1400" dirty="0">
                <a:latin typeface="Calibri Light" panose="020F0302020204030204" pitchFamily="34" charset="0"/>
                <a:ea typeface="Calibri" panose="020F0502020204030204" pitchFamily="34" charset="0"/>
                <a:cs typeface="Calibri Light" panose="020F0302020204030204" pitchFamily="34" charset="0"/>
              </a:rPr>
              <a:t> : Numériquement correcte et non trompeuses ;</a:t>
            </a:r>
          </a:p>
          <a:p>
            <a:pPr algn="just">
              <a:lnSpc>
                <a:spcPct val="107000"/>
              </a:lnSpc>
              <a:spcAft>
                <a:spcPts val="80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Représentatives</a:t>
            </a:r>
            <a:r>
              <a:rPr lang="fr-FR" sz="1400" dirty="0">
                <a:latin typeface="Calibri Light" panose="020F0302020204030204" pitchFamily="34" charset="0"/>
                <a:ea typeface="Calibri" panose="020F0502020204030204" pitchFamily="34" charset="0"/>
                <a:cs typeface="Calibri Light" panose="020F0302020204030204" pitchFamily="34" charset="0"/>
              </a:rPr>
              <a:t> : Reflètent la donnée globale sous- jacente.</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Nous présentons ci-dessous les livrables que nous partagerons selon les périodicités bien définies.</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022039760"/>
              </p:ext>
            </p:extLst>
          </p:nvPr>
        </p:nvGraphicFramePr>
        <p:xfrm>
          <a:off x="519113" y="4795185"/>
          <a:ext cx="6617411" cy="4007697"/>
        </p:xfrm>
        <a:graphic>
          <a:graphicData uri="http://schemas.openxmlformats.org/drawingml/2006/table">
            <a:tbl>
              <a:tblPr firstRow="1" firstCol="1" bandRow="1"/>
              <a:tblGrid>
                <a:gridCol w="1680054">
                  <a:extLst>
                    <a:ext uri="{9D8B030D-6E8A-4147-A177-3AD203B41FA5}">
                      <a16:colId xmlns:a16="http://schemas.microsoft.com/office/drawing/2014/main" xmlns="" val="20000"/>
                    </a:ext>
                  </a:extLst>
                </a:gridCol>
                <a:gridCol w="2385759">
                  <a:extLst>
                    <a:ext uri="{9D8B030D-6E8A-4147-A177-3AD203B41FA5}">
                      <a16:colId xmlns:a16="http://schemas.microsoft.com/office/drawing/2014/main" xmlns="" val="20001"/>
                    </a:ext>
                  </a:extLst>
                </a:gridCol>
                <a:gridCol w="1275799">
                  <a:extLst>
                    <a:ext uri="{9D8B030D-6E8A-4147-A177-3AD203B41FA5}">
                      <a16:colId xmlns:a16="http://schemas.microsoft.com/office/drawing/2014/main" xmlns="" val="20002"/>
                    </a:ext>
                  </a:extLst>
                </a:gridCol>
                <a:gridCol w="1275799">
                  <a:extLst>
                    <a:ext uri="{9D8B030D-6E8A-4147-A177-3AD203B41FA5}">
                      <a16:colId xmlns:a16="http://schemas.microsoft.com/office/drawing/2014/main" xmlns="" val="20003"/>
                    </a:ext>
                  </a:extLst>
                </a:gridCol>
              </a:tblGrid>
              <a:tr h="288144">
                <a:tc>
                  <a:txBody>
                    <a:bodyPr/>
                    <a:lstStyle/>
                    <a:p>
                      <a:pPr algn="ctr">
                        <a:lnSpc>
                          <a:spcPct val="107000"/>
                        </a:lnSpc>
                        <a:spcAft>
                          <a:spcPts val="0"/>
                        </a:spcAft>
                      </a:pPr>
                      <a:r>
                        <a:rPr lang="fr-FR" sz="900" b="1" u="sng"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TYPES DE REPORTINGS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a:lnSpc>
                          <a:spcPct val="107000"/>
                        </a:lnSpc>
                        <a:spcAft>
                          <a:spcPts val="0"/>
                        </a:spcAft>
                      </a:pPr>
                      <a:r>
                        <a:rPr lang="fr-FR" sz="9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                </a:t>
                      </a:r>
                      <a:r>
                        <a:rPr lang="fr-FR" sz="900" b="1" u="sng"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DETAILS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fr-FR" sz="900" b="1" u="sng">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FREQUENCE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fr-FR" sz="900" b="1" u="sng"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FORMAT PROPOSE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359201">
                <a:tc rowSpan="2">
                  <a:txBody>
                    <a:bodyPr/>
                    <a:lstStyle/>
                    <a:p>
                      <a:pPr algn="ctr">
                        <a:lnSpc>
                          <a:spcPct val="107000"/>
                        </a:lnSpc>
                        <a:spcAft>
                          <a:spcPts val="0"/>
                        </a:spcAft>
                      </a:pPr>
                      <a:r>
                        <a:rPr lang="fr-FR" sz="900" b="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REPORTINGS AUTOMATIQUES</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b="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Rapports d’activités de production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Journalière/Hebdo</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/Mensuel</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PDF/Excel/Word POSSIBILITE DE DONNER LES DROITS POUR UN ACCES A DISTANCE A ORANGE BURKINA FASO</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39827">
                <a:tc vMerge="1">
                  <a:txBody>
                    <a:bodyPr/>
                    <a:lstStyle/>
                    <a:p>
                      <a:endParaRPr lang="fr-FR"/>
                    </a:p>
                  </a:txBody>
                  <a:tcPr/>
                </a:tc>
                <a:tc>
                  <a:txBody>
                    <a:bodyPr/>
                    <a:lstStyle/>
                    <a:p>
                      <a:pPr algn="ctr">
                        <a:lnSpc>
                          <a:spcPct val="107000"/>
                        </a:lnSpc>
                        <a:spcAft>
                          <a:spcPts val="0"/>
                        </a:spcAft>
                      </a:pPr>
                      <a:r>
                        <a:rPr lang="fr-FR" sz="900" b="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Qualification des appels (nombre de types de réclamations traitées)</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Journalière/Hebdo/</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Mensuel</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xmlns="" val="10002"/>
                  </a:ext>
                </a:extLst>
              </a:tr>
              <a:tr h="408182">
                <a:tc rowSpan="3">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REPORTINGS ANALYTIQUES</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b="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Rapport de suivi de traitement des requêtes et réclamations</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Hebdo</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Excel/Word</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7997">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Rapport d’activités</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Hebdo/Mensuel</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Powerpoint</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7997">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Rapport de suivi des retours clients</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Hebdo</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Powerpoint</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7997">
                <a:tc rowSpan="7">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BILANS</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Tableau de bords de performance</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Mensuel</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Excel</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7997">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Faits marquants de la semaine</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Hebdo</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Word</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8182">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Evolution des indicateurs (sur 4 semaines glissantes)</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Hebdo/Mensuel</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Excel/Power Point</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7997">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Bilan d’activité</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Mensuel</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Powerpoint</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7997">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Rapport d’écoutes</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Mensuel</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Powerpoint</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7997">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Rapport d’évaluation des superviseurs</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Mensuel</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Excel</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08182">
                <a:tc vMerge="1">
                  <a:txBody>
                    <a:bodyPr/>
                    <a:lstStyle/>
                    <a:p>
                      <a:endParaRPr lang="fr-FR"/>
                    </a:p>
                  </a:txBody>
                  <a:tcPr/>
                </a:tc>
                <a:tc>
                  <a:txBody>
                    <a:bodyPr/>
                    <a:lstStyle/>
                    <a:p>
                      <a:pPr algn="ctr">
                        <a:lnSpc>
                          <a:spcPct val="107000"/>
                        </a:lnSpc>
                        <a:spcAft>
                          <a:spcPts val="0"/>
                        </a:spcAft>
                      </a:pPr>
                      <a:r>
                        <a:rPr lang="fr-FR" sz="900" b="1">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Autres rapports générés dans le cadre de l’activité</a:t>
                      </a:r>
                      <a:endParaRPr lang="fr-FR" sz="9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Journalière/Hebdo/</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Mensuel</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Excel/Word/</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0"/>
                        </a:spcAft>
                      </a:pPr>
                      <a:r>
                        <a:rPr lang="fr-FR"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Powerpoint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4311" marR="54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Rectangle 4"/>
          <p:cNvSpPr/>
          <p:nvPr/>
        </p:nvSpPr>
        <p:spPr>
          <a:xfrm>
            <a:off x="2676174" y="8802881"/>
            <a:ext cx="1867819"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27: Quelques types de </a:t>
            </a:r>
            <a:r>
              <a:rPr lang="fr-FR" sz="800" i="1" u="sng"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reporting</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39</a:t>
            </a:fld>
            <a:endParaRPr lang="fr-FR" sz="900" noProof="0" dirty="0">
              <a:solidFill>
                <a:schemeClr val="bg1">
                  <a:alpha val="70000"/>
                </a:schemeClr>
              </a:solidFill>
            </a:endParaRPr>
          </a:p>
        </p:txBody>
      </p:sp>
    </p:spTree>
    <p:extLst>
      <p:ext uri="{BB962C8B-B14F-4D97-AF65-F5344CB8AC3E}">
        <p14:creationId xmlns:p14="http://schemas.microsoft.com/office/powerpoint/2010/main" val="2390927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3" name="ZoneTexte 2"/>
          <p:cNvSpPr txBox="1"/>
          <p:nvPr/>
        </p:nvSpPr>
        <p:spPr>
          <a:xfrm>
            <a:off x="120316" y="4700369"/>
            <a:ext cx="7315868" cy="646331"/>
          </a:xfrm>
          <a:prstGeom prst="rect">
            <a:avLst/>
          </a:prstGeom>
          <a:solidFill>
            <a:schemeClr val="bg1"/>
          </a:solidFill>
        </p:spPr>
        <p:txBody>
          <a:bodyPr wrap="square" rtlCol="0">
            <a:spAutoFit/>
          </a:bodyPr>
          <a:lstStyle/>
          <a:p>
            <a:pPr defTabSz="566745">
              <a:lnSpc>
                <a:spcPct val="90000"/>
              </a:lnSpc>
              <a:spcBef>
                <a:spcPct val="0"/>
              </a:spcBef>
            </a:pPr>
            <a:r>
              <a:rPr lang="fr-FR" sz="4000" b="1" dirty="0" smtClean="0">
                <a:solidFill>
                  <a:schemeClr val="accent2"/>
                </a:solidFill>
                <a:latin typeface="+mj-lt"/>
                <a:ea typeface="+mj-ea"/>
                <a:cs typeface="+mj-cs"/>
              </a:rPr>
              <a:t>PARTIE OPERATIONNELLE</a:t>
            </a:r>
            <a:endParaRPr lang="fr-FR" sz="4000" b="1" dirty="0">
              <a:solidFill>
                <a:schemeClr val="accent2"/>
              </a:solidFill>
              <a:latin typeface="+mj-lt"/>
              <a:ea typeface="+mj-ea"/>
              <a:cs typeface="+mj-cs"/>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a:t>
            </a:fld>
            <a:endParaRPr lang="fr-FR" sz="900" noProof="0" dirty="0">
              <a:solidFill>
                <a:schemeClr val="bg1">
                  <a:alpha val="70000"/>
                </a:schemeClr>
              </a:solidFill>
            </a:endParaRPr>
          </a:p>
        </p:txBody>
      </p:sp>
    </p:spTree>
    <p:extLst>
      <p:ext uri="{BB962C8B-B14F-4D97-AF65-F5344CB8AC3E}">
        <p14:creationId xmlns:p14="http://schemas.microsoft.com/office/powerpoint/2010/main" val="1449170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78305" y="1597583"/>
            <a:ext cx="6999889" cy="8129726"/>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6"/>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COMITE DE </a:t>
            </a:r>
            <a:r>
              <a:rPr lang="fr-FR" sz="1600" b="1" kern="0" dirty="0" smtClean="0">
                <a:solidFill>
                  <a:srgbClr val="2E74B5"/>
                </a:solidFill>
                <a:latin typeface="Century Gothic" panose="020B0502020202020204" pitchFamily="34" charset="0"/>
                <a:ea typeface="Calibri" panose="020F0502020204030204" pitchFamily="34" charset="0"/>
                <a:cs typeface="Times New Roman" panose="02020603050405020304" pitchFamily="18" charset="0"/>
              </a:rPr>
              <a:t>SUIVI</a:t>
            </a:r>
            <a:endParaRPr lang="fr-FR" sz="16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MEDIA CONTACT mettra à la disposition d’ORANGE BURKINA FASO l’ensemble des moyens humains disponibles pour assurer la réussite du partenariat. Une organisation flexible et réactive sera mise en place pour garantir de façon irrévocable l’atteinte des différents objectifs. </a:t>
            </a:r>
            <a:r>
              <a:rPr lang="fr-FR" sz="1400" i="1" dirty="0" smtClean="0">
                <a:latin typeface="Calibri Light" panose="020F0302020204030204" pitchFamily="34" charset="0"/>
                <a:ea typeface="Calibri" panose="020F0502020204030204" pitchFamily="34" charset="0"/>
                <a:cs typeface="Calibri Light" panose="020F0302020204030204" pitchFamily="34" charset="0"/>
              </a:rPr>
              <a:t>Conformément </a:t>
            </a:r>
            <a:r>
              <a:rPr lang="fr-FR" sz="1400" i="1" dirty="0">
                <a:latin typeface="Calibri Light" panose="020F0302020204030204" pitchFamily="34" charset="0"/>
                <a:ea typeface="Calibri" panose="020F0502020204030204" pitchFamily="34" charset="0"/>
                <a:cs typeface="Calibri Light" panose="020F0302020204030204" pitchFamily="34" charset="0"/>
              </a:rPr>
              <a:t>au cahier de charge reçu (</a:t>
            </a:r>
            <a:r>
              <a:rPr lang="fr-FR" sz="1400" b="1" i="1" dirty="0">
                <a:latin typeface="Calibri Light" panose="020F0302020204030204" pitchFamily="34" charset="0"/>
                <a:ea typeface="Calibri" panose="020F0502020204030204" pitchFamily="34" charset="0"/>
                <a:cs typeface="Calibri Light" panose="020F0302020204030204" pitchFamily="34" charset="0"/>
              </a:rPr>
              <a:t>Cf. comité de pilotage et comité de production ; page 12</a:t>
            </a:r>
            <a:r>
              <a:rPr lang="fr-FR" sz="1400" i="1" dirty="0">
                <a:latin typeface="Calibri Light" panose="020F0302020204030204" pitchFamily="34" charset="0"/>
                <a:ea typeface="Calibri" panose="020F0502020204030204" pitchFamily="34" charset="0"/>
                <a:cs typeface="Calibri Light" panose="020F0302020204030204" pitchFamily="34" charset="0"/>
              </a:rPr>
              <a:t>) différents comités animés seront les suivants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Aft>
                <a:spcPts val="800"/>
              </a:spcAft>
              <a:buClr>
                <a:srgbClr val="FF6600"/>
              </a:buClr>
              <a:buSzPts val="1600"/>
              <a:buFont typeface="Wingdings" panose="05000000000000000000" pitchFamily="2" charset="2"/>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Comité de pilotage ;</a:t>
            </a:r>
          </a:p>
          <a:p>
            <a:pPr marL="342900" lvl="0" indent="-342900" algn="just">
              <a:lnSpc>
                <a:spcPct val="150000"/>
              </a:lnSpc>
              <a:spcAft>
                <a:spcPts val="800"/>
              </a:spcAft>
              <a:buClr>
                <a:srgbClr val="FF6600"/>
              </a:buClr>
              <a:buSzPts val="1600"/>
              <a:buFont typeface="Wingdings" panose="05000000000000000000" pitchFamily="2" charset="2"/>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Comité de production hebdomadaire.</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A tout ceci nous pouvons ajouter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a:t>
            </a:r>
          </a:p>
          <a:p>
            <a:pPr marL="342900" lvl="0" indent="-342900" algn="just">
              <a:lnSpc>
                <a:spcPct val="150000"/>
              </a:lnSpc>
              <a:spcAft>
                <a:spcPts val="0"/>
              </a:spcAft>
              <a:buClr>
                <a:srgbClr val="FF6600"/>
              </a:buClr>
              <a:buSzPts val="1600"/>
              <a:buFont typeface="Wingdings" panose="05000000000000000000" pitchFamily="2" charset="2"/>
              <a:buChar char=""/>
            </a:pPr>
            <a:r>
              <a:rPr lang="fr-FR" sz="1400" b="1" dirty="0">
                <a:latin typeface="Calibri Light" panose="020F0302020204030204" pitchFamily="34" charset="0"/>
                <a:ea typeface="Calibri" panose="020F0502020204030204" pitchFamily="34" charset="0"/>
                <a:cs typeface="Times New Roman" panose="02020603050405020304" pitchFamily="18" charset="0"/>
              </a:rPr>
              <a:t>un Comité qualité mensuel</a:t>
            </a:r>
            <a:r>
              <a:rPr lang="fr-FR" sz="1400" dirty="0">
                <a:latin typeface="Calibri Light" panose="020F0302020204030204" pitchFamily="34" charset="0"/>
                <a:ea typeface="Calibri" panose="020F0502020204030204" pitchFamily="34" charset="0"/>
                <a:cs typeface="Times New Roman" panose="02020603050405020304" pitchFamily="18" charset="0"/>
              </a:rPr>
              <a:t> chargé d’analyser spécifiquement les résultats qualité, les réajustements ou réaménagement à apporter dans le but de simplifier le parcours client et satisfaire le client.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Clr>
                <a:srgbClr val="FF6600"/>
              </a:buClr>
              <a:buSzPts val="1600"/>
              <a:buFont typeface="Wingdings" panose="05000000000000000000" pitchFamily="2" charset="2"/>
              <a:buChar char=""/>
            </a:pPr>
            <a:r>
              <a:rPr lang="fr-FR" sz="1400" b="1" dirty="0">
                <a:latin typeface="Calibri Light" panose="020F0302020204030204" pitchFamily="34" charset="0"/>
                <a:ea typeface="Calibri" panose="020F0502020204030204" pitchFamily="34" charset="0"/>
                <a:cs typeface="Times New Roman" panose="02020603050405020304" pitchFamily="18" charset="0"/>
              </a:rPr>
              <a:t>une cellule opérationnelle</a:t>
            </a:r>
            <a:r>
              <a:rPr lang="fr-FR" sz="1400" dirty="0">
                <a:latin typeface="Calibri Light" panose="020F0302020204030204" pitchFamily="34" charset="0"/>
                <a:ea typeface="Calibri" panose="020F0502020204030204" pitchFamily="34" charset="0"/>
                <a:cs typeface="Times New Roman" panose="02020603050405020304" pitchFamily="18" charset="0"/>
              </a:rPr>
              <a:t> : cette cellule placée sous la responsabilité du chargé de compte se réunit toutes les semaines pour recenser toutes les difficultés de la semaine précédente, avec remise d’un rapport tous les lundis récapitulant l’ensemble des incidents et leur niveau de résolution, des difficultés métiers, procédures de traitement et préconisations.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1400" b="1" dirty="0">
                <a:latin typeface="Calibri Light" panose="020F0302020204030204" pitchFamily="34" charset="0"/>
                <a:ea typeface="Calibri" panose="020F0502020204030204" pitchFamily="34" charset="0"/>
                <a:cs typeface="Times New Roman" panose="02020603050405020304" pitchFamily="18" charset="0"/>
              </a:rPr>
              <a:t>Composition de la cellule opérationnelle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1400" b="1" dirty="0">
                <a:latin typeface="Calibri Light" panose="020F0302020204030204" pitchFamily="34" charset="0"/>
                <a:ea typeface="Calibri" panose="020F0502020204030204" pitchFamily="34" charset="0"/>
                <a:cs typeface="Times New Roman" panose="02020603050405020304" pitchFamily="18" charset="0"/>
              </a:rPr>
              <a:t>Pour MEDIA CONTACT</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AEAAAA"/>
              </a:buClr>
              <a:buSzPts val="1800"/>
              <a:buFont typeface="Wingdings" panose="05000000000000000000" pitchFamily="2" charset="2"/>
              <a:buChar char=""/>
            </a:pPr>
            <a:r>
              <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Chargé de compte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AEAAAA"/>
              </a:buClr>
              <a:buSzPts val="1800"/>
              <a:buFont typeface="Wingdings" panose="05000000000000000000" pitchFamily="2" charset="2"/>
              <a:buChar char=""/>
            </a:pPr>
            <a:r>
              <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Superviseur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AEAAAA"/>
              </a:buClr>
              <a:buSzPts val="1800"/>
              <a:buFont typeface="Wingdings" panose="05000000000000000000" pitchFamily="2" charset="2"/>
              <a:buChar char=""/>
            </a:pPr>
            <a:r>
              <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Team leader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AEAAAA"/>
              </a:buClr>
              <a:buSzPts val="1800"/>
              <a:buFont typeface="Wingdings" panose="05000000000000000000" pitchFamily="2" charset="2"/>
              <a:buChar char=""/>
            </a:pPr>
            <a:r>
              <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Formateurs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AEAAAA"/>
              </a:buClr>
              <a:buSzPts val="1800"/>
              <a:buFont typeface="Wingdings" panose="05000000000000000000" pitchFamily="2" charset="2"/>
              <a:buChar char=""/>
            </a:pPr>
            <a:r>
              <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Conseillers clients sénior</a:t>
            </a:r>
            <a:r>
              <a:rPr lang="fr-FR" sz="14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40</a:t>
            </a:fld>
            <a:endParaRPr lang="fr-FR" sz="900" noProof="0" dirty="0">
              <a:solidFill>
                <a:schemeClr val="bg1">
                  <a:alpha val="70000"/>
                </a:schemeClr>
              </a:solidFill>
            </a:endParaRPr>
          </a:p>
        </p:txBody>
      </p:sp>
    </p:spTree>
    <p:extLst>
      <p:ext uri="{BB962C8B-B14F-4D97-AF65-F5344CB8AC3E}">
        <p14:creationId xmlns:p14="http://schemas.microsoft.com/office/powerpoint/2010/main" val="1011453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62758" y="1399858"/>
            <a:ext cx="7073463" cy="3088025"/>
          </a:xfrm>
          <a:prstGeom prst="rect">
            <a:avLst/>
          </a:prstGeom>
        </p:spPr>
        <p:txBody>
          <a:bodyPr wrap="square">
            <a:spAutoFit/>
          </a:bodyPr>
          <a:lstStyle/>
          <a:p>
            <a:pPr lvl="0" algn="just">
              <a:lnSpc>
                <a:spcPct val="150000"/>
              </a:lnSpc>
              <a:spcAft>
                <a:spcPts val="800"/>
              </a:spcAft>
            </a:pPr>
            <a:r>
              <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Toute ressource dont la présence est jugée nécessaire après validation d’ORANGE BURKINA FASO</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Clr>
                <a:srgbClr val="FF6600"/>
              </a:buClr>
              <a:buSzPts val="1600"/>
              <a:buFont typeface="Wingdings" panose="05000000000000000000" pitchFamily="2" charset="2"/>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Briefing hebdomadaire</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50000"/>
              </a:lnSpc>
              <a:spcAft>
                <a:spcPts val="800"/>
              </a:spcAft>
            </a:pPr>
            <a:r>
              <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Ce cadre regroupe les conseillers clients, le superviseur, au moins un formateur, un agent qualité  et le représentant côté ORANGE BURKINA FASO.</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Ils se réuniront chaque semaine pour échanger sur :</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Clr>
                <a:srgbClr val="AEAAAA"/>
              </a:buClr>
              <a:buSzPts val="1800"/>
              <a:buFont typeface="Wingdings" panose="05000000000000000000" pitchFamily="2" charset="2"/>
              <a:buChar char=""/>
            </a:pPr>
            <a:r>
              <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l’actualité de la semaine ; le rappel des consignes de la semaine ;</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Clr>
                <a:srgbClr val="AEAAAA"/>
              </a:buClr>
              <a:buSzPts val="1800"/>
              <a:buFont typeface="Wingdings" panose="05000000000000000000" pitchFamily="2" charset="2"/>
              <a:buChar char=""/>
            </a:pPr>
            <a:r>
              <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le débriefe des remontées clients et les écarts de la semaine ; le recueil des remontées des conceptions.</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41519" y="4602508"/>
            <a:ext cx="7178784" cy="5310428"/>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7"/>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RESPECT DES REGLES DE COMPLIANCE ET DE SECURITE</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fr-FR" sz="1100" dirty="0">
                <a:latin typeface="Calibri" panose="020F0502020204030204" pitchFamily="34" charset="0"/>
                <a:ea typeface="Calibri" panose="020F0502020204030204" pitchFamily="34" charset="0"/>
                <a:cs typeface="Arial" panose="020B0604020202020204" pitchFamily="34"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Dans le cadre de la gestion des contacts, les agents </a:t>
            </a: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seront amenés à manipuler des données à caractère personnel  liées aux clients.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 MEDIA CONTACT, nous sommes convaincus que la protection des données personnelles n'est pas qu’une question de sécurité ou de respect d’un cadre règlementaire donné, mais qu’elle est avant tout une question d'engagement individuel et organisationnel.</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60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À cet égard, MEDIA CONTACT protège les Données Personnelles traitées pour le compte de ses Clients au travers de la mise en œuvre de mesures techniques, physiques et organisationnelles appropriées. De telles mesures et contrôles permettent d’assurer que MEDIA CONTACT  fournit à ses Clients des garanties suffisantes </a:t>
            </a:r>
            <a:r>
              <a:rPr lang="fr-FR" sz="1400" dirty="0">
                <a:latin typeface="Calibri Light" panose="020F0302020204030204" pitchFamily="34" charset="0"/>
                <a:ea typeface="Calibri" panose="020F0502020204030204" pitchFamily="34" charset="0"/>
                <a:cs typeface="Calibri Light" panose="020F0302020204030204" pitchFamily="34" charset="0"/>
              </a:rPr>
              <a:t>de telle manière que le traitement réponde aux exigences de la législation relative à la Protection des Données Personnelles et garantit la protection des droits de la personne concernée.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Pour faire face à ces contraintes (confidentialité, respect des normes en vigueur…) MEDIA CONTACT dans le traitement des données à caractère personnel  établit des principes généraux ci-dessous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41</a:t>
            </a:fld>
            <a:endParaRPr lang="fr-FR" noProof="0" dirty="0">
              <a:solidFill>
                <a:schemeClr val="bg1">
                  <a:alpha val="70000"/>
                </a:schemeClr>
              </a:solidFill>
            </a:endParaRPr>
          </a:p>
        </p:txBody>
      </p:sp>
    </p:spTree>
    <p:extLst>
      <p:ext uri="{BB962C8B-B14F-4D97-AF65-F5344CB8AC3E}">
        <p14:creationId xmlns:p14="http://schemas.microsoft.com/office/powerpoint/2010/main" val="3701675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15243" y="1573217"/>
            <a:ext cx="7126014" cy="8294578"/>
          </a:xfrm>
          <a:prstGeom prst="rect">
            <a:avLst/>
          </a:prstGeom>
        </p:spPr>
        <p:txBody>
          <a:bodyPr wrap="square">
            <a:spAutoFit/>
          </a:bodyPr>
          <a:lstStyle/>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Licéité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Les données personnelles sont collectées et traitées une fois le consentement de la personne concernée obtenu ou lorsque le traitement est légitime ou nécessaire conformément à la législation relative à la protection des données personnelles ; </a:t>
            </a:r>
          </a:p>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Loyauté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Le traitement des données personnelles devra prendre en compte les circonstances particulières et le contexte dans lequel des données personnelles sont </a:t>
            </a: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traitées;</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Transparence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Toute information et communication relative au traitement de données personnelles doit être aisément accessible, facilement compréhensible, transparente et exprimée en des termes clairs et simples ;</a:t>
            </a:r>
          </a:p>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Limitation des finalités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Les données personnelles devront être collectées pour des finalités déterminées, explicites et légitimes et ne pas être traitées ultérieurement d’une manière incompatible avec ces finalités </a:t>
            </a: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a:t>
            </a:r>
          </a:p>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Times New Roman" panose="02020603050405020304" pitchFamily="18" charset="0"/>
              </a:rPr>
              <a:t>Minimisation des données –</a:t>
            </a:r>
            <a:r>
              <a:rPr lang="fr-FR" sz="1400" dirty="0">
                <a:latin typeface="Calibri Light" panose="020F0302020204030204" pitchFamily="34" charset="0"/>
                <a:ea typeface="Calibri" panose="020F0502020204030204" pitchFamily="34" charset="0"/>
                <a:cs typeface="Times New Roman" panose="02020603050405020304" pitchFamily="18" charset="0"/>
              </a:rPr>
              <a:t> Les données personnelles collectées devront être adéquates, pertinentes et limitées à ce qui est nécessaire au regard des finalités pour lesquelles elles sont traitées ;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Times New Roman" panose="02020603050405020304" pitchFamily="18" charset="0"/>
              </a:rPr>
              <a:t>Exactitude des données</a:t>
            </a:r>
            <a:r>
              <a:rPr lang="fr-FR" sz="1400" dirty="0">
                <a:latin typeface="Calibri Light" panose="020F0302020204030204" pitchFamily="34" charset="0"/>
                <a:ea typeface="Calibri" panose="020F0502020204030204" pitchFamily="34" charset="0"/>
                <a:cs typeface="Times New Roman" panose="02020603050405020304" pitchFamily="18" charset="0"/>
              </a:rPr>
              <a:t> – Les données personnelles devront être exactes et, si nécessaires, tenues à jour. Toutes les mesures raisonnables doivent être prises pour que les données personnelles qui sont inexactes, eu égard aux finalités pour lesquelles elles sont traitées soient effacées ou rectifiées sans tarder ;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Times New Roman" panose="02020603050405020304" pitchFamily="18" charset="0"/>
              </a:rPr>
              <a:t>Limitation de la conservation –</a:t>
            </a:r>
            <a:r>
              <a:rPr lang="fr-FR" sz="1400" dirty="0">
                <a:latin typeface="Calibri Light" panose="020F0302020204030204" pitchFamily="34" charset="0"/>
                <a:ea typeface="Calibri" panose="020F0502020204030204" pitchFamily="34" charset="0"/>
                <a:cs typeface="Times New Roman" panose="02020603050405020304" pitchFamily="18" charset="0"/>
              </a:rPr>
              <a:t> Les données  personnelles devront être conservées sous une forme permettant l’identification des personnes concernées pendant une durée n’excédant pas celle nécessaire au regard des finalités pour lesquelles elles sont traitées ou pour toute durée résultant d’une obligation légale. </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42</a:t>
            </a:fld>
            <a:endParaRPr lang="fr-FR" sz="900" noProof="0" dirty="0">
              <a:solidFill>
                <a:schemeClr val="bg1">
                  <a:alpha val="70000"/>
                </a:schemeClr>
              </a:solidFill>
            </a:endParaRPr>
          </a:p>
        </p:txBody>
      </p:sp>
    </p:spTree>
    <p:extLst>
      <p:ext uri="{BB962C8B-B14F-4D97-AF65-F5344CB8AC3E}">
        <p14:creationId xmlns:p14="http://schemas.microsoft.com/office/powerpoint/2010/main" val="1090758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181813" y="1273474"/>
            <a:ext cx="6999889" cy="8050922"/>
          </a:xfrm>
          <a:prstGeom prst="rect">
            <a:avLst/>
          </a:prstGeom>
        </p:spPr>
        <p:txBody>
          <a:bodyPr wrap="square">
            <a:spAutoFit/>
          </a:bodyPr>
          <a:lstStyle/>
          <a:p>
            <a:pPr marL="342900" lvl="0" indent="-342900" algn="just">
              <a:lnSpc>
                <a:spcPct val="150000"/>
              </a:lnSpc>
              <a:spcAft>
                <a:spcPts val="1000"/>
              </a:spcAft>
              <a:buClr>
                <a:srgbClr val="FF6600"/>
              </a:buClr>
              <a:buSzPts val="1600"/>
              <a:buFont typeface="Wingdings" panose="05000000000000000000" pitchFamily="2" charset="2"/>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Intégrité et confidentialité</a:t>
            </a:r>
            <a:r>
              <a:rPr lang="fr-FR" sz="1400" dirty="0">
                <a:latin typeface="Calibri Light" panose="020F0302020204030204" pitchFamily="34" charset="0"/>
                <a:ea typeface="Calibri" panose="020F0502020204030204" pitchFamily="34" charset="0"/>
                <a:cs typeface="Calibri Light" panose="020F0302020204030204" pitchFamily="34" charset="0"/>
              </a:rPr>
              <a:t> – Les données personnelles devront être traitées de façon à garantir une sécurité appropriée des données personnelles, y compris la protection contre le traitement non autorisé ou illicite et contre la perte, la destruction ou les dégâts d’origine accidentelle, à l’aide de mesures techniques ou organisationnelles appropriées.</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A cet effet, tous les agents du groupe MEDIA CONATCT reçoivent un ensemble de connaissances élémentaires au sujet des principes applicables au traitement des données personnelles au moyen d’un programme de formation à la protection des données personnelles. Ils ont en outre  dans leur contrat de travail une clause de confidentialité.</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 Pour les opérations « sensibles », les agents affectés ont une clause de confidentialité renforcée (avenant au contrat de travail</a:t>
            </a:r>
            <a:r>
              <a:rPr lang="fr-FR" sz="1400" dirty="0" smtClean="0">
                <a:latin typeface="Calibri Light" panose="020F0302020204030204" pitchFamily="34" charset="0"/>
                <a:ea typeface="Calibri" panose="020F0502020204030204" pitchFamily="34" charset="0"/>
                <a:cs typeface="Calibri Light" panose="020F0302020204030204" pitchFamily="34" charset="0"/>
              </a:rPr>
              <a: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514350" lvl="0" indent="-514350">
              <a:lnSpc>
                <a:spcPct val="107000"/>
              </a:lnSpc>
              <a:spcBef>
                <a:spcPts val="1200"/>
              </a:spcBef>
              <a:spcAft>
                <a:spcPts val="0"/>
              </a:spcAft>
              <a:buFont typeface="+mj-lt"/>
              <a:buAutoNum type="romanUcPeriod" startAt="3"/>
            </a:pPr>
            <a:r>
              <a:rPr lang="en-US" sz="2000" b="1" kern="0" dirty="0">
                <a:solidFill>
                  <a:srgbClr val="FF0000"/>
                </a:solidFill>
                <a:latin typeface="Calibri Light" panose="020F0302020204030204" pitchFamily="34" charset="0"/>
                <a:ea typeface="Times New Roman" panose="02020603050405020304" pitchFamily="18" charset="0"/>
                <a:cs typeface="Calibri Light" panose="020F0302020204030204" pitchFamily="34" charset="0"/>
              </a:rPr>
              <a:t>POLITIQUE RESSOURCES </a:t>
            </a:r>
            <a:r>
              <a:rPr lang="en-US" sz="2000" b="1" kern="0" dirty="0" smtClean="0">
                <a:solidFill>
                  <a:srgbClr val="FF0000"/>
                </a:solidFill>
                <a:latin typeface="Calibri Light" panose="020F0302020204030204" pitchFamily="34" charset="0"/>
                <a:ea typeface="Times New Roman" panose="02020603050405020304" pitchFamily="18" charset="0"/>
                <a:cs typeface="Calibri Light" panose="020F0302020204030204" pitchFamily="34" charset="0"/>
              </a:rPr>
              <a:t>HUMAINES</a:t>
            </a:r>
          </a:p>
          <a:p>
            <a:pPr lvl="0">
              <a:lnSpc>
                <a:spcPct val="150000"/>
              </a:lnSpc>
              <a:spcBef>
                <a:spcPts val="1200"/>
              </a:spcBef>
            </a:pPr>
            <a:r>
              <a:rPr lang="fr-FR" sz="1400" dirty="0">
                <a:latin typeface="Calibri Light" panose="020F0302020204030204" pitchFamily="34" charset="0"/>
                <a:ea typeface="Calibri" panose="020F0502020204030204" pitchFamily="34" charset="0"/>
                <a:cs typeface="Calibri Light" panose="020F0302020204030204" pitchFamily="34" charset="0"/>
              </a:rPr>
              <a:t>En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tenant compte des exigences </a:t>
            </a:r>
            <a:r>
              <a:rPr lang="fr-FR" sz="1400" dirty="0">
                <a:latin typeface="Calibri Light" panose="020F0302020204030204" pitchFamily="34" charset="0"/>
                <a:ea typeface="Calibri" panose="020F0502020204030204" pitchFamily="34" charset="0"/>
                <a:cs typeface="Calibri Light" panose="020F0302020204030204" pitchFamily="34" charset="0"/>
              </a:rPr>
              <a:t>du cahier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des charges </a:t>
            </a:r>
            <a:r>
              <a:rPr lang="fr-FR" sz="1400" dirty="0">
                <a:latin typeface="Calibri Light" panose="020F0302020204030204" pitchFamily="34" charset="0"/>
                <a:ea typeface="Calibri" panose="020F0502020204030204" pitchFamily="34" charset="0"/>
                <a:cs typeface="Calibri Light" panose="020F0302020204030204" pitchFamily="34" charset="0"/>
              </a:rPr>
              <a:t>à la page 13 portant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sur </a:t>
            </a:r>
            <a:r>
              <a:rPr lang="fr-FR" sz="1400" dirty="0">
                <a:latin typeface="Calibri Light" panose="020F0302020204030204" pitchFamily="34" charset="0"/>
                <a:ea typeface="Calibri" panose="020F0502020204030204" pitchFamily="34" charset="0"/>
                <a:cs typeface="Calibri Light" panose="020F0302020204030204" pitchFamily="34" charset="0"/>
              </a:rPr>
              <a:t>les prérequis de la politique des Ressources Humaines, nous abordons dans ce paragraphe les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points </a:t>
            </a:r>
            <a:r>
              <a:rPr lang="fr-FR" sz="1400" dirty="0">
                <a:latin typeface="Calibri Light" panose="020F0302020204030204" pitchFamily="34" charset="0"/>
                <a:ea typeface="Calibri" panose="020F0502020204030204" pitchFamily="34" charset="0"/>
                <a:cs typeface="Calibri Light" panose="020F0302020204030204" pitchFamily="34" charset="0"/>
              </a:rPr>
              <a:t>suivants :</a:t>
            </a:r>
          </a:p>
          <a:p>
            <a:pPr marL="285750" lvl="0" indent="-285750">
              <a:spcBef>
                <a:spcPts val="1200"/>
              </a:spcBef>
              <a:buClr>
                <a:srgbClr val="FF0000"/>
              </a:buClr>
              <a:buSzPct val="1140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Notre politique de recrutement </a:t>
            </a:r>
            <a:r>
              <a:rPr lang="fr-FR" sz="1400" b="1" dirty="0" smtClean="0">
                <a:latin typeface="Calibri Light" panose="020F0302020204030204" pitchFamily="34" charset="0"/>
                <a:ea typeface="Calibri" panose="020F0502020204030204" pitchFamily="34" charset="0"/>
                <a:cs typeface="Calibri Light" panose="020F0302020204030204" pitchFamily="34" charset="0"/>
              </a:rPr>
              <a:t>; Conformité </a:t>
            </a:r>
            <a:r>
              <a:rPr lang="fr-FR" sz="1400" b="1" dirty="0">
                <a:latin typeface="Calibri Light" panose="020F0302020204030204" pitchFamily="34" charset="0"/>
                <a:ea typeface="Calibri" panose="020F0502020204030204" pitchFamily="34" charset="0"/>
                <a:cs typeface="Calibri Light" panose="020F0302020204030204" pitchFamily="34" charset="0"/>
              </a:rPr>
              <a:t>aux exigences des RH </a:t>
            </a:r>
            <a:r>
              <a:rPr lang="fr-FR" sz="1400" b="1" dirty="0" smtClean="0">
                <a:latin typeface="Calibri Light" panose="020F0302020204030204" pitchFamily="34" charset="0"/>
                <a:ea typeface="Calibri" panose="020F0502020204030204" pitchFamily="34" charset="0"/>
                <a:cs typeface="Calibri Light" panose="020F0302020204030204" pitchFamily="34" charset="0"/>
              </a:rPr>
              <a:t>; Plan </a:t>
            </a:r>
            <a:r>
              <a:rPr lang="fr-FR" sz="1400" b="1" dirty="0">
                <a:latin typeface="Calibri Light" panose="020F0302020204030204" pitchFamily="34" charset="0"/>
                <a:ea typeface="Calibri" panose="020F0502020204030204" pitchFamily="34" charset="0"/>
                <a:cs typeface="Calibri Light" panose="020F0302020204030204" pitchFamily="34" charset="0"/>
              </a:rPr>
              <a:t>de formation</a:t>
            </a:r>
            <a:r>
              <a:rPr lang="fr-FR" sz="1400" dirty="0" smtClean="0">
                <a:latin typeface="Calibri Light" panose="020F0302020204030204" pitchFamily="34" charset="0"/>
                <a:ea typeface="Calibri" panose="020F0502020204030204" pitchFamily="34" charset="0"/>
                <a:cs typeface="Calibri Light" panose="020F0302020204030204" pitchFamily="34" charset="0"/>
              </a:rPr>
              <a:t>.</a:t>
            </a:r>
            <a:endParaRPr lang="fr-FR" sz="20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07000"/>
              </a:lnSpc>
              <a:spcBef>
                <a:spcPts val="1200"/>
              </a:spcBef>
              <a:spcAft>
                <a:spcPts val="0"/>
              </a:spcAft>
              <a:buFont typeface="+mj-lt"/>
              <a:buAutoNum type="alphaUcPeriod"/>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NOTRE POLITIQUE DE RECRUTEMENT</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spcBef>
                <a:spcPts val="1200"/>
              </a:spcBef>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processus de recrutement que nous mettons en place tient compte: du contexte social, de l’environnement économique et surtout de l’exigence du Client Donneur d’ordres. Nous considérons le recrutement comme la première étape de notre cursus d’intégration.  Nous avons  un modèle RH permettant de mener des campagnes de recrutement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massif </a:t>
            </a:r>
            <a:r>
              <a:rPr lang="fr-FR" sz="1400" dirty="0">
                <a:latin typeface="Calibri Light" panose="020F0302020204030204" pitchFamily="34" charset="0"/>
                <a:ea typeface="Calibri" panose="020F0502020204030204" pitchFamily="34" charset="0"/>
                <a:cs typeface="Calibri Light" panose="020F0302020204030204" pitchFamily="34" charset="0"/>
              </a:rPr>
              <a:t>dans un laps de temps réduit tout en garantissant la qualité des ressources recrutées.</a:t>
            </a: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algn="just">
              <a:lnSpc>
                <a:spcPct val="107000"/>
              </a:lnSpc>
              <a:spcAft>
                <a:spcPts val="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Ci-dessous nos grandes </a:t>
            </a:r>
            <a:r>
              <a:rPr lang="fr-FR" sz="1400" b="1" dirty="0" smtClean="0">
                <a:latin typeface="Calibri Light" panose="020F0302020204030204" pitchFamily="34" charset="0"/>
                <a:ea typeface="Calibri" panose="020F0502020204030204" pitchFamily="34" charset="0"/>
                <a:cs typeface="Calibri Light" panose="020F0302020204030204" pitchFamily="34" charset="0"/>
              </a:rPr>
              <a:t>étapes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43</a:t>
            </a:fld>
            <a:endParaRPr lang="fr-FR" sz="900" noProof="0" dirty="0">
              <a:solidFill>
                <a:schemeClr val="bg1">
                  <a:alpha val="70000"/>
                </a:schemeClr>
              </a:solidFill>
            </a:endParaRPr>
          </a:p>
        </p:txBody>
      </p:sp>
    </p:spTree>
    <p:extLst>
      <p:ext uri="{BB962C8B-B14F-4D97-AF65-F5344CB8AC3E}">
        <p14:creationId xmlns:p14="http://schemas.microsoft.com/office/powerpoint/2010/main" val="2990636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pSp>
        <p:nvGrpSpPr>
          <p:cNvPr id="3" name="Groupe 2"/>
          <p:cNvGrpSpPr/>
          <p:nvPr/>
        </p:nvGrpSpPr>
        <p:grpSpPr>
          <a:xfrm>
            <a:off x="187324" y="1544703"/>
            <a:ext cx="7181851" cy="3378838"/>
            <a:chOff x="-1" y="0"/>
            <a:chExt cx="7346715" cy="2876348"/>
          </a:xfrm>
        </p:grpSpPr>
        <p:grpSp>
          <p:nvGrpSpPr>
            <p:cNvPr id="5" name="Groupe 4"/>
            <p:cNvGrpSpPr/>
            <p:nvPr/>
          </p:nvGrpSpPr>
          <p:grpSpPr>
            <a:xfrm>
              <a:off x="-1" y="476166"/>
              <a:ext cx="7315590" cy="485859"/>
              <a:chOff x="-238123" y="-84"/>
              <a:chExt cx="7133449" cy="485859"/>
            </a:xfrm>
          </p:grpSpPr>
          <p:sp>
            <p:nvSpPr>
              <p:cNvPr id="46" name="Chevron 45"/>
              <p:cNvSpPr/>
              <p:nvPr/>
            </p:nvSpPr>
            <p:spPr>
              <a:xfrm>
                <a:off x="4713809" y="-42"/>
                <a:ext cx="1199648" cy="485775"/>
              </a:xfrm>
              <a:prstGeom prst="chevron">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8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8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FORMATION</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Chevron 46"/>
              <p:cNvSpPr/>
              <p:nvPr/>
            </p:nvSpPr>
            <p:spPr>
              <a:xfrm>
                <a:off x="5687407" y="0"/>
                <a:ext cx="1207919" cy="485775"/>
              </a:xfrm>
              <a:prstGeom prst="chevron">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8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AFFECATION AUX OPERATIONS</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Chevron 47"/>
              <p:cNvSpPr/>
              <p:nvPr/>
            </p:nvSpPr>
            <p:spPr>
              <a:xfrm>
                <a:off x="3752490" y="-42"/>
                <a:ext cx="1148439" cy="485775"/>
              </a:xfrm>
              <a:prstGeom prst="chevron">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8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SELECTION  DEFINITIVE</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9" name="Chevron 48"/>
              <p:cNvSpPr/>
              <p:nvPr/>
            </p:nvSpPr>
            <p:spPr>
              <a:xfrm>
                <a:off x="2818805" y="-84"/>
                <a:ext cx="1161445" cy="485775"/>
              </a:xfrm>
              <a:prstGeom prst="chevron">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8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PLENIERE</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0" name="Chevron 49"/>
              <p:cNvSpPr/>
              <p:nvPr/>
            </p:nvSpPr>
            <p:spPr>
              <a:xfrm>
                <a:off x="1885950" y="-42"/>
                <a:ext cx="1174435" cy="485775"/>
              </a:xfrm>
              <a:prstGeom prst="chevron">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8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RECRUTEL</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1" name="Chevron 50"/>
              <p:cNvSpPr/>
              <p:nvPr/>
            </p:nvSpPr>
            <p:spPr>
              <a:xfrm>
                <a:off x="895449" y="-42"/>
                <a:ext cx="1171476" cy="485775"/>
              </a:xfrm>
              <a:prstGeom prst="chevron">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8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TRI DE DOSSIERS</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2" name="Chevron 51"/>
              <p:cNvSpPr/>
              <p:nvPr/>
            </p:nvSpPr>
            <p:spPr>
              <a:xfrm>
                <a:off x="-238123" y="0"/>
                <a:ext cx="1361958" cy="485775"/>
              </a:xfrm>
              <a:prstGeom prst="chevron">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8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APPEL A CANDIDATURE</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 name="Groupe 5"/>
            <p:cNvGrpSpPr/>
            <p:nvPr/>
          </p:nvGrpSpPr>
          <p:grpSpPr>
            <a:xfrm>
              <a:off x="238125" y="0"/>
              <a:ext cx="6543675" cy="381000"/>
              <a:chOff x="0" y="0"/>
              <a:chExt cx="6543675" cy="381000"/>
            </a:xfrm>
          </p:grpSpPr>
          <p:sp>
            <p:nvSpPr>
              <p:cNvPr id="31" name="Heptagone 30"/>
              <p:cNvSpPr/>
              <p:nvPr/>
            </p:nvSpPr>
            <p:spPr>
              <a:xfrm>
                <a:off x="3124200" y="0"/>
                <a:ext cx="352425" cy="381000"/>
              </a:xfrm>
              <a:prstGeom prst="heptagon">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a:ln>
                      <a:noFill/>
                    </a:ln>
                    <a:solidFill>
                      <a:srgbClr val="000000"/>
                    </a:solidFill>
                    <a:effectLst/>
                    <a:uLnTx/>
                    <a:uFillTx/>
                    <a:latin typeface="Estrangelo Edessa"/>
                    <a:ea typeface="Calibri" panose="020F0502020204030204" pitchFamily="34" charset="0"/>
                    <a:cs typeface="Estrangelo Edessa"/>
                  </a:rPr>
                  <a:t>4</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Heptagone 31"/>
              <p:cNvSpPr/>
              <p:nvPr/>
            </p:nvSpPr>
            <p:spPr>
              <a:xfrm>
                <a:off x="4019550" y="0"/>
                <a:ext cx="352425" cy="381000"/>
              </a:xfrm>
              <a:prstGeom prst="heptagon">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a:ln>
                      <a:noFill/>
                    </a:ln>
                    <a:solidFill>
                      <a:srgbClr val="000000"/>
                    </a:solidFill>
                    <a:effectLst/>
                    <a:uLnTx/>
                    <a:uFillTx/>
                    <a:latin typeface="Estrangelo Edessa"/>
                    <a:ea typeface="Calibri" panose="020F0502020204030204" pitchFamily="34" charset="0"/>
                    <a:cs typeface="Estrangelo Edessa"/>
                  </a:rPr>
                  <a:t>5</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Heptagone 32"/>
              <p:cNvSpPr/>
              <p:nvPr/>
            </p:nvSpPr>
            <p:spPr>
              <a:xfrm>
                <a:off x="4953000" y="0"/>
                <a:ext cx="352425" cy="381000"/>
              </a:xfrm>
              <a:prstGeom prst="heptagon">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a:ln>
                      <a:noFill/>
                    </a:ln>
                    <a:solidFill>
                      <a:srgbClr val="000000"/>
                    </a:solidFill>
                    <a:effectLst/>
                    <a:uLnTx/>
                    <a:uFillTx/>
                    <a:latin typeface="Estrangelo Edessa"/>
                    <a:ea typeface="Calibri" panose="020F0502020204030204" pitchFamily="34" charset="0"/>
                    <a:cs typeface="Estrangelo Edessa"/>
                  </a:rPr>
                  <a:t>6</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Heptagone 33"/>
              <p:cNvSpPr/>
              <p:nvPr/>
            </p:nvSpPr>
            <p:spPr>
              <a:xfrm>
                <a:off x="5876925" y="0"/>
                <a:ext cx="352425" cy="381000"/>
              </a:xfrm>
              <a:prstGeom prst="heptagon">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a:ln>
                      <a:noFill/>
                    </a:ln>
                    <a:solidFill>
                      <a:srgbClr val="000000"/>
                    </a:solidFill>
                    <a:effectLst/>
                    <a:uLnTx/>
                    <a:uFillTx/>
                    <a:latin typeface="Estrangelo Edessa"/>
                    <a:ea typeface="Calibri" panose="020F0502020204030204" pitchFamily="34" charset="0"/>
                    <a:cs typeface="Estrangelo Edessa"/>
                  </a:rPr>
                  <a:t>7</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Heptagone 34"/>
              <p:cNvSpPr/>
              <p:nvPr/>
            </p:nvSpPr>
            <p:spPr>
              <a:xfrm>
                <a:off x="2200275" y="0"/>
                <a:ext cx="352425" cy="381000"/>
              </a:xfrm>
              <a:prstGeom prst="heptagon">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a:ln>
                      <a:noFill/>
                    </a:ln>
                    <a:solidFill>
                      <a:srgbClr val="000000"/>
                    </a:solidFill>
                    <a:effectLst/>
                    <a:uLnTx/>
                    <a:uFillTx/>
                    <a:latin typeface="Estrangelo Edessa"/>
                    <a:ea typeface="Calibri" panose="020F0502020204030204" pitchFamily="34" charset="0"/>
                    <a:cs typeface="Estrangelo Edessa"/>
                  </a:rPr>
                  <a:t>3</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Heptagone 35"/>
              <p:cNvSpPr/>
              <p:nvPr/>
            </p:nvSpPr>
            <p:spPr>
              <a:xfrm>
                <a:off x="1228725" y="0"/>
                <a:ext cx="333375" cy="381000"/>
              </a:xfrm>
              <a:prstGeom prst="heptagon">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a:ln>
                      <a:noFill/>
                    </a:ln>
                    <a:solidFill>
                      <a:srgbClr val="000000"/>
                    </a:solidFill>
                    <a:effectLst/>
                    <a:uLnTx/>
                    <a:uFillTx/>
                    <a:latin typeface="Estrangelo Edessa"/>
                    <a:ea typeface="Calibri" panose="020F0502020204030204" pitchFamily="34" charset="0"/>
                    <a:cs typeface="Estrangelo Edessa"/>
                  </a:rPr>
                  <a:t>2</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7" name="Heptagone 36"/>
              <p:cNvSpPr/>
              <p:nvPr/>
            </p:nvSpPr>
            <p:spPr>
              <a:xfrm>
                <a:off x="295275" y="0"/>
                <a:ext cx="352425" cy="381000"/>
              </a:xfrm>
              <a:prstGeom prst="heptagon">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a:ln>
                      <a:noFill/>
                    </a:ln>
                    <a:solidFill>
                      <a:srgbClr val="000000"/>
                    </a:solidFill>
                    <a:effectLst/>
                    <a:uLnTx/>
                    <a:uFillTx/>
                    <a:latin typeface="Estrangelo Edessa"/>
                    <a:ea typeface="Calibri" panose="020F0502020204030204" pitchFamily="34" charset="0"/>
                    <a:cs typeface="Estrangelo Edessa"/>
                  </a:rPr>
                  <a:t>1</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Connecteur droit 37"/>
              <p:cNvCxnSpPr/>
              <p:nvPr/>
            </p:nvCxnSpPr>
            <p:spPr>
              <a:xfrm>
                <a:off x="0" y="247650"/>
                <a:ext cx="247650" cy="0"/>
              </a:xfrm>
              <a:prstGeom prst="line">
                <a:avLst/>
              </a:prstGeom>
              <a:noFill/>
              <a:ln w="12700" cap="flat" cmpd="sng" algn="ctr">
                <a:solidFill>
                  <a:sysClr val="windowText" lastClr="000000"/>
                </a:solidFill>
                <a:prstDash val="solid"/>
                <a:miter lim="800000"/>
              </a:ln>
              <a:effectLst/>
            </p:spPr>
          </p:cxnSp>
          <p:cxnSp>
            <p:nvCxnSpPr>
              <p:cNvPr id="39" name="Connecteur droit 38"/>
              <p:cNvCxnSpPr/>
              <p:nvPr/>
            </p:nvCxnSpPr>
            <p:spPr>
              <a:xfrm>
                <a:off x="695325" y="238125"/>
                <a:ext cx="485775" cy="0"/>
              </a:xfrm>
              <a:prstGeom prst="line">
                <a:avLst/>
              </a:prstGeom>
              <a:noFill/>
              <a:ln w="12700" cap="flat" cmpd="sng" algn="ctr">
                <a:solidFill>
                  <a:sysClr val="windowText" lastClr="000000"/>
                </a:solidFill>
                <a:prstDash val="solid"/>
                <a:miter lim="800000"/>
              </a:ln>
              <a:effectLst/>
            </p:spPr>
          </p:cxnSp>
          <p:cxnSp>
            <p:nvCxnSpPr>
              <p:cNvPr id="40" name="Connecteur droit 39"/>
              <p:cNvCxnSpPr/>
              <p:nvPr/>
            </p:nvCxnSpPr>
            <p:spPr>
              <a:xfrm>
                <a:off x="1657350" y="238125"/>
                <a:ext cx="485775" cy="0"/>
              </a:xfrm>
              <a:prstGeom prst="line">
                <a:avLst/>
              </a:prstGeom>
              <a:noFill/>
              <a:ln w="12700" cap="flat" cmpd="sng" algn="ctr">
                <a:solidFill>
                  <a:sysClr val="windowText" lastClr="000000"/>
                </a:solidFill>
                <a:prstDash val="solid"/>
                <a:miter lim="800000"/>
              </a:ln>
              <a:effectLst/>
            </p:spPr>
          </p:cxnSp>
          <p:cxnSp>
            <p:nvCxnSpPr>
              <p:cNvPr id="41" name="Connecteur droit 40"/>
              <p:cNvCxnSpPr/>
              <p:nvPr/>
            </p:nvCxnSpPr>
            <p:spPr>
              <a:xfrm>
                <a:off x="2600325" y="247650"/>
                <a:ext cx="485775" cy="0"/>
              </a:xfrm>
              <a:prstGeom prst="line">
                <a:avLst/>
              </a:prstGeom>
              <a:noFill/>
              <a:ln w="12700" cap="flat" cmpd="sng" algn="ctr">
                <a:solidFill>
                  <a:sysClr val="windowText" lastClr="000000"/>
                </a:solidFill>
                <a:prstDash val="solid"/>
                <a:miter lim="800000"/>
              </a:ln>
              <a:effectLst/>
            </p:spPr>
          </p:cxnSp>
          <p:cxnSp>
            <p:nvCxnSpPr>
              <p:cNvPr id="42" name="Connecteur droit 41"/>
              <p:cNvCxnSpPr/>
              <p:nvPr/>
            </p:nvCxnSpPr>
            <p:spPr>
              <a:xfrm>
                <a:off x="3505200" y="247650"/>
                <a:ext cx="485775" cy="0"/>
              </a:xfrm>
              <a:prstGeom prst="line">
                <a:avLst/>
              </a:prstGeom>
              <a:noFill/>
              <a:ln w="12700" cap="flat" cmpd="sng" algn="ctr">
                <a:solidFill>
                  <a:sysClr val="windowText" lastClr="000000"/>
                </a:solidFill>
                <a:prstDash val="solid"/>
                <a:miter lim="800000"/>
              </a:ln>
              <a:effectLst/>
            </p:spPr>
          </p:cxnSp>
          <p:cxnSp>
            <p:nvCxnSpPr>
              <p:cNvPr id="43" name="Connecteur droit 42"/>
              <p:cNvCxnSpPr/>
              <p:nvPr/>
            </p:nvCxnSpPr>
            <p:spPr>
              <a:xfrm>
                <a:off x="4410075" y="228600"/>
                <a:ext cx="485775" cy="0"/>
              </a:xfrm>
              <a:prstGeom prst="line">
                <a:avLst/>
              </a:prstGeom>
              <a:noFill/>
              <a:ln w="12700" cap="flat" cmpd="sng" algn="ctr">
                <a:solidFill>
                  <a:sysClr val="windowText" lastClr="000000"/>
                </a:solidFill>
                <a:prstDash val="solid"/>
                <a:miter lim="800000"/>
              </a:ln>
              <a:effectLst/>
            </p:spPr>
          </p:cxnSp>
          <p:cxnSp>
            <p:nvCxnSpPr>
              <p:cNvPr id="44" name="Connecteur droit 43"/>
              <p:cNvCxnSpPr/>
              <p:nvPr/>
            </p:nvCxnSpPr>
            <p:spPr>
              <a:xfrm>
                <a:off x="5334000" y="247650"/>
                <a:ext cx="485775" cy="0"/>
              </a:xfrm>
              <a:prstGeom prst="line">
                <a:avLst/>
              </a:prstGeom>
              <a:noFill/>
              <a:ln w="12700" cap="flat" cmpd="sng" algn="ctr">
                <a:solidFill>
                  <a:sysClr val="windowText" lastClr="000000"/>
                </a:solidFill>
                <a:prstDash val="solid"/>
                <a:miter lim="800000"/>
              </a:ln>
              <a:effectLst/>
            </p:spPr>
          </p:cxnSp>
          <p:cxnSp>
            <p:nvCxnSpPr>
              <p:cNvPr id="45" name="Connecteur droit avec flèche 44"/>
              <p:cNvCxnSpPr/>
              <p:nvPr/>
            </p:nvCxnSpPr>
            <p:spPr>
              <a:xfrm>
                <a:off x="6267450" y="247650"/>
                <a:ext cx="276225" cy="0"/>
              </a:xfrm>
              <a:prstGeom prst="straightConnector1">
                <a:avLst/>
              </a:prstGeom>
              <a:noFill/>
              <a:ln w="12700" cap="flat" cmpd="sng" algn="ctr">
                <a:solidFill>
                  <a:sysClr val="windowText" lastClr="000000"/>
                </a:solidFill>
                <a:prstDash val="solid"/>
                <a:miter lim="800000"/>
                <a:tailEnd type="arrow"/>
              </a:ln>
              <a:effectLst/>
            </p:spPr>
          </p:cxnSp>
        </p:grpSp>
        <p:grpSp>
          <p:nvGrpSpPr>
            <p:cNvPr id="7" name="Groupe 6"/>
            <p:cNvGrpSpPr/>
            <p:nvPr/>
          </p:nvGrpSpPr>
          <p:grpSpPr>
            <a:xfrm>
              <a:off x="0" y="962025"/>
              <a:ext cx="7346714" cy="1914323"/>
              <a:chOff x="0" y="0"/>
              <a:chExt cx="7346714" cy="1914323"/>
            </a:xfrm>
          </p:grpSpPr>
          <p:grpSp>
            <p:nvGrpSpPr>
              <p:cNvPr id="8" name="Groupe 7"/>
              <p:cNvGrpSpPr/>
              <p:nvPr/>
            </p:nvGrpSpPr>
            <p:grpSpPr>
              <a:xfrm>
                <a:off x="819150" y="0"/>
                <a:ext cx="5591175" cy="1304925"/>
                <a:chOff x="0" y="0"/>
                <a:chExt cx="5591175" cy="1304925"/>
              </a:xfrm>
            </p:grpSpPr>
            <p:cxnSp>
              <p:nvCxnSpPr>
                <p:cNvPr id="17" name="Connecteur droit 16"/>
                <p:cNvCxnSpPr/>
                <p:nvPr/>
              </p:nvCxnSpPr>
              <p:spPr>
                <a:xfrm>
                  <a:off x="0" y="9525"/>
                  <a:ext cx="0" cy="1019175"/>
                </a:xfrm>
                <a:prstGeom prst="line">
                  <a:avLst/>
                </a:prstGeom>
                <a:noFill/>
                <a:ln w="9525" cap="flat" cmpd="sng" algn="ctr">
                  <a:solidFill>
                    <a:srgbClr val="ED7D31">
                      <a:lumMod val="40000"/>
                      <a:lumOff val="60000"/>
                    </a:srgbClr>
                  </a:solidFill>
                  <a:prstDash val="solid"/>
                </a:ln>
                <a:effectLst/>
              </p:spPr>
            </p:cxnSp>
            <p:sp>
              <p:nvSpPr>
                <p:cNvPr id="18" name="Ellipse 17"/>
                <p:cNvSpPr/>
                <p:nvPr/>
              </p:nvSpPr>
              <p:spPr>
                <a:xfrm>
                  <a:off x="0" y="1000125"/>
                  <a:ext cx="142875" cy="123825"/>
                </a:xfrm>
                <a:prstGeom prst="ellipse">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19" name="Connecteur droit 18"/>
                <p:cNvCxnSpPr/>
                <p:nvPr/>
              </p:nvCxnSpPr>
              <p:spPr>
                <a:xfrm>
                  <a:off x="838200" y="9525"/>
                  <a:ext cx="0" cy="476250"/>
                </a:xfrm>
                <a:prstGeom prst="line">
                  <a:avLst/>
                </a:prstGeom>
                <a:noFill/>
                <a:ln w="9525" cap="flat" cmpd="sng" algn="ctr">
                  <a:solidFill>
                    <a:srgbClr val="ED7D31">
                      <a:lumMod val="40000"/>
                      <a:lumOff val="60000"/>
                    </a:srgbClr>
                  </a:solidFill>
                  <a:prstDash val="solid"/>
                </a:ln>
                <a:effectLst/>
              </p:spPr>
            </p:cxnSp>
            <p:sp>
              <p:nvSpPr>
                <p:cNvPr id="20" name="Ellipse 19"/>
                <p:cNvSpPr/>
                <p:nvPr/>
              </p:nvSpPr>
              <p:spPr>
                <a:xfrm>
                  <a:off x="838200" y="438150"/>
                  <a:ext cx="142875" cy="123825"/>
                </a:xfrm>
                <a:prstGeom prst="ellipse">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21" name="Connecteur droit 20"/>
                <p:cNvCxnSpPr/>
                <p:nvPr/>
              </p:nvCxnSpPr>
              <p:spPr>
                <a:xfrm>
                  <a:off x="1800225" y="0"/>
                  <a:ext cx="0" cy="1257300"/>
                </a:xfrm>
                <a:prstGeom prst="line">
                  <a:avLst/>
                </a:prstGeom>
                <a:noFill/>
                <a:ln w="9525" cap="flat" cmpd="sng" algn="ctr">
                  <a:solidFill>
                    <a:srgbClr val="ED7D31">
                      <a:lumMod val="40000"/>
                      <a:lumOff val="60000"/>
                    </a:srgbClr>
                  </a:solidFill>
                  <a:prstDash val="solid"/>
                </a:ln>
                <a:effectLst/>
              </p:spPr>
            </p:cxnSp>
            <p:sp>
              <p:nvSpPr>
                <p:cNvPr id="22" name="Ellipse 21"/>
                <p:cNvSpPr/>
                <p:nvPr/>
              </p:nvSpPr>
              <p:spPr>
                <a:xfrm>
                  <a:off x="1790700" y="1181100"/>
                  <a:ext cx="142875" cy="123825"/>
                </a:xfrm>
                <a:prstGeom prst="ellipse">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23" name="Connecteur droit 22"/>
                <p:cNvCxnSpPr/>
                <p:nvPr/>
              </p:nvCxnSpPr>
              <p:spPr>
                <a:xfrm>
                  <a:off x="2695575" y="9525"/>
                  <a:ext cx="0" cy="552450"/>
                </a:xfrm>
                <a:prstGeom prst="line">
                  <a:avLst/>
                </a:prstGeom>
                <a:noFill/>
                <a:ln w="9525" cap="flat" cmpd="sng" algn="ctr">
                  <a:solidFill>
                    <a:srgbClr val="ED7D31">
                      <a:lumMod val="40000"/>
                      <a:lumOff val="60000"/>
                    </a:srgbClr>
                  </a:solidFill>
                  <a:prstDash val="solid"/>
                </a:ln>
                <a:effectLst/>
              </p:spPr>
            </p:cxnSp>
            <p:sp>
              <p:nvSpPr>
                <p:cNvPr id="24" name="Ellipse 23"/>
                <p:cNvSpPr/>
                <p:nvPr/>
              </p:nvSpPr>
              <p:spPr>
                <a:xfrm>
                  <a:off x="2686050" y="457200"/>
                  <a:ext cx="142875" cy="123825"/>
                </a:xfrm>
                <a:prstGeom prst="ellipse">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25" name="Connecteur droit 24"/>
                <p:cNvCxnSpPr/>
                <p:nvPr/>
              </p:nvCxnSpPr>
              <p:spPr>
                <a:xfrm>
                  <a:off x="3648075" y="19050"/>
                  <a:ext cx="0" cy="1219200"/>
                </a:xfrm>
                <a:prstGeom prst="line">
                  <a:avLst/>
                </a:prstGeom>
                <a:noFill/>
                <a:ln w="9525" cap="flat" cmpd="sng" algn="ctr">
                  <a:solidFill>
                    <a:srgbClr val="ED7D31">
                      <a:lumMod val="40000"/>
                      <a:lumOff val="60000"/>
                    </a:srgbClr>
                  </a:solidFill>
                  <a:prstDash val="solid"/>
                </a:ln>
                <a:effectLst/>
              </p:spPr>
            </p:cxnSp>
            <p:sp>
              <p:nvSpPr>
                <p:cNvPr id="26" name="Ellipse 25"/>
                <p:cNvSpPr/>
                <p:nvPr/>
              </p:nvSpPr>
              <p:spPr>
                <a:xfrm>
                  <a:off x="3629025" y="1143000"/>
                  <a:ext cx="142875" cy="123825"/>
                </a:xfrm>
                <a:prstGeom prst="ellipse">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27" name="Connecteur droit 26"/>
                <p:cNvCxnSpPr/>
                <p:nvPr/>
              </p:nvCxnSpPr>
              <p:spPr>
                <a:xfrm>
                  <a:off x="4572000" y="19050"/>
                  <a:ext cx="0" cy="561975"/>
                </a:xfrm>
                <a:prstGeom prst="line">
                  <a:avLst/>
                </a:prstGeom>
                <a:noFill/>
                <a:ln w="9525" cap="flat" cmpd="sng" algn="ctr">
                  <a:solidFill>
                    <a:srgbClr val="ED7D31">
                      <a:lumMod val="40000"/>
                      <a:lumOff val="60000"/>
                    </a:srgbClr>
                  </a:solidFill>
                  <a:prstDash val="solid"/>
                </a:ln>
                <a:effectLst/>
              </p:spPr>
            </p:cxnSp>
            <p:sp>
              <p:nvSpPr>
                <p:cNvPr id="28" name="Ellipse 27"/>
                <p:cNvSpPr/>
                <p:nvPr/>
              </p:nvSpPr>
              <p:spPr>
                <a:xfrm>
                  <a:off x="4572000" y="485775"/>
                  <a:ext cx="142875" cy="123825"/>
                </a:xfrm>
                <a:prstGeom prst="ellipse">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29" name="Connecteur droit 28"/>
                <p:cNvCxnSpPr/>
                <p:nvPr/>
              </p:nvCxnSpPr>
              <p:spPr>
                <a:xfrm>
                  <a:off x="5467350" y="9525"/>
                  <a:ext cx="0" cy="1171575"/>
                </a:xfrm>
                <a:prstGeom prst="line">
                  <a:avLst/>
                </a:prstGeom>
                <a:noFill/>
                <a:ln w="9525" cap="flat" cmpd="sng" algn="ctr">
                  <a:solidFill>
                    <a:srgbClr val="ED7D31">
                      <a:lumMod val="40000"/>
                      <a:lumOff val="60000"/>
                    </a:srgbClr>
                  </a:solidFill>
                  <a:prstDash val="solid"/>
                </a:ln>
                <a:effectLst/>
              </p:spPr>
            </p:cxnSp>
            <p:sp>
              <p:nvSpPr>
                <p:cNvPr id="30" name="Ellipse 29"/>
                <p:cNvSpPr/>
                <p:nvPr/>
              </p:nvSpPr>
              <p:spPr>
                <a:xfrm>
                  <a:off x="5448300" y="1123950"/>
                  <a:ext cx="142875" cy="123825"/>
                </a:xfrm>
                <a:prstGeom prst="ellipse">
                  <a:avLst/>
                </a:prstGeom>
                <a:solidFill>
                  <a:srgbClr val="ED7D31">
                    <a:lumMod val="40000"/>
                    <a:lumOff val="60000"/>
                  </a:srgbClr>
                </a:solidFill>
                <a:ln w="25400" cap="flat" cmpd="sng" algn="ctr">
                  <a:solidFill>
                    <a:srgbClr val="ED7D31">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9" name="Groupe 8"/>
              <p:cNvGrpSpPr/>
              <p:nvPr/>
            </p:nvGrpSpPr>
            <p:grpSpPr>
              <a:xfrm>
                <a:off x="0" y="581024"/>
                <a:ext cx="7346714" cy="1333299"/>
                <a:chOff x="0" y="-1"/>
                <a:chExt cx="7346714" cy="1333299"/>
              </a:xfrm>
            </p:grpSpPr>
            <p:sp>
              <p:nvSpPr>
                <p:cNvPr id="10" name="Rectangle 9"/>
                <p:cNvSpPr/>
                <p:nvPr/>
              </p:nvSpPr>
              <p:spPr>
                <a:xfrm>
                  <a:off x="0" y="561975"/>
                  <a:ext cx="1057275" cy="590550"/>
                </a:xfrm>
                <a:prstGeom prst="rect">
                  <a:avLst/>
                </a:prstGeom>
                <a:solidFill>
                  <a:srgbClr val="ED7D31">
                    <a:lumMod val="40000"/>
                    <a:lumOff val="60000"/>
                  </a:srgbClr>
                </a:solidFill>
                <a:ln w="9525" cap="flat" cmpd="sng" algn="ctr">
                  <a:solidFill>
                    <a:srgbClr val="ED7D31">
                      <a:lumMod val="40000"/>
                      <a:lumOff val="6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Identification du besoin client</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142999" y="-1"/>
                  <a:ext cx="1350206" cy="723900"/>
                </a:xfrm>
                <a:prstGeom prst="rect">
                  <a:avLst/>
                </a:prstGeom>
                <a:solidFill>
                  <a:srgbClr val="ED7D31">
                    <a:lumMod val="40000"/>
                    <a:lumOff val="60000"/>
                  </a:srgbClr>
                </a:solidFill>
                <a:ln w="9525" cap="flat" cmpd="sng" algn="ctr">
                  <a:solidFill>
                    <a:srgbClr val="ED7D31">
                      <a:lumMod val="40000"/>
                      <a:lumOff val="6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Recherche  du bon profil dans les bases des données internes ou externes si nécessaires</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200275" y="742748"/>
                  <a:ext cx="1582663" cy="590550"/>
                </a:xfrm>
                <a:prstGeom prst="rect">
                  <a:avLst/>
                </a:prstGeom>
                <a:solidFill>
                  <a:srgbClr val="ED7D31">
                    <a:lumMod val="40000"/>
                    <a:lumOff val="60000"/>
                  </a:srgbClr>
                </a:solidFill>
                <a:ln w="9525" cap="flat" cmpd="sng" algn="ctr">
                  <a:solidFill>
                    <a:srgbClr val="ED7D31">
                      <a:lumMod val="40000"/>
                      <a:lumOff val="6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Vérification de l’adéquation profil poste de travail, Petit oral de masse, entretien  individuel</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838450" y="9525"/>
                  <a:ext cx="1466850" cy="590550"/>
                </a:xfrm>
                <a:prstGeom prst="rect">
                  <a:avLst/>
                </a:prstGeom>
                <a:solidFill>
                  <a:srgbClr val="ED7D31">
                    <a:lumMod val="40000"/>
                    <a:lumOff val="60000"/>
                  </a:srgbClr>
                </a:solidFill>
                <a:ln w="9525" cap="flat" cmpd="sng" algn="ctr">
                  <a:solidFill>
                    <a:srgbClr val="ED7D31">
                      <a:lumMod val="40000"/>
                      <a:lumOff val="6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fr-FR" sz="900" b="1"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Test </a:t>
                  </a:r>
                  <a:r>
                    <a:rPr kumimoji="0" lang="fr-FR" sz="900" b="1"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softskills</a:t>
                  </a:r>
                  <a:r>
                    <a:rPr kumimoji="0" lang="fr-FR" sz="9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Présentation, passage de tests métiers, si nécessaire de personnalité</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981450" y="695325"/>
                  <a:ext cx="1057275" cy="590550"/>
                </a:xfrm>
                <a:prstGeom prst="rect">
                  <a:avLst/>
                </a:prstGeom>
                <a:solidFill>
                  <a:srgbClr val="ED7D31">
                    <a:lumMod val="40000"/>
                    <a:lumOff val="60000"/>
                  </a:srgbClr>
                </a:solidFill>
                <a:ln w="9525" cap="flat" cmpd="sng" algn="ctr">
                  <a:solidFill>
                    <a:srgbClr val="ED7D31">
                      <a:lumMod val="40000"/>
                      <a:lumOff val="6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Bilan retraçant les notes + délibération</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4724400" y="47625"/>
                  <a:ext cx="1390650" cy="590550"/>
                </a:xfrm>
                <a:prstGeom prst="rect">
                  <a:avLst/>
                </a:prstGeom>
                <a:solidFill>
                  <a:srgbClr val="ED7D31">
                    <a:lumMod val="40000"/>
                    <a:lumOff val="60000"/>
                  </a:srgbClr>
                </a:solidFill>
                <a:ln w="9525" cap="flat" cmpd="sng" algn="ctr">
                  <a:solidFill>
                    <a:srgbClr val="ED7D31">
                      <a:lumMod val="40000"/>
                      <a:lumOff val="6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Points étapes réguliers et bilan de prestation en  fin</a:t>
                  </a:r>
                  <a:r>
                    <a:rPr kumimoji="0" lang="fr-FR"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9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de période d’essai</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850691" y="676115"/>
                  <a:ext cx="1496023" cy="590550"/>
                </a:xfrm>
                <a:prstGeom prst="rect">
                  <a:avLst/>
                </a:prstGeom>
                <a:solidFill>
                  <a:srgbClr val="ED7D31">
                    <a:lumMod val="40000"/>
                    <a:lumOff val="60000"/>
                  </a:srgbClr>
                </a:solidFill>
                <a:ln w="9525" cap="flat" cmpd="sng" algn="ctr">
                  <a:solidFill>
                    <a:srgbClr val="ED7D31">
                      <a:lumMod val="40000"/>
                      <a:lumOff val="60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9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Phase de suivi intégration avec constitution des pépinières</a:t>
                  </a:r>
                  <a:endParaRPr kumimoji="0" lang="fr-F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grpSp>
      <p:sp>
        <p:nvSpPr>
          <p:cNvPr id="2" name="Rectangle 1"/>
          <p:cNvSpPr/>
          <p:nvPr/>
        </p:nvSpPr>
        <p:spPr>
          <a:xfrm>
            <a:off x="2975626" y="4987716"/>
            <a:ext cx="1622559"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12 : Process de recrutement</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p:cNvSpPr/>
          <p:nvPr/>
        </p:nvSpPr>
        <p:spPr>
          <a:xfrm>
            <a:off x="286188" y="5426765"/>
            <a:ext cx="7095905" cy="1625445"/>
          </a:xfrm>
          <a:prstGeom prst="rect">
            <a:avLst/>
          </a:prstGeom>
        </p:spPr>
        <p:txBody>
          <a:bodyPr wrap="square">
            <a:spAutoFit/>
          </a:bodyPr>
          <a:lstStyle/>
          <a:p>
            <a:pPr algn="just">
              <a:lnSpc>
                <a:spcPct val="150000"/>
              </a:lnSpc>
              <a:spcBef>
                <a:spcPts val="1200"/>
              </a:spcBef>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Ce processus permet aux candidats, une fois en situation de travail, de commencer immédiatement à donner le meilleur à nos clients. Il permet également d’avoir une forte probabilité de réussite des actions/tâches relatives aux fiches de poste.</a:t>
            </a:r>
          </a:p>
          <a:p>
            <a:pPr algn="just">
              <a:lnSpc>
                <a:spcPct val="107000"/>
              </a:lnSpc>
              <a:spcAft>
                <a:spcPts val="800"/>
              </a:spcAft>
            </a:pPr>
            <a:r>
              <a:rPr lang="fr-FR" sz="1400" dirty="0">
                <a:solidFill>
                  <a:srgbClr val="000000"/>
                </a:solidFill>
                <a:latin typeface="Calibri Light" panose="020F0302020204030204" pitchFamily="34" charset="0"/>
                <a:ea typeface="Arial" panose="020B0604020202020204" pitchFamily="34"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800"/>
              </a:spcAft>
            </a:pPr>
            <a:r>
              <a:rPr lang="fr-FR" sz="1400" b="1" dirty="0">
                <a:solidFill>
                  <a:srgbClr val="000000"/>
                </a:solidFill>
                <a:latin typeface="Calibri Light" panose="020F0302020204030204" pitchFamily="34" charset="0"/>
                <a:ea typeface="Arial" panose="020B0604020202020204" pitchFamily="34" charset="0"/>
                <a:cs typeface="Calibri Light" panose="020F0302020204030204" pitchFamily="34" charset="0"/>
              </a:rPr>
              <a:t>Le schéma ci-après décrit nos process et méthodologies RH</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54" name="Image 53" descr="C:\Users\mdegboe\AppData\Local\Microsoft\Windows\INetCache\Content.Outlook\PMPZ40B0\Cycle de vie (002).png"/>
          <p:cNvPicPr/>
          <p:nvPr/>
        </p:nvPicPr>
        <p:blipFill>
          <a:blip r:embed="rId2">
            <a:extLst>
              <a:ext uri="{28A0092B-C50C-407E-A947-70E740481C1C}">
                <a14:useLocalDpi xmlns:a14="http://schemas.microsoft.com/office/drawing/2010/main" val="0"/>
              </a:ext>
            </a:extLst>
          </a:blip>
          <a:srcRect/>
          <a:stretch>
            <a:fillRect/>
          </a:stretch>
        </p:blipFill>
        <p:spPr bwMode="auto">
          <a:xfrm>
            <a:off x="516623" y="7133743"/>
            <a:ext cx="6473825" cy="2412000"/>
          </a:xfrm>
          <a:prstGeom prst="rect">
            <a:avLst/>
          </a:prstGeom>
          <a:noFill/>
          <a:ln>
            <a:noFill/>
          </a:ln>
        </p:spPr>
      </p:pic>
      <p:sp>
        <p:nvSpPr>
          <p:cNvPr id="55" name="Rectangle 54"/>
          <p:cNvSpPr/>
          <p:nvPr/>
        </p:nvSpPr>
        <p:spPr>
          <a:xfrm>
            <a:off x="2653397" y="9511860"/>
            <a:ext cx="2852063" cy="230832"/>
          </a:xfrm>
          <a:prstGeom prst="rect">
            <a:avLst/>
          </a:prstGeom>
        </p:spPr>
        <p:txBody>
          <a:bodyPr wrap="none">
            <a:spAutoFit/>
          </a:bodyPr>
          <a:lstStyle/>
          <a:p>
            <a:pPr>
              <a:spcAft>
                <a:spcPts val="1000"/>
              </a:spcAft>
            </a:pPr>
            <a:r>
              <a:rPr lang="fr-FR"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13: Process et méthodologie Ressources Humaines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Espace réservé du numéro de diapositive 55"/>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44</a:t>
            </a:fld>
            <a:endParaRPr lang="fr-FR" sz="900" noProof="0" dirty="0">
              <a:solidFill>
                <a:schemeClr val="bg1">
                  <a:alpha val="70000"/>
                </a:schemeClr>
              </a:solidFill>
            </a:endParaRPr>
          </a:p>
        </p:txBody>
      </p:sp>
    </p:spTree>
    <p:extLst>
      <p:ext uri="{BB962C8B-B14F-4D97-AF65-F5344CB8AC3E}">
        <p14:creationId xmlns:p14="http://schemas.microsoft.com/office/powerpoint/2010/main" val="2067297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25753" y="1528804"/>
            <a:ext cx="7104993" cy="2331920"/>
          </a:xfrm>
          <a:prstGeom prst="rect">
            <a:avLst/>
          </a:prstGeom>
        </p:spPr>
        <p:txBody>
          <a:bodyPr wrap="square">
            <a:spAutoFit/>
          </a:bodyPr>
          <a:lstStyle/>
          <a:p>
            <a:pPr marL="342900" lvl="0" indent="-342900" algn="just">
              <a:lnSpc>
                <a:spcPct val="115000"/>
              </a:lnSpc>
              <a:spcAft>
                <a:spcPts val="1000"/>
              </a:spcAft>
              <a:buFont typeface="+mj-lt"/>
              <a:buAutoNum type="arabicPeriod"/>
            </a:pPr>
            <a:r>
              <a:rPr lang="fr-FR" sz="1400" b="1" dirty="0">
                <a:latin typeface="Calibri Light" panose="020F0302020204030204" pitchFamily="34" charset="0"/>
                <a:ea typeface="Times New Roman" panose="02020603050405020304" pitchFamily="18" charset="0"/>
                <a:cs typeface="Times New Roman" panose="02020603050405020304" pitchFamily="18" charset="0"/>
              </a:rPr>
              <a:t>Notre dispositif tests de recrutement prévus pour vérifier les exigences minimales du personnel affecté au compte ORANGE BURKINA </a:t>
            </a:r>
            <a:r>
              <a:rPr lang="fr-FR" sz="1400" b="1" dirty="0" smtClean="0">
                <a:latin typeface="Calibri Light" panose="020F0302020204030204" pitchFamily="34" charset="0"/>
                <a:ea typeface="Times New Roman" panose="02020603050405020304" pitchFamily="18" charset="0"/>
                <a:cs typeface="Times New Roman" panose="02020603050405020304" pitchFamily="18" charset="0"/>
              </a:rPr>
              <a:t>FASO</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Les tests  que nous mettrons en place permettront de récolter des données objectives sur les candidats, et faciles à comparer entre-elles.</a:t>
            </a:r>
          </a:p>
          <a:p>
            <a:pPr fontAlgn="base">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Ces différents tests de recrutement adaptés permettent au candidat de démontrer concrètement certaines de ses compétences, et peuvent ainsi faciliter et orienter  la décision </a:t>
            </a:r>
          </a:p>
          <a:p>
            <a:pPr fontAlgn="base">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Finale.</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pSp>
        <p:nvGrpSpPr>
          <p:cNvPr id="5" name="Groupe 4"/>
          <p:cNvGrpSpPr/>
          <p:nvPr/>
        </p:nvGrpSpPr>
        <p:grpSpPr>
          <a:xfrm>
            <a:off x="225753" y="3895831"/>
            <a:ext cx="7092057" cy="5268964"/>
            <a:chOff x="266700" y="0"/>
            <a:chExt cx="7092076" cy="5514264"/>
          </a:xfrm>
        </p:grpSpPr>
        <p:grpSp>
          <p:nvGrpSpPr>
            <p:cNvPr id="6" name="Groupe 5"/>
            <p:cNvGrpSpPr/>
            <p:nvPr/>
          </p:nvGrpSpPr>
          <p:grpSpPr>
            <a:xfrm>
              <a:off x="563526" y="21265"/>
              <a:ext cx="1616149" cy="2818410"/>
              <a:chOff x="0" y="0"/>
              <a:chExt cx="1616149" cy="2818410"/>
            </a:xfrm>
          </p:grpSpPr>
          <p:sp>
            <p:nvSpPr>
              <p:cNvPr id="20" name="Oval 4">
                <a:extLst>
                  <a:ext uri="{FF2B5EF4-FFF2-40B4-BE49-F238E27FC236}">
                    <a16:creationId xmlns:a16="http://schemas.microsoft.com/office/drawing/2014/main" xmlns="" id="{B36F5C96-558A-49E8-8043-42CD238EB5BF}"/>
                  </a:ext>
                </a:extLst>
              </p:cNvPr>
              <p:cNvSpPr/>
              <p:nvPr/>
            </p:nvSpPr>
            <p:spPr>
              <a:xfrm>
                <a:off x="0" y="1935125"/>
                <a:ext cx="1616149" cy="883285"/>
              </a:xfrm>
              <a:prstGeom prst="ellipse">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1" name="Trapezoid 6">
                <a:extLst>
                  <a:ext uri="{FF2B5EF4-FFF2-40B4-BE49-F238E27FC236}">
                    <a16:creationId xmlns:a16="http://schemas.microsoft.com/office/drawing/2014/main" xmlns="" id="{569625E8-9FC2-4830-B1DF-79DEA599BA16}"/>
                  </a:ext>
                </a:extLst>
              </p:cNvPr>
              <p:cNvSpPr/>
              <p:nvPr/>
            </p:nvSpPr>
            <p:spPr>
              <a:xfrm flipH="1">
                <a:off x="53163" y="0"/>
                <a:ext cx="1520456" cy="2220049"/>
              </a:xfrm>
              <a:custGeom>
                <a:avLst/>
                <a:gdLst>
                  <a:gd name="connsiteX0" fmla="*/ 0 w 2598057"/>
                  <a:gd name="connsiteY0" fmla="*/ 2540000 h 2540000"/>
                  <a:gd name="connsiteX1" fmla="*/ 1012368 w 2598057"/>
                  <a:gd name="connsiteY1" fmla="*/ 0 h 2540000"/>
                  <a:gd name="connsiteX2" fmla="*/ 1585689 w 2598057"/>
                  <a:gd name="connsiteY2" fmla="*/ 0 h 2540000"/>
                  <a:gd name="connsiteX3" fmla="*/ 2598057 w 2598057"/>
                  <a:gd name="connsiteY3" fmla="*/ 2540000 h 2540000"/>
                  <a:gd name="connsiteX4" fmla="*/ 0 w 2598057"/>
                  <a:gd name="connsiteY4" fmla="*/ 2540000 h 2540000"/>
                  <a:gd name="connsiteX0" fmla="*/ 0 w 2598057"/>
                  <a:gd name="connsiteY0" fmla="*/ 2540000 h 2540000"/>
                  <a:gd name="connsiteX1" fmla="*/ 1012368 w 2598057"/>
                  <a:gd name="connsiteY1" fmla="*/ 0 h 2540000"/>
                  <a:gd name="connsiteX2" fmla="*/ 2398489 w 2598057"/>
                  <a:gd name="connsiteY2" fmla="*/ 145143 h 2540000"/>
                  <a:gd name="connsiteX3" fmla="*/ 2598057 w 2598057"/>
                  <a:gd name="connsiteY3" fmla="*/ 2540000 h 2540000"/>
                  <a:gd name="connsiteX4" fmla="*/ 0 w 2598057"/>
                  <a:gd name="connsiteY4" fmla="*/ 2540000 h 2540000"/>
                  <a:gd name="connsiteX0" fmla="*/ 0 w 2598057"/>
                  <a:gd name="connsiteY0" fmla="*/ 2423886 h 2423886"/>
                  <a:gd name="connsiteX1" fmla="*/ 2071911 w 2598057"/>
                  <a:gd name="connsiteY1" fmla="*/ 0 h 2423886"/>
                  <a:gd name="connsiteX2" fmla="*/ 2398489 w 2598057"/>
                  <a:gd name="connsiteY2" fmla="*/ 29029 h 2423886"/>
                  <a:gd name="connsiteX3" fmla="*/ 2598057 w 2598057"/>
                  <a:gd name="connsiteY3" fmla="*/ 2423886 h 2423886"/>
                  <a:gd name="connsiteX4" fmla="*/ 0 w 2598057"/>
                  <a:gd name="connsiteY4" fmla="*/ 2423886 h 2423886"/>
                  <a:gd name="connsiteX0" fmla="*/ 0 w 2598057"/>
                  <a:gd name="connsiteY0" fmla="*/ 2823131 h 2823131"/>
                  <a:gd name="connsiteX1" fmla="*/ 2116987 w 2598057"/>
                  <a:gd name="connsiteY1" fmla="*/ 0 h 2823131"/>
                  <a:gd name="connsiteX2" fmla="*/ 2398489 w 2598057"/>
                  <a:gd name="connsiteY2" fmla="*/ 428274 h 2823131"/>
                  <a:gd name="connsiteX3" fmla="*/ 2598057 w 2598057"/>
                  <a:gd name="connsiteY3" fmla="*/ 2823131 h 2823131"/>
                  <a:gd name="connsiteX4" fmla="*/ 0 w 2598057"/>
                  <a:gd name="connsiteY4" fmla="*/ 2823131 h 2823131"/>
                  <a:gd name="connsiteX0" fmla="*/ 0 w 2598057"/>
                  <a:gd name="connsiteY0" fmla="*/ 2823131 h 2823131"/>
                  <a:gd name="connsiteX1" fmla="*/ 2116987 w 2598057"/>
                  <a:gd name="connsiteY1" fmla="*/ 0 h 2823131"/>
                  <a:gd name="connsiteX2" fmla="*/ 2372731 w 2598057"/>
                  <a:gd name="connsiteY2" fmla="*/ 41908 h 2823131"/>
                  <a:gd name="connsiteX3" fmla="*/ 2598057 w 2598057"/>
                  <a:gd name="connsiteY3" fmla="*/ 2823131 h 2823131"/>
                  <a:gd name="connsiteX4" fmla="*/ 0 w 2598057"/>
                  <a:gd name="connsiteY4" fmla="*/ 2823131 h 2823131"/>
                  <a:gd name="connsiteX0" fmla="*/ 0 w 2598057"/>
                  <a:gd name="connsiteY0" fmla="*/ 3315501 h 3315501"/>
                  <a:gd name="connsiteX1" fmla="*/ 2122011 w 2598057"/>
                  <a:gd name="connsiteY1" fmla="*/ 0 h 3315501"/>
                  <a:gd name="connsiteX2" fmla="*/ 2372731 w 2598057"/>
                  <a:gd name="connsiteY2" fmla="*/ 534278 h 3315501"/>
                  <a:gd name="connsiteX3" fmla="*/ 2598057 w 2598057"/>
                  <a:gd name="connsiteY3" fmla="*/ 3315501 h 3315501"/>
                  <a:gd name="connsiteX4" fmla="*/ 0 w 2598057"/>
                  <a:gd name="connsiteY4" fmla="*/ 3315501 h 3315501"/>
                  <a:gd name="connsiteX0" fmla="*/ 0 w 2598057"/>
                  <a:gd name="connsiteY0" fmla="*/ 3315501 h 3315501"/>
                  <a:gd name="connsiteX1" fmla="*/ 2122011 w 2598057"/>
                  <a:gd name="connsiteY1" fmla="*/ 0 h 3315501"/>
                  <a:gd name="connsiteX2" fmla="*/ 2372731 w 2598057"/>
                  <a:gd name="connsiteY2" fmla="*/ 26836 h 3315501"/>
                  <a:gd name="connsiteX3" fmla="*/ 2598057 w 2598057"/>
                  <a:gd name="connsiteY3" fmla="*/ 3315501 h 3315501"/>
                  <a:gd name="connsiteX4" fmla="*/ 0 w 2598057"/>
                  <a:gd name="connsiteY4" fmla="*/ 3315501 h 331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57" h="3315501">
                    <a:moveTo>
                      <a:pt x="0" y="3315501"/>
                    </a:moveTo>
                    <a:lnTo>
                      <a:pt x="2122011" y="0"/>
                    </a:lnTo>
                    <a:lnTo>
                      <a:pt x="2372731" y="26836"/>
                    </a:lnTo>
                    <a:lnTo>
                      <a:pt x="2598057" y="3315501"/>
                    </a:lnTo>
                    <a:lnTo>
                      <a:pt x="0" y="3315501"/>
                    </a:lnTo>
                    <a:close/>
                  </a:path>
                </a:pathLst>
              </a:custGeom>
              <a:solidFill>
                <a:srgbClr val="E7E6E6">
                  <a:alpha val="38039"/>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2" name="Oval 11">
                <a:extLst>
                  <a:ext uri="{FF2B5EF4-FFF2-40B4-BE49-F238E27FC236}">
                    <a16:creationId xmlns:a16="http://schemas.microsoft.com/office/drawing/2014/main" xmlns="" id="{4DE883A5-3A18-42DB-8AF1-C0AEE65045B8}"/>
                  </a:ext>
                </a:extLst>
              </p:cNvPr>
              <p:cNvSpPr/>
              <p:nvPr/>
            </p:nvSpPr>
            <p:spPr>
              <a:xfrm>
                <a:off x="106326" y="0"/>
                <a:ext cx="320040" cy="320040"/>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23" name="Graphic 20" descr="Man with kid">
                <a:extLst>
                  <a:ext uri="{FF2B5EF4-FFF2-40B4-BE49-F238E27FC236}">
                    <a16:creationId xmlns:a16="http://schemas.microsoft.com/office/drawing/2014/main" xmlns="" id="{4C49B3D0-6D58-4E02-A7FC-D8E33E3CE162}"/>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 xmlns:w="http://schemas.openxmlformats.org/wordprocessingml/2006/main" xmlns:w10="urn:schemas-microsoft-com:office:word" xmlns:v="urn:schemas-microsoft-com:vml" xmlns:o="urn:schemas-microsoft-com:office:office" xmlns:arto="http://schemas.microsoft.com/office/word/2006/arto" xmlns:lc="http://schemas.openxmlformats.org/drawingml/2006/lockedCanvas" r:embed="rId54"/>
                  </a:ext>
                </a:extLst>
              </a:blip>
              <a:srcRect l="-1" r="42360"/>
              <a:stretch/>
            </p:blipFill>
            <p:spPr>
              <a:xfrm>
                <a:off x="425302" y="1860698"/>
                <a:ext cx="527050" cy="914400"/>
              </a:xfrm>
              <a:prstGeom prst="rect">
                <a:avLst/>
              </a:prstGeom>
            </p:spPr>
          </p:pic>
        </p:grpSp>
        <p:sp>
          <p:nvSpPr>
            <p:cNvPr id="7" name="Zone de texte 75"/>
            <p:cNvSpPr txBox="1"/>
            <p:nvPr/>
          </p:nvSpPr>
          <p:spPr>
            <a:xfrm>
              <a:off x="266700" y="2878843"/>
              <a:ext cx="2264735" cy="2623737"/>
            </a:xfrm>
            <a:prstGeom prst="rect">
              <a:avLst/>
            </a:prstGeom>
            <a:solidFill>
              <a:schemeClr val="accent4">
                <a:lumMod val="40000"/>
                <a:lumOff val="60000"/>
              </a:scheme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ts val="2160"/>
                </a:lnSpc>
                <a:spcBef>
                  <a:spcPts val="200"/>
                </a:spcBef>
                <a:spcAft>
                  <a:spcPts val="0"/>
                </a:spcAft>
                <a:buClrTx/>
                <a:buSzTx/>
                <a:buFontTx/>
                <a:buNone/>
                <a:tabLst/>
                <a:defRPr/>
              </a:pPr>
              <a:r>
                <a:rPr kumimoji="0" lang="fr-FR" sz="1400" b="1" i="0" u="sng" strike="noStrike" kern="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Open Sans"/>
                </a:rPr>
                <a:t>Les tests de personnalité :</a:t>
              </a:r>
              <a:endParaRPr kumimoji="0" lang="fr-FR" sz="1300" b="1" i="0" u="none" strike="noStrike" kern="0" cap="none" spc="0" normalizeH="0" baseline="0" noProof="0" dirty="0">
                <a:ln>
                  <a:noFill/>
                </a:ln>
                <a:solidFill>
                  <a:srgbClr val="2E74B5"/>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R="0" lvl="0" indent="0" defTabSz="914400" eaLnBrk="1" fontAlgn="auto" latinLnBrk="0" hangingPunct="1">
                <a:lnSpc>
                  <a:spcPts val="1700"/>
                </a:lnSpc>
                <a:spcBef>
                  <a:spcPts val="1200"/>
                </a:spcBef>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100" i="0" u="none" strike="noStrike" kern="0" cap="none" spc="0" normalizeH="0" baseline="0" noProof="0" dirty="0" smtClean="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La </a:t>
              </a: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grille d’évaluation se fait sur 7 axes de personnalité </a:t>
              </a:r>
              <a:r>
                <a:rPr kumimoji="0" lang="fr-FR" sz="1100" i="0" u="none" strike="noStrike" kern="0" cap="none" spc="0" normalizeH="0" baseline="0" noProof="0" dirty="0" smtClean="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p>
            <a:p>
              <a:pPr marL="0" marR="0" lvl="0" indent="0" defTabSz="914400" eaLnBrk="1" fontAlgn="auto" latinLnBrk="0" hangingPunct="1">
                <a:lnSpc>
                  <a:spcPts val="1700"/>
                </a:lnSpc>
                <a:spcBef>
                  <a:spcPts val="0"/>
                </a:spcBef>
                <a:buClrTx/>
                <a:buSzTx/>
                <a:buFontTx/>
                <a:buNone/>
                <a:tabLst/>
                <a:defRPr/>
              </a:pPr>
              <a:r>
                <a:rPr kumimoji="0" lang="fr-FR" sz="1100" i="0" u="none" strike="noStrike" kern="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Conscience </a:t>
              </a: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professionnelle</a:t>
              </a:r>
            </a:p>
            <a:p>
              <a:pPr marL="0" marR="0" lvl="0" indent="-228600" defTabSz="914400" eaLnBrk="1" fontAlgn="base" latinLnBrk="0" hangingPunct="1">
                <a:lnSpc>
                  <a:spcPts val="1700"/>
                </a:lnSpc>
                <a:spcBef>
                  <a:spcPts val="0"/>
                </a:spcBef>
                <a:buClrTx/>
                <a:buSzTx/>
                <a:buFontTx/>
                <a:buNone/>
                <a:tabLst>
                  <a:tab pos="457200" algn="l"/>
                </a:tabLst>
                <a:defRPr/>
              </a:pP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Autorité</a:t>
              </a:r>
            </a:p>
            <a:p>
              <a:pPr marL="0" marR="0" lvl="0" indent="-228600" defTabSz="914400" eaLnBrk="1" fontAlgn="base" latinLnBrk="0" hangingPunct="1">
                <a:lnSpc>
                  <a:spcPts val="1700"/>
                </a:lnSpc>
                <a:spcBef>
                  <a:spcPts val="0"/>
                </a:spcBef>
                <a:buClrTx/>
                <a:buSzTx/>
                <a:buFontTx/>
                <a:buNone/>
                <a:tabLst>
                  <a:tab pos="457200" algn="l"/>
                </a:tabLst>
                <a:defRPr/>
              </a:pP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Recherche de résultats personnels</a:t>
              </a:r>
            </a:p>
            <a:p>
              <a:pPr marL="0" marR="0" lvl="0" indent="-228600" defTabSz="914400" eaLnBrk="1" fontAlgn="base" latinLnBrk="0" hangingPunct="1">
                <a:lnSpc>
                  <a:spcPts val="1700"/>
                </a:lnSpc>
                <a:spcBef>
                  <a:spcPts val="0"/>
                </a:spcBef>
                <a:buClrTx/>
                <a:buSzTx/>
                <a:buFontTx/>
                <a:buNone/>
                <a:tabLst>
                  <a:tab pos="457200" algn="l"/>
                </a:tabLst>
                <a:defRPr/>
              </a:pP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Dynamisme</a:t>
              </a:r>
            </a:p>
            <a:p>
              <a:pPr marL="0" marR="0" lvl="0" indent="-228600" defTabSz="914400" eaLnBrk="1" fontAlgn="base" latinLnBrk="0" hangingPunct="1">
                <a:lnSpc>
                  <a:spcPts val="1700"/>
                </a:lnSpc>
                <a:spcBef>
                  <a:spcPts val="0"/>
                </a:spcBef>
                <a:buClrTx/>
                <a:buSzTx/>
                <a:buFontTx/>
                <a:buNone/>
                <a:tabLst>
                  <a:tab pos="457200" algn="l"/>
                </a:tabLst>
                <a:defRPr/>
              </a:pP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Sociabilité</a:t>
              </a:r>
            </a:p>
            <a:p>
              <a:pPr marL="0" marR="0" lvl="0" indent="-228600" defTabSz="914400" eaLnBrk="1" fontAlgn="base" latinLnBrk="0" hangingPunct="1">
                <a:lnSpc>
                  <a:spcPts val="1700"/>
                </a:lnSpc>
                <a:spcBef>
                  <a:spcPts val="0"/>
                </a:spcBef>
                <a:buClrTx/>
                <a:buSzTx/>
                <a:buFontTx/>
                <a:buNone/>
                <a:tabLst>
                  <a:tab pos="457200" algn="l"/>
                </a:tabLst>
                <a:defRPr/>
              </a:pP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Ouverture d’esprit</a:t>
              </a:r>
            </a:p>
            <a:p>
              <a:pPr marL="0" marR="0" lvl="0" indent="-228600" defTabSz="914400" eaLnBrk="1" fontAlgn="base" latinLnBrk="0" hangingPunct="1">
                <a:lnSpc>
                  <a:spcPts val="1700"/>
                </a:lnSpc>
                <a:spcBef>
                  <a:spcPts val="0"/>
                </a:spcBef>
                <a:buClrTx/>
                <a:buSzTx/>
                <a:buFontTx/>
                <a:buNone/>
                <a:tabLst>
                  <a:tab pos="457200" algn="l"/>
                </a:tabLst>
                <a:defRPr/>
              </a:pP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Tempérament</a:t>
              </a:r>
            </a:p>
            <a:p>
              <a:pPr marL="0" marR="0" lvl="0" indent="0" defTabSz="914400" eaLnBrk="1" fontAlgn="auto" latinLnBrk="0" hangingPunct="1">
                <a:lnSpc>
                  <a:spcPts val="2000"/>
                </a:lnSpc>
                <a:spcBef>
                  <a:spcPts val="0"/>
                </a:spcBef>
                <a:buClrTx/>
                <a:buSzTx/>
                <a:buFontTx/>
                <a:buNone/>
                <a:tabLst/>
                <a:defRPr/>
              </a:pPr>
              <a:r>
                <a:rPr kumimoji="0" lang="fr-FR" sz="11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8" name="Groupe 7"/>
            <p:cNvGrpSpPr/>
            <p:nvPr/>
          </p:nvGrpSpPr>
          <p:grpSpPr>
            <a:xfrm>
              <a:off x="2360428" y="42531"/>
              <a:ext cx="1616149" cy="2818410"/>
              <a:chOff x="0" y="0"/>
              <a:chExt cx="1616149" cy="2818410"/>
            </a:xfrm>
          </p:grpSpPr>
          <p:sp>
            <p:nvSpPr>
              <p:cNvPr id="16" name="Oval 4">
                <a:extLst>
                  <a:ext uri="{FF2B5EF4-FFF2-40B4-BE49-F238E27FC236}">
                    <a16:creationId xmlns:a16="http://schemas.microsoft.com/office/drawing/2014/main" xmlns="" id="{B36F5C96-558A-49E8-8043-42CD238EB5BF}"/>
                  </a:ext>
                </a:extLst>
              </p:cNvPr>
              <p:cNvSpPr/>
              <p:nvPr/>
            </p:nvSpPr>
            <p:spPr>
              <a:xfrm>
                <a:off x="0" y="1935125"/>
                <a:ext cx="1616149" cy="883285"/>
              </a:xfrm>
              <a:prstGeom prst="ellipse">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7" name="Trapezoid 6">
                <a:extLst>
                  <a:ext uri="{FF2B5EF4-FFF2-40B4-BE49-F238E27FC236}">
                    <a16:creationId xmlns:a16="http://schemas.microsoft.com/office/drawing/2014/main" xmlns="" id="{569625E8-9FC2-4830-B1DF-79DEA599BA16}"/>
                  </a:ext>
                </a:extLst>
              </p:cNvPr>
              <p:cNvSpPr/>
              <p:nvPr/>
            </p:nvSpPr>
            <p:spPr>
              <a:xfrm flipH="1">
                <a:off x="53163" y="0"/>
                <a:ext cx="1520456" cy="2220049"/>
              </a:xfrm>
              <a:custGeom>
                <a:avLst/>
                <a:gdLst>
                  <a:gd name="connsiteX0" fmla="*/ 0 w 2598057"/>
                  <a:gd name="connsiteY0" fmla="*/ 2540000 h 2540000"/>
                  <a:gd name="connsiteX1" fmla="*/ 1012368 w 2598057"/>
                  <a:gd name="connsiteY1" fmla="*/ 0 h 2540000"/>
                  <a:gd name="connsiteX2" fmla="*/ 1585689 w 2598057"/>
                  <a:gd name="connsiteY2" fmla="*/ 0 h 2540000"/>
                  <a:gd name="connsiteX3" fmla="*/ 2598057 w 2598057"/>
                  <a:gd name="connsiteY3" fmla="*/ 2540000 h 2540000"/>
                  <a:gd name="connsiteX4" fmla="*/ 0 w 2598057"/>
                  <a:gd name="connsiteY4" fmla="*/ 2540000 h 2540000"/>
                  <a:gd name="connsiteX0" fmla="*/ 0 w 2598057"/>
                  <a:gd name="connsiteY0" fmla="*/ 2540000 h 2540000"/>
                  <a:gd name="connsiteX1" fmla="*/ 1012368 w 2598057"/>
                  <a:gd name="connsiteY1" fmla="*/ 0 h 2540000"/>
                  <a:gd name="connsiteX2" fmla="*/ 2398489 w 2598057"/>
                  <a:gd name="connsiteY2" fmla="*/ 145143 h 2540000"/>
                  <a:gd name="connsiteX3" fmla="*/ 2598057 w 2598057"/>
                  <a:gd name="connsiteY3" fmla="*/ 2540000 h 2540000"/>
                  <a:gd name="connsiteX4" fmla="*/ 0 w 2598057"/>
                  <a:gd name="connsiteY4" fmla="*/ 2540000 h 2540000"/>
                  <a:gd name="connsiteX0" fmla="*/ 0 w 2598057"/>
                  <a:gd name="connsiteY0" fmla="*/ 2423886 h 2423886"/>
                  <a:gd name="connsiteX1" fmla="*/ 2071911 w 2598057"/>
                  <a:gd name="connsiteY1" fmla="*/ 0 h 2423886"/>
                  <a:gd name="connsiteX2" fmla="*/ 2398489 w 2598057"/>
                  <a:gd name="connsiteY2" fmla="*/ 29029 h 2423886"/>
                  <a:gd name="connsiteX3" fmla="*/ 2598057 w 2598057"/>
                  <a:gd name="connsiteY3" fmla="*/ 2423886 h 2423886"/>
                  <a:gd name="connsiteX4" fmla="*/ 0 w 2598057"/>
                  <a:gd name="connsiteY4" fmla="*/ 2423886 h 2423886"/>
                  <a:gd name="connsiteX0" fmla="*/ 0 w 2598057"/>
                  <a:gd name="connsiteY0" fmla="*/ 2823131 h 2823131"/>
                  <a:gd name="connsiteX1" fmla="*/ 2116987 w 2598057"/>
                  <a:gd name="connsiteY1" fmla="*/ 0 h 2823131"/>
                  <a:gd name="connsiteX2" fmla="*/ 2398489 w 2598057"/>
                  <a:gd name="connsiteY2" fmla="*/ 428274 h 2823131"/>
                  <a:gd name="connsiteX3" fmla="*/ 2598057 w 2598057"/>
                  <a:gd name="connsiteY3" fmla="*/ 2823131 h 2823131"/>
                  <a:gd name="connsiteX4" fmla="*/ 0 w 2598057"/>
                  <a:gd name="connsiteY4" fmla="*/ 2823131 h 2823131"/>
                  <a:gd name="connsiteX0" fmla="*/ 0 w 2598057"/>
                  <a:gd name="connsiteY0" fmla="*/ 2823131 h 2823131"/>
                  <a:gd name="connsiteX1" fmla="*/ 2116987 w 2598057"/>
                  <a:gd name="connsiteY1" fmla="*/ 0 h 2823131"/>
                  <a:gd name="connsiteX2" fmla="*/ 2372731 w 2598057"/>
                  <a:gd name="connsiteY2" fmla="*/ 41908 h 2823131"/>
                  <a:gd name="connsiteX3" fmla="*/ 2598057 w 2598057"/>
                  <a:gd name="connsiteY3" fmla="*/ 2823131 h 2823131"/>
                  <a:gd name="connsiteX4" fmla="*/ 0 w 2598057"/>
                  <a:gd name="connsiteY4" fmla="*/ 2823131 h 2823131"/>
                  <a:gd name="connsiteX0" fmla="*/ 0 w 2598057"/>
                  <a:gd name="connsiteY0" fmla="*/ 3315501 h 3315501"/>
                  <a:gd name="connsiteX1" fmla="*/ 2122011 w 2598057"/>
                  <a:gd name="connsiteY1" fmla="*/ 0 h 3315501"/>
                  <a:gd name="connsiteX2" fmla="*/ 2372731 w 2598057"/>
                  <a:gd name="connsiteY2" fmla="*/ 534278 h 3315501"/>
                  <a:gd name="connsiteX3" fmla="*/ 2598057 w 2598057"/>
                  <a:gd name="connsiteY3" fmla="*/ 3315501 h 3315501"/>
                  <a:gd name="connsiteX4" fmla="*/ 0 w 2598057"/>
                  <a:gd name="connsiteY4" fmla="*/ 3315501 h 3315501"/>
                  <a:gd name="connsiteX0" fmla="*/ 0 w 2598057"/>
                  <a:gd name="connsiteY0" fmla="*/ 3315501 h 3315501"/>
                  <a:gd name="connsiteX1" fmla="*/ 2122011 w 2598057"/>
                  <a:gd name="connsiteY1" fmla="*/ 0 h 3315501"/>
                  <a:gd name="connsiteX2" fmla="*/ 2372731 w 2598057"/>
                  <a:gd name="connsiteY2" fmla="*/ 26836 h 3315501"/>
                  <a:gd name="connsiteX3" fmla="*/ 2598057 w 2598057"/>
                  <a:gd name="connsiteY3" fmla="*/ 3315501 h 3315501"/>
                  <a:gd name="connsiteX4" fmla="*/ 0 w 2598057"/>
                  <a:gd name="connsiteY4" fmla="*/ 3315501 h 331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57" h="3315501">
                    <a:moveTo>
                      <a:pt x="0" y="3315501"/>
                    </a:moveTo>
                    <a:lnTo>
                      <a:pt x="2122011" y="0"/>
                    </a:lnTo>
                    <a:lnTo>
                      <a:pt x="2372731" y="26836"/>
                    </a:lnTo>
                    <a:lnTo>
                      <a:pt x="2598057" y="3315501"/>
                    </a:lnTo>
                    <a:lnTo>
                      <a:pt x="0" y="3315501"/>
                    </a:lnTo>
                    <a:close/>
                  </a:path>
                </a:pathLst>
              </a:custGeom>
              <a:solidFill>
                <a:srgbClr val="E7E6E6">
                  <a:alpha val="38039"/>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 name="Oval 11">
                <a:extLst>
                  <a:ext uri="{FF2B5EF4-FFF2-40B4-BE49-F238E27FC236}">
                    <a16:creationId xmlns:a16="http://schemas.microsoft.com/office/drawing/2014/main" xmlns="" id="{4DE883A5-3A18-42DB-8AF1-C0AEE65045B8}"/>
                  </a:ext>
                </a:extLst>
              </p:cNvPr>
              <p:cNvSpPr/>
              <p:nvPr/>
            </p:nvSpPr>
            <p:spPr>
              <a:xfrm>
                <a:off x="106326" y="0"/>
                <a:ext cx="320040" cy="320040"/>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19" name="Graphic 20" descr="Man with kid">
                <a:extLst>
                  <a:ext uri="{FF2B5EF4-FFF2-40B4-BE49-F238E27FC236}">
                    <a16:creationId xmlns:a16="http://schemas.microsoft.com/office/drawing/2014/main" xmlns="" id="{4C49B3D0-6D58-4E02-A7FC-D8E33E3CE162}"/>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 xmlns:w="http://schemas.openxmlformats.org/wordprocessingml/2006/main" xmlns:w10="urn:schemas-microsoft-com:office:word" xmlns:v="urn:schemas-microsoft-com:vml" xmlns:o="urn:schemas-microsoft-com:office:office" xmlns:arto="http://schemas.microsoft.com/office/word/2006/arto" xmlns:lc="http://schemas.openxmlformats.org/drawingml/2006/lockedCanvas" r:embed="rId54"/>
                  </a:ext>
                </a:extLst>
              </a:blip>
              <a:srcRect l="-1" r="42360"/>
              <a:stretch/>
            </p:blipFill>
            <p:spPr>
              <a:xfrm>
                <a:off x="425302" y="1860698"/>
                <a:ext cx="527050" cy="914400"/>
              </a:xfrm>
              <a:prstGeom prst="rect">
                <a:avLst/>
              </a:prstGeom>
            </p:spPr>
          </p:pic>
        </p:grpSp>
        <p:grpSp>
          <p:nvGrpSpPr>
            <p:cNvPr id="9" name="Groupe 8"/>
            <p:cNvGrpSpPr/>
            <p:nvPr/>
          </p:nvGrpSpPr>
          <p:grpSpPr>
            <a:xfrm>
              <a:off x="4518838" y="0"/>
              <a:ext cx="1616149" cy="2818410"/>
              <a:chOff x="0" y="0"/>
              <a:chExt cx="1616149" cy="2818410"/>
            </a:xfrm>
          </p:grpSpPr>
          <p:sp>
            <p:nvSpPr>
              <p:cNvPr id="12" name="Oval 4">
                <a:extLst>
                  <a:ext uri="{FF2B5EF4-FFF2-40B4-BE49-F238E27FC236}">
                    <a16:creationId xmlns:a16="http://schemas.microsoft.com/office/drawing/2014/main" xmlns="" id="{B36F5C96-558A-49E8-8043-42CD238EB5BF}"/>
                  </a:ext>
                </a:extLst>
              </p:cNvPr>
              <p:cNvSpPr/>
              <p:nvPr/>
            </p:nvSpPr>
            <p:spPr>
              <a:xfrm>
                <a:off x="0" y="1935125"/>
                <a:ext cx="1616149" cy="883285"/>
              </a:xfrm>
              <a:prstGeom prst="ellipse">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 name="Trapezoid 6">
                <a:extLst>
                  <a:ext uri="{FF2B5EF4-FFF2-40B4-BE49-F238E27FC236}">
                    <a16:creationId xmlns:a16="http://schemas.microsoft.com/office/drawing/2014/main" xmlns="" id="{569625E8-9FC2-4830-B1DF-79DEA599BA16}"/>
                  </a:ext>
                </a:extLst>
              </p:cNvPr>
              <p:cNvSpPr/>
              <p:nvPr/>
            </p:nvSpPr>
            <p:spPr>
              <a:xfrm flipH="1">
                <a:off x="53163" y="0"/>
                <a:ext cx="1520456" cy="2220049"/>
              </a:xfrm>
              <a:custGeom>
                <a:avLst/>
                <a:gdLst>
                  <a:gd name="connsiteX0" fmla="*/ 0 w 2598057"/>
                  <a:gd name="connsiteY0" fmla="*/ 2540000 h 2540000"/>
                  <a:gd name="connsiteX1" fmla="*/ 1012368 w 2598057"/>
                  <a:gd name="connsiteY1" fmla="*/ 0 h 2540000"/>
                  <a:gd name="connsiteX2" fmla="*/ 1585689 w 2598057"/>
                  <a:gd name="connsiteY2" fmla="*/ 0 h 2540000"/>
                  <a:gd name="connsiteX3" fmla="*/ 2598057 w 2598057"/>
                  <a:gd name="connsiteY3" fmla="*/ 2540000 h 2540000"/>
                  <a:gd name="connsiteX4" fmla="*/ 0 w 2598057"/>
                  <a:gd name="connsiteY4" fmla="*/ 2540000 h 2540000"/>
                  <a:gd name="connsiteX0" fmla="*/ 0 w 2598057"/>
                  <a:gd name="connsiteY0" fmla="*/ 2540000 h 2540000"/>
                  <a:gd name="connsiteX1" fmla="*/ 1012368 w 2598057"/>
                  <a:gd name="connsiteY1" fmla="*/ 0 h 2540000"/>
                  <a:gd name="connsiteX2" fmla="*/ 2398489 w 2598057"/>
                  <a:gd name="connsiteY2" fmla="*/ 145143 h 2540000"/>
                  <a:gd name="connsiteX3" fmla="*/ 2598057 w 2598057"/>
                  <a:gd name="connsiteY3" fmla="*/ 2540000 h 2540000"/>
                  <a:gd name="connsiteX4" fmla="*/ 0 w 2598057"/>
                  <a:gd name="connsiteY4" fmla="*/ 2540000 h 2540000"/>
                  <a:gd name="connsiteX0" fmla="*/ 0 w 2598057"/>
                  <a:gd name="connsiteY0" fmla="*/ 2423886 h 2423886"/>
                  <a:gd name="connsiteX1" fmla="*/ 2071911 w 2598057"/>
                  <a:gd name="connsiteY1" fmla="*/ 0 h 2423886"/>
                  <a:gd name="connsiteX2" fmla="*/ 2398489 w 2598057"/>
                  <a:gd name="connsiteY2" fmla="*/ 29029 h 2423886"/>
                  <a:gd name="connsiteX3" fmla="*/ 2598057 w 2598057"/>
                  <a:gd name="connsiteY3" fmla="*/ 2423886 h 2423886"/>
                  <a:gd name="connsiteX4" fmla="*/ 0 w 2598057"/>
                  <a:gd name="connsiteY4" fmla="*/ 2423886 h 2423886"/>
                  <a:gd name="connsiteX0" fmla="*/ 0 w 2598057"/>
                  <a:gd name="connsiteY0" fmla="*/ 2823131 h 2823131"/>
                  <a:gd name="connsiteX1" fmla="*/ 2116987 w 2598057"/>
                  <a:gd name="connsiteY1" fmla="*/ 0 h 2823131"/>
                  <a:gd name="connsiteX2" fmla="*/ 2398489 w 2598057"/>
                  <a:gd name="connsiteY2" fmla="*/ 428274 h 2823131"/>
                  <a:gd name="connsiteX3" fmla="*/ 2598057 w 2598057"/>
                  <a:gd name="connsiteY3" fmla="*/ 2823131 h 2823131"/>
                  <a:gd name="connsiteX4" fmla="*/ 0 w 2598057"/>
                  <a:gd name="connsiteY4" fmla="*/ 2823131 h 2823131"/>
                  <a:gd name="connsiteX0" fmla="*/ 0 w 2598057"/>
                  <a:gd name="connsiteY0" fmla="*/ 2823131 h 2823131"/>
                  <a:gd name="connsiteX1" fmla="*/ 2116987 w 2598057"/>
                  <a:gd name="connsiteY1" fmla="*/ 0 h 2823131"/>
                  <a:gd name="connsiteX2" fmla="*/ 2372731 w 2598057"/>
                  <a:gd name="connsiteY2" fmla="*/ 41908 h 2823131"/>
                  <a:gd name="connsiteX3" fmla="*/ 2598057 w 2598057"/>
                  <a:gd name="connsiteY3" fmla="*/ 2823131 h 2823131"/>
                  <a:gd name="connsiteX4" fmla="*/ 0 w 2598057"/>
                  <a:gd name="connsiteY4" fmla="*/ 2823131 h 2823131"/>
                  <a:gd name="connsiteX0" fmla="*/ 0 w 2598057"/>
                  <a:gd name="connsiteY0" fmla="*/ 3315501 h 3315501"/>
                  <a:gd name="connsiteX1" fmla="*/ 2122011 w 2598057"/>
                  <a:gd name="connsiteY1" fmla="*/ 0 h 3315501"/>
                  <a:gd name="connsiteX2" fmla="*/ 2372731 w 2598057"/>
                  <a:gd name="connsiteY2" fmla="*/ 534278 h 3315501"/>
                  <a:gd name="connsiteX3" fmla="*/ 2598057 w 2598057"/>
                  <a:gd name="connsiteY3" fmla="*/ 3315501 h 3315501"/>
                  <a:gd name="connsiteX4" fmla="*/ 0 w 2598057"/>
                  <a:gd name="connsiteY4" fmla="*/ 3315501 h 3315501"/>
                  <a:gd name="connsiteX0" fmla="*/ 0 w 2598057"/>
                  <a:gd name="connsiteY0" fmla="*/ 3315501 h 3315501"/>
                  <a:gd name="connsiteX1" fmla="*/ 2122011 w 2598057"/>
                  <a:gd name="connsiteY1" fmla="*/ 0 h 3315501"/>
                  <a:gd name="connsiteX2" fmla="*/ 2372731 w 2598057"/>
                  <a:gd name="connsiteY2" fmla="*/ 26836 h 3315501"/>
                  <a:gd name="connsiteX3" fmla="*/ 2598057 w 2598057"/>
                  <a:gd name="connsiteY3" fmla="*/ 3315501 h 3315501"/>
                  <a:gd name="connsiteX4" fmla="*/ 0 w 2598057"/>
                  <a:gd name="connsiteY4" fmla="*/ 3315501 h 331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057" h="3315501">
                    <a:moveTo>
                      <a:pt x="0" y="3315501"/>
                    </a:moveTo>
                    <a:lnTo>
                      <a:pt x="2122011" y="0"/>
                    </a:lnTo>
                    <a:lnTo>
                      <a:pt x="2372731" y="26836"/>
                    </a:lnTo>
                    <a:lnTo>
                      <a:pt x="2598057" y="3315501"/>
                    </a:lnTo>
                    <a:lnTo>
                      <a:pt x="0" y="3315501"/>
                    </a:lnTo>
                    <a:close/>
                  </a:path>
                </a:pathLst>
              </a:custGeom>
              <a:solidFill>
                <a:srgbClr val="E7E6E6">
                  <a:alpha val="38039"/>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 name="Oval 11">
                <a:extLst>
                  <a:ext uri="{FF2B5EF4-FFF2-40B4-BE49-F238E27FC236}">
                    <a16:creationId xmlns:a16="http://schemas.microsoft.com/office/drawing/2014/main" xmlns="" id="{4DE883A5-3A18-42DB-8AF1-C0AEE65045B8}"/>
                  </a:ext>
                </a:extLst>
              </p:cNvPr>
              <p:cNvSpPr/>
              <p:nvPr/>
            </p:nvSpPr>
            <p:spPr>
              <a:xfrm>
                <a:off x="106326" y="0"/>
                <a:ext cx="320040" cy="320040"/>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15" name="Graphic 20" descr="Man with kid">
                <a:extLst>
                  <a:ext uri="{FF2B5EF4-FFF2-40B4-BE49-F238E27FC236}">
                    <a16:creationId xmlns:a16="http://schemas.microsoft.com/office/drawing/2014/main" xmlns="" id="{4C49B3D0-6D58-4E02-A7FC-D8E33E3CE162}"/>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 xmlns:w="http://schemas.openxmlformats.org/wordprocessingml/2006/main" xmlns:w10="urn:schemas-microsoft-com:office:word" xmlns:v="urn:schemas-microsoft-com:vml" xmlns:o="urn:schemas-microsoft-com:office:office" xmlns:arto="http://schemas.microsoft.com/office/word/2006/arto" xmlns:lc="http://schemas.openxmlformats.org/drawingml/2006/lockedCanvas" r:embed="rId54"/>
                  </a:ext>
                </a:extLst>
              </a:blip>
              <a:srcRect l="-1" r="42360"/>
              <a:stretch/>
            </p:blipFill>
            <p:spPr>
              <a:xfrm>
                <a:off x="425302" y="1860698"/>
                <a:ext cx="527050" cy="914400"/>
              </a:xfrm>
              <a:prstGeom prst="rect">
                <a:avLst/>
              </a:prstGeom>
            </p:spPr>
          </p:pic>
        </p:grpSp>
        <p:sp>
          <p:nvSpPr>
            <p:cNvPr id="10" name="Zone de texte 86"/>
            <p:cNvSpPr txBox="1"/>
            <p:nvPr/>
          </p:nvSpPr>
          <p:spPr>
            <a:xfrm>
              <a:off x="2687004" y="2892014"/>
              <a:ext cx="2264406" cy="2622250"/>
            </a:xfrm>
            <a:prstGeom prst="rect">
              <a:avLst/>
            </a:prstGeom>
            <a:solidFill>
              <a:schemeClr val="accent1">
                <a:lumMod val="60000"/>
                <a:lumOff val="40000"/>
              </a:scheme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7000"/>
                </a:lnSpc>
                <a:spcBef>
                  <a:spcPts val="200"/>
                </a:spcBef>
                <a:spcAft>
                  <a:spcPts val="0"/>
                </a:spcAft>
                <a:buClrTx/>
                <a:buSzTx/>
                <a:buFontTx/>
                <a:buNone/>
                <a:tabLst/>
                <a:defRPr/>
              </a:pPr>
              <a:r>
                <a:rPr kumimoji="0" lang="fr-FR" sz="1400" b="1" i="0" u="sng"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Open Sans"/>
                </a:rPr>
                <a:t>Les tests d’aptitude et de compétences :</a:t>
              </a:r>
              <a:endParaRPr kumimoji="0" lang="fr-FR" sz="1300" b="1" i="0" u="none" strike="noStrike" kern="0" cap="none" spc="0" normalizeH="0" baseline="0" noProof="0" dirty="0">
                <a:ln>
                  <a:noFill/>
                </a:ln>
                <a:solidFill>
                  <a:schemeClr val="bg1"/>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defTabSz="914400" eaLnBrk="1" fontAlgn="base" latinLnBrk="0" hangingPunct="1">
                <a:lnSpc>
                  <a:spcPts val="2160"/>
                </a:lnSpc>
                <a:spcBef>
                  <a:spcPts val="200"/>
                </a:spcBef>
                <a:spcAft>
                  <a:spcPts val="0"/>
                </a:spcAft>
                <a:buClrTx/>
                <a:buSzTx/>
                <a:buFontTx/>
                <a:buNone/>
                <a:tabLst/>
                <a:defRPr/>
              </a:pPr>
              <a:r>
                <a:rPr kumimoji="0" lang="fr-FR" sz="1200" b="1" i="0" u="sng"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Open Sans"/>
                </a:rPr>
                <a:t>Les tests d’aptitudes verbales :</a:t>
              </a:r>
              <a:endParaRPr kumimoji="0" lang="fr-FR" sz="1200" b="1" i="0" u="none" strike="noStrike" kern="0" cap="none" spc="0" normalizeH="0" baseline="0" noProof="0" dirty="0">
                <a:ln>
                  <a:noFill/>
                </a:ln>
                <a:solidFill>
                  <a:schemeClr val="bg1"/>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15000"/>
                </a:lnSpc>
                <a:spcBef>
                  <a:spcPts val="0"/>
                </a:spcBef>
                <a:spcAft>
                  <a:spcPts val="800"/>
                </a:spcAft>
                <a:buClrTx/>
                <a:buSzTx/>
                <a:buFontTx/>
                <a:buNone/>
                <a:tabLst/>
                <a:defRPr/>
              </a:pPr>
              <a:r>
                <a:rPr kumimoji="0" lang="fr-FR" sz="11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Que ce soit à l’écrit (grammaire, orthographe, vocabulaire) ou à l’oral (élocution), il ne suffit pas dans ces métiers de savoir lire, écrire et parler. Il faut pouvoir le faire avec aisance pour pouvoir s’adapter et réagir à bon escient à toutes les situations.</a:t>
              </a:r>
            </a:p>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1" name="Zone de texte 87"/>
            <p:cNvSpPr txBox="1"/>
            <p:nvPr/>
          </p:nvSpPr>
          <p:spPr>
            <a:xfrm>
              <a:off x="5094370" y="2892014"/>
              <a:ext cx="2264406" cy="2622250"/>
            </a:xfrm>
            <a:prstGeom prst="rect">
              <a:avLst/>
            </a:prstGeom>
            <a:solidFill>
              <a:schemeClr val="accent5">
                <a:lumMod val="75000"/>
              </a:scheme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1400" b="1"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Open Sans"/>
                </a:rPr>
                <a:t>Les tests d’intelligence et de logique :</a:t>
              </a:r>
              <a:endParaRPr kumimoji="0" lang="fr-FR" sz="11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base" latinLnBrk="0" hangingPunct="1">
                <a:lnSpc>
                  <a:spcPts val="2160"/>
                </a:lnSpc>
                <a:spcBef>
                  <a:spcPts val="200"/>
                </a:spcBef>
                <a:spcAft>
                  <a:spcPts val="0"/>
                </a:spcAft>
                <a:buClrTx/>
                <a:buSzTx/>
                <a:buFontTx/>
                <a:buNone/>
                <a:tabLst/>
                <a:defRPr/>
              </a:pPr>
              <a:r>
                <a:rPr kumimoji="0" lang="fr-FR" sz="1200" b="1" i="0" u="sng"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Open Sans"/>
                </a:rPr>
                <a:t>Les tests de raisonnement :</a:t>
              </a:r>
              <a:endParaRPr kumimoji="0" lang="fr-FR" sz="1200" b="1" i="0" u="none" strike="noStrike" kern="0" cap="none" spc="0" normalizeH="0" baseline="0" noProof="0" dirty="0">
                <a:ln>
                  <a:noFill/>
                </a:ln>
                <a:solidFill>
                  <a:schemeClr val="bg1"/>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11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Ces tests permettent d’évaluer les aptitudes de compréhension et de raisonnement du candidat, tout en évaluant aussi sa rapidité à analyser des situations</a:t>
              </a:r>
              <a:r>
                <a:rPr kumimoji="0" lang="fr-FR" sz="1600" b="1"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Open Sans"/>
                </a:rPr>
                <a:t> </a:t>
              </a:r>
              <a:r>
                <a:rPr kumimoji="0" lang="fr-FR" sz="11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totalement différentes</a:t>
              </a:r>
            </a:p>
          </p:txBody>
        </p:sp>
      </p:grpSp>
      <p:sp>
        <p:nvSpPr>
          <p:cNvPr id="3" name="Rectangle 2"/>
          <p:cNvSpPr/>
          <p:nvPr/>
        </p:nvSpPr>
        <p:spPr>
          <a:xfrm>
            <a:off x="2490482" y="9461277"/>
            <a:ext cx="2016899"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14: Dispositif de tests de recrutement</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Espace réservé du numéro de diapositive 23"/>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45</a:t>
            </a:fld>
            <a:endParaRPr lang="fr-FR" sz="900" noProof="0" dirty="0">
              <a:solidFill>
                <a:schemeClr val="bg1">
                  <a:alpha val="70000"/>
                </a:schemeClr>
              </a:solidFill>
            </a:endParaRPr>
          </a:p>
        </p:txBody>
      </p:sp>
    </p:spTree>
    <p:extLst>
      <p:ext uri="{BB962C8B-B14F-4D97-AF65-F5344CB8AC3E}">
        <p14:creationId xmlns:p14="http://schemas.microsoft.com/office/powerpoint/2010/main" val="3452135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83779" y="1640218"/>
            <a:ext cx="7020911" cy="1360437"/>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2"/>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CONFORMITE AUX EXIGENCES  RESSOURCES HUMAINES</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fr-FR" sz="1300" b="1" dirty="0">
                <a:latin typeface="Calibri Light" panose="020F0302020204030204" pitchFamily="34" charset="0"/>
                <a:ea typeface="Times New Roman" panose="02020603050405020304" pitchFamily="18" charset="0"/>
                <a:cs typeface="Times New Roman" panose="02020603050405020304" pitchFamily="18" charset="0"/>
              </a:rPr>
              <a:t> </a:t>
            </a:r>
            <a:endParaRPr lang="fr-FR" dirty="0"/>
          </a:p>
          <a:p>
            <a:pPr algn="just">
              <a:lnSpc>
                <a:spcPct val="150000"/>
              </a:lnSpc>
              <a:spcAft>
                <a:spcPts val="1000"/>
              </a:spcAft>
            </a:pPr>
            <a:r>
              <a:rPr lang="fr-FR" sz="1400" dirty="0">
                <a:latin typeface="Calibri Light" panose="020F0302020204030204" pitchFamily="34" charset="0"/>
              </a:rPr>
              <a:t>De façon générale à MEDIA CONTACT nous sommes résolument orientés Humain. Notre politique RH se base principalement sur les thèmes indiqués dans le graphique suivant :</a:t>
            </a:r>
            <a:endParaRPr lang="fr-FR" sz="2000" dirty="0">
              <a:effectLst/>
            </a:endParaRPr>
          </a:p>
        </p:txBody>
      </p:sp>
      <p:pic>
        <p:nvPicPr>
          <p:cNvPr id="5" name="Image 4" descr="C:\Users\mdegboe\AppData\Local\Microsoft\Windows\INetCache\Content.Outlook\PMPZ40B0\notre priorité.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3069776"/>
            <a:ext cx="5642303" cy="4337026"/>
          </a:xfrm>
          <a:prstGeom prst="rect">
            <a:avLst/>
          </a:prstGeom>
          <a:ln w="3175" cap="sq">
            <a:no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719786" y="7411958"/>
            <a:ext cx="1911100"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15: Politique Ressources Humaines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28187" y="7632558"/>
            <a:ext cx="6792420" cy="738664"/>
          </a:xfrm>
          <a:prstGeom prst="rect">
            <a:avLst/>
          </a:prstGeom>
        </p:spPr>
        <p:txBody>
          <a:bodyPr wrap="square">
            <a:spAutoFit/>
          </a:bodyPr>
          <a:lstStyle/>
          <a:p>
            <a:pPr lvl="0" algn="just">
              <a:lnSpc>
                <a:spcPct val="150000"/>
              </a:lnSpc>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Pour répondre aux besoins du cahier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des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charges, nous nous engageons à nous conformer aux exigences RH à travers les items ci-après :</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Espace réservé du numéro de diapositive 5"/>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46</a:t>
            </a:fld>
            <a:endParaRPr lang="fr-FR" sz="900" noProof="0" dirty="0">
              <a:solidFill>
                <a:schemeClr val="bg1">
                  <a:alpha val="70000"/>
                </a:schemeClr>
              </a:solidFill>
            </a:endParaRPr>
          </a:p>
        </p:txBody>
      </p:sp>
    </p:spTree>
    <p:extLst>
      <p:ext uri="{BB962C8B-B14F-4D97-AF65-F5344CB8AC3E}">
        <p14:creationId xmlns:p14="http://schemas.microsoft.com/office/powerpoint/2010/main" val="1463742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20716" y="1379408"/>
            <a:ext cx="7157545" cy="6985246"/>
          </a:xfrm>
          <a:prstGeom prst="rect">
            <a:avLst/>
          </a:prstGeom>
          <a:noFill/>
          <a:ln>
            <a:noFill/>
          </a:ln>
        </p:spPr>
        <p:txBody>
          <a:bodyPr wrap="square">
            <a:spAutoFit/>
          </a:bodyPr>
          <a:lstStyle/>
          <a:p>
            <a:pPr marL="342900" lvl="0" indent="-342900">
              <a:lnSpc>
                <a:spcPct val="107000"/>
              </a:lnSpc>
              <a:spcBef>
                <a:spcPts val="1200"/>
              </a:spcBef>
              <a:spcAft>
                <a:spcPts val="0"/>
              </a:spcAft>
              <a:buFont typeface="+mj-lt"/>
              <a:buAutoNum type="arabicPeriod"/>
            </a:pPr>
            <a:r>
              <a:rPr lang="fr-FR" sz="1400" b="1" kern="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Maximisation du recrutement à proximité du site de production</a:t>
            </a:r>
            <a:r>
              <a:rPr lang="fr-FR" sz="1400" b="1" kern="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endParaRPr lang="fr-FR" sz="1400" b="1" kern="0" dirty="0">
              <a:solidFill>
                <a:srgbClr val="2E74B5"/>
              </a:solidFill>
              <a:latin typeface="Calibri Light" panose="020F0302020204030204" pitchFamily="34" charset="0"/>
              <a:ea typeface="Times New Roman" panose="02020603050405020304" pitchFamily="18" charset="0"/>
              <a:cs typeface="Calibri Light" panose="020F0302020204030204" pitchFamily="34" charset="0"/>
            </a:endParaRPr>
          </a:p>
          <a:p>
            <a:pPr>
              <a:lnSpc>
                <a:spcPct val="107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Notre politique de maximisation du recrutement à proximité du site de production est axée sur deux principales approches. </a:t>
            </a: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D’une part, Média Contact </a:t>
            </a:r>
            <a:r>
              <a:rPr lang="fr-FR" sz="1400" b="1" dirty="0">
                <a:latin typeface="Calibri Light" panose="020F0302020204030204" pitchFamily="34" charset="0"/>
                <a:ea typeface="Calibri" panose="020F0502020204030204" pitchFamily="34" charset="0"/>
                <a:cs typeface="Calibri Light" panose="020F0302020204030204" pitchFamily="34" charset="0"/>
              </a:rPr>
              <a:t>développe une coopération </a:t>
            </a:r>
            <a:r>
              <a:rPr lang="fr-FR" sz="1400" b="1" dirty="0" smtClean="0">
                <a:latin typeface="Calibri Light" panose="020F0302020204030204" pitchFamily="34" charset="0"/>
                <a:ea typeface="Calibri" panose="020F0502020204030204" pitchFamily="34" charset="0"/>
                <a:cs typeface="Calibri Light" panose="020F0302020204030204" pitchFamily="34" charset="0"/>
              </a:rPr>
              <a:t>avec </a:t>
            </a:r>
            <a:r>
              <a:rPr lang="fr-FR" sz="1400" b="1" dirty="0">
                <a:latin typeface="Calibri Light" panose="020F0302020204030204" pitchFamily="34" charset="0"/>
                <a:ea typeface="Calibri" panose="020F0502020204030204" pitchFamily="34" charset="0"/>
                <a:cs typeface="Calibri Light" panose="020F0302020204030204" pitchFamily="34" charset="0"/>
              </a:rPr>
              <a:t>les écoles de formation universitaire proches de son site de production afin de se positionner pour le recrutement des candidats motivés et sérieux</a:t>
            </a:r>
            <a:r>
              <a:rPr lang="fr-FR" sz="1400" dirty="0">
                <a:latin typeface="Calibri Light" panose="020F0302020204030204" pitchFamily="34" charset="0"/>
                <a:ea typeface="Calibri" panose="020F0502020204030204" pitchFamily="34" charset="0"/>
                <a:cs typeface="Calibri Light" panose="020F0302020204030204" pitchFamily="34" charset="0"/>
              </a:rPr>
              <a:t>. Cette démarche permet de recruter un personnel majoritairement proche de l’entreprise et imprégné des réalités du secteur. </a:t>
            </a: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D’autre part, </a:t>
            </a:r>
            <a:r>
              <a:rPr lang="fr-FR" sz="1400" b="1" dirty="0">
                <a:latin typeface="Calibri Light" panose="020F0302020204030204" pitchFamily="34" charset="0"/>
                <a:ea typeface="Calibri" panose="020F0502020204030204" pitchFamily="34" charset="0"/>
                <a:cs typeface="Calibri Light" panose="020F0302020204030204" pitchFamily="34" charset="0"/>
              </a:rPr>
              <a:t>notre communauté virtuelle est composée de potentiels candidats actifs sur la toile. Ainsi, à travers les offres d’emploi postées par nos </a:t>
            </a:r>
            <a:r>
              <a:rPr lang="fr-FR" sz="1400" b="1" dirty="0" err="1">
                <a:latin typeface="Calibri Light" panose="020F0302020204030204" pitchFamily="34" charset="0"/>
                <a:ea typeface="Calibri" panose="020F0502020204030204" pitchFamily="34" charset="0"/>
                <a:cs typeface="Calibri Light" panose="020F0302020204030204" pitchFamily="34" charset="0"/>
              </a:rPr>
              <a:t>community</a:t>
            </a:r>
            <a:r>
              <a:rPr lang="fr-FR" sz="1400" b="1" dirty="0">
                <a:latin typeface="Calibri Light" panose="020F0302020204030204" pitchFamily="34" charset="0"/>
                <a:ea typeface="Calibri" panose="020F0502020204030204" pitchFamily="34" charset="0"/>
                <a:cs typeface="Calibri Light" panose="020F0302020204030204" pitchFamily="34" charset="0"/>
              </a:rPr>
              <a:t> managers, nous arrivons à dénicher dans cette communauté les futurs employés dont les lieux d’habitation sont assez proches de notre site de production, afin de faciliter leurs conditions d’accès à l’entreprise</a:t>
            </a:r>
            <a:r>
              <a:rPr lang="fr-FR" sz="1400" b="1" dirty="0" smtClean="0">
                <a:latin typeface="Calibri Light" panose="020F0302020204030204" pitchFamily="34" charset="0"/>
                <a:ea typeface="Calibri" panose="020F0502020204030204" pitchFamily="34" charset="0"/>
                <a:cs typeface="Calibri Light" panose="020F0302020204030204" pitchFamily="34" charset="0"/>
              </a:rPr>
              <a:t>.</a:t>
            </a:r>
          </a:p>
          <a:p>
            <a:pPr algn="just">
              <a:lnSpc>
                <a:spcPct val="150000"/>
              </a:lnSpc>
              <a:spcAft>
                <a:spcPts val="0"/>
              </a:spcAft>
            </a:pPr>
            <a:endParaRPr lang="fr-FR" sz="1400" b="1" dirty="0" smtClean="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07000"/>
              </a:lnSpc>
              <a:spcBef>
                <a:spcPts val="1200"/>
              </a:spcBef>
              <a:spcAft>
                <a:spcPts val="0"/>
              </a:spcAft>
              <a:buFont typeface="+mj-lt"/>
              <a:buAutoNum type="arabicPeriod" startAt="2"/>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Profil et niveau de qualification des téléopérateurs pouvant évoluer, (métier) </a:t>
            </a:r>
            <a:endParaRPr lang="fr-FR" sz="1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fr-FR" sz="1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90"/>
              </a:spcAft>
            </a:pP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Média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Contact se conformera aux critères d’exigences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relatives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au profil et au niveau de qualification des téléopérateurs pouvant évoluer sur sa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plateforme</a:t>
            </a:r>
            <a:r>
              <a:rPr lang="fr-FR" sz="1400" dirty="0">
                <a:highlight>
                  <a:srgbClr val="FFFF00"/>
                </a:highlight>
                <a:latin typeface="Calibri Light" panose="020F0302020204030204" pitchFamily="34" charset="0"/>
                <a:ea typeface="Calibri" panose="020F0502020204030204" pitchFamily="34" charset="0"/>
                <a:cs typeface="Calibri Light" panose="020F0302020204030204" pitchFamily="34" charset="0"/>
              </a:rPr>
              <a:t>.</a:t>
            </a:r>
            <a:endParaRPr lang="fr-FR" sz="1400" dirty="0" smtClean="0">
              <a:highlight>
                <a:srgbClr val="FFFF00"/>
              </a:highlight>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90"/>
              </a:spcAft>
            </a:pP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La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quête de l’excellence étant notre leitmotiv au quotidien, nous nous efforçons d’accompagner toutes nos ressources à offrir une qualité de service irréprochable.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Pour ce faire, nous favorisons la promotion interne à travers les plans de montée en compétences. Ce procédé participe à l’évolution professionnelle et au développement de carrière de nos collaborateurs</a:t>
            </a: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Ci-dessous une proposition de </a:t>
            </a: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matrice de compétence pour quelques profils embarqués dans le projet</a:t>
            </a:r>
            <a:endParaRPr lang="fr-FR" sz="14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47</a:t>
            </a:fld>
            <a:endParaRPr lang="fr-FR" sz="900" noProof="0" dirty="0">
              <a:solidFill>
                <a:schemeClr val="bg1">
                  <a:alpha val="70000"/>
                </a:schemeClr>
              </a:solidFill>
            </a:endParaRPr>
          </a:p>
        </p:txBody>
      </p:sp>
    </p:spTree>
    <p:extLst>
      <p:ext uri="{BB962C8B-B14F-4D97-AF65-F5344CB8AC3E}">
        <p14:creationId xmlns:p14="http://schemas.microsoft.com/office/powerpoint/2010/main" val="1044273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594531" y="9824216"/>
            <a:ext cx="2550319" cy="569325"/>
          </a:xfrm>
        </p:spPr>
        <p:txBody>
          <a:bodyPr/>
          <a:lstStyle/>
          <a:p>
            <a:pPr rtl="0"/>
            <a:r>
              <a:rPr lang="fr-FR" noProof="0" dirty="0" smtClean="0"/>
              <a:t>Réponse appel d'offre Externalisation partielle Activités de Services Clients _Orange Burkina_ sept 2022</a:t>
            </a:r>
            <a:endParaRPr lang="fr-FR" noProof="0" dirty="0"/>
          </a:p>
        </p:txBody>
      </p:sp>
      <p:graphicFrame>
        <p:nvGraphicFramePr>
          <p:cNvPr id="7" name="Objet 6"/>
          <p:cNvGraphicFramePr>
            <a:graphicFrameLocks noChangeAspect="1"/>
          </p:cNvGraphicFramePr>
          <p:nvPr>
            <p:extLst>
              <p:ext uri="{D42A27DB-BD31-4B8C-83A1-F6EECF244321}">
                <p14:modId xmlns:p14="http://schemas.microsoft.com/office/powerpoint/2010/main" val="945142116"/>
              </p:ext>
            </p:extLst>
          </p:nvPr>
        </p:nvGraphicFramePr>
        <p:xfrm>
          <a:off x="225152" y="1687423"/>
          <a:ext cx="7053943" cy="7996237"/>
        </p:xfrm>
        <a:graphic>
          <a:graphicData uri="http://schemas.openxmlformats.org/presentationml/2006/ole">
            <mc:AlternateContent xmlns:mc="http://schemas.openxmlformats.org/markup-compatibility/2006">
              <mc:Choice xmlns:v="urn:schemas-microsoft-com:vml" Requires="v">
                <p:oleObj spid="_x0000_s2151" name="Document" r:id="rId3" imgW="6525139" imgH="7996247" progId="Word.Document.12">
                  <p:embed/>
                </p:oleObj>
              </mc:Choice>
              <mc:Fallback>
                <p:oleObj name="Document" r:id="rId3" imgW="6525139" imgH="7996247" progId="Word.Document.12">
                  <p:embed/>
                  <p:pic>
                    <p:nvPicPr>
                      <p:cNvPr id="0" name=""/>
                      <p:cNvPicPr/>
                      <p:nvPr/>
                    </p:nvPicPr>
                    <p:blipFill>
                      <a:blip r:embed="rId4"/>
                      <a:stretch>
                        <a:fillRect/>
                      </a:stretch>
                    </p:blipFill>
                    <p:spPr>
                      <a:xfrm>
                        <a:off x="225152" y="1687423"/>
                        <a:ext cx="7053943" cy="7996237"/>
                      </a:xfrm>
                      <a:prstGeom prst="rect">
                        <a:avLst/>
                      </a:prstGeom>
                      <a:ln>
                        <a:solidFill>
                          <a:srgbClr val="FF0000"/>
                        </a:solidFill>
                      </a:ln>
                    </p:spPr>
                  </p:pic>
                </p:oleObj>
              </mc:Fallback>
            </mc:AlternateContent>
          </a:graphicData>
        </a:graphic>
      </p:graphicFrame>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48</a:t>
            </a:fld>
            <a:endParaRPr lang="fr-FR" noProof="0" dirty="0">
              <a:solidFill>
                <a:schemeClr val="bg1">
                  <a:alpha val="70000"/>
                </a:schemeClr>
              </a:solidFill>
            </a:endParaRPr>
          </a:p>
        </p:txBody>
      </p:sp>
    </p:spTree>
    <p:extLst>
      <p:ext uri="{BB962C8B-B14F-4D97-AF65-F5344CB8AC3E}">
        <p14:creationId xmlns:p14="http://schemas.microsoft.com/office/powerpoint/2010/main" val="12899801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76936" y="1510999"/>
            <a:ext cx="7002627" cy="3487493"/>
          </a:xfrm>
          <a:prstGeom prst="rect">
            <a:avLst/>
          </a:prstGeom>
        </p:spPr>
        <p:txBody>
          <a:bodyPr wrap="square">
            <a:spAutoFit/>
          </a:bodyPr>
          <a:lstStyle/>
          <a:p>
            <a:pPr marL="342900" lvl="0" indent="-342900">
              <a:lnSpc>
                <a:spcPct val="107000"/>
              </a:lnSpc>
              <a:spcBef>
                <a:spcPts val="1200"/>
              </a:spcBef>
              <a:spcAft>
                <a:spcPts val="0"/>
              </a:spcAft>
              <a:buFont typeface="+mj-lt"/>
              <a:buAutoNum type="arabicPeriod" startAt="3"/>
            </a:pPr>
            <a:r>
              <a:rPr lang="fr-FR" sz="1400" b="1" kern="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Acquisition forte de la culture client Orange Burkina Faso par les conseillers </a:t>
            </a:r>
            <a:endParaRPr lang="fr-FR" sz="1400" b="1" kern="0" dirty="0" smtClean="0">
              <a:solidFill>
                <a:srgbClr val="2E74B5"/>
              </a:solidFill>
              <a:latin typeface="Calibri Light" panose="020F0302020204030204" pitchFamily="34" charset="0"/>
              <a:ea typeface="Times New Roman" panose="02020603050405020304" pitchFamily="18" charset="0"/>
              <a:cs typeface="Calibri Light" panose="020F0302020204030204" pitchFamily="34" charset="0"/>
            </a:endParaRPr>
          </a:p>
          <a:p>
            <a:pPr>
              <a:lnSpc>
                <a:spcPct val="107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algn="just">
              <a:lnSpc>
                <a:spcPct val="150000"/>
              </a:lnSpc>
              <a:spcAft>
                <a:spcPts val="19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Pour faire adhérer les conseillers à la culture ORANGE BURKINA FASO, nous proposons plusieurs approches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9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D’un côté, nous suggérons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 mise en place d’un cadre formel d’immersion préalable à toute entrée en production sur la campagne du donneur d’ordre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Durant cette étape qui a lieu dans les locaux d’ORANGE BURKINA FASO, pour une durée d’une semaine, les conseillers nouvellement recrutés découvrent la société à travers ses directions, ses valeurs, ses missions et ses perspectives. C’est la période idéale pour les responsables d’ORANGE BURKINA FASO de faire connaitre la culture d’entreprise de leur organisation aux nouvelles recrues.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 Tout ce dispositif peut être évalué via les différents indicateurs RH que nous pilotons pour les projets similaires,</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grpSp>
        <p:nvGrpSpPr>
          <p:cNvPr id="5" name="Group 1">
            <a:extLst>
              <a:ext uri="{FF2B5EF4-FFF2-40B4-BE49-F238E27FC236}">
                <a16:creationId xmlns:a16="http://schemas.microsoft.com/office/drawing/2014/main" xmlns="" id="{41923A15-E82C-1041-A009-390C0D62A0E0}"/>
              </a:ext>
            </a:extLst>
          </p:cNvPr>
          <p:cNvGrpSpPr/>
          <p:nvPr/>
        </p:nvGrpSpPr>
        <p:grpSpPr>
          <a:xfrm>
            <a:off x="624838" y="5804910"/>
            <a:ext cx="6306821" cy="3486149"/>
            <a:chOff x="0" y="399620"/>
            <a:chExt cx="8462633" cy="6077806"/>
          </a:xfrm>
        </p:grpSpPr>
        <p:grpSp>
          <p:nvGrpSpPr>
            <p:cNvPr id="6" name="Group"/>
            <p:cNvGrpSpPr/>
            <p:nvPr/>
          </p:nvGrpSpPr>
          <p:grpSpPr>
            <a:xfrm>
              <a:off x="5649146" y="2266150"/>
              <a:ext cx="2791476" cy="1638540"/>
              <a:chOff x="5649150" y="2266153"/>
              <a:chExt cx="2791476" cy="1638540"/>
            </a:xfrm>
            <a:solidFill>
              <a:srgbClr val="2598F5"/>
            </a:solidFill>
          </p:grpSpPr>
          <p:sp>
            <p:nvSpPr>
              <p:cNvPr id="36" name="Circle"/>
              <p:cNvSpPr/>
              <p:nvPr/>
            </p:nvSpPr>
            <p:spPr>
              <a:xfrm>
                <a:off x="5649150" y="2956414"/>
                <a:ext cx="260135" cy="260136"/>
              </a:xfrm>
              <a:prstGeom prst="ellipse">
                <a:avLst/>
              </a:pr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7" name="Circle"/>
              <p:cNvSpPr/>
              <p:nvPr/>
            </p:nvSpPr>
            <p:spPr>
              <a:xfrm>
                <a:off x="6811087" y="3668969"/>
                <a:ext cx="189106" cy="189105"/>
              </a:xfrm>
              <a:prstGeom prst="ellipse">
                <a:avLst/>
              </a:pr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8" name="Circle"/>
              <p:cNvSpPr/>
              <p:nvPr/>
            </p:nvSpPr>
            <p:spPr>
              <a:xfrm>
                <a:off x="7680236" y="3585679"/>
                <a:ext cx="145556" cy="145556"/>
              </a:xfrm>
              <a:prstGeom prst="ellipse">
                <a:avLst/>
              </a:pr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9" name="Shape"/>
              <p:cNvSpPr/>
              <p:nvPr/>
            </p:nvSpPr>
            <p:spPr>
              <a:xfrm>
                <a:off x="5935743" y="2825642"/>
                <a:ext cx="248990" cy="595955"/>
              </a:xfrm>
              <a:custGeom>
                <a:avLst/>
                <a:gdLst/>
                <a:ahLst/>
                <a:cxnLst>
                  <a:cxn ang="0">
                    <a:pos x="wd2" y="hd2"/>
                  </a:cxn>
                  <a:cxn ang="5400000">
                    <a:pos x="wd2" y="hd2"/>
                  </a:cxn>
                  <a:cxn ang="10800000">
                    <a:pos x="wd2" y="hd2"/>
                  </a:cxn>
                  <a:cxn ang="16200000">
                    <a:pos x="wd2" y="hd2"/>
                  </a:cxn>
                </a:cxnLst>
                <a:rect l="0" t="0" r="r" b="b"/>
                <a:pathLst>
                  <a:path w="19679" h="21168" extrusionOk="0">
                    <a:moveTo>
                      <a:pt x="9843" y="0"/>
                    </a:moveTo>
                    <a:cubicBezTo>
                      <a:pt x="8760" y="0"/>
                      <a:pt x="7673" y="183"/>
                      <a:pt x="6846" y="554"/>
                    </a:cubicBezTo>
                    <a:cubicBezTo>
                      <a:pt x="5193" y="1297"/>
                      <a:pt x="5193" y="2505"/>
                      <a:pt x="6846" y="3248"/>
                    </a:cubicBezTo>
                    <a:cubicBezTo>
                      <a:pt x="7499" y="3541"/>
                      <a:pt x="8312" y="3713"/>
                      <a:pt x="9158" y="3775"/>
                    </a:cubicBezTo>
                    <a:lnTo>
                      <a:pt x="9158" y="12357"/>
                    </a:lnTo>
                    <a:cubicBezTo>
                      <a:pt x="6874" y="12429"/>
                      <a:pt x="4628" y="12834"/>
                      <a:pt x="2882" y="13619"/>
                    </a:cubicBezTo>
                    <a:cubicBezTo>
                      <a:pt x="-961" y="15346"/>
                      <a:pt x="-961" y="18146"/>
                      <a:pt x="2882" y="19873"/>
                    </a:cubicBezTo>
                    <a:cubicBezTo>
                      <a:pt x="6724" y="21600"/>
                      <a:pt x="12954" y="21600"/>
                      <a:pt x="16796" y="19873"/>
                    </a:cubicBezTo>
                    <a:cubicBezTo>
                      <a:pt x="20639" y="18146"/>
                      <a:pt x="20639" y="15346"/>
                      <a:pt x="16796" y="13619"/>
                    </a:cubicBezTo>
                    <a:cubicBezTo>
                      <a:pt x="15048" y="12834"/>
                      <a:pt x="12806" y="12428"/>
                      <a:pt x="10520" y="12357"/>
                    </a:cubicBezTo>
                    <a:lnTo>
                      <a:pt x="10520" y="3775"/>
                    </a:lnTo>
                    <a:cubicBezTo>
                      <a:pt x="11367" y="3714"/>
                      <a:pt x="12179" y="3542"/>
                      <a:pt x="12832" y="3248"/>
                    </a:cubicBezTo>
                    <a:cubicBezTo>
                      <a:pt x="14485" y="2505"/>
                      <a:pt x="14485" y="1297"/>
                      <a:pt x="12832" y="554"/>
                    </a:cubicBezTo>
                    <a:cubicBezTo>
                      <a:pt x="12005" y="183"/>
                      <a:pt x="10927" y="0"/>
                      <a:pt x="9843"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0" name="Shape"/>
              <p:cNvSpPr/>
              <p:nvPr/>
            </p:nvSpPr>
            <p:spPr>
              <a:xfrm>
                <a:off x="6228929" y="2630081"/>
                <a:ext cx="227525" cy="968544"/>
              </a:xfrm>
              <a:custGeom>
                <a:avLst/>
                <a:gdLst/>
                <a:ahLst/>
                <a:cxnLst>
                  <a:cxn ang="0">
                    <a:pos x="wd2" y="hd2"/>
                  </a:cxn>
                  <a:cxn ang="5400000">
                    <a:pos x="wd2" y="hd2"/>
                  </a:cxn>
                  <a:cxn ang="10800000">
                    <a:pos x="wd2" y="hd2"/>
                  </a:cxn>
                  <a:cxn ang="16200000">
                    <a:pos x="wd2" y="hd2"/>
                  </a:cxn>
                </a:cxnLst>
                <a:rect l="0" t="0" r="r" b="b"/>
                <a:pathLst>
                  <a:path w="19679" h="21355" extrusionOk="0">
                    <a:moveTo>
                      <a:pt x="9834" y="0"/>
                    </a:moveTo>
                    <a:cubicBezTo>
                      <a:pt x="8443" y="0"/>
                      <a:pt x="7054" y="135"/>
                      <a:pt x="5992" y="406"/>
                    </a:cubicBezTo>
                    <a:cubicBezTo>
                      <a:pt x="3869" y="947"/>
                      <a:pt x="3869" y="1824"/>
                      <a:pt x="5992" y="2365"/>
                    </a:cubicBezTo>
                    <a:cubicBezTo>
                      <a:pt x="6863" y="2587"/>
                      <a:pt x="7961" y="2714"/>
                      <a:pt x="9094" y="2754"/>
                    </a:cubicBezTo>
                    <a:lnTo>
                      <a:pt x="9094" y="16359"/>
                    </a:lnTo>
                    <a:cubicBezTo>
                      <a:pt x="6830" y="16402"/>
                      <a:pt x="4612" y="16632"/>
                      <a:pt x="2881" y="17073"/>
                    </a:cubicBezTo>
                    <a:cubicBezTo>
                      <a:pt x="-961" y="18053"/>
                      <a:pt x="-961" y="19641"/>
                      <a:pt x="2881" y="20621"/>
                    </a:cubicBezTo>
                    <a:cubicBezTo>
                      <a:pt x="6723" y="21600"/>
                      <a:pt x="12955" y="21600"/>
                      <a:pt x="16797" y="20621"/>
                    </a:cubicBezTo>
                    <a:cubicBezTo>
                      <a:pt x="20639" y="19641"/>
                      <a:pt x="20639" y="18053"/>
                      <a:pt x="16797" y="17073"/>
                    </a:cubicBezTo>
                    <a:cubicBezTo>
                      <a:pt x="15067" y="16632"/>
                      <a:pt x="12846" y="16403"/>
                      <a:pt x="10584" y="16359"/>
                    </a:cubicBezTo>
                    <a:lnTo>
                      <a:pt x="10584" y="2754"/>
                    </a:lnTo>
                    <a:cubicBezTo>
                      <a:pt x="11716" y="2714"/>
                      <a:pt x="12815" y="2587"/>
                      <a:pt x="13686" y="2365"/>
                    </a:cubicBezTo>
                    <a:cubicBezTo>
                      <a:pt x="15809" y="1824"/>
                      <a:pt x="15809" y="947"/>
                      <a:pt x="13686" y="406"/>
                    </a:cubicBezTo>
                    <a:cubicBezTo>
                      <a:pt x="12624" y="135"/>
                      <a:pt x="11226" y="0"/>
                      <a:pt x="983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1" name="Shape"/>
              <p:cNvSpPr/>
              <p:nvPr/>
            </p:nvSpPr>
            <p:spPr>
              <a:xfrm>
                <a:off x="7926057" y="2573850"/>
                <a:ext cx="224334" cy="974237"/>
              </a:xfrm>
              <a:custGeom>
                <a:avLst/>
                <a:gdLst/>
                <a:ahLst/>
                <a:cxnLst>
                  <a:cxn ang="0">
                    <a:pos x="wd2" y="hd2"/>
                  </a:cxn>
                  <a:cxn ang="5400000">
                    <a:pos x="wd2" y="hd2"/>
                  </a:cxn>
                  <a:cxn ang="10800000">
                    <a:pos x="wd2" y="hd2"/>
                  </a:cxn>
                  <a:cxn ang="16200000">
                    <a:pos x="wd2" y="hd2"/>
                  </a:cxn>
                </a:cxnLst>
                <a:rect l="0" t="0" r="r" b="b"/>
                <a:pathLst>
                  <a:path w="19678" h="21464" extrusionOk="0">
                    <a:moveTo>
                      <a:pt x="9839" y="0"/>
                    </a:moveTo>
                    <a:cubicBezTo>
                      <a:pt x="7320" y="0"/>
                      <a:pt x="4804" y="241"/>
                      <a:pt x="2882" y="723"/>
                    </a:cubicBezTo>
                    <a:cubicBezTo>
                      <a:pt x="-961" y="1688"/>
                      <a:pt x="-961" y="3253"/>
                      <a:pt x="2882" y="4218"/>
                    </a:cubicBezTo>
                    <a:cubicBezTo>
                      <a:pt x="4610" y="4652"/>
                      <a:pt x="6820" y="4881"/>
                      <a:pt x="9079" y="4924"/>
                    </a:cubicBezTo>
                    <a:lnTo>
                      <a:pt x="9079" y="18695"/>
                    </a:lnTo>
                    <a:cubicBezTo>
                      <a:pt x="7921" y="18735"/>
                      <a:pt x="6804" y="18863"/>
                      <a:pt x="5914" y="19086"/>
                    </a:cubicBezTo>
                    <a:cubicBezTo>
                      <a:pt x="3746" y="19631"/>
                      <a:pt x="3746" y="20511"/>
                      <a:pt x="5914" y="21056"/>
                    </a:cubicBezTo>
                    <a:cubicBezTo>
                      <a:pt x="8081" y="21600"/>
                      <a:pt x="11597" y="21600"/>
                      <a:pt x="13764" y="21056"/>
                    </a:cubicBezTo>
                    <a:cubicBezTo>
                      <a:pt x="15932" y="20511"/>
                      <a:pt x="15932" y="19631"/>
                      <a:pt x="13764" y="19086"/>
                    </a:cubicBezTo>
                    <a:cubicBezTo>
                      <a:pt x="12873" y="18863"/>
                      <a:pt x="11749" y="18735"/>
                      <a:pt x="10590" y="18695"/>
                    </a:cubicBezTo>
                    <a:lnTo>
                      <a:pt x="10590" y="4924"/>
                    </a:lnTo>
                    <a:cubicBezTo>
                      <a:pt x="12850" y="4881"/>
                      <a:pt x="15067" y="4652"/>
                      <a:pt x="16796" y="4218"/>
                    </a:cubicBezTo>
                    <a:cubicBezTo>
                      <a:pt x="20639" y="3253"/>
                      <a:pt x="20639" y="1688"/>
                      <a:pt x="16796" y="723"/>
                    </a:cubicBezTo>
                    <a:cubicBezTo>
                      <a:pt x="14874" y="241"/>
                      <a:pt x="12358" y="0"/>
                      <a:pt x="9839"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2" name="Shape"/>
              <p:cNvSpPr/>
              <p:nvPr/>
            </p:nvSpPr>
            <p:spPr>
              <a:xfrm>
                <a:off x="8191303" y="2747526"/>
                <a:ext cx="249323" cy="603245"/>
              </a:xfrm>
              <a:custGeom>
                <a:avLst/>
                <a:gdLst/>
                <a:ahLst/>
                <a:cxnLst>
                  <a:cxn ang="0">
                    <a:pos x="wd2" y="hd2"/>
                  </a:cxn>
                  <a:cxn ang="5400000">
                    <a:pos x="wd2" y="hd2"/>
                  </a:cxn>
                  <a:cxn ang="10800000">
                    <a:pos x="wd2" y="hd2"/>
                  </a:cxn>
                  <a:cxn ang="16200000">
                    <a:pos x="wd2" y="hd2"/>
                  </a:cxn>
                </a:cxnLst>
                <a:rect l="0" t="0" r="r" b="b"/>
                <a:pathLst>
                  <a:path w="19678" h="21414" extrusionOk="0">
                    <a:moveTo>
                      <a:pt x="9843" y="0"/>
                    </a:moveTo>
                    <a:cubicBezTo>
                      <a:pt x="7325" y="0"/>
                      <a:pt x="4804" y="432"/>
                      <a:pt x="2883" y="1296"/>
                    </a:cubicBezTo>
                    <a:cubicBezTo>
                      <a:pt x="-961" y="3025"/>
                      <a:pt x="-961" y="5829"/>
                      <a:pt x="2883" y="7558"/>
                    </a:cubicBezTo>
                    <a:cubicBezTo>
                      <a:pt x="4629" y="8343"/>
                      <a:pt x="6874" y="8751"/>
                      <a:pt x="9159" y="8823"/>
                    </a:cubicBezTo>
                    <a:lnTo>
                      <a:pt x="9159" y="17638"/>
                    </a:lnTo>
                    <a:cubicBezTo>
                      <a:pt x="8314" y="17700"/>
                      <a:pt x="7502" y="17872"/>
                      <a:pt x="6850" y="18165"/>
                    </a:cubicBezTo>
                    <a:cubicBezTo>
                      <a:pt x="5199" y="18908"/>
                      <a:pt x="5199" y="20114"/>
                      <a:pt x="6850" y="20857"/>
                    </a:cubicBezTo>
                    <a:cubicBezTo>
                      <a:pt x="8502" y="21600"/>
                      <a:pt x="11176" y="21600"/>
                      <a:pt x="12828" y="20857"/>
                    </a:cubicBezTo>
                    <a:cubicBezTo>
                      <a:pt x="14479" y="20114"/>
                      <a:pt x="14479" y="18908"/>
                      <a:pt x="12828" y="18165"/>
                    </a:cubicBezTo>
                    <a:cubicBezTo>
                      <a:pt x="12175" y="17872"/>
                      <a:pt x="11365" y="17700"/>
                      <a:pt x="10519" y="17638"/>
                    </a:cubicBezTo>
                    <a:lnTo>
                      <a:pt x="10519" y="8823"/>
                    </a:lnTo>
                    <a:cubicBezTo>
                      <a:pt x="12806" y="8752"/>
                      <a:pt x="15047" y="8344"/>
                      <a:pt x="16795" y="7558"/>
                    </a:cubicBezTo>
                    <a:cubicBezTo>
                      <a:pt x="20639" y="5829"/>
                      <a:pt x="20639" y="3025"/>
                      <a:pt x="16795" y="1296"/>
                    </a:cubicBezTo>
                    <a:cubicBezTo>
                      <a:pt x="14874" y="432"/>
                      <a:pt x="12362" y="0"/>
                      <a:pt x="9843"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3" name="Shape"/>
              <p:cNvSpPr/>
              <p:nvPr/>
            </p:nvSpPr>
            <p:spPr>
              <a:xfrm>
                <a:off x="6519067" y="2448604"/>
                <a:ext cx="211289" cy="1315471"/>
              </a:xfrm>
              <a:custGeom>
                <a:avLst/>
                <a:gdLst/>
                <a:ahLst/>
                <a:cxnLst>
                  <a:cxn ang="0">
                    <a:pos x="wd2" y="hd2"/>
                  </a:cxn>
                  <a:cxn ang="5400000">
                    <a:pos x="wd2" y="hd2"/>
                  </a:cxn>
                  <a:cxn ang="10800000">
                    <a:pos x="wd2" y="hd2"/>
                  </a:cxn>
                  <a:cxn ang="16200000">
                    <a:pos x="wd2" y="hd2"/>
                  </a:cxn>
                </a:cxnLst>
                <a:rect l="0" t="0" r="r" b="b"/>
                <a:pathLst>
                  <a:path w="19679" h="21432" extrusionOk="0">
                    <a:moveTo>
                      <a:pt x="9844" y="0"/>
                    </a:moveTo>
                    <a:cubicBezTo>
                      <a:pt x="8168" y="0"/>
                      <a:pt x="6491" y="112"/>
                      <a:pt x="5212" y="335"/>
                    </a:cubicBezTo>
                    <a:cubicBezTo>
                      <a:pt x="2654" y="783"/>
                      <a:pt x="2654" y="1508"/>
                      <a:pt x="5212" y="1956"/>
                    </a:cubicBezTo>
                    <a:cubicBezTo>
                      <a:pt x="6285" y="2143"/>
                      <a:pt x="7640" y="2247"/>
                      <a:pt x="9037" y="2277"/>
                    </a:cubicBezTo>
                    <a:lnTo>
                      <a:pt x="9037" y="18005"/>
                    </a:lnTo>
                    <a:cubicBezTo>
                      <a:pt x="6796" y="18037"/>
                      <a:pt x="4596" y="18194"/>
                      <a:pt x="2881" y="18494"/>
                    </a:cubicBezTo>
                    <a:cubicBezTo>
                      <a:pt x="-961" y="19166"/>
                      <a:pt x="-961" y="20256"/>
                      <a:pt x="2881" y="20928"/>
                    </a:cubicBezTo>
                    <a:cubicBezTo>
                      <a:pt x="6724" y="21600"/>
                      <a:pt x="12954" y="21600"/>
                      <a:pt x="16797" y="20928"/>
                    </a:cubicBezTo>
                    <a:cubicBezTo>
                      <a:pt x="20639" y="20256"/>
                      <a:pt x="20639" y="19166"/>
                      <a:pt x="16797" y="18494"/>
                    </a:cubicBezTo>
                    <a:cubicBezTo>
                      <a:pt x="15082" y="18194"/>
                      <a:pt x="12892" y="18037"/>
                      <a:pt x="10651" y="18005"/>
                    </a:cubicBezTo>
                    <a:lnTo>
                      <a:pt x="10651" y="2277"/>
                    </a:lnTo>
                    <a:cubicBezTo>
                      <a:pt x="12049" y="2247"/>
                      <a:pt x="13403" y="2143"/>
                      <a:pt x="14476" y="1956"/>
                    </a:cubicBezTo>
                    <a:cubicBezTo>
                      <a:pt x="17034" y="1508"/>
                      <a:pt x="17034" y="783"/>
                      <a:pt x="14476" y="335"/>
                    </a:cubicBezTo>
                    <a:cubicBezTo>
                      <a:pt x="13197" y="112"/>
                      <a:pt x="11520" y="0"/>
                      <a:pt x="984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4" name="Shape"/>
              <p:cNvSpPr/>
              <p:nvPr/>
            </p:nvSpPr>
            <p:spPr>
              <a:xfrm>
                <a:off x="7647344" y="2408842"/>
                <a:ext cx="211329" cy="1322423"/>
              </a:xfrm>
              <a:custGeom>
                <a:avLst/>
                <a:gdLst/>
                <a:ahLst/>
                <a:cxnLst>
                  <a:cxn ang="0">
                    <a:pos x="wd2" y="hd2"/>
                  </a:cxn>
                  <a:cxn ang="5400000">
                    <a:pos x="wd2" y="hd2"/>
                  </a:cxn>
                  <a:cxn ang="10800000">
                    <a:pos x="wd2" y="hd2"/>
                  </a:cxn>
                  <a:cxn ang="16200000">
                    <a:pos x="wd2" y="hd2"/>
                  </a:cxn>
                </a:cxnLst>
                <a:rect l="0" t="0" r="r" b="b"/>
                <a:pathLst>
                  <a:path w="19678" h="21485" extrusionOk="0">
                    <a:moveTo>
                      <a:pt x="9844" y="0"/>
                    </a:moveTo>
                    <a:cubicBezTo>
                      <a:pt x="7325" y="0"/>
                      <a:pt x="4805" y="168"/>
                      <a:pt x="2883" y="503"/>
                    </a:cubicBezTo>
                    <a:cubicBezTo>
                      <a:pt x="-961" y="1174"/>
                      <a:pt x="-961" y="2262"/>
                      <a:pt x="2883" y="2932"/>
                    </a:cubicBezTo>
                    <a:cubicBezTo>
                      <a:pt x="4599" y="3232"/>
                      <a:pt x="6794" y="3388"/>
                      <a:pt x="9037" y="3420"/>
                    </a:cubicBezTo>
                    <a:lnTo>
                      <a:pt x="9037" y="19132"/>
                    </a:lnTo>
                    <a:cubicBezTo>
                      <a:pt x="7580" y="19162"/>
                      <a:pt x="6170" y="19271"/>
                      <a:pt x="5052" y="19466"/>
                    </a:cubicBezTo>
                    <a:cubicBezTo>
                      <a:pt x="2405" y="19928"/>
                      <a:pt x="2405" y="20677"/>
                      <a:pt x="5052" y="21138"/>
                    </a:cubicBezTo>
                    <a:cubicBezTo>
                      <a:pt x="7698" y="21600"/>
                      <a:pt x="11990" y="21600"/>
                      <a:pt x="14636" y="21138"/>
                    </a:cubicBezTo>
                    <a:cubicBezTo>
                      <a:pt x="17283" y="20677"/>
                      <a:pt x="17283" y="19928"/>
                      <a:pt x="14636" y="19466"/>
                    </a:cubicBezTo>
                    <a:cubicBezTo>
                      <a:pt x="13517" y="19271"/>
                      <a:pt x="12100" y="19162"/>
                      <a:pt x="10641" y="19132"/>
                    </a:cubicBezTo>
                    <a:lnTo>
                      <a:pt x="10641" y="3420"/>
                    </a:lnTo>
                    <a:cubicBezTo>
                      <a:pt x="12886" y="3388"/>
                      <a:pt x="15077" y="3232"/>
                      <a:pt x="16795" y="2932"/>
                    </a:cubicBezTo>
                    <a:cubicBezTo>
                      <a:pt x="20639" y="2262"/>
                      <a:pt x="20639" y="1174"/>
                      <a:pt x="16795" y="503"/>
                    </a:cubicBezTo>
                    <a:cubicBezTo>
                      <a:pt x="14873" y="168"/>
                      <a:pt x="12363" y="0"/>
                      <a:pt x="984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5" name="Shape"/>
              <p:cNvSpPr/>
              <p:nvPr/>
            </p:nvSpPr>
            <p:spPr>
              <a:xfrm>
                <a:off x="7376548" y="2308190"/>
                <a:ext cx="191805" cy="1534178"/>
              </a:xfrm>
              <a:custGeom>
                <a:avLst/>
                <a:gdLst/>
                <a:ahLst/>
                <a:cxnLst>
                  <a:cxn ang="0">
                    <a:pos x="wd2" y="hd2"/>
                  </a:cxn>
                  <a:cxn ang="5400000">
                    <a:pos x="wd2" y="hd2"/>
                  </a:cxn>
                  <a:cxn ang="10800000">
                    <a:pos x="wd2" y="hd2"/>
                  </a:cxn>
                  <a:cxn ang="16200000">
                    <a:pos x="wd2" y="hd2"/>
                  </a:cxn>
                </a:cxnLst>
                <a:rect l="0" t="0" r="r" b="b"/>
                <a:pathLst>
                  <a:path w="19679" h="21492" extrusionOk="0">
                    <a:moveTo>
                      <a:pt x="9840" y="0"/>
                    </a:moveTo>
                    <a:cubicBezTo>
                      <a:pt x="7323" y="0"/>
                      <a:pt x="4802" y="131"/>
                      <a:pt x="2881" y="393"/>
                    </a:cubicBezTo>
                    <a:cubicBezTo>
                      <a:pt x="-960" y="918"/>
                      <a:pt x="-960" y="1767"/>
                      <a:pt x="2881" y="2292"/>
                    </a:cubicBezTo>
                    <a:cubicBezTo>
                      <a:pt x="4574" y="2523"/>
                      <a:pt x="6739" y="2645"/>
                      <a:pt x="8951" y="2673"/>
                    </a:cubicBezTo>
                    <a:lnTo>
                      <a:pt x="8951" y="19294"/>
                    </a:lnTo>
                    <a:cubicBezTo>
                      <a:pt x="7186" y="19321"/>
                      <a:pt x="5468" y="19422"/>
                      <a:pt x="4115" y="19607"/>
                    </a:cubicBezTo>
                    <a:cubicBezTo>
                      <a:pt x="955" y="20038"/>
                      <a:pt x="955" y="20737"/>
                      <a:pt x="4115" y="21169"/>
                    </a:cubicBezTo>
                    <a:cubicBezTo>
                      <a:pt x="7275" y="21600"/>
                      <a:pt x="12405" y="21600"/>
                      <a:pt x="15565" y="21169"/>
                    </a:cubicBezTo>
                    <a:cubicBezTo>
                      <a:pt x="18725" y="20737"/>
                      <a:pt x="18725" y="20038"/>
                      <a:pt x="15565" y="19607"/>
                    </a:cubicBezTo>
                    <a:cubicBezTo>
                      <a:pt x="14212" y="19422"/>
                      <a:pt x="12494" y="19321"/>
                      <a:pt x="10729" y="19294"/>
                    </a:cubicBezTo>
                    <a:lnTo>
                      <a:pt x="10729" y="2673"/>
                    </a:lnTo>
                    <a:cubicBezTo>
                      <a:pt x="12941" y="2645"/>
                      <a:pt x="15106" y="2523"/>
                      <a:pt x="16799" y="2292"/>
                    </a:cubicBezTo>
                    <a:cubicBezTo>
                      <a:pt x="20640" y="1767"/>
                      <a:pt x="20640" y="918"/>
                      <a:pt x="16799" y="393"/>
                    </a:cubicBezTo>
                    <a:cubicBezTo>
                      <a:pt x="14878" y="131"/>
                      <a:pt x="12357" y="0"/>
                      <a:pt x="9840"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6" name="Shape"/>
              <p:cNvSpPr/>
              <p:nvPr/>
            </p:nvSpPr>
            <p:spPr>
              <a:xfrm>
                <a:off x="6811051" y="2324658"/>
                <a:ext cx="189193" cy="1533462"/>
              </a:xfrm>
              <a:custGeom>
                <a:avLst/>
                <a:gdLst/>
                <a:ahLst/>
                <a:cxnLst>
                  <a:cxn ang="0">
                    <a:pos x="wd2" y="hd2"/>
                  </a:cxn>
                  <a:cxn ang="5400000">
                    <a:pos x="wd2" y="hd2"/>
                  </a:cxn>
                  <a:cxn ang="10800000">
                    <a:pos x="wd2" y="hd2"/>
                  </a:cxn>
                  <a:cxn ang="16200000">
                    <a:pos x="wd2" y="hd2"/>
                  </a:cxn>
                </a:cxnLst>
                <a:rect l="0" t="0" r="r" b="b"/>
                <a:pathLst>
                  <a:path w="19680" h="21471" extrusionOk="0">
                    <a:moveTo>
                      <a:pt x="9834" y="0"/>
                    </a:moveTo>
                    <a:cubicBezTo>
                      <a:pt x="7720" y="0"/>
                      <a:pt x="5610" y="108"/>
                      <a:pt x="3997" y="325"/>
                    </a:cubicBezTo>
                    <a:cubicBezTo>
                      <a:pt x="770" y="759"/>
                      <a:pt x="770" y="1463"/>
                      <a:pt x="3997" y="1898"/>
                    </a:cubicBezTo>
                    <a:cubicBezTo>
                      <a:pt x="5382" y="2084"/>
                      <a:pt x="7137" y="2185"/>
                      <a:pt x="8944" y="2212"/>
                    </a:cubicBezTo>
                    <a:lnTo>
                      <a:pt x="8944" y="18835"/>
                    </a:lnTo>
                    <a:cubicBezTo>
                      <a:pt x="6734" y="18862"/>
                      <a:pt x="4573" y="18982"/>
                      <a:pt x="2881" y="19210"/>
                    </a:cubicBezTo>
                    <a:cubicBezTo>
                      <a:pt x="-960" y="19727"/>
                      <a:pt x="-960" y="20566"/>
                      <a:pt x="2881" y="21083"/>
                    </a:cubicBezTo>
                    <a:cubicBezTo>
                      <a:pt x="6722" y="21600"/>
                      <a:pt x="12958" y="21600"/>
                      <a:pt x="16799" y="21083"/>
                    </a:cubicBezTo>
                    <a:cubicBezTo>
                      <a:pt x="20640" y="20566"/>
                      <a:pt x="20640" y="19727"/>
                      <a:pt x="16799" y="19210"/>
                    </a:cubicBezTo>
                    <a:cubicBezTo>
                      <a:pt x="15109" y="18982"/>
                      <a:pt x="12944" y="18862"/>
                      <a:pt x="10736" y="18835"/>
                    </a:cubicBezTo>
                    <a:lnTo>
                      <a:pt x="10736" y="2212"/>
                    </a:lnTo>
                    <a:cubicBezTo>
                      <a:pt x="12539" y="2185"/>
                      <a:pt x="14301" y="2084"/>
                      <a:pt x="15683" y="1898"/>
                    </a:cubicBezTo>
                    <a:cubicBezTo>
                      <a:pt x="18910" y="1463"/>
                      <a:pt x="18910" y="759"/>
                      <a:pt x="15683" y="325"/>
                    </a:cubicBezTo>
                    <a:cubicBezTo>
                      <a:pt x="14070" y="108"/>
                      <a:pt x="11949" y="0"/>
                      <a:pt x="983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7" name="Shape"/>
              <p:cNvSpPr/>
              <p:nvPr/>
            </p:nvSpPr>
            <p:spPr>
              <a:xfrm>
                <a:off x="7095904" y="2266153"/>
                <a:ext cx="178003" cy="1638540"/>
              </a:xfrm>
              <a:custGeom>
                <a:avLst/>
                <a:gdLst/>
                <a:ahLst/>
                <a:cxnLst>
                  <a:cxn ang="0">
                    <a:pos x="wd2" y="hd2"/>
                  </a:cxn>
                  <a:cxn ang="5400000">
                    <a:pos x="wd2" y="hd2"/>
                  </a:cxn>
                  <a:cxn ang="10800000">
                    <a:pos x="wd2" y="hd2"/>
                  </a:cxn>
                  <a:cxn ang="16200000">
                    <a:pos x="wd2" y="hd2"/>
                  </a:cxn>
                </a:cxnLst>
                <a:rect l="0" t="0" r="r" b="b"/>
                <a:pathLst>
                  <a:path w="19680" h="21486" extrusionOk="0">
                    <a:moveTo>
                      <a:pt x="9840" y="0"/>
                    </a:moveTo>
                    <a:cubicBezTo>
                      <a:pt x="7323" y="0"/>
                      <a:pt x="4801" y="115"/>
                      <a:pt x="2881" y="342"/>
                    </a:cubicBezTo>
                    <a:cubicBezTo>
                      <a:pt x="-960" y="798"/>
                      <a:pt x="-960" y="1536"/>
                      <a:pt x="2881" y="1992"/>
                    </a:cubicBezTo>
                    <a:cubicBezTo>
                      <a:pt x="4556" y="2191"/>
                      <a:pt x="6694" y="2296"/>
                      <a:pt x="8882" y="2321"/>
                    </a:cubicBezTo>
                    <a:lnTo>
                      <a:pt x="8882" y="19165"/>
                    </a:lnTo>
                    <a:cubicBezTo>
                      <a:pt x="6694" y="19191"/>
                      <a:pt x="4556" y="19296"/>
                      <a:pt x="2881" y="19495"/>
                    </a:cubicBezTo>
                    <a:cubicBezTo>
                      <a:pt x="-960" y="19951"/>
                      <a:pt x="-960" y="20689"/>
                      <a:pt x="2881" y="21144"/>
                    </a:cubicBezTo>
                    <a:cubicBezTo>
                      <a:pt x="6721" y="21600"/>
                      <a:pt x="12959" y="21600"/>
                      <a:pt x="16799" y="21144"/>
                    </a:cubicBezTo>
                    <a:cubicBezTo>
                      <a:pt x="20640" y="20689"/>
                      <a:pt x="20640" y="19951"/>
                      <a:pt x="16799" y="19495"/>
                    </a:cubicBezTo>
                    <a:cubicBezTo>
                      <a:pt x="15124" y="19296"/>
                      <a:pt x="12986" y="19191"/>
                      <a:pt x="10798" y="19165"/>
                    </a:cubicBezTo>
                    <a:lnTo>
                      <a:pt x="10798" y="2321"/>
                    </a:lnTo>
                    <a:cubicBezTo>
                      <a:pt x="12986" y="2296"/>
                      <a:pt x="15124" y="2191"/>
                      <a:pt x="16799" y="1992"/>
                    </a:cubicBezTo>
                    <a:cubicBezTo>
                      <a:pt x="20640" y="1536"/>
                      <a:pt x="20640" y="798"/>
                      <a:pt x="16799" y="342"/>
                    </a:cubicBezTo>
                    <a:cubicBezTo>
                      <a:pt x="14879" y="115"/>
                      <a:pt x="12357" y="0"/>
                      <a:pt x="9840"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7" name="Group"/>
            <p:cNvGrpSpPr/>
            <p:nvPr/>
          </p:nvGrpSpPr>
          <p:grpSpPr>
            <a:xfrm>
              <a:off x="0" y="2266150"/>
              <a:ext cx="2791475" cy="1638540"/>
              <a:chOff x="0" y="2266153"/>
              <a:chExt cx="2791475" cy="1638540"/>
            </a:xfrm>
            <a:solidFill>
              <a:srgbClr val="FECC42"/>
            </a:solidFill>
          </p:grpSpPr>
          <p:sp>
            <p:nvSpPr>
              <p:cNvPr id="24" name="Circle"/>
              <p:cNvSpPr/>
              <p:nvPr/>
            </p:nvSpPr>
            <p:spPr>
              <a:xfrm>
                <a:off x="0" y="2956414"/>
                <a:ext cx="260135" cy="260136"/>
              </a:xfrm>
              <a:prstGeom prst="ellipse">
                <a:avLst/>
              </a:pr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5" name="Circle"/>
              <p:cNvSpPr/>
              <p:nvPr/>
            </p:nvSpPr>
            <p:spPr>
              <a:xfrm>
                <a:off x="1161938" y="3668969"/>
                <a:ext cx="189105" cy="189105"/>
              </a:xfrm>
              <a:prstGeom prst="ellipse">
                <a:avLst/>
              </a:pr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6" name="Circle"/>
              <p:cNvSpPr/>
              <p:nvPr/>
            </p:nvSpPr>
            <p:spPr>
              <a:xfrm>
                <a:off x="2031086" y="3585679"/>
                <a:ext cx="145556" cy="145556"/>
              </a:xfrm>
              <a:prstGeom prst="ellipse">
                <a:avLst/>
              </a:pr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7" name="Shape"/>
              <p:cNvSpPr/>
              <p:nvPr/>
            </p:nvSpPr>
            <p:spPr>
              <a:xfrm>
                <a:off x="286593" y="2825642"/>
                <a:ext cx="248990" cy="595955"/>
              </a:xfrm>
              <a:custGeom>
                <a:avLst/>
                <a:gdLst/>
                <a:ahLst/>
                <a:cxnLst>
                  <a:cxn ang="0">
                    <a:pos x="wd2" y="hd2"/>
                  </a:cxn>
                  <a:cxn ang="5400000">
                    <a:pos x="wd2" y="hd2"/>
                  </a:cxn>
                  <a:cxn ang="10800000">
                    <a:pos x="wd2" y="hd2"/>
                  </a:cxn>
                  <a:cxn ang="16200000">
                    <a:pos x="wd2" y="hd2"/>
                  </a:cxn>
                </a:cxnLst>
                <a:rect l="0" t="0" r="r" b="b"/>
                <a:pathLst>
                  <a:path w="19679" h="21168" extrusionOk="0">
                    <a:moveTo>
                      <a:pt x="9843" y="0"/>
                    </a:moveTo>
                    <a:cubicBezTo>
                      <a:pt x="8760" y="0"/>
                      <a:pt x="7673" y="183"/>
                      <a:pt x="6846" y="554"/>
                    </a:cubicBezTo>
                    <a:cubicBezTo>
                      <a:pt x="5193" y="1297"/>
                      <a:pt x="5193" y="2505"/>
                      <a:pt x="6846" y="3248"/>
                    </a:cubicBezTo>
                    <a:cubicBezTo>
                      <a:pt x="7499" y="3541"/>
                      <a:pt x="8312" y="3713"/>
                      <a:pt x="9158" y="3775"/>
                    </a:cubicBezTo>
                    <a:lnTo>
                      <a:pt x="9158" y="12357"/>
                    </a:lnTo>
                    <a:cubicBezTo>
                      <a:pt x="6874" y="12429"/>
                      <a:pt x="4628" y="12834"/>
                      <a:pt x="2882" y="13619"/>
                    </a:cubicBezTo>
                    <a:cubicBezTo>
                      <a:pt x="-961" y="15346"/>
                      <a:pt x="-961" y="18146"/>
                      <a:pt x="2882" y="19873"/>
                    </a:cubicBezTo>
                    <a:cubicBezTo>
                      <a:pt x="6724" y="21600"/>
                      <a:pt x="12954" y="21600"/>
                      <a:pt x="16796" y="19873"/>
                    </a:cubicBezTo>
                    <a:cubicBezTo>
                      <a:pt x="20639" y="18146"/>
                      <a:pt x="20639" y="15346"/>
                      <a:pt x="16796" y="13619"/>
                    </a:cubicBezTo>
                    <a:cubicBezTo>
                      <a:pt x="15048" y="12834"/>
                      <a:pt x="12806" y="12428"/>
                      <a:pt x="10520" y="12357"/>
                    </a:cubicBezTo>
                    <a:lnTo>
                      <a:pt x="10520" y="3775"/>
                    </a:lnTo>
                    <a:cubicBezTo>
                      <a:pt x="11367" y="3714"/>
                      <a:pt x="12179" y="3542"/>
                      <a:pt x="12832" y="3248"/>
                    </a:cubicBezTo>
                    <a:cubicBezTo>
                      <a:pt x="14485" y="2505"/>
                      <a:pt x="14485" y="1297"/>
                      <a:pt x="12832" y="554"/>
                    </a:cubicBezTo>
                    <a:cubicBezTo>
                      <a:pt x="12005" y="183"/>
                      <a:pt x="10927" y="0"/>
                      <a:pt x="9843"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8" name="Shape"/>
              <p:cNvSpPr/>
              <p:nvPr/>
            </p:nvSpPr>
            <p:spPr>
              <a:xfrm>
                <a:off x="579779" y="2630081"/>
                <a:ext cx="227525" cy="968544"/>
              </a:xfrm>
              <a:custGeom>
                <a:avLst/>
                <a:gdLst/>
                <a:ahLst/>
                <a:cxnLst>
                  <a:cxn ang="0">
                    <a:pos x="wd2" y="hd2"/>
                  </a:cxn>
                  <a:cxn ang="5400000">
                    <a:pos x="wd2" y="hd2"/>
                  </a:cxn>
                  <a:cxn ang="10800000">
                    <a:pos x="wd2" y="hd2"/>
                  </a:cxn>
                  <a:cxn ang="16200000">
                    <a:pos x="wd2" y="hd2"/>
                  </a:cxn>
                </a:cxnLst>
                <a:rect l="0" t="0" r="r" b="b"/>
                <a:pathLst>
                  <a:path w="19679" h="21355" extrusionOk="0">
                    <a:moveTo>
                      <a:pt x="9834" y="0"/>
                    </a:moveTo>
                    <a:cubicBezTo>
                      <a:pt x="8443" y="0"/>
                      <a:pt x="7054" y="135"/>
                      <a:pt x="5992" y="406"/>
                    </a:cubicBezTo>
                    <a:cubicBezTo>
                      <a:pt x="3869" y="947"/>
                      <a:pt x="3869" y="1824"/>
                      <a:pt x="5992" y="2365"/>
                    </a:cubicBezTo>
                    <a:cubicBezTo>
                      <a:pt x="6863" y="2587"/>
                      <a:pt x="7961" y="2714"/>
                      <a:pt x="9094" y="2754"/>
                    </a:cubicBezTo>
                    <a:lnTo>
                      <a:pt x="9094" y="16359"/>
                    </a:lnTo>
                    <a:cubicBezTo>
                      <a:pt x="6830" y="16402"/>
                      <a:pt x="4612" y="16632"/>
                      <a:pt x="2881" y="17073"/>
                    </a:cubicBezTo>
                    <a:cubicBezTo>
                      <a:pt x="-961" y="18053"/>
                      <a:pt x="-961" y="19641"/>
                      <a:pt x="2881" y="20621"/>
                    </a:cubicBezTo>
                    <a:cubicBezTo>
                      <a:pt x="6723" y="21600"/>
                      <a:pt x="12955" y="21600"/>
                      <a:pt x="16797" y="20621"/>
                    </a:cubicBezTo>
                    <a:cubicBezTo>
                      <a:pt x="20639" y="19641"/>
                      <a:pt x="20639" y="18053"/>
                      <a:pt x="16797" y="17073"/>
                    </a:cubicBezTo>
                    <a:cubicBezTo>
                      <a:pt x="15067" y="16632"/>
                      <a:pt x="12846" y="16403"/>
                      <a:pt x="10584" y="16359"/>
                    </a:cubicBezTo>
                    <a:lnTo>
                      <a:pt x="10584" y="2754"/>
                    </a:lnTo>
                    <a:cubicBezTo>
                      <a:pt x="11716" y="2714"/>
                      <a:pt x="12815" y="2587"/>
                      <a:pt x="13686" y="2365"/>
                    </a:cubicBezTo>
                    <a:cubicBezTo>
                      <a:pt x="15809" y="1824"/>
                      <a:pt x="15809" y="947"/>
                      <a:pt x="13686" y="406"/>
                    </a:cubicBezTo>
                    <a:cubicBezTo>
                      <a:pt x="12624" y="135"/>
                      <a:pt x="11226" y="0"/>
                      <a:pt x="9834"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9" name="Shape"/>
              <p:cNvSpPr/>
              <p:nvPr/>
            </p:nvSpPr>
            <p:spPr>
              <a:xfrm>
                <a:off x="2276907" y="2573850"/>
                <a:ext cx="224334" cy="974237"/>
              </a:xfrm>
              <a:custGeom>
                <a:avLst/>
                <a:gdLst/>
                <a:ahLst/>
                <a:cxnLst>
                  <a:cxn ang="0">
                    <a:pos x="wd2" y="hd2"/>
                  </a:cxn>
                  <a:cxn ang="5400000">
                    <a:pos x="wd2" y="hd2"/>
                  </a:cxn>
                  <a:cxn ang="10800000">
                    <a:pos x="wd2" y="hd2"/>
                  </a:cxn>
                  <a:cxn ang="16200000">
                    <a:pos x="wd2" y="hd2"/>
                  </a:cxn>
                </a:cxnLst>
                <a:rect l="0" t="0" r="r" b="b"/>
                <a:pathLst>
                  <a:path w="19678" h="21464" extrusionOk="0">
                    <a:moveTo>
                      <a:pt x="9839" y="0"/>
                    </a:moveTo>
                    <a:cubicBezTo>
                      <a:pt x="7320" y="0"/>
                      <a:pt x="4804" y="241"/>
                      <a:pt x="2882" y="723"/>
                    </a:cubicBezTo>
                    <a:cubicBezTo>
                      <a:pt x="-961" y="1688"/>
                      <a:pt x="-961" y="3253"/>
                      <a:pt x="2882" y="4218"/>
                    </a:cubicBezTo>
                    <a:cubicBezTo>
                      <a:pt x="4610" y="4652"/>
                      <a:pt x="6820" y="4881"/>
                      <a:pt x="9079" y="4924"/>
                    </a:cubicBezTo>
                    <a:lnTo>
                      <a:pt x="9079" y="18695"/>
                    </a:lnTo>
                    <a:cubicBezTo>
                      <a:pt x="7921" y="18735"/>
                      <a:pt x="6804" y="18863"/>
                      <a:pt x="5914" y="19086"/>
                    </a:cubicBezTo>
                    <a:cubicBezTo>
                      <a:pt x="3746" y="19631"/>
                      <a:pt x="3746" y="20511"/>
                      <a:pt x="5914" y="21056"/>
                    </a:cubicBezTo>
                    <a:cubicBezTo>
                      <a:pt x="8081" y="21600"/>
                      <a:pt x="11597" y="21600"/>
                      <a:pt x="13764" y="21056"/>
                    </a:cubicBezTo>
                    <a:cubicBezTo>
                      <a:pt x="15932" y="20511"/>
                      <a:pt x="15932" y="19631"/>
                      <a:pt x="13764" y="19086"/>
                    </a:cubicBezTo>
                    <a:cubicBezTo>
                      <a:pt x="12873" y="18863"/>
                      <a:pt x="11749" y="18735"/>
                      <a:pt x="10590" y="18695"/>
                    </a:cubicBezTo>
                    <a:lnTo>
                      <a:pt x="10590" y="4924"/>
                    </a:lnTo>
                    <a:cubicBezTo>
                      <a:pt x="12850" y="4881"/>
                      <a:pt x="15067" y="4652"/>
                      <a:pt x="16796" y="4218"/>
                    </a:cubicBezTo>
                    <a:cubicBezTo>
                      <a:pt x="20639" y="3253"/>
                      <a:pt x="20639" y="1688"/>
                      <a:pt x="16796" y="723"/>
                    </a:cubicBezTo>
                    <a:cubicBezTo>
                      <a:pt x="14874" y="241"/>
                      <a:pt x="12358" y="0"/>
                      <a:pt x="9839"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0" name="Shape"/>
              <p:cNvSpPr/>
              <p:nvPr/>
            </p:nvSpPr>
            <p:spPr>
              <a:xfrm>
                <a:off x="2542153" y="2747526"/>
                <a:ext cx="249322" cy="603245"/>
              </a:xfrm>
              <a:custGeom>
                <a:avLst/>
                <a:gdLst/>
                <a:ahLst/>
                <a:cxnLst>
                  <a:cxn ang="0">
                    <a:pos x="wd2" y="hd2"/>
                  </a:cxn>
                  <a:cxn ang="5400000">
                    <a:pos x="wd2" y="hd2"/>
                  </a:cxn>
                  <a:cxn ang="10800000">
                    <a:pos x="wd2" y="hd2"/>
                  </a:cxn>
                  <a:cxn ang="16200000">
                    <a:pos x="wd2" y="hd2"/>
                  </a:cxn>
                </a:cxnLst>
                <a:rect l="0" t="0" r="r" b="b"/>
                <a:pathLst>
                  <a:path w="19678" h="21414" extrusionOk="0">
                    <a:moveTo>
                      <a:pt x="9843" y="0"/>
                    </a:moveTo>
                    <a:cubicBezTo>
                      <a:pt x="7325" y="0"/>
                      <a:pt x="4804" y="432"/>
                      <a:pt x="2883" y="1296"/>
                    </a:cubicBezTo>
                    <a:cubicBezTo>
                      <a:pt x="-961" y="3025"/>
                      <a:pt x="-961" y="5829"/>
                      <a:pt x="2883" y="7558"/>
                    </a:cubicBezTo>
                    <a:cubicBezTo>
                      <a:pt x="4629" y="8343"/>
                      <a:pt x="6874" y="8751"/>
                      <a:pt x="9159" y="8823"/>
                    </a:cubicBezTo>
                    <a:lnTo>
                      <a:pt x="9159" y="17638"/>
                    </a:lnTo>
                    <a:cubicBezTo>
                      <a:pt x="8314" y="17700"/>
                      <a:pt x="7502" y="17872"/>
                      <a:pt x="6850" y="18165"/>
                    </a:cubicBezTo>
                    <a:cubicBezTo>
                      <a:pt x="5199" y="18908"/>
                      <a:pt x="5199" y="20114"/>
                      <a:pt x="6850" y="20857"/>
                    </a:cubicBezTo>
                    <a:cubicBezTo>
                      <a:pt x="8502" y="21600"/>
                      <a:pt x="11176" y="21600"/>
                      <a:pt x="12828" y="20857"/>
                    </a:cubicBezTo>
                    <a:cubicBezTo>
                      <a:pt x="14479" y="20114"/>
                      <a:pt x="14479" y="18908"/>
                      <a:pt x="12828" y="18165"/>
                    </a:cubicBezTo>
                    <a:cubicBezTo>
                      <a:pt x="12175" y="17872"/>
                      <a:pt x="11365" y="17700"/>
                      <a:pt x="10519" y="17638"/>
                    </a:cubicBezTo>
                    <a:lnTo>
                      <a:pt x="10519" y="8823"/>
                    </a:lnTo>
                    <a:cubicBezTo>
                      <a:pt x="12806" y="8752"/>
                      <a:pt x="15047" y="8344"/>
                      <a:pt x="16795" y="7558"/>
                    </a:cubicBezTo>
                    <a:cubicBezTo>
                      <a:pt x="20639" y="5829"/>
                      <a:pt x="20639" y="3025"/>
                      <a:pt x="16795" y="1296"/>
                    </a:cubicBezTo>
                    <a:cubicBezTo>
                      <a:pt x="14874" y="432"/>
                      <a:pt x="12362" y="0"/>
                      <a:pt x="9843"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1" name="Shape"/>
              <p:cNvSpPr/>
              <p:nvPr/>
            </p:nvSpPr>
            <p:spPr>
              <a:xfrm>
                <a:off x="869917" y="2448604"/>
                <a:ext cx="211289" cy="1315471"/>
              </a:xfrm>
              <a:custGeom>
                <a:avLst/>
                <a:gdLst/>
                <a:ahLst/>
                <a:cxnLst>
                  <a:cxn ang="0">
                    <a:pos x="wd2" y="hd2"/>
                  </a:cxn>
                  <a:cxn ang="5400000">
                    <a:pos x="wd2" y="hd2"/>
                  </a:cxn>
                  <a:cxn ang="10800000">
                    <a:pos x="wd2" y="hd2"/>
                  </a:cxn>
                  <a:cxn ang="16200000">
                    <a:pos x="wd2" y="hd2"/>
                  </a:cxn>
                </a:cxnLst>
                <a:rect l="0" t="0" r="r" b="b"/>
                <a:pathLst>
                  <a:path w="19679" h="21432" extrusionOk="0">
                    <a:moveTo>
                      <a:pt x="9844" y="0"/>
                    </a:moveTo>
                    <a:cubicBezTo>
                      <a:pt x="8168" y="0"/>
                      <a:pt x="6491" y="112"/>
                      <a:pt x="5212" y="335"/>
                    </a:cubicBezTo>
                    <a:cubicBezTo>
                      <a:pt x="2654" y="783"/>
                      <a:pt x="2654" y="1508"/>
                      <a:pt x="5212" y="1956"/>
                    </a:cubicBezTo>
                    <a:cubicBezTo>
                      <a:pt x="6285" y="2143"/>
                      <a:pt x="7640" y="2247"/>
                      <a:pt x="9037" y="2277"/>
                    </a:cubicBezTo>
                    <a:lnTo>
                      <a:pt x="9037" y="18005"/>
                    </a:lnTo>
                    <a:cubicBezTo>
                      <a:pt x="6796" y="18037"/>
                      <a:pt x="4596" y="18194"/>
                      <a:pt x="2881" y="18494"/>
                    </a:cubicBezTo>
                    <a:cubicBezTo>
                      <a:pt x="-961" y="19166"/>
                      <a:pt x="-961" y="20256"/>
                      <a:pt x="2881" y="20928"/>
                    </a:cubicBezTo>
                    <a:cubicBezTo>
                      <a:pt x="6724" y="21600"/>
                      <a:pt x="12954" y="21600"/>
                      <a:pt x="16797" y="20928"/>
                    </a:cubicBezTo>
                    <a:cubicBezTo>
                      <a:pt x="20639" y="20256"/>
                      <a:pt x="20639" y="19166"/>
                      <a:pt x="16797" y="18494"/>
                    </a:cubicBezTo>
                    <a:cubicBezTo>
                      <a:pt x="15082" y="18194"/>
                      <a:pt x="12892" y="18037"/>
                      <a:pt x="10651" y="18005"/>
                    </a:cubicBezTo>
                    <a:lnTo>
                      <a:pt x="10651" y="2277"/>
                    </a:lnTo>
                    <a:cubicBezTo>
                      <a:pt x="12049" y="2247"/>
                      <a:pt x="13403" y="2143"/>
                      <a:pt x="14476" y="1956"/>
                    </a:cubicBezTo>
                    <a:cubicBezTo>
                      <a:pt x="17034" y="1508"/>
                      <a:pt x="17034" y="783"/>
                      <a:pt x="14476" y="335"/>
                    </a:cubicBezTo>
                    <a:cubicBezTo>
                      <a:pt x="13197" y="112"/>
                      <a:pt x="11520" y="0"/>
                      <a:pt x="9844"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2" name="Shape"/>
              <p:cNvSpPr/>
              <p:nvPr/>
            </p:nvSpPr>
            <p:spPr>
              <a:xfrm>
                <a:off x="1998193" y="2408842"/>
                <a:ext cx="211329" cy="1322423"/>
              </a:xfrm>
              <a:custGeom>
                <a:avLst/>
                <a:gdLst/>
                <a:ahLst/>
                <a:cxnLst>
                  <a:cxn ang="0">
                    <a:pos x="wd2" y="hd2"/>
                  </a:cxn>
                  <a:cxn ang="5400000">
                    <a:pos x="wd2" y="hd2"/>
                  </a:cxn>
                  <a:cxn ang="10800000">
                    <a:pos x="wd2" y="hd2"/>
                  </a:cxn>
                  <a:cxn ang="16200000">
                    <a:pos x="wd2" y="hd2"/>
                  </a:cxn>
                </a:cxnLst>
                <a:rect l="0" t="0" r="r" b="b"/>
                <a:pathLst>
                  <a:path w="19678" h="21485" extrusionOk="0">
                    <a:moveTo>
                      <a:pt x="9844" y="0"/>
                    </a:moveTo>
                    <a:cubicBezTo>
                      <a:pt x="7325" y="0"/>
                      <a:pt x="4805" y="168"/>
                      <a:pt x="2883" y="503"/>
                    </a:cubicBezTo>
                    <a:cubicBezTo>
                      <a:pt x="-961" y="1174"/>
                      <a:pt x="-961" y="2262"/>
                      <a:pt x="2883" y="2932"/>
                    </a:cubicBezTo>
                    <a:cubicBezTo>
                      <a:pt x="4599" y="3232"/>
                      <a:pt x="6794" y="3388"/>
                      <a:pt x="9037" y="3420"/>
                    </a:cubicBezTo>
                    <a:lnTo>
                      <a:pt x="9037" y="19132"/>
                    </a:lnTo>
                    <a:cubicBezTo>
                      <a:pt x="7580" y="19162"/>
                      <a:pt x="6170" y="19271"/>
                      <a:pt x="5052" y="19466"/>
                    </a:cubicBezTo>
                    <a:cubicBezTo>
                      <a:pt x="2405" y="19928"/>
                      <a:pt x="2405" y="20677"/>
                      <a:pt x="5052" y="21138"/>
                    </a:cubicBezTo>
                    <a:cubicBezTo>
                      <a:pt x="7698" y="21600"/>
                      <a:pt x="11990" y="21600"/>
                      <a:pt x="14636" y="21138"/>
                    </a:cubicBezTo>
                    <a:cubicBezTo>
                      <a:pt x="17283" y="20677"/>
                      <a:pt x="17283" y="19928"/>
                      <a:pt x="14636" y="19466"/>
                    </a:cubicBezTo>
                    <a:cubicBezTo>
                      <a:pt x="13517" y="19271"/>
                      <a:pt x="12100" y="19162"/>
                      <a:pt x="10641" y="19132"/>
                    </a:cubicBezTo>
                    <a:lnTo>
                      <a:pt x="10641" y="3420"/>
                    </a:lnTo>
                    <a:cubicBezTo>
                      <a:pt x="12886" y="3388"/>
                      <a:pt x="15077" y="3232"/>
                      <a:pt x="16795" y="2932"/>
                    </a:cubicBezTo>
                    <a:cubicBezTo>
                      <a:pt x="20639" y="2262"/>
                      <a:pt x="20639" y="1174"/>
                      <a:pt x="16795" y="503"/>
                    </a:cubicBezTo>
                    <a:cubicBezTo>
                      <a:pt x="14873" y="168"/>
                      <a:pt x="12363" y="0"/>
                      <a:pt x="9844"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3" name="Shape"/>
              <p:cNvSpPr/>
              <p:nvPr/>
            </p:nvSpPr>
            <p:spPr>
              <a:xfrm>
                <a:off x="1727398" y="2308190"/>
                <a:ext cx="191805" cy="1534178"/>
              </a:xfrm>
              <a:custGeom>
                <a:avLst/>
                <a:gdLst/>
                <a:ahLst/>
                <a:cxnLst>
                  <a:cxn ang="0">
                    <a:pos x="wd2" y="hd2"/>
                  </a:cxn>
                  <a:cxn ang="5400000">
                    <a:pos x="wd2" y="hd2"/>
                  </a:cxn>
                  <a:cxn ang="10800000">
                    <a:pos x="wd2" y="hd2"/>
                  </a:cxn>
                  <a:cxn ang="16200000">
                    <a:pos x="wd2" y="hd2"/>
                  </a:cxn>
                </a:cxnLst>
                <a:rect l="0" t="0" r="r" b="b"/>
                <a:pathLst>
                  <a:path w="19679" h="21492" extrusionOk="0">
                    <a:moveTo>
                      <a:pt x="9840" y="0"/>
                    </a:moveTo>
                    <a:cubicBezTo>
                      <a:pt x="7323" y="0"/>
                      <a:pt x="4802" y="131"/>
                      <a:pt x="2881" y="393"/>
                    </a:cubicBezTo>
                    <a:cubicBezTo>
                      <a:pt x="-960" y="918"/>
                      <a:pt x="-960" y="1767"/>
                      <a:pt x="2881" y="2292"/>
                    </a:cubicBezTo>
                    <a:cubicBezTo>
                      <a:pt x="4574" y="2523"/>
                      <a:pt x="6739" y="2645"/>
                      <a:pt x="8951" y="2673"/>
                    </a:cubicBezTo>
                    <a:lnTo>
                      <a:pt x="8951" y="19294"/>
                    </a:lnTo>
                    <a:cubicBezTo>
                      <a:pt x="7186" y="19321"/>
                      <a:pt x="5468" y="19422"/>
                      <a:pt x="4115" y="19607"/>
                    </a:cubicBezTo>
                    <a:cubicBezTo>
                      <a:pt x="955" y="20038"/>
                      <a:pt x="955" y="20737"/>
                      <a:pt x="4115" y="21169"/>
                    </a:cubicBezTo>
                    <a:cubicBezTo>
                      <a:pt x="7275" y="21600"/>
                      <a:pt x="12405" y="21600"/>
                      <a:pt x="15565" y="21169"/>
                    </a:cubicBezTo>
                    <a:cubicBezTo>
                      <a:pt x="18725" y="20737"/>
                      <a:pt x="18725" y="20038"/>
                      <a:pt x="15565" y="19607"/>
                    </a:cubicBezTo>
                    <a:cubicBezTo>
                      <a:pt x="14212" y="19422"/>
                      <a:pt x="12494" y="19321"/>
                      <a:pt x="10729" y="19294"/>
                    </a:cubicBezTo>
                    <a:lnTo>
                      <a:pt x="10729" y="2673"/>
                    </a:lnTo>
                    <a:cubicBezTo>
                      <a:pt x="12941" y="2645"/>
                      <a:pt x="15106" y="2523"/>
                      <a:pt x="16799" y="2292"/>
                    </a:cubicBezTo>
                    <a:cubicBezTo>
                      <a:pt x="20640" y="1767"/>
                      <a:pt x="20640" y="918"/>
                      <a:pt x="16799" y="393"/>
                    </a:cubicBezTo>
                    <a:cubicBezTo>
                      <a:pt x="14878" y="131"/>
                      <a:pt x="12357" y="0"/>
                      <a:pt x="9840"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4" name="Shape"/>
              <p:cNvSpPr/>
              <p:nvPr/>
            </p:nvSpPr>
            <p:spPr>
              <a:xfrm>
                <a:off x="1161901" y="2324658"/>
                <a:ext cx="189193" cy="1533462"/>
              </a:xfrm>
              <a:custGeom>
                <a:avLst/>
                <a:gdLst/>
                <a:ahLst/>
                <a:cxnLst>
                  <a:cxn ang="0">
                    <a:pos x="wd2" y="hd2"/>
                  </a:cxn>
                  <a:cxn ang="5400000">
                    <a:pos x="wd2" y="hd2"/>
                  </a:cxn>
                  <a:cxn ang="10800000">
                    <a:pos x="wd2" y="hd2"/>
                  </a:cxn>
                  <a:cxn ang="16200000">
                    <a:pos x="wd2" y="hd2"/>
                  </a:cxn>
                </a:cxnLst>
                <a:rect l="0" t="0" r="r" b="b"/>
                <a:pathLst>
                  <a:path w="19680" h="21471" extrusionOk="0">
                    <a:moveTo>
                      <a:pt x="9834" y="0"/>
                    </a:moveTo>
                    <a:cubicBezTo>
                      <a:pt x="7720" y="0"/>
                      <a:pt x="5610" y="108"/>
                      <a:pt x="3997" y="325"/>
                    </a:cubicBezTo>
                    <a:cubicBezTo>
                      <a:pt x="770" y="759"/>
                      <a:pt x="770" y="1463"/>
                      <a:pt x="3997" y="1898"/>
                    </a:cubicBezTo>
                    <a:cubicBezTo>
                      <a:pt x="5382" y="2084"/>
                      <a:pt x="7137" y="2185"/>
                      <a:pt x="8944" y="2212"/>
                    </a:cubicBezTo>
                    <a:lnTo>
                      <a:pt x="8944" y="18835"/>
                    </a:lnTo>
                    <a:cubicBezTo>
                      <a:pt x="6734" y="18862"/>
                      <a:pt x="4573" y="18982"/>
                      <a:pt x="2881" y="19210"/>
                    </a:cubicBezTo>
                    <a:cubicBezTo>
                      <a:pt x="-960" y="19727"/>
                      <a:pt x="-960" y="20566"/>
                      <a:pt x="2881" y="21083"/>
                    </a:cubicBezTo>
                    <a:cubicBezTo>
                      <a:pt x="6722" y="21600"/>
                      <a:pt x="12958" y="21600"/>
                      <a:pt x="16799" y="21083"/>
                    </a:cubicBezTo>
                    <a:cubicBezTo>
                      <a:pt x="20640" y="20566"/>
                      <a:pt x="20640" y="19727"/>
                      <a:pt x="16799" y="19210"/>
                    </a:cubicBezTo>
                    <a:cubicBezTo>
                      <a:pt x="15109" y="18982"/>
                      <a:pt x="12944" y="18862"/>
                      <a:pt x="10736" y="18835"/>
                    </a:cubicBezTo>
                    <a:lnTo>
                      <a:pt x="10736" y="2212"/>
                    </a:lnTo>
                    <a:cubicBezTo>
                      <a:pt x="12539" y="2185"/>
                      <a:pt x="14301" y="2084"/>
                      <a:pt x="15683" y="1898"/>
                    </a:cubicBezTo>
                    <a:cubicBezTo>
                      <a:pt x="18910" y="1463"/>
                      <a:pt x="18910" y="759"/>
                      <a:pt x="15683" y="325"/>
                    </a:cubicBezTo>
                    <a:cubicBezTo>
                      <a:pt x="14070" y="108"/>
                      <a:pt x="11949" y="0"/>
                      <a:pt x="9834"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5" name="Shape"/>
              <p:cNvSpPr/>
              <p:nvPr/>
            </p:nvSpPr>
            <p:spPr>
              <a:xfrm>
                <a:off x="1446754" y="2266153"/>
                <a:ext cx="178002" cy="1638540"/>
              </a:xfrm>
              <a:custGeom>
                <a:avLst/>
                <a:gdLst/>
                <a:ahLst/>
                <a:cxnLst>
                  <a:cxn ang="0">
                    <a:pos x="wd2" y="hd2"/>
                  </a:cxn>
                  <a:cxn ang="5400000">
                    <a:pos x="wd2" y="hd2"/>
                  </a:cxn>
                  <a:cxn ang="10800000">
                    <a:pos x="wd2" y="hd2"/>
                  </a:cxn>
                  <a:cxn ang="16200000">
                    <a:pos x="wd2" y="hd2"/>
                  </a:cxn>
                </a:cxnLst>
                <a:rect l="0" t="0" r="r" b="b"/>
                <a:pathLst>
                  <a:path w="19680" h="21486" extrusionOk="0">
                    <a:moveTo>
                      <a:pt x="9840" y="0"/>
                    </a:moveTo>
                    <a:cubicBezTo>
                      <a:pt x="7323" y="0"/>
                      <a:pt x="4801" y="115"/>
                      <a:pt x="2881" y="342"/>
                    </a:cubicBezTo>
                    <a:cubicBezTo>
                      <a:pt x="-960" y="798"/>
                      <a:pt x="-960" y="1536"/>
                      <a:pt x="2881" y="1992"/>
                    </a:cubicBezTo>
                    <a:cubicBezTo>
                      <a:pt x="4556" y="2191"/>
                      <a:pt x="6694" y="2296"/>
                      <a:pt x="8882" y="2321"/>
                    </a:cubicBezTo>
                    <a:lnTo>
                      <a:pt x="8882" y="19165"/>
                    </a:lnTo>
                    <a:cubicBezTo>
                      <a:pt x="6694" y="19191"/>
                      <a:pt x="4556" y="19296"/>
                      <a:pt x="2881" y="19495"/>
                    </a:cubicBezTo>
                    <a:cubicBezTo>
                      <a:pt x="-960" y="19951"/>
                      <a:pt x="-960" y="20689"/>
                      <a:pt x="2881" y="21144"/>
                    </a:cubicBezTo>
                    <a:cubicBezTo>
                      <a:pt x="6721" y="21600"/>
                      <a:pt x="12959" y="21600"/>
                      <a:pt x="16799" y="21144"/>
                    </a:cubicBezTo>
                    <a:cubicBezTo>
                      <a:pt x="20640" y="20689"/>
                      <a:pt x="20640" y="19951"/>
                      <a:pt x="16799" y="19495"/>
                    </a:cubicBezTo>
                    <a:cubicBezTo>
                      <a:pt x="15124" y="19296"/>
                      <a:pt x="12986" y="19191"/>
                      <a:pt x="10798" y="19165"/>
                    </a:cubicBezTo>
                    <a:lnTo>
                      <a:pt x="10798" y="2321"/>
                    </a:lnTo>
                    <a:cubicBezTo>
                      <a:pt x="12986" y="2296"/>
                      <a:pt x="15124" y="2191"/>
                      <a:pt x="16799" y="1992"/>
                    </a:cubicBezTo>
                    <a:cubicBezTo>
                      <a:pt x="20640" y="1536"/>
                      <a:pt x="20640" y="798"/>
                      <a:pt x="16799" y="342"/>
                    </a:cubicBezTo>
                    <a:cubicBezTo>
                      <a:pt x="14879" y="115"/>
                      <a:pt x="12357" y="0"/>
                      <a:pt x="9840" y="0"/>
                    </a:cubicBezTo>
                    <a:close/>
                  </a:path>
                </a:pathLst>
              </a:custGeom>
              <a:solidFill>
                <a:srgbClr val="ED7D31">
                  <a:lumMod val="40000"/>
                  <a:lumOff val="60000"/>
                </a:srgbClr>
              </a:solid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8" name="Group"/>
            <p:cNvGrpSpPr/>
            <p:nvPr/>
          </p:nvGrpSpPr>
          <p:grpSpPr>
            <a:xfrm>
              <a:off x="2824571" y="2266150"/>
              <a:ext cx="2791475" cy="1638540"/>
              <a:chOff x="2824574" y="2266153"/>
              <a:chExt cx="2791475" cy="1638540"/>
            </a:xfrm>
            <a:solidFill>
              <a:srgbClr val="FA7571"/>
            </a:solidFill>
          </p:grpSpPr>
          <p:sp>
            <p:nvSpPr>
              <p:cNvPr id="12" name="Circle"/>
              <p:cNvSpPr/>
              <p:nvPr/>
            </p:nvSpPr>
            <p:spPr>
              <a:xfrm>
                <a:off x="2824574" y="2956414"/>
                <a:ext cx="260135" cy="260136"/>
              </a:xfrm>
              <a:prstGeom prst="ellipse">
                <a:avLst/>
              </a:pr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 name="Circle"/>
              <p:cNvSpPr/>
              <p:nvPr/>
            </p:nvSpPr>
            <p:spPr>
              <a:xfrm>
                <a:off x="3986511" y="3668969"/>
                <a:ext cx="189106" cy="189105"/>
              </a:xfrm>
              <a:prstGeom prst="ellipse">
                <a:avLst/>
              </a:pr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 name="Circle"/>
              <p:cNvSpPr/>
              <p:nvPr/>
            </p:nvSpPr>
            <p:spPr>
              <a:xfrm>
                <a:off x="4855660" y="3585679"/>
                <a:ext cx="145556" cy="145556"/>
              </a:xfrm>
              <a:prstGeom prst="ellipse">
                <a:avLst/>
              </a:pr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5" name="Shape"/>
              <p:cNvSpPr/>
              <p:nvPr/>
            </p:nvSpPr>
            <p:spPr>
              <a:xfrm>
                <a:off x="3111167" y="2825642"/>
                <a:ext cx="248990" cy="595955"/>
              </a:xfrm>
              <a:custGeom>
                <a:avLst/>
                <a:gdLst/>
                <a:ahLst/>
                <a:cxnLst>
                  <a:cxn ang="0">
                    <a:pos x="wd2" y="hd2"/>
                  </a:cxn>
                  <a:cxn ang="5400000">
                    <a:pos x="wd2" y="hd2"/>
                  </a:cxn>
                  <a:cxn ang="10800000">
                    <a:pos x="wd2" y="hd2"/>
                  </a:cxn>
                  <a:cxn ang="16200000">
                    <a:pos x="wd2" y="hd2"/>
                  </a:cxn>
                </a:cxnLst>
                <a:rect l="0" t="0" r="r" b="b"/>
                <a:pathLst>
                  <a:path w="19679" h="21168" extrusionOk="0">
                    <a:moveTo>
                      <a:pt x="9843" y="0"/>
                    </a:moveTo>
                    <a:cubicBezTo>
                      <a:pt x="8760" y="0"/>
                      <a:pt x="7673" y="183"/>
                      <a:pt x="6846" y="554"/>
                    </a:cubicBezTo>
                    <a:cubicBezTo>
                      <a:pt x="5193" y="1297"/>
                      <a:pt x="5193" y="2505"/>
                      <a:pt x="6846" y="3248"/>
                    </a:cubicBezTo>
                    <a:cubicBezTo>
                      <a:pt x="7499" y="3541"/>
                      <a:pt x="8312" y="3713"/>
                      <a:pt x="9158" y="3775"/>
                    </a:cubicBezTo>
                    <a:lnTo>
                      <a:pt x="9158" y="12357"/>
                    </a:lnTo>
                    <a:cubicBezTo>
                      <a:pt x="6874" y="12429"/>
                      <a:pt x="4628" y="12834"/>
                      <a:pt x="2882" y="13619"/>
                    </a:cubicBezTo>
                    <a:cubicBezTo>
                      <a:pt x="-961" y="15346"/>
                      <a:pt x="-961" y="18146"/>
                      <a:pt x="2882" y="19873"/>
                    </a:cubicBezTo>
                    <a:cubicBezTo>
                      <a:pt x="6724" y="21600"/>
                      <a:pt x="12954" y="21600"/>
                      <a:pt x="16796" y="19873"/>
                    </a:cubicBezTo>
                    <a:cubicBezTo>
                      <a:pt x="20639" y="18146"/>
                      <a:pt x="20639" y="15346"/>
                      <a:pt x="16796" y="13619"/>
                    </a:cubicBezTo>
                    <a:cubicBezTo>
                      <a:pt x="15048" y="12834"/>
                      <a:pt x="12806" y="12428"/>
                      <a:pt x="10520" y="12357"/>
                    </a:cubicBezTo>
                    <a:lnTo>
                      <a:pt x="10520" y="3775"/>
                    </a:lnTo>
                    <a:cubicBezTo>
                      <a:pt x="11367" y="3714"/>
                      <a:pt x="12179" y="3542"/>
                      <a:pt x="12832" y="3248"/>
                    </a:cubicBezTo>
                    <a:cubicBezTo>
                      <a:pt x="14485" y="2505"/>
                      <a:pt x="14485" y="1297"/>
                      <a:pt x="12832" y="554"/>
                    </a:cubicBezTo>
                    <a:cubicBezTo>
                      <a:pt x="12005" y="183"/>
                      <a:pt x="10927" y="0"/>
                      <a:pt x="9843"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6" name="Shape"/>
              <p:cNvSpPr/>
              <p:nvPr/>
            </p:nvSpPr>
            <p:spPr>
              <a:xfrm>
                <a:off x="3404353" y="2630081"/>
                <a:ext cx="227525" cy="968544"/>
              </a:xfrm>
              <a:custGeom>
                <a:avLst/>
                <a:gdLst/>
                <a:ahLst/>
                <a:cxnLst>
                  <a:cxn ang="0">
                    <a:pos x="wd2" y="hd2"/>
                  </a:cxn>
                  <a:cxn ang="5400000">
                    <a:pos x="wd2" y="hd2"/>
                  </a:cxn>
                  <a:cxn ang="10800000">
                    <a:pos x="wd2" y="hd2"/>
                  </a:cxn>
                  <a:cxn ang="16200000">
                    <a:pos x="wd2" y="hd2"/>
                  </a:cxn>
                </a:cxnLst>
                <a:rect l="0" t="0" r="r" b="b"/>
                <a:pathLst>
                  <a:path w="19679" h="21355" extrusionOk="0">
                    <a:moveTo>
                      <a:pt x="9834" y="0"/>
                    </a:moveTo>
                    <a:cubicBezTo>
                      <a:pt x="8443" y="0"/>
                      <a:pt x="7054" y="135"/>
                      <a:pt x="5992" y="406"/>
                    </a:cubicBezTo>
                    <a:cubicBezTo>
                      <a:pt x="3869" y="947"/>
                      <a:pt x="3869" y="1824"/>
                      <a:pt x="5992" y="2365"/>
                    </a:cubicBezTo>
                    <a:cubicBezTo>
                      <a:pt x="6863" y="2587"/>
                      <a:pt x="7961" y="2714"/>
                      <a:pt x="9094" y="2754"/>
                    </a:cubicBezTo>
                    <a:lnTo>
                      <a:pt x="9094" y="16359"/>
                    </a:lnTo>
                    <a:cubicBezTo>
                      <a:pt x="6830" y="16402"/>
                      <a:pt x="4612" y="16632"/>
                      <a:pt x="2881" y="17073"/>
                    </a:cubicBezTo>
                    <a:cubicBezTo>
                      <a:pt x="-961" y="18053"/>
                      <a:pt x="-961" y="19641"/>
                      <a:pt x="2881" y="20621"/>
                    </a:cubicBezTo>
                    <a:cubicBezTo>
                      <a:pt x="6723" y="21600"/>
                      <a:pt x="12955" y="21600"/>
                      <a:pt x="16797" y="20621"/>
                    </a:cubicBezTo>
                    <a:cubicBezTo>
                      <a:pt x="20639" y="19641"/>
                      <a:pt x="20639" y="18053"/>
                      <a:pt x="16797" y="17073"/>
                    </a:cubicBezTo>
                    <a:cubicBezTo>
                      <a:pt x="15067" y="16632"/>
                      <a:pt x="12846" y="16403"/>
                      <a:pt x="10584" y="16359"/>
                    </a:cubicBezTo>
                    <a:lnTo>
                      <a:pt x="10584" y="2754"/>
                    </a:lnTo>
                    <a:cubicBezTo>
                      <a:pt x="11716" y="2714"/>
                      <a:pt x="12815" y="2587"/>
                      <a:pt x="13686" y="2365"/>
                    </a:cubicBezTo>
                    <a:cubicBezTo>
                      <a:pt x="15809" y="1824"/>
                      <a:pt x="15809" y="947"/>
                      <a:pt x="13686" y="406"/>
                    </a:cubicBezTo>
                    <a:cubicBezTo>
                      <a:pt x="12624" y="135"/>
                      <a:pt x="11226" y="0"/>
                      <a:pt x="983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7" name="Shape"/>
              <p:cNvSpPr/>
              <p:nvPr/>
            </p:nvSpPr>
            <p:spPr>
              <a:xfrm>
                <a:off x="5101481" y="2573850"/>
                <a:ext cx="224334" cy="974237"/>
              </a:xfrm>
              <a:custGeom>
                <a:avLst/>
                <a:gdLst/>
                <a:ahLst/>
                <a:cxnLst>
                  <a:cxn ang="0">
                    <a:pos x="wd2" y="hd2"/>
                  </a:cxn>
                  <a:cxn ang="5400000">
                    <a:pos x="wd2" y="hd2"/>
                  </a:cxn>
                  <a:cxn ang="10800000">
                    <a:pos x="wd2" y="hd2"/>
                  </a:cxn>
                  <a:cxn ang="16200000">
                    <a:pos x="wd2" y="hd2"/>
                  </a:cxn>
                </a:cxnLst>
                <a:rect l="0" t="0" r="r" b="b"/>
                <a:pathLst>
                  <a:path w="19678" h="21464" extrusionOk="0">
                    <a:moveTo>
                      <a:pt x="9839" y="0"/>
                    </a:moveTo>
                    <a:cubicBezTo>
                      <a:pt x="7320" y="0"/>
                      <a:pt x="4804" y="241"/>
                      <a:pt x="2882" y="723"/>
                    </a:cubicBezTo>
                    <a:cubicBezTo>
                      <a:pt x="-961" y="1688"/>
                      <a:pt x="-961" y="3253"/>
                      <a:pt x="2882" y="4218"/>
                    </a:cubicBezTo>
                    <a:cubicBezTo>
                      <a:pt x="4610" y="4652"/>
                      <a:pt x="6820" y="4881"/>
                      <a:pt x="9079" y="4924"/>
                    </a:cubicBezTo>
                    <a:lnTo>
                      <a:pt x="9079" y="18695"/>
                    </a:lnTo>
                    <a:cubicBezTo>
                      <a:pt x="7921" y="18735"/>
                      <a:pt x="6804" y="18863"/>
                      <a:pt x="5914" y="19086"/>
                    </a:cubicBezTo>
                    <a:cubicBezTo>
                      <a:pt x="3746" y="19631"/>
                      <a:pt x="3746" y="20511"/>
                      <a:pt x="5914" y="21056"/>
                    </a:cubicBezTo>
                    <a:cubicBezTo>
                      <a:pt x="8081" y="21600"/>
                      <a:pt x="11597" y="21600"/>
                      <a:pt x="13764" y="21056"/>
                    </a:cubicBezTo>
                    <a:cubicBezTo>
                      <a:pt x="15932" y="20511"/>
                      <a:pt x="15932" y="19631"/>
                      <a:pt x="13764" y="19086"/>
                    </a:cubicBezTo>
                    <a:cubicBezTo>
                      <a:pt x="12873" y="18863"/>
                      <a:pt x="11749" y="18735"/>
                      <a:pt x="10590" y="18695"/>
                    </a:cubicBezTo>
                    <a:lnTo>
                      <a:pt x="10590" y="4924"/>
                    </a:lnTo>
                    <a:cubicBezTo>
                      <a:pt x="12850" y="4881"/>
                      <a:pt x="15067" y="4652"/>
                      <a:pt x="16796" y="4218"/>
                    </a:cubicBezTo>
                    <a:cubicBezTo>
                      <a:pt x="20639" y="3253"/>
                      <a:pt x="20639" y="1688"/>
                      <a:pt x="16796" y="723"/>
                    </a:cubicBezTo>
                    <a:cubicBezTo>
                      <a:pt x="14874" y="241"/>
                      <a:pt x="12358" y="0"/>
                      <a:pt x="9839"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 name="Shape"/>
              <p:cNvSpPr/>
              <p:nvPr/>
            </p:nvSpPr>
            <p:spPr>
              <a:xfrm>
                <a:off x="5366727" y="2747526"/>
                <a:ext cx="249322" cy="603245"/>
              </a:xfrm>
              <a:custGeom>
                <a:avLst/>
                <a:gdLst/>
                <a:ahLst/>
                <a:cxnLst>
                  <a:cxn ang="0">
                    <a:pos x="wd2" y="hd2"/>
                  </a:cxn>
                  <a:cxn ang="5400000">
                    <a:pos x="wd2" y="hd2"/>
                  </a:cxn>
                  <a:cxn ang="10800000">
                    <a:pos x="wd2" y="hd2"/>
                  </a:cxn>
                  <a:cxn ang="16200000">
                    <a:pos x="wd2" y="hd2"/>
                  </a:cxn>
                </a:cxnLst>
                <a:rect l="0" t="0" r="r" b="b"/>
                <a:pathLst>
                  <a:path w="19678" h="21414" extrusionOk="0">
                    <a:moveTo>
                      <a:pt x="9843" y="0"/>
                    </a:moveTo>
                    <a:cubicBezTo>
                      <a:pt x="7325" y="0"/>
                      <a:pt x="4804" y="432"/>
                      <a:pt x="2883" y="1296"/>
                    </a:cubicBezTo>
                    <a:cubicBezTo>
                      <a:pt x="-961" y="3025"/>
                      <a:pt x="-961" y="5829"/>
                      <a:pt x="2883" y="7558"/>
                    </a:cubicBezTo>
                    <a:cubicBezTo>
                      <a:pt x="4629" y="8343"/>
                      <a:pt x="6874" y="8751"/>
                      <a:pt x="9159" y="8823"/>
                    </a:cubicBezTo>
                    <a:lnTo>
                      <a:pt x="9159" y="17638"/>
                    </a:lnTo>
                    <a:cubicBezTo>
                      <a:pt x="8314" y="17700"/>
                      <a:pt x="7502" y="17872"/>
                      <a:pt x="6850" y="18165"/>
                    </a:cubicBezTo>
                    <a:cubicBezTo>
                      <a:pt x="5199" y="18908"/>
                      <a:pt x="5199" y="20114"/>
                      <a:pt x="6850" y="20857"/>
                    </a:cubicBezTo>
                    <a:cubicBezTo>
                      <a:pt x="8502" y="21600"/>
                      <a:pt x="11176" y="21600"/>
                      <a:pt x="12828" y="20857"/>
                    </a:cubicBezTo>
                    <a:cubicBezTo>
                      <a:pt x="14479" y="20114"/>
                      <a:pt x="14479" y="18908"/>
                      <a:pt x="12828" y="18165"/>
                    </a:cubicBezTo>
                    <a:cubicBezTo>
                      <a:pt x="12175" y="17872"/>
                      <a:pt x="11365" y="17700"/>
                      <a:pt x="10519" y="17638"/>
                    </a:cubicBezTo>
                    <a:lnTo>
                      <a:pt x="10519" y="8823"/>
                    </a:lnTo>
                    <a:cubicBezTo>
                      <a:pt x="12806" y="8752"/>
                      <a:pt x="15047" y="8344"/>
                      <a:pt x="16795" y="7558"/>
                    </a:cubicBezTo>
                    <a:cubicBezTo>
                      <a:pt x="20639" y="5829"/>
                      <a:pt x="20639" y="3025"/>
                      <a:pt x="16795" y="1296"/>
                    </a:cubicBezTo>
                    <a:cubicBezTo>
                      <a:pt x="14874" y="432"/>
                      <a:pt x="12362" y="0"/>
                      <a:pt x="9843"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 name="Shape"/>
              <p:cNvSpPr/>
              <p:nvPr/>
            </p:nvSpPr>
            <p:spPr>
              <a:xfrm>
                <a:off x="3694491" y="2448604"/>
                <a:ext cx="211289" cy="1315471"/>
              </a:xfrm>
              <a:custGeom>
                <a:avLst/>
                <a:gdLst/>
                <a:ahLst/>
                <a:cxnLst>
                  <a:cxn ang="0">
                    <a:pos x="wd2" y="hd2"/>
                  </a:cxn>
                  <a:cxn ang="5400000">
                    <a:pos x="wd2" y="hd2"/>
                  </a:cxn>
                  <a:cxn ang="10800000">
                    <a:pos x="wd2" y="hd2"/>
                  </a:cxn>
                  <a:cxn ang="16200000">
                    <a:pos x="wd2" y="hd2"/>
                  </a:cxn>
                </a:cxnLst>
                <a:rect l="0" t="0" r="r" b="b"/>
                <a:pathLst>
                  <a:path w="19679" h="21432" extrusionOk="0">
                    <a:moveTo>
                      <a:pt x="9844" y="0"/>
                    </a:moveTo>
                    <a:cubicBezTo>
                      <a:pt x="8168" y="0"/>
                      <a:pt x="6491" y="112"/>
                      <a:pt x="5212" y="335"/>
                    </a:cubicBezTo>
                    <a:cubicBezTo>
                      <a:pt x="2654" y="783"/>
                      <a:pt x="2654" y="1508"/>
                      <a:pt x="5212" y="1956"/>
                    </a:cubicBezTo>
                    <a:cubicBezTo>
                      <a:pt x="6285" y="2143"/>
                      <a:pt x="7640" y="2247"/>
                      <a:pt x="9037" y="2277"/>
                    </a:cubicBezTo>
                    <a:lnTo>
                      <a:pt x="9037" y="18005"/>
                    </a:lnTo>
                    <a:cubicBezTo>
                      <a:pt x="6796" y="18037"/>
                      <a:pt x="4596" y="18194"/>
                      <a:pt x="2881" y="18494"/>
                    </a:cubicBezTo>
                    <a:cubicBezTo>
                      <a:pt x="-961" y="19166"/>
                      <a:pt x="-961" y="20256"/>
                      <a:pt x="2881" y="20928"/>
                    </a:cubicBezTo>
                    <a:cubicBezTo>
                      <a:pt x="6724" y="21600"/>
                      <a:pt x="12954" y="21600"/>
                      <a:pt x="16797" y="20928"/>
                    </a:cubicBezTo>
                    <a:cubicBezTo>
                      <a:pt x="20639" y="20256"/>
                      <a:pt x="20639" y="19166"/>
                      <a:pt x="16797" y="18494"/>
                    </a:cubicBezTo>
                    <a:cubicBezTo>
                      <a:pt x="15082" y="18194"/>
                      <a:pt x="12892" y="18037"/>
                      <a:pt x="10651" y="18005"/>
                    </a:cubicBezTo>
                    <a:lnTo>
                      <a:pt x="10651" y="2277"/>
                    </a:lnTo>
                    <a:cubicBezTo>
                      <a:pt x="12049" y="2247"/>
                      <a:pt x="13403" y="2143"/>
                      <a:pt x="14476" y="1956"/>
                    </a:cubicBezTo>
                    <a:cubicBezTo>
                      <a:pt x="17034" y="1508"/>
                      <a:pt x="17034" y="783"/>
                      <a:pt x="14476" y="335"/>
                    </a:cubicBezTo>
                    <a:cubicBezTo>
                      <a:pt x="13197" y="112"/>
                      <a:pt x="11520" y="0"/>
                      <a:pt x="984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0" name="Shape"/>
              <p:cNvSpPr/>
              <p:nvPr/>
            </p:nvSpPr>
            <p:spPr>
              <a:xfrm>
                <a:off x="4822767" y="2408842"/>
                <a:ext cx="211329" cy="1322423"/>
              </a:xfrm>
              <a:custGeom>
                <a:avLst/>
                <a:gdLst/>
                <a:ahLst/>
                <a:cxnLst>
                  <a:cxn ang="0">
                    <a:pos x="wd2" y="hd2"/>
                  </a:cxn>
                  <a:cxn ang="5400000">
                    <a:pos x="wd2" y="hd2"/>
                  </a:cxn>
                  <a:cxn ang="10800000">
                    <a:pos x="wd2" y="hd2"/>
                  </a:cxn>
                  <a:cxn ang="16200000">
                    <a:pos x="wd2" y="hd2"/>
                  </a:cxn>
                </a:cxnLst>
                <a:rect l="0" t="0" r="r" b="b"/>
                <a:pathLst>
                  <a:path w="19678" h="21485" extrusionOk="0">
                    <a:moveTo>
                      <a:pt x="9844" y="0"/>
                    </a:moveTo>
                    <a:cubicBezTo>
                      <a:pt x="7325" y="0"/>
                      <a:pt x="4805" y="168"/>
                      <a:pt x="2883" y="503"/>
                    </a:cubicBezTo>
                    <a:cubicBezTo>
                      <a:pt x="-961" y="1174"/>
                      <a:pt x="-961" y="2262"/>
                      <a:pt x="2883" y="2932"/>
                    </a:cubicBezTo>
                    <a:cubicBezTo>
                      <a:pt x="4599" y="3232"/>
                      <a:pt x="6794" y="3388"/>
                      <a:pt x="9037" y="3420"/>
                    </a:cubicBezTo>
                    <a:lnTo>
                      <a:pt x="9037" y="19132"/>
                    </a:lnTo>
                    <a:cubicBezTo>
                      <a:pt x="7580" y="19162"/>
                      <a:pt x="6170" y="19271"/>
                      <a:pt x="5052" y="19466"/>
                    </a:cubicBezTo>
                    <a:cubicBezTo>
                      <a:pt x="2405" y="19928"/>
                      <a:pt x="2405" y="20677"/>
                      <a:pt x="5052" y="21138"/>
                    </a:cubicBezTo>
                    <a:cubicBezTo>
                      <a:pt x="7698" y="21600"/>
                      <a:pt x="11990" y="21600"/>
                      <a:pt x="14636" y="21138"/>
                    </a:cubicBezTo>
                    <a:cubicBezTo>
                      <a:pt x="17283" y="20677"/>
                      <a:pt x="17283" y="19928"/>
                      <a:pt x="14636" y="19466"/>
                    </a:cubicBezTo>
                    <a:cubicBezTo>
                      <a:pt x="13517" y="19271"/>
                      <a:pt x="12100" y="19162"/>
                      <a:pt x="10641" y="19132"/>
                    </a:cubicBezTo>
                    <a:lnTo>
                      <a:pt x="10641" y="3420"/>
                    </a:lnTo>
                    <a:cubicBezTo>
                      <a:pt x="12886" y="3388"/>
                      <a:pt x="15077" y="3232"/>
                      <a:pt x="16795" y="2932"/>
                    </a:cubicBezTo>
                    <a:cubicBezTo>
                      <a:pt x="20639" y="2262"/>
                      <a:pt x="20639" y="1174"/>
                      <a:pt x="16795" y="503"/>
                    </a:cubicBezTo>
                    <a:cubicBezTo>
                      <a:pt x="14873" y="168"/>
                      <a:pt x="12363" y="0"/>
                      <a:pt x="984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1" name="Shape"/>
              <p:cNvSpPr/>
              <p:nvPr/>
            </p:nvSpPr>
            <p:spPr>
              <a:xfrm>
                <a:off x="4551972" y="2308190"/>
                <a:ext cx="191805" cy="1534178"/>
              </a:xfrm>
              <a:custGeom>
                <a:avLst/>
                <a:gdLst/>
                <a:ahLst/>
                <a:cxnLst>
                  <a:cxn ang="0">
                    <a:pos x="wd2" y="hd2"/>
                  </a:cxn>
                  <a:cxn ang="5400000">
                    <a:pos x="wd2" y="hd2"/>
                  </a:cxn>
                  <a:cxn ang="10800000">
                    <a:pos x="wd2" y="hd2"/>
                  </a:cxn>
                  <a:cxn ang="16200000">
                    <a:pos x="wd2" y="hd2"/>
                  </a:cxn>
                </a:cxnLst>
                <a:rect l="0" t="0" r="r" b="b"/>
                <a:pathLst>
                  <a:path w="19679" h="21492" extrusionOk="0">
                    <a:moveTo>
                      <a:pt x="9840" y="0"/>
                    </a:moveTo>
                    <a:cubicBezTo>
                      <a:pt x="7323" y="0"/>
                      <a:pt x="4802" y="131"/>
                      <a:pt x="2881" y="393"/>
                    </a:cubicBezTo>
                    <a:cubicBezTo>
                      <a:pt x="-960" y="918"/>
                      <a:pt x="-960" y="1767"/>
                      <a:pt x="2881" y="2292"/>
                    </a:cubicBezTo>
                    <a:cubicBezTo>
                      <a:pt x="4574" y="2523"/>
                      <a:pt x="6739" y="2645"/>
                      <a:pt x="8951" y="2673"/>
                    </a:cubicBezTo>
                    <a:lnTo>
                      <a:pt x="8951" y="19294"/>
                    </a:lnTo>
                    <a:cubicBezTo>
                      <a:pt x="7186" y="19321"/>
                      <a:pt x="5468" y="19422"/>
                      <a:pt x="4115" y="19607"/>
                    </a:cubicBezTo>
                    <a:cubicBezTo>
                      <a:pt x="955" y="20038"/>
                      <a:pt x="955" y="20737"/>
                      <a:pt x="4115" y="21169"/>
                    </a:cubicBezTo>
                    <a:cubicBezTo>
                      <a:pt x="7275" y="21600"/>
                      <a:pt x="12405" y="21600"/>
                      <a:pt x="15565" y="21169"/>
                    </a:cubicBezTo>
                    <a:cubicBezTo>
                      <a:pt x="18725" y="20737"/>
                      <a:pt x="18725" y="20038"/>
                      <a:pt x="15565" y="19607"/>
                    </a:cubicBezTo>
                    <a:cubicBezTo>
                      <a:pt x="14212" y="19422"/>
                      <a:pt x="12494" y="19321"/>
                      <a:pt x="10729" y="19294"/>
                    </a:cubicBezTo>
                    <a:lnTo>
                      <a:pt x="10729" y="2673"/>
                    </a:lnTo>
                    <a:cubicBezTo>
                      <a:pt x="12941" y="2645"/>
                      <a:pt x="15106" y="2523"/>
                      <a:pt x="16799" y="2292"/>
                    </a:cubicBezTo>
                    <a:cubicBezTo>
                      <a:pt x="20640" y="1767"/>
                      <a:pt x="20640" y="918"/>
                      <a:pt x="16799" y="393"/>
                    </a:cubicBezTo>
                    <a:cubicBezTo>
                      <a:pt x="14878" y="131"/>
                      <a:pt x="12357" y="0"/>
                      <a:pt x="9840"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2" name="Shape"/>
              <p:cNvSpPr/>
              <p:nvPr/>
            </p:nvSpPr>
            <p:spPr>
              <a:xfrm>
                <a:off x="3986475" y="2324658"/>
                <a:ext cx="189193" cy="1533462"/>
              </a:xfrm>
              <a:custGeom>
                <a:avLst/>
                <a:gdLst/>
                <a:ahLst/>
                <a:cxnLst>
                  <a:cxn ang="0">
                    <a:pos x="wd2" y="hd2"/>
                  </a:cxn>
                  <a:cxn ang="5400000">
                    <a:pos x="wd2" y="hd2"/>
                  </a:cxn>
                  <a:cxn ang="10800000">
                    <a:pos x="wd2" y="hd2"/>
                  </a:cxn>
                  <a:cxn ang="16200000">
                    <a:pos x="wd2" y="hd2"/>
                  </a:cxn>
                </a:cxnLst>
                <a:rect l="0" t="0" r="r" b="b"/>
                <a:pathLst>
                  <a:path w="19680" h="21471" extrusionOk="0">
                    <a:moveTo>
                      <a:pt x="9834" y="0"/>
                    </a:moveTo>
                    <a:cubicBezTo>
                      <a:pt x="7720" y="0"/>
                      <a:pt x="5610" y="108"/>
                      <a:pt x="3997" y="325"/>
                    </a:cubicBezTo>
                    <a:cubicBezTo>
                      <a:pt x="770" y="759"/>
                      <a:pt x="770" y="1463"/>
                      <a:pt x="3997" y="1898"/>
                    </a:cubicBezTo>
                    <a:cubicBezTo>
                      <a:pt x="5382" y="2084"/>
                      <a:pt x="7137" y="2185"/>
                      <a:pt x="8944" y="2212"/>
                    </a:cubicBezTo>
                    <a:lnTo>
                      <a:pt x="8944" y="18835"/>
                    </a:lnTo>
                    <a:cubicBezTo>
                      <a:pt x="6734" y="18862"/>
                      <a:pt x="4573" y="18982"/>
                      <a:pt x="2881" y="19210"/>
                    </a:cubicBezTo>
                    <a:cubicBezTo>
                      <a:pt x="-960" y="19727"/>
                      <a:pt x="-960" y="20566"/>
                      <a:pt x="2881" y="21083"/>
                    </a:cubicBezTo>
                    <a:cubicBezTo>
                      <a:pt x="6722" y="21600"/>
                      <a:pt x="12958" y="21600"/>
                      <a:pt x="16799" y="21083"/>
                    </a:cubicBezTo>
                    <a:cubicBezTo>
                      <a:pt x="20640" y="20566"/>
                      <a:pt x="20640" y="19727"/>
                      <a:pt x="16799" y="19210"/>
                    </a:cubicBezTo>
                    <a:cubicBezTo>
                      <a:pt x="15109" y="18982"/>
                      <a:pt x="12944" y="18862"/>
                      <a:pt x="10736" y="18835"/>
                    </a:cubicBezTo>
                    <a:lnTo>
                      <a:pt x="10736" y="2212"/>
                    </a:lnTo>
                    <a:cubicBezTo>
                      <a:pt x="12539" y="2185"/>
                      <a:pt x="14301" y="2084"/>
                      <a:pt x="15683" y="1898"/>
                    </a:cubicBezTo>
                    <a:cubicBezTo>
                      <a:pt x="18910" y="1463"/>
                      <a:pt x="18910" y="759"/>
                      <a:pt x="15683" y="325"/>
                    </a:cubicBezTo>
                    <a:cubicBezTo>
                      <a:pt x="14070" y="108"/>
                      <a:pt x="11949" y="0"/>
                      <a:pt x="9834"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3" name="Shape"/>
              <p:cNvSpPr/>
              <p:nvPr/>
            </p:nvSpPr>
            <p:spPr>
              <a:xfrm>
                <a:off x="4271328" y="2266153"/>
                <a:ext cx="178002" cy="1638540"/>
              </a:xfrm>
              <a:custGeom>
                <a:avLst/>
                <a:gdLst/>
                <a:ahLst/>
                <a:cxnLst>
                  <a:cxn ang="0">
                    <a:pos x="wd2" y="hd2"/>
                  </a:cxn>
                  <a:cxn ang="5400000">
                    <a:pos x="wd2" y="hd2"/>
                  </a:cxn>
                  <a:cxn ang="10800000">
                    <a:pos x="wd2" y="hd2"/>
                  </a:cxn>
                  <a:cxn ang="16200000">
                    <a:pos x="wd2" y="hd2"/>
                  </a:cxn>
                </a:cxnLst>
                <a:rect l="0" t="0" r="r" b="b"/>
                <a:pathLst>
                  <a:path w="19680" h="21486" extrusionOk="0">
                    <a:moveTo>
                      <a:pt x="9840" y="0"/>
                    </a:moveTo>
                    <a:cubicBezTo>
                      <a:pt x="7323" y="0"/>
                      <a:pt x="4801" y="115"/>
                      <a:pt x="2881" y="342"/>
                    </a:cubicBezTo>
                    <a:cubicBezTo>
                      <a:pt x="-960" y="798"/>
                      <a:pt x="-960" y="1536"/>
                      <a:pt x="2881" y="1992"/>
                    </a:cubicBezTo>
                    <a:cubicBezTo>
                      <a:pt x="4556" y="2191"/>
                      <a:pt x="6694" y="2296"/>
                      <a:pt x="8882" y="2321"/>
                    </a:cubicBezTo>
                    <a:lnTo>
                      <a:pt x="8882" y="19165"/>
                    </a:lnTo>
                    <a:cubicBezTo>
                      <a:pt x="6694" y="19191"/>
                      <a:pt x="4556" y="19296"/>
                      <a:pt x="2881" y="19495"/>
                    </a:cubicBezTo>
                    <a:cubicBezTo>
                      <a:pt x="-960" y="19951"/>
                      <a:pt x="-960" y="20689"/>
                      <a:pt x="2881" y="21144"/>
                    </a:cubicBezTo>
                    <a:cubicBezTo>
                      <a:pt x="6721" y="21600"/>
                      <a:pt x="12959" y="21600"/>
                      <a:pt x="16799" y="21144"/>
                    </a:cubicBezTo>
                    <a:cubicBezTo>
                      <a:pt x="20640" y="20689"/>
                      <a:pt x="20640" y="19951"/>
                      <a:pt x="16799" y="19495"/>
                    </a:cubicBezTo>
                    <a:cubicBezTo>
                      <a:pt x="15124" y="19296"/>
                      <a:pt x="12986" y="19191"/>
                      <a:pt x="10798" y="19165"/>
                    </a:cubicBezTo>
                    <a:lnTo>
                      <a:pt x="10798" y="2321"/>
                    </a:lnTo>
                    <a:cubicBezTo>
                      <a:pt x="12986" y="2296"/>
                      <a:pt x="15124" y="2191"/>
                      <a:pt x="16799" y="1992"/>
                    </a:cubicBezTo>
                    <a:cubicBezTo>
                      <a:pt x="20640" y="1536"/>
                      <a:pt x="20640" y="798"/>
                      <a:pt x="16799" y="342"/>
                    </a:cubicBezTo>
                    <a:cubicBezTo>
                      <a:pt x="14879" y="115"/>
                      <a:pt x="12357" y="0"/>
                      <a:pt x="9840" y="0"/>
                    </a:cubicBezTo>
                    <a:close/>
                  </a:path>
                </a:pathLst>
              </a:custGeom>
              <a:grpFill/>
              <a:ln w="3175"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sp>
          <p:nvSpPr>
            <p:cNvPr id="9" name="Lorem Ipsum is simply dummy typesetting industry. Lorem Ipsum has been the industry's standard dummy text ever since"/>
            <p:cNvSpPr/>
            <p:nvPr/>
          </p:nvSpPr>
          <p:spPr>
            <a:xfrm>
              <a:off x="3075491" y="399620"/>
              <a:ext cx="2554815" cy="21020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ma14="http://schemas.microsoft.com/office/mac/drawingml/2011/main" xmlns:a14="http://schemas.microsoft.com/office/drawing/2010/main" xmlns="" xmlns:arto="http://schemas.microsoft.com/office/word/2006/arto" xmlns:lc="http://schemas.openxmlformats.org/drawingml/2006/lockedCanvas" val="1"/>
              </a:ext>
            </a:extLst>
          </p:spPr>
          <p:txBody>
            <a:bodyPr wrap="square" lIns="27093" tIns="27093" rIns="27093" bIns="27093" numCol="1"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Organisation trimestrielle des sessions de e-Learning sur les valeurs d’ORANGE BURKINA FASO.</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0" name="Lorem Ipsum is simply dummy typesetting industry. Lorem Ipsum has been the industry's standard dummy text ever since"/>
            <p:cNvSpPr/>
            <p:nvPr/>
          </p:nvSpPr>
          <p:spPr>
            <a:xfrm>
              <a:off x="217276" y="4203107"/>
              <a:ext cx="2554179" cy="22743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ma14="http://schemas.microsoft.com/office/mac/drawingml/2011/main" xmlns:a14="http://schemas.microsoft.com/office/drawing/2010/main" xmlns="" xmlns:arto="http://schemas.microsoft.com/office/word/2006/arto" xmlns:lc="http://schemas.openxmlformats.org/drawingml/2006/lockedCanvas" val="1"/>
              </a:ext>
            </a:extLst>
          </p:spPr>
          <p:txBody>
            <a:bodyPr wrap="square" lIns="27093" tIns="27093" rIns="27093" bIns="27093" numCol="1" anchor="t">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Plaquettes informatives et des vadémécums synthétiques sur ORANGE BURKINA FASO doivent être distribués aux équipes dédiées ORANGE BURKINA FASO.</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1" name="Lorem Ipsum is simply dummy typesetting industry. Lorem Ipsum has been the industry's standard dummy text ever since"/>
            <p:cNvSpPr/>
            <p:nvPr/>
          </p:nvSpPr>
          <p:spPr>
            <a:xfrm>
              <a:off x="5366360" y="4203107"/>
              <a:ext cx="3096273" cy="224011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ma14="http://schemas.microsoft.com/office/mac/drawingml/2011/main" xmlns:a14="http://schemas.microsoft.com/office/drawing/2010/main" xmlns="" xmlns:arto="http://schemas.microsoft.com/office/word/2006/arto" xmlns:lc="http://schemas.openxmlformats.org/drawingml/2006/lockedCanvas" val="1"/>
              </a:ext>
            </a:extLst>
          </p:spPr>
          <p:txBody>
            <a:bodyPr wrap="square" lIns="27093" tIns="27093" rIns="27093" bIns="27093" numCol="1" anchor="t">
              <a:noAutofit/>
            </a:bodyPr>
            <a:lstStyle/>
            <a:p>
              <a:pPr marL="0" marR="0" lvl="0" indent="0" defTabSz="914400" eaLnBrk="1" fontAlgn="auto" latinLnBrk="0" hangingPunct="1">
                <a:lnSpc>
                  <a:spcPct val="115000"/>
                </a:lnSpc>
                <a:spcBef>
                  <a:spcPts val="0"/>
                </a:spcBef>
                <a:spcAft>
                  <a:spcPts val="190"/>
                </a:spcAft>
                <a:buClrTx/>
                <a:buSzTx/>
                <a:buFontTx/>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 </a:t>
              </a:r>
              <a:r>
                <a:rPr kumimoji="0" lang="fr-FR" sz="12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branding</a:t>
              </a:r>
              <a:r>
                <a:rPr kumimoji="0" lang="fr-FR"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personnalisé sera fait sur toute la plateforme, rappelant en permanence les couleurs, le logo, le slogan et les </a:t>
              </a:r>
              <a:r>
                <a:rPr kumimoji="0" lang="fr-FR"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messages édifiants véhiculés par la société.</a:t>
              </a:r>
              <a:endPar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endParaRPr>
            </a:p>
          </p:txBody>
        </p:sp>
      </p:grpSp>
      <p:sp>
        <p:nvSpPr>
          <p:cNvPr id="3" name="Rectangle 2"/>
          <p:cNvSpPr/>
          <p:nvPr/>
        </p:nvSpPr>
        <p:spPr>
          <a:xfrm>
            <a:off x="2153501" y="9291059"/>
            <a:ext cx="2778325" cy="224036"/>
          </a:xfrm>
          <a:prstGeom prst="rect">
            <a:avLst/>
          </a:prstGeom>
        </p:spPr>
        <p:txBody>
          <a:bodyPr wrap="none">
            <a:spAutoFit/>
          </a:bodyPr>
          <a:lstStyle/>
          <a:p>
            <a:pPr algn="ctr">
              <a:lnSpc>
                <a:spcPct val="107000"/>
              </a:lnSpc>
              <a:spcAft>
                <a:spcPts val="1000"/>
              </a:spcAft>
            </a:pPr>
            <a:r>
              <a:rPr lang="fr-FR" sz="800" i="1" u="sng" dirty="0">
                <a:solidFill>
                  <a:srgbClr val="44546A"/>
                </a:solidFill>
                <a:latin typeface="Calibri Light" panose="020F0302020204030204" pitchFamily="34" charset="0"/>
                <a:ea typeface="Calibri" panose="020F0502020204030204" pitchFamily="34" charset="0"/>
                <a:cs typeface="Times New Roman" panose="02020603050405020304" pitchFamily="18" charset="0"/>
              </a:rPr>
              <a:t>Figure 16: Processus d'acquisition ADN ORANGE BURKINA FASO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Espace réservé du numéro de diapositive 47"/>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49</a:t>
            </a:fld>
            <a:endParaRPr lang="fr-FR" sz="900" noProof="0" dirty="0">
              <a:solidFill>
                <a:schemeClr val="bg1">
                  <a:alpha val="70000"/>
                </a:schemeClr>
              </a:solidFill>
            </a:endParaRPr>
          </a:p>
        </p:txBody>
      </p:sp>
    </p:spTree>
    <p:extLst>
      <p:ext uri="{BB962C8B-B14F-4D97-AF65-F5344CB8AC3E}">
        <p14:creationId xmlns:p14="http://schemas.microsoft.com/office/powerpoint/2010/main" val="407227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6" name="Rectangle 5"/>
          <p:cNvSpPr/>
          <p:nvPr/>
        </p:nvSpPr>
        <p:spPr>
          <a:xfrm>
            <a:off x="315310" y="1540013"/>
            <a:ext cx="7010400" cy="590931"/>
          </a:xfrm>
          <a:prstGeom prst="rect">
            <a:avLst/>
          </a:prstGeom>
        </p:spPr>
        <p:txBody>
          <a:bodyPr wrap="square">
            <a:spAutoFit/>
          </a:bodyPr>
          <a:lstStyle/>
          <a:p>
            <a:pPr>
              <a:lnSpc>
                <a:spcPct val="107000"/>
              </a:lnSpc>
              <a:spcBef>
                <a:spcPts val="1200"/>
              </a:spcBef>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CHAPITRE </a:t>
            </a:r>
            <a:r>
              <a:rPr lang="en-US"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I: </a:t>
            </a:r>
            <a:r>
              <a:rPr lang="fr-FR"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NOTE DE SYNTHSE</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a:t>
            </a:fld>
            <a:endParaRPr lang="fr-FR" sz="900" noProof="0" dirty="0">
              <a:solidFill>
                <a:schemeClr val="bg1">
                  <a:alpha val="70000"/>
                </a:schemeClr>
              </a:solidFill>
            </a:endParaRPr>
          </a:p>
        </p:txBody>
      </p:sp>
      <p:sp>
        <p:nvSpPr>
          <p:cNvPr id="3" name="Rectangle 2"/>
          <p:cNvSpPr>
            <a:spLocks noChangeArrowheads="1"/>
          </p:cNvSpPr>
          <p:nvPr/>
        </p:nvSpPr>
        <p:spPr bwMode="auto">
          <a:xfrm>
            <a:off x="315310" y="2001846"/>
            <a:ext cx="6817800" cy="479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50000"/>
              </a:lnSpc>
              <a:spcBef>
                <a:spcPct val="0"/>
              </a:spcBef>
              <a:spcAft>
                <a:spcPts val="1000"/>
              </a:spcAft>
              <a:buClr>
                <a:srgbClr val="FF0000"/>
              </a:buClr>
              <a:buSzPts val="1600"/>
              <a:tabLst/>
            </a:pPr>
            <a:r>
              <a:rPr lang="fr-FR" altLang="fr-FR" b="1" dirty="0" smtClean="0">
                <a:latin typeface="Calibri Light" panose="020F0302020204030204" pitchFamily="34" charset="0"/>
                <a:ea typeface="Calibri" panose="020F0502020204030204" pitchFamily="34" charset="0"/>
                <a:cs typeface="Calibri Light" panose="020F0302020204030204" pitchFamily="34" charset="0"/>
              </a:rPr>
              <a:t>LES O</a:t>
            </a:r>
            <a:r>
              <a:rPr lang="fr-FR" altLang="fr-FR" b="1" dirty="0" smtClean="0" bmk="">
                <a:latin typeface="Calibri Light" panose="020F0302020204030204" pitchFamily="34" charset="0"/>
                <a:ea typeface="Calibri" panose="020F0502020204030204" pitchFamily="34" charset="0"/>
                <a:cs typeface="Calibri Light" panose="020F0302020204030204" pitchFamily="34" charset="0"/>
              </a:rPr>
              <a:t>FFRES </a:t>
            </a:r>
            <a:r>
              <a:rPr lang="fr-FR" altLang="fr-FR" b="1" dirty="0" bmk="">
                <a:latin typeface="Calibri Light" panose="020F0302020204030204" pitchFamily="34" charset="0"/>
                <a:ea typeface="Calibri" panose="020F0502020204030204" pitchFamily="34" charset="0"/>
                <a:cs typeface="Calibri Light" panose="020F0302020204030204" pitchFamily="34" charset="0"/>
              </a:rPr>
              <a:t>DE SERVICES</a:t>
            </a:r>
            <a:endParaRPr lang="fr-FR" altLang="fr-FR" b="1" dirty="0">
              <a:latin typeface="Calibri Light" panose="020F0302020204030204" pitchFamily="34" charset="0"/>
              <a:ea typeface="Calibri" panose="020F0502020204030204" pitchFamily="34" charset="0"/>
              <a:cs typeface="Calibri Light" panose="020F03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Le GROUPE MEDIA CONTACT, avec une quinzaine </a:t>
            </a: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d’années </a:t>
            </a: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d’expérience dans la gestion des centres de contacts externalisés, a su développer une forte expertise dans les principaux métiers de la relation client.</a:t>
            </a:r>
            <a:endParaRPr kumimoji="0" lang="fr-FR" altLang="fr-FR" sz="1400" b="0" i="0" u="none" strike="noStrike" cap="none" normalizeH="0" baseline="0" dirty="0" smtClean="0">
              <a:ln>
                <a:noFill/>
              </a:ln>
              <a:solidFill>
                <a:schemeClr val="tx1"/>
              </a:solidFill>
              <a:effectLst/>
              <a:latin typeface="Calibri Light" panose="020F0302020204030204" pitchFamily="34" charset="0"/>
              <a:cs typeface="Calibri Light" panose="020F03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Le GROUPE MEDIA CONTACT maîtrise l’ensemble des moyens utilisés dans la gestion de l’interaction client en front line ou sur des canaux distants. Toute chose lui permettant d’offrir une gamme complète de services à ses clients. </a:t>
            </a:r>
            <a:endParaRPr kumimoji="0" lang="fr-FR" altLang="fr-FR" sz="1400" b="0" i="0" u="none" strike="noStrike" cap="none" normalizeH="0" baseline="0" dirty="0" smtClean="0">
              <a:ln>
                <a:noFill/>
              </a:ln>
              <a:solidFill>
                <a:schemeClr val="tx1"/>
              </a:solidFill>
              <a:effectLst/>
              <a:latin typeface="Calibri Light" panose="020F0302020204030204" pitchFamily="34" charset="0"/>
              <a:cs typeface="Calibri Light" panose="020F03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Ainsi, </a:t>
            </a: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l’offre de service proposé prend en compte l’ensemble des besoins liés au management de la relation client. </a:t>
            </a:r>
            <a:endParaRPr kumimoji="0" lang="fr-FR" altLang="fr-FR" sz="1400" b="0" i="0" u="none" strike="noStrike" cap="none" normalizeH="0" baseline="0" dirty="0" smtClean="0">
              <a:ln>
                <a:noFill/>
              </a:ln>
              <a:solidFill>
                <a:schemeClr val="tx1"/>
              </a:solidFill>
              <a:effectLst/>
              <a:latin typeface="Calibri Light" panose="020F0302020204030204" pitchFamily="34" charset="0"/>
              <a:cs typeface="Calibri Light" panose="020F03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 lien direct avec la stratégie de développement commercial de ses clients, les services proposés par le GROUPE MEDIA CONTACT apportent une réponse pratique aux besoins des usagers ou clients finaux et couvrent globalement les attentes des donneurs d’ordre.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Notre offre est structurée autour des services suivants :</a:t>
            </a:r>
            <a:endParaRPr kumimoji="0" lang="fr-FR" altLang="fr-FR" sz="1400" b="0" i="0" u="none" strike="noStrike" cap="none" normalizeH="0" baseline="0" dirty="0" smtClean="0">
              <a:ln>
                <a:noFill/>
              </a:ln>
              <a:solidFill>
                <a:schemeClr val="tx1"/>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3073" name="Image 3171" descr="Votre entreprise 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530" y="6716234"/>
            <a:ext cx="4597959" cy="2912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76238" y="3008299"/>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9629179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04732" y="1490876"/>
            <a:ext cx="7147035" cy="8344849"/>
          </a:xfrm>
          <a:prstGeom prst="rect">
            <a:avLst/>
          </a:prstGeom>
        </p:spPr>
        <p:txBody>
          <a:bodyPr wrap="square">
            <a:spAutoFit/>
          </a:bodyPr>
          <a:lstStyle/>
          <a:p>
            <a:pPr marL="342900" lvl="0" indent="-342900">
              <a:lnSpc>
                <a:spcPct val="107000"/>
              </a:lnSpc>
              <a:spcBef>
                <a:spcPts val="1200"/>
              </a:spcBef>
              <a:spcAft>
                <a:spcPts val="0"/>
              </a:spcAft>
              <a:buFont typeface="+mj-lt"/>
              <a:buAutoNum type="arabicPeriod" startAt="4"/>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Motivation des équipes (incitations financières, reconnaissance). </a:t>
            </a:r>
            <a:endParaRPr lang="fr-FR" sz="1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0"/>
              </a:spcAft>
            </a:pPr>
            <a:r>
              <a:rPr lang="fr-FR" sz="12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rPr>
              <a:t> </a:t>
            </a:r>
            <a:endParaRPr lang="fr-FR" sz="11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90"/>
              </a:spcAft>
            </a:pP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Notre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politique de motivation salariale est basée sur des objectifs quantitatifs et qualitatifs avec un plan de rémunération fixe et variable.</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9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Pour accompagner le personnel à répondre objectivement aux besoins du client, nous proposons des</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contrats à durée déterminée, indéterminée ou à temps partiel</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pour des activités ponctuelles et saisonnières et à temps plein pour des activités de longue durée.</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9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 plus, certains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challenges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sont régulièrement entre les équipes dont la finalité est d’offrir de distinguer les employés par des récompenses autres que financières. Les avantages offerts vont des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bons d’achats aux abonnements à plusieurs services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en passant par des journées de congés supplémentaires ou des bons de restaurant, les paniers électroménagers, etc.</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9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Par ailleurs, afin de garantir un climat de travail stimulant, nous organisons au cours de l’année des événements à caractère récréatif tels que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 team building</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les tournois sportifs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entre le personnel ou la célébration en interne de fêtes ou journées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internationales.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Il s’agit par exemple de la fête de la musique, de la journée de la jeunesse, la journée internationale de la femme</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p>
          <a:p>
            <a:pPr algn="just">
              <a:lnSpc>
                <a:spcPct val="150000"/>
              </a:lnSpc>
              <a:spcAft>
                <a:spcPts val="190"/>
              </a:spcAft>
            </a:pP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07000"/>
              </a:lnSpc>
              <a:spcBef>
                <a:spcPts val="1200"/>
              </a:spcBef>
              <a:spcAft>
                <a:spcPts val="0"/>
              </a:spcAft>
              <a:buFont typeface="+mj-lt"/>
              <a:buAutoNum type="arabicPeriod" startAt="5"/>
            </a:pPr>
            <a:r>
              <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VALORISATION DES COLLABORATEURS</a:t>
            </a:r>
            <a:endParaRPr lang="fr-FR"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9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 bien-être au travail et la fidélisation de l’employé passe par plusieurs démarches. A Média Contact, nous développons une approche qui facilite l’épanouissement du collaborateur et la cohésion d’équipe.</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9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Les principaux leviers sur lesquels nous nous appuyons pour la valorisation des collaborateurs sont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endParaRPr lang="fr-FR" sz="1200" dirty="0" smtClean="0">
              <a:solidFill>
                <a:srgbClr val="000000"/>
              </a:solidFill>
              <a:latin typeface="Calibri Light" panose="020F0302020204030204" pitchFamily="34" charset="0"/>
              <a:ea typeface="Calibri" panose="020F0502020204030204" pitchFamily="34" charset="0"/>
            </a:endParaRPr>
          </a:p>
          <a:p>
            <a:endParaRPr lang="fr-FR" dirty="0"/>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50</a:t>
            </a:fld>
            <a:endParaRPr lang="fr-FR" sz="900" noProof="0" dirty="0">
              <a:solidFill>
                <a:schemeClr val="bg1">
                  <a:alpha val="70000"/>
                </a:schemeClr>
              </a:solidFill>
            </a:endParaRPr>
          </a:p>
        </p:txBody>
      </p:sp>
    </p:spTree>
    <p:extLst>
      <p:ext uri="{BB962C8B-B14F-4D97-AF65-F5344CB8AC3E}">
        <p14:creationId xmlns:p14="http://schemas.microsoft.com/office/powerpoint/2010/main" val="2061365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pSp>
        <p:nvGrpSpPr>
          <p:cNvPr id="3" name="Group 1"/>
          <p:cNvGrpSpPr/>
          <p:nvPr/>
        </p:nvGrpSpPr>
        <p:grpSpPr bwMode="auto">
          <a:xfrm>
            <a:off x="621030" y="1647005"/>
            <a:ext cx="6314440" cy="4391534"/>
            <a:chOff x="0" y="0"/>
            <a:chExt cx="10457415" cy="6511951"/>
          </a:xfrm>
        </p:grpSpPr>
        <p:grpSp>
          <p:nvGrpSpPr>
            <p:cNvPr id="5" name="Group 2"/>
            <p:cNvGrpSpPr>
              <a:grpSpLocks/>
            </p:cNvGrpSpPr>
            <p:nvPr/>
          </p:nvGrpSpPr>
          <p:grpSpPr bwMode="auto">
            <a:xfrm>
              <a:off x="0" y="0"/>
              <a:ext cx="4187373" cy="6511951"/>
              <a:chOff x="0" y="0"/>
              <a:chExt cx="4187373" cy="6511951"/>
            </a:xfrm>
          </p:grpSpPr>
          <p:grpSp>
            <p:nvGrpSpPr>
              <p:cNvPr id="25" name="Group 3"/>
              <p:cNvGrpSpPr>
                <a:grpSpLocks/>
              </p:cNvGrpSpPr>
              <p:nvPr/>
            </p:nvGrpSpPr>
            <p:grpSpPr bwMode="auto">
              <a:xfrm>
                <a:off x="481127" y="0"/>
                <a:ext cx="3706246" cy="6511951"/>
                <a:chOff x="481127" y="0"/>
                <a:chExt cx="3706246" cy="6511951"/>
              </a:xfrm>
            </p:grpSpPr>
            <p:sp>
              <p:nvSpPr>
                <p:cNvPr id="50" name="Rectangle 49"/>
                <p:cNvSpPr>
                  <a:spLocks/>
                </p:cNvSpPr>
                <p:nvPr/>
              </p:nvSpPr>
              <p:spPr bwMode="auto">
                <a:xfrm>
                  <a:off x="1144470" y="382467"/>
                  <a:ext cx="2379598" cy="5746992"/>
                </a:xfrm>
                <a:prstGeom prst="rect">
                  <a:avLst/>
                </a:prstGeom>
                <a:solidFill>
                  <a:srgbClr val="D8D8D8">
                    <a:alpha val="61385"/>
                  </a:srgb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1" name="Rectangle 50"/>
                <p:cNvSpPr>
                  <a:spLocks/>
                </p:cNvSpPr>
                <p:nvPr/>
              </p:nvSpPr>
              <p:spPr bwMode="auto">
                <a:xfrm>
                  <a:off x="1194637" y="2371110"/>
                  <a:ext cx="2379598" cy="1056716"/>
                </a:xfrm>
                <a:prstGeom prst="rect">
                  <a:avLst/>
                </a:prstGeom>
                <a:solidFill>
                  <a:srgbClr val="D72578"/>
                </a:solidFill>
                <a:ln w="38100" cap="flat" cmpd="sng" algn="ctr">
                  <a:solidFill>
                    <a:srgbClr val="FFFFFF"/>
                  </a:solidFill>
                  <a:prstDash val="solid"/>
                </a:ln>
                <a:effec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2" name="Rectangle 51"/>
                <p:cNvSpPr>
                  <a:spLocks/>
                </p:cNvSpPr>
                <p:nvPr/>
              </p:nvSpPr>
              <p:spPr bwMode="auto">
                <a:xfrm>
                  <a:off x="1119191" y="3460652"/>
                  <a:ext cx="2379598" cy="1385567"/>
                </a:xfrm>
                <a:prstGeom prst="rect">
                  <a:avLst/>
                </a:prstGeom>
                <a:solidFill>
                  <a:srgbClr val="8D8E91"/>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3" name="Rectangle 52"/>
                <p:cNvSpPr>
                  <a:spLocks/>
                </p:cNvSpPr>
                <p:nvPr/>
              </p:nvSpPr>
              <p:spPr bwMode="auto">
                <a:xfrm>
                  <a:off x="1144470" y="4947228"/>
                  <a:ext cx="2379598" cy="1182230"/>
                </a:xfrm>
                <a:prstGeom prst="rect">
                  <a:avLst/>
                </a:prstGeom>
                <a:gradFill>
                  <a:gsLst>
                    <a:gs pos="0">
                      <a:srgbClr val="C00000">
                        <a:alpha val="86000"/>
                      </a:srgbClr>
                    </a:gs>
                    <a:gs pos="74000">
                      <a:srgbClr val="FFCB05">
                        <a:lumMod val="45000"/>
                        <a:lumOff val="55000"/>
                      </a:srgbClr>
                    </a:gs>
                    <a:gs pos="83000">
                      <a:srgbClr val="FFCB05">
                        <a:lumMod val="45000"/>
                        <a:lumOff val="55000"/>
                      </a:srgbClr>
                    </a:gs>
                    <a:gs pos="100000">
                      <a:srgbClr val="FFCB05">
                        <a:lumMod val="30000"/>
                        <a:lumOff val="70000"/>
                      </a:srgbClr>
                    </a:gs>
                  </a:gsLst>
                  <a:lin ang="5400000" scaled="1"/>
                </a:gradFill>
                <a:ln w="38100" cap="flat" cmpd="sng" algn="ctr">
                  <a:solidFill>
                    <a:srgbClr val="FFFFFF"/>
                  </a:solidFill>
                  <a:prstDash val="solid"/>
                </a:ln>
                <a:effec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4" name="AutoShape 8"/>
                <p:cNvSpPr>
                  <a:spLocks/>
                </p:cNvSpPr>
                <p:nvPr/>
              </p:nvSpPr>
              <p:spPr bwMode="auto">
                <a:xfrm>
                  <a:off x="481127" y="0"/>
                  <a:ext cx="3706246" cy="6511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21600" y="0"/>
                      </a:lnTo>
                      <a:lnTo>
                        <a:pt x="0" y="0"/>
                      </a:lnTo>
                      <a:close/>
                      <a:moveTo>
                        <a:pt x="10815" y="1363"/>
                      </a:moveTo>
                      <a:cubicBezTo>
                        <a:pt x="11502" y="1363"/>
                        <a:pt x="12189" y="1512"/>
                        <a:pt x="12713" y="1811"/>
                      </a:cubicBezTo>
                      <a:cubicBezTo>
                        <a:pt x="13762" y="2408"/>
                        <a:pt x="13762" y="3375"/>
                        <a:pt x="12713" y="3972"/>
                      </a:cubicBezTo>
                      <a:cubicBezTo>
                        <a:pt x="11665" y="4569"/>
                        <a:pt x="9965" y="4569"/>
                        <a:pt x="8916" y="3972"/>
                      </a:cubicBezTo>
                      <a:cubicBezTo>
                        <a:pt x="7868" y="3375"/>
                        <a:pt x="7868" y="2408"/>
                        <a:pt x="8916" y="1811"/>
                      </a:cubicBezTo>
                      <a:cubicBezTo>
                        <a:pt x="9441" y="1512"/>
                        <a:pt x="10128" y="1363"/>
                        <a:pt x="10815" y="1363"/>
                      </a:cubicBezTo>
                      <a:close/>
                      <a:moveTo>
                        <a:pt x="7298" y="4886"/>
                      </a:moveTo>
                      <a:lnTo>
                        <a:pt x="14275" y="4887"/>
                      </a:lnTo>
                      <a:cubicBezTo>
                        <a:pt x="14993" y="4873"/>
                        <a:pt x="15699" y="5002"/>
                        <a:pt x="16271" y="5250"/>
                      </a:cubicBezTo>
                      <a:cubicBezTo>
                        <a:pt x="16944" y="5543"/>
                        <a:pt x="17380" y="5978"/>
                        <a:pt x="17482" y="6457"/>
                      </a:cubicBezTo>
                      <a:lnTo>
                        <a:pt x="17486" y="12211"/>
                      </a:lnTo>
                      <a:cubicBezTo>
                        <a:pt x="17486" y="12625"/>
                        <a:pt x="16896" y="12961"/>
                        <a:pt x="16169" y="12961"/>
                      </a:cubicBezTo>
                      <a:cubicBezTo>
                        <a:pt x="15441" y="12961"/>
                        <a:pt x="14851" y="12625"/>
                        <a:pt x="14851" y="12211"/>
                      </a:cubicBezTo>
                      <a:lnTo>
                        <a:pt x="14851" y="6600"/>
                      </a:lnTo>
                      <a:lnTo>
                        <a:pt x="14281" y="6600"/>
                      </a:lnTo>
                      <a:lnTo>
                        <a:pt x="14281" y="12143"/>
                      </a:lnTo>
                      <a:lnTo>
                        <a:pt x="14280" y="12143"/>
                      </a:lnTo>
                      <a:lnTo>
                        <a:pt x="14280" y="19338"/>
                      </a:lnTo>
                      <a:cubicBezTo>
                        <a:pt x="14280" y="19834"/>
                        <a:pt x="13573" y="20237"/>
                        <a:pt x="12701" y="20237"/>
                      </a:cubicBezTo>
                      <a:cubicBezTo>
                        <a:pt x="11829" y="20237"/>
                        <a:pt x="11122" y="19834"/>
                        <a:pt x="11122" y="19338"/>
                      </a:cubicBezTo>
                      <a:lnTo>
                        <a:pt x="11122" y="12143"/>
                      </a:lnTo>
                      <a:lnTo>
                        <a:pt x="10446" y="12143"/>
                      </a:lnTo>
                      <a:lnTo>
                        <a:pt x="10446" y="19338"/>
                      </a:lnTo>
                      <a:cubicBezTo>
                        <a:pt x="10446" y="19834"/>
                        <a:pt x="9739" y="20237"/>
                        <a:pt x="8867" y="20237"/>
                      </a:cubicBezTo>
                      <a:cubicBezTo>
                        <a:pt x="7995" y="20236"/>
                        <a:pt x="7288" y="19834"/>
                        <a:pt x="7288" y="19338"/>
                      </a:cubicBezTo>
                      <a:lnTo>
                        <a:pt x="7298" y="6600"/>
                      </a:lnTo>
                      <a:lnTo>
                        <a:pt x="6746" y="6600"/>
                      </a:lnTo>
                      <a:lnTo>
                        <a:pt x="6746" y="12211"/>
                      </a:lnTo>
                      <a:cubicBezTo>
                        <a:pt x="6747" y="12625"/>
                        <a:pt x="6158" y="12961"/>
                        <a:pt x="5430" y="12961"/>
                      </a:cubicBezTo>
                      <a:cubicBezTo>
                        <a:pt x="4703" y="12961"/>
                        <a:pt x="4114" y="12625"/>
                        <a:pt x="4114" y="12211"/>
                      </a:cubicBezTo>
                      <a:lnTo>
                        <a:pt x="4115" y="6457"/>
                      </a:lnTo>
                      <a:cubicBezTo>
                        <a:pt x="4218" y="5978"/>
                        <a:pt x="4656" y="5543"/>
                        <a:pt x="5330" y="5250"/>
                      </a:cubicBezTo>
                      <a:cubicBezTo>
                        <a:pt x="5895" y="5005"/>
                        <a:pt x="6589" y="4877"/>
                        <a:pt x="7298" y="4887"/>
                      </a:cubicBezTo>
                      <a:lnTo>
                        <a:pt x="7298" y="4886"/>
                      </a:lnTo>
                      <a:close/>
                    </a:path>
                  </a:pathLst>
                </a:custGeom>
                <a:solidFill>
                  <a:srgbClr val="FFFFF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cxnSp>
            <p:nvCxnSpPr>
              <p:cNvPr id="26" name="Line 9"/>
              <p:cNvCxnSpPr/>
              <p:nvPr/>
            </p:nvCxnSpPr>
            <p:spPr bwMode="auto">
              <a:xfrm>
                <a:off x="430957" y="2370667"/>
                <a:ext cx="3475356" cy="1"/>
              </a:xfrm>
              <a:prstGeom prst="line">
                <a:avLst/>
              </a:prstGeom>
              <a:noFill/>
              <a:ln w="12700" cap="flat" cmpd="sng">
                <a:solidFill>
                  <a:srgbClr val="BEBEBE"/>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10"/>
              <p:cNvCxnSpPr/>
              <p:nvPr/>
            </p:nvCxnSpPr>
            <p:spPr bwMode="auto">
              <a:xfrm>
                <a:off x="526957" y="3458729"/>
                <a:ext cx="3475356" cy="1"/>
              </a:xfrm>
              <a:prstGeom prst="line">
                <a:avLst/>
              </a:prstGeom>
              <a:noFill/>
              <a:ln w="12700" cap="flat" cmpd="sng">
                <a:solidFill>
                  <a:srgbClr val="BEBEBE"/>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11"/>
              <p:cNvCxnSpPr/>
              <p:nvPr/>
            </p:nvCxnSpPr>
            <p:spPr bwMode="auto">
              <a:xfrm>
                <a:off x="526957" y="4970902"/>
                <a:ext cx="3475356" cy="1"/>
              </a:xfrm>
              <a:prstGeom prst="line">
                <a:avLst/>
              </a:prstGeom>
              <a:noFill/>
              <a:ln w="12700" cap="flat" cmpd="sng">
                <a:solidFill>
                  <a:srgbClr val="BEBEBE"/>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12"/>
              <p:cNvCxnSpPr/>
              <p:nvPr/>
            </p:nvCxnSpPr>
            <p:spPr bwMode="auto">
              <a:xfrm>
                <a:off x="177441" y="6097811"/>
                <a:ext cx="3475356" cy="1"/>
              </a:xfrm>
              <a:prstGeom prst="line">
                <a:avLst/>
              </a:prstGeom>
              <a:noFill/>
              <a:ln w="12700" cap="flat" cmpd="sng">
                <a:solidFill>
                  <a:srgbClr val="BEBEBE"/>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13"/>
              <p:cNvCxnSpPr/>
              <p:nvPr/>
            </p:nvCxnSpPr>
            <p:spPr bwMode="auto">
              <a:xfrm>
                <a:off x="177441" y="410791"/>
                <a:ext cx="3475356" cy="1"/>
              </a:xfrm>
              <a:prstGeom prst="line">
                <a:avLst/>
              </a:prstGeom>
              <a:noFill/>
              <a:ln w="12700" cap="flat" cmpd="sng">
                <a:solidFill>
                  <a:srgbClr val="BEBEBE"/>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14"/>
              <p:cNvCxnSpPr/>
              <p:nvPr/>
            </p:nvCxnSpPr>
            <p:spPr bwMode="auto">
              <a:xfrm flipH="1">
                <a:off x="430957" y="406276"/>
                <a:ext cx="2" cy="5699373"/>
              </a:xfrm>
              <a:prstGeom prst="line">
                <a:avLst/>
              </a:prstGeom>
              <a:noFill/>
              <a:ln w="12700" cap="flat" cmpd="sng">
                <a:solidFill>
                  <a:srgbClr val="BEBEBE"/>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2" name="Group 15"/>
              <p:cNvGrpSpPr>
                <a:grpSpLocks/>
              </p:cNvGrpSpPr>
              <p:nvPr/>
            </p:nvGrpSpPr>
            <p:grpSpPr bwMode="auto">
              <a:xfrm>
                <a:off x="238057" y="1339794"/>
                <a:ext cx="308545" cy="1183702"/>
                <a:chOff x="238057" y="1339802"/>
                <a:chExt cx="308544" cy="1183702"/>
              </a:xfrm>
            </p:grpSpPr>
            <p:sp>
              <p:nvSpPr>
                <p:cNvPr id="46" name="Oval 16"/>
                <p:cNvSpPr>
                  <a:spLocks/>
                </p:cNvSpPr>
                <p:nvPr/>
              </p:nvSpPr>
              <p:spPr bwMode="auto">
                <a:xfrm>
                  <a:off x="257685" y="2234589"/>
                  <a:ext cx="288916" cy="288915"/>
                </a:xfrm>
                <a:prstGeom prst="ellipse">
                  <a:avLst/>
                </a:prstGeom>
                <a:solidFill>
                  <a:srgbClr val="48546C"/>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8" name="Oval 16"/>
                <p:cNvSpPr>
                  <a:spLocks/>
                </p:cNvSpPr>
                <p:nvPr/>
              </p:nvSpPr>
              <p:spPr bwMode="auto">
                <a:xfrm>
                  <a:off x="238057" y="1339802"/>
                  <a:ext cx="288917" cy="288916"/>
                </a:xfrm>
                <a:prstGeom prst="ellipse">
                  <a:avLst/>
                </a:prstGeom>
                <a:solidFill>
                  <a:srgbClr val="48546C"/>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sp>
            <p:nvSpPr>
              <p:cNvPr id="44" name="Oval 19"/>
              <p:cNvSpPr>
                <a:spLocks/>
              </p:cNvSpPr>
              <p:nvPr/>
            </p:nvSpPr>
            <p:spPr bwMode="auto">
              <a:xfrm>
                <a:off x="286499" y="3385840"/>
                <a:ext cx="288917" cy="288915"/>
              </a:xfrm>
              <a:prstGeom prst="ellipse">
                <a:avLst/>
              </a:prstGeom>
              <a:solidFill>
                <a:srgbClr val="48546C"/>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2" name="Oval 22"/>
              <p:cNvSpPr>
                <a:spLocks/>
              </p:cNvSpPr>
              <p:nvPr/>
            </p:nvSpPr>
            <p:spPr bwMode="auto">
              <a:xfrm>
                <a:off x="286499" y="4826888"/>
                <a:ext cx="288917" cy="288915"/>
              </a:xfrm>
              <a:prstGeom prst="ellipse">
                <a:avLst/>
              </a:prstGeom>
              <a:solidFill>
                <a:srgbClr val="48546C"/>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0" name="AutoShape 25"/>
              <p:cNvSpPr>
                <a:spLocks/>
              </p:cNvSpPr>
              <p:nvPr/>
            </p:nvSpPr>
            <p:spPr bwMode="auto">
              <a:xfrm>
                <a:off x="0" y="267006"/>
                <a:ext cx="812800" cy="288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8000" y="0"/>
                    </a:lnTo>
                    <a:lnTo>
                      <a:pt x="21600" y="10800"/>
                    </a:lnTo>
                    <a:lnTo>
                      <a:pt x="18000" y="21600"/>
                    </a:lnTo>
                    <a:lnTo>
                      <a:pt x="0" y="21600"/>
                    </a:lnTo>
                    <a:lnTo>
                      <a:pt x="0" y="0"/>
                    </a:lnTo>
                    <a:close/>
                  </a:path>
                </a:pathLst>
              </a:custGeom>
              <a:solidFill>
                <a:srgbClr val="FF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8" name="AutoShape 28"/>
              <p:cNvSpPr>
                <a:spLocks/>
              </p:cNvSpPr>
              <p:nvPr/>
            </p:nvSpPr>
            <p:spPr bwMode="auto">
              <a:xfrm>
                <a:off x="24558" y="5953356"/>
                <a:ext cx="812800" cy="288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8000" y="0"/>
                    </a:lnTo>
                    <a:lnTo>
                      <a:pt x="21600" y="10800"/>
                    </a:lnTo>
                    <a:lnTo>
                      <a:pt x="18000" y="21600"/>
                    </a:lnTo>
                    <a:lnTo>
                      <a:pt x="0" y="21600"/>
                    </a:lnTo>
                    <a:lnTo>
                      <a:pt x="0" y="0"/>
                    </a:lnTo>
                    <a:close/>
                  </a:path>
                </a:pathLst>
              </a:custGeom>
              <a:solidFill>
                <a:srgbClr val="FF0000"/>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37" name="Line 9"/>
              <p:cNvCxnSpPr/>
              <p:nvPr/>
            </p:nvCxnSpPr>
            <p:spPr bwMode="auto">
              <a:xfrm>
                <a:off x="362296" y="1420207"/>
                <a:ext cx="3475354" cy="1"/>
              </a:xfrm>
              <a:prstGeom prst="line">
                <a:avLst/>
              </a:prstGeom>
              <a:noFill/>
              <a:ln w="12700" cap="flat" cmpd="sng">
                <a:solidFill>
                  <a:srgbClr val="BEBEBE"/>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 name="Group 30"/>
            <p:cNvGrpSpPr>
              <a:grpSpLocks/>
            </p:cNvGrpSpPr>
            <p:nvPr/>
          </p:nvGrpSpPr>
          <p:grpSpPr bwMode="auto">
            <a:xfrm>
              <a:off x="5185530" y="2878020"/>
              <a:ext cx="5271885" cy="3098501"/>
              <a:chOff x="5185530" y="2878020"/>
              <a:chExt cx="5271885" cy="3098501"/>
            </a:xfrm>
          </p:grpSpPr>
          <p:grpSp>
            <p:nvGrpSpPr>
              <p:cNvPr id="7" name="Group 34"/>
              <p:cNvGrpSpPr>
                <a:grpSpLocks/>
              </p:cNvGrpSpPr>
              <p:nvPr/>
            </p:nvGrpSpPr>
            <p:grpSpPr bwMode="auto">
              <a:xfrm>
                <a:off x="5187252" y="2878020"/>
                <a:ext cx="5270163" cy="1597495"/>
                <a:chOff x="5187252" y="2878020"/>
                <a:chExt cx="5270162" cy="1597495"/>
              </a:xfrm>
            </p:grpSpPr>
            <p:sp>
              <p:nvSpPr>
                <p:cNvPr id="18" name="Text Box 35"/>
                <p:cNvSpPr txBox="1">
                  <a:spLocks/>
                </p:cNvSpPr>
                <p:nvPr/>
              </p:nvSpPr>
              <p:spPr bwMode="auto">
                <a:xfrm>
                  <a:off x="5211047" y="3871697"/>
                  <a:ext cx="3775409" cy="603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093" tIns="27093" rIns="27093" bIns="27093" anchor="ctr">
                  <a:spAutoFit/>
                </a:bodyPr>
                <a:lstStyle/>
                <a:p>
                  <a:pPr marL="0" marR="0" lvl="0" indent="0" defTabSz="914400" eaLnBrk="1" fontAlgn="base"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D3545"/>
                      </a:solidFill>
                      <a:effectLst/>
                      <a:uLnTx/>
                      <a:uFillTx/>
                      <a:latin typeface="MTN Brighter Sans"/>
                      <a:ea typeface="Times New Roman" panose="02020603050405020304" pitchFamily="18" charset="0"/>
                      <a:cs typeface="Arial" panose="020B0604020202020204" pitchFamily="34" charset="0"/>
                    </a:rPr>
                    <a:t>Santé au travail</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9" name="AutoShape 36"/>
                <p:cNvSpPr>
                  <a:spLocks/>
                </p:cNvSpPr>
                <p:nvPr/>
              </p:nvSpPr>
              <p:spPr bwMode="auto">
                <a:xfrm>
                  <a:off x="5211049" y="4370648"/>
                  <a:ext cx="5246195" cy="104866"/>
                </a:xfrm>
                <a:prstGeom prst="roundRect">
                  <a:avLst>
                    <a:gd name="adj" fmla="val 50000"/>
                  </a:avLst>
                </a:prstGeom>
                <a:solidFill>
                  <a:srgbClr val="E7E7E7"/>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0" name="AutoShape 37"/>
                <p:cNvSpPr>
                  <a:spLocks/>
                </p:cNvSpPr>
                <p:nvPr/>
              </p:nvSpPr>
              <p:spPr bwMode="auto">
                <a:xfrm>
                  <a:off x="5211049" y="4370648"/>
                  <a:ext cx="2232126" cy="104866"/>
                </a:xfrm>
                <a:prstGeom prst="roundRect">
                  <a:avLst>
                    <a:gd name="adj" fmla="val 50000"/>
                  </a:avLst>
                </a:prstGeom>
                <a:gradFill>
                  <a:gsLst>
                    <a:gs pos="0">
                      <a:srgbClr val="C00000">
                        <a:alpha val="86000"/>
                      </a:srgbClr>
                    </a:gs>
                    <a:gs pos="74000">
                      <a:srgbClr val="FFCB05">
                        <a:lumMod val="45000"/>
                        <a:lumOff val="55000"/>
                      </a:srgbClr>
                    </a:gs>
                    <a:gs pos="83000">
                      <a:srgbClr val="FFCB05">
                        <a:lumMod val="45000"/>
                        <a:lumOff val="55000"/>
                      </a:srgbClr>
                    </a:gs>
                    <a:gs pos="100000">
                      <a:srgbClr val="FFCB05">
                        <a:lumMod val="30000"/>
                        <a:lumOff val="70000"/>
                      </a:srgbClr>
                    </a:gs>
                  </a:gsLst>
                  <a:lin ang="5400000" scaled="1"/>
                </a:gradFill>
                <a:ln w="38100" cap="flat" cmpd="sng" algn="ctr">
                  <a:solidFill>
                    <a:srgbClr val="FFFFFF"/>
                  </a:solidFill>
                  <a:prstDash val="solid"/>
                </a:ln>
                <a:effec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1" name="AutoShape 39"/>
                <p:cNvSpPr>
                  <a:spLocks/>
                </p:cNvSpPr>
                <p:nvPr/>
              </p:nvSpPr>
              <p:spPr bwMode="auto">
                <a:xfrm>
                  <a:off x="10348067" y="4097281"/>
                  <a:ext cx="107122" cy="107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3600" y="10800"/>
                        <a:pt x="16200" y="8350"/>
                        <a:pt x="16200" y="5400"/>
                      </a:cubicBezTo>
                      <a:cubicBezTo>
                        <a:pt x="16200" y="2450"/>
                        <a:pt x="13750" y="0"/>
                        <a:pt x="10800" y="0"/>
                      </a:cubicBezTo>
                      <a:cubicBezTo>
                        <a:pt x="7850" y="0"/>
                        <a:pt x="5400" y="2450"/>
                        <a:pt x="5400" y="5400"/>
                      </a:cubicBezTo>
                      <a:cubicBezTo>
                        <a:pt x="5400" y="8350"/>
                        <a:pt x="7700" y="10800"/>
                        <a:pt x="10800" y="10800"/>
                      </a:cubicBezTo>
                      <a:close/>
                      <a:moveTo>
                        <a:pt x="10800" y="13350"/>
                      </a:moveTo>
                      <a:cubicBezTo>
                        <a:pt x="7200" y="13350"/>
                        <a:pt x="0" y="15150"/>
                        <a:pt x="0" y="18750"/>
                      </a:cubicBezTo>
                      <a:lnTo>
                        <a:pt x="0" y="21600"/>
                      </a:lnTo>
                      <a:lnTo>
                        <a:pt x="21600" y="21600"/>
                      </a:lnTo>
                      <a:lnTo>
                        <a:pt x="21600" y="18750"/>
                      </a:lnTo>
                      <a:cubicBezTo>
                        <a:pt x="21600" y="15150"/>
                        <a:pt x="14400" y="13350"/>
                        <a:pt x="10800" y="13350"/>
                      </a:cubicBezTo>
                      <a:close/>
                    </a:path>
                  </a:pathLst>
                </a:custGeom>
                <a:solidFill>
                  <a:srgbClr val="BEBEBE"/>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4384" tIns="24384" rIns="24384" bIns="2438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2" name="Text Box 35"/>
                <p:cNvSpPr txBox="1">
                  <a:spLocks/>
                </p:cNvSpPr>
                <p:nvPr/>
              </p:nvSpPr>
              <p:spPr bwMode="auto">
                <a:xfrm>
                  <a:off x="5187252" y="2878020"/>
                  <a:ext cx="3773305" cy="603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093" tIns="27093" rIns="27093" bIns="27093" anchor="ctr">
                  <a:spAutoFit/>
                </a:bodyPr>
                <a:lstStyle/>
                <a:p>
                  <a:pPr marL="0" marR="0" lvl="0" indent="0" defTabSz="914400" eaLnBrk="1" fontAlgn="base"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D3545"/>
                      </a:solidFill>
                      <a:effectLst/>
                      <a:uLnTx/>
                      <a:uFillTx/>
                      <a:latin typeface="MTN Brighter Sans"/>
                      <a:ea typeface="Times New Roman" panose="02020603050405020304" pitchFamily="18" charset="0"/>
                      <a:cs typeface="Arial" panose="020B0604020202020204" pitchFamily="34" charset="0"/>
                    </a:rPr>
                    <a:t>Gestion des commentaires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3" name="AutoShape 36"/>
                <p:cNvSpPr>
                  <a:spLocks/>
                </p:cNvSpPr>
                <p:nvPr/>
              </p:nvSpPr>
              <p:spPr bwMode="auto">
                <a:xfrm>
                  <a:off x="5211218" y="3347679"/>
                  <a:ext cx="5246196" cy="104866"/>
                </a:xfrm>
                <a:prstGeom prst="roundRect">
                  <a:avLst>
                    <a:gd name="adj" fmla="val 50000"/>
                  </a:avLst>
                </a:prstGeom>
                <a:solidFill>
                  <a:srgbClr val="E7E7E7"/>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4" name="AutoShape 39"/>
                <p:cNvSpPr>
                  <a:spLocks/>
                </p:cNvSpPr>
                <p:nvPr/>
              </p:nvSpPr>
              <p:spPr bwMode="auto">
                <a:xfrm>
                  <a:off x="10221880" y="3094578"/>
                  <a:ext cx="107122" cy="1071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3600" y="10800"/>
                        <a:pt x="16200" y="8350"/>
                        <a:pt x="16200" y="5400"/>
                      </a:cubicBezTo>
                      <a:cubicBezTo>
                        <a:pt x="16200" y="2450"/>
                        <a:pt x="13750" y="0"/>
                        <a:pt x="10800" y="0"/>
                      </a:cubicBezTo>
                      <a:cubicBezTo>
                        <a:pt x="7850" y="0"/>
                        <a:pt x="5400" y="2450"/>
                        <a:pt x="5400" y="5400"/>
                      </a:cubicBezTo>
                      <a:cubicBezTo>
                        <a:pt x="5400" y="8350"/>
                        <a:pt x="7700" y="10800"/>
                        <a:pt x="10800" y="10800"/>
                      </a:cubicBezTo>
                      <a:close/>
                      <a:moveTo>
                        <a:pt x="10800" y="13350"/>
                      </a:moveTo>
                      <a:cubicBezTo>
                        <a:pt x="7200" y="13350"/>
                        <a:pt x="0" y="15150"/>
                        <a:pt x="0" y="18750"/>
                      </a:cubicBezTo>
                      <a:lnTo>
                        <a:pt x="0" y="21600"/>
                      </a:lnTo>
                      <a:lnTo>
                        <a:pt x="21600" y="21600"/>
                      </a:lnTo>
                      <a:lnTo>
                        <a:pt x="21600" y="18750"/>
                      </a:lnTo>
                      <a:cubicBezTo>
                        <a:pt x="21600" y="15150"/>
                        <a:pt x="14400" y="13350"/>
                        <a:pt x="10800" y="13350"/>
                      </a:cubicBezTo>
                      <a:close/>
                    </a:path>
                  </a:pathLst>
                </a:custGeom>
                <a:solidFill>
                  <a:srgbClr val="BEBEBE"/>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4384" tIns="24384" rIns="24384" bIns="2438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8" name="Group 40"/>
              <p:cNvGrpSpPr>
                <a:grpSpLocks/>
              </p:cNvGrpSpPr>
              <p:nvPr/>
            </p:nvGrpSpPr>
            <p:grpSpPr bwMode="auto">
              <a:xfrm>
                <a:off x="5185530" y="4526197"/>
                <a:ext cx="5271719" cy="698254"/>
                <a:chOff x="5185528" y="4526197"/>
                <a:chExt cx="5271716" cy="698254"/>
              </a:xfrm>
            </p:grpSpPr>
            <p:sp>
              <p:nvSpPr>
                <p:cNvPr id="14" name="Text Box 41"/>
                <p:cNvSpPr txBox="1">
                  <a:spLocks/>
                </p:cNvSpPr>
                <p:nvPr/>
              </p:nvSpPr>
              <p:spPr bwMode="auto">
                <a:xfrm>
                  <a:off x="5185528" y="4526197"/>
                  <a:ext cx="4119263" cy="603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093" tIns="27093" rIns="27093" bIns="27093"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2D3545"/>
                      </a:solidFill>
                      <a:effectLst/>
                      <a:uLnTx/>
                      <a:uFillTx/>
                      <a:latin typeface="MTN Brighter Sans"/>
                      <a:ea typeface="Times New Roman" panose="02020603050405020304" pitchFamily="18" charset="0"/>
                      <a:cs typeface="Arial" panose="020B0604020202020204" pitchFamily="34" charset="0"/>
                    </a:rPr>
                    <a:t>Rewarding</a:t>
                  </a:r>
                  <a:r>
                    <a:rPr kumimoji="0" lang="fr-FR" sz="1200" b="1" i="0" u="none" strike="noStrike" kern="1200" cap="none" spc="0" normalizeH="0" baseline="0" noProof="0" dirty="0">
                      <a:ln>
                        <a:noFill/>
                      </a:ln>
                      <a:solidFill>
                        <a:srgbClr val="2D3545"/>
                      </a:solidFill>
                      <a:effectLst/>
                      <a:uLnTx/>
                      <a:uFillTx/>
                      <a:latin typeface="MTN Brighter Sans"/>
                      <a:ea typeface="Times New Roman" panose="02020603050405020304" pitchFamily="18" charset="0"/>
                      <a:cs typeface="Arial" panose="020B0604020202020204" pitchFamily="34" charset="0"/>
                    </a:rPr>
                    <a:t> conjoint avec les clients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5" name="AutoShape 42"/>
                <p:cNvSpPr>
                  <a:spLocks/>
                </p:cNvSpPr>
                <p:nvPr/>
              </p:nvSpPr>
              <p:spPr bwMode="auto">
                <a:xfrm>
                  <a:off x="5211049" y="5119585"/>
                  <a:ext cx="5246195" cy="104866"/>
                </a:xfrm>
                <a:prstGeom prst="roundRect">
                  <a:avLst>
                    <a:gd name="adj" fmla="val 50000"/>
                  </a:avLst>
                </a:prstGeom>
                <a:solidFill>
                  <a:srgbClr val="E7E7E7"/>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6" name="AutoShape 43"/>
                <p:cNvSpPr>
                  <a:spLocks/>
                </p:cNvSpPr>
                <p:nvPr/>
              </p:nvSpPr>
              <p:spPr bwMode="auto">
                <a:xfrm>
                  <a:off x="5211049" y="5119585"/>
                  <a:ext cx="2820179" cy="104866"/>
                </a:xfrm>
                <a:prstGeom prst="roundRect">
                  <a:avLst>
                    <a:gd name="adj" fmla="val 50000"/>
                  </a:avLst>
                </a:prstGeom>
                <a:solidFill>
                  <a:srgbClr val="8D8E91"/>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7" name="AutoShape 45"/>
                <p:cNvSpPr>
                  <a:spLocks/>
                </p:cNvSpPr>
                <p:nvPr/>
              </p:nvSpPr>
              <p:spPr bwMode="auto">
                <a:xfrm>
                  <a:off x="10348067" y="4846218"/>
                  <a:ext cx="107122" cy="107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3600" y="10800"/>
                        <a:pt x="16200" y="8350"/>
                        <a:pt x="16200" y="5400"/>
                      </a:cubicBezTo>
                      <a:cubicBezTo>
                        <a:pt x="16200" y="2450"/>
                        <a:pt x="13750" y="0"/>
                        <a:pt x="10800" y="0"/>
                      </a:cubicBezTo>
                      <a:cubicBezTo>
                        <a:pt x="7850" y="0"/>
                        <a:pt x="5400" y="2450"/>
                        <a:pt x="5400" y="5400"/>
                      </a:cubicBezTo>
                      <a:cubicBezTo>
                        <a:pt x="5400" y="8350"/>
                        <a:pt x="7700" y="10800"/>
                        <a:pt x="10800" y="10800"/>
                      </a:cubicBezTo>
                      <a:close/>
                      <a:moveTo>
                        <a:pt x="10800" y="13350"/>
                      </a:moveTo>
                      <a:cubicBezTo>
                        <a:pt x="7200" y="13350"/>
                        <a:pt x="0" y="15150"/>
                        <a:pt x="0" y="18750"/>
                      </a:cubicBezTo>
                      <a:lnTo>
                        <a:pt x="0" y="21600"/>
                      </a:lnTo>
                      <a:lnTo>
                        <a:pt x="21600" y="21600"/>
                      </a:lnTo>
                      <a:lnTo>
                        <a:pt x="21600" y="18750"/>
                      </a:lnTo>
                      <a:cubicBezTo>
                        <a:pt x="21600" y="15150"/>
                        <a:pt x="14400" y="13350"/>
                        <a:pt x="10800" y="13350"/>
                      </a:cubicBezTo>
                      <a:close/>
                    </a:path>
                  </a:pathLst>
                </a:custGeom>
                <a:solidFill>
                  <a:srgbClr val="BEBEBE"/>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4384" tIns="24384" rIns="24384" bIns="2438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9" name="Group 46"/>
              <p:cNvGrpSpPr>
                <a:grpSpLocks/>
              </p:cNvGrpSpPr>
              <p:nvPr/>
            </p:nvGrpSpPr>
            <p:grpSpPr bwMode="auto">
              <a:xfrm>
                <a:off x="5211047" y="5356695"/>
                <a:ext cx="5246196" cy="619826"/>
                <a:chOff x="5211048" y="5356697"/>
                <a:chExt cx="5246196" cy="619825"/>
              </a:xfrm>
            </p:grpSpPr>
            <p:sp>
              <p:nvSpPr>
                <p:cNvPr id="10" name="Text Box 47"/>
                <p:cNvSpPr txBox="1">
                  <a:spLocks/>
                </p:cNvSpPr>
                <p:nvPr/>
              </p:nvSpPr>
              <p:spPr bwMode="auto">
                <a:xfrm>
                  <a:off x="5228709" y="5356697"/>
                  <a:ext cx="2622913" cy="603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093" tIns="27093" rIns="27093" bIns="27093"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D3545"/>
                      </a:solidFill>
                      <a:effectLst/>
                      <a:uLnTx/>
                      <a:uFillTx/>
                      <a:latin typeface="MTN Brighter Sans"/>
                      <a:ea typeface="Times New Roman" panose="02020603050405020304" pitchFamily="18" charset="0"/>
                      <a:cs typeface="Arial" panose="020B0604020202020204" pitchFamily="34" charset="0"/>
                    </a:rPr>
                    <a:t>Engagement sociétal</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1" name="AutoShape 48"/>
                <p:cNvSpPr>
                  <a:spLocks/>
                </p:cNvSpPr>
                <p:nvPr/>
              </p:nvSpPr>
              <p:spPr bwMode="auto">
                <a:xfrm>
                  <a:off x="5211049" y="5868522"/>
                  <a:ext cx="5246195" cy="104866"/>
                </a:xfrm>
                <a:prstGeom prst="roundRect">
                  <a:avLst>
                    <a:gd name="adj" fmla="val 50000"/>
                  </a:avLst>
                </a:prstGeom>
                <a:solidFill>
                  <a:srgbClr val="E7E7E7"/>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2" name="AutoShape 49"/>
                <p:cNvSpPr>
                  <a:spLocks/>
                </p:cNvSpPr>
                <p:nvPr/>
              </p:nvSpPr>
              <p:spPr bwMode="auto">
                <a:xfrm>
                  <a:off x="5211048" y="5868522"/>
                  <a:ext cx="4068230" cy="108000"/>
                </a:xfrm>
                <a:prstGeom prst="roundRect">
                  <a:avLst>
                    <a:gd name="adj" fmla="val 50000"/>
                  </a:avLst>
                </a:prstGeom>
                <a:solidFill>
                  <a:srgbClr val="D72578"/>
                </a:solidFill>
                <a:ln w="38100" cap="flat" cmpd="sng" algn="ctr">
                  <a:solidFill>
                    <a:srgbClr val="FFFFFF"/>
                  </a:solidFill>
                  <a:prstDash val="solid"/>
                </a:ln>
                <a:effectLst/>
              </p:spPr>
              <p:txBody>
                <a:bodyPr lIns="27093" tIns="27093" rIns="27093" bIns="2709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 name="AutoShape 51"/>
                <p:cNvSpPr>
                  <a:spLocks/>
                </p:cNvSpPr>
                <p:nvPr/>
              </p:nvSpPr>
              <p:spPr bwMode="auto">
                <a:xfrm>
                  <a:off x="10348067" y="5595155"/>
                  <a:ext cx="107122" cy="107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3600" y="10800"/>
                        <a:pt x="16200" y="8350"/>
                        <a:pt x="16200" y="5400"/>
                      </a:cubicBezTo>
                      <a:cubicBezTo>
                        <a:pt x="16200" y="2450"/>
                        <a:pt x="13750" y="0"/>
                        <a:pt x="10800" y="0"/>
                      </a:cubicBezTo>
                      <a:cubicBezTo>
                        <a:pt x="7850" y="0"/>
                        <a:pt x="5400" y="2450"/>
                        <a:pt x="5400" y="5400"/>
                      </a:cubicBezTo>
                      <a:cubicBezTo>
                        <a:pt x="5400" y="8350"/>
                        <a:pt x="7700" y="10800"/>
                        <a:pt x="10800" y="10800"/>
                      </a:cubicBezTo>
                      <a:close/>
                      <a:moveTo>
                        <a:pt x="10800" y="13350"/>
                      </a:moveTo>
                      <a:cubicBezTo>
                        <a:pt x="7200" y="13350"/>
                        <a:pt x="0" y="15150"/>
                        <a:pt x="0" y="18750"/>
                      </a:cubicBezTo>
                      <a:lnTo>
                        <a:pt x="0" y="21600"/>
                      </a:lnTo>
                      <a:lnTo>
                        <a:pt x="21600" y="21600"/>
                      </a:lnTo>
                      <a:lnTo>
                        <a:pt x="21600" y="18750"/>
                      </a:lnTo>
                      <a:cubicBezTo>
                        <a:pt x="21600" y="15150"/>
                        <a:pt x="14400" y="13350"/>
                        <a:pt x="10800" y="13350"/>
                      </a:cubicBezTo>
                      <a:close/>
                    </a:path>
                  </a:pathLst>
                </a:custGeom>
                <a:solidFill>
                  <a:srgbClr val="BEBEBE"/>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4384" tIns="24384" rIns="24384" bIns="2438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grpSp>
      <p:sp>
        <p:nvSpPr>
          <p:cNvPr id="2" name="Rectangle 1"/>
          <p:cNvSpPr/>
          <p:nvPr/>
        </p:nvSpPr>
        <p:spPr>
          <a:xfrm>
            <a:off x="2527186" y="6068814"/>
            <a:ext cx="1914307"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17: Valorisation des collaborateurs</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Espace réservé du numéro de diapositive 3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51</a:t>
            </a:fld>
            <a:endParaRPr lang="fr-FR" sz="900" noProof="0" dirty="0">
              <a:solidFill>
                <a:schemeClr val="bg1">
                  <a:alpha val="70000"/>
                </a:schemeClr>
              </a:solidFill>
            </a:endParaRPr>
          </a:p>
        </p:txBody>
      </p:sp>
    </p:spTree>
    <p:extLst>
      <p:ext uri="{BB962C8B-B14F-4D97-AF65-F5344CB8AC3E}">
        <p14:creationId xmlns:p14="http://schemas.microsoft.com/office/powerpoint/2010/main" val="2053765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94070" y="1390923"/>
            <a:ext cx="6968359" cy="8463214"/>
          </a:xfrm>
          <a:prstGeom prst="rect">
            <a:avLst/>
          </a:prstGeom>
        </p:spPr>
        <p:txBody>
          <a:bodyPr wrap="square">
            <a:spAutoFit/>
          </a:bodyPr>
          <a:lstStyle/>
          <a:p>
            <a:pPr marL="342900" lvl="0" indent="-342900">
              <a:lnSpc>
                <a:spcPct val="107000"/>
              </a:lnSpc>
              <a:spcBef>
                <a:spcPts val="1200"/>
              </a:spcBef>
              <a:spcAft>
                <a:spcPts val="0"/>
              </a:spcAft>
              <a:buFont typeface="+mj-lt"/>
              <a:buAutoNum type="arabicPeriod" startAt="6"/>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Approche structurée dans la mise en place d’un dispositif de formation initiale et continue </a:t>
            </a: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Notre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approche structurée dans la mise en place d’un dispositif de formation initiale et continue est basée sur deux principaux aspects.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D’un côté, nous relevons qu’à l’issue du recrutement,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une fiche synthétique des observations sur chaque candidat est transmise aux formateurs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Ce document recense les points forts, les points faibles et les principaux axes d’amélioration sur chaque candidat en salle de formation. En aval, ces informations permettent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 cartographier les différents profils des candidats en salle de formation (forts, moyens, faibles).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Cette catégorisation détermine l’approche à avoir envers chaque ressource en formation.</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D’un autre côté</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des évaluations sont effectuées selon plusieurs fréquences pour jauger le niveau d’assimilation des savoirs dispensés et le niveau de maitrise des compétences de chaque ressource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Ces évaluations sont hebdomadaires, mensuels, trimestriels. Les constats issus de ces quizz justifient également le déroulement de quelques modules en formation continue. </a:t>
            </a:r>
            <a:endPar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07000"/>
              </a:lnSpc>
              <a:spcBef>
                <a:spcPts val="1200"/>
              </a:spcBef>
              <a:spcAft>
                <a:spcPts val="0"/>
              </a:spcAft>
              <a:buFont typeface="+mj-lt"/>
              <a:buAutoNum type="arabicPeriod" startAt="7"/>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Développement de la polyvalence </a:t>
            </a: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90"/>
              </a:spcAft>
            </a:pPr>
            <a:r>
              <a:rPr lang="fr-FR" sz="14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Média </a:t>
            </a:r>
            <a:r>
              <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Contact met en place les meilleures conditions pour favoriser la polyvalence dans le rang des conseillers. Cette démarche consiste à accompagner les conseillers à faire face à la variabilité de la demande, aux menaces de la concurrence et aux contingences de l’environnement et du secteur d’activité. A terme, </a:t>
            </a:r>
            <a:r>
              <a:rPr lang="fr-FR" sz="1400"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cela permet aux agents de posséder une multiplicité de compétences dans l’exécution de leurs </a:t>
            </a:r>
            <a:r>
              <a:rPr lang="fr-FR" sz="1400" b="1"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activités il pourra travailler au niveau de la voix que des réseaux sociaux . Nous envisageons un taux de polyvalence des équipes  90%, </a:t>
            </a:r>
            <a:r>
              <a:rPr lang="fr-FR" sz="14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 </a:t>
            </a:r>
            <a:r>
              <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Ils présentent ainsi les aptitudes à s’adapter à la montée du flux et donc à une meilleure absorption des pics d’appels. Ils sont formés sur les aspects métiers ainsi que sur l’ensemble du catalogue des produits et services afin d’être poly compétent, c’est-à-dire avoir la maîtrise fois de tous les produits et services des clients donneurs d’ordres, tout en possédant la technicité, la maîtrise de l’activité et la compétence.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52</a:t>
            </a:fld>
            <a:endParaRPr lang="fr-FR" sz="900" noProof="0" dirty="0">
              <a:solidFill>
                <a:schemeClr val="bg1">
                  <a:alpha val="70000"/>
                </a:schemeClr>
              </a:solidFill>
            </a:endParaRPr>
          </a:p>
        </p:txBody>
      </p:sp>
    </p:spTree>
    <p:extLst>
      <p:ext uri="{BB962C8B-B14F-4D97-AF65-F5344CB8AC3E}">
        <p14:creationId xmlns:p14="http://schemas.microsoft.com/office/powerpoint/2010/main" val="3047872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88816" y="1494663"/>
            <a:ext cx="6978868" cy="5044779"/>
          </a:xfrm>
          <a:prstGeom prst="rect">
            <a:avLst/>
          </a:prstGeom>
        </p:spPr>
        <p:txBody>
          <a:bodyPr wrap="square">
            <a:spAutoFit/>
          </a:bodyPr>
          <a:lstStyle/>
          <a:p>
            <a:pPr marL="342900" lvl="0" indent="-342900">
              <a:lnSpc>
                <a:spcPct val="107000"/>
              </a:lnSpc>
              <a:spcBef>
                <a:spcPts val="1200"/>
              </a:spcBef>
              <a:spcAft>
                <a:spcPts val="0"/>
              </a:spcAft>
              <a:buFont typeface="+mj-lt"/>
              <a:buAutoNum type="arabicPeriod" startAt="8"/>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Réduction du turn-over  et de l’absentéisme</a:t>
            </a:r>
            <a:r>
              <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fr-FR"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Pour réduire le taux de </a:t>
            </a:r>
            <a:r>
              <a:rPr lang="fr-FR" sz="1400"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turn</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over, nous adoptons sur chacune de nos opérations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 plan d’intégration rigoureux qui consiste à déployer selon une fréquence définie pour chaque activité un effectif variable ou constant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L’autre avantage de cette approche est de garantir un effectif suffisant pour la prise en charge du flux, même dans les périodes de pic.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Cependant, s’il arrive des cas de départs, nous avons mis en place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 système d’enquête personnalisée auprès de ces anciens collaborateurs afin de recueillir les raisons réelles de leur départ.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Cette méthode permet d’analyser ces motifs de départs et d’agir sur les leviers utiles à l’amélioration de notre capacité de rétention des employés.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Notre style de management et d’encadrement favorise également la réduction du </a:t>
            </a:r>
            <a:r>
              <a:rPr lang="fr-FR" sz="1400" b="1"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turn</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over et des absences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Nous offrons la possibilité à nos employés d’avoir plus de responsabilité et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d’autonomie. </a:t>
            </a:r>
          </a:p>
          <a:p>
            <a:pPr algn="just">
              <a:lnSpc>
                <a:spcPct val="150000"/>
              </a:lnSpc>
              <a:spcAft>
                <a:spcPts val="0"/>
              </a:spcAft>
            </a:pPr>
            <a:r>
              <a:rPr lang="fr-FR" sz="1400" dirty="0" smtClean="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Pour encadrer les absences nous donnons la possibilité à nos collaborateurs d’introduire des demandes de plannings spéciaux afin de les accompagner au mieux dans la gestion de leur temps</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53</a:t>
            </a:fld>
            <a:endParaRPr lang="fr-FR" sz="900" noProof="0" dirty="0">
              <a:solidFill>
                <a:schemeClr val="bg1">
                  <a:alpha val="70000"/>
                </a:schemeClr>
              </a:solidFill>
            </a:endParaRPr>
          </a:p>
        </p:txBody>
      </p:sp>
    </p:spTree>
    <p:extLst>
      <p:ext uri="{BB962C8B-B14F-4D97-AF65-F5344CB8AC3E}">
        <p14:creationId xmlns:p14="http://schemas.microsoft.com/office/powerpoint/2010/main" val="19500624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262758" y="1574998"/>
            <a:ext cx="7052442" cy="7462684"/>
          </a:xfrm>
          <a:prstGeom prst="rect">
            <a:avLst/>
          </a:prstGeom>
        </p:spPr>
        <p:txBody>
          <a:bodyPr wrap="square">
            <a:spAutoFit/>
          </a:bodyPr>
          <a:lstStyle/>
          <a:p>
            <a:pPr marL="342900" lvl="0" indent="-342900">
              <a:lnSpc>
                <a:spcPct val="107000"/>
              </a:lnSpc>
              <a:spcBef>
                <a:spcPts val="1200"/>
              </a:spcBef>
              <a:spcAft>
                <a:spcPts val="0"/>
              </a:spcAft>
              <a:buFont typeface="+mj-lt"/>
              <a:buAutoNum type="alphaUcPeriod" startAt="3"/>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PLAN DE FORMATION</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Les actions de formations délivrées à l’endroit du Groupe Media Contact sont  assurées par notre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académie de formation</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Son rôle majeur est d’accompagner tous les acteurs de Media Contact en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tabLst>
                <a:tab pos="352425" algn="l"/>
              </a:tabLs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Fournissant  l'environnement, l'accompagnement et les ressources nécessaires pour le développement des compétences des apprenants.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tabLst>
                <a:tab pos="546100" algn="l"/>
              </a:tabLst>
            </a:pP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       Offrant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des services de formation diversifiés aux adultes.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Notre processus de formation englobe, les actions, les outils et la gestion  de la politique de formation.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  processus de formation de Média Contact est l’entière responsabilité de l’Académie de formation,   élaboré  pour les acteurs opérationnels et se représente comme suit </a:t>
            </a:r>
            <a:r>
              <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p>
          <a:p>
            <a:pPr algn="just">
              <a:lnSpc>
                <a:spcPct val="150000"/>
              </a:lnSpc>
              <a:spcAft>
                <a:spcPts val="0"/>
              </a:spcAft>
            </a:pPr>
            <a:endParaRPr lang="fr-FR"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07000"/>
              </a:lnSpc>
              <a:spcBef>
                <a:spcPts val="1200"/>
              </a:spcBef>
              <a:spcAft>
                <a:spcPts val="0"/>
              </a:spcAft>
              <a:buFont typeface="+mj-lt"/>
              <a:buAutoNum type="arabicPeriod"/>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Notre procédure de formation</a:t>
            </a: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tabLst>
                <a:tab pos="1558925" algn="l"/>
              </a:tabLst>
            </a:pPr>
            <a:endParaRPr lang="fr-FR" sz="800" dirty="0" smtClean="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000"/>
              </a:spcAft>
              <a:tabLst>
                <a:tab pos="1558925" algn="l"/>
              </a:tabLst>
            </a:pPr>
            <a:r>
              <a:rPr lang="fr-FR" sz="1400" dirty="0" smtClean="0">
                <a:latin typeface="Calibri Light" panose="020F0302020204030204" pitchFamily="34" charset="0"/>
                <a:ea typeface="Calibri" panose="020F0502020204030204" pitchFamily="34" charset="0"/>
                <a:cs typeface="Calibri Light" panose="020F0302020204030204" pitchFamily="34" charset="0"/>
              </a:rPr>
              <a:t>Cette </a:t>
            </a:r>
            <a:r>
              <a:rPr lang="fr-FR" sz="1400" dirty="0">
                <a:latin typeface="Calibri Light" panose="020F0302020204030204" pitchFamily="34" charset="0"/>
                <a:ea typeface="Calibri" panose="020F0502020204030204" pitchFamily="34" charset="0"/>
                <a:cs typeface="Calibri Light" panose="020F0302020204030204" pitchFamily="34" charset="0"/>
              </a:rPr>
              <a:t>procédure concerne principalement la formation initiale et la formation continue. La formation tient compte d’un seul et unique objectif </a:t>
            </a:r>
            <a:r>
              <a:rPr lang="fr-FR" sz="1400" b="1" dirty="0">
                <a:latin typeface="Calibri Light" panose="020F0302020204030204" pitchFamily="34" charset="0"/>
                <a:ea typeface="Calibri" panose="020F0502020204030204" pitchFamily="34" charset="0"/>
                <a:cs typeface="Calibri Light" panose="020F0302020204030204" pitchFamily="34" charset="0"/>
              </a:rPr>
              <a:t>=&gt; garantir le meilleur service possible par une équipe d’agents top performants tout au long du cycle de vie du service.</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000"/>
              </a:spcAft>
              <a:tabLst>
                <a:tab pos="1558925" algn="l"/>
              </a:tabLst>
            </a:pPr>
            <a:r>
              <a:rPr lang="fr-FR" sz="1400" dirty="0">
                <a:latin typeface="Calibri Light" panose="020F0302020204030204" pitchFamily="34" charset="0"/>
                <a:ea typeface="Calibri" panose="020F0502020204030204" pitchFamily="34" charset="0"/>
                <a:cs typeface="Calibri Light" panose="020F0302020204030204" pitchFamily="34" charset="0"/>
              </a:rPr>
              <a:t> Une fois le candidat sélectionné pour l’opération, il intègre notre parcours de formation. Il s’agira de l’outiller sur les fondamentaux du métier et sur les offres, produits et services d’ORANGE BURKINA FASO. Le schéma plus bas reprend en détail de cette étape.</a:t>
            </a:r>
          </a:p>
          <a:p>
            <a:pPr algn="just">
              <a:lnSpc>
                <a:spcPct val="150000"/>
              </a:lnSpc>
              <a:spcAft>
                <a:spcPts val="0"/>
              </a:spcAft>
            </a:pP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54</a:t>
            </a:fld>
            <a:endParaRPr lang="fr-FR" sz="900" noProof="0" dirty="0">
              <a:solidFill>
                <a:schemeClr val="bg1">
                  <a:alpha val="70000"/>
                </a:schemeClr>
              </a:solidFill>
            </a:endParaRPr>
          </a:p>
        </p:txBody>
      </p:sp>
    </p:spTree>
    <p:extLst>
      <p:ext uri="{BB962C8B-B14F-4D97-AF65-F5344CB8AC3E}">
        <p14:creationId xmlns:p14="http://schemas.microsoft.com/office/powerpoint/2010/main" val="139881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grpSp>
        <p:nvGrpSpPr>
          <p:cNvPr id="3" name="Groupe 2"/>
          <p:cNvGrpSpPr/>
          <p:nvPr/>
        </p:nvGrpSpPr>
        <p:grpSpPr>
          <a:xfrm>
            <a:off x="136634" y="1521475"/>
            <a:ext cx="7310596" cy="4347618"/>
            <a:chOff x="-16417" y="-252783"/>
            <a:chExt cx="11872393" cy="7219599"/>
          </a:xfrm>
        </p:grpSpPr>
        <p:sp>
          <p:nvSpPr>
            <p:cNvPr id="5" name="Rectangle 4">
              <a:extLst>
                <a:ext uri="{FF2B5EF4-FFF2-40B4-BE49-F238E27FC236}">
                  <a16:creationId xmlns:a16="http://schemas.microsoft.com/office/drawing/2014/main" xmlns="" id="{4E9FF2FF-D99F-49D1-A571-9A2FABB9C3F5}"/>
                </a:ext>
              </a:extLst>
            </p:cNvPr>
            <p:cNvSpPr/>
            <p:nvPr/>
          </p:nvSpPr>
          <p:spPr>
            <a:xfrm>
              <a:off x="679529" y="1543725"/>
              <a:ext cx="9806608" cy="1076739"/>
            </a:xfrm>
            <a:prstGeom prst="rect">
              <a:avLst/>
            </a:prstGeom>
            <a:solidFill>
              <a:srgbClr val="49647B"/>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6" name="Group 71">
              <a:extLst>
                <a:ext uri="{FF2B5EF4-FFF2-40B4-BE49-F238E27FC236}">
                  <a16:creationId xmlns:a16="http://schemas.microsoft.com/office/drawing/2014/main" xmlns="" id="{724A9CF2-27F9-4967-8F12-6D2EA826D6F6}"/>
                </a:ext>
              </a:extLst>
            </p:cNvPr>
            <p:cNvGrpSpPr/>
            <p:nvPr/>
          </p:nvGrpSpPr>
          <p:grpSpPr>
            <a:xfrm>
              <a:off x="679529" y="2082094"/>
              <a:ext cx="9687339" cy="53009"/>
              <a:chOff x="679529" y="2082094"/>
              <a:chExt cx="9687339" cy="53009"/>
            </a:xfrm>
          </p:grpSpPr>
          <p:sp>
            <p:nvSpPr>
              <p:cNvPr id="39" name="Freeform: Shape 44">
                <a:extLst>
                  <a:ext uri="{FF2B5EF4-FFF2-40B4-BE49-F238E27FC236}">
                    <a16:creationId xmlns:a16="http://schemas.microsoft.com/office/drawing/2014/main" xmlns="" id="{4E284CC4-F756-43E0-9147-0BF00D1FA061}"/>
                  </a:ext>
                </a:extLst>
              </p:cNvPr>
              <p:cNvSpPr/>
              <p:nvPr/>
            </p:nvSpPr>
            <p:spPr>
              <a:xfrm>
                <a:off x="679529" y="2082094"/>
                <a:ext cx="397564" cy="53009"/>
              </a:xfrm>
              <a:custGeom>
                <a:avLst/>
                <a:gdLst>
                  <a:gd name="connsiteX0" fmla="*/ 0 w 397564"/>
                  <a:gd name="connsiteY0" fmla="*/ 0 h 53009"/>
                  <a:gd name="connsiteX1" fmla="*/ 397564 w 397564"/>
                  <a:gd name="connsiteY1" fmla="*/ 0 h 53009"/>
                  <a:gd name="connsiteX2" fmla="*/ 397564 w 397564"/>
                  <a:gd name="connsiteY2" fmla="*/ 53009 h 53009"/>
                  <a:gd name="connsiteX3" fmla="*/ 0 w 397564"/>
                  <a:gd name="connsiteY3" fmla="*/ 53009 h 53009"/>
                  <a:gd name="connsiteX4" fmla="*/ 0 w 397564"/>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4" h="53009">
                    <a:moveTo>
                      <a:pt x="0" y="0"/>
                    </a:moveTo>
                    <a:lnTo>
                      <a:pt x="397564" y="0"/>
                    </a:lnTo>
                    <a:lnTo>
                      <a:pt x="397564"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0" name="Freeform: Shape 43">
                <a:extLst>
                  <a:ext uri="{FF2B5EF4-FFF2-40B4-BE49-F238E27FC236}">
                    <a16:creationId xmlns:a16="http://schemas.microsoft.com/office/drawing/2014/main" xmlns="" id="{39BE56BF-F419-4988-BE61-033E2B21DEC2}"/>
                  </a:ext>
                </a:extLst>
              </p:cNvPr>
              <p:cNvSpPr/>
              <p:nvPr/>
            </p:nvSpPr>
            <p:spPr>
              <a:xfrm>
                <a:off x="1289129"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1" name="Freeform: Shape 42">
                <a:extLst>
                  <a:ext uri="{FF2B5EF4-FFF2-40B4-BE49-F238E27FC236}">
                    <a16:creationId xmlns:a16="http://schemas.microsoft.com/office/drawing/2014/main" xmlns="" id="{9577E66A-47CD-4D92-9E60-4D037F98023F}"/>
                  </a:ext>
                </a:extLst>
              </p:cNvPr>
              <p:cNvSpPr/>
              <p:nvPr/>
            </p:nvSpPr>
            <p:spPr>
              <a:xfrm>
                <a:off x="2011373"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xmlns="" id="{7770EA7F-3C93-4E75-BC17-76BBB767E113}"/>
                  </a:ext>
                </a:extLst>
              </p:cNvPr>
              <p:cNvSpPr/>
              <p:nvPr/>
            </p:nvSpPr>
            <p:spPr>
              <a:xfrm>
                <a:off x="2733617"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3" name="Freeform: Shape 40">
                <a:extLst>
                  <a:ext uri="{FF2B5EF4-FFF2-40B4-BE49-F238E27FC236}">
                    <a16:creationId xmlns:a16="http://schemas.microsoft.com/office/drawing/2014/main" xmlns="" id="{646BC8D0-C1E6-437F-AB08-58F04683EE23}"/>
                  </a:ext>
                </a:extLst>
              </p:cNvPr>
              <p:cNvSpPr/>
              <p:nvPr/>
            </p:nvSpPr>
            <p:spPr>
              <a:xfrm>
                <a:off x="3455861"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4" name="Freeform: Shape 39">
                <a:extLst>
                  <a:ext uri="{FF2B5EF4-FFF2-40B4-BE49-F238E27FC236}">
                    <a16:creationId xmlns:a16="http://schemas.microsoft.com/office/drawing/2014/main" xmlns="" id="{312AC4C4-D3F0-4834-BFE7-0CD7D78EBFF1}"/>
                  </a:ext>
                </a:extLst>
              </p:cNvPr>
              <p:cNvSpPr/>
              <p:nvPr/>
            </p:nvSpPr>
            <p:spPr>
              <a:xfrm>
                <a:off x="4178105"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5" name="Freeform: Shape 38">
                <a:extLst>
                  <a:ext uri="{FF2B5EF4-FFF2-40B4-BE49-F238E27FC236}">
                    <a16:creationId xmlns:a16="http://schemas.microsoft.com/office/drawing/2014/main" xmlns="" id="{B2D84FF6-AB9A-4FCA-8438-BD7755CE131E}"/>
                  </a:ext>
                </a:extLst>
              </p:cNvPr>
              <p:cNvSpPr/>
              <p:nvPr/>
            </p:nvSpPr>
            <p:spPr>
              <a:xfrm>
                <a:off x="4900349"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Freeform: Shape 37">
                <a:extLst>
                  <a:ext uri="{FF2B5EF4-FFF2-40B4-BE49-F238E27FC236}">
                    <a16:creationId xmlns:a16="http://schemas.microsoft.com/office/drawing/2014/main" xmlns="" id="{98953686-5643-44AB-A0BB-DFE4B292EEB3}"/>
                  </a:ext>
                </a:extLst>
              </p:cNvPr>
              <p:cNvSpPr/>
              <p:nvPr/>
            </p:nvSpPr>
            <p:spPr>
              <a:xfrm>
                <a:off x="5622593"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7" name="Freeform: Shape 36">
                <a:extLst>
                  <a:ext uri="{FF2B5EF4-FFF2-40B4-BE49-F238E27FC236}">
                    <a16:creationId xmlns:a16="http://schemas.microsoft.com/office/drawing/2014/main" xmlns="" id="{513EF116-4B37-45D9-B11E-B613E7C31306}"/>
                  </a:ext>
                </a:extLst>
              </p:cNvPr>
              <p:cNvSpPr/>
              <p:nvPr/>
            </p:nvSpPr>
            <p:spPr>
              <a:xfrm>
                <a:off x="6344837"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Freeform: Shape 35">
                <a:extLst>
                  <a:ext uri="{FF2B5EF4-FFF2-40B4-BE49-F238E27FC236}">
                    <a16:creationId xmlns:a16="http://schemas.microsoft.com/office/drawing/2014/main" xmlns="" id="{8707932E-F825-4D56-8188-956F580A45FD}"/>
                  </a:ext>
                </a:extLst>
              </p:cNvPr>
              <p:cNvSpPr/>
              <p:nvPr/>
            </p:nvSpPr>
            <p:spPr>
              <a:xfrm>
                <a:off x="7067081"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9" name="Freeform: Shape 34">
                <a:extLst>
                  <a:ext uri="{FF2B5EF4-FFF2-40B4-BE49-F238E27FC236}">
                    <a16:creationId xmlns:a16="http://schemas.microsoft.com/office/drawing/2014/main" xmlns="" id="{574EE0C9-2658-4540-86A1-CFADD1988434}"/>
                  </a:ext>
                </a:extLst>
              </p:cNvPr>
              <p:cNvSpPr/>
              <p:nvPr/>
            </p:nvSpPr>
            <p:spPr>
              <a:xfrm>
                <a:off x="7789325"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Freeform: Shape 33">
                <a:extLst>
                  <a:ext uri="{FF2B5EF4-FFF2-40B4-BE49-F238E27FC236}">
                    <a16:creationId xmlns:a16="http://schemas.microsoft.com/office/drawing/2014/main" xmlns="" id="{F729AC24-4640-4C0A-B2A7-78790DFC10EF}"/>
                  </a:ext>
                </a:extLst>
              </p:cNvPr>
              <p:cNvSpPr/>
              <p:nvPr/>
            </p:nvSpPr>
            <p:spPr>
              <a:xfrm>
                <a:off x="8511569"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1" name="Freeform: Shape 32">
                <a:extLst>
                  <a:ext uri="{FF2B5EF4-FFF2-40B4-BE49-F238E27FC236}">
                    <a16:creationId xmlns:a16="http://schemas.microsoft.com/office/drawing/2014/main" xmlns="" id="{BE5DB509-548A-4CAA-83C6-B68D5DAAA47B}"/>
                  </a:ext>
                </a:extLst>
              </p:cNvPr>
              <p:cNvSpPr/>
              <p:nvPr/>
            </p:nvSpPr>
            <p:spPr>
              <a:xfrm>
                <a:off x="9233813" y="2082094"/>
                <a:ext cx="510209" cy="53009"/>
              </a:xfrm>
              <a:custGeom>
                <a:avLst/>
                <a:gdLst>
                  <a:gd name="connsiteX0" fmla="*/ 0 w 510209"/>
                  <a:gd name="connsiteY0" fmla="*/ 0 h 53009"/>
                  <a:gd name="connsiteX1" fmla="*/ 510209 w 510209"/>
                  <a:gd name="connsiteY1" fmla="*/ 0 h 53009"/>
                  <a:gd name="connsiteX2" fmla="*/ 510209 w 510209"/>
                  <a:gd name="connsiteY2" fmla="*/ 53009 h 53009"/>
                  <a:gd name="connsiteX3" fmla="*/ 0 w 510209"/>
                  <a:gd name="connsiteY3" fmla="*/ 53009 h 53009"/>
                  <a:gd name="connsiteX4" fmla="*/ 0 w 510209"/>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09" h="53009">
                    <a:moveTo>
                      <a:pt x="0" y="0"/>
                    </a:moveTo>
                    <a:lnTo>
                      <a:pt x="510209" y="0"/>
                    </a:lnTo>
                    <a:lnTo>
                      <a:pt x="510209"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2" name="Freeform: Shape 31">
                <a:extLst>
                  <a:ext uri="{FF2B5EF4-FFF2-40B4-BE49-F238E27FC236}">
                    <a16:creationId xmlns:a16="http://schemas.microsoft.com/office/drawing/2014/main" xmlns="" id="{41AAD357-CFFF-4878-9171-6D8393D468DE}"/>
                  </a:ext>
                </a:extLst>
              </p:cNvPr>
              <p:cNvSpPr/>
              <p:nvPr/>
            </p:nvSpPr>
            <p:spPr>
              <a:xfrm>
                <a:off x="9956056" y="2082094"/>
                <a:ext cx="410812" cy="53009"/>
              </a:xfrm>
              <a:custGeom>
                <a:avLst/>
                <a:gdLst>
                  <a:gd name="connsiteX0" fmla="*/ 0 w 410812"/>
                  <a:gd name="connsiteY0" fmla="*/ 0 h 53009"/>
                  <a:gd name="connsiteX1" fmla="*/ 410812 w 410812"/>
                  <a:gd name="connsiteY1" fmla="*/ 0 h 53009"/>
                  <a:gd name="connsiteX2" fmla="*/ 410812 w 410812"/>
                  <a:gd name="connsiteY2" fmla="*/ 53009 h 53009"/>
                  <a:gd name="connsiteX3" fmla="*/ 0 w 410812"/>
                  <a:gd name="connsiteY3" fmla="*/ 53009 h 53009"/>
                  <a:gd name="connsiteX4" fmla="*/ 0 w 410812"/>
                  <a:gd name="connsiteY4" fmla="*/ 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812" h="53009">
                    <a:moveTo>
                      <a:pt x="0" y="0"/>
                    </a:moveTo>
                    <a:lnTo>
                      <a:pt x="410812" y="0"/>
                    </a:lnTo>
                    <a:lnTo>
                      <a:pt x="410812" y="53009"/>
                    </a:lnTo>
                    <a:lnTo>
                      <a:pt x="0" y="53009"/>
                    </a:lnTo>
                    <a:lnTo>
                      <a:pt x="0" y="0"/>
                    </a:lnTo>
                    <a:close/>
                  </a:path>
                </a:pathLst>
              </a:cu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7" name="Oval 72">
              <a:extLst>
                <a:ext uri="{FF2B5EF4-FFF2-40B4-BE49-F238E27FC236}">
                  <a16:creationId xmlns:a16="http://schemas.microsoft.com/office/drawing/2014/main" xmlns="" id="{05BC01D3-8A5D-4DCB-B8AC-00C638C70FBF}"/>
                </a:ext>
              </a:extLst>
            </p:cNvPr>
            <p:cNvSpPr/>
            <p:nvPr/>
          </p:nvSpPr>
          <p:spPr>
            <a:xfrm>
              <a:off x="0" y="1076254"/>
              <a:ext cx="2011680" cy="2011680"/>
            </a:xfrm>
            <a:prstGeom prst="ellipse">
              <a:avLst/>
            </a:prstGeom>
            <a:solidFill>
              <a:sysClr val="window" lastClr="FFFFFF"/>
            </a:solidFill>
            <a:ln w="12700" cap="flat" cmpd="sng" algn="ctr">
              <a:noFill/>
              <a:prstDash val="solid"/>
              <a:miter lim="800000"/>
            </a:ln>
            <a:effectLst/>
            <a:scene3d>
              <a:camera prst="isometricTopUp"/>
              <a:lightRig rig="twoPt" dir="t"/>
            </a:scene3d>
            <a:sp3d extrusionH="120650"/>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 name="Oval 73">
              <a:extLst>
                <a:ext uri="{FF2B5EF4-FFF2-40B4-BE49-F238E27FC236}">
                  <a16:creationId xmlns:a16="http://schemas.microsoft.com/office/drawing/2014/main" xmlns="" id="{2EB771AA-EB8C-4822-BCDD-FAA57C7223D1}"/>
                </a:ext>
              </a:extLst>
            </p:cNvPr>
            <p:cNvSpPr/>
            <p:nvPr/>
          </p:nvSpPr>
          <p:spPr>
            <a:xfrm>
              <a:off x="9480297" y="1129263"/>
              <a:ext cx="2011680" cy="2011680"/>
            </a:xfrm>
            <a:prstGeom prst="ellipse">
              <a:avLst/>
            </a:prstGeom>
            <a:solidFill>
              <a:sysClr val="window" lastClr="FFFFFF"/>
            </a:solidFill>
            <a:ln w="12700" cap="flat" cmpd="sng" algn="ctr">
              <a:noFill/>
              <a:prstDash val="solid"/>
              <a:miter lim="800000"/>
            </a:ln>
            <a:effectLst/>
            <a:scene3d>
              <a:camera prst="isometricTopUp"/>
              <a:lightRig rig="twoPt" dir="t"/>
            </a:scene3d>
            <a:sp3d extrusionH="120650"/>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1EFDF142-956E-4D4D-871B-225AC27620F0}"/>
                </a:ext>
              </a:extLst>
            </p:cNvPr>
            <p:cNvSpPr/>
            <p:nvPr/>
          </p:nvSpPr>
          <p:spPr>
            <a:xfrm>
              <a:off x="1005840" y="597801"/>
              <a:ext cx="793498" cy="531461"/>
            </a:xfrm>
            <a:prstGeom prst="rect">
              <a:avLst/>
            </a:prstGeom>
            <a:solidFill>
              <a:srgbClr val="FF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1D0063D3-0947-4E9D-9E36-0844450D8896}"/>
                </a:ext>
              </a:extLst>
            </p:cNvPr>
            <p:cNvSpPr/>
            <p:nvPr/>
          </p:nvSpPr>
          <p:spPr>
            <a:xfrm flipH="1">
              <a:off x="977706" y="569666"/>
              <a:ext cx="65730" cy="1480648"/>
            </a:xfrm>
            <a:prstGeom prst="rect">
              <a:avLst/>
            </a:prstGeom>
            <a:gradFill flip="none" rotWithShape="1">
              <a:gsLst>
                <a:gs pos="36260">
                  <a:sysClr val="window" lastClr="FFFFFF"/>
                </a:gs>
                <a:gs pos="0">
                  <a:sysClr val="window" lastClr="FFFFFF">
                    <a:lumMod val="50000"/>
                  </a:sysClr>
                </a:gs>
                <a:gs pos="100000">
                  <a:sysClr val="window" lastClr="FFFFFF">
                    <a:lumMod val="85000"/>
                  </a:sysClr>
                </a:gs>
              </a:gsLst>
              <a:lin ang="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045287FE-F9B2-4C66-9E93-718831CB27A1}"/>
                </a:ext>
              </a:extLst>
            </p:cNvPr>
            <p:cNvSpPr/>
            <p:nvPr/>
          </p:nvSpPr>
          <p:spPr>
            <a:xfrm>
              <a:off x="10428638" y="692784"/>
              <a:ext cx="793498" cy="531461"/>
            </a:xfrm>
            <a:prstGeom prst="rect">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8EEA0E5A-30CA-4CCB-AF99-80606A12633B}"/>
                </a:ext>
              </a:extLst>
            </p:cNvPr>
            <p:cNvSpPr/>
            <p:nvPr/>
          </p:nvSpPr>
          <p:spPr>
            <a:xfrm flipH="1">
              <a:off x="10400504" y="664649"/>
              <a:ext cx="65730" cy="1480648"/>
            </a:xfrm>
            <a:prstGeom prst="rect">
              <a:avLst/>
            </a:prstGeom>
            <a:gradFill flip="none" rotWithShape="1">
              <a:gsLst>
                <a:gs pos="36260">
                  <a:sysClr val="window" lastClr="FFFFFF"/>
                </a:gs>
                <a:gs pos="0">
                  <a:sysClr val="window" lastClr="FFFFFF">
                    <a:lumMod val="50000"/>
                  </a:sysClr>
                </a:gs>
                <a:gs pos="100000">
                  <a:sysClr val="window" lastClr="FFFFFF">
                    <a:lumMod val="85000"/>
                  </a:sysClr>
                </a:gs>
              </a:gsLst>
              <a:lin ang="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3" name="Group 83">
              <a:extLst>
                <a:ext uri="{FF2B5EF4-FFF2-40B4-BE49-F238E27FC236}">
                  <a16:creationId xmlns:a16="http://schemas.microsoft.com/office/drawing/2014/main" xmlns="" id="{5F5D0A25-6074-4CAB-80B6-1D3AAB68AFAF}"/>
                </a:ext>
              </a:extLst>
            </p:cNvPr>
            <p:cNvGrpSpPr/>
            <p:nvPr/>
          </p:nvGrpSpPr>
          <p:grpSpPr>
            <a:xfrm>
              <a:off x="10504571" y="669311"/>
              <a:ext cx="683575" cy="567838"/>
              <a:chOff x="10504560" y="669310"/>
              <a:chExt cx="1077102" cy="894736"/>
            </a:xfrm>
          </p:grpSpPr>
          <p:sp>
            <p:nvSpPr>
              <p:cNvPr id="34" name="Rectangle 33">
                <a:extLst>
                  <a:ext uri="{FF2B5EF4-FFF2-40B4-BE49-F238E27FC236}">
                    <a16:creationId xmlns:a16="http://schemas.microsoft.com/office/drawing/2014/main" xmlns="" id="{C73F9B52-75F1-414F-B0E6-0C9564CE553C}"/>
                  </a:ext>
                </a:extLst>
              </p:cNvPr>
              <p:cNvSpPr/>
              <p:nvPr/>
            </p:nvSpPr>
            <p:spPr>
              <a:xfrm>
                <a:off x="10504560" y="669310"/>
                <a:ext cx="367386" cy="309489"/>
              </a:xfrm>
              <a:prstGeom prst="rect">
                <a:avLst/>
              </a:prstGeom>
              <a:solidFill>
                <a:sysClr val="windowText" lastClr="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xmlns="" id="{A61D3395-9CF1-4F63-B1CB-464183406597}"/>
                  </a:ext>
                </a:extLst>
              </p:cNvPr>
              <p:cNvSpPr/>
              <p:nvPr/>
            </p:nvSpPr>
            <p:spPr>
              <a:xfrm>
                <a:off x="10859418" y="976454"/>
                <a:ext cx="367386" cy="309489"/>
              </a:xfrm>
              <a:prstGeom prst="rect">
                <a:avLst/>
              </a:prstGeom>
              <a:solidFill>
                <a:sysClr val="windowText" lastClr="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xmlns="" id="{98D5C458-F9C5-46F4-8DD9-932777CC0C11}"/>
                  </a:ext>
                </a:extLst>
              </p:cNvPr>
              <p:cNvSpPr/>
              <p:nvPr/>
            </p:nvSpPr>
            <p:spPr>
              <a:xfrm>
                <a:off x="10525218" y="1236693"/>
                <a:ext cx="367386" cy="309489"/>
              </a:xfrm>
              <a:prstGeom prst="rect">
                <a:avLst/>
              </a:prstGeom>
              <a:solidFill>
                <a:sysClr val="windowText" lastClr="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xmlns="" id="{17167AF3-6EFE-43A9-BD47-122E3C01E99C}"/>
                  </a:ext>
                </a:extLst>
              </p:cNvPr>
              <p:cNvSpPr/>
              <p:nvPr/>
            </p:nvSpPr>
            <p:spPr>
              <a:xfrm>
                <a:off x="11193618" y="687174"/>
                <a:ext cx="367386" cy="309489"/>
              </a:xfrm>
              <a:prstGeom prst="rect">
                <a:avLst/>
              </a:prstGeom>
              <a:solidFill>
                <a:sysClr val="windowText" lastClr="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xmlns="" id="{05CAD6F2-46D2-4D22-8F6D-23254D93CA51}"/>
                  </a:ext>
                </a:extLst>
              </p:cNvPr>
              <p:cNvSpPr/>
              <p:nvPr/>
            </p:nvSpPr>
            <p:spPr>
              <a:xfrm>
                <a:off x="11214276" y="1254557"/>
                <a:ext cx="367386" cy="309489"/>
              </a:xfrm>
              <a:prstGeom prst="rect">
                <a:avLst/>
              </a:prstGeom>
              <a:solidFill>
                <a:sysClr val="windowText" lastClr="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4" name="TextBox 84">
              <a:extLst>
                <a:ext uri="{FF2B5EF4-FFF2-40B4-BE49-F238E27FC236}">
                  <a16:creationId xmlns:a16="http://schemas.microsoft.com/office/drawing/2014/main" xmlns="" id="{B0BD2373-4A6A-4A88-B193-FA78C9DCEED7}"/>
                </a:ext>
              </a:extLst>
            </p:cNvPr>
            <p:cNvSpPr txBox="1"/>
            <p:nvPr/>
          </p:nvSpPr>
          <p:spPr>
            <a:xfrm>
              <a:off x="433888" y="-36119"/>
              <a:ext cx="2766924" cy="463433"/>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Début de la formation</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5" name="TextBox 88">
              <a:extLst>
                <a:ext uri="{FF2B5EF4-FFF2-40B4-BE49-F238E27FC236}">
                  <a16:creationId xmlns:a16="http://schemas.microsoft.com/office/drawing/2014/main" xmlns="" id="{A79D2D65-6402-423F-A86A-C9537FCC88AD}"/>
                </a:ext>
              </a:extLst>
            </p:cNvPr>
            <p:cNvSpPr txBox="1"/>
            <p:nvPr/>
          </p:nvSpPr>
          <p:spPr>
            <a:xfrm>
              <a:off x="8610726" y="-252783"/>
              <a:ext cx="2779149" cy="822447"/>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Comité de Fin de Formation</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6" name="Oval 90">
              <a:extLst>
                <a:ext uri="{FF2B5EF4-FFF2-40B4-BE49-F238E27FC236}">
                  <a16:creationId xmlns:a16="http://schemas.microsoft.com/office/drawing/2014/main" xmlns="" id="{DD847AC0-7D69-4596-A987-F183CDA0DDDD}"/>
                </a:ext>
              </a:extLst>
            </p:cNvPr>
            <p:cNvSpPr/>
            <p:nvPr/>
          </p:nvSpPr>
          <p:spPr>
            <a:xfrm>
              <a:off x="2395983" y="1527324"/>
              <a:ext cx="961572" cy="961572"/>
            </a:xfrm>
            <a:prstGeom prst="ellipse">
              <a:avLst/>
            </a:prstGeom>
            <a:solidFill>
              <a:sysClr val="window" lastClr="FFFFFF">
                <a:lumMod val="95000"/>
              </a:sysClr>
            </a:solidFill>
            <a:ln w="12700" cap="flat" cmpd="sng" algn="ctr">
              <a:noFill/>
              <a:prstDash val="solid"/>
              <a:miter lim="800000"/>
            </a:ln>
            <a:effectLst/>
            <a:scene3d>
              <a:camera prst="isometricTopUp"/>
              <a:lightRig rig="twoPt" dir="t"/>
            </a:scene3d>
            <a:sp3d extrusionH="120650"/>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Oval 91">
              <a:extLst>
                <a:ext uri="{FF2B5EF4-FFF2-40B4-BE49-F238E27FC236}">
                  <a16:creationId xmlns:a16="http://schemas.microsoft.com/office/drawing/2014/main" xmlns="" id="{587908CF-DC3B-438B-B050-60CE9D7567F4}"/>
                </a:ext>
              </a:extLst>
            </p:cNvPr>
            <p:cNvSpPr/>
            <p:nvPr/>
          </p:nvSpPr>
          <p:spPr>
            <a:xfrm>
              <a:off x="4313545" y="1556911"/>
              <a:ext cx="961572" cy="961572"/>
            </a:xfrm>
            <a:prstGeom prst="ellipse">
              <a:avLst/>
            </a:prstGeom>
            <a:solidFill>
              <a:sysClr val="window" lastClr="FFFFFF">
                <a:lumMod val="95000"/>
              </a:sysClr>
            </a:solidFill>
            <a:ln w="12700" cap="flat" cmpd="sng" algn="ctr">
              <a:noFill/>
              <a:prstDash val="solid"/>
              <a:miter lim="800000"/>
            </a:ln>
            <a:effectLst/>
            <a:scene3d>
              <a:camera prst="isometricTopUp"/>
              <a:lightRig rig="twoPt" dir="t"/>
            </a:scene3d>
            <a:sp3d extrusionH="120650"/>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 name="Oval 92">
              <a:extLst>
                <a:ext uri="{FF2B5EF4-FFF2-40B4-BE49-F238E27FC236}">
                  <a16:creationId xmlns:a16="http://schemas.microsoft.com/office/drawing/2014/main" xmlns="" id="{588D533B-1A13-4630-85C6-9CAB14778A4E}"/>
                </a:ext>
              </a:extLst>
            </p:cNvPr>
            <p:cNvSpPr/>
            <p:nvPr/>
          </p:nvSpPr>
          <p:spPr>
            <a:xfrm>
              <a:off x="6416726" y="1586499"/>
              <a:ext cx="961573" cy="961573"/>
            </a:xfrm>
            <a:prstGeom prst="ellipse">
              <a:avLst/>
            </a:prstGeom>
            <a:solidFill>
              <a:sysClr val="window" lastClr="FFFFFF">
                <a:lumMod val="95000"/>
              </a:sysClr>
            </a:solidFill>
            <a:ln w="12700" cap="flat" cmpd="sng" algn="ctr">
              <a:noFill/>
              <a:prstDash val="solid"/>
              <a:miter lim="800000"/>
            </a:ln>
            <a:effectLst/>
            <a:scene3d>
              <a:camera prst="isometricTopUp"/>
              <a:lightRig rig="twoPt" dir="t"/>
            </a:scene3d>
            <a:sp3d extrusionH="120650"/>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Oval 93">
              <a:extLst>
                <a:ext uri="{FF2B5EF4-FFF2-40B4-BE49-F238E27FC236}">
                  <a16:creationId xmlns:a16="http://schemas.microsoft.com/office/drawing/2014/main" xmlns="" id="{1AAAF025-59BD-4E0E-BC8F-519661D1D633}"/>
                </a:ext>
              </a:extLst>
            </p:cNvPr>
            <p:cNvSpPr/>
            <p:nvPr/>
          </p:nvSpPr>
          <p:spPr>
            <a:xfrm>
              <a:off x="8148669" y="1616085"/>
              <a:ext cx="961572" cy="961572"/>
            </a:xfrm>
            <a:prstGeom prst="ellipse">
              <a:avLst/>
            </a:prstGeom>
            <a:solidFill>
              <a:sysClr val="window" lastClr="FFFFFF">
                <a:lumMod val="95000"/>
              </a:sysClr>
            </a:solidFill>
            <a:ln w="12700" cap="flat" cmpd="sng" algn="ctr">
              <a:noFill/>
              <a:prstDash val="solid"/>
              <a:miter lim="800000"/>
            </a:ln>
            <a:effectLst/>
            <a:scene3d>
              <a:camera prst="isometricTopUp"/>
              <a:lightRig rig="twoPt" dir="t"/>
            </a:scene3d>
            <a:sp3d extrusionH="120650"/>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20" name="Graphic 95" descr="Marker">
              <a:extLst>
                <a:ext uri="{FF2B5EF4-FFF2-40B4-BE49-F238E27FC236}">
                  <a16:creationId xmlns:a16="http://schemas.microsoft.com/office/drawing/2014/main" xmlns="" id="{34F7C13B-72A8-4F89-B649-7067E062E8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asvg="http://schemas.microsoft.com/office/drawing/2016/SVG/main" xmlns:w="http://schemas.openxmlformats.org/wordprocessingml/2006/main" xmlns:w10="urn:schemas-microsoft-com:office:word" xmlns:v="urn:schemas-microsoft-com:vml" xmlns:o="urn:schemas-microsoft-com:office:office" xmlns:lc="http://schemas.openxmlformats.org/drawingml/2006/lockedCanvas" r:embed="rId58"/>
                </a:ext>
              </a:extLst>
            </a:blip>
            <a:stretch>
              <a:fillRect/>
            </a:stretch>
          </p:blipFill>
          <p:spPr>
            <a:xfrm>
              <a:off x="2381736" y="1124207"/>
              <a:ext cx="1003457" cy="1003457"/>
            </a:xfrm>
            <a:prstGeom prst="rect">
              <a:avLst/>
            </a:prstGeom>
            <a:effectLst>
              <a:outerShdw blurRad="76200" dir="13500000" sy="23000" kx="1200000" algn="br" rotWithShape="0">
                <a:prstClr val="black">
                  <a:alpha val="20000"/>
                </a:prstClr>
              </a:outerShdw>
            </a:effectLst>
          </p:spPr>
        </p:pic>
        <p:pic>
          <p:nvPicPr>
            <p:cNvPr id="21" name="Graphic 96" descr="Marker">
              <a:extLst>
                <a:ext uri="{FF2B5EF4-FFF2-40B4-BE49-F238E27FC236}">
                  <a16:creationId xmlns:a16="http://schemas.microsoft.com/office/drawing/2014/main" xmlns="" id="{06D8A94A-080F-4793-9B08-A85B5F8E3CFE}"/>
                </a:ext>
              </a:extLst>
            </p:cNvPr>
            <p:cNvPicPr>
              <a:picLocks noChangeAspect="1"/>
            </p:cNvPicPr>
            <p:nvPr/>
          </p:nvPicPr>
          <p:blipFill>
            <a:blip r:embed="rId59" cstate="print">
              <a:extLst>
                <a:ext uri="{28A0092B-C50C-407E-A947-70E740481C1C}">
                  <a14:useLocalDpi xmlns:a14="http://schemas.microsoft.com/office/drawing/2010/main" val="0"/>
                </a:ext>
                <a:ext uri="{96DAC541-7B7A-43D3-8B79-37D633B846F1}">
                  <asvg:svgBlip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asvg="http://schemas.microsoft.com/office/drawing/2016/SVG/main" xmlns:w="http://schemas.openxmlformats.org/wordprocessingml/2006/main" xmlns:w10="urn:schemas-microsoft-com:office:word" xmlns:v="urn:schemas-microsoft-com:vml" xmlns:o="urn:schemas-microsoft-com:office:office" xmlns:lc="http://schemas.openxmlformats.org/drawingml/2006/lockedCanvas" r:embed="rId60"/>
                </a:ext>
              </a:extLst>
            </a:blip>
            <a:stretch>
              <a:fillRect/>
            </a:stretch>
          </p:blipFill>
          <p:spPr>
            <a:xfrm>
              <a:off x="4293063" y="1138939"/>
              <a:ext cx="1003457" cy="1003457"/>
            </a:xfrm>
            <a:prstGeom prst="rect">
              <a:avLst/>
            </a:prstGeom>
            <a:effectLst>
              <a:outerShdw blurRad="76200" dir="13500000" sy="23000" kx="1200000" algn="br" rotWithShape="0">
                <a:prstClr val="black">
                  <a:alpha val="20000"/>
                </a:prstClr>
              </a:outerShdw>
            </a:effectLst>
          </p:spPr>
        </p:pic>
        <p:pic>
          <p:nvPicPr>
            <p:cNvPr id="22" name="Graphic 97" descr="Marker">
              <a:extLst>
                <a:ext uri="{FF2B5EF4-FFF2-40B4-BE49-F238E27FC236}">
                  <a16:creationId xmlns:a16="http://schemas.microsoft.com/office/drawing/2014/main" xmlns="" id="{5245EB79-B8AF-4695-9750-F0209569E975}"/>
                </a:ext>
              </a:extLst>
            </p:cNvPr>
            <p:cNvPicPr>
              <a:picLocks noChangeAspect="1"/>
            </p:cNvPicPr>
            <p:nvPr/>
          </p:nvPicPr>
          <p:blipFill>
            <a:blip r:embed="rId61" cstate="print">
              <a:extLst>
                <a:ext uri="{28A0092B-C50C-407E-A947-70E740481C1C}">
                  <a14:useLocalDpi xmlns:a14="http://schemas.microsoft.com/office/drawing/2010/main" val="0"/>
                </a:ext>
                <a:ext uri="{96DAC541-7B7A-43D3-8B79-37D633B846F1}">
                  <asvg:svgBlip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asvg="http://schemas.microsoft.com/office/drawing/2016/SVG/main" xmlns:w="http://schemas.openxmlformats.org/wordprocessingml/2006/main" xmlns:w10="urn:schemas-microsoft-com:office:word" xmlns:v="urn:schemas-microsoft-com:vml" xmlns:o="urn:schemas-microsoft-com:office:office" xmlns:lc="http://schemas.openxmlformats.org/drawingml/2006/lockedCanvas" r:embed="rId62"/>
                </a:ext>
              </a:extLst>
            </a:blip>
            <a:stretch>
              <a:fillRect/>
            </a:stretch>
          </p:blipFill>
          <p:spPr>
            <a:xfrm>
              <a:off x="6390010" y="1153670"/>
              <a:ext cx="1003456" cy="1003457"/>
            </a:xfrm>
            <a:prstGeom prst="rect">
              <a:avLst/>
            </a:prstGeom>
            <a:effectLst>
              <a:outerShdw blurRad="76200" dir="13500000" sy="23000" kx="1200000" algn="br" rotWithShape="0">
                <a:prstClr val="black">
                  <a:alpha val="20000"/>
                </a:prstClr>
              </a:outerShdw>
            </a:effectLst>
          </p:spPr>
        </p:pic>
        <p:pic>
          <p:nvPicPr>
            <p:cNvPr id="23" name="Graphic 98" descr="Marker">
              <a:extLst>
                <a:ext uri="{FF2B5EF4-FFF2-40B4-BE49-F238E27FC236}">
                  <a16:creationId xmlns:a16="http://schemas.microsoft.com/office/drawing/2014/main" xmlns="" id="{87392920-3B56-4126-9B01-FE2EFF9E8D7B}"/>
                </a:ext>
              </a:extLst>
            </p:cNvPr>
            <p:cNvPicPr>
              <a:picLocks noChangeAspect="1"/>
            </p:cNvPicPr>
            <p:nvPr/>
          </p:nvPicPr>
          <p:blipFill>
            <a:blip r:embed="rId63" cstate="print">
              <a:duotone>
                <a:prstClr val="black"/>
                <a:srgbClr val="4472C4">
                  <a:tint val="45000"/>
                  <a:satMod val="400000"/>
                </a:srgbClr>
              </a:duotone>
              <a:extLst>
                <a:ext uri="{28A0092B-C50C-407E-A947-70E740481C1C}">
                  <a14:useLocalDpi xmlns:a14="http://schemas.microsoft.com/office/drawing/2010/main" val="0"/>
                </a:ext>
                <a:ext uri="{96DAC541-7B7A-43D3-8B79-37D633B846F1}">
                  <asvg:svgBlip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asvg="http://schemas.microsoft.com/office/drawing/2016/SVG/main" xmlns:w="http://schemas.openxmlformats.org/wordprocessingml/2006/main" xmlns:w10="urn:schemas-microsoft-com:office:word" xmlns:v="urn:schemas-microsoft-com:vml" xmlns:o="urn:schemas-microsoft-com:office:office" xmlns:lc="http://schemas.openxmlformats.org/drawingml/2006/lockedCanvas" r:embed="rId64"/>
                </a:ext>
              </a:extLst>
            </a:blip>
            <a:stretch>
              <a:fillRect/>
            </a:stretch>
          </p:blipFill>
          <p:spPr>
            <a:xfrm>
              <a:off x="8115717" y="1168403"/>
              <a:ext cx="1003457" cy="1003457"/>
            </a:xfrm>
            <a:prstGeom prst="rect">
              <a:avLst/>
            </a:prstGeom>
            <a:effectLst>
              <a:outerShdw blurRad="76200" dir="13500000" sy="23000" kx="1200000" algn="br" rotWithShape="0">
                <a:prstClr val="black">
                  <a:alpha val="20000"/>
                </a:prstClr>
              </a:outerShdw>
            </a:effectLst>
          </p:spPr>
        </p:pic>
        <p:sp>
          <p:nvSpPr>
            <p:cNvPr id="24" name="TextBox 100">
              <a:extLst>
                <a:ext uri="{FF2B5EF4-FFF2-40B4-BE49-F238E27FC236}">
                  <a16:creationId xmlns:a16="http://schemas.microsoft.com/office/drawing/2014/main" xmlns="" id="{2045B016-D894-4B12-B32C-F6B7D4134FCD}"/>
                </a:ext>
              </a:extLst>
            </p:cNvPr>
            <p:cNvSpPr txBox="1"/>
            <p:nvPr/>
          </p:nvSpPr>
          <p:spPr>
            <a:xfrm>
              <a:off x="433888" y="2737439"/>
              <a:ext cx="3049761" cy="908986"/>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DECOUVERTE ET INTEGRATION</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5" name="TextBox 103">
              <a:extLst>
                <a:ext uri="{FF2B5EF4-FFF2-40B4-BE49-F238E27FC236}">
                  <a16:creationId xmlns:a16="http://schemas.microsoft.com/office/drawing/2014/main" xmlns="" id="{C3C626E3-C79A-4A6D-BC20-0B60F9D458DD}"/>
                </a:ext>
              </a:extLst>
            </p:cNvPr>
            <p:cNvSpPr txBox="1"/>
            <p:nvPr/>
          </p:nvSpPr>
          <p:spPr>
            <a:xfrm>
              <a:off x="3800010" y="2770937"/>
              <a:ext cx="2183475" cy="779228"/>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GESTION RELATION CLIENT</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nvGrpSpPr>
            <p:cNvPr id="26" name="Group 105">
              <a:extLst>
                <a:ext uri="{FF2B5EF4-FFF2-40B4-BE49-F238E27FC236}">
                  <a16:creationId xmlns:a16="http://schemas.microsoft.com/office/drawing/2014/main" xmlns="" id="{8789A7A6-9A96-4C40-B197-02B269690FA0}"/>
                </a:ext>
              </a:extLst>
            </p:cNvPr>
            <p:cNvGrpSpPr/>
            <p:nvPr/>
          </p:nvGrpSpPr>
          <p:grpSpPr>
            <a:xfrm>
              <a:off x="6136361" y="2737439"/>
              <a:ext cx="2086051" cy="996322"/>
              <a:chOff x="6136361" y="2737439"/>
              <a:chExt cx="2086051" cy="996322"/>
            </a:xfrm>
          </p:grpSpPr>
          <p:sp>
            <p:nvSpPr>
              <p:cNvPr id="32" name="TextBox 106">
                <a:extLst>
                  <a:ext uri="{FF2B5EF4-FFF2-40B4-BE49-F238E27FC236}">
                    <a16:creationId xmlns:a16="http://schemas.microsoft.com/office/drawing/2014/main" xmlns="" id="{F09DABA1-55F3-4B07-A577-B67CAE012E22}"/>
                  </a:ext>
                </a:extLst>
              </p:cNvPr>
              <p:cNvSpPr txBox="1"/>
              <p:nvPr/>
            </p:nvSpPr>
            <p:spPr>
              <a:xfrm>
                <a:off x="6373615" y="2888042"/>
                <a:ext cx="1848797" cy="845719"/>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TELEVENTE </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A724C7DE-6D98-46CA-AFFB-9870BE4EC249}"/>
                  </a:ext>
                </a:extLst>
              </p:cNvPr>
              <p:cNvSpPr/>
              <p:nvPr/>
            </p:nvSpPr>
            <p:spPr>
              <a:xfrm>
                <a:off x="6136361" y="2737439"/>
                <a:ext cx="1322363" cy="464030"/>
              </a:xfrm>
              <a:prstGeom prst="rect">
                <a:avLst/>
              </a:prstGeom>
              <a:no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27" name="TextBox 109">
              <a:extLst>
                <a:ext uri="{FF2B5EF4-FFF2-40B4-BE49-F238E27FC236}">
                  <a16:creationId xmlns:a16="http://schemas.microsoft.com/office/drawing/2014/main" xmlns="" id="{4D6F30EA-740D-4113-8A19-1522A44416E9}"/>
                </a:ext>
              </a:extLst>
            </p:cNvPr>
            <p:cNvSpPr txBox="1"/>
            <p:nvPr/>
          </p:nvSpPr>
          <p:spPr>
            <a:xfrm>
              <a:off x="8170859" y="2770913"/>
              <a:ext cx="3137335" cy="866813"/>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PRODUITS ET SERVICES /APPLICATION</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8" name="TextBox 111">
              <a:extLst>
                <a:ext uri="{FF2B5EF4-FFF2-40B4-BE49-F238E27FC236}">
                  <a16:creationId xmlns:a16="http://schemas.microsoft.com/office/drawing/2014/main" xmlns="" id="{416BFB0E-B146-451D-B8FB-7B0ABC35A0E8}"/>
                </a:ext>
              </a:extLst>
            </p:cNvPr>
            <p:cNvSpPr txBox="1"/>
            <p:nvPr/>
          </p:nvSpPr>
          <p:spPr>
            <a:xfrm>
              <a:off x="-16417" y="3871373"/>
              <a:ext cx="2893965" cy="3079249"/>
            </a:xfrm>
            <a:prstGeom prst="rect">
              <a:avLst/>
            </a:prstGeom>
            <a:solidFill>
              <a:sysClr val="window" lastClr="FFFFFF"/>
            </a:solidFill>
            <a:ln w="12700" cap="flat" cmpd="sng" algn="ctr">
              <a:solidFill>
                <a:srgbClr val="5B9BD5"/>
              </a:solidFill>
              <a:prstDash val="solid"/>
              <a:miter lim="800000"/>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Light" panose="020F0302020204030204" pitchFamily="34" charset="0"/>
                  <a:ea typeface="Times New Roman" panose="02020603050405020304" pitchFamily="18" charset="0"/>
                  <a:cs typeface="Arial" panose="020B0604020202020204" pitchFamily="34" charset="0"/>
                </a:rPr>
                <a:t>Intégration MEDIA CONTACT</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000000"/>
                  </a:solidFill>
                  <a:effectLst/>
                  <a:uLnTx/>
                  <a:uFillTx/>
                  <a:latin typeface="Calibri Light" panose="020F0302020204030204" pitchFamily="34" charset="0"/>
                  <a:ea typeface="Times New Roman" panose="02020603050405020304" pitchFamily="18" charset="0"/>
                  <a:cs typeface="Arial" panose="020B0604020202020204" pitchFamily="34" charset="0"/>
                </a:rPr>
                <a:t>Présentation du règlement et du fonctionnement de l’entreprise</a:t>
              </a:r>
              <a:br>
                <a:rPr kumimoji="0" lang="fr-FR" sz="1200" b="0" i="0" u="none" strike="noStrike" kern="0" cap="none" spc="0" normalizeH="0" baseline="0" noProof="0">
                  <a:ln>
                    <a:noFill/>
                  </a:ln>
                  <a:solidFill>
                    <a:srgbClr val="000000"/>
                  </a:solidFill>
                  <a:effectLst/>
                  <a:uLnTx/>
                  <a:uFillTx/>
                  <a:latin typeface="Calibri Light" panose="020F0302020204030204" pitchFamily="34" charset="0"/>
                  <a:ea typeface="Times New Roman" panose="02020603050405020304" pitchFamily="18" charset="0"/>
                  <a:cs typeface="Arial" panose="020B0604020202020204" pitchFamily="34" charset="0"/>
                </a:rPr>
              </a:br>
              <a:r>
                <a:rPr kumimoji="0" lang="fr-FR" sz="1200" b="0" i="0" u="none" strike="noStrike" kern="0" cap="none" spc="0" normalizeH="0" baseline="0" noProof="0">
                  <a:ln>
                    <a:noFill/>
                  </a:ln>
                  <a:solidFill>
                    <a:srgbClr val="000000"/>
                  </a:solidFill>
                  <a:effectLst/>
                  <a:uLnTx/>
                  <a:uFillTx/>
                  <a:latin typeface="Calibri Light" panose="020F0302020204030204" pitchFamily="34" charset="0"/>
                  <a:ea typeface="Times New Roman" panose="02020603050405020304" pitchFamily="18" charset="0"/>
                  <a:cs typeface="Arial" panose="020B0604020202020204" pitchFamily="34" charset="0"/>
                </a:rPr>
                <a:t>Présentation du projet et du client donneur d’ordre</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Light" panose="020F0302020204030204" pitchFamily="34" charset="0"/>
                  <a:ea typeface="Times New Roman" panose="02020603050405020304" pitchFamily="18" charset="0"/>
                  <a:cs typeface="Arial" panose="020B0604020202020204" pitchFamily="34" charset="0"/>
                </a:rPr>
                <a:t> </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9" name="TextBox 112">
              <a:extLst>
                <a:ext uri="{FF2B5EF4-FFF2-40B4-BE49-F238E27FC236}">
                  <a16:creationId xmlns:a16="http://schemas.microsoft.com/office/drawing/2014/main" xmlns="" id="{216C5EA2-6715-4634-8867-C04053A10A88}"/>
                </a:ext>
              </a:extLst>
            </p:cNvPr>
            <p:cNvSpPr txBox="1"/>
            <p:nvPr/>
          </p:nvSpPr>
          <p:spPr>
            <a:xfrm>
              <a:off x="2981485" y="3888087"/>
              <a:ext cx="2896212" cy="3078729"/>
            </a:xfrm>
            <a:prstGeom prst="rect">
              <a:avLst/>
            </a:prstGeom>
            <a:solidFill>
              <a:sysClr val="window" lastClr="FFFFFF"/>
            </a:solidFill>
            <a:ln w="12700" cap="flat" cmpd="sng" algn="ctr">
              <a:solidFill>
                <a:srgbClr val="ED7D31"/>
              </a:solidFill>
              <a:prstDash val="solid"/>
              <a:miter lim="800000"/>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Le </a:t>
              </a:r>
              <a:r>
                <a:rPr kumimoji="0" lang="fr-FR" sz="1200" b="1"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fonctionnement du service client, </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Les compétences, </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Les techniques de communication, de traitement des objections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30" name="TextBox 113">
              <a:extLst>
                <a:ext uri="{FF2B5EF4-FFF2-40B4-BE49-F238E27FC236}">
                  <a16:creationId xmlns:a16="http://schemas.microsoft.com/office/drawing/2014/main" xmlns="" id="{55529AF1-9900-43D2-87F6-E8A23F449635}"/>
                </a:ext>
              </a:extLst>
            </p:cNvPr>
            <p:cNvSpPr txBox="1"/>
            <p:nvPr/>
          </p:nvSpPr>
          <p:spPr>
            <a:xfrm>
              <a:off x="5972873" y="3864135"/>
              <a:ext cx="2893965" cy="3078729"/>
            </a:xfrm>
            <a:prstGeom prst="rect">
              <a:avLst/>
            </a:prstGeom>
            <a:solidFill>
              <a:sysClr val="window" lastClr="FFFFFF"/>
            </a:solidFill>
            <a:ln w="12700" cap="flat" cmpd="sng" algn="ctr">
              <a:solidFill>
                <a:srgbClr val="5B9BD5"/>
              </a:solidFill>
              <a:prstDash val="solid"/>
              <a:miter lim="800000"/>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Les techniques de ventes en ligne </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31" name="TextBox 114">
              <a:extLst>
                <a:ext uri="{FF2B5EF4-FFF2-40B4-BE49-F238E27FC236}">
                  <a16:creationId xmlns:a16="http://schemas.microsoft.com/office/drawing/2014/main" xmlns="" id="{22681F10-0BA0-4B5A-9265-D43F669D31B1}"/>
                </a:ext>
              </a:extLst>
            </p:cNvPr>
            <p:cNvSpPr txBox="1"/>
            <p:nvPr/>
          </p:nvSpPr>
          <p:spPr>
            <a:xfrm>
              <a:off x="8962012" y="3824231"/>
              <a:ext cx="2893964" cy="3078729"/>
            </a:xfrm>
            <a:prstGeom prst="rect">
              <a:avLst/>
            </a:prstGeom>
            <a:solidFill>
              <a:sysClr val="window" lastClr="FFFFFF"/>
            </a:solidFill>
            <a:ln w="12700" cap="flat" cmpd="sng" algn="ctr">
              <a:solidFill>
                <a:srgbClr val="ED7D31"/>
              </a:solidFill>
              <a:prstDash val="solid"/>
              <a:miter lim="800000"/>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Produits et services, procédures de travail et applications métiers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Simulation : mis en situation d’appels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40404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Durée : selon les process du client</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sp>
        <p:nvSpPr>
          <p:cNvPr id="2" name="Rectangle 1"/>
          <p:cNvSpPr/>
          <p:nvPr/>
        </p:nvSpPr>
        <p:spPr>
          <a:xfrm>
            <a:off x="2657273" y="5912502"/>
            <a:ext cx="2124299" cy="230832"/>
          </a:xfrm>
          <a:prstGeom prst="rect">
            <a:avLst/>
          </a:prstGeom>
        </p:spPr>
        <p:txBody>
          <a:bodyPr wrap="none">
            <a:spAutoFit/>
          </a:bodyPr>
          <a:lstStyle/>
          <a:p>
            <a:pPr>
              <a:spcAft>
                <a:spcPts val="1000"/>
              </a:spcAft>
            </a:pPr>
            <a:r>
              <a:rPr lang="fr-FR"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18 Process générique de formation</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p:cNvSpPr/>
          <p:nvPr/>
        </p:nvSpPr>
        <p:spPr>
          <a:xfrm>
            <a:off x="146742" y="6426731"/>
            <a:ext cx="7104432" cy="1983107"/>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Comité de Fin de Formation (COFIFO) est l’instance qui procède à la validation d’entrée définitive des apprenants en production. Cette assemblée se tient à l’issue de la phase de pépinière et avant l’entrée officielle en production des agents et leur planification par la direction des programmes.</a:t>
            </a:r>
          </a:p>
          <a:p>
            <a:pPr>
              <a:lnSpc>
                <a:spcPct val="115000"/>
              </a:lnSpc>
              <a:spcAft>
                <a:spcPts val="80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Seuls les agents ayant obtenu plus de 90% seront retenus pour intégrer l’effectif dédié à la campagne</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54" name="Espace réservé du numéro de diapositive 53"/>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55</a:t>
            </a:fld>
            <a:endParaRPr lang="fr-FR" sz="900" noProof="0" dirty="0">
              <a:solidFill>
                <a:schemeClr val="bg1">
                  <a:alpha val="70000"/>
                </a:schemeClr>
              </a:solidFill>
            </a:endParaRPr>
          </a:p>
        </p:txBody>
      </p:sp>
    </p:spTree>
    <p:extLst>
      <p:ext uri="{BB962C8B-B14F-4D97-AF65-F5344CB8AC3E}">
        <p14:creationId xmlns:p14="http://schemas.microsoft.com/office/powerpoint/2010/main" val="1670715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89119" y="1337667"/>
            <a:ext cx="7210096" cy="1718099"/>
          </a:xfrm>
          <a:prstGeom prst="rect">
            <a:avLst/>
          </a:prstGeom>
        </p:spPr>
        <p:txBody>
          <a:bodyPr wrap="square">
            <a:spAutoFit/>
          </a:bodyPr>
          <a:lstStyle/>
          <a:p>
            <a:pPr marL="342900" lvl="0" indent="-342900">
              <a:lnSpc>
                <a:spcPct val="107000"/>
              </a:lnSpc>
              <a:spcBef>
                <a:spcPts val="1200"/>
              </a:spcBef>
              <a:spcAft>
                <a:spcPts val="0"/>
              </a:spcAft>
              <a:buFont typeface="+mj-lt"/>
              <a:buAutoNum type="arabicPeriod" startAt="2"/>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Formation initiale</a:t>
            </a:r>
            <a:endParaRPr lang="fr-FR" sz="1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fr-FR" sz="1400" b="1"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Formation </a:t>
            </a: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initiale pour les agents :</a:t>
            </a: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Nos modèles de formation ont été élaborés sur la base de nos compétences groupe développées durant les 15 dernières années sur des projets similaires. Ci-dessous un exemplaire de note synoptique de formation</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ctr">
              <a:lnSpc>
                <a:spcPct val="150000"/>
              </a:lnSpc>
              <a:spcAft>
                <a:spcPts val="0"/>
              </a:spcAft>
            </a:pPr>
            <a:r>
              <a:rPr lang="fr-FR" sz="1400" b="1" i="1" u="sng" dirty="0">
                <a:latin typeface="Calibri" panose="020F0502020204030204" pitchFamily="34" charset="0"/>
                <a:ea typeface="Calibri" panose="020F0502020204030204" pitchFamily="34" charset="0"/>
                <a:cs typeface="Calibri" panose="020F0502020204030204" pitchFamily="34" charset="0"/>
              </a:rPr>
              <a:t>Notre synoptique de  formation aux métiers de la relation client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901154776"/>
              </p:ext>
            </p:extLst>
          </p:nvPr>
        </p:nvGraphicFramePr>
        <p:xfrm>
          <a:off x="634999" y="2997897"/>
          <a:ext cx="6459482" cy="6468554"/>
        </p:xfrm>
        <a:graphic>
          <a:graphicData uri="http://schemas.openxmlformats.org/drawingml/2006/table">
            <a:tbl>
              <a:tblPr/>
              <a:tblGrid>
                <a:gridCol w="839590">
                  <a:extLst>
                    <a:ext uri="{9D8B030D-6E8A-4147-A177-3AD203B41FA5}">
                      <a16:colId xmlns:a16="http://schemas.microsoft.com/office/drawing/2014/main" xmlns="" val="20000"/>
                    </a:ext>
                  </a:extLst>
                </a:gridCol>
                <a:gridCol w="4087798">
                  <a:extLst>
                    <a:ext uri="{9D8B030D-6E8A-4147-A177-3AD203B41FA5}">
                      <a16:colId xmlns:a16="http://schemas.microsoft.com/office/drawing/2014/main" xmlns="" val="20001"/>
                    </a:ext>
                  </a:extLst>
                </a:gridCol>
                <a:gridCol w="860962">
                  <a:extLst>
                    <a:ext uri="{9D8B030D-6E8A-4147-A177-3AD203B41FA5}">
                      <a16:colId xmlns:a16="http://schemas.microsoft.com/office/drawing/2014/main" xmlns="" val="20002"/>
                    </a:ext>
                  </a:extLst>
                </a:gridCol>
                <a:gridCol w="671132">
                  <a:extLst>
                    <a:ext uri="{9D8B030D-6E8A-4147-A177-3AD203B41FA5}">
                      <a16:colId xmlns:a16="http://schemas.microsoft.com/office/drawing/2014/main" xmlns="" val="20003"/>
                    </a:ext>
                  </a:extLst>
                </a:gridCol>
              </a:tblGrid>
              <a:tr h="619352">
                <a:tc>
                  <a:txBody>
                    <a:bodyPr/>
                    <a:lstStyle/>
                    <a:p>
                      <a:pPr algn="ctr">
                        <a:lnSpc>
                          <a:spcPct val="107000"/>
                        </a:lnSpc>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DD9C4"/>
                    </a:solidFill>
                  </a:tcPr>
                </a:tc>
                <a:tc>
                  <a:txBody>
                    <a:bodyPr/>
                    <a:lstStyle/>
                    <a:p>
                      <a:pPr algn="ctr">
                        <a:lnSpc>
                          <a:spcPts val="500"/>
                        </a:lnSpc>
                        <a:spcBef>
                          <a:spcPts val="35"/>
                        </a:spcBef>
                        <a:spcAft>
                          <a:spcPts val="0"/>
                        </a:spcAft>
                      </a:pPr>
                      <a:r>
                        <a:rPr lang="fr-FR" sz="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744220" algn="ctr">
                        <a:lnSpc>
                          <a:spcPct val="107000"/>
                        </a:lnSpc>
                        <a:spcAft>
                          <a:spcPts val="0"/>
                        </a:spcAft>
                      </a:pPr>
                      <a:r>
                        <a:rPr lang="fr-FR" sz="900" b="1" spc="-10" dirty="0">
                          <a:effectLst/>
                          <a:latin typeface="Berlin Sans FB Demi" panose="020E0802020502020306" pitchFamily="34" charset="0"/>
                          <a:ea typeface="Calibri" panose="020F0502020204030204" pitchFamily="34" charset="0"/>
                          <a:cs typeface="Berlin Sans FB Demi" panose="020E0802020502020306" pitchFamily="34" charset="0"/>
                        </a:rPr>
                        <a:t>M</a:t>
                      </a:r>
                      <a:r>
                        <a:rPr lang="fr-FR" sz="900" b="1" spc="10" dirty="0">
                          <a:effectLst/>
                          <a:latin typeface="Berlin Sans FB Demi" panose="020E0802020502020306" pitchFamily="34" charset="0"/>
                          <a:ea typeface="Calibri" panose="020F0502020204030204" pitchFamily="34" charset="0"/>
                          <a:cs typeface="Berlin Sans FB Demi" panose="020E0802020502020306" pitchFamily="34" charset="0"/>
                        </a:rPr>
                        <a:t>O</a:t>
                      </a:r>
                      <a:r>
                        <a:rPr lang="fr-FR" sz="900" b="1" dirty="0">
                          <a:effectLst/>
                          <a:latin typeface="Berlin Sans FB Demi" panose="020E0802020502020306" pitchFamily="34" charset="0"/>
                          <a:ea typeface="Calibri" panose="020F0502020204030204" pitchFamily="34" charset="0"/>
                          <a:cs typeface="Berlin Sans FB Demi" panose="020E0802020502020306" pitchFamily="34" charset="0"/>
                        </a:rPr>
                        <a:t>D</a:t>
                      </a:r>
                      <a:r>
                        <a:rPr lang="fr-FR" sz="900" b="1" spc="-15" dirty="0">
                          <a:effectLst/>
                          <a:latin typeface="Berlin Sans FB Demi" panose="020E0802020502020306" pitchFamily="34" charset="0"/>
                          <a:ea typeface="Calibri" panose="020F0502020204030204" pitchFamily="34" charset="0"/>
                          <a:cs typeface="Berlin Sans FB Demi" panose="020E0802020502020306" pitchFamily="34" charset="0"/>
                        </a:rPr>
                        <a:t>U</a:t>
                      </a:r>
                      <a:r>
                        <a:rPr lang="fr-FR" sz="900" b="1" spc="-25" dirty="0">
                          <a:effectLst/>
                          <a:latin typeface="Berlin Sans FB Demi" panose="020E0802020502020306" pitchFamily="34" charset="0"/>
                          <a:ea typeface="Calibri" panose="020F0502020204030204" pitchFamily="34" charset="0"/>
                          <a:cs typeface="Berlin Sans FB Demi" panose="020E0802020502020306" pitchFamily="34" charset="0"/>
                        </a:rPr>
                        <a:t>L</a:t>
                      </a:r>
                      <a:r>
                        <a:rPr lang="fr-FR" sz="900" b="1" spc="5" dirty="0">
                          <a:effectLst/>
                          <a:latin typeface="Berlin Sans FB Demi" panose="020E0802020502020306" pitchFamily="34" charset="0"/>
                          <a:ea typeface="Calibri" panose="020F0502020204030204" pitchFamily="34" charset="0"/>
                          <a:cs typeface="Berlin Sans FB Demi" panose="020E0802020502020306" pitchFamily="34" charset="0"/>
                        </a:rPr>
                        <a:t>E</a:t>
                      </a:r>
                      <a:r>
                        <a:rPr lang="fr-FR" sz="900" b="1" dirty="0">
                          <a:effectLst/>
                          <a:latin typeface="Berlin Sans FB Demi" panose="020E0802020502020306" pitchFamily="34" charset="0"/>
                          <a:ea typeface="Calibri" panose="020F0502020204030204" pitchFamily="34" charset="0"/>
                          <a:cs typeface="Berlin Sans FB Demi" panose="020E0802020502020306" pitchFamily="34" charset="0"/>
                        </a:rPr>
                        <a:t>S</a:t>
                      </a:r>
                      <a:r>
                        <a:rPr lang="fr-FR" sz="900" b="1" spc="60" dirty="0">
                          <a:effectLst/>
                          <a:latin typeface="Berlin Sans FB Demi" panose="020E0802020502020306" pitchFamily="34" charset="0"/>
                          <a:ea typeface="Calibri" panose="020F0502020204030204" pitchFamily="34" charset="0"/>
                          <a:cs typeface="Berlin Sans FB Demi" panose="020E0802020502020306" pitchFamily="34" charset="0"/>
                        </a:rPr>
                        <a:t> </a:t>
                      </a:r>
                      <a:r>
                        <a:rPr lang="fr-FR" sz="900" b="1" dirty="0">
                          <a:effectLst/>
                          <a:latin typeface="Berlin Sans FB Demi" panose="020E0802020502020306" pitchFamily="34" charset="0"/>
                          <a:ea typeface="Calibri" panose="020F0502020204030204" pitchFamily="34" charset="0"/>
                          <a:cs typeface="Berlin Sans FB Demi" panose="020E0802020502020306" pitchFamily="34" charset="0"/>
                        </a:rPr>
                        <a:t>DE</a:t>
                      </a:r>
                      <a:r>
                        <a:rPr lang="fr-FR" sz="900" b="1" spc="10" dirty="0">
                          <a:effectLst/>
                          <a:latin typeface="Berlin Sans FB Demi" panose="020E0802020502020306" pitchFamily="34" charset="0"/>
                          <a:ea typeface="Calibri" panose="020F0502020204030204" pitchFamily="34" charset="0"/>
                          <a:cs typeface="Berlin Sans FB Demi" panose="020E0802020502020306" pitchFamily="34" charset="0"/>
                        </a:rPr>
                        <a:t> FO</a:t>
                      </a:r>
                      <a:r>
                        <a:rPr lang="fr-FR" sz="900" b="1" spc="-20" dirty="0">
                          <a:effectLst/>
                          <a:latin typeface="Berlin Sans FB Demi" panose="020E0802020502020306" pitchFamily="34" charset="0"/>
                          <a:ea typeface="Calibri" panose="020F0502020204030204" pitchFamily="34" charset="0"/>
                          <a:cs typeface="Berlin Sans FB Demi" panose="020E0802020502020306" pitchFamily="34" charset="0"/>
                        </a:rPr>
                        <a:t>R</a:t>
                      </a:r>
                      <a:r>
                        <a:rPr lang="fr-FR" sz="900" b="1" spc="-10" dirty="0">
                          <a:effectLst/>
                          <a:latin typeface="Berlin Sans FB Demi" panose="020E0802020502020306" pitchFamily="34" charset="0"/>
                          <a:ea typeface="Calibri" panose="020F0502020204030204" pitchFamily="34" charset="0"/>
                          <a:cs typeface="Berlin Sans FB Demi" panose="020E0802020502020306" pitchFamily="34" charset="0"/>
                        </a:rPr>
                        <a:t>M</a:t>
                      </a:r>
                      <a:r>
                        <a:rPr lang="fr-FR" sz="900" b="1" spc="20" dirty="0">
                          <a:effectLst/>
                          <a:latin typeface="Berlin Sans FB Demi" panose="020E0802020502020306" pitchFamily="34" charset="0"/>
                          <a:ea typeface="Calibri" panose="020F0502020204030204" pitchFamily="34" charset="0"/>
                          <a:cs typeface="Berlin Sans FB Demi" panose="020E0802020502020306" pitchFamily="34" charset="0"/>
                        </a:rPr>
                        <a:t>A</a:t>
                      </a:r>
                      <a:r>
                        <a:rPr lang="fr-FR" sz="900" b="1" spc="-5" dirty="0">
                          <a:effectLst/>
                          <a:latin typeface="Berlin Sans FB Demi" panose="020E0802020502020306" pitchFamily="34" charset="0"/>
                          <a:ea typeface="Calibri" panose="020F0502020204030204" pitchFamily="34" charset="0"/>
                          <a:cs typeface="Berlin Sans FB Demi" panose="020E0802020502020306" pitchFamily="34" charset="0"/>
                        </a:rPr>
                        <a:t>T</a:t>
                      </a:r>
                      <a:r>
                        <a:rPr lang="fr-FR" sz="900" b="1" spc="-15" dirty="0">
                          <a:effectLst/>
                          <a:latin typeface="Berlin Sans FB Demi" panose="020E0802020502020306" pitchFamily="34" charset="0"/>
                          <a:ea typeface="Calibri" panose="020F0502020204030204" pitchFamily="34" charset="0"/>
                          <a:cs typeface="Berlin Sans FB Demi" panose="020E0802020502020306" pitchFamily="34" charset="0"/>
                        </a:rPr>
                        <a:t>I</a:t>
                      </a:r>
                      <a:r>
                        <a:rPr lang="fr-FR" sz="900" b="1" spc="10" dirty="0">
                          <a:effectLst/>
                          <a:latin typeface="Berlin Sans FB Demi" panose="020E0802020502020306" pitchFamily="34" charset="0"/>
                          <a:ea typeface="Calibri" panose="020F0502020204030204" pitchFamily="34" charset="0"/>
                          <a:cs typeface="Berlin Sans FB Demi" panose="020E0802020502020306" pitchFamily="34" charset="0"/>
                        </a:rPr>
                        <a:t>O</a:t>
                      </a:r>
                      <a:r>
                        <a:rPr lang="fr-FR" sz="900" b="1" dirty="0">
                          <a:effectLst/>
                          <a:latin typeface="Berlin Sans FB Demi" panose="020E0802020502020306" pitchFamily="34" charset="0"/>
                          <a:ea typeface="Calibri" panose="020F0502020204030204" pitchFamily="34" charset="0"/>
                          <a:cs typeface="Berlin Sans FB Demi" panose="020E0802020502020306" pitchFamily="34"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9BE8F"/>
                    </a:solidFill>
                  </a:tcPr>
                </a:tc>
                <a:tc>
                  <a:txBody>
                    <a:bodyPr/>
                    <a:lstStyle/>
                    <a:p>
                      <a:pPr algn="ctr">
                        <a:lnSpc>
                          <a:spcPts val="600"/>
                        </a:lnSpc>
                        <a:spcBef>
                          <a:spcPts val="45"/>
                        </a:spcBef>
                        <a:spcAft>
                          <a:spcPts val="0"/>
                        </a:spcAft>
                      </a:pPr>
                      <a:r>
                        <a:rPr lang="en-US"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33020" algn="ctr">
                        <a:lnSpc>
                          <a:spcPct val="107000"/>
                        </a:lnSpc>
                        <a:spcAft>
                          <a:spcPts val="0"/>
                        </a:spcAft>
                      </a:pPr>
                      <a:r>
                        <a:rPr lang="en-US" sz="700" dirty="0">
                          <a:effectLst/>
                          <a:latin typeface="Eras Bold ITC" panose="020B0907030504020204" pitchFamily="34" charset="0"/>
                          <a:ea typeface="Calibri" panose="020F0502020204030204" pitchFamily="34" charset="0"/>
                          <a:cs typeface="Eras Bold ITC" panose="020B0907030504020204" pitchFamily="34" charset="0"/>
                        </a:rPr>
                        <a:t>M</a:t>
                      </a:r>
                      <a:r>
                        <a:rPr lang="en-US" sz="700" spc="-155"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dirty="0">
                          <a:effectLst/>
                          <a:latin typeface="Eras Bold ITC" panose="020B0907030504020204" pitchFamily="34" charset="0"/>
                          <a:ea typeface="Calibri" panose="020F0502020204030204" pitchFamily="34" charset="0"/>
                          <a:cs typeface="Eras Bold ITC" panose="020B0907030504020204" pitchFamily="34" charset="0"/>
                        </a:rPr>
                        <a:t>a</a:t>
                      </a:r>
                      <a:r>
                        <a:rPr lang="en-US" sz="700" spc="-155"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dirty="0">
                          <a:effectLst/>
                          <a:latin typeface="Eras Bold ITC" panose="020B0907030504020204" pitchFamily="34" charset="0"/>
                          <a:ea typeface="Calibri" panose="020F0502020204030204" pitchFamily="34" charset="0"/>
                          <a:cs typeface="Eras Bold ITC" panose="020B0907030504020204" pitchFamily="34" charset="0"/>
                        </a:rPr>
                        <a:t>s</a:t>
                      </a:r>
                      <a:r>
                        <a:rPr lang="en-US" sz="700" spc="-160"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dirty="0" err="1">
                          <a:effectLst/>
                          <a:latin typeface="Eras Bold ITC" panose="020B0907030504020204" pitchFamily="34" charset="0"/>
                          <a:ea typeface="Calibri" panose="020F0502020204030204" pitchFamily="34" charset="0"/>
                          <a:cs typeface="Eras Bold ITC" panose="020B0907030504020204" pitchFamily="34" charset="0"/>
                        </a:rPr>
                        <a:t>s</a:t>
                      </a:r>
                      <a:r>
                        <a:rPr lang="en-US" sz="700" spc="-160"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dirty="0">
                          <a:effectLst/>
                          <a:latin typeface="Eras Bold ITC" panose="020B0907030504020204" pitchFamily="34" charset="0"/>
                          <a:ea typeface="Calibri" panose="020F0502020204030204" pitchFamily="34" charset="0"/>
                          <a:cs typeface="Eras Bold ITC" panose="020B0907030504020204" pitchFamily="34" charset="0"/>
                        </a:rPr>
                        <a:t>e</a:t>
                      </a:r>
                      <a:r>
                        <a:rPr lang="en-US" sz="700" spc="30"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dirty="0">
                          <a:effectLst/>
                          <a:latin typeface="Eras Bold ITC" panose="020B0907030504020204" pitchFamily="34" charset="0"/>
                          <a:ea typeface="Calibri" panose="020F0502020204030204" pitchFamily="34" charset="0"/>
                          <a:cs typeface="Eras Bold ITC" panose="020B0907030504020204" pitchFamily="34" charset="0"/>
                        </a:rPr>
                        <a:t>h</a:t>
                      </a:r>
                      <a:r>
                        <a:rPr lang="en-US" sz="700" spc="-165"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spc="30" dirty="0">
                          <a:effectLst/>
                          <a:latin typeface="Eras Bold ITC" panose="020B0907030504020204" pitchFamily="34" charset="0"/>
                          <a:ea typeface="Calibri" panose="020F0502020204030204" pitchFamily="34" charset="0"/>
                          <a:cs typeface="Eras Bold ITC" panose="020B0907030504020204" pitchFamily="34" charset="0"/>
                        </a:rPr>
                        <a:t>o</a:t>
                      </a:r>
                      <a:r>
                        <a:rPr lang="en-US" sz="700" dirty="0">
                          <a:effectLst/>
                          <a:latin typeface="Eras Bold ITC" panose="020B0907030504020204" pitchFamily="34" charset="0"/>
                          <a:ea typeface="Calibri" panose="020F0502020204030204" pitchFamily="34" charset="0"/>
                          <a:cs typeface="Eras Bold ITC" panose="020B0907030504020204" pitchFamily="34" charset="0"/>
                        </a:rPr>
                        <a:t>r</a:t>
                      </a:r>
                      <a:r>
                        <a:rPr lang="en-US" sz="700" spc="-165"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dirty="0">
                          <a:effectLst/>
                          <a:latin typeface="Eras Bold ITC" panose="020B0907030504020204" pitchFamily="34" charset="0"/>
                          <a:ea typeface="Calibri" panose="020F0502020204030204" pitchFamily="34" charset="0"/>
                          <a:cs typeface="Eras Bold ITC" panose="020B0907030504020204" pitchFamily="34" charset="0"/>
                        </a:rPr>
                        <a:t>a</a:t>
                      </a:r>
                      <a:r>
                        <a:rPr lang="en-US" sz="700" spc="-155"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spc="50" dirty="0" err="1">
                          <a:effectLst/>
                          <a:latin typeface="Eras Bold ITC" panose="020B0907030504020204" pitchFamily="34" charset="0"/>
                          <a:ea typeface="Calibri" panose="020F0502020204030204" pitchFamily="34" charset="0"/>
                          <a:cs typeface="Eras Bold ITC" panose="020B0907030504020204" pitchFamily="34" charset="0"/>
                        </a:rPr>
                        <a:t>i</a:t>
                      </a:r>
                      <a:r>
                        <a:rPr lang="en-US" sz="700" dirty="0" err="1">
                          <a:effectLst/>
                          <a:latin typeface="Eras Bold ITC" panose="020B0907030504020204" pitchFamily="34" charset="0"/>
                          <a:ea typeface="Calibri" panose="020F0502020204030204" pitchFamily="34" charset="0"/>
                          <a:cs typeface="Eras Bold ITC" panose="020B0907030504020204" pitchFamily="34" charset="0"/>
                        </a:rPr>
                        <a:t>r</a:t>
                      </a:r>
                      <a:r>
                        <a:rPr lang="en-US" sz="700" spc="-165" dirty="0">
                          <a:effectLst/>
                          <a:latin typeface="Eras Bold ITC" panose="020B0907030504020204" pitchFamily="34" charset="0"/>
                          <a:ea typeface="Calibri" panose="020F0502020204030204" pitchFamily="34" charset="0"/>
                          <a:cs typeface="Eras Bold ITC" panose="020B0907030504020204" pitchFamily="34" charset="0"/>
                        </a:rPr>
                        <a:t> </a:t>
                      </a:r>
                      <a:r>
                        <a:rPr lang="en-US" sz="700" dirty="0">
                          <a:effectLst/>
                          <a:latin typeface="Eras Bold ITC" panose="020B0907030504020204" pitchFamily="34" charset="0"/>
                          <a:ea typeface="Calibri" panose="020F0502020204030204" pitchFamily="34" charset="0"/>
                          <a:cs typeface="Eras Bold ITC" panose="020B0907030504020204" pitchFamily="34"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9BE8F"/>
                    </a:solidFill>
                  </a:tcPr>
                </a:tc>
                <a:tc>
                  <a:txBody>
                    <a:bodyPr/>
                    <a:lstStyle/>
                    <a:p>
                      <a:pPr algn="ctr">
                        <a:lnSpc>
                          <a:spcPts val="600"/>
                        </a:lnSpc>
                        <a:spcBef>
                          <a:spcPts val="45"/>
                        </a:spcBef>
                        <a:spcAft>
                          <a:spcPts val="0"/>
                        </a:spcAft>
                      </a:pPr>
                      <a:r>
                        <a:rPr lang="en-US"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357505" marR="362585" algn="ctr">
                        <a:lnSpc>
                          <a:spcPct val="107000"/>
                        </a:lnSpc>
                        <a:spcAft>
                          <a:spcPts val="0"/>
                        </a:spcAft>
                      </a:pPr>
                      <a:r>
                        <a:rPr lang="fr-FR" sz="700"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16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50" dirty="0" err="1">
                          <a:effectLst/>
                          <a:latin typeface="Eras Bold ITC" panose="020B0907030504020204" pitchFamily="34" charset="0"/>
                          <a:ea typeface="Calibri" panose="020F0502020204030204" pitchFamily="34" charset="0"/>
                          <a:cs typeface="Eras Bold ITC" panose="020B0907030504020204" pitchFamily="34" charset="0"/>
                        </a:rPr>
                        <a:t>i</a:t>
                      </a:r>
                      <a:r>
                        <a:rPr lang="fr-FR" sz="700" spc="30" dirty="0" err="1">
                          <a:effectLst/>
                          <a:latin typeface="Eras Bold ITC" panose="020B0907030504020204" pitchFamily="34" charset="0"/>
                          <a:ea typeface="Calibri" panose="020F0502020204030204" pitchFamily="34" charset="0"/>
                          <a:cs typeface="Eras Bold ITC" panose="020B0907030504020204" pitchFamily="34" charset="0"/>
                        </a:rPr>
                        <a:t>b</a:t>
                      </a:r>
                      <a:r>
                        <a:rPr lang="fr-FR" sz="700" spc="55" dirty="0" err="1">
                          <a:effectLst/>
                          <a:latin typeface="Eras Bold ITC" panose="020B0907030504020204" pitchFamily="34" charset="0"/>
                          <a:ea typeface="Calibri" panose="020F0502020204030204" pitchFamily="34" charset="0"/>
                          <a:cs typeface="Eras Bold ITC" panose="020B0907030504020204" pitchFamily="34" charset="0"/>
                        </a:rPr>
                        <a:t>l</a:t>
                      </a:r>
                      <a:r>
                        <a:rPr lang="fr-FR" sz="700" dirty="0" err="1">
                          <a:effectLst/>
                          <a:latin typeface="Eras Bold ITC" panose="020B0907030504020204" pitchFamily="34" charset="0"/>
                          <a:ea typeface="Calibri" panose="020F0502020204030204" pitchFamily="34" charset="0"/>
                          <a:cs typeface="Eras Bold ITC" panose="020B0907030504020204" pitchFamily="34"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9BE8F"/>
                    </a:solidFill>
                  </a:tcPr>
                </a:tc>
                <a:extLst>
                  <a:ext uri="{0D108BD9-81ED-4DB2-BD59-A6C34878D82A}">
                    <a16:rowId xmlns:a16="http://schemas.microsoft.com/office/drawing/2014/main" xmlns="" val="10000"/>
                  </a:ext>
                </a:extLst>
              </a:tr>
              <a:tr h="182220">
                <a:tc rowSpan="6">
                  <a:txBody>
                    <a:bodyPr/>
                    <a:lstStyle/>
                    <a:p>
                      <a:pPr algn="ctr">
                        <a:lnSpc>
                          <a:spcPts val="1000"/>
                        </a:lnSpc>
                        <a:spcAft>
                          <a:spcPts val="0"/>
                        </a:spcAft>
                      </a:pPr>
                      <a:r>
                        <a:rPr lang="fr-FR" sz="800" dirty="0" smtClean="0">
                          <a:effectLst/>
                          <a:latin typeface="Times New Roman" panose="02020603050405020304" pitchFamily="18" charset="0"/>
                          <a:ea typeface="Calibri" panose="020F0502020204030204" pitchFamily="34" charset="0"/>
                          <a:cs typeface="Times New Roman" panose="02020603050405020304" pitchFamily="18" charset="0"/>
                        </a:rPr>
                        <a:t>G</a:t>
                      </a:r>
                      <a:r>
                        <a:rPr lang="en-US" sz="800" dirty="0" smtClean="0">
                          <a:effectLst/>
                          <a:latin typeface="Arial Rounded MT Bold" panose="020F0704030504030204" pitchFamily="34" charset="0"/>
                          <a:ea typeface="Calibri" panose="020F0502020204030204" pitchFamily="34" charset="0"/>
                          <a:cs typeface="Times New Roman" panose="02020603050405020304" pitchFamily="18" charset="0"/>
                        </a:rPr>
                        <a:t>ENERALITES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wordArt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DD9C4"/>
                    </a:solidFill>
                  </a:tcPr>
                </a:tc>
                <a:tc>
                  <a:txBody>
                    <a:bodyPr/>
                    <a:lstStyle/>
                    <a:p>
                      <a:pPr algn="ctr">
                        <a:lnSpc>
                          <a:spcPts val="600"/>
                        </a:lnSpc>
                        <a:spcBef>
                          <a:spcPts val="10"/>
                        </a:spcBef>
                        <a:spcAft>
                          <a:spcPts val="0"/>
                        </a:spcAft>
                      </a:pPr>
                      <a:r>
                        <a:rPr lang="en-US"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le</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1</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v</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la</a:t>
                      </a:r>
                      <a:r>
                        <a:rPr lang="fr-FR" sz="700" spc="-5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fo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rm</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dirty="0">
                          <a:effectLst/>
                          <a:latin typeface="Eras Bold ITC" panose="020B0907030504020204" pitchFamily="34" charset="0"/>
                          <a:ea typeface="Calibri" panose="020F0502020204030204" pitchFamily="34" charset="0"/>
                          <a:cs typeface="Eras Bold ITC" panose="020B0907030504020204" pitchFamily="34"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2">
                  <a:txBody>
                    <a:bodyPr/>
                    <a:lstStyle/>
                    <a:p>
                      <a:pPr algn="ctr">
                        <a:lnSpc>
                          <a:spcPts val="700"/>
                        </a:lnSpc>
                        <a:spcBef>
                          <a:spcPts val="30"/>
                        </a:spcBef>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08305" marR="397510" indent="-153670" algn="ctr">
                        <a:lnSpc>
                          <a:spcPct val="107000"/>
                        </a:lnSpc>
                        <a:spcAft>
                          <a:spcPts val="0"/>
                        </a:spcAft>
                      </a:pPr>
                      <a:r>
                        <a:rPr lang="fr-FR" sz="1100" b="1"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15">
                  <a:txBody>
                    <a:bodyPr/>
                    <a:lstStyle/>
                    <a:p>
                      <a:pPr algn="ctr">
                        <a:lnSpc>
                          <a:spcPts val="1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38785" marR="459105" algn="ctr">
                        <a:lnSpc>
                          <a:spcPct val="109000"/>
                        </a:lnSpc>
                        <a:spcAft>
                          <a:spcPts val="0"/>
                        </a:spcAft>
                      </a:pPr>
                      <a:r>
                        <a:rPr lang="en-US" sz="1200" dirty="0">
                          <a:effectLst/>
                          <a:latin typeface="Arial Rounded MT Bold" panose="020F0704030504030204" pitchFamily="34" charset="0"/>
                          <a:ea typeface="Calibri" panose="020F0502020204030204" pitchFamily="34" charset="0"/>
                          <a:cs typeface="Arial Rounded MT Bold" panose="020F0704030504030204" pitchFamily="34" charset="0"/>
                        </a:rPr>
                        <a:t>C o n s e </a:t>
                      </a:r>
                      <a:r>
                        <a:rPr lang="en-US" sz="1200" dirty="0" err="1">
                          <a:effectLst/>
                          <a:latin typeface="Arial Rounded MT Bold" panose="020F0704030504030204" pitchFamily="34" charset="0"/>
                          <a:ea typeface="Calibri" panose="020F0502020204030204" pitchFamily="34" charset="0"/>
                          <a:cs typeface="Arial Rounded MT Bold" panose="020F0704030504030204" pitchFamily="34" charset="0"/>
                        </a:rPr>
                        <a:t>i</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52120" marR="472440" indent="8255" algn="ctr">
                        <a:lnSpc>
                          <a:spcPct val="109000"/>
                        </a:lnSpc>
                        <a:spcAft>
                          <a:spcPts val="0"/>
                        </a:spcAft>
                      </a:pPr>
                      <a:r>
                        <a:rPr lang="en-US" sz="1200" dirty="0">
                          <a:effectLst/>
                          <a:latin typeface="Arial Rounded MT Bold" panose="020F0704030504030204" pitchFamily="34" charset="0"/>
                          <a:ea typeface="Calibri" panose="020F0502020204030204" pitchFamily="34" charset="0"/>
                          <a:cs typeface="Arial Rounded MT Bold" panose="020F0704030504030204" pitchFamily="34" charset="0"/>
                        </a:rPr>
                        <a:t>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52120" marR="472440" indent="8255" algn="ctr">
                        <a:lnSpc>
                          <a:spcPct val="109000"/>
                        </a:lnSpc>
                        <a:spcAft>
                          <a:spcPts val="0"/>
                        </a:spcAft>
                      </a:pPr>
                      <a:r>
                        <a:rPr lang="en-US" sz="1200" dirty="0">
                          <a:effectLst/>
                          <a:latin typeface="Arial Rounded MT Bold" panose="020F0704030504030204" pitchFamily="34" charset="0"/>
                          <a:ea typeface="Calibri" panose="020F0502020204030204" pitchFamily="34" charset="0"/>
                          <a:cs typeface="Arial Rounded MT Bold" panose="020F0704030504030204" pitchFamily="34" charset="0"/>
                        </a:rPr>
                        <a:t>l e r 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950"/>
                        </a:lnSpc>
                        <a:spcBef>
                          <a:spcPts val="15"/>
                        </a:spcBef>
                        <a:spcAft>
                          <a:spcPts val="0"/>
                        </a:spcAft>
                      </a:pPr>
                      <a:r>
                        <a:rPr lang="en-US"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26085" marR="446405" algn="ctr">
                        <a:lnSpc>
                          <a:spcPct val="107000"/>
                        </a:lnSpc>
                        <a:spcAft>
                          <a:spcPts val="0"/>
                        </a:spcAft>
                      </a:pPr>
                      <a:r>
                        <a:rPr lang="fr-FR" sz="1200" dirty="0">
                          <a:effectLst/>
                          <a:latin typeface="Arial Rounded MT Bold" panose="020F0704030504030204" pitchFamily="34" charset="0"/>
                          <a:ea typeface="Calibri" panose="020F0502020204030204" pitchFamily="34" charset="0"/>
                          <a:cs typeface="Arial Rounded MT Bold" panose="020F0704030504030204" pitchFamily="34" charset="0"/>
                        </a:rPr>
                        <a:t>C</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52120" marR="470535" indent="6985" algn="ctr">
                        <a:lnSpc>
                          <a:spcPct val="109000"/>
                        </a:lnSpc>
                        <a:spcBef>
                          <a:spcPts val="165"/>
                        </a:spcBef>
                        <a:spcAft>
                          <a:spcPts val="0"/>
                        </a:spcAft>
                      </a:pPr>
                      <a:r>
                        <a:rPr lang="fr-FR" sz="1200" dirty="0">
                          <a:effectLst/>
                          <a:latin typeface="Arial Rounded MT Bold" panose="020F0704030504030204" pitchFamily="34" charset="0"/>
                          <a:ea typeface="Calibri" panose="020F0502020204030204" pitchFamily="34" charset="0"/>
                          <a:cs typeface="Arial Rounded MT Bold" panose="020F0704030504030204" pitchFamily="34" charset="0"/>
                        </a:rPr>
                        <a:t>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52120" marR="470535" indent="6985" algn="ctr">
                        <a:lnSpc>
                          <a:spcPct val="109000"/>
                        </a:lnSpc>
                        <a:spcBef>
                          <a:spcPts val="165"/>
                        </a:spcBef>
                        <a:spcAft>
                          <a:spcPts val="0"/>
                        </a:spcAft>
                      </a:pPr>
                      <a:r>
                        <a:rPr lang="fr-FR" sz="1200" dirty="0">
                          <a:effectLst/>
                          <a:latin typeface="Arial Rounded MT Bold" panose="020F0704030504030204" pitchFamily="34" charset="0"/>
                          <a:ea typeface="Calibri" panose="020F0502020204030204" pitchFamily="34" charset="0"/>
                          <a:cs typeface="Arial Rounded MT Bold" panose="020F0704030504030204" pitchFamily="34" charset="0"/>
                        </a:rPr>
                        <a:t>i e n t 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38040">
                <a:tc vMerge="1">
                  <a:txBody>
                    <a:bodyPr/>
                    <a:lstStyle/>
                    <a:p>
                      <a:endParaRPr lang="fr-FR"/>
                    </a:p>
                  </a:txBody>
                  <a:tcPr/>
                </a:tc>
                <a:tc>
                  <a:txBody>
                    <a:bodyPr/>
                    <a:lstStyle/>
                    <a:p>
                      <a:pPr algn="ctr">
                        <a:lnSpc>
                          <a:spcPts val="500"/>
                        </a:lnSpc>
                        <a:spcBef>
                          <a:spcPts val="25"/>
                        </a:spcBef>
                        <a:spcAft>
                          <a:spcPts val="0"/>
                        </a:spcAft>
                      </a:pPr>
                      <a:r>
                        <a:rPr lang="fr-FR" sz="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1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v</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c</a:t>
                      </a:r>
                      <a:r>
                        <a:rPr lang="fr-FR" sz="700" spc="4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2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g</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8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ée</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u</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g</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15" dirty="0">
                          <a:effectLst/>
                          <a:latin typeface="Cambria" panose="02040503050406030204" pitchFamily="18" charset="0"/>
                          <a:ea typeface="Calibri" panose="020F0502020204030204" pitchFamily="34" charset="0"/>
                          <a:cs typeface="Cambria" panose="02040503050406030204" pitchFamily="18" charset="0"/>
                        </a:rPr>
                        <a:t>mm</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u</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dirty="0">
                          <a:effectLst/>
                          <a:latin typeface="Cambria" panose="02040503050406030204" pitchFamily="18" charset="0"/>
                          <a:ea typeface="Calibri" panose="020F0502020204030204" pitchFamily="34" charset="0"/>
                          <a:cs typeface="Cambria" panose="02040503050406030204" pitchFamily="18" charset="0"/>
                        </a:rPr>
                        <a:t>a</a:t>
                      </a:r>
                      <a:r>
                        <a:rPr lang="fr-FR" sz="700" spc="-3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f</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19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5" dirty="0">
                          <a:effectLst/>
                          <a:latin typeface="Cambria" panose="02040503050406030204" pitchFamily="18" charset="0"/>
                          <a:ea typeface="Calibri" panose="020F0502020204030204" pitchFamily="34" charset="0"/>
                          <a:cs typeface="Cambria" panose="02040503050406030204" pitchFamily="18" charset="0"/>
                        </a:rPr>
                        <a:t>v</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7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u</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G</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dirty="0">
                          <a:effectLst/>
                          <a:latin typeface="Cambria" panose="02040503050406030204" pitchFamily="18" charset="0"/>
                          <a:ea typeface="Calibri" panose="020F0502020204030204" pitchFamily="34" charset="0"/>
                          <a:cs typeface="Cambria" panose="02040503050406030204" pitchFamily="18" charset="0"/>
                        </a:rPr>
                        <a:t>a</a:t>
                      </a:r>
                      <a:r>
                        <a:rPr lang="fr-FR" sz="700" spc="40" dirty="0">
                          <a:effectLst/>
                          <a:latin typeface="Cambria" panose="02040503050406030204" pitchFamily="18" charset="0"/>
                          <a:ea typeface="Calibri" panose="020F0502020204030204" pitchFamily="34" charset="0"/>
                          <a:cs typeface="Cambria" panose="02040503050406030204" pitchFamily="18" charset="0"/>
                        </a:rPr>
                        <a:t> </a:t>
                      </a:r>
                      <a:r>
                        <a:rPr lang="fr-FR" sz="700"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dirty="0">
                          <a:effectLst/>
                          <a:latin typeface="Cambria" panose="02040503050406030204" pitchFamily="18" charset="0"/>
                          <a:ea typeface="Calibri" panose="020F0502020204030204" pitchFamily="34" charset="0"/>
                          <a:cs typeface="Cambria" panose="02040503050406030204" pitchFamily="18" charset="0"/>
                        </a:rPr>
                        <a:t>a</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20" dirty="0">
                          <a:effectLst/>
                          <a:latin typeface="Cambria" panose="02040503050406030204" pitchFamily="18" charset="0"/>
                          <a:ea typeface="Calibri" panose="020F0502020204030204" pitchFamily="34" charset="0"/>
                          <a:cs typeface="Cambria" panose="02040503050406030204" pitchFamily="18" charset="0"/>
                        </a:rPr>
                        <a:t>lt</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dirty="0">
                          <a:effectLst/>
                          <a:latin typeface="Cambria" panose="02040503050406030204" pitchFamily="18" charset="0"/>
                          <a:ea typeface="Calibri" panose="020F0502020204030204" pitchFamily="34" charset="0"/>
                          <a:cs typeface="Cambria" panose="02040503050406030204" pitchFamily="18"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dirty="0">
                          <a:effectLst/>
                          <a:latin typeface="Cambria" panose="02040503050406030204" pitchFamily="18" charset="0"/>
                          <a:ea typeface="Calibri" panose="020F0502020204030204" pitchFamily="34" charset="0"/>
                          <a:cs typeface="Cambria" panose="02040503050406030204" pitchFamily="18"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pp</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l</a:t>
                      </a:r>
                      <a:r>
                        <a:rPr lang="fr-FR" sz="700" spc="1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dirty="0">
                          <a:effectLst/>
                          <a:latin typeface="Cambria" panose="02040503050406030204" pitchFamily="18" charset="0"/>
                          <a:ea typeface="Calibri" panose="020F0502020204030204" pitchFamily="34" charset="0"/>
                          <a:cs typeface="Cambria" panose="02040503050406030204" pitchFamily="18" charset="0"/>
                        </a:rPr>
                        <a:t>r</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7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pp</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l</a:t>
                      </a:r>
                      <a:r>
                        <a:rPr lang="fr-FR" sz="700" spc="1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dirty="0">
                          <a:effectLst/>
                          <a:latin typeface="Cambria" panose="02040503050406030204" pitchFamily="18" charset="0"/>
                          <a:ea typeface="Calibri" panose="020F0502020204030204" pitchFamily="34" charset="0"/>
                          <a:cs typeface="Cambria" panose="02040503050406030204" pitchFamily="18" charset="0"/>
                        </a:rPr>
                        <a:t>r</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nd</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g</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15" dirty="0">
                          <a:effectLst/>
                          <a:latin typeface="Cambria" panose="02040503050406030204" pitchFamily="18" charset="0"/>
                          <a:ea typeface="Calibri" panose="020F0502020204030204" pitchFamily="34" charset="0"/>
                          <a:cs typeface="Cambria" panose="02040503050406030204" pitchFamily="18" charset="0"/>
                        </a:rPr>
                        <a:t>x</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7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u</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r</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0002"/>
                  </a:ext>
                </a:extLst>
              </a:tr>
              <a:tr h="325028">
                <a:tc vMerge="1">
                  <a:txBody>
                    <a:bodyPr/>
                    <a:lstStyle/>
                    <a:p>
                      <a:endParaRPr lang="fr-FR"/>
                    </a:p>
                  </a:txBody>
                  <a:tcPr/>
                </a:tc>
                <a:tc>
                  <a:txBody>
                    <a:bodyPr/>
                    <a:lstStyle/>
                    <a:p>
                      <a:pPr marL="19685" algn="ctr">
                        <a:lnSpc>
                          <a:spcPct val="107000"/>
                        </a:lnSpc>
                        <a:spcBef>
                          <a:spcPts val="90"/>
                        </a:spcBef>
                        <a:spcAft>
                          <a:spcPts val="0"/>
                        </a:spcAft>
                      </a:pP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le</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2</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Ma</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v</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y</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p</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6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p</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3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li</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70"/>
                        </a:spcBef>
                        <a:spcAft>
                          <a:spcPts val="0"/>
                        </a:spcAft>
                      </a:pP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spc="-7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2">
                  <a:txBody>
                    <a:bodyPr/>
                    <a:lstStyle/>
                    <a:p>
                      <a:pPr algn="ctr">
                        <a:lnSpc>
                          <a:spcPts val="550"/>
                        </a:lnSpc>
                        <a:spcBef>
                          <a:spcPts val="25"/>
                        </a:spcBef>
                        <a:spcAft>
                          <a:spcPts val="0"/>
                        </a:spcAft>
                      </a:pPr>
                      <a:r>
                        <a:rPr lang="fr-FR" sz="4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p>
                      <a:pPr marL="387985" marR="374650" indent="-133350" algn="ctr">
                        <a:lnSpc>
                          <a:spcPct val="107000"/>
                        </a:lnSpc>
                        <a:spcAft>
                          <a:spcPts val="0"/>
                        </a:spcAft>
                      </a:pPr>
                      <a:r>
                        <a:rPr lang="fr-FR" sz="1100" b="1" spc="-30">
                          <a:effectLst/>
                          <a:latin typeface="Calibri" panose="020F0502020204030204" pitchFamily="34" charset="0"/>
                          <a:ea typeface="Calibri" panose="020F0502020204030204" pitchFamily="34" charset="0"/>
                          <a:cs typeface="Calibri" panose="020F0502020204030204" pitchFamily="34" charset="0"/>
                        </a:rPr>
                        <a:t>16</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extLst>
                  <a:ext uri="{0D108BD9-81ED-4DB2-BD59-A6C34878D82A}">
                    <a16:rowId xmlns:a16="http://schemas.microsoft.com/office/drawing/2014/main" xmlns="" val="10003"/>
                  </a:ext>
                </a:extLst>
              </a:tr>
              <a:tr h="510191">
                <a:tc vMerge="1">
                  <a:txBody>
                    <a:bodyPr/>
                    <a:lstStyle/>
                    <a:p>
                      <a:endParaRPr lang="fr-FR"/>
                    </a:p>
                  </a:txBody>
                  <a:tcPr/>
                </a:tc>
                <a:tc>
                  <a:txBody>
                    <a:bodyPr/>
                    <a:lstStyle/>
                    <a:p>
                      <a:pPr algn="ctr">
                        <a:lnSpc>
                          <a:spcPts val="1100"/>
                        </a:lnSpc>
                        <a:spcBef>
                          <a:spcPts val="5"/>
                        </a:spcBef>
                        <a:spcAft>
                          <a:spcPts val="0"/>
                        </a:spcAft>
                      </a:pPr>
                      <a:r>
                        <a:rPr lang="fr-FR"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f</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v</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é</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5" dirty="0">
                          <a:effectLst/>
                          <a:latin typeface="Cambria" panose="02040503050406030204" pitchFamily="18" charset="0"/>
                          <a:ea typeface="Calibri" panose="020F0502020204030204" pitchFamily="34" charset="0"/>
                          <a:cs typeface="Cambria" panose="02040503050406030204" pitchFamily="18" charset="0"/>
                        </a:rPr>
                        <a:t>y</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40"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dirty="0">
                          <a:effectLst/>
                          <a:latin typeface="Cambria" panose="02040503050406030204" pitchFamily="18" charset="0"/>
                          <a:ea typeface="Calibri" panose="020F0502020204030204" pitchFamily="34" charset="0"/>
                          <a:cs typeface="Cambria" panose="02040503050406030204" pitchFamily="18"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v</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5" dirty="0">
                          <a:effectLst/>
                          <a:latin typeface="Cambria" panose="02040503050406030204" pitchFamily="18" charset="0"/>
                          <a:ea typeface="Calibri" panose="020F0502020204030204" pitchFamily="34" charset="0"/>
                          <a:cs typeface="Cambria" panose="02040503050406030204" pitchFamily="18" charset="0"/>
                        </a:rPr>
                        <a:t>y</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ns</a:t>
                      </a:r>
                      <a:r>
                        <a:rPr lang="fr-FR" sz="700" spc="-5" dirty="0">
                          <a:effectLst/>
                          <a:latin typeface="Cambria" panose="02040503050406030204" pitchFamily="18" charset="0"/>
                          <a:ea typeface="Calibri" panose="020F0502020204030204" pitchFamily="34" charset="0"/>
                          <a:cs typeface="Cambria" panose="02040503050406030204" pitchFamily="18" charset="0"/>
                        </a:rPr>
                        <a:t>v</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f</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ss</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nn</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ll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7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u</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r</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0004"/>
                  </a:ext>
                </a:extLst>
              </a:tr>
              <a:tr h="182220">
                <a:tc vMerge="1">
                  <a:txBody>
                    <a:bodyPr/>
                    <a:lstStyle/>
                    <a:p>
                      <a:endParaRPr lang="fr-FR"/>
                    </a:p>
                  </a:txBody>
                  <a:tcPr/>
                </a:tc>
                <a:tc>
                  <a:txBody>
                    <a:bodyPr/>
                    <a:lstStyle/>
                    <a:p>
                      <a:pPr algn="ctr">
                        <a:lnSpc>
                          <a:spcPts val="600"/>
                        </a:lnSpc>
                        <a:spcBef>
                          <a:spcPts val="10"/>
                        </a:spcBef>
                        <a:spcAft>
                          <a:spcPts val="0"/>
                        </a:spcAft>
                      </a:pPr>
                      <a:r>
                        <a:rPr lang="fr-FR" sz="5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spc="15">
                          <a:effectLst/>
                          <a:latin typeface="Eras Bold ITC" panose="020B0907030504020204" pitchFamily="34" charset="0"/>
                          <a:ea typeface="Calibri" panose="020F0502020204030204" pitchFamily="34" charset="0"/>
                          <a:cs typeface="Eras Bold ITC" panose="020B0907030504020204" pitchFamily="34" charset="0"/>
                        </a:rPr>
                        <a:t>M</a:t>
                      </a:r>
                      <a:r>
                        <a:rPr lang="fr-FR" sz="700" spc="-20">
                          <a:effectLst/>
                          <a:latin typeface="Eras Bold ITC" panose="020B0907030504020204" pitchFamily="34" charset="0"/>
                          <a:ea typeface="Calibri" panose="020F0502020204030204" pitchFamily="34" charset="0"/>
                          <a:cs typeface="Eras Bold ITC" panose="020B0907030504020204" pitchFamily="34" charset="0"/>
                        </a:rPr>
                        <a:t>o</a:t>
                      </a:r>
                      <a:r>
                        <a:rPr lang="fr-FR" sz="700" spc="2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a:effectLst/>
                          <a:latin typeface="Eras Bold ITC" panose="020B0907030504020204" pitchFamily="34" charset="0"/>
                          <a:ea typeface="Calibri" panose="020F0502020204030204" pitchFamily="34" charset="0"/>
                          <a:cs typeface="Eras Bold ITC" panose="020B0907030504020204" pitchFamily="34" charset="0"/>
                        </a:rPr>
                        <a:t>u</a:t>
                      </a:r>
                      <a:r>
                        <a:rPr lang="fr-FR" sz="700">
                          <a:effectLst/>
                          <a:latin typeface="Eras Bold ITC" panose="020B0907030504020204" pitchFamily="34" charset="0"/>
                          <a:ea typeface="Calibri" panose="020F0502020204030204" pitchFamily="34" charset="0"/>
                          <a:cs typeface="Eras Bold ITC" panose="020B0907030504020204" pitchFamily="34" charset="0"/>
                        </a:rPr>
                        <a:t>le</a:t>
                      </a:r>
                      <a:r>
                        <a:rPr lang="fr-FR" sz="700" spc="-10">
                          <a:effectLst/>
                          <a:latin typeface="Eras Bold ITC" panose="020B0907030504020204" pitchFamily="34" charset="0"/>
                          <a:ea typeface="Calibri" panose="020F0502020204030204" pitchFamily="34" charset="0"/>
                          <a:cs typeface="Eras Bold ITC" panose="020B0907030504020204" pitchFamily="34" charset="0"/>
                        </a:rPr>
                        <a:t> </a:t>
                      </a:r>
                      <a:r>
                        <a:rPr lang="fr-FR" sz="700">
                          <a:effectLst/>
                          <a:latin typeface="Eras Bold ITC" panose="020B0907030504020204" pitchFamily="34" charset="0"/>
                          <a:ea typeface="Calibri" panose="020F0502020204030204" pitchFamily="34" charset="0"/>
                          <a:cs typeface="Eras Bold ITC" panose="020B0907030504020204" pitchFamily="34" charset="0"/>
                        </a:rPr>
                        <a:t>3</a:t>
                      </a:r>
                      <a:r>
                        <a:rPr lang="fr-FR" sz="700" spc="-75">
                          <a:effectLst/>
                          <a:latin typeface="Eras Bold ITC" panose="020B0907030504020204" pitchFamily="34" charset="0"/>
                          <a:ea typeface="Calibri" panose="020F0502020204030204" pitchFamily="34" charset="0"/>
                          <a:cs typeface="Eras Bold ITC" panose="020B0907030504020204" pitchFamily="34" charset="0"/>
                        </a:rPr>
                        <a:t> </a:t>
                      </a:r>
                      <a:r>
                        <a:rPr lang="fr-FR" sz="700">
                          <a:effectLst/>
                          <a:latin typeface="Eras Bold ITC" panose="020B0907030504020204" pitchFamily="34" charset="0"/>
                          <a:ea typeface="Calibri" panose="020F0502020204030204" pitchFamily="34" charset="0"/>
                          <a:cs typeface="Eras Bold ITC" panose="020B0907030504020204" pitchFamily="34" charset="0"/>
                        </a:rPr>
                        <a:t>:</a:t>
                      </a:r>
                      <a:r>
                        <a:rPr lang="fr-FR" sz="700" spc="-15">
                          <a:effectLst/>
                          <a:latin typeface="Eras Bold ITC" panose="020B0907030504020204" pitchFamily="34" charset="0"/>
                          <a:ea typeface="Calibri" panose="020F0502020204030204" pitchFamily="34" charset="0"/>
                          <a:cs typeface="Eras Bold ITC" panose="020B0907030504020204" pitchFamily="34" charset="0"/>
                        </a:rPr>
                        <a:t> </a:t>
                      </a:r>
                      <a:r>
                        <a:rPr lang="fr-FR" sz="700" spc="15">
                          <a:effectLst/>
                          <a:latin typeface="Eras Bold ITC" panose="020B0907030504020204" pitchFamily="34" charset="0"/>
                          <a:ea typeface="Calibri" panose="020F0502020204030204" pitchFamily="34" charset="0"/>
                          <a:cs typeface="Eras Bold ITC" panose="020B0907030504020204" pitchFamily="34" charset="0"/>
                        </a:rPr>
                        <a:t>C</a:t>
                      </a:r>
                      <a:r>
                        <a:rPr lang="fr-FR" sz="700" spc="-2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a:effectLst/>
                          <a:latin typeface="Eras Bold ITC" panose="020B0907030504020204" pitchFamily="34" charset="0"/>
                          <a:ea typeface="Calibri" panose="020F0502020204030204" pitchFamily="34" charset="0"/>
                          <a:cs typeface="Eras Bold ITC" panose="020B0907030504020204" pitchFamily="34" charset="0"/>
                        </a:rPr>
                        <a:t>mm</a:t>
                      </a:r>
                      <a:r>
                        <a:rPr lang="fr-FR" sz="700" spc="25">
                          <a:effectLst/>
                          <a:latin typeface="Eras Bold ITC" panose="020B0907030504020204" pitchFamily="34" charset="0"/>
                          <a:ea typeface="Calibri" panose="020F0502020204030204" pitchFamily="34" charset="0"/>
                          <a:cs typeface="Eras Bold ITC" panose="020B0907030504020204" pitchFamily="34" charset="0"/>
                        </a:rPr>
                        <a:t>u</a:t>
                      </a:r>
                      <a:r>
                        <a:rPr lang="fr-FR" sz="700" spc="5">
                          <a:effectLst/>
                          <a:latin typeface="Eras Bold ITC" panose="020B0907030504020204" pitchFamily="34" charset="0"/>
                          <a:ea typeface="Calibri" panose="020F0502020204030204" pitchFamily="34" charset="0"/>
                          <a:cs typeface="Eras Bold ITC" panose="020B0907030504020204" pitchFamily="34" charset="0"/>
                        </a:rPr>
                        <a:t>n</a:t>
                      </a:r>
                      <a:r>
                        <a:rPr lang="fr-FR" sz="700">
                          <a:effectLst/>
                          <a:latin typeface="Eras Bold ITC" panose="020B0907030504020204" pitchFamily="34" charset="0"/>
                          <a:ea typeface="Calibri" panose="020F0502020204030204" pitchFamily="34" charset="0"/>
                          <a:cs typeface="Eras Bold ITC" panose="020B0907030504020204" pitchFamily="34" charset="0"/>
                        </a:rPr>
                        <a:t>i</a:t>
                      </a:r>
                      <a:r>
                        <a:rPr lang="fr-FR" sz="700" spc="25">
                          <a:effectLst/>
                          <a:latin typeface="Eras Bold ITC" panose="020B0907030504020204" pitchFamily="34" charset="0"/>
                          <a:ea typeface="Calibri" panose="020F0502020204030204" pitchFamily="34" charset="0"/>
                          <a:cs typeface="Eras Bold ITC" panose="020B0907030504020204" pitchFamily="34" charset="0"/>
                        </a:rPr>
                        <a:t>qu</a:t>
                      </a:r>
                      <a:r>
                        <a:rPr lang="fr-FR" sz="700" spc="-25">
                          <a:effectLst/>
                          <a:latin typeface="Eras Bold ITC" panose="020B0907030504020204" pitchFamily="34" charset="0"/>
                          <a:ea typeface="Calibri" panose="020F0502020204030204" pitchFamily="34" charset="0"/>
                          <a:cs typeface="Eras Bold ITC" panose="020B0907030504020204" pitchFamily="34" charset="0"/>
                        </a:rPr>
                        <a:t>e</a:t>
                      </a:r>
                      <a:r>
                        <a:rPr lang="fr-FR" sz="700">
                          <a:effectLst/>
                          <a:latin typeface="Eras Bold ITC" panose="020B0907030504020204" pitchFamily="34" charset="0"/>
                          <a:ea typeface="Calibri" panose="020F0502020204030204" pitchFamily="34" charset="0"/>
                          <a:cs typeface="Eras Bold ITC" panose="020B0907030504020204" pitchFamily="34" charset="0"/>
                        </a:rPr>
                        <a:t>r</a:t>
                      </a:r>
                      <a:r>
                        <a:rPr lang="fr-FR" sz="700" spc="15">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a:effectLst/>
                          <a:latin typeface="Eras Bold ITC" panose="020B0907030504020204" pitchFamily="34" charset="0"/>
                          <a:ea typeface="Calibri" panose="020F0502020204030204" pitchFamily="34" charset="0"/>
                          <a:cs typeface="Eras Bold ITC" panose="020B0907030504020204" pitchFamily="34" charset="0"/>
                        </a:rPr>
                        <a:t>e</a:t>
                      </a:r>
                      <a:r>
                        <a:rPr lang="fr-FR" sz="700">
                          <a:effectLst/>
                          <a:latin typeface="Eras Bold ITC" panose="020B0907030504020204" pitchFamily="34" charset="0"/>
                          <a:ea typeface="Calibri" panose="020F0502020204030204" pitchFamily="34" charset="0"/>
                          <a:cs typeface="Eras Bold ITC" panose="020B0907030504020204" pitchFamily="34" charset="0"/>
                        </a:rPr>
                        <a:t>n</a:t>
                      </a:r>
                      <a:r>
                        <a:rPr lang="fr-FR" sz="700" spc="-90">
                          <a:effectLst/>
                          <a:latin typeface="Eras Bold ITC" panose="020B0907030504020204" pitchFamily="34" charset="0"/>
                          <a:ea typeface="Calibri" panose="020F0502020204030204" pitchFamily="34" charset="0"/>
                          <a:cs typeface="Eras Bold ITC" panose="020B0907030504020204" pitchFamily="34" charset="0"/>
                        </a:rPr>
                        <a:t> </a:t>
                      </a:r>
                      <a:r>
                        <a:rPr lang="fr-FR" sz="700" spc="5">
                          <a:effectLst/>
                          <a:latin typeface="Eras Bold ITC" panose="020B0907030504020204" pitchFamily="34" charset="0"/>
                          <a:ea typeface="Calibri" panose="020F0502020204030204" pitchFamily="34" charset="0"/>
                          <a:cs typeface="Eras Bold ITC" panose="020B0907030504020204" pitchFamily="34" charset="0"/>
                        </a:rPr>
                        <a:t>r</a:t>
                      </a:r>
                      <a:r>
                        <a:rPr lang="fr-FR" sz="700" spc="-25">
                          <a:effectLst/>
                          <a:latin typeface="Eras Bold ITC" panose="020B0907030504020204" pitchFamily="34" charset="0"/>
                          <a:ea typeface="Calibri" panose="020F0502020204030204" pitchFamily="34" charset="0"/>
                          <a:cs typeface="Eras Bold ITC" panose="020B0907030504020204" pitchFamily="34" charset="0"/>
                        </a:rPr>
                        <a:t>e</a:t>
                      </a:r>
                      <a:r>
                        <a:rPr lang="fr-FR" sz="700">
                          <a:effectLst/>
                          <a:latin typeface="Eras Bold ITC" panose="020B0907030504020204" pitchFamily="34" charset="0"/>
                          <a:ea typeface="Calibri" panose="020F0502020204030204" pitchFamily="34" charset="0"/>
                          <a:cs typeface="Eras Bold ITC" panose="020B0907030504020204" pitchFamily="34" charset="0"/>
                        </a:rPr>
                        <a:t>l</a:t>
                      </a:r>
                      <a:r>
                        <a:rPr lang="fr-FR" sz="700" spc="20">
                          <a:effectLst/>
                          <a:latin typeface="Eras Bold ITC" panose="020B0907030504020204" pitchFamily="34" charset="0"/>
                          <a:ea typeface="Calibri" panose="020F0502020204030204" pitchFamily="34" charset="0"/>
                          <a:cs typeface="Eras Bold ITC" panose="020B0907030504020204" pitchFamily="34" charset="0"/>
                        </a:rPr>
                        <a:t>a</a:t>
                      </a:r>
                      <a:r>
                        <a:rPr lang="fr-FR" sz="700" spc="10">
                          <a:effectLst/>
                          <a:latin typeface="Eras Bold ITC" panose="020B0907030504020204" pitchFamily="34" charset="0"/>
                          <a:ea typeface="Calibri" panose="020F0502020204030204" pitchFamily="34" charset="0"/>
                          <a:cs typeface="Eras Bold ITC" panose="020B0907030504020204" pitchFamily="34" charset="0"/>
                        </a:rPr>
                        <a:t>t</a:t>
                      </a:r>
                      <a:r>
                        <a:rPr lang="fr-FR" sz="70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a:effectLst/>
                          <a:latin typeface="Eras Bold ITC" panose="020B0907030504020204" pitchFamily="34" charset="0"/>
                          <a:ea typeface="Calibri" panose="020F0502020204030204" pitchFamily="34" charset="0"/>
                          <a:cs typeface="Eras Bold ITC" panose="020B0907030504020204" pitchFamily="34" charset="0"/>
                        </a:rPr>
                        <a:t>o</a:t>
                      </a:r>
                      <a:r>
                        <a:rPr lang="fr-FR" sz="700">
                          <a:effectLst/>
                          <a:latin typeface="Eras Bold ITC" panose="020B0907030504020204" pitchFamily="34" charset="0"/>
                          <a:ea typeface="Calibri" panose="020F0502020204030204" pitchFamily="34" charset="0"/>
                          <a:cs typeface="Eras Bold ITC" panose="020B0907030504020204" pitchFamily="34" charset="0"/>
                        </a:rPr>
                        <a:t>n</a:t>
                      </a:r>
                      <a:r>
                        <a:rPr lang="fr-FR" sz="700" spc="15">
                          <a:effectLst/>
                          <a:latin typeface="Eras Bold ITC" panose="020B0907030504020204" pitchFamily="34" charset="0"/>
                          <a:ea typeface="Calibri" panose="020F0502020204030204" pitchFamily="34" charset="0"/>
                          <a:cs typeface="Eras Bold ITC" panose="020B0907030504020204" pitchFamily="34" charset="0"/>
                        </a:rPr>
                        <a:t> </a:t>
                      </a:r>
                      <a:r>
                        <a:rPr lang="fr-FR" sz="700" spc="-5">
                          <a:effectLst/>
                          <a:latin typeface="Eras Bold ITC" panose="020B0907030504020204" pitchFamily="34" charset="0"/>
                          <a:ea typeface="Calibri" panose="020F0502020204030204" pitchFamily="34" charset="0"/>
                          <a:cs typeface="Eras Bold ITC" panose="020B0907030504020204" pitchFamily="34" charset="0"/>
                        </a:rPr>
                        <a:t>c</a:t>
                      </a:r>
                      <a:r>
                        <a:rPr lang="fr-FR" sz="700">
                          <a:effectLst/>
                          <a:latin typeface="Eras Bold ITC" panose="020B0907030504020204" pitchFamily="34" charset="0"/>
                          <a:ea typeface="Calibri" panose="020F0502020204030204" pitchFamily="34" charset="0"/>
                          <a:cs typeface="Eras Bold ITC" panose="020B0907030504020204" pitchFamily="34" charset="0"/>
                        </a:rPr>
                        <a:t>li</a:t>
                      </a:r>
                      <a:r>
                        <a:rPr lang="fr-FR" sz="700" spc="-25">
                          <a:effectLst/>
                          <a:latin typeface="Eras Bold ITC" panose="020B0907030504020204" pitchFamily="34" charset="0"/>
                          <a:ea typeface="Calibri" panose="020F0502020204030204" pitchFamily="34" charset="0"/>
                          <a:cs typeface="Eras Bold ITC" panose="020B0907030504020204" pitchFamily="34" charset="0"/>
                        </a:rPr>
                        <a:t>e</a:t>
                      </a:r>
                      <a:r>
                        <a:rPr lang="fr-FR" sz="700" spc="5">
                          <a:effectLst/>
                          <a:latin typeface="Eras Bold ITC" panose="020B0907030504020204" pitchFamily="34" charset="0"/>
                          <a:ea typeface="Calibri" panose="020F0502020204030204" pitchFamily="34" charset="0"/>
                          <a:cs typeface="Eras Bold ITC" panose="020B0907030504020204" pitchFamily="34" charset="0"/>
                        </a:rPr>
                        <a:t>n</a:t>
                      </a:r>
                      <a:r>
                        <a:rPr lang="fr-FR" sz="700">
                          <a:effectLst/>
                          <a:latin typeface="Eras Bold ITC" panose="020B0907030504020204" pitchFamily="34" charset="0"/>
                          <a:ea typeface="Calibri" panose="020F0502020204030204" pitchFamily="34" charset="0"/>
                          <a:cs typeface="Eras Bold ITC" panose="020B0907030504020204" pitchFamily="34" charset="0"/>
                        </a:rPr>
                        <a:t>t</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2">
                  <a:txBody>
                    <a:bodyPr/>
                    <a:lstStyle/>
                    <a:p>
                      <a:pPr algn="ctr">
                        <a:lnSpc>
                          <a:spcPts val="900"/>
                        </a:lnSpc>
                        <a:spcBef>
                          <a:spcPts val="40"/>
                        </a:spcBef>
                        <a:spcAft>
                          <a:spcPts val="0"/>
                        </a:spcAft>
                      </a:pPr>
                      <a:r>
                        <a:rPr lang="fr-F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387985" marR="374650" indent="-223520" algn="ctr">
                        <a:lnSpc>
                          <a:spcPct val="107000"/>
                        </a:lnSpc>
                        <a:spcAft>
                          <a:spcPts val="0"/>
                        </a:spcAft>
                      </a:pPr>
                      <a:r>
                        <a:rPr lang="fr-FR" sz="1200" b="1" spc="-30" dirty="0">
                          <a:effectLst/>
                          <a:latin typeface="Calibri" panose="020F0502020204030204" pitchFamily="34" charset="0"/>
                          <a:ea typeface="Calibri" panose="020F0502020204030204" pitchFamily="34" charset="0"/>
                          <a:cs typeface="Calibri" panose="020F0502020204030204" pitchFamily="34" charset="0"/>
                        </a:rPr>
                        <a:t>16</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extLst>
                  <a:ext uri="{0D108BD9-81ED-4DB2-BD59-A6C34878D82A}">
                    <a16:rowId xmlns:a16="http://schemas.microsoft.com/office/drawing/2014/main" xmlns="" val="10005"/>
                  </a:ext>
                </a:extLst>
              </a:tr>
              <a:tr h="440580">
                <a:tc vMerge="1">
                  <a:txBody>
                    <a:bodyPr/>
                    <a:lstStyle/>
                    <a:p>
                      <a:endParaRPr lang="fr-FR"/>
                    </a:p>
                  </a:txBody>
                  <a:tcPr/>
                </a:tc>
                <a:tc>
                  <a:txBody>
                    <a:bodyPr/>
                    <a:lstStyle/>
                    <a:p>
                      <a:pPr algn="ctr">
                        <a:lnSpc>
                          <a:spcPts val="500"/>
                        </a:lnSpc>
                        <a:spcBef>
                          <a:spcPts val="25"/>
                        </a:spcBef>
                        <a:spcAft>
                          <a:spcPts val="0"/>
                        </a:spcAft>
                      </a:pPr>
                      <a:r>
                        <a:rPr lang="fr-FR" sz="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5" dirty="0">
                          <a:effectLst/>
                          <a:latin typeface="Cambria" panose="02040503050406030204" pitchFamily="18" charset="0"/>
                          <a:ea typeface="Calibri" panose="020F0502020204030204" pitchFamily="34" charset="0"/>
                          <a:cs typeface="Cambria" panose="02040503050406030204" pitchFamily="18" charset="0"/>
                        </a:rPr>
                        <a:t>q</a:t>
                      </a:r>
                      <a:r>
                        <a:rPr lang="fr-FR" sz="700" spc="10" dirty="0">
                          <a:effectLst/>
                          <a:latin typeface="Cambria" panose="02040503050406030204" pitchFamily="18" charset="0"/>
                          <a:ea typeface="Calibri" panose="020F0502020204030204" pitchFamily="34" charset="0"/>
                          <a:cs typeface="Cambria" panose="02040503050406030204" pitchFamily="18" charset="0"/>
                        </a:rPr>
                        <a:t>ue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5" dirty="0">
                          <a:effectLst/>
                          <a:latin typeface="Cambria" panose="02040503050406030204" pitchFamily="18" charset="0"/>
                          <a:ea typeface="Calibri" panose="020F0502020204030204" pitchFamily="34" charset="0"/>
                          <a:cs typeface="Cambria" panose="02040503050406030204" pitchFamily="18" charset="0"/>
                        </a:rPr>
                        <a:t>mm</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h</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5" dirty="0">
                          <a:effectLst/>
                          <a:latin typeface="Cambria" panose="02040503050406030204" pitchFamily="18" charset="0"/>
                          <a:ea typeface="Calibri" panose="020F0502020204030204" pitchFamily="34" charset="0"/>
                          <a:cs typeface="Cambria" panose="02040503050406030204" pitchFamily="18" charset="0"/>
                        </a:rPr>
                        <a:t>q</a:t>
                      </a:r>
                      <a:r>
                        <a:rPr lang="fr-FR" sz="700" spc="10" dirty="0">
                          <a:effectLst/>
                          <a:latin typeface="Cambria" panose="02040503050406030204" pitchFamily="18" charset="0"/>
                          <a:ea typeface="Calibri" panose="020F0502020204030204" pitchFamily="34" charset="0"/>
                          <a:cs typeface="Cambria" panose="02040503050406030204" pitchFamily="18" charset="0"/>
                        </a:rPr>
                        <a:t>ue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15" dirty="0">
                          <a:effectLst/>
                          <a:latin typeface="Cambria" panose="02040503050406030204" pitchFamily="18" charset="0"/>
                          <a:ea typeface="Calibri" panose="020F0502020204030204" pitchFamily="34" charset="0"/>
                          <a:cs typeface="Cambria" panose="02040503050406030204" pitchFamily="18" charset="0"/>
                        </a:rPr>
                        <a:t>x</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ss</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70" dirty="0">
                          <a:effectLst/>
                          <a:latin typeface="Cambria" panose="02040503050406030204" pitchFamily="18" charset="0"/>
                          <a:ea typeface="Calibri" panose="020F0502020204030204" pitchFamily="34" charset="0"/>
                          <a:cs typeface="Cambria" panose="02040503050406030204" pitchFamily="18" charset="0"/>
                        </a:rPr>
                        <a:t> </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dirty="0">
                          <a:effectLst/>
                          <a:latin typeface="Cambria" panose="02040503050406030204" pitchFamily="18" charset="0"/>
                          <a:ea typeface="Calibri" panose="020F0502020204030204" pitchFamily="34" charset="0"/>
                          <a:cs typeface="Cambria" panose="02040503050406030204" pitchFamily="18"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5" dirty="0">
                          <a:effectLst/>
                          <a:latin typeface="Cambria" panose="02040503050406030204" pitchFamily="18" charset="0"/>
                          <a:ea typeface="Calibri" panose="020F0502020204030204" pitchFamily="34" charset="0"/>
                          <a:cs typeface="Cambria" panose="02040503050406030204" pitchFamily="18" charset="0"/>
                        </a:rPr>
                        <a:t>q</a:t>
                      </a:r>
                      <a:r>
                        <a:rPr lang="fr-FR" sz="700" spc="10" dirty="0">
                          <a:effectLst/>
                          <a:latin typeface="Cambria" panose="02040503050406030204" pitchFamily="18" charset="0"/>
                          <a:ea typeface="Calibri" panose="020F0502020204030204" pitchFamily="34" charset="0"/>
                          <a:cs typeface="Cambria" panose="02040503050406030204" pitchFamily="18" charset="0"/>
                        </a:rPr>
                        <a:t>ue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ô</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u</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0006"/>
                  </a:ext>
                </a:extLst>
              </a:tr>
              <a:tr h="255156">
                <a:tc rowSpan="8">
                  <a:txBody>
                    <a:bodyPr/>
                    <a:lstStyle/>
                    <a:p>
                      <a:pPr marL="207645" marR="213360" algn="ctr">
                        <a:lnSpc>
                          <a:spcPct val="110000"/>
                        </a:lnSpc>
                        <a:spcBef>
                          <a:spcPts val="300"/>
                        </a:spcBef>
                        <a:spcAft>
                          <a:spcPts val="0"/>
                        </a:spcAft>
                      </a:pPr>
                      <a:r>
                        <a:rPr lang="fr-FR" sz="700" dirty="0" smtClean="0">
                          <a:effectLst/>
                          <a:latin typeface="Arial Rounded MT Bold" panose="020F0704030504030204" pitchFamily="34" charset="0"/>
                          <a:ea typeface="Calibri" panose="020F0502020204030204" pitchFamily="34" charset="0"/>
                          <a:cs typeface="Arial Rounded MT Bold" panose="020F0704030504030204" pitchFamily="34" charset="0"/>
                        </a:rPr>
                        <a:t>GESTION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100"/>
                        </a:lnSpc>
                        <a:spcBef>
                          <a:spcPts val="55"/>
                        </a:spcBef>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700" dirty="0" smtClean="0">
                          <a:effectLst/>
                          <a:latin typeface="Arial Rounded MT Bold" panose="020F0704030504030204" pitchFamily="34" charset="0"/>
                          <a:ea typeface="Calibri" panose="020F0502020204030204" pitchFamily="34" charset="0"/>
                          <a:cs typeface="Arial Rounded MT Bold" panose="020F0704030504030204" pitchFamily="34" charset="0"/>
                        </a:rPr>
                        <a:t>CONTACTS</a:t>
                      </a: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207645" marR="216535" indent="3175" algn="ctr">
                        <a:lnSpc>
                          <a:spcPct val="110000"/>
                        </a:lnSpc>
                        <a:spcAft>
                          <a:spcPts val="0"/>
                        </a:spcAft>
                      </a:pPr>
                      <a:r>
                        <a:rPr lang="fr-FR" sz="700" dirty="0" smtClean="0">
                          <a:effectLst/>
                          <a:latin typeface="Arial Rounded MT Bold" panose="020F0704030504030204" pitchFamily="34" charset="0"/>
                          <a:ea typeface="Calibri" panose="020F0502020204030204" pitchFamily="34" charset="0"/>
                          <a:cs typeface="Arial Rounded MT Bold" panose="020F0704030504030204" pitchFamily="34" charset="0"/>
                        </a:rPr>
                        <a:t>ENTRANTS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wordArt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3DFEB"/>
                    </a:solidFill>
                  </a:tcPr>
                </a:tc>
                <a:tc>
                  <a:txBody>
                    <a:bodyPr/>
                    <a:lstStyle/>
                    <a:p>
                      <a:pPr marL="19685" algn="ctr">
                        <a:lnSpc>
                          <a:spcPct val="107000"/>
                        </a:lnSpc>
                        <a:spcBef>
                          <a:spcPts val="35"/>
                        </a:spcBef>
                        <a:spcAft>
                          <a:spcPts val="0"/>
                        </a:spcAft>
                      </a:pP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le</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4</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4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3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ss</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3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fo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rm</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5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6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dirty="0">
                          <a:effectLst/>
                          <a:latin typeface="Eras Bold ITC" panose="020B0907030504020204" pitchFamily="34" charset="0"/>
                          <a:ea typeface="Calibri" panose="020F0502020204030204" pitchFamily="34" charset="0"/>
                          <a:cs typeface="Eras Bold ITC" panose="020B0907030504020204" pitchFamily="34"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ts val="995"/>
                        </a:lnSpc>
                        <a:spcBef>
                          <a:spcPts val="170"/>
                        </a:spcBef>
                        <a:spcAft>
                          <a:spcPts val="0"/>
                        </a:spcAft>
                      </a:pP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2">
                  <a:txBody>
                    <a:bodyPr/>
                    <a:lstStyle/>
                    <a:p>
                      <a:pPr algn="ctr">
                        <a:lnSpc>
                          <a:spcPts val="900"/>
                        </a:lnSpc>
                        <a:spcBef>
                          <a:spcPts val="40"/>
                        </a:spcBef>
                        <a:spcAft>
                          <a:spcPts val="0"/>
                        </a:spcAft>
                      </a:pPr>
                      <a:r>
                        <a:rPr lang="fr-F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389255" indent="-145415" algn="ctr">
                        <a:lnSpc>
                          <a:spcPct val="107000"/>
                        </a:lnSpc>
                        <a:spcAft>
                          <a:spcPts val="0"/>
                        </a:spcAft>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extLst>
                  <a:ext uri="{0D108BD9-81ED-4DB2-BD59-A6C34878D82A}">
                    <a16:rowId xmlns:a16="http://schemas.microsoft.com/office/drawing/2014/main" xmlns="" val="10007"/>
                  </a:ext>
                </a:extLst>
              </a:tr>
              <a:tr h="522468">
                <a:tc vMerge="1">
                  <a:txBody>
                    <a:bodyPr/>
                    <a:lstStyle/>
                    <a:p>
                      <a:endParaRPr lang="fr-FR"/>
                    </a:p>
                  </a:txBody>
                  <a:tcPr/>
                </a:tc>
                <a:tc>
                  <a:txBody>
                    <a:bodyPr/>
                    <a:lstStyle/>
                    <a:p>
                      <a:pPr algn="ctr">
                        <a:lnSpc>
                          <a:spcPts val="11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cc</a:t>
                      </a:r>
                      <a:r>
                        <a:rPr lang="fr-FR" sz="700" spc="10" dirty="0">
                          <a:effectLst/>
                          <a:latin typeface="Cambria" panose="02040503050406030204" pitchFamily="18" charset="0"/>
                          <a:ea typeface="Calibri" panose="020F0502020204030204" pitchFamily="34" charset="0"/>
                          <a:cs typeface="Cambria" panose="02040503050406030204" pitchFamily="18" charset="0"/>
                        </a:rPr>
                        <a:t>ue</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dirty="0">
                          <a:effectLst/>
                          <a:latin typeface="Cambria" panose="02040503050406030204" pitchFamily="18" charset="0"/>
                          <a:ea typeface="Calibri" panose="020F0502020204030204" pitchFamily="34" charset="0"/>
                          <a:cs typeface="Cambria" panose="02040503050406030204" pitchFamily="18" charset="0"/>
                        </a:rPr>
                        <a:t>l</a:t>
                      </a:r>
                      <a:r>
                        <a:rPr lang="fr-FR" sz="700" spc="30" dirty="0">
                          <a:effectLst/>
                          <a:latin typeface="Cambria" panose="02040503050406030204" pitchFamily="18" charset="0"/>
                          <a:ea typeface="Calibri" panose="020F0502020204030204" pitchFamily="34" charset="0"/>
                          <a:cs typeface="Cambria" panose="02040503050406030204" pitchFamily="18" charset="0"/>
                        </a:rPr>
                        <a:t> </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ng</a:t>
                      </a:r>
                      <a:r>
                        <a:rPr lang="fr-FR" sz="700" dirty="0">
                          <a:effectLst/>
                          <a:latin typeface="Cambria" panose="02040503050406030204" pitchFamily="18" charset="0"/>
                          <a:ea typeface="Calibri" panose="020F0502020204030204" pitchFamily="34" charset="0"/>
                          <a:cs typeface="Cambria" panose="02040503050406030204" pitchFamily="18" charset="0"/>
                        </a:rPr>
                        <a:t>é</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6355" algn="ctr">
                        <a:lnSpc>
                          <a:spcPts val="1025"/>
                        </a:lnSpc>
                        <a:spcBef>
                          <a:spcPts val="155"/>
                        </a:spcBef>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0008"/>
                  </a:ext>
                </a:extLst>
              </a:tr>
              <a:tr h="255156">
                <a:tc vMerge="1">
                  <a:txBody>
                    <a:bodyPr/>
                    <a:lstStyle/>
                    <a:p>
                      <a:endParaRPr lang="fr-FR"/>
                    </a:p>
                  </a:txBody>
                  <a:tcPr/>
                </a:tc>
                <a:tc>
                  <a:txBody>
                    <a:bodyPr/>
                    <a:lstStyle/>
                    <a:p>
                      <a:pPr marL="19685" algn="ctr">
                        <a:lnSpc>
                          <a:spcPct val="107000"/>
                        </a:lnSpc>
                        <a:spcBef>
                          <a:spcPts val="30"/>
                        </a:spcBef>
                        <a:spcAft>
                          <a:spcPts val="0"/>
                        </a:spcAft>
                      </a:pP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le</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5</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pp</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ass</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4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v</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 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ts val="995"/>
                        </a:lnSpc>
                        <a:spcBef>
                          <a:spcPts val="170"/>
                        </a:spcBef>
                        <a:spcAft>
                          <a:spcPts val="0"/>
                        </a:spcAft>
                      </a:pP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p</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nn</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g</a:t>
                      </a:r>
                      <a:r>
                        <a:rPr lang="fr-FR" sz="700"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V</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2">
                  <a:txBody>
                    <a:bodyPr/>
                    <a:lstStyle/>
                    <a:p>
                      <a:pPr algn="ctr">
                        <a:lnSpc>
                          <a:spcPts val="650"/>
                        </a:lnSpc>
                        <a:spcBef>
                          <a:spcPts val="40"/>
                        </a:spcBef>
                        <a:spcAft>
                          <a:spcPts val="0"/>
                        </a:spcAft>
                      </a:pPr>
                      <a:r>
                        <a:rPr lang="fr-FR"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387985" marR="374650" indent="-133350" algn="ctr">
                        <a:lnSpc>
                          <a:spcPct val="107000"/>
                        </a:lnSpc>
                        <a:spcAft>
                          <a:spcPts val="0"/>
                        </a:spcAft>
                      </a:pPr>
                      <a:r>
                        <a:rPr lang="fr-FR" sz="1100" b="1" spc="-30" dirty="0">
                          <a:effectLst/>
                          <a:latin typeface="Calibri" panose="020F0502020204030204" pitchFamily="34" charset="0"/>
                          <a:ea typeface="Calibri" panose="020F0502020204030204" pitchFamily="34" charset="0"/>
                          <a:cs typeface="Calibri" panose="020F0502020204030204" pitchFamily="34" charset="0"/>
                        </a:rPr>
                        <a:t>12</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extLst>
                  <a:ext uri="{0D108BD9-81ED-4DB2-BD59-A6C34878D82A}">
                    <a16:rowId xmlns:a16="http://schemas.microsoft.com/office/drawing/2014/main" xmlns="" val="10009"/>
                  </a:ext>
                </a:extLst>
              </a:tr>
              <a:tr h="595162">
                <a:tc vMerge="1">
                  <a:txBody>
                    <a:bodyPr/>
                    <a:lstStyle/>
                    <a:p>
                      <a:endParaRPr lang="fr-FR"/>
                    </a:p>
                  </a:txBody>
                  <a:tcPr/>
                </a:tc>
                <a:tc>
                  <a:txBody>
                    <a:bodyPr/>
                    <a:lstStyle/>
                    <a:p>
                      <a:pPr algn="ctr">
                        <a:lnSpc>
                          <a:spcPts val="650"/>
                        </a:lnSpc>
                        <a:spcBef>
                          <a:spcPts val="50"/>
                        </a:spcBef>
                        <a:spcAft>
                          <a:spcPts val="0"/>
                        </a:spcAft>
                      </a:pPr>
                      <a:r>
                        <a:rPr lang="fr-FR"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7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1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15" dirty="0">
                          <a:effectLst/>
                          <a:latin typeface="Cambria" panose="02040503050406030204" pitchFamily="18" charset="0"/>
                          <a:ea typeface="Calibri" panose="020F0502020204030204" pitchFamily="34" charset="0"/>
                          <a:cs typeface="Cambria" panose="02040503050406030204" pitchFamily="18" charset="0"/>
                        </a:rPr>
                        <a:t>q</a:t>
                      </a:r>
                      <a:r>
                        <a:rPr lang="fr-FR" sz="700" spc="10" dirty="0">
                          <a:effectLst/>
                          <a:latin typeface="Cambria" panose="02040503050406030204" pitchFamily="18" charset="0"/>
                          <a:ea typeface="Calibri" panose="020F0502020204030204" pitchFamily="34" charset="0"/>
                          <a:cs typeface="Cambria" panose="02040503050406030204" pitchFamily="18" charset="0"/>
                        </a:rPr>
                        <a:t>uê</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dirty="0">
                          <a:effectLst/>
                          <a:latin typeface="Cambria" panose="02040503050406030204" pitchFamily="18" charset="0"/>
                          <a:ea typeface="Calibri" panose="020F0502020204030204" pitchFamily="34" charset="0"/>
                          <a:cs typeface="Cambria" panose="02040503050406030204" pitchFamily="18" charset="0"/>
                        </a:rPr>
                        <a:t>a</a:t>
                      </a:r>
                      <a:r>
                        <a:rPr lang="fr-FR" sz="700" spc="-4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5" dirty="0">
                          <a:effectLst/>
                          <a:latin typeface="Cambria" panose="02040503050406030204" pitchFamily="18" charset="0"/>
                          <a:ea typeface="Calibri" panose="020F0502020204030204" pitchFamily="34" charset="0"/>
                          <a:cs typeface="Cambria" panose="02040503050406030204" pitchFamily="18" charset="0"/>
                        </a:rPr>
                        <a:t>v</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dirty="0">
                          <a:effectLst/>
                          <a:latin typeface="Cambria" panose="02040503050406030204" pitchFamily="18" charset="0"/>
                          <a:ea typeface="Calibri" panose="020F0502020204030204" pitchFamily="34" charset="0"/>
                          <a:cs typeface="Cambria" panose="02040503050406030204" pitchFamily="18" charset="0"/>
                        </a:rPr>
                        <a:t>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5" dirty="0">
                          <a:effectLst/>
                          <a:latin typeface="Cambria" panose="02040503050406030204" pitchFamily="18" charset="0"/>
                          <a:ea typeface="Calibri" panose="020F0502020204030204" pitchFamily="34" charset="0"/>
                          <a:cs typeface="Cambria" panose="02040503050406030204" pitchFamily="18" charset="0"/>
                        </a:rPr>
                        <a:t>q</a:t>
                      </a:r>
                      <a:r>
                        <a:rPr lang="fr-FR" sz="700" spc="10" dirty="0">
                          <a:effectLst/>
                          <a:latin typeface="Cambria" panose="02040503050406030204" pitchFamily="18" charset="0"/>
                          <a:ea typeface="Calibri" panose="020F0502020204030204" pitchFamily="34" charset="0"/>
                          <a:cs typeface="Cambria" panose="02040503050406030204" pitchFamily="18" charset="0"/>
                        </a:rPr>
                        <a:t>ue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g</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7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eu</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7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ff</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0010"/>
                  </a:ext>
                </a:extLst>
              </a:tr>
              <a:tr h="311244">
                <a:tc vMerge="1">
                  <a:txBody>
                    <a:bodyPr/>
                    <a:lstStyle/>
                    <a:p>
                      <a:endParaRPr lang="fr-FR"/>
                    </a:p>
                  </a:txBody>
                  <a:tcPr/>
                </a:tc>
                <a:tc>
                  <a:txBody>
                    <a:bodyPr/>
                    <a:lstStyle/>
                    <a:p>
                      <a:pPr marL="19685" algn="ctr">
                        <a:lnSpc>
                          <a:spcPct val="107000"/>
                        </a:lnSpc>
                        <a:spcBef>
                          <a:spcPts val="35"/>
                        </a:spcBef>
                        <a:spcAft>
                          <a:spcPts val="0"/>
                        </a:spcAft>
                      </a:pP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le</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6</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Gé</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 d</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ss</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3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li</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6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li</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ts val="995"/>
                        </a:lnSpc>
                        <a:spcBef>
                          <a:spcPts val="170"/>
                        </a:spcBef>
                        <a:spcAft>
                          <a:spcPts val="0"/>
                        </a:spcAft>
                      </a:pP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f</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é</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li</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sa</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dirty="0">
                          <a:effectLst/>
                          <a:latin typeface="Eras Bold ITC" panose="020B0907030504020204" pitchFamily="34" charset="0"/>
                          <a:ea typeface="Calibri" panose="020F0502020204030204" pitchFamily="34" charset="0"/>
                          <a:cs typeface="Eras Bold ITC" panose="020B0907030504020204" pitchFamily="34"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2">
                  <a:txBody>
                    <a:bodyPr/>
                    <a:lstStyle/>
                    <a:p>
                      <a:pPr algn="ctr">
                        <a:lnSpc>
                          <a:spcPts val="500"/>
                        </a:lnSpc>
                        <a:spcBef>
                          <a:spcPts val="15"/>
                        </a:spcBef>
                        <a:spcAft>
                          <a:spcPts val="0"/>
                        </a:spcAft>
                      </a:pPr>
                      <a:r>
                        <a:rPr lang="fr-FR" sz="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550"/>
                        </a:lnSpc>
                        <a:spcBef>
                          <a:spcPts val="25"/>
                        </a:spcBef>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387985" marR="374650" indent="-133350" algn="ctr">
                        <a:lnSpc>
                          <a:spcPct val="107000"/>
                        </a:lnSpc>
                        <a:spcAft>
                          <a:spcPts val="0"/>
                        </a:spcAft>
                      </a:pPr>
                      <a:r>
                        <a:rPr lang="fr-FR" sz="1100" b="1" spc="-30" dirty="0">
                          <a:effectLst/>
                          <a:latin typeface="Calibri" panose="020F0502020204030204" pitchFamily="34" charset="0"/>
                          <a:ea typeface="Calibri" panose="020F0502020204030204" pitchFamily="34" charset="0"/>
                          <a:cs typeface="Calibri" panose="020F0502020204030204" pitchFamily="34" charset="0"/>
                        </a:rPr>
                        <a:t>10</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extLst>
                  <a:ext uri="{0D108BD9-81ED-4DB2-BD59-A6C34878D82A}">
                    <a16:rowId xmlns:a16="http://schemas.microsoft.com/office/drawing/2014/main" xmlns="" val="10011"/>
                  </a:ext>
                </a:extLst>
              </a:tr>
              <a:tr h="510191">
                <a:tc vMerge="1">
                  <a:txBody>
                    <a:bodyPr/>
                    <a:lstStyle/>
                    <a:p>
                      <a:endParaRPr lang="fr-FR"/>
                    </a:p>
                  </a:txBody>
                  <a:tcPr/>
                </a:tc>
                <a:tc>
                  <a:txBody>
                    <a:bodyPr/>
                    <a:lstStyle/>
                    <a:p>
                      <a:pPr algn="ctr">
                        <a:lnSpc>
                          <a:spcPts val="11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f</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dirty="0">
                          <a:effectLst/>
                          <a:latin typeface="Cambria" panose="02040503050406030204" pitchFamily="18" charset="0"/>
                          <a:ea typeface="Calibri" panose="020F0502020204030204" pitchFamily="34" charset="0"/>
                          <a:cs typeface="Cambria" panose="02040503050406030204" pitchFamily="18" charset="0"/>
                        </a:rPr>
                        <a:t>r</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7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F</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 e</a:t>
                      </a:r>
                      <a:r>
                        <a:rPr lang="fr-FR" sz="700" dirty="0">
                          <a:effectLst/>
                          <a:latin typeface="Cambria" panose="02040503050406030204" pitchFamily="18" charset="0"/>
                          <a:ea typeface="Calibri" panose="020F0502020204030204" pitchFamily="34" charset="0"/>
                          <a:cs typeface="Cambria" panose="02040503050406030204" pitchFamily="18" charset="0"/>
                        </a:rPr>
                        <a:t>t</a:t>
                      </a:r>
                      <a:r>
                        <a:rPr lang="fr-FR" sz="700" spc="-6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g</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ss</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F</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é</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dirty="0">
                          <a:effectLst/>
                          <a:latin typeface="Cambria" panose="02040503050406030204" pitchFamily="18" charset="0"/>
                          <a:ea typeface="Calibri" panose="020F0502020204030204" pitchFamily="34" charset="0"/>
                          <a:cs typeface="Cambria" panose="02040503050406030204" pitchFamily="18" charset="0"/>
                        </a:rPr>
                        <a:t>n</a:t>
                      </a:r>
                      <a:r>
                        <a:rPr lang="fr-FR" sz="700" spc="5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4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spc="10" dirty="0">
                          <a:effectLst/>
                          <a:latin typeface="Cambria" panose="02040503050406030204" pitchFamily="18" charset="0"/>
                          <a:ea typeface="Calibri" panose="020F0502020204030204" pitchFamily="34" charset="0"/>
                          <a:cs typeface="Cambria" panose="02040503050406030204" pitchFamily="18" charset="0"/>
                        </a:rPr>
                        <a:t>u</a:t>
                      </a:r>
                      <a:r>
                        <a:rPr lang="fr-FR" sz="700" dirty="0">
                          <a:effectLst/>
                          <a:latin typeface="Cambria" panose="02040503050406030204" pitchFamily="18" charset="0"/>
                          <a:ea typeface="Calibri" panose="020F0502020204030204" pitchFamily="34" charset="0"/>
                          <a:cs typeface="Cambria" panose="02040503050406030204" pitchFamily="18" charset="0"/>
                        </a:rPr>
                        <a:t>r</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l</a:t>
                      </a:r>
                      <a:r>
                        <a:rPr lang="fr-FR" sz="700" dirty="0">
                          <a:effectLst/>
                          <a:latin typeface="Cambria" panose="02040503050406030204" pitchFamily="18" charset="0"/>
                          <a:ea typeface="Calibri" panose="020F0502020204030204" pitchFamily="34" charset="0"/>
                          <a:cs typeface="Cambria" panose="02040503050406030204" pitchFamily="18" charset="0"/>
                        </a:rPr>
                        <a:t>a</a:t>
                      </a:r>
                      <a:r>
                        <a:rPr lang="fr-FR" sz="700" spc="-30" dirty="0">
                          <a:effectLst/>
                          <a:latin typeface="Cambria" panose="02040503050406030204" pitchFamily="18" charset="0"/>
                          <a:ea typeface="Calibri" panose="020F0502020204030204" pitchFamily="34" charset="0"/>
                          <a:cs typeface="Cambria" panose="02040503050406030204" pitchFamily="18" charset="0"/>
                        </a:rPr>
                        <a:t> </a:t>
                      </a:r>
                      <a:r>
                        <a:rPr lang="fr-FR" sz="700" spc="15" dirty="0">
                          <a:effectLst/>
                          <a:latin typeface="Cambria" panose="02040503050406030204" pitchFamily="18" charset="0"/>
                          <a:ea typeface="Calibri" panose="020F0502020204030204" pitchFamily="34" charset="0"/>
                          <a:cs typeface="Cambria" panose="02040503050406030204" pitchFamily="18" charset="0"/>
                        </a:rPr>
                        <a:t>b</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s</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5" dirty="0">
                          <a:effectLst/>
                          <a:latin typeface="Cambria" panose="02040503050406030204" pitchFamily="18" charset="0"/>
                          <a:ea typeface="Calibri" panose="020F0502020204030204" pitchFamily="34" charset="0"/>
                          <a:cs typeface="Cambria" panose="02040503050406030204" pitchFamily="18" charset="0"/>
                        </a:rPr>
                        <a:t>v</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50"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a:t>
                      </a:r>
                      <a:r>
                        <a:rPr lang="fr-FR" sz="700" dirty="0">
                          <a:effectLst/>
                          <a:latin typeface="Cambria" panose="02040503050406030204" pitchFamily="18" charset="0"/>
                          <a:ea typeface="Calibri" panose="020F0502020204030204" pitchFamily="34" charset="0"/>
                          <a:cs typeface="Cambria" panose="02040503050406030204" pitchFamily="18" charset="0"/>
                        </a:rPr>
                        <a:t>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0012"/>
                  </a:ext>
                </a:extLst>
              </a:tr>
              <a:tr h="182220">
                <a:tc vMerge="1">
                  <a:txBody>
                    <a:bodyPr/>
                    <a:lstStyle/>
                    <a:p>
                      <a:endParaRPr lang="fr-FR"/>
                    </a:p>
                  </a:txBody>
                  <a:tcPr/>
                </a:tc>
                <a:tc>
                  <a:txBody>
                    <a:bodyPr/>
                    <a:lstStyle/>
                    <a:p>
                      <a:pPr algn="ctr">
                        <a:lnSpc>
                          <a:spcPts val="600"/>
                        </a:lnSpc>
                        <a:spcBef>
                          <a:spcPts val="10"/>
                        </a:spcBef>
                        <a:spcAft>
                          <a:spcPts val="0"/>
                        </a:spcAft>
                      </a:pPr>
                      <a:r>
                        <a:rPr lang="fr-FR"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M</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u</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le</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7</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vo</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ir</a:t>
                      </a:r>
                      <a:r>
                        <a:rPr lang="fr-FR" sz="700" spc="3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d</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f</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5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6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15" dirty="0">
                          <a:effectLst/>
                          <a:latin typeface="Eras Bold ITC" panose="020B0907030504020204" pitchFamily="34" charset="0"/>
                          <a:ea typeface="Calibri" panose="020F0502020204030204" pitchFamily="34" charset="0"/>
                          <a:cs typeface="Eras Bold ITC" panose="020B0907030504020204" pitchFamily="34" charset="0"/>
                        </a:rPr>
                        <a:t>a</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r</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dirty="0">
                          <a:effectLst/>
                          <a:latin typeface="Eras Bold ITC" panose="020B0907030504020204" pitchFamily="34" charset="0"/>
                          <a:ea typeface="Calibri" panose="020F0502020204030204" pitchFamily="34" charset="0"/>
                          <a:cs typeface="Eras Bold ITC" panose="020B0907030504020204" pitchFamily="34" charset="0"/>
                        </a:rPr>
                        <a:t>l</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r>
                        <a:rPr lang="fr-FR" sz="700" spc="-75" dirty="0">
                          <a:effectLst/>
                          <a:latin typeface="Eras Bold ITC" panose="020B0907030504020204" pitchFamily="34" charset="0"/>
                          <a:ea typeface="Calibri" panose="020F0502020204030204" pitchFamily="34" charset="0"/>
                          <a:cs typeface="Eras Bold ITC" panose="020B0907030504020204" pitchFamily="34" charset="0"/>
                        </a:rPr>
                        <a:t> </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b</a:t>
                      </a:r>
                      <a:r>
                        <a:rPr lang="fr-FR" sz="700" dirty="0">
                          <a:effectLst/>
                          <a:latin typeface="Eras Bold ITC" panose="020B0907030504020204" pitchFamily="34" charset="0"/>
                          <a:ea typeface="Calibri" panose="020F0502020204030204" pitchFamily="34" charset="0"/>
                          <a:cs typeface="Eras Bold ITC" panose="020B0907030504020204" pitchFamily="34" charset="0"/>
                        </a:rPr>
                        <a:t>j</a:t>
                      </a:r>
                      <a:r>
                        <a:rPr lang="fr-FR" sz="700" spc="-25" dirty="0">
                          <a:effectLst/>
                          <a:latin typeface="Eras Bold ITC" panose="020B0907030504020204" pitchFamily="34" charset="0"/>
                          <a:ea typeface="Calibri" panose="020F0502020204030204" pitchFamily="34" charset="0"/>
                          <a:cs typeface="Eras Bold ITC" panose="020B0907030504020204" pitchFamily="34" charset="0"/>
                        </a:rPr>
                        <a:t>e</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c</a:t>
                      </a:r>
                      <a:r>
                        <a:rPr lang="fr-FR" sz="700" spc="10" dirty="0">
                          <a:effectLst/>
                          <a:latin typeface="Eras Bold ITC" panose="020B0907030504020204" pitchFamily="34" charset="0"/>
                          <a:ea typeface="Calibri" panose="020F0502020204030204" pitchFamily="34" charset="0"/>
                          <a:cs typeface="Eras Bold ITC" panose="020B0907030504020204" pitchFamily="34" charset="0"/>
                        </a:rPr>
                        <a:t>t</a:t>
                      </a:r>
                      <a:r>
                        <a:rPr lang="fr-FR" sz="700" dirty="0">
                          <a:effectLst/>
                          <a:latin typeface="Eras Bold ITC" panose="020B0907030504020204" pitchFamily="34" charset="0"/>
                          <a:ea typeface="Calibri" panose="020F0502020204030204" pitchFamily="34" charset="0"/>
                          <a:cs typeface="Eras Bold ITC" panose="020B0907030504020204" pitchFamily="34" charset="0"/>
                        </a:rPr>
                        <a:t>i</a:t>
                      </a:r>
                      <a:r>
                        <a:rPr lang="fr-FR" sz="700" spc="-20" dirty="0">
                          <a:effectLst/>
                          <a:latin typeface="Eras Bold ITC" panose="020B0907030504020204" pitchFamily="34" charset="0"/>
                          <a:ea typeface="Calibri" panose="020F0502020204030204" pitchFamily="34" charset="0"/>
                          <a:cs typeface="Eras Bold ITC" panose="020B0907030504020204" pitchFamily="34" charset="0"/>
                        </a:rPr>
                        <a:t>o</a:t>
                      </a:r>
                      <a:r>
                        <a:rPr lang="fr-FR" sz="700" spc="5" dirty="0">
                          <a:effectLst/>
                          <a:latin typeface="Eras Bold ITC" panose="020B0907030504020204" pitchFamily="34" charset="0"/>
                          <a:ea typeface="Calibri" panose="020F0502020204030204" pitchFamily="34" charset="0"/>
                          <a:cs typeface="Eras Bold ITC" panose="020B0907030504020204" pitchFamily="34" charset="0"/>
                        </a:rPr>
                        <a:t>n</a:t>
                      </a:r>
                      <a:r>
                        <a:rPr lang="fr-FR" sz="700" dirty="0">
                          <a:effectLst/>
                          <a:latin typeface="Eras Bold ITC" panose="020B0907030504020204" pitchFamily="34" charset="0"/>
                          <a:ea typeface="Calibri" panose="020F0502020204030204" pitchFamily="34" charset="0"/>
                          <a:cs typeface="Eras Bold ITC" panose="020B0907030504020204" pitchFamily="34"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rowSpan="2">
                  <a:txBody>
                    <a:bodyPr/>
                    <a:lstStyle/>
                    <a:p>
                      <a:pPr algn="ctr">
                        <a:lnSpc>
                          <a:spcPts val="1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300"/>
                        </a:lnSpc>
                        <a:spcBef>
                          <a:spcPts val="60"/>
                        </a:spcBef>
                        <a:spcAft>
                          <a:spcPts val="0"/>
                        </a:spcAft>
                      </a:pPr>
                      <a:r>
                        <a:rPr lang="fr-FR"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408305" marR="397510" algn="ctr">
                        <a:lnSpc>
                          <a:spcPct val="107000"/>
                        </a:lnSpc>
                        <a:spcAft>
                          <a:spcPts val="0"/>
                        </a:spcAft>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extLst>
                  <a:ext uri="{0D108BD9-81ED-4DB2-BD59-A6C34878D82A}">
                    <a16:rowId xmlns:a16="http://schemas.microsoft.com/office/drawing/2014/main" xmlns="" val="10013"/>
                  </a:ext>
                </a:extLst>
              </a:tr>
              <a:tr h="403348">
                <a:tc vMerge="1">
                  <a:txBody>
                    <a:bodyPr/>
                    <a:lstStyle/>
                    <a:p>
                      <a:endParaRPr lang="fr-FR"/>
                    </a:p>
                  </a:txBody>
                  <a:tcPr/>
                </a:tc>
                <a:tc>
                  <a:txBody>
                    <a:bodyPr/>
                    <a:lstStyle/>
                    <a:p>
                      <a:pPr algn="ctr">
                        <a:lnSpc>
                          <a:spcPts val="550"/>
                        </a:lnSpc>
                        <a:spcBef>
                          <a:spcPts val="35"/>
                        </a:spcBef>
                        <a:spcAft>
                          <a:spcPts val="0"/>
                        </a:spcAft>
                      </a:pPr>
                      <a:r>
                        <a:rPr lang="fr-FR" sz="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5" dirty="0">
                          <a:effectLst/>
                          <a:latin typeface="Cambria" panose="02040503050406030204" pitchFamily="18" charset="0"/>
                          <a:ea typeface="Calibri" panose="020F0502020204030204" pitchFamily="34" charset="0"/>
                          <a:cs typeface="Cambria" panose="02040503050406030204" pitchFamily="18" charset="0"/>
                        </a:rPr>
                        <a:t>T</a:t>
                      </a:r>
                      <a:r>
                        <a:rPr lang="fr-FR" sz="700" spc="-5" dirty="0">
                          <a:effectLst/>
                          <a:latin typeface="Cambria" panose="02040503050406030204" pitchFamily="18" charset="0"/>
                          <a:ea typeface="Calibri" panose="020F0502020204030204" pitchFamily="34" charset="0"/>
                          <a:cs typeface="Cambria" panose="02040503050406030204" pitchFamily="18" charset="0"/>
                        </a:rPr>
                        <a:t>y</a:t>
                      </a:r>
                      <a:r>
                        <a:rPr lang="fr-FR" sz="700" spc="5" dirty="0">
                          <a:effectLst/>
                          <a:latin typeface="Cambria" panose="02040503050406030204" pitchFamily="18" charset="0"/>
                          <a:ea typeface="Calibri" panose="020F0502020204030204" pitchFamily="34" charset="0"/>
                          <a:cs typeface="Cambria" panose="02040503050406030204" pitchFamily="18" charset="0"/>
                        </a:rPr>
                        <a:t>p</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5" dirty="0">
                          <a:effectLst/>
                          <a:latin typeface="Cambria" panose="02040503050406030204" pitchFamily="18" charset="0"/>
                          <a:ea typeface="Calibri" panose="020F0502020204030204" pitchFamily="34" charset="0"/>
                          <a:cs typeface="Cambria" panose="02040503050406030204" pitchFamily="18" charset="0"/>
                        </a:rPr>
                        <a:t>b</a:t>
                      </a:r>
                      <a:r>
                        <a:rPr lang="fr-FR" sz="700" spc="-15" dirty="0">
                          <a:effectLst/>
                          <a:latin typeface="Cambria" panose="02040503050406030204" pitchFamily="18" charset="0"/>
                          <a:ea typeface="Calibri" panose="020F0502020204030204" pitchFamily="34" charset="0"/>
                          <a:cs typeface="Cambria" panose="02040503050406030204" pitchFamily="18" charset="0"/>
                        </a:rPr>
                        <a:t>j</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marL="19685" algn="ctr">
                        <a:lnSpc>
                          <a:spcPct val="107000"/>
                        </a:lnSpc>
                        <a:spcBef>
                          <a:spcPts val="155"/>
                        </a:spcBef>
                        <a:spcAft>
                          <a:spcPts val="0"/>
                        </a:spcAft>
                      </a:pPr>
                      <a:r>
                        <a:rPr lang="fr-FR" sz="700" dirty="0">
                          <a:effectLst/>
                          <a:latin typeface="Cambria" panose="02040503050406030204" pitchFamily="18" charset="0"/>
                          <a:ea typeface="Calibri" panose="020F0502020204030204" pitchFamily="34" charset="0"/>
                          <a:cs typeface="Cambria" panose="02040503050406030204" pitchFamily="18" charset="0"/>
                        </a:rPr>
                        <a:t>•</a:t>
                      </a:r>
                      <a:r>
                        <a:rPr lang="fr-FR" sz="700" spc="-20" dirty="0">
                          <a:effectLst/>
                          <a:latin typeface="Cambria" panose="02040503050406030204" pitchFamily="18" charset="0"/>
                          <a:ea typeface="Calibri" panose="020F0502020204030204" pitchFamily="34" charset="0"/>
                          <a:cs typeface="Cambria" panose="02040503050406030204" pitchFamily="18" charset="0"/>
                        </a:rPr>
                        <a:t> </a:t>
                      </a:r>
                      <a:r>
                        <a:rPr lang="fr-FR" sz="700" spc="-25"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10" dirty="0">
                          <a:effectLst/>
                          <a:latin typeface="Cambria" panose="02040503050406030204" pitchFamily="18" charset="0"/>
                          <a:ea typeface="Calibri" panose="020F0502020204030204" pitchFamily="34" charset="0"/>
                          <a:cs typeface="Cambria" panose="02040503050406030204" pitchFamily="18" charset="0"/>
                        </a:rPr>
                        <a:t>h</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15" dirty="0">
                          <a:effectLst/>
                          <a:latin typeface="Cambria" panose="02040503050406030204" pitchFamily="18" charset="0"/>
                          <a:ea typeface="Calibri" panose="020F0502020204030204" pitchFamily="34" charset="0"/>
                          <a:cs typeface="Cambria" panose="02040503050406030204" pitchFamily="18" charset="0"/>
                        </a:rPr>
                        <a:t>q</a:t>
                      </a:r>
                      <a:r>
                        <a:rPr lang="fr-FR" sz="700" spc="10" dirty="0">
                          <a:effectLst/>
                          <a:latin typeface="Cambria" panose="02040503050406030204" pitchFamily="18" charset="0"/>
                          <a:ea typeface="Calibri" panose="020F0502020204030204" pitchFamily="34" charset="0"/>
                          <a:cs typeface="Cambria" panose="02040503050406030204" pitchFamily="18" charset="0"/>
                        </a:rPr>
                        <a:t>ue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dirty="0">
                          <a:effectLst/>
                          <a:latin typeface="Cambria" panose="02040503050406030204" pitchFamily="18" charset="0"/>
                          <a:ea typeface="Calibri" panose="020F0502020204030204" pitchFamily="34" charset="0"/>
                          <a:cs typeface="Cambria" panose="02040503050406030204" pitchFamily="18" charset="0"/>
                        </a:rPr>
                        <a:t>e</a:t>
                      </a:r>
                      <a:r>
                        <a:rPr lang="fr-FR" sz="700" spc="-35" dirty="0">
                          <a:effectLst/>
                          <a:latin typeface="Cambria" panose="02040503050406030204" pitchFamily="18" charset="0"/>
                          <a:ea typeface="Calibri" panose="020F0502020204030204" pitchFamily="34" charset="0"/>
                          <a:cs typeface="Cambria" panose="02040503050406030204" pitchFamily="18" charset="0"/>
                        </a:rPr>
                        <a:t> </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0" dirty="0">
                          <a:effectLst/>
                          <a:latin typeface="Cambria" panose="02040503050406030204" pitchFamily="18" charset="0"/>
                          <a:ea typeface="Calibri" panose="020F0502020204030204" pitchFamily="34" charset="0"/>
                          <a:cs typeface="Cambria" panose="02040503050406030204" pitchFamily="18" charset="0"/>
                        </a:rPr>
                        <a:t>r</a:t>
                      </a:r>
                      <a:r>
                        <a:rPr lang="fr-FR" sz="700" spc="10" dirty="0">
                          <a:effectLst/>
                          <a:latin typeface="Cambria" panose="02040503050406030204" pitchFamily="18" charset="0"/>
                          <a:ea typeface="Calibri" panose="020F0502020204030204" pitchFamily="34" charset="0"/>
                          <a:cs typeface="Cambria" panose="02040503050406030204" pitchFamily="18" charset="0"/>
                        </a:rPr>
                        <a:t>a</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15" dirty="0">
                          <a:effectLst/>
                          <a:latin typeface="Cambria" panose="02040503050406030204" pitchFamily="18" charset="0"/>
                          <a:ea typeface="Calibri" panose="020F0502020204030204" pitchFamily="34" charset="0"/>
                          <a:cs typeface="Cambria" panose="02040503050406030204" pitchFamily="18" charset="0"/>
                        </a:rPr>
                        <a:t>m</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45" dirty="0">
                          <a:effectLst/>
                          <a:latin typeface="Cambria" panose="02040503050406030204" pitchFamily="18" charset="0"/>
                          <a:ea typeface="Calibri" panose="020F0502020204030204" pitchFamily="34" charset="0"/>
                          <a:cs typeface="Cambria" panose="02040503050406030204" pitchFamily="18" charset="0"/>
                        </a:rPr>
                        <a:t> </a:t>
                      </a:r>
                      <a:r>
                        <a:rPr lang="fr-FR" sz="700" spc="5" dirty="0">
                          <a:effectLst/>
                          <a:latin typeface="Cambria" panose="02040503050406030204" pitchFamily="18" charset="0"/>
                          <a:ea typeface="Calibri" panose="020F0502020204030204" pitchFamily="34" charset="0"/>
                          <a:cs typeface="Cambria" panose="02040503050406030204" pitchFamily="18" charset="0"/>
                        </a:rPr>
                        <a:t>d</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dirty="0">
                          <a:effectLst/>
                          <a:latin typeface="Cambria" panose="02040503050406030204" pitchFamily="18" charset="0"/>
                          <a:ea typeface="Calibri" panose="020F0502020204030204" pitchFamily="34" charset="0"/>
                          <a:cs typeface="Cambria" panose="02040503050406030204" pitchFamily="18" charset="0"/>
                        </a:rPr>
                        <a:t>s</a:t>
                      </a:r>
                      <a:r>
                        <a:rPr lang="fr-FR" sz="700" spc="-65" dirty="0">
                          <a:effectLst/>
                          <a:latin typeface="Cambria" panose="02040503050406030204" pitchFamily="18" charset="0"/>
                          <a:ea typeface="Calibri" panose="020F0502020204030204" pitchFamily="34" charset="0"/>
                          <a:cs typeface="Cambria" panose="02040503050406030204" pitchFamily="18" charset="0"/>
                        </a:rPr>
                        <a:t> </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15" dirty="0">
                          <a:effectLst/>
                          <a:latin typeface="Cambria" panose="02040503050406030204" pitchFamily="18" charset="0"/>
                          <a:ea typeface="Calibri" panose="020F0502020204030204" pitchFamily="34" charset="0"/>
                          <a:cs typeface="Cambria" panose="02040503050406030204" pitchFamily="18" charset="0"/>
                        </a:rPr>
                        <a:t>b</a:t>
                      </a:r>
                      <a:r>
                        <a:rPr lang="fr-FR" sz="700" spc="-15" dirty="0">
                          <a:effectLst/>
                          <a:latin typeface="Cambria" panose="02040503050406030204" pitchFamily="18" charset="0"/>
                          <a:ea typeface="Calibri" panose="020F0502020204030204" pitchFamily="34" charset="0"/>
                          <a:cs typeface="Cambria" panose="02040503050406030204" pitchFamily="18" charset="0"/>
                        </a:rPr>
                        <a:t>j</a:t>
                      </a:r>
                      <a:r>
                        <a:rPr lang="fr-FR" sz="700" spc="10" dirty="0">
                          <a:effectLst/>
                          <a:latin typeface="Cambria" panose="02040503050406030204" pitchFamily="18" charset="0"/>
                          <a:ea typeface="Calibri" panose="020F0502020204030204" pitchFamily="34" charset="0"/>
                          <a:cs typeface="Cambria" panose="02040503050406030204" pitchFamily="18" charset="0"/>
                        </a:rPr>
                        <a:t>e</a:t>
                      </a:r>
                      <a:r>
                        <a:rPr lang="fr-FR" sz="700" spc="-5" dirty="0">
                          <a:effectLst/>
                          <a:latin typeface="Cambria" panose="02040503050406030204" pitchFamily="18" charset="0"/>
                          <a:ea typeface="Calibri" panose="020F0502020204030204" pitchFamily="34" charset="0"/>
                          <a:cs typeface="Cambria" panose="02040503050406030204" pitchFamily="18" charset="0"/>
                        </a:rPr>
                        <a:t>c</a:t>
                      </a:r>
                      <a:r>
                        <a:rPr lang="fr-FR" sz="700" spc="-20" dirty="0">
                          <a:effectLst/>
                          <a:latin typeface="Cambria" panose="02040503050406030204" pitchFamily="18" charset="0"/>
                          <a:ea typeface="Calibri" panose="020F0502020204030204" pitchFamily="34" charset="0"/>
                          <a:cs typeface="Cambria" panose="02040503050406030204" pitchFamily="18" charset="0"/>
                        </a:rPr>
                        <a:t>t</a:t>
                      </a:r>
                      <a:r>
                        <a:rPr lang="fr-FR" sz="700" spc="-25" dirty="0">
                          <a:effectLst/>
                          <a:latin typeface="Cambria" panose="02040503050406030204" pitchFamily="18" charset="0"/>
                          <a:ea typeface="Calibri" panose="020F0502020204030204" pitchFamily="34" charset="0"/>
                          <a:cs typeface="Cambria" panose="02040503050406030204" pitchFamily="18" charset="0"/>
                        </a:rPr>
                        <a:t>i</a:t>
                      </a:r>
                      <a:r>
                        <a:rPr lang="fr-FR" sz="700" spc="25" dirty="0">
                          <a:effectLst/>
                          <a:latin typeface="Cambria" panose="02040503050406030204" pitchFamily="18" charset="0"/>
                          <a:ea typeface="Calibri" panose="020F0502020204030204" pitchFamily="34" charset="0"/>
                          <a:cs typeface="Cambria" panose="02040503050406030204" pitchFamily="18" charset="0"/>
                        </a:rPr>
                        <a:t>o</a:t>
                      </a:r>
                      <a:r>
                        <a:rPr lang="fr-FR" sz="700" spc="5" dirty="0">
                          <a:effectLst/>
                          <a:latin typeface="Cambria" panose="02040503050406030204" pitchFamily="18" charset="0"/>
                          <a:ea typeface="Calibri" panose="020F0502020204030204" pitchFamily="34" charset="0"/>
                          <a:cs typeface="Cambria" panose="02040503050406030204" pitchFamily="18" charset="0"/>
                        </a:rPr>
                        <a:t>n</a:t>
                      </a:r>
                      <a:r>
                        <a:rPr lang="fr-FR" sz="700" dirty="0">
                          <a:effectLst/>
                          <a:latin typeface="Cambria" panose="02040503050406030204" pitchFamily="18" charset="0"/>
                          <a:ea typeface="Calibri" panose="020F0502020204030204" pitchFamily="34" charset="0"/>
                          <a:cs typeface="Cambria" panose="02040503050406030204" pitchFamily="18"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0014"/>
                  </a:ext>
                </a:extLst>
              </a:tr>
              <a:tr h="178626">
                <a:tc gridSpan="2">
                  <a:txBody>
                    <a:bodyPr/>
                    <a:lstStyle/>
                    <a:p>
                      <a:pPr marL="1638300" marR="1619885" algn="ctr">
                        <a:lnSpc>
                          <a:spcPct val="107000"/>
                        </a:lnSpc>
                        <a:spcBef>
                          <a:spcPts val="485"/>
                        </a:spcBef>
                        <a:spcAft>
                          <a:spcPts val="0"/>
                        </a:spcAft>
                      </a:pPr>
                      <a:r>
                        <a:rPr lang="fr-FR" sz="800" spc="-5" dirty="0">
                          <a:effectLst/>
                          <a:latin typeface="Eras Bold ITC" panose="020B0907030504020204" pitchFamily="34" charset="0"/>
                          <a:ea typeface="Calibri" panose="020F0502020204030204" pitchFamily="34" charset="0"/>
                          <a:cs typeface="Eras Bold ITC" panose="020B0907030504020204" pitchFamily="34" charset="0"/>
                        </a:rPr>
                        <a:t>T</a:t>
                      </a:r>
                      <a:r>
                        <a:rPr lang="fr-FR" sz="800" spc="-25" dirty="0">
                          <a:effectLst/>
                          <a:latin typeface="Eras Bold ITC" panose="020B0907030504020204" pitchFamily="34" charset="0"/>
                          <a:ea typeface="Calibri" panose="020F0502020204030204" pitchFamily="34" charset="0"/>
                          <a:cs typeface="Eras Bold ITC" panose="020B0907030504020204" pitchFamily="34" charset="0"/>
                        </a:rPr>
                        <a:t>O</a:t>
                      </a:r>
                      <a:r>
                        <a:rPr lang="fr-FR" sz="800" spc="-5" dirty="0">
                          <a:effectLst/>
                          <a:latin typeface="Eras Bold ITC" panose="020B0907030504020204" pitchFamily="34" charset="0"/>
                          <a:ea typeface="Calibri" panose="020F0502020204030204" pitchFamily="34" charset="0"/>
                          <a:cs typeface="Eras Bold ITC" panose="020B0907030504020204" pitchFamily="34" charset="0"/>
                        </a:rPr>
                        <a:t>T</a:t>
                      </a:r>
                      <a:r>
                        <a:rPr lang="fr-FR" sz="800" spc="-25" dirty="0">
                          <a:effectLst/>
                          <a:latin typeface="Eras Bold ITC" panose="020B0907030504020204" pitchFamily="34" charset="0"/>
                          <a:ea typeface="Calibri" panose="020F0502020204030204" pitchFamily="34" charset="0"/>
                          <a:cs typeface="Eras Bold ITC" panose="020B0907030504020204" pitchFamily="34" charset="0"/>
                        </a:rPr>
                        <a:t>A</a:t>
                      </a:r>
                      <a:r>
                        <a:rPr lang="fr-FR" sz="800" dirty="0">
                          <a:effectLst/>
                          <a:latin typeface="Eras Bold ITC" panose="020B0907030504020204" pitchFamily="34" charset="0"/>
                          <a:ea typeface="Calibri" panose="020F0502020204030204" pitchFamily="34" charset="0"/>
                          <a:cs typeface="Eras Bold ITC" panose="020B0907030504020204" pitchFamily="34" charset="0"/>
                        </a:rPr>
                        <a:t>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AFEF"/>
                    </a:solidFill>
                  </a:tcPr>
                </a:tc>
                <a:tc hMerge="1">
                  <a:txBody>
                    <a:bodyPr/>
                    <a:lstStyle/>
                    <a:p>
                      <a:endParaRPr lang="fr-FR"/>
                    </a:p>
                  </a:txBody>
                  <a:tcPr/>
                </a:tc>
                <a:tc>
                  <a:txBody>
                    <a:bodyPr/>
                    <a:lstStyle/>
                    <a:p>
                      <a:pPr marL="73025" algn="ctr">
                        <a:lnSpc>
                          <a:spcPct val="107000"/>
                        </a:lnSpc>
                        <a:spcBef>
                          <a:spcPts val="450"/>
                        </a:spcBef>
                        <a:spcAft>
                          <a:spcPts val="0"/>
                        </a:spcAft>
                      </a:pPr>
                      <a:r>
                        <a:rPr lang="fr-FR" sz="900" spc="70" dirty="0">
                          <a:effectLst/>
                          <a:latin typeface="Eras Bold ITC" panose="020B0907030504020204" pitchFamily="34" charset="0"/>
                          <a:ea typeface="Calibri" panose="020F0502020204030204" pitchFamily="34" charset="0"/>
                          <a:cs typeface="Eras Bold ITC" panose="020B0907030504020204" pitchFamily="34" charset="0"/>
                        </a:rPr>
                        <a:t>80</a:t>
                      </a:r>
                      <a:r>
                        <a:rPr lang="fr-FR" sz="900" spc="-40" dirty="0">
                          <a:effectLst/>
                          <a:latin typeface="Eras Bold ITC" panose="020B0907030504020204" pitchFamily="34" charset="0"/>
                          <a:ea typeface="Calibri" panose="020F0502020204030204" pitchFamily="34" charset="0"/>
                          <a:cs typeface="Eras Bold ITC" panose="020B0907030504020204" pitchFamily="34" charset="0"/>
                        </a:rPr>
                        <a:t> </a:t>
                      </a:r>
                      <a:r>
                        <a:rPr lang="fr-FR" sz="900" spc="35" dirty="0">
                          <a:effectLst/>
                          <a:latin typeface="Eras Bold ITC" panose="020B0907030504020204" pitchFamily="34" charset="0"/>
                          <a:ea typeface="Calibri" panose="020F0502020204030204" pitchFamily="34" charset="0"/>
                          <a:cs typeface="Eras Bold ITC" panose="020B0907030504020204" pitchFamily="34" charset="0"/>
                        </a:rPr>
                        <a:t>h</a:t>
                      </a:r>
                      <a:r>
                        <a:rPr lang="fr-FR" sz="900" spc="30" dirty="0">
                          <a:effectLst/>
                          <a:latin typeface="Eras Bold ITC" panose="020B0907030504020204" pitchFamily="34" charset="0"/>
                          <a:ea typeface="Calibri" panose="020F0502020204030204" pitchFamily="34" charset="0"/>
                          <a:cs typeface="Eras Bold ITC" panose="020B0907030504020204" pitchFamily="34" charset="0"/>
                        </a:rPr>
                        <a:t>e</a:t>
                      </a:r>
                      <a:r>
                        <a:rPr lang="fr-FR" sz="900" spc="65" dirty="0">
                          <a:effectLst/>
                          <a:latin typeface="Eras Bold ITC" panose="020B0907030504020204" pitchFamily="34" charset="0"/>
                          <a:ea typeface="Calibri" panose="020F0502020204030204" pitchFamily="34" charset="0"/>
                          <a:cs typeface="Eras Bold ITC" panose="020B0907030504020204" pitchFamily="34" charset="0"/>
                        </a:rPr>
                        <a:t>u</a:t>
                      </a:r>
                      <a:r>
                        <a:rPr lang="fr-FR" sz="900" spc="50" dirty="0">
                          <a:effectLst/>
                          <a:latin typeface="Eras Bold ITC" panose="020B0907030504020204" pitchFamily="34" charset="0"/>
                          <a:ea typeface="Calibri" panose="020F0502020204030204" pitchFamily="34" charset="0"/>
                          <a:cs typeface="Eras Bold ITC" panose="020B0907030504020204" pitchFamily="34" charset="0"/>
                        </a:rPr>
                        <a:t>r</a:t>
                      </a:r>
                      <a:r>
                        <a:rPr lang="fr-FR" sz="900" spc="30" dirty="0">
                          <a:effectLst/>
                          <a:latin typeface="Eras Bold ITC" panose="020B0907030504020204" pitchFamily="34" charset="0"/>
                          <a:ea typeface="Calibri" panose="020F0502020204030204" pitchFamily="34" charset="0"/>
                          <a:cs typeface="Eras Bold ITC" panose="020B0907030504020204" pitchFamily="34" charset="0"/>
                        </a:rPr>
                        <a:t>e</a:t>
                      </a:r>
                      <a:r>
                        <a:rPr lang="fr-FR" sz="900" dirty="0">
                          <a:effectLst/>
                          <a:latin typeface="Eras Bold ITC" panose="020B0907030504020204" pitchFamily="34" charset="0"/>
                          <a:ea typeface="Calibri" panose="020F0502020204030204" pitchFamily="34" charset="0"/>
                          <a:cs typeface="Eras Bold ITC" panose="020B0907030504020204" pitchFamily="34" charset="0"/>
                        </a:rPr>
                        <a: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8CCE3"/>
                    </a:solidFill>
                  </a:tcPr>
                </a:tc>
                <a:tc vMerge="1">
                  <a:txBody>
                    <a:bodyPr/>
                    <a:lstStyle/>
                    <a:p>
                      <a:endParaRPr lang="fr-FR"/>
                    </a:p>
                  </a:txBody>
                  <a:tcPr/>
                </a:tc>
                <a:extLst>
                  <a:ext uri="{0D108BD9-81ED-4DB2-BD59-A6C34878D82A}">
                    <a16:rowId xmlns:a16="http://schemas.microsoft.com/office/drawing/2014/main" xmlns="" val="10015"/>
                  </a:ext>
                </a:extLst>
              </a:tr>
            </a:tbl>
          </a:graphicData>
        </a:graphic>
      </p:graphicFrame>
      <p:sp>
        <p:nvSpPr>
          <p:cNvPr id="8" name="Rectangle 7"/>
          <p:cNvSpPr/>
          <p:nvPr/>
        </p:nvSpPr>
        <p:spPr>
          <a:xfrm>
            <a:off x="2544003" y="9594052"/>
            <a:ext cx="1741182"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28; synoptique de  formation</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56</a:t>
            </a:fld>
            <a:endParaRPr lang="fr-FR" sz="900" noProof="0" dirty="0">
              <a:solidFill>
                <a:schemeClr val="bg1">
                  <a:alpha val="70000"/>
                </a:schemeClr>
              </a:solidFill>
            </a:endParaRPr>
          </a:p>
        </p:txBody>
      </p:sp>
    </p:spTree>
    <p:extLst>
      <p:ext uri="{BB962C8B-B14F-4D97-AF65-F5344CB8AC3E}">
        <p14:creationId xmlns:p14="http://schemas.microsoft.com/office/powerpoint/2010/main" val="9327582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304800" y="1618593"/>
            <a:ext cx="6999889" cy="6911957"/>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A l’issue de chaque session </a:t>
            </a:r>
            <a:r>
              <a:rPr lang="fr-FR" sz="1400" b="1" dirty="0">
                <a:latin typeface="Calibri Light" panose="020F0302020204030204" pitchFamily="34" charset="0"/>
                <a:ea typeface="Calibri" panose="020F0502020204030204" pitchFamily="34" charset="0"/>
                <a:cs typeface="Calibri Light" panose="020F0302020204030204" pitchFamily="34" charset="0"/>
              </a:rPr>
              <a:t>la qualité de la formation est évaluée :</a:t>
            </a:r>
            <a:r>
              <a:rPr lang="fr-FR" sz="1400" dirty="0">
                <a:latin typeface="Calibri Light" panose="020F0302020204030204" pitchFamily="34" charset="0"/>
                <a:ea typeface="Calibri" panose="020F0502020204030204" pitchFamily="34" charset="0"/>
                <a:cs typeface="Calibri Light" panose="020F0302020204030204" pitchFamily="34" charset="0"/>
              </a:rPr>
              <a:t> </a:t>
            </a:r>
          </a:p>
          <a:p>
            <a:pPr marL="342900" lvl="0" indent="-342900" algn="just">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Par les participants : fiches d’évaluation à chaud et à froid (2 semaines après l’intégration en production). </a:t>
            </a:r>
          </a:p>
          <a:p>
            <a:pPr marL="342900" lvl="0" indent="-342900" algn="just">
              <a:lnSpc>
                <a:spcPct val="150000"/>
              </a:lnSpc>
              <a:spcAft>
                <a:spcPts val="8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Par le formateur et les équipes opérationnelles : contrôle des acquis via des quiz. </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Une fiche d’accompagnement est définie pour évaluer la montée en compétence et permettre l’accompagnement de l’agent.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0"/>
              </a:spcAft>
              <a:buFont typeface="+mj-lt"/>
              <a:buAutoNum type="arabicPeriod" startAt="3"/>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Formation continue</a:t>
            </a:r>
            <a:endParaRPr lang="fr-FR" sz="1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La Formation continue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est  </a:t>
            </a:r>
            <a:r>
              <a:rPr lang="fr-FR" sz="1400" dirty="0">
                <a:latin typeface="Calibri Light" panose="020F0302020204030204" pitchFamily="34" charset="0"/>
                <a:ea typeface="Calibri" panose="020F0502020204030204" pitchFamily="34" charset="0"/>
                <a:cs typeface="Calibri Light" panose="020F0302020204030204" pitchFamily="34" charset="0"/>
              </a:rPr>
              <a:t>alimentée par les retours de sondage clients, les résultats du suivi qualitatif des entretiens et des quizz, les remontées du back office. Les cadres individuels ou de groupe (ateliers) permettront la mise à niveau des conseillers pour la gestion des situations et / ou produits particuliers</a:t>
            </a:r>
            <a:r>
              <a:rPr lang="fr-FR" sz="1400" dirty="0" smtClean="0">
                <a:latin typeface="Calibri Light" panose="020F0302020204030204" pitchFamily="34" charset="0"/>
                <a:ea typeface="Calibri" panose="020F0502020204030204" pitchFamily="34" charset="0"/>
                <a:cs typeface="Calibri Light" panose="020F0302020204030204" pitchFamily="34" charset="0"/>
              </a:rPr>
              <a:t>. </a:t>
            </a:r>
          </a:p>
          <a:p>
            <a:pPr algn="just">
              <a:lnSpc>
                <a:spcPct val="150000"/>
              </a:lnSpc>
              <a:spcAft>
                <a:spcPts val="800"/>
              </a:spcAft>
            </a:pPr>
            <a:r>
              <a:rPr lang="fr-FR" sz="1400" dirty="0" smtClean="0">
                <a:solidFill>
                  <a:srgbClr val="000000"/>
                </a:solidFill>
                <a:latin typeface="Calibri Light" panose="020F0302020204030204" pitchFamily="34" charset="0"/>
                <a:ea typeface="Arial" panose="020B0604020202020204" pitchFamily="34" charset="0"/>
                <a:cs typeface="Calibri Light" panose="020F0302020204030204" pitchFamily="34" charset="0"/>
              </a:rPr>
              <a:t>Les </a:t>
            </a:r>
            <a:r>
              <a:rPr lang="fr-FR" sz="1400" dirty="0">
                <a:solidFill>
                  <a:srgbClr val="000000"/>
                </a:solidFill>
                <a:latin typeface="Calibri Light" panose="020F0302020204030204" pitchFamily="34" charset="0"/>
                <a:ea typeface="Arial" panose="020B0604020202020204" pitchFamily="34" charset="0"/>
                <a:cs typeface="Calibri Light" panose="020F0302020204030204" pitchFamily="34" charset="0"/>
              </a:rPr>
              <a:t>responsabilités des équipes de formation seront les suivantes</a:t>
            </a:r>
            <a:r>
              <a:rPr lang="fr-FR" sz="1400" dirty="0" smtClean="0">
                <a:solidFill>
                  <a:srgbClr val="000000"/>
                </a:solidFill>
                <a:latin typeface="Calibri Light" panose="020F0302020204030204" pitchFamily="34" charset="0"/>
                <a:ea typeface="Arial" panose="020B0604020202020204" pitchFamily="34" charset="0"/>
                <a:cs typeface="Calibri Light" panose="020F0302020204030204" pitchFamily="34" charset="0"/>
              </a:rPr>
              <a: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Identification des besoins en formation suite aux remontées terrain qualité et quantité</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Déployer les modules de formation continue conformément aux indications et mises à jour transmises par ORANGE BURKINA </a:t>
            </a:r>
            <a:r>
              <a:rPr lang="fr-FR" sz="1400" b="1"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FASO</a:t>
            </a: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Déployer les formations dans le cadre des montées en charge;</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Réaliser 4 heures de formation continue par mois et par agent.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Bef>
                <a:spcPts val="200"/>
              </a:spcBef>
              <a:spcAft>
                <a:spcPts val="0"/>
              </a:spcAft>
              <a:buClr>
                <a:srgbClr val="FF6600"/>
              </a:buClr>
              <a:buSzPts val="1600"/>
              <a:buFont typeface="Wingdings" panose="05000000000000000000" pitchFamily="2" charset="2"/>
              <a:buChar char=""/>
            </a:pP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57</a:t>
            </a:fld>
            <a:endParaRPr lang="fr-FR" sz="900" noProof="0" dirty="0">
              <a:solidFill>
                <a:schemeClr val="bg1">
                  <a:alpha val="70000"/>
                </a:schemeClr>
              </a:solidFill>
            </a:endParaRPr>
          </a:p>
        </p:txBody>
      </p:sp>
    </p:spTree>
    <p:extLst>
      <p:ext uri="{BB962C8B-B14F-4D97-AF65-F5344CB8AC3E}">
        <p14:creationId xmlns:p14="http://schemas.microsoft.com/office/powerpoint/2010/main" val="10897988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pic>
        <p:nvPicPr>
          <p:cNvPr id="5" name="Image 4" descr="C:\Users\wkitihoun\AppData\Local\Microsoft\Windows\INetCache\Content.Word\Profils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35" y="2049711"/>
            <a:ext cx="5739666" cy="247285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344787" y="4845269"/>
            <a:ext cx="2456442" cy="215444"/>
          </a:xfrm>
          <a:prstGeom prst="rect">
            <a:avLst/>
          </a:prstGeom>
        </p:spPr>
        <p:txBody>
          <a:bodyPr wrap="none">
            <a:spAutoFit/>
          </a:bodyPr>
          <a:lstStyle/>
          <a:p>
            <a:pPr marL="678180">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19: Courbe d’apprentissage MC</a:t>
            </a:r>
            <a:endParaRPr lang="fr-FR"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5104" y="5145396"/>
            <a:ext cx="7168055" cy="4729500"/>
          </a:xfrm>
          <a:prstGeom prst="rect">
            <a:avLst/>
          </a:prstGeom>
        </p:spPr>
        <p:txBody>
          <a:bodyPr wrap="square">
            <a:spAutoFit/>
          </a:bodyPr>
          <a:lstStyle/>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Cette courbe présente la quote-part des heures de formation continue consacrées à chaque catégorie des conseillers clients. Cette répartition suit une logique d’ancienneté à savoir :</a:t>
            </a:r>
          </a:p>
          <a:p>
            <a:pPr marL="342900" lvl="0" indent="-342900" algn="just">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Cadet : entre 0 et 03 mois d’ancienneté ;</a:t>
            </a:r>
          </a:p>
          <a:p>
            <a:pPr marL="342900" lvl="0" indent="-342900" algn="just">
              <a:lnSpc>
                <a:spcPct val="150000"/>
              </a:lnSpc>
              <a:spcAft>
                <a:spcPts val="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Junior : entre 03 et 09 mois d’ancienneté ;</a:t>
            </a:r>
          </a:p>
          <a:p>
            <a:pPr marL="342900" lvl="0" indent="-342900" algn="just">
              <a:lnSpc>
                <a:spcPct val="150000"/>
              </a:lnSpc>
              <a:spcAft>
                <a:spcPts val="800"/>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Sénior : plus de 12 mois d’ancienneté.</a:t>
            </a:r>
          </a:p>
          <a:p>
            <a:pPr algn="just">
              <a:lnSpc>
                <a:spcPct val="150000"/>
              </a:lnSpc>
              <a:spcAft>
                <a:spcPts val="800"/>
              </a:spcAft>
            </a:pPr>
            <a:r>
              <a:rPr lang="fr-FR" sz="1400" dirty="0">
                <a:latin typeface="Calibri Light" panose="020F0302020204030204" pitchFamily="34" charset="0"/>
                <a:ea typeface="Calibri" panose="020F0502020204030204" pitchFamily="34" charset="0"/>
                <a:cs typeface="Calibri Light" panose="020F0302020204030204" pitchFamily="34" charset="0"/>
              </a:rPr>
              <a:t>La formation continue portera essentiellement sur les différentes familles de difficultés rencontrées : </a:t>
            </a: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Traitement de la demande (</a:t>
            </a:r>
            <a:r>
              <a:rPr lang="fr-FR" sz="1400" dirty="0">
                <a:latin typeface="Calibri Light" panose="020F0302020204030204" pitchFamily="34" charset="0"/>
                <a:ea typeface="Calibri" panose="020F0502020204030204" pitchFamily="34" charset="0"/>
                <a:cs typeface="Calibri Light" panose="020F0302020204030204" pitchFamily="34" charset="0"/>
              </a:rPr>
              <a:t>Qualité de la réponse, présentation, qualité d’écoute, ton et politesse, "sourire" au téléphone, patience, reformulation, capacité à conclure</a:t>
            </a: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Gestion du stress et des conflits,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Discours commercial (plus particulièrement pour les agents en charge de la rétention),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Bef>
                <a:spcPts val="200"/>
              </a:spcBef>
              <a:spcAft>
                <a:spcPts val="0"/>
              </a:spcAft>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Maîtrise de l’offre, </a:t>
            </a:r>
            <a:endParaRPr lang="fr-FR" sz="1400" b="1"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lvl="0" indent="-342900" algn="just">
              <a:lnSpc>
                <a:spcPct val="150000"/>
              </a:lnSpc>
              <a:spcBef>
                <a:spcPts val="200"/>
              </a:spcBef>
              <a:buClr>
                <a:srgbClr val="FF0000"/>
              </a:buClr>
              <a:buSzPts val="1600"/>
              <a:buFont typeface="Arial" panose="020B0604020202020204" pitchFamily="34" charset="0"/>
              <a:buChar char="•"/>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Respect des objectifs en termes de performances commerciales. </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58</a:t>
            </a:fld>
            <a:endParaRPr lang="fr-FR" sz="900" noProof="0" dirty="0">
              <a:solidFill>
                <a:schemeClr val="bg1">
                  <a:alpha val="70000"/>
                </a:schemeClr>
              </a:solidFill>
            </a:endParaRPr>
          </a:p>
        </p:txBody>
      </p:sp>
    </p:spTree>
    <p:extLst>
      <p:ext uri="{BB962C8B-B14F-4D97-AF65-F5344CB8AC3E}">
        <p14:creationId xmlns:p14="http://schemas.microsoft.com/office/powerpoint/2010/main" val="6346093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dirty="0" smtClean="0"/>
              <a:t>Réponse appel d'offre Externalisation partielle Activités de Services Clients _Orange Burkina_ sept 2022</a:t>
            </a:r>
            <a:endParaRPr lang="fr-FR" noProof="0" dirty="0"/>
          </a:p>
        </p:txBody>
      </p:sp>
      <p:sp>
        <p:nvSpPr>
          <p:cNvPr id="2" name="Rectangle 1"/>
          <p:cNvSpPr/>
          <p:nvPr/>
        </p:nvSpPr>
        <p:spPr>
          <a:xfrm>
            <a:off x="178676" y="1209042"/>
            <a:ext cx="7199147" cy="3559885"/>
          </a:xfrm>
          <a:prstGeom prst="rect">
            <a:avLst/>
          </a:prstGeom>
        </p:spPr>
        <p:txBody>
          <a:bodyPr wrap="square">
            <a:spAutoFit/>
          </a:bodyPr>
          <a:lstStyle/>
          <a:p>
            <a:pPr algn="just">
              <a:lnSpc>
                <a:spcPct val="107000"/>
              </a:lnSpc>
              <a:spcAft>
                <a:spcPts val="0"/>
              </a:spcAft>
            </a:pPr>
            <a:r>
              <a:rPr lang="fr-FR" sz="1200" dirty="0">
                <a:latin typeface="Calibri Light" panose="020F03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0"/>
              </a:spcAft>
              <a:buFont typeface="+mj-lt"/>
              <a:buAutoNum type="arabicPeriod" startAt="4"/>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Formation des managers</a:t>
            </a:r>
            <a:endParaRPr lang="fr-FR" sz="1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Dans les activités de centre d’appels et encore plus particulièrement pour les prestations de service client, une grande partie du succès des opérations réside dans la qualité du middle management (superviseurs…). </a:t>
            </a: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Conscient de cela, MEDIA CONTACT a mis en place un cursus de formation spécifique pour tous ses managers.  Les thématiques  suivantes  sont abordées: </a:t>
            </a:r>
          </a:p>
          <a:p>
            <a:pPr marL="342900" lvl="0" indent="-342900" algn="just">
              <a:lnSpc>
                <a:spcPct val="150000"/>
              </a:lnSpc>
              <a:spcAft>
                <a:spcPts val="0"/>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Stratégie</a:t>
            </a:r>
            <a:r>
              <a:rPr lang="fr-FR" sz="1400" dirty="0">
                <a:latin typeface="Calibri Light" panose="020F0302020204030204" pitchFamily="34" charset="0"/>
                <a:ea typeface="Calibri" panose="020F0502020204030204" pitchFamily="34" charset="0"/>
                <a:cs typeface="Calibri Light" panose="020F0302020204030204" pitchFamily="34" charset="0"/>
              </a:rPr>
              <a:t> : stratégie de l’entreprise, finance et droit social, approche des résultats financiers. </a:t>
            </a:r>
          </a:p>
          <a:p>
            <a:pPr marL="342900" lvl="0" indent="-342900" algn="just">
              <a:lnSpc>
                <a:spcPct val="150000"/>
              </a:lnSpc>
              <a:spcAft>
                <a:spcPts val="0"/>
              </a:spcAft>
              <a:buClr>
                <a:srgbClr val="FF0000"/>
              </a:buClr>
              <a:buSzPts val="1600"/>
              <a:buFont typeface="Arial" panose="020B0604020202020204" pitchFamily="34" charset="0"/>
              <a:buChar char="•"/>
            </a:pPr>
            <a:r>
              <a:rPr lang="en-US" sz="1400" b="1" dirty="0">
                <a:latin typeface="Calibri Light" panose="020F0302020204030204" pitchFamily="34" charset="0"/>
                <a:ea typeface="Calibri" panose="020F0502020204030204" pitchFamily="34" charset="0"/>
                <a:cs typeface="Calibri Light" panose="020F0302020204030204" pitchFamily="34" charset="0"/>
              </a:rPr>
              <a:t>Leadership / management</a:t>
            </a:r>
            <a:r>
              <a:rPr lang="en-US" sz="1400" dirty="0">
                <a:latin typeface="Calibri Light" panose="020F0302020204030204" pitchFamily="34" charset="0"/>
                <a:ea typeface="Calibri" panose="020F0502020204030204" pitchFamily="34" charset="0"/>
                <a:cs typeface="Calibri Light" panose="020F0302020204030204" pitchFamily="34" charset="0"/>
              </a:rPr>
              <a:t>: motivation, coaching, communication…</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a:lnSpc>
                <a:spcPct val="150000"/>
              </a:lnSpc>
              <a:spcAft>
                <a:spcPts val="0"/>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Outils</a:t>
            </a:r>
            <a:r>
              <a:rPr lang="fr-FR" sz="1400" dirty="0">
                <a:latin typeface="Calibri Light" panose="020F0302020204030204" pitchFamily="34" charset="0"/>
                <a:ea typeface="Calibri" panose="020F0502020204030204" pitchFamily="34" charset="0"/>
                <a:cs typeface="Calibri Light" panose="020F0302020204030204" pitchFamily="34" charset="0"/>
              </a:rPr>
              <a:t> : bureautique avancée (Word, Excel, Power Point).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59</a:t>
            </a:fld>
            <a:endParaRPr lang="fr-FR" sz="900" noProof="0" dirty="0">
              <a:solidFill>
                <a:schemeClr val="bg1">
                  <a:alpha val="70000"/>
                </a:schemeClr>
              </a:solidFill>
            </a:endParaRPr>
          </a:p>
        </p:txBody>
      </p:sp>
    </p:spTree>
    <p:extLst>
      <p:ext uri="{BB962C8B-B14F-4D97-AF65-F5344CB8AC3E}">
        <p14:creationId xmlns:p14="http://schemas.microsoft.com/office/powerpoint/2010/main" val="1029665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6" name="Rectangle 5"/>
          <p:cNvSpPr/>
          <p:nvPr/>
        </p:nvSpPr>
        <p:spPr>
          <a:xfrm>
            <a:off x="315310" y="1540013"/>
            <a:ext cx="7010400" cy="975332"/>
          </a:xfrm>
          <a:prstGeom prst="rect">
            <a:avLst/>
          </a:prstGeom>
        </p:spPr>
        <p:txBody>
          <a:bodyPr wrap="square">
            <a:spAutoFit/>
          </a:bodyPr>
          <a:lstStyle/>
          <a:p>
            <a:pPr>
              <a:lnSpc>
                <a:spcPct val="107000"/>
              </a:lnSpc>
              <a:spcBef>
                <a:spcPts val="1200"/>
              </a:spcBef>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CHAPITRE </a:t>
            </a:r>
            <a:r>
              <a:rPr lang="en-US"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I: </a:t>
            </a:r>
            <a:r>
              <a:rPr lang="fr-FR"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NOTE DE SYNTHSE</a:t>
            </a:r>
          </a:p>
          <a:p>
            <a:pPr>
              <a:lnSpc>
                <a:spcPct val="107000"/>
              </a:lnSpc>
              <a:spcBef>
                <a:spcPts val="1200"/>
              </a:spcBef>
            </a:pPr>
            <a:endParaRPr lang="fr-FR"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6</a:t>
            </a:fld>
            <a:endParaRPr lang="fr-FR" sz="900" noProof="0" dirty="0">
              <a:solidFill>
                <a:schemeClr val="bg1">
                  <a:alpha val="70000"/>
                </a:schemeClr>
              </a:solidFill>
            </a:endParaRPr>
          </a:p>
        </p:txBody>
      </p:sp>
      <p:sp>
        <p:nvSpPr>
          <p:cNvPr id="5" name="Rectangle 4"/>
          <p:cNvSpPr/>
          <p:nvPr/>
        </p:nvSpPr>
        <p:spPr>
          <a:xfrm>
            <a:off x="273050" y="1956538"/>
            <a:ext cx="7010400" cy="7945765"/>
          </a:xfrm>
          <a:prstGeom prst="rect">
            <a:avLst/>
          </a:prstGeom>
        </p:spPr>
        <p:txBody>
          <a:bodyPr wrap="square">
            <a:spAutoFit/>
          </a:bodyPr>
          <a:lstStyle/>
          <a:p>
            <a:pPr algn="just">
              <a:lnSpc>
                <a:spcPct val="150000"/>
              </a:lnSpc>
              <a:spcAft>
                <a:spcPts val="1000"/>
              </a:spcAft>
            </a:pPr>
            <a:r>
              <a:rPr lang="fr-FR" sz="1400" dirty="0">
                <a:latin typeface="Calibri Light" panose="020F0302020204030204" pitchFamily="34" charset="0"/>
                <a:ea typeface="Calibri" panose="020F0502020204030204" pitchFamily="34" charset="0"/>
                <a:cs typeface="Calibri Light" panose="020F0302020204030204" pitchFamily="34" charset="0"/>
              </a:rPr>
              <a:t>Notre compréhension de la mission se résume en ces points:</a:t>
            </a:r>
          </a:p>
          <a:p>
            <a:pPr marL="400050" indent="-400050" algn="just">
              <a:lnSpc>
                <a:spcPct val="150000"/>
              </a:lnSpc>
              <a:spcAft>
                <a:spcPts val="1000"/>
              </a:spcAft>
              <a:buClr>
                <a:srgbClr val="FF0000"/>
              </a:buClr>
              <a:buSzPts val="1600"/>
              <a:buFont typeface="+mj-lt"/>
              <a:buAutoNum type="romanUcPeriod"/>
            </a:pPr>
            <a:r>
              <a:rPr lang="fr-FR" sz="2000" b="1"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rPr>
              <a:t>LES OBJECTIFS </a:t>
            </a:r>
            <a:r>
              <a:rPr lang="fr-FR"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DE LA MISSION </a:t>
            </a: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Assurer un service client multi canal, dynamique et professionnel répondant aux normes de </a:t>
            </a:r>
            <a:r>
              <a:rPr lang="fr-FR" sz="1400" dirty="0" smtClean="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ORANGE BURKINA FASO </a:t>
            </a: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sur ses différents segments </a:t>
            </a:r>
            <a:r>
              <a:rPr lang="fr-FR" sz="1400" dirty="0" smtClean="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de marché</a:t>
            </a: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Garantir une accessibilité des canaux voix et digitaux 7J/24H</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Développer une forte adaptabilité dans la gestion efficace des flux</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Contribuer à la promotion des offres commerciales et au placement des produits de </a:t>
            </a:r>
            <a:r>
              <a:rPr lang="fr-FR" sz="1400" dirty="0" smtClean="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ORANGE BURKINA FASO</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Piloter conjointement la performance opérationnelle avec </a:t>
            </a:r>
            <a:r>
              <a:rPr lang="fr-FR" sz="1400" dirty="0" smtClean="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ORANGE BURKINA FASO </a:t>
            </a:r>
            <a:r>
              <a:rPr lang="fr-FR" sz="1400" dirty="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et déployer des parcours de services adaptés et simplifiés</a:t>
            </a:r>
            <a:r>
              <a:rPr lang="fr-FR" sz="1400" dirty="0" smtClean="0">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rPr>
              <a:t>.</a:t>
            </a:r>
          </a:p>
          <a:p>
            <a:pPr marL="400050" lvl="0" indent="-400050" algn="just">
              <a:lnSpc>
                <a:spcPct val="150000"/>
              </a:lnSpc>
              <a:spcAft>
                <a:spcPts val="600"/>
              </a:spcAft>
              <a:buClr>
                <a:srgbClr val="FF0000"/>
              </a:buClr>
              <a:buSzPct val="100000"/>
              <a:buFont typeface="+mj-lt"/>
              <a:buAutoNum type="romanUcPeriod" startAt="2"/>
            </a:pPr>
            <a:r>
              <a:rPr lang="fr-FR"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LES DEFIS DE LA MISSION </a:t>
            </a:r>
          </a:p>
          <a:p>
            <a:pPr marL="361950" lvl="0" indent="-361950" algn="just">
              <a:lnSpc>
                <a:spcPct val="150000"/>
              </a:lnSpc>
              <a:spcAft>
                <a:spcPts val="600"/>
              </a:spcAft>
              <a:buClr>
                <a:srgbClr val="FF0000"/>
              </a:buClr>
              <a:buSzPct val="100000"/>
              <a:buFont typeface="Arial" panose="020B0604020202020204" pitchFamily="34" charset="0"/>
              <a:buChar char="•"/>
            </a:pPr>
            <a:r>
              <a:rPr lang="fr-FR" sz="1400" dirty="0" smtClean="0">
                <a:uFill>
                  <a:solidFill>
                    <a:srgbClr val="000000"/>
                  </a:solidFill>
                </a:uFill>
                <a:latin typeface="Calibri Light" panose="020F0302020204030204" pitchFamily="34" charset="0"/>
                <a:cs typeface="Calibri Light" panose="020F0302020204030204" pitchFamily="34" charset="0"/>
              </a:rPr>
              <a:t>Réussir </a:t>
            </a:r>
            <a:r>
              <a:rPr lang="fr-FR" sz="1400" dirty="0">
                <a:uFill>
                  <a:solidFill>
                    <a:srgbClr val="000000"/>
                  </a:solidFill>
                </a:uFill>
                <a:latin typeface="Calibri Light" panose="020F0302020204030204" pitchFamily="34" charset="0"/>
                <a:cs typeface="Calibri Light" panose="020F0302020204030204" pitchFamily="34" charset="0"/>
              </a:rPr>
              <a:t>cette mission revient </a:t>
            </a:r>
            <a:r>
              <a:rPr lang="fr-FR" sz="1400" dirty="0" smtClean="0">
                <a:uFill>
                  <a:solidFill>
                    <a:srgbClr val="000000"/>
                  </a:solidFill>
                </a:uFill>
                <a:latin typeface="Calibri Light" panose="020F0302020204030204" pitchFamily="34" charset="0"/>
                <a:cs typeface="Calibri Light" panose="020F0302020204030204" pitchFamily="34" charset="0"/>
              </a:rPr>
              <a:t>à </a:t>
            </a:r>
            <a:r>
              <a:rPr lang="fr-FR" sz="1400" dirty="0">
                <a:uFill>
                  <a:solidFill>
                    <a:srgbClr val="000000"/>
                  </a:solidFill>
                </a:uFill>
                <a:latin typeface="Calibri Light" panose="020F0302020204030204" pitchFamily="34" charset="0"/>
                <a:cs typeface="Calibri Light" panose="020F0302020204030204" pitchFamily="34" charset="0"/>
              </a:rPr>
              <a:t>:</a:t>
            </a: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cs typeface="Calibri Light" panose="020F0302020204030204" pitchFamily="34" charset="0"/>
              </a:rPr>
              <a:t>Contribuer à la diffusion d’une image de qualité de service et de proximité auprès des clients </a:t>
            </a:r>
            <a:r>
              <a:rPr lang="fr-FR" sz="1400" dirty="0" smtClean="0">
                <a:uFill>
                  <a:solidFill>
                    <a:srgbClr val="000000"/>
                  </a:solidFill>
                </a:uFill>
                <a:latin typeface="Calibri Light" panose="020F0302020204030204" pitchFamily="34" charset="0"/>
                <a:cs typeface="Calibri Light" panose="020F0302020204030204" pitchFamily="34" charset="0"/>
              </a:rPr>
              <a:t>de ORANGE BURKINA FASO</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cs typeface="Calibri Light" panose="020F0302020204030204" pitchFamily="34" charset="0"/>
              </a:rPr>
              <a:t>Respecter des délais de traitement afin d’offrir aux abonnés une meilleure prise en charge </a:t>
            </a: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cs typeface="Calibri Light" panose="020F0302020204030204" pitchFamily="34" charset="0"/>
              </a:rPr>
              <a:t>Concourir à la mise en place d’un service client professionnel capable d’accompagner les activités </a:t>
            </a:r>
            <a:r>
              <a:rPr lang="fr-FR" sz="1400" dirty="0" smtClean="0">
                <a:uFill>
                  <a:solidFill>
                    <a:srgbClr val="000000"/>
                  </a:solidFill>
                </a:uFill>
                <a:latin typeface="Calibri Light" panose="020F0302020204030204" pitchFamily="34" charset="0"/>
                <a:cs typeface="Calibri Light" panose="020F0302020204030204" pitchFamily="34" charset="0"/>
              </a:rPr>
              <a:t>de ORANGE BURKINA FASO</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gn="just">
              <a:lnSpc>
                <a:spcPct val="150000"/>
              </a:lnSpc>
              <a:spcAft>
                <a:spcPts val="1000"/>
              </a:spcAft>
              <a:buClr>
                <a:srgbClr val="FF0000"/>
              </a:buClr>
              <a:buSzPct val="100000"/>
              <a:buFont typeface="Arial" panose="020B0604020202020204" pitchFamily="34" charset="0"/>
              <a:buChar char="•"/>
            </a:pPr>
            <a:r>
              <a:rPr lang="fr-FR" sz="1400" dirty="0">
                <a:uFill>
                  <a:solidFill>
                    <a:srgbClr val="000000"/>
                  </a:solidFill>
                </a:uFill>
                <a:latin typeface="Calibri Light" panose="020F0302020204030204" pitchFamily="34" charset="0"/>
                <a:cs typeface="Calibri Light" panose="020F0302020204030204" pitchFamily="34" charset="0"/>
              </a:rPr>
              <a:t>Contribuer à faire de la marque </a:t>
            </a:r>
            <a:r>
              <a:rPr lang="fr-FR" sz="1400" dirty="0" smtClean="0">
                <a:uFill>
                  <a:solidFill>
                    <a:srgbClr val="000000"/>
                  </a:solidFill>
                </a:uFill>
                <a:latin typeface="Calibri Light" panose="020F0302020204030204" pitchFamily="34" charset="0"/>
                <a:cs typeface="Calibri Light" panose="020F0302020204030204" pitchFamily="34" charset="0"/>
              </a:rPr>
              <a:t>ORANGE BURKINA FASO </a:t>
            </a:r>
            <a:r>
              <a:rPr lang="fr-FR" sz="1400" dirty="0">
                <a:uFill>
                  <a:solidFill>
                    <a:srgbClr val="000000"/>
                  </a:solidFill>
                </a:uFill>
                <a:latin typeface="Calibri Light" panose="020F0302020204030204" pitchFamily="34" charset="0"/>
                <a:cs typeface="Calibri Light" panose="020F0302020204030204" pitchFamily="34" charset="0"/>
              </a:rPr>
              <a:t>l’opérateur de téléphonie et de service financier mobile préférée sur le marché </a:t>
            </a:r>
            <a:r>
              <a:rPr lang="fr-FR" sz="1400" dirty="0" smtClean="0">
                <a:uFill>
                  <a:solidFill>
                    <a:srgbClr val="000000"/>
                  </a:solidFill>
                </a:uFill>
                <a:latin typeface="Calibri Light" panose="020F0302020204030204" pitchFamily="34" charset="0"/>
                <a:cs typeface="Calibri Light" panose="020F0302020204030204" pitchFamily="34" charset="0"/>
              </a:rPr>
              <a:t>burkinabé.</a:t>
            </a:r>
            <a:endParaRPr lang="fr-FR" sz="1400" dirty="0">
              <a:uFill>
                <a:solidFill>
                  <a:srgbClr val="000000"/>
                </a:solidFill>
              </a:u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20707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526129" y="9747583"/>
            <a:ext cx="2550319" cy="569325"/>
          </a:xfrm>
        </p:spPr>
        <p:txBody>
          <a:bodyPr/>
          <a:lstStyle/>
          <a:p>
            <a:r>
              <a:rPr lang="fr-FR" dirty="0">
                <a:solidFill>
                  <a:prstClr val="black">
                    <a:tint val="75000"/>
                  </a:prstClr>
                </a:solidFill>
              </a:rPr>
              <a:t>Réponse appel d'offre Externalisation partielle Activités de Services Clients _Orange Burkina_ sept 2022</a:t>
            </a:r>
          </a:p>
        </p:txBody>
      </p:sp>
      <p:sp>
        <p:nvSpPr>
          <p:cNvPr id="6" name="ZoneTexte 5">
            <a:extLst>
              <a:ext uri="{FF2B5EF4-FFF2-40B4-BE49-F238E27FC236}">
                <a16:creationId xmlns:a16="http://schemas.microsoft.com/office/drawing/2014/main" xmlns="" id="{45A24789-3D69-8805-74D6-06AB240C229F}"/>
              </a:ext>
            </a:extLst>
          </p:cNvPr>
          <p:cNvSpPr txBox="1"/>
          <p:nvPr/>
        </p:nvSpPr>
        <p:spPr>
          <a:xfrm>
            <a:off x="987675" y="1481305"/>
            <a:ext cx="3030832" cy="407035"/>
          </a:xfrm>
          <a:prstGeom prst="rect">
            <a:avLst/>
          </a:prstGeom>
          <a:noFill/>
        </p:spPr>
        <p:txBody>
          <a:bodyPr wrap="square">
            <a:spAutoFit/>
          </a:bodyPr>
          <a:lstStyle/>
          <a:p>
            <a:pPr marL="514350" indent="-514350">
              <a:lnSpc>
                <a:spcPct val="107000"/>
              </a:lnSpc>
              <a:spcBef>
                <a:spcPts val="1053"/>
              </a:spcBef>
              <a:buFont typeface="+mj-lt"/>
              <a:buAutoNum type="romanUcPeriod" startAt="4"/>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PLAN QUALITE</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xmlns="" id="{B04F6BC1-418B-48E2-79FB-054FDB703495}"/>
              </a:ext>
            </a:extLst>
          </p:cNvPr>
          <p:cNvSpPr txBox="1"/>
          <p:nvPr/>
        </p:nvSpPr>
        <p:spPr>
          <a:xfrm>
            <a:off x="326570" y="1888340"/>
            <a:ext cx="7053943" cy="1708160"/>
          </a:xfrm>
          <a:prstGeom prst="rect">
            <a:avLst/>
          </a:prstGeom>
          <a:noFill/>
        </p:spPr>
        <p:txBody>
          <a:bodyPr wrap="square">
            <a:spAutoFit/>
          </a:bodyPr>
          <a:lstStyle/>
          <a:p>
            <a:pPr algn="just">
              <a:lnSpc>
                <a:spcPct val="150000"/>
              </a:lnSpc>
              <a:spcAft>
                <a:spcPts val="702"/>
              </a:spcAft>
            </a:pPr>
            <a:r>
              <a:rPr lang="fr-FR" sz="1400" dirty="0">
                <a:solidFill>
                  <a:schemeClr val="accent3">
                    <a:lumMod val="75000"/>
                  </a:schemeClr>
                </a:solidFill>
                <a:latin typeface="Calibri Light" panose="020F0302020204030204" pitchFamily="34" charset="0"/>
                <a:ea typeface="Calibri" panose="020F0502020204030204" pitchFamily="34" charset="0"/>
                <a:cs typeface="Calibri Light" panose="020F0302020204030204" pitchFamily="34" charset="0"/>
              </a:rPr>
              <a:t>Dans le but d’apporter sa réponse au projet de plan qualité contenu dans le cahier de charges  à la page 14, le groupe Média </a:t>
            </a:r>
            <a:r>
              <a:rPr lang="fr-FR" sz="1400" dirty="0" smtClean="0">
                <a:solidFill>
                  <a:schemeClr val="accent3">
                    <a:lumMod val="75000"/>
                  </a:schemeClr>
                </a:solidFill>
                <a:latin typeface="Calibri Light" panose="020F0302020204030204" pitchFamily="34" charset="0"/>
                <a:ea typeface="Calibri" panose="020F0502020204030204" pitchFamily="34" charset="0"/>
                <a:cs typeface="Calibri Light" panose="020F0302020204030204" pitchFamily="34" charset="0"/>
              </a:rPr>
              <a:t>Contact</a:t>
            </a:r>
            <a:r>
              <a:rPr lang="fr-FR" sz="1400" dirty="0">
                <a:solidFill>
                  <a:schemeClr val="accent3">
                    <a:lumMod val="75000"/>
                  </a:schemeClr>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dans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son approche définit un ensemble d’indicateurs qui sont adossés aux outils de contrôle et d’évaluation.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Ces évaluations ont pour but de déceler les écarts et adresser les causes racines pour une amélioration continue de l’expérience client</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Pour ce faire nos pratiques s’enrichissent de la norme COPC.</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xmlns="" id="{78017E30-7D91-38A7-BFB2-90D24B8E2C04}"/>
              </a:ext>
            </a:extLst>
          </p:cNvPr>
          <p:cNvSpPr txBox="1"/>
          <p:nvPr/>
        </p:nvSpPr>
        <p:spPr>
          <a:xfrm>
            <a:off x="633582" y="3674593"/>
            <a:ext cx="3030832" cy="355803"/>
          </a:xfrm>
          <a:prstGeom prst="rect">
            <a:avLst/>
          </a:prstGeom>
          <a:noFill/>
        </p:spPr>
        <p:txBody>
          <a:bodyPr wrap="square">
            <a:spAutoFit/>
          </a:bodyPr>
          <a:lstStyle/>
          <a:p>
            <a:pPr marL="300758" indent="-300758">
              <a:lnSpc>
                <a:spcPct val="107000"/>
              </a:lnSpc>
              <a:spcBef>
                <a:spcPts val="1053"/>
              </a:spcBef>
              <a:buFont typeface="+mj-lt"/>
              <a:buAutoNum type="alphaUcPeriod"/>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LES TYPES D’EVALUATIONS</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xmlns="" id="{0A4C8713-1229-171B-146F-20436A4770D5}"/>
              </a:ext>
            </a:extLst>
          </p:cNvPr>
          <p:cNvSpPr txBox="1"/>
          <p:nvPr/>
        </p:nvSpPr>
        <p:spPr>
          <a:xfrm>
            <a:off x="274316" y="3980127"/>
            <a:ext cx="7053943" cy="1862048"/>
          </a:xfrm>
          <a:prstGeom prst="rect">
            <a:avLst/>
          </a:prstGeom>
          <a:noFill/>
        </p:spPr>
        <p:txBody>
          <a:bodyPr wrap="square">
            <a:spAutoFit/>
          </a:bodyPr>
          <a:lstStyle/>
          <a:p>
            <a:pPr algn="just">
              <a:lnSpc>
                <a:spcPct val="150000"/>
              </a:lnSpc>
              <a:spcBef>
                <a:spcPts val="526"/>
              </a:spcBef>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MEDIA CONTACT s’engage à effectuer à minima un contrôle des compétences des conseillers sur les différentes prestations conformément au cahier de charge.  Afin de garantir l’atteinte des objectifs de satisfaction du client final et du donneur d’ordres, les évaluations des points de contact se fera par programme et pour chaque conseiller.</a:t>
            </a:r>
          </a:p>
          <a:p>
            <a:pPr algn="just">
              <a:lnSpc>
                <a:spcPct val="150000"/>
              </a:lnSpc>
              <a:spcBef>
                <a:spcPts val="526"/>
              </a:spcBef>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 ce titre, nous mettons en œuvre les évaluations comme suit:</a:t>
            </a:r>
          </a:p>
        </p:txBody>
      </p:sp>
      <p:graphicFrame>
        <p:nvGraphicFramePr>
          <p:cNvPr id="15" name="Tableau 14">
            <a:extLst>
              <a:ext uri="{FF2B5EF4-FFF2-40B4-BE49-F238E27FC236}">
                <a16:creationId xmlns:a16="http://schemas.microsoft.com/office/drawing/2014/main" xmlns="" id="{B89E80CA-04A5-71C8-BE57-C0EE70BBCA64}"/>
              </a:ext>
            </a:extLst>
          </p:cNvPr>
          <p:cNvGraphicFramePr>
            <a:graphicFrameLocks noGrp="1"/>
          </p:cNvGraphicFramePr>
          <p:nvPr>
            <p:extLst>
              <p:ext uri="{D42A27DB-BD31-4B8C-83A1-F6EECF244321}">
                <p14:modId xmlns:p14="http://schemas.microsoft.com/office/powerpoint/2010/main" val="4211991465"/>
              </p:ext>
            </p:extLst>
          </p:nvPr>
        </p:nvGraphicFramePr>
        <p:xfrm>
          <a:off x="326570" y="5902729"/>
          <a:ext cx="6949441" cy="3765804"/>
        </p:xfrm>
        <a:graphic>
          <a:graphicData uri="http://schemas.openxmlformats.org/drawingml/2006/table">
            <a:tbl>
              <a:tblPr firstRow="1" firstCol="1" bandRow="1"/>
              <a:tblGrid>
                <a:gridCol w="1513046">
                  <a:extLst>
                    <a:ext uri="{9D8B030D-6E8A-4147-A177-3AD203B41FA5}">
                      <a16:colId xmlns:a16="http://schemas.microsoft.com/office/drawing/2014/main" xmlns="" val="1359571251"/>
                    </a:ext>
                  </a:extLst>
                </a:gridCol>
                <a:gridCol w="1406750">
                  <a:extLst>
                    <a:ext uri="{9D8B030D-6E8A-4147-A177-3AD203B41FA5}">
                      <a16:colId xmlns:a16="http://schemas.microsoft.com/office/drawing/2014/main" xmlns="" val="1816525980"/>
                    </a:ext>
                  </a:extLst>
                </a:gridCol>
                <a:gridCol w="1325008">
                  <a:extLst>
                    <a:ext uri="{9D8B030D-6E8A-4147-A177-3AD203B41FA5}">
                      <a16:colId xmlns:a16="http://schemas.microsoft.com/office/drawing/2014/main" xmlns="" val="3822194747"/>
                    </a:ext>
                  </a:extLst>
                </a:gridCol>
                <a:gridCol w="1337060">
                  <a:extLst>
                    <a:ext uri="{9D8B030D-6E8A-4147-A177-3AD203B41FA5}">
                      <a16:colId xmlns:a16="http://schemas.microsoft.com/office/drawing/2014/main" xmlns="" val="405995121"/>
                    </a:ext>
                  </a:extLst>
                </a:gridCol>
                <a:gridCol w="1367577">
                  <a:extLst>
                    <a:ext uri="{9D8B030D-6E8A-4147-A177-3AD203B41FA5}">
                      <a16:colId xmlns:a16="http://schemas.microsoft.com/office/drawing/2014/main" xmlns="" val="2292605623"/>
                    </a:ext>
                  </a:extLst>
                </a:gridCol>
              </a:tblGrid>
              <a:tr h="292722">
                <a:tc>
                  <a:txBody>
                    <a:bodyPr/>
                    <a:lstStyle/>
                    <a:p>
                      <a:pPr algn="ctr">
                        <a:lnSpc>
                          <a:spcPct val="107000"/>
                        </a:lnSpc>
                        <a:spcBef>
                          <a:spcPts val="600"/>
                        </a:spcBef>
                        <a:spcAft>
                          <a:spcPts val="800"/>
                        </a:spcAft>
                      </a:pPr>
                      <a:r>
                        <a:rPr lang="fr-FR" sz="1000" b="1" dirty="0">
                          <a:effectLst/>
                          <a:latin typeface="Calibri Light" panose="020F0302020204030204" pitchFamily="34" charset="0"/>
                          <a:ea typeface="Calibri" panose="020F0502020204030204" pitchFamily="34" charset="0"/>
                          <a:cs typeface="Calibri Light" panose="020F0302020204030204" pitchFamily="34" charset="0"/>
                        </a:rPr>
                        <a:t>Evaluation des traitements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1000" b="1" dirty="0">
                          <a:effectLst/>
                          <a:latin typeface="Calibri Light" panose="020F0302020204030204" pitchFamily="34" charset="0"/>
                          <a:ea typeface="Calibri" panose="020F0502020204030204" pitchFamily="34" charset="0"/>
                          <a:cs typeface="Calibri Light" panose="020F0302020204030204" pitchFamily="34" charset="0"/>
                        </a:rPr>
                        <a:t>Emulation client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1000" b="1" dirty="0">
                          <a:effectLst/>
                          <a:latin typeface="Calibri Light" panose="020F0302020204030204" pitchFamily="34" charset="0"/>
                          <a:ea typeface="Calibri" panose="020F0502020204030204" pitchFamily="34" charset="0"/>
                          <a:cs typeface="Calibri Light" panose="020F0302020204030204" pitchFamily="34" charset="0"/>
                        </a:rPr>
                        <a:t>Test de connaissance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1000" b="1" dirty="0">
                          <a:effectLst/>
                          <a:latin typeface="Calibri Light" panose="020F0302020204030204" pitchFamily="34" charset="0"/>
                          <a:ea typeface="Calibri" panose="020F0502020204030204" pitchFamily="34" charset="0"/>
                          <a:cs typeface="Calibri Light" panose="020F0302020204030204" pitchFamily="34" charset="0"/>
                        </a:rPr>
                        <a:t>Historisation des contacts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1000" b="1" dirty="0">
                          <a:effectLst/>
                          <a:latin typeface="Calibri Light" panose="020F0302020204030204" pitchFamily="34" charset="0"/>
                          <a:ea typeface="Calibri" panose="020F0502020204030204" pitchFamily="34" charset="0"/>
                          <a:cs typeface="Calibri Light" panose="020F0302020204030204" pitchFamily="34" charset="0"/>
                        </a:rPr>
                        <a:t>Enquête de satisfaction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6192251"/>
                  </a:ext>
                </a:extLst>
              </a:tr>
              <a:tr h="765522">
                <a:tc>
                  <a:txBody>
                    <a:bodyPr/>
                    <a:lstStyle/>
                    <a:p>
                      <a:pPr>
                        <a:lnSpc>
                          <a:spcPct val="107000"/>
                        </a:lnSpc>
                        <a:spcBef>
                          <a:spcPts val="600"/>
                        </a:spcBef>
                        <a:spcAft>
                          <a:spcPts val="800"/>
                        </a:spcAft>
                      </a:pPr>
                      <a:r>
                        <a:rPr lang="fr-FR" sz="1000">
                          <a:effectLst/>
                          <a:latin typeface="Calibri Light" panose="020F0302020204030204" pitchFamily="34" charset="0"/>
                          <a:ea typeface="Calibri" panose="020F0502020204030204" pitchFamily="34" charset="0"/>
                          <a:cs typeface="Calibri Light" panose="020F0302020204030204" pitchFamily="34" charset="0"/>
                        </a:rPr>
                        <a:t>Des écoutes à distance et en côte à côte pour chaque conseiller par des qualiticiens formés qui écoutent les appels et/ou relisent les écrits.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Des appels /écrits  mystères  qui se font  au fil des lancements d’offres et des modifications des procédures et méthodologies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Un quiz mensuel à administrer aux conseillers et équipe d’encadrement avec une note minimale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Une analyse des codifications par conseiller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Des enquêtes de satisfaction effectuées par le service qualité auprès des contacts ayant été en relation avec le centre pour collecter la voix du client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1721240"/>
                  </a:ext>
                </a:extLst>
              </a:tr>
              <a:tr h="987407">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Un choix des transactions  à évaluer  fait de façon aléatoire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Des appels /écrits  mystères effectués pour l'ensemble des canaux de prise en charge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Un quiz portant sur les thématiques telles : les offres, produits et services, les procédures de traitement, les compétences et connaissances minimales au poste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Un suivi des écarts de codification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Une analyse des motifs d’insatisfaction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3551812"/>
                  </a:ext>
                </a:extLst>
              </a:tr>
              <a:tr h="765522">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Un échantillonnage représentatif prenant en compte  l’ensemble des  canaux de contact et proportionnel au volume de transactions traitées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Des appels/écrits  mystères effectués à l'interne par des personnes cibles.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69" marR="50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2632843204"/>
                  </a:ext>
                </a:extLst>
              </a:tr>
            </a:tbl>
          </a:graphicData>
        </a:graphic>
      </p:graphicFrame>
      <p:sp>
        <p:nvSpPr>
          <p:cNvPr id="17" name="ZoneTexte 16">
            <a:extLst>
              <a:ext uri="{FF2B5EF4-FFF2-40B4-BE49-F238E27FC236}">
                <a16:creationId xmlns:a16="http://schemas.microsoft.com/office/drawing/2014/main" xmlns="" id="{8B092B81-D747-B554-999A-47CB761A225B}"/>
              </a:ext>
            </a:extLst>
          </p:cNvPr>
          <p:cNvSpPr txBox="1"/>
          <p:nvPr/>
        </p:nvSpPr>
        <p:spPr>
          <a:xfrm>
            <a:off x="2694908" y="9647395"/>
            <a:ext cx="3030832" cy="200376"/>
          </a:xfrm>
          <a:prstGeom prst="rect">
            <a:avLst/>
          </a:prstGeom>
          <a:noFill/>
        </p:spPr>
        <p:txBody>
          <a:bodyPr wrap="square">
            <a:spAutoFit/>
          </a:bodyPr>
          <a:lstStyle/>
          <a:p>
            <a:pP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29: Evaluations types</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60</a:t>
            </a:fld>
            <a:endParaRPr lang="fr-FR" sz="900" dirty="0">
              <a:solidFill>
                <a:schemeClr val="bg1">
                  <a:alpha val="70000"/>
                </a:schemeClr>
              </a:solidFill>
            </a:endParaRPr>
          </a:p>
        </p:txBody>
      </p:sp>
    </p:spTree>
    <p:extLst>
      <p:ext uri="{BB962C8B-B14F-4D97-AF65-F5344CB8AC3E}">
        <p14:creationId xmlns:p14="http://schemas.microsoft.com/office/powerpoint/2010/main" val="20437111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77117398-71A7-20C0-FDC1-1B319EE0ACB4}"/>
              </a:ext>
            </a:extLst>
          </p:cNvPr>
          <p:cNvSpPr txBox="1"/>
          <p:nvPr/>
        </p:nvSpPr>
        <p:spPr>
          <a:xfrm>
            <a:off x="591874" y="1531908"/>
            <a:ext cx="5467222" cy="274178"/>
          </a:xfrm>
          <a:prstGeom prst="rect">
            <a:avLst/>
          </a:prstGeom>
          <a:noFill/>
        </p:spPr>
        <p:txBody>
          <a:bodyPr wrap="square">
            <a:spAutoFit/>
          </a:bodyPr>
          <a:lstStyle/>
          <a:p>
            <a:pPr marL="285750" indent="-285750">
              <a:lnSpc>
                <a:spcPct val="107000"/>
              </a:lnSpc>
              <a:spcBef>
                <a:spcPts val="1053"/>
              </a:spcBef>
              <a:buClr>
                <a:srgbClr val="CC6600">
                  <a:lumMod val="60000"/>
                  <a:lumOff val="40000"/>
                </a:srgbClr>
              </a:buClr>
              <a:buFont typeface="Wingdings" panose="05000000000000000000" pitchFamily="2" charset="2"/>
              <a:buChar char="§"/>
            </a:pPr>
            <a:r>
              <a:rPr lang="fr-FR" sz="12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PRINCIPE D’EVALUATION DES CONSEILLERS CLIENTS</a:t>
            </a:r>
            <a:endParaRPr lang="fr-FR" sz="12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9" name="ZoneTexte 28">
            <a:extLst>
              <a:ext uri="{FF2B5EF4-FFF2-40B4-BE49-F238E27FC236}">
                <a16:creationId xmlns:a16="http://schemas.microsoft.com/office/drawing/2014/main" xmlns="" id="{246D1C8C-D62E-BE5C-03A3-D1EBFE6EB565}"/>
              </a:ext>
            </a:extLst>
          </p:cNvPr>
          <p:cNvSpPr txBox="1"/>
          <p:nvPr/>
        </p:nvSpPr>
        <p:spPr>
          <a:xfrm>
            <a:off x="294070" y="1929802"/>
            <a:ext cx="6968359" cy="1384995"/>
          </a:xfrm>
          <a:prstGeom prst="rect">
            <a:avLst/>
          </a:prstGeom>
          <a:noFill/>
        </p:spPr>
        <p:txBody>
          <a:bodyPr wrap="square">
            <a:spAutoFit/>
          </a:bodyPr>
          <a:lstStyle/>
          <a:p>
            <a:pPr algn="just">
              <a:lnSpc>
                <a:spcPct val="150000"/>
              </a:lnSpc>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Dans le cadre du projet, le monitoring est fait à distance ou en côte à côte, suivant un quota d’évaluation en fonction du profil du conseiller client (ancien ou nouveau).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L’ensemble des notes ainsi que les axes d’améliorations sont régulièrement communiqués aux équipes via nos tableaux de bord qualité.</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Groupe 29">
            <a:extLst>
              <a:ext uri="{FF2B5EF4-FFF2-40B4-BE49-F238E27FC236}">
                <a16:creationId xmlns:a16="http://schemas.microsoft.com/office/drawing/2014/main" xmlns="" id="{F4BA5CE3-C049-7628-F098-63A0C4E4BDF6}"/>
              </a:ext>
            </a:extLst>
          </p:cNvPr>
          <p:cNvGrpSpPr/>
          <p:nvPr/>
        </p:nvGrpSpPr>
        <p:grpSpPr>
          <a:xfrm>
            <a:off x="1189344" y="3419413"/>
            <a:ext cx="5177810" cy="4095592"/>
            <a:chOff x="0" y="0"/>
            <a:chExt cx="5635152" cy="4264394"/>
          </a:xfrm>
        </p:grpSpPr>
        <p:grpSp>
          <p:nvGrpSpPr>
            <p:cNvPr id="31" name="Groupe 30">
              <a:extLst>
                <a:ext uri="{FF2B5EF4-FFF2-40B4-BE49-F238E27FC236}">
                  <a16:creationId xmlns:a16="http://schemas.microsoft.com/office/drawing/2014/main" xmlns="" id="{6AC60784-60DF-EBD1-1ED2-287BB66B3287}"/>
                </a:ext>
              </a:extLst>
            </p:cNvPr>
            <p:cNvGrpSpPr/>
            <p:nvPr/>
          </p:nvGrpSpPr>
          <p:grpSpPr>
            <a:xfrm>
              <a:off x="1148316" y="265814"/>
              <a:ext cx="2945219" cy="2806862"/>
              <a:chOff x="0" y="0"/>
              <a:chExt cx="2945219" cy="2806862"/>
            </a:xfrm>
          </p:grpSpPr>
          <p:cxnSp>
            <p:nvCxnSpPr>
              <p:cNvPr id="47" name="Connecteur droit 46">
                <a:extLst>
                  <a:ext uri="{FF2B5EF4-FFF2-40B4-BE49-F238E27FC236}">
                    <a16:creationId xmlns:a16="http://schemas.microsoft.com/office/drawing/2014/main" xmlns="" id="{A1F7F04E-779F-3671-2B80-3536F8807B35}"/>
                  </a:ext>
                </a:extLst>
              </p:cNvPr>
              <p:cNvCxnSpPr/>
              <p:nvPr/>
            </p:nvCxnSpPr>
            <p:spPr>
              <a:xfrm>
                <a:off x="0" y="0"/>
                <a:ext cx="0" cy="468000"/>
              </a:xfrm>
              <a:prstGeom prst="line">
                <a:avLst/>
              </a:prstGeom>
              <a:noFill/>
              <a:ln w="6350" cap="flat" cmpd="sng" algn="ctr">
                <a:solidFill>
                  <a:sysClr val="window" lastClr="FFFFFF">
                    <a:lumMod val="50000"/>
                  </a:sysClr>
                </a:solidFill>
                <a:prstDash val="solid"/>
                <a:miter lim="800000"/>
              </a:ln>
              <a:effectLst/>
            </p:spPr>
          </p:cxnSp>
          <p:cxnSp>
            <p:nvCxnSpPr>
              <p:cNvPr id="48" name="Connecteur droit 47">
                <a:extLst>
                  <a:ext uri="{FF2B5EF4-FFF2-40B4-BE49-F238E27FC236}">
                    <a16:creationId xmlns:a16="http://schemas.microsoft.com/office/drawing/2014/main" xmlns="" id="{1996D110-A894-50ED-CD81-4C6AD7DEDFD1}"/>
                  </a:ext>
                </a:extLst>
              </p:cNvPr>
              <p:cNvCxnSpPr/>
              <p:nvPr/>
            </p:nvCxnSpPr>
            <p:spPr>
              <a:xfrm>
                <a:off x="0" y="1127051"/>
                <a:ext cx="0" cy="467995"/>
              </a:xfrm>
              <a:prstGeom prst="line">
                <a:avLst/>
              </a:prstGeom>
              <a:noFill/>
              <a:ln w="6350" cap="flat" cmpd="sng" algn="ctr">
                <a:solidFill>
                  <a:sysClr val="window" lastClr="FFFFFF">
                    <a:lumMod val="50000"/>
                  </a:sysClr>
                </a:solidFill>
                <a:prstDash val="solid"/>
                <a:miter lim="800000"/>
              </a:ln>
              <a:effectLst/>
            </p:spPr>
          </p:cxnSp>
          <p:cxnSp>
            <p:nvCxnSpPr>
              <p:cNvPr id="49" name="Connecteur droit 48">
                <a:extLst>
                  <a:ext uri="{FF2B5EF4-FFF2-40B4-BE49-F238E27FC236}">
                    <a16:creationId xmlns:a16="http://schemas.microsoft.com/office/drawing/2014/main" xmlns="" id="{31D6233F-3459-FBF8-AAEA-7526C222CD6A}"/>
                  </a:ext>
                </a:extLst>
              </p:cNvPr>
              <p:cNvCxnSpPr/>
              <p:nvPr/>
            </p:nvCxnSpPr>
            <p:spPr>
              <a:xfrm>
                <a:off x="0" y="2264735"/>
                <a:ext cx="0" cy="532800"/>
              </a:xfrm>
              <a:prstGeom prst="line">
                <a:avLst/>
              </a:prstGeom>
              <a:noFill/>
              <a:ln w="6350" cap="flat" cmpd="sng" algn="ctr">
                <a:solidFill>
                  <a:sysClr val="window" lastClr="FFFFFF">
                    <a:lumMod val="50000"/>
                  </a:sysClr>
                </a:solidFill>
                <a:prstDash val="solid"/>
                <a:miter lim="800000"/>
              </a:ln>
              <a:effectLst/>
            </p:spPr>
          </p:cxnSp>
          <p:cxnSp>
            <p:nvCxnSpPr>
              <p:cNvPr id="50" name="Connecteur droit 49">
                <a:extLst>
                  <a:ext uri="{FF2B5EF4-FFF2-40B4-BE49-F238E27FC236}">
                    <a16:creationId xmlns:a16="http://schemas.microsoft.com/office/drawing/2014/main" xmlns="" id="{FE453524-FBDA-1FC7-5F0E-4C330DACC982}"/>
                  </a:ext>
                </a:extLst>
              </p:cNvPr>
              <p:cNvCxnSpPr/>
              <p:nvPr/>
            </p:nvCxnSpPr>
            <p:spPr>
              <a:xfrm>
                <a:off x="2945219" y="2275367"/>
                <a:ext cx="0" cy="531495"/>
              </a:xfrm>
              <a:prstGeom prst="line">
                <a:avLst/>
              </a:prstGeom>
              <a:noFill/>
              <a:ln w="12700" cap="flat" cmpd="sng" algn="ctr">
                <a:solidFill>
                  <a:srgbClr val="ED7D31"/>
                </a:solidFill>
                <a:prstDash val="solid"/>
                <a:miter lim="800000"/>
              </a:ln>
              <a:effectLst/>
            </p:spPr>
          </p:cxnSp>
          <p:cxnSp>
            <p:nvCxnSpPr>
              <p:cNvPr id="51" name="Connecteur droit 50">
                <a:extLst>
                  <a:ext uri="{FF2B5EF4-FFF2-40B4-BE49-F238E27FC236}">
                    <a16:creationId xmlns:a16="http://schemas.microsoft.com/office/drawing/2014/main" xmlns="" id="{83A652BD-1BEA-E1C5-55B1-080CC182B4C5}"/>
                  </a:ext>
                </a:extLst>
              </p:cNvPr>
              <p:cNvCxnSpPr/>
              <p:nvPr/>
            </p:nvCxnSpPr>
            <p:spPr>
              <a:xfrm>
                <a:off x="2945219" y="1137684"/>
                <a:ext cx="0" cy="467995"/>
              </a:xfrm>
              <a:prstGeom prst="line">
                <a:avLst/>
              </a:prstGeom>
              <a:noFill/>
              <a:ln w="12700" cap="flat" cmpd="sng" algn="ctr">
                <a:solidFill>
                  <a:srgbClr val="ED7D31"/>
                </a:solidFill>
                <a:prstDash val="solid"/>
                <a:miter lim="800000"/>
              </a:ln>
              <a:effectLst/>
            </p:spPr>
          </p:cxnSp>
          <p:cxnSp>
            <p:nvCxnSpPr>
              <p:cNvPr id="52" name="Connecteur droit 51">
                <a:extLst>
                  <a:ext uri="{FF2B5EF4-FFF2-40B4-BE49-F238E27FC236}">
                    <a16:creationId xmlns:a16="http://schemas.microsoft.com/office/drawing/2014/main" xmlns="" id="{0D220931-83EF-8886-9505-5CFAC7C7F8F7}"/>
                  </a:ext>
                </a:extLst>
              </p:cNvPr>
              <p:cNvCxnSpPr/>
              <p:nvPr/>
            </p:nvCxnSpPr>
            <p:spPr>
              <a:xfrm>
                <a:off x="2934586" y="10632"/>
                <a:ext cx="0" cy="467995"/>
              </a:xfrm>
              <a:prstGeom prst="line">
                <a:avLst/>
              </a:prstGeom>
              <a:noFill/>
              <a:ln w="12700" cap="flat" cmpd="sng" algn="ctr">
                <a:solidFill>
                  <a:srgbClr val="ED7D31"/>
                </a:solidFill>
                <a:prstDash val="solid"/>
                <a:miter lim="800000"/>
              </a:ln>
              <a:effectLst/>
            </p:spPr>
          </p:cxnSp>
        </p:grpSp>
        <p:grpSp>
          <p:nvGrpSpPr>
            <p:cNvPr id="32" name="Groupe 31">
              <a:extLst>
                <a:ext uri="{FF2B5EF4-FFF2-40B4-BE49-F238E27FC236}">
                  <a16:creationId xmlns:a16="http://schemas.microsoft.com/office/drawing/2014/main" xmlns="" id="{AFB7DFAE-88C2-D032-1307-6D0155299AED}"/>
                </a:ext>
              </a:extLst>
            </p:cNvPr>
            <p:cNvGrpSpPr/>
            <p:nvPr/>
          </p:nvGrpSpPr>
          <p:grpSpPr>
            <a:xfrm>
              <a:off x="0" y="0"/>
              <a:ext cx="5635152" cy="4264394"/>
              <a:chOff x="0" y="0"/>
              <a:chExt cx="5635152" cy="4264394"/>
            </a:xfrm>
          </p:grpSpPr>
          <p:sp>
            <p:nvSpPr>
              <p:cNvPr id="33" name="Rectangle à coins arrondis 3140">
                <a:extLst>
                  <a:ext uri="{FF2B5EF4-FFF2-40B4-BE49-F238E27FC236}">
                    <a16:creationId xmlns:a16="http://schemas.microsoft.com/office/drawing/2014/main" xmlns="" id="{7EC71111-53ED-827E-000E-8C169540DEDE}"/>
                  </a:ext>
                </a:extLst>
              </p:cNvPr>
              <p:cNvSpPr/>
              <p:nvPr/>
            </p:nvSpPr>
            <p:spPr>
              <a:xfrm>
                <a:off x="3030279" y="0"/>
                <a:ext cx="2424046" cy="276550"/>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defTabSz="802020">
                  <a:lnSpc>
                    <a:spcPct val="107000"/>
                  </a:lnSpc>
                  <a:spcAft>
                    <a:spcPts val="702"/>
                  </a:spcAft>
                  <a:defRPr/>
                </a:pPr>
                <a:r>
                  <a:rPr lang="fr-FR" sz="965" b="1" kern="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ANCIENS CONSEILLERS (CC)</a:t>
                </a:r>
                <a:endParaRPr lang="fr-FR" sz="965" kern="0">
                  <a:solidFill>
                    <a:sysClr val="windowText" lastClr="000000"/>
                  </a:solidFill>
                  <a:latin typeface="Calibri" panose="020F0502020204030204"/>
                  <a:ea typeface="Calibri" panose="020F0502020204030204" pitchFamily="34" charset="0"/>
                  <a:cs typeface="Times New Roman" panose="02020603050405020304" pitchFamily="18" charset="0"/>
                </a:endParaRPr>
              </a:p>
            </p:txBody>
          </p:sp>
          <p:sp>
            <p:nvSpPr>
              <p:cNvPr id="34" name="Rectangle à coins arrondis 3141">
                <a:extLst>
                  <a:ext uri="{FF2B5EF4-FFF2-40B4-BE49-F238E27FC236}">
                    <a16:creationId xmlns:a16="http://schemas.microsoft.com/office/drawing/2014/main" xmlns="" id="{82EB4297-73D7-43C3-9D56-1C7C1B24C68C}"/>
                  </a:ext>
                </a:extLst>
              </p:cNvPr>
              <p:cNvSpPr/>
              <p:nvPr/>
            </p:nvSpPr>
            <p:spPr>
              <a:xfrm>
                <a:off x="0" y="0"/>
                <a:ext cx="2424046" cy="276550"/>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defTabSz="802020">
                  <a:lnSpc>
                    <a:spcPct val="107000"/>
                  </a:lnSpc>
                  <a:spcAft>
                    <a:spcPts val="702"/>
                  </a:spcAft>
                  <a:defRPr/>
                </a:pPr>
                <a:r>
                  <a:rPr lang="fr-FR" sz="965" b="1"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NOUVEAUX CONSEILLERS (CC)</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p:txBody>
          </p:sp>
          <p:sp>
            <p:nvSpPr>
              <p:cNvPr id="35" name="Rectangle à coins arrondis 3142">
                <a:extLst>
                  <a:ext uri="{FF2B5EF4-FFF2-40B4-BE49-F238E27FC236}">
                    <a16:creationId xmlns:a16="http://schemas.microsoft.com/office/drawing/2014/main" xmlns="" id="{30AB6BA5-29AF-A845-92F3-7F9714E7579D}"/>
                  </a:ext>
                </a:extLst>
              </p:cNvPr>
              <p:cNvSpPr/>
              <p:nvPr/>
            </p:nvSpPr>
            <p:spPr>
              <a:xfrm>
                <a:off x="3200400" y="733646"/>
                <a:ext cx="2232000" cy="669600"/>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Chaque conseiller doit être évalué de manière continue</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algn="ctr" defTabSz="802020">
                  <a:lnSpc>
                    <a:spcPct val="107000"/>
                  </a:lnSpc>
                  <a:spcAft>
                    <a:spcPts val="702"/>
                  </a:spcAft>
                  <a:defRPr/>
                </a:pPr>
                <a:r>
                  <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36" name="Rectangle à coins arrondis 3143">
                <a:extLst>
                  <a:ext uri="{FF2B5EF4-FFF2-40B4-BE49-F238E27FC236}">
                    <a16:creationId xmlns:a16="http://schemas.microsoft.com/office/drawing/2014/main" xmlns="" id="{44D637B7-C006-055F-153D-F8AC22A1DC56}"/>
                  </a:ext>
                </a:extLst>
              </p:cNvPr>
              <p:cNvSpPr/>
              <p:nvPr/>
            </p:nvSpPr>
            <p:spPr>
              <a:xfrm>
                <a:off x="223284" y="733646"/>
                <a:ext cx="2232660" cy="669852"/>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Les nouveaux conseillers sont évalués au moins une fois par semaine pendant leur premier mois au poste</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algn="ctr" defTabSz="802020">
                  <a:lnSpc>
                    <a:spcPct val="107000"/>
                  </a:lnSpc>
                  <a:spcAft>
                    <a:spcPts val="702"/>
                  </a:spcAft>
                  <a:defRPr/>
                </a:pPr>
                <a:r>
                  <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37" name="Rectangle à coins arrondis 3144">
                <a:extLst>
                  <a:ext uri="{FF2B5EF4-FFF2-40B4-BE49-F238E27FC236}">
                    <a16:creationId xmlns:a16="http://schemas.microsoft.com/office/drawing/2014/main" xmlns="" id="{38EDEDAA-CBDA-BDED-3563-0377DAC8BA91}"/>
                  </a:ext>
                </a:extLst>
              </p:cNvPr>
              <p:cNvSpPr/>
              <p:nvPr/>
            </p:nvSpPr>
            <p:spPr>
              <a:xfrm>
                <a:off x="159488" y="3051544"/>
                <a:ext cx="2444115" cy="1212850"/>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Le nouveau CC en échec</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Evalué 7 fois</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4 fois en tant que nouveau</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3 fois de plus après débriefe</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algn="ctr" defTabSz="802020">
                  <a:lnSpc>
                    <a:spcPct val="107000"/>
                  </a:lnSpc>
                  <a:spcAft>
                    <a:spcPts val="702"/>
                  </a:spcAft>
                  <a:defRPr/>
                </a:pPr>
                <a:r>
                  <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38" name="Rectangle à coins arrondis 3145">
                <a:extLst>
                  <a:ext uri="{FF2B5EF4-FFF2-40B4-BE49-F238E27FC236}">
                    <a16:creationId xmlns:a16="http://schemas.microsoft.com/office/drawing/2014/main" xmlns="" id="{1CDD147F-336A-BDFF-FE70-2EAFAF0F2F75}"/>
                  </a:ext>
                </a:extLst>
              </p:cNvPr>
              <p:cNvSpPr/>
              <p:nvPr/>
            </p:nvSpPr>
            <p:spPr>
              <a:xfrm>
                <a:off x="3274828" y="1871330"/>
                <a:ext cx="2232837" cy="669600"/>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L’ancien CC est évalué au moins une fois par mois à distance et au moins 1 fois par trimestre en côte à côte</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algn="ctr" defTabSz="802020">
                  <a:lnSpc>
                    <a:spcPct val="107000"/>
                  </a:lnSpc>
                  <a:spcAft>
                    <a:spcPts val="702"/>
                  </a:spcAft>
                  <a:defRPr/>
                </a:pPr>
                <a:r>
                  <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39" name="Rectangle à coins arrondis 3146">
                <a:extLst>
                  <a:ext uri="{FF2B5EF4-FFF2-40B4-BE49-F238E27FC236}">
                    <a16:creationId xmlns:a16="http://schemas.microsoft.com/office/drawing/2014/main" xmlns="" id="{464385CB-AA33-9691-7937-6F45094730C5}"/>
                  </a:ext>
                </a:extLst>
              </p:cNvPr>
              <p:cNvSpPr/>
              <p:nvPr/>
            </p:nvSpPr>
            <p:spPr>
              <a:xfrm>
                <a:off x="191386" y="1860698"/>
                <a:ext cx="2232837" cy="669600"/>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Le nouveau CC est évalué 4 fois durant son premier mois de production</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algn="ctr" defTabSz="802020">
                  <a:lnSpc>
                    <a:spcPct val="107000"/>
                  </a:lnSpc>
                  <a:spcAft>
                    <a:spcPts val="702"/>
                  </a:spcAft>
                  <a:defRPr/>
                </a:pPr>
                <a:r>
                  <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40" name="Rectangle à coins arrondis 3147">
                <a:extLst>
                  <a:ext uri="{FF2B5EF4-FFF2-40B4-BE49-F238E27FC236}">
                    <a16:creationId xmlns:a16="http://schemas.microsoft.com/office/drawing/2014/main" xmlns="" id="{475F5566-C8E1-51A1-397B-3CC96EE34667}"/>
                  </a:ext>
                </a:extLst>
              </p:cNvPr>
              <p:cNvSpPr/>
              <p:nvPr/>
            </p:nvSpPr>
            <p:spPr>
              <a:xfrm>
                <a:off x="3189767" y="3051544"/>
                <a:ext cx="2445385" cy="1212112"/>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defTabSz="802020">
                  <a:lnSpc>
                    <a:spcPct val="107000"/>
                  </a:lnSpc>
                  <a:spcAft>
                    <a:spcPts val="702"/>
                  </a:spcAft>
                  <a:defRPr/>
                </a:pPr>
                <a:endPar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endParaRPr>
              </a:p>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L’ancien CC en échec:</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Evalué 4 fois:</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1 fois en tant qu'ancien</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defTabSz="802020">
                  <a:lnSpc>
                    <a:spcPct val="107000"/>
                  </a:lnSpc>
                  <a:spcAft>
                    <a:spcPts val="702"/>
                  </a:spcAft>
                  <a:defRPr/>
                </a:pP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3 fois de plus pour déterminer si l'échec est isolé ou est</a:t>
                </a:r>
                <a:r>
                  <a:rPr lang="fr-FR" sz="877"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r>
                  <a:rPr lang="fr-FR" sz="877" kern="0" dirty="0">
                    <a:solidFill>
                      <a:sysClr val="windowText" lastClr="000000"/>
                    </a:solidFill>
                    <a:latin typeface="Calibri Light" panose="020F0302020204030204" pitchFamily="34" charset="0"/>
                    <a:ea typeface="Calibri" panose="020F0502020204030204" pitchFamily="34" charset="0"/>
                    <a:cs typeface="Calibri Light" panose="020F0302020204030204" pitchFamily="34" charset="0"/>
                  </a:rPr>
                  <a:t>symptomatique de mauvaise performance</a:t>
                </a:r>
                <a:endPar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algn="ctr" defTabSz="802020">
                  <a:lnSpc>
                    <a:spcPct val="107000"/>
                  </a:lnSpc>
                  <a:spcAft>
                    <a:spcPts val="702"/>
                  </a:spcAft>
                  <a:defRPr/>
                </a:pPr>
                <a:r>
                  <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41" name="Zone de texte 3148">
                <a:extLst>
                  <a:ext uri="{FF2B5EF4-FFF2-40B4-BE49-F238E27FC236}">
                    <a16:creationId xmlns:a16="http://schemas.microsoft.com/office/drawing/2014/main" xmlns="" id="{05A52571-FDD5-3293-5C4D-1A1FFAF0F6A2}"/>
                  </a:ext>
                </a:extLst>
              </p:cNvPr>
              <p:cNvSpPr txBox="1"/>
              <p:nvPr/>
            </p:nvSpPr>
            <p:spPr>
              <a:xfrm>
                <a:off x="255185" y="255261"/>
                <a:ext cx="892810" cy="396000"/>
              </a:xfrm>
              <a:prstGeom prst="rect">
                <a:avLst/>
              </a:prstGeom>
              <a:solidFill>
                <a:sysClr val="window" lastClr="FFFFFF"/>
              </a:solidFill>
              <a:ln w="6350">
                <a:noFill/>
              </a:ln>
              <a:effectLst/>
            </p:spPr>
            <p:txBody>
              <a:bodyPr rot="0" spcFirstLastPara="0" vert="horz" wrap="square" lIns="80201" tIns="40100" rIns="80201" bIns="40100" numCol="1" spcCol="0" rtlCol="0" fromWordArt="0" anchor="t" anchorCtr="0" forceAA="0" compatLnSpc="1">
                <a:prstTxWarp prst="textNoShape">
                  <a:avLst/>
                </a:prstTxWarp>
                <a:noAutofit/>
              </a:bodyPr>
              <a:lstStyle/>
              <a:p>
                <a:pPr marL="300758" indent="-300758" defTabSz="802020">
                  <a:lnSpc>
                    <a:spcPct val="107000"/>
                  </a:lnSpc>
                  <a:spcAft>
                    <a:spcPts val="702"/>
                  </a:spcAft>
                  <a:buClr>
                    <a:srgbClr val="7030A0"/>
                  </a:buClr>
                  <a:buSzPts val="1800"/>
                  <a:buFontTx/>
                  <a:buBlip>
                    <a:blip r:embed="rId2"/>
                  </a:buBlip>
                  <a:defRPr/>
                </a:pPr>
                <a:r>
                  <a:rPr lang="fr-FR" sz="965" kern="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42" name="Zone de texte 3149">
                <a:extLst>
                  <a:ext uri="{FF2B5EF4-FFF2-40B4-BE49-F238E27FC236}">
                    <a16:creationId xmlns:a16="http://schemas.microsoft.com/office/drawing/2014/main" xmlns="" id="{5F88471F-37EB-C9F1-F910-642AC03CB333}"/>
                  </a:ext>
                </a:extLst>
              </p:cNvPr>
              <p:cNvSpPr txBox="1"/>
              <p:nvPr/>
            </p:nvSpPr>
            <p:spPr>
              <a:xfrm>
                <a:off x="255505" y="1360985"/>
                <a:ext cx="892810" cy="395605"/>
              </a:xfrm>
              <a:prstGeom prst="rect">
                <a:avLst/>
              </a:prstGeom>
              <a:solidFill>
                <a:sysClr val="window" lastClr="FFFFFF"/>
              </a:solidFill>
              <a:ln w="6350">
                <a:noFill/>
              </a:ln>
              <a:effectLst/>
            </p:spPr>
            <p:txBody>
              <a:bodyPr rot="0" spcFirstLastPara="0" vert="horz" wrap="square" lIns="80201" tIns="40100" rIns="80201" bIns="40100" numCol="1" spcCol="0" rtlCol="0" fromWordArt="0" anchor="t" anchorCtr="0" forceAA="0" compatLnSpc="1">
                <a:prstTxWarp prst="textNoShape">
                  <a:avLst/>
                </a:prstTxWarp>
                <a:noAutofit/>
              </a:bodyPr>
              <a:lstStyle/>
              <a:p>
                <a:pPr marL="300758" indent="-300758" defTabSz="802020">
                  <a:lnSpc>
                    <a:spcPct val="107000"/>
                  </a:lnSpc>
                  <a:spcAft>
                    <a:spcPts val="702"/>
                  </a:spcAft>
                  <a:buClr>
                    <a:srgbClr val="7030A0"/>
                  </a:buClr>
                  <a:buSzPts val="1800"/>
                  <a:buFontTx/>
                  <a:buBlip>
                    <a:blip r:embed="rId2"/>
                  </a:buBlip>
                  <a:defRPr/>
                </a:pPr>
                <a:r>
                  <a:rPr lang="fr-FR" sz="965" kern="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43" name="Zone de texte 3150">
                <a:extLst>
                  <a:ext uri="{FF2B5EF4-FFF2-40B4-BE49-F238E27FC236}">
                    <a16:creationId xmlns:a16="http://schemas.microsoft.com/office/drawing/2014/main" xmlns="" id="{E78D34C3-A487-A5AD-54D5-DEE20CF3E6A6}"/>
                  </a:ext>
                </a:extLst>
              </p:cNvPr>
              <p:cNvSpPr txBox="1"/>
              <p:nvPr/>
            </p:nvSpPr>
            <p:spPr>
              <a:xfrm>
                <a:off x="255185" y="2519996"/>
                <a:ext cx="892810" cy="396000"/>
              </a:xfrm>
              <a:prstGeom prst="rect">
                <a:avLst/>
              </a:prstGeom>
              <a:solidFill>
                <a:sysClr val="window" lastClr="FFFFFF"/>
              </a:solidFill>
              <a:ln w="6350">
                <a:noFill/>
              </a:ln>
              <a:effectLst/>
            </p:spPr>
            <p:txBody>
              <a:bodyPr rot="0" spcFirstLastPara="0" vert="horz" wrap="square" lIns="80201" tIns="40100" rIns="80201" bIns="40100" numCol="1" spcCol="0" rtlCol="0" fromWordArt="0" anchor="t" anchorCtr="0" forceAA="0" compatLnSpc="1">
                <a:prstTxWarp prst="textNoShape">
                  <a:avLst/>
                </a:prstTxWarp>
                <a:noAutofit/>
              </a:bodyPr>
              <a:lstStyle/>
              <a:p>
                <a:pPr marL="300758" indent="-300758" defTabSz="802020">
                  <a:lnSpc>
                    <a:spcPct val="107000"/>
                  </a:lnSpc>
                  <a:spcAft>
                    <a:spcPts val="702"/>
                  </a:spcAft>
                  <a:buClr>
                    <a:srgbClr val="7030A0"/>
                  </a:buClr>
                  <a:buSzPts val="1800"/>
                  <a:buFontTx/>
                  <a:buBlip>
                    <a:blip r:embed="rId2"/>
                  </a:buBlip>
                  <a:defRPr/>
                </a:pPr>
                <a:r>
                  <a:rPr lang="fr-FR" sz="965" kern="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44" name="Zone de texte 3151">
                <a:extLst>
                  <a:ext uri="{FF2B5EF4-FFF2-40B4-BE49-F238E27FC236}">
                    <a16:creationId xmlns:a16="http://schemas.microsoft.com/office/drawing/2014/main" xmlns="" id="{4812DAEF-C065-663A-8B84-1D54710283BE}"/>
                  </a:ext>
                </a:extLst>
              </p:cNvPr>
              <p:cNvSpPr txBox="1"/>
              <p:nvPr/>
            </p:nvSpPr>
            <p:spPr>
              <a:xfrm>
                <a:off x="3179457" y="2519937"/>
                <a:ext cx="892810" cy="395605"/>
              </a:xfrm>
              <a:prstGeom prst="rect">
                <a:avLst/>
              </a:prstGeom>
              <a:solidFill>
                <a:sysClr val="window" lastClr="FFFFFF"/>
              </a:solidFill>
              <a:ln w="6350">
                <a:noFill/>
              </a:ln>
              <a:effectLst/>
            </p:spPr>
            <p:txBody>
              <a:bodyPr rot="0" spcFirstLastPara="0" vert="horz" wrap="square" lIns="80201" tIns="40100" rIns="80201" bIns="40100" numCol="1" spcCol="0" rtlCol="0" fromWordArt="0" anchor="t" anchorCtr="0" forceAA="0" compatLnSpc="1">
                <a:prstTxWarp prst="textNoShape">
                  <a:avLst/>
                </a:prstTxWarp>
                <a:noAutofit/>
              </a:bodyPr>
              <a:lstStyle/>
              <a:p>
                <a:pPr marL="300758" indent="-300758" defTabSz="802020">
                  <a:lnSpc>
                    <a:spcPct val="107000"/>
                  </a:lnSpc>
                  <a:spcAft>
                    <a:spcPts val="702"/>
                  </a:spcAft>
                  <a:buClr>
                    <a:srgbClr val="7030A0"/>
                  </a:buClr>
                  <a:buSzPts val="1800"/>
                  <a:buFontTx/>
                  <a:buBlip>
                    <a:blip r:embed="rId2"/>
                  </a:buBlip>
                  <a:defRPr/>
                </a:pPr>
                <a:r>
                  <a:rPr lang="fr-FR" sz="965" kern="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45" name="Zone de texte 3152">
                <a:extLst>
                  <a:ext uri="{FF2B5EF4-FFF2-40B4-BE49-F238E27FC236}">
                    <a16:creationId xmlns:a16="http://schemas.microsoft.com/office/drawing/2014/main" xmlns="" id="{56E003F8-1B09-4D0A-6C13-90AC5EFB71FA}"/>
                  </a:ext>
                </a:extLst>
              </p:cNvPr>
              <p:cNvSpPr txBox="1"/>
              <p:nvPr/>
            </p:nvSpPr>
            <p:spPr>
              <a:xfrm>
                <a:off x="3190090" y="1371621"/>
                <a:ext cx="892810" cy="396000"/>
              </a:xfrm>
              <a:prstGeom prst="rect">
                <a:avLst/>
              </a:prstGeom>
              <a:solidFill>
                <a:sysClr val="window" lastClr="FFFFFF"/>
              </a:solidFill>
              <a:ln w="6350">
                <a:noFill/>
              </a:ln>
              <a:effectLst/>
            </p:spPr>
            <p:txBody>
              <a:bodyPr rot="0" spcFirstLastPara="0" vert="horz" wrap="square" lIns="80201" tIns="40100" rIns="80201" bIns="40100" numCol="1" spcCol="0" rtlCol="0" fromWordArt="0" anchor="t" anchorCtr="0" forceAA="0" compatLnSpc="1">
                <a:prstTxWarp prst="textNoShape">
                  <a:avLst/>
                </a:prstTxWarp>
                <a:noAutofit/>
              </a:bodyPr>
              <a:lstStyle/>
              <a:p>
                <a:pPr marL="300758" indent="-300758" defTabSz="802020">
                  <a:lnSpc>
                    <a:spcPct val="107000"/>
                  </a:lnSpc>
                  <a:spcAft>
                    <a:spcPts val="702"/>
                  </a:spcAft>
                  <a:buClr>
                    <a:srgbClr val="7030A0"/>
                  </a:buClr>
                  <a:buSzPts val="1800"/>
                  <a:buFontTx/>
                  <a:buBlip>
                    <a:blip r:embed="rId2"/>
                  </a:buBlip>
                  <a:defRPr/>
                </a:pPr>
                <a:r>
                  <a:rPr lang="fr-FR" sz="965" kern="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sp>
            <p:nvSpPr>
              <p:cNvPr id="46" name="Zone de texte 3153">
                <a:extLst>
                  <a:ext uri="{FF2B5EF4-FFF2-40B4-BE49-F238E27FC236}">
                    <a16:creationId xmlns:a16="http://schemas.microsoft.com/office/drawing/2014/main" xmlns="" id="{B286F6FE-A55D-D4D2-3556-F250EC27A815}"/>
                  </a:ext>
                </a:extLst>
              </p:cNvPr>
              <p:cNvSpPr txBox="1"/>
              <p:nvPr/>
            </p:nvSpPr>
            <p:spPr>
              <a:xfrm>
                <a:off x="3179457" y="276469"/>
                <a:ext cx="892810" cy="396000"/>
              </a:xfrm>
              <a:prstGeom prst="rect">
                <a:avLst/>
              </a:prstGeom>
              <a:solidFill>
                <a:sysClr val="window" lastClr="FFFFFF"/>
              </a:solidFill>
              <a:ln w="6350">
                <a:noFill/>
              </a:ln>
              <a:effectLst/>
            </p:spPr>
            <p:txBody>
              <a:bodyPr rot="0" spcFirstLastPara="0" vert="horz" wrap="square" lIns="80201" tIns="40100" rIns="80201" bIns="40100" numCol="1" spcCol="0" rtlCol="0" fromWordArt="0" anchor="t" anchorCtr="0" forceAA="0" compatLnSpc="1">
                <a:prstTxWarp prst="textNoShape">
                  <a:avLst/>
                </a:prstTxWarp>
                <a:noAutofit/>
              </a:bodyPr>
              <a:lstStyle/>
              <a:p>
                <a:pPr marL="300758" indent="-300758" defTabSz="802020">
                  <a:lnSpc>
                    <a:spcPct val="107000"/>
                  </a:lnSpc>
                  <a:spcAft>
                    <a:spcPts val="702"/>
                  </a:spcAft>
                  <a:buClr>
                    <a:srgbClr val="7030A0"/>
                  </a:buClr>
                  <a:buSzPts val="1800"/>
                  <a:buFontTx/>
                  <a:buBlip>
                    <a:blip r:embed="rId2"/>
                  </a:buBlip>
                  <a:defRPr/>
                </a:pPr>
                <a:r>
                  <a:rPr lang="fr-FR" sz="965"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p:txBody>
          </p:sp>
        </p:grpSp>
      </p:grpSp>
      <p:sp>
        <p:nvSpPr>
          <p:cNvPr id="54" name="ZoneTexte 53">
            <a:extLst>
              <a:ext uri="{FF2B5EF4-FFF2-40B4-BE49-F238E27FC236}">
                <a16:creationId xmlns:a16="http://schemas.microsoft.com/office/drawing/2014/main" xmlns="" id="{1228E3E2-BDE4-51B8-7E77-D524BA567234}"/>
              </a:ext>
            </a:extLst>
          </p:cNvPr>
          <p:cNvSpPr txBox="1"/>
          <p:nvPr/>
        </p:nvSpPr>
        <p:spPr>
          <a:xfrm>
            <a:off x="2296269" y="7829196"/>
            <a:ext cx="3030832" cy="213776"/>
          </a:xfrm>
          <a:prstGeom prst="rect">
            <a:avLst/>
          </a:prstGeom>
          <a:noFill/>
        </p:spPr>
        <p:txBody>
          <a:bodyPr wrap="square">
            <a:spAutoFit/>
          </a:bodyPr>
          <a:lstStyle/>
          <a:p>
            <a:pPr algn="ctr">
              <a:spcAft>
                <a:spcPts val="877"/>
              </a:spcAft>
            </a:pPr>
            <a:r>
              <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20: Principe d'évaluation CC</a:t>
            </a:r>
          </a:p>
        </p:txBody>
      </p:sp>
      <p:sp>
        <p:nvSpPr>
          <p:cNvPr id="56" name="ZoneTexte 55">
            <a:extLst>
              <a:ext uri="{FF2B5EF4-FFF2-40B4-BE49-F238E27FC236}">
                <a16:creationId xmlns:a16="http://schemas.microsoft.com/office/drawing/2014/main" xmlns="" id="{D74E0E87-47DB-55EB-30CB-66848E401D32}"/>
              </a:ext>
            </a:extLst>
          </p:cNvPr>
          <p:cNvSpPr txBox="1"/>
          <p:nvPr/>
        </p:nvSpPr>
        <p:spPr>
          <a:xfrm>
            <a:off x="628650" y="8228490"/>
            <a:ext cx="6516413" cy="1384995"/>
          </a:xfrm>
          <a:prstGeom prst="rect">
            <a:avLst/>
          </a:prstGeom>
          <a:noFill/>
        </p:spPr>
        <p:txBody>
          <a:bodyPr wrap="square">
            <a:spAutoFit/>
          </a:bodyPr>
          <a:lstStyle/>
          <a:p>
            <a:pPr algn="just">
              <a:lnSpc>
                <a:spcPct val="150000"/>
              </a:lnSpc>
              <a:spcAft>
                <a:spcPts val="702"/>
              </a:spcAft>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Afin d’assurer la cohérence et la constance des évaluations, des actions de calibrage sont régulièrement menées ainsi qu’une mise à jour régulière des outils et procédures</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Les différentes évaluations s’appuient sur une grille d’évaluation qui récapitule les attributs à surveiller lors du traitement de la transaction. </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61</a:t>
            </a:fld>
            <a:endParaRPr lang="fr-FR" sz="900" dirty="0">
              <a:solidFill>
                <a:schemeClr val="bg1">
                  <a:alpha val="70000"/>
                </a:schemeClr>
              </a:solidFill>
            </a:endParaRPr>
          </a:p>
        </p:txBody>
      </p:sp>
    </p:spTree>
    <p:extLst>
      <p:ext uri="{BB962C8B-B14F-4D97-AF65-F5344CB8AC3E}">
        <p14:creationId xmlns:p14="http://schemas.microsoft.com/office/powerpoint/2010/main" val="18213685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894961-D516-BE08-C67D-858B4AF3024E}"/>
              </a:ext>
            </a:extLst>
          </p:cNvPr>
          <p:cNvSpPr txBox="1"/>
          <p:nvPr/>
        </p:nvSpPr>
        <p:spPr>
          <a:xfrm>
            <a:off x="325821" y="1473989"/>
            <a:ext cx="6978869" cy="3595793"/>
          </a:xfrm>
          <a:prstGeom prst="rect">
            <a:avLst/>
          </a:prstGeom>
          <a:noFill/>
        </p:spPr>
        <p:txBody>
          <a:bodyPr wrap="square">
            <a:spAutoFit/>
          </a:bodyPr>
          <a:lstStyle/>
          <a:p>
            <a:pPr algn="just">
              <a:lnSpc>
                <a:spcPct val="150000"/>
              </a:lnSpc>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La grille d’évaluation proposée par Média contact est subdivisée en trois parties à savoir :</a:t>
            </a: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702"/>
              </a:spcAft>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Exactitudes d’Erreurs critiques Client ;</a:t>
            </a: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702"/>
              </a:spcAft>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Exactitudes d’Erreurs critiques Activité ;</a:t>
            </a: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702"/>
              </a:spcAft>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Exactitudes d’Erreurs critiques Conformité.</a:t>
            </a: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La sélection des attributs est faite grâce à la collecte des motifs d’insatisfaction au travers de remontée client, des enquêtes de satisfaction. </a:t>
            </a:r>
          </a:p>
          <a:p>
            <a:pPr algn="just">
              <a:lnSpc>
                <a:spcPct val="150000"/>
              </a:lnSpc>
              <a:spcAft>
                <a:spcPts val="702"/>
              </a:spcAft>
            </a:pP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702"/>
              </a:spcAft>
            </a:pP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qualité des prestations d’accueil des demandes client sera </a:t>
            </a:r>
            <a:r>
              <a:rPr lang="fr-FR"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mesurée </a:t>
            </a:r>
            <a:r>
              <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sur la base des indicateurs et critères suivants:</a:t>
            </a:r>
          </a:p>
        </p:txBody>
      </p:sp>
      <p:graphicFrame>
        <p:nvGraphicFramePr>
          <p:cNvPr id="5" name="Tableau 4">
            <a:extLst>
              <a:ext uri="{FF2B5EF4-FFF2-40B4-BE49-F238E27FC236}">
                <a16:creationId xmlns:a16="http://schemas.microsoft.com/office/drawing/2014/main" xmlns="" id="{035CD676-85A8-45A2-C33E-A5402C4FB10C}"/>
              </a:ext>
            </a:extLst>
          </p:cNvPr>
          <p:cNvGraphicFramePr>
            <a:graphicFrameLocks noGrp="1"/>
          </p:cNvGraphicFramePr>
          <p:nvPr>
            <p:extLst/>
          </p:nvPr>
        </p:nvGraphicFramePr>
        <p:xfrm>
          <a:off x="325821" y="5114497"/>
          <a:ext cx="6732204" cy="4374702"/>
        </p:xfrm>
        <a:graphic>
          <a:graphicData uri="http://schemas.openxmlformats.org/drawingml/2006/table">
            <a:tbl>
              <a:tblPr firstRow="1" firstCol="1" bandRow="1"/>
              <a:tblGrid>
                <a:gridCol w="744688">
                  <a:extLst>
                    <a:ext uri="{9D8B030D-6E8A-4147-A177-3AD203B41FA5}">
                      <a16:colId xmlns:a16="http://schemas.microsoft.com/office/drawing/2014/main" xmlns="" val="421863332"/>
                    </a:ext>
                  </a:extLst>
                </a:gridCol>
                <a:gridCol w="1480007">
                  <a:extLst>
                    <a:ext uri="{9D8B030D-6E8A-4147-A177-3AD203B41FA5}">
                      <a16:colId xmlns:a16="http://schemas.microsoft.com/office/drawing/2014/main" xmlns="" val="1046180289"/>
                    </a:ext>
                  </a:extLst>
                </a:gridCol>
                <a:gridCol w="747686">
                  <a:extLst>
                    <a:ext uri="{9D8B030D-6E8A-4147-A177-3AD203B41FA5}">
                      <a16:colId xmlns:a16="http://schemas.microsoft.com/office/drawing/2014/main" xmlns="" val="2356293069"/>
                    </a:ext>
                  </a:extLst>
                </a:gridCol>
                <a:gridCol w="1323387">
                  <a:extLst>
                    <a:ext uri="{9D8B030D-6E8A-4147-A177-3AD203B41FA5}">
                      <a16:colId xmlns:a16="http://schemas.microsoft.com/office/drawing/2014/main" xmlns="" val="2479865330"/>
                    </a:ext>
                  </a:extLst>
                </a:gridCol>
                <a:gridCol w="651031">
                  <a:extLst>
                    <a:ext uri="{9D8B030D-6E8A-4147-A177-3AD203B41FA5}">
                      <a16:colId xmlns:a16="http://schemas.microsoft.com/office/drawing/2014/main" xmlns="" val="914009310"/>
                    </a:ext>
                  </a:extLst>
                </a:gridCol>
                <a:gridCol w="891246">
                  <a:extLst>
                    <a:ext uri="{9D8B030D-6E8A-4147-A177-3AD203B41FA5}">
                      <a16:colId xmlns:a16="http://schemas.microsoft.com/office/drawing/2014/main" xmlns="" val="3466022171"/>
                    </a:ext>
                  </a:extLst>
                </a:gridCol>
                <a:gridCol w="894159">
                  <a:extLst>
                    <a:ext uri="{9D8B030D-6E8A-4147-A177-3AD203B41FA5}">
                      <a16:colId xmlns:a16="http://schemas.microsoft.com/office/drawing/2014/main" xmlns="" val="3995987172"/>
                    </a:ext>
                  </a:extLst>
                </a:gridCol>
              </a:tblGrid>
              <a:tr h="289216">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Indicateurs clés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Description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Sources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Méthodes de calcul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panose="020F0502020204030204" pitchFamily="34" charset="0"/>
                          <a:ea typeface="Calibri" panose="020F0502020204030204" pitchFamily="34" charset="0"/>
                          <a:cs typeface="Calibri" panose="020F0502020204030204" pitchFamily="34" charset="0"/>
                        </a:rPr>
                        <a:t>Target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566745" rtl="0" eaLnBrk="1" latinLnBrk="0" hangingPunct="1">
                        <a:lnSpc>
                          <a:spcPct val="107000"/>
                        </a:lnSpc>
                        <a:spcAft>
                          <a:spcPts val="800"/>
                        </a:spcAft>
                      </a:pPr>
                      <a:r>
                        <a:rPr lang="fr-FR" sz="9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Périodicité</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566745" rtl="0" eaLnBrk="1" latinLnBrk="0" hangingPunct="1">
                        <a:lnSpc>
                          <a:spcPct val="107000"/>
                        </a:lnSpc>
                        <a:spcAft>
                          <a:spcPts val="800"/>
                        </a:spcAft>
                      </a:pPr>
                      <a:r>
                        <a:rPr lang="fr-FR" sz="9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Cible</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015449"/>
                  </a:ext>
                </a:extLst>
              </a:tr>
              <a:tr h="847226">
                <a:tc>
                  <a:txBody>
                    <a:bodyPr/>
                    <a:lstStyle/>
                    <a:p>
                      <a:pPr algn="ctr">
                        <a:lnSpc>
                          <a:spcPct val="107000"/>
                        </a:lnSpc>
                        <a:spcAft>
                          <a:spcPts val="800"/>
                        </a:spcAft>
                      </a:pPr>
                      <a:r>
                        <a:rPr lang="fr-FR" sz="900" b="1" dirty="0">
                          <a:effectLst/>
                          <a:latin typeface="Calibri Light" panose="020F0302020204030204" pitchFamily="34" charset="0"/>
                          <a:ea typeface="Calibri" panose="020F0502020204030204" pitchFamily="34" charset="0"/>
                          <a:cs typeface="Calibri Light" panose="020F0302020204030204" pitchFamily="34" charset="0"/>
                        </a:rPr>
                        <a:t>Exactitudes d’Erreurs critiques Client</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Tout ce qui, du point de vue du client pour causer une insatisfaction (Résolution de la demande, échec de communication claire,)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Evaluation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Nombre de contacts sans erreurs Critiques Client/ Nombre total de Contacts évalués*100</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95%</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Hebdomadaire</a:t>
                      </a:r>
                    </a:p>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Mensuelle</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Programme  </a:t>
                      </a:r>
                    </a:p>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Conseiller</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7535499"/>
                  </a:ext>
                </a:extLst>
              </a:tr>
              <a:tr h="599107">
                <a:tc>
                  <a:txBody>
                    <a:bodyPr/>
                    <a:lstStyle/>
                    <a:p>
                      <a:pPr algn="ctr">
                        <a:lnSpc>
                          <a:spcPct val="107000"/>
                        </a:lnSpc>
                        <a:spcAft>
                          <a:spcPts val="800"/>
                        </a:spcAft>
                      </a:pPr>
                      <a:r>
                        <a:rPr lang="fr-FR" sz="900" b="1">
                          <a:effectLst/>
                          <a:latin typeface="Calibri Light" panose="020F0302020204030204" pitchFamily="34" charset="0"/>
                          <a:ea typeface="Calibri" panose="020F0502020204030204" pitchFamily="34" charset="0"/>
                          <a:cs typeface="Calibri Light" panose="020F0302020204030204" pitchFamily="34" charset="0"/>
                        </a:rPr>
                        <a:t>Exactitudes d’Erreurs critiques Activité</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Tout écart de nature à impacter l’activité</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Evaluation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Nombre total de contact sans erreurs critiques d’activité / Nombre total de Contacts évalués *100</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90%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Hebdomadaire</a:t>
                      </a:r>
                    </a:p>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Mensuelle</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Programme  </a:t>
                      </a:r>
                    </a:p>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Conseiller</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024906"/>
                  </a:ext>
                </a:extLst>
              </a:tr>
              <a:tr h="1116608">
                <a:tc>
                  <a:txBody>
                    <a:bodyPr/>
                    <a:lstStyle/>
                    <a:p>
                      <a:pPr algn="ctr">
                        <a:lnSpc>
                          <a:spcPct val="107000"/>
                        </a:lnSpc>
                        <a:spcAft>
                          <a:spcPts val="800"/>
                        </a:spcAft>
                      </a:pPr>
                      <a:r>
                        <a:rPr lang="fr-FR" sz="900" b="1" dirty="0">
                          <a:effectLst/>
                          <a:latin typeface="Calibri Light" panose="020F0302020204030204" pitchFamily="34" charset="0"/>
                          <a:ea typeface="Calibri" panose="020F0502020204030204" pitchFamily="34" charset="0"/>
                          <a:cs typeface="Calibri Light" panose="020F0302020204030204" pitchFamily="34" charset="0"/>
                        </a:rPr>
                        <a:t>Exactitudes d’Erreurs critiques Conformité</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900" dirty="0">
                          <a:effectLst/>
                          <a:latin typeface="Calibri Light" panose="020F0302020204030204" pitchFamily="34" charset="0"/>
                          <a:ea typeface="Times New Roman" panose="02020603050405020304" pitchFamily="18" charset="0"/>
                          <a:cs typeface="Calibri Light" panose="020F0302020204030204" pitchFamily="34" charset="0"/>
                        </a:rPr>
                        <a:t>Tout énoncé contraire aux dispositions légales applicables relatives à la protection des données à caractère personnel et à ses éventuelles modifications.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Evaluation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Nombre total de contact sans erreurs Critiques de conformités / Nombre total de Contacts évalués *100</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99.5%</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Hebdomadaire</a:t>
                      </a:r>
                    </a:p>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Mensuelle</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Programme  </a:t>
                      </a:r>
                    </a:p>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Conseiller</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0040041"/>
                  </a:ext>
                </a:extLst>
              </a:tr>
              <a:tr h="880702">
                <a:tc>
                  <a:txBody>
                    <a:bodyPr/>
                    <a:lstStyle/>
                    <a:p>
                      <a:pPr algn="ctr">
                        <a:lnSpc>
                          <a:spcPct val="107000"/>
                        </a:lnSpc>
                        <a:spcAft>
                          <a:spcPts val="800"/>
                        </a:spcAft>
                      </a:pPr>
                      <a:r>
                        <a:rPr lang="fr-FR" sz="900" b="1">
                          <a:effectLst/>
                          <a:latin typeface="Calibri Light" panose="020F0302020204030204" pitchFamily="34" charset="0"/>
                          <a:ea typeface="Calibri" panose="020F0502020204030204" pitchFamily="34" charset="0"/>
                          <a:cs typeface="Calibri Light" panose="020F0302020204030204" pitchFamily="34" charset="0"/>
                        </a:rPr>
                        <a:t>Contact Résolution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Vérifie la satisfaction de la demande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Evaluation / Enquête de satisfaction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Nombre de contacts qui ont été résolus au cours du premier contact / Nombre total de contacts ayant obtenu une réponse*100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 A définir avec Orange Burkina Faso</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Mensuelle</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Programme  </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7169133"/>
                  </a:ext>
                </a:extLst>
              </a:tr>
              <a:tr h="641843">
                <a:tc>
                  <a:txBody>
                    <a:bodyPr/>
                    <a:lstStyle/>
                    <a:p>
                      <a:pPr algn="ctr">
                        <a:lnSpc>
                          <a:spcPct val="107000"/>
                        </a:lnSpc>
                        <a:spcAft>
                          <a:spcPts val="800"/>
                        </a:spcAft>
                      </a:pPr>
                      <a:r>
                        <a:rPr lang="fr-FR" sz="900" b="1">
                          <a:effectLst/>
                          <a:latin typeface="Calibri Light" panose="020F0302020204030204" pitchFamily="34" charset="0"/>
                          <a:ea typeface="Calibri" panose="020F0502020204030204" pitchFamily="34" charset="0"/>
                          <a:cs typeface="Calibri Light" panose="020F0302020204030204" pitchFamily="34" charset="0"/>
                        </a:rPr>
                        <a:t>Pertinence de l’escalade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Vérifie la conformité des remontées vers l’équipe support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CRM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 Nombre de remontées précises / nombre de remontée total*100</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90%</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Mensuelle</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Programme  </a:t>
                      </a:r>
                    </a:p>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Conseiller</a:t>
                      </a:r>
                    </a:p>
                    <a:p>
                      <a:pPr algn="ctr">
                        <a:lnSpc>
                          <a:spcPct val="107000"/>
                        </a:lnSpc>
                        <a:spcAft>
                          <a:spcPts val="800"/>
                        </a:spcAft>
                      </a:pP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4885110"/>
                  </a:ext>
                </a:extLst>
              </a:tr>
            </a:tbl>
          </a:graphicData>
        </a:graphic>
      </p:graphicFrame>
      <p:sp>
        <p:nvSpPr>
          <p:cNvPr id="7" name="ZoneTexte 6">
            <a:extLst>
              <a:ext uri="{FF2B5EF4-FFF2-40B4-BE49-F238E27FC236}">
                <a16:creationId xmlns:a16="http://schemas.microsoft.com/office/drawing/2014/main" xmlns="" id="{A991AD93-8BAE-65A7-943B-E71CDF886848}"/>
              </a:ext>
            </a:extLst>
          </p:cNvPr>
          <p:cNvSpPr txBox="1"/>
          <p:nvPr/>
        </p:nvSpPr>
        <p:spPr>
          <a:xfrm>
            <a:off x="2292228" y="9489199"/>
            <a:ext cx="3030832" cy="213776"/>
          </a:xfrm>
          <a:prstGeom prst="rect">
            <a:avLst/>
          </a:prstGeom>
          <a:noFill/>
        </p:spPr>
        <p:txBody>
          <a:bodyPr wrap="square">
            <a:spAutoFit/>
          </a:bodyPr>
          <a:lstStyle/>
          <a:p>
            <a:pPr algn="ctr">
              <a:spcAft>
                <a:spcPts val="877"/>
              </a:spcAft>
            </a:pPr>
            <a:r>
              <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30: Quelques Indicateurs clés</a:t>
            </a:r>
          </a:p>
        </p:txBody>
      </p:sp>
      <p:sp>
        <p:nvSpPr>
          <p:cNvPr id="2" name="ZoneTexte 1">
            <a:extLst>
              <a:ext uri="{FF2B5EF4-FFF2-40B4-BE49-F238E27FC236}">
                <a16:creationId xmlns:a16="http://schemas.microsoft.com/office/drawing/2014/main" xmlns="" id="{959FC328-482F-BE80-CE04-F7A7F56F7ED6}"/>
              </a:ext>
            </a:extLst>
          </p:cNvPr>
          <p:cNvSpPr txBox="1"/>
          <p:nvPr/>
        </p:nvSpPr>
        <p:spPr>
          <a:xfrm>
            <a:off x="557263" y="3964854"/>
            <a:ext cx="4770505" cy="334707"/>
          </a:xfrm>
          <a:prstGeom prst="rect">
            <a:avLst/>
          </a:prstGeom>
          <a:noFill/>
        </p:spPr>
        <p:txBody>
          <a:bodyPr wrap="square">
            <a:spAutoFit/>
          </a:bodyPr>
          <a:lstStyle/>
          <a:p>
            <a:pPr marL="342900" indent="-342900">
              <a:lnSpc>
                <a:spcPct val="107000"/>
              </a:lnSpc>
              <a:spcBef>
                <a:spcPts val="1053"/>
              </a:spcBef>
              <a:buFont typeface="+mj-lt"/>
              <a:buAutoNum type="alphaUcPeriod" startAt="2"/>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LES CRITERES ET INDICATEURS DE SUIVI</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62</a:t>
            </a:fld>
            <a:endParaRPr lang="fr-FR" sz="900" dirty="0">
              <a:solidFill>
                <a:schemeClr val="bg1">
                  <a:alpha val="70000"/>
                </a:schemeClr>
              </a:solidFill>
            </a:endParaRPr>
          </a:p>
        </p:txBody>
      </p:sp>
    </p:spTree>
    <p:extLst>
      <p:ext uri="{BB962C8B-B14F-4D97-AF65-F5344CB8AC3E}">
        <p14:creationId xmlns:p14="http://schemas.microsoft.com/office/powerpoint/2010/main" val="7236597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00F8759F-2AE3-B2F4-9FBF-0D82701B2B3B}"/>
              </a:ext>
            </a:extLst>
          </p:cNvPr>
          <p:cNvSpPr txBox="1"/>
          <p:nvPr/>
        </p:nvSpPr>
        <p:spPr>
          <a:xfrm>
            <a:off x="700031" y="1586625"/>
            <a:ext cx="5742810" cy="322845"/>
          </a:xfrm>
          <a:prstGeom prst="rect">
            <a:avLst/>
          </a:prstGeom>
          <a:noFill/>
        </p:spPr>
        <p:txBody>
          <a:bodyPr wrap="square">
            <a:spAutoFit/>
          </a:bodyPr>
          <a:lstStyle/>
          <a:p>
            <a:pPr algn="just">
              <a:lnSpc>
                <a:spcPct val="107000"/>
              </a:lnSpc>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La mesure de l’expérience client se fera au travers des indicateurs suivants :</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xmlns="" id="{72E6D77E-53B4-301E-3944-B5399839390B}"/>
              </a:ext>
            </a:extLst>
          </p:cNvPr>
          <p:cNvGraphicFramePr>
            <a:graphicFrameLocks noGrp="1"/>
          </p:cNvGraphicFramePr>
          <p:nvPr>
            <p:extLst/>
          </p:nvPr>
        </p:nvGraphicFramePr>
        <p:xfrm>
          <a:off x="386801" y="2040135"/>
          <a:ext cx="6394998" cy="3172600"/>
        </p:xfrm>
        <a:graphic>
          <a:graphicData uri="http://schemas.openxmlformats.org/drawingml/2006/table">
            <a:tbl>
              <a:tblPr firstRow="1" firstCol="1" bandRow="1"/>
              <a:tblGrid>
                <a:gridCol w="681808">
                  <a:extLst>
                    <a:ext uri="{9D8B030D-6E8A-4147-A177-3AD203B41FA5}">
                      <a16:colId xmlns:a16="http://schemas.microsoft.com/office/drawing/2014/main" xmlns="" val="1188010774"/>
                    </a:ext>
                  </a:extLst>
                </a:gridCol>
                <a:gridCol w="1058568">
                  <a:extLst>
                    <a:ext uri="{9D8B030D-6E8A-4147-A177-3AD203B41FA5}">
                      <a16:colId xmlns:a16="http://schemas.microsoft.com/office/drawing/2014/main" xmlns="" val="1965833588"/>
                    </a:ext>
                  </a:extLst>
                </a:gridCol>
                <a:gridCol w="681136">
                  <a:extLst>
                    <a:ext uri="{9D8B030D-6E8A-4147-A177-3AD203B41FA5}">
                      <a16:colId xmlns:a16="http://schemas.microsoft.com/office/drawing/2014/main" xmlns="" val="1105587539"/>
                    </a:ext>
                  </a:extLst>
                </a:gridCol>
                <a:gridCol w="1622677">
                  <a:extLst>
                    <a:ext uri="{9D8B030D-6E8A-4147-A177-3AD203B41FA5}">
                      <a16:colId xmlns:a16="http://schemas.microsoft.com/office/drawing/2014/main" xmlns="" val="3710350397"/>
                    </a:ext>
                  </a:extLst>
                </a:gridCol>
                <a:gridCol w="783603">
                  <a:extLst>
                    <a:ext uri="{9D8B030D-6E8A-4147-A177-3AD203B41FA5}">
                      <a16:colId xmlns:a16="http://schemas.microsoft.com/office/drawing/2014/main" xmlns="" val="2716267202"/>
                    </a:ext>
                  </a:extLst>
                </a:gridCol>
                <a:gridCol w="783603">
                  <a:extLst>
                    <a:ext uri="{9D8B030D-6E8A-4147-A177-3AD203B41FA5}">
                      <a16:colId xmlns:a16="http://schemas.microsoft.com/office/drawing/2014/main" xmlns="" val="4176878378"/>
                    </a:ext>
                  </a:extLst>
                </a:gridCol>
                <a:gridCol w="783603">
                  <a:extLst>
                    <a:ext uri="{9D8B030D-6E8A-4147-A177-3AD203B41FA5}">
                      <a16:colId xmlns:a16="http://schemas.microsoft.com/office/drawing/2014/main" xmlns="" val="620901197"/>
                    </a:ext>
                  </a:extLst>
                </a:gridCol>
              </a:tblGrid>
              <a:tr h="225398">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Indicateur</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Descriptif</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Sources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Mode de calcul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Target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566745" rtl="0" eaLnBrk="1" latinLnBrk="0" hangingPunct="1">
                        <a:lnSpc>
                          <a:spcPct val="107000"/>
                        </a:lnSpc>
                        <a:spcAft>
                          <a:spcPts val="800"/>
                        </a:spcAft>
                      </a:pPr>
                      <a:r>
                        <a:rPr lang="fr-FR" sz="9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Périodicité</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566745" rtl="0" eaLnBrk="1" latinLnBrk="0" hangingPunct="1">
                        <a:lnSpc>
                          <a:spcPct val="107000"/>
                        </a:lnSpc>
                        <a:spcAft>
                          <a:spcPts val="800"/>
                        </a:spcAft>
                      </a:pPr>
                      <a:r>
                        <a:rPr lang="fr-FR" sz="900" b="1"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Cible</a:t>
                      </a:r>
                    </a:p>
                  </a:txBody>
                  <a:tcPr marL="51784" marR="51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4111279"/>
                  </a:ext>
                </a:extLst>
              </a:tr>
              <a:tr h="819483">
                <a:tc>
                  <a:txBody>
                    <a:bodyPr/>
                    <a:lstStyle/>
                    <a:p>
                      <a:pPr algn="ctr">
                        <a:lnSpc>
                          <a:spcPct val="107000"/>
                        </a:lnSpc>
                        <a:spcBef>
                          <a:spcPts val="1790"/>
                        </a:spcBef>
                        <a:spcAft>
                          <a:spcPts val="800"/>
                        </a:spcAft>
                      </a:pPr>
                      <a:r>
                        <a:rPr lang="fr-FR" sz="900" b="1" dirty="0">
                          <a:effectLst/>
                          <a:latin typeface="Calibri Light" panose="020F0302020204030204" pitchFamily="34" charset="0"/>
                          <a:ea typeface="Calibri" panose="020F0502020204030204" pitchFamily="34" charset="0"/>
                          <a:cs typeface="Calibri Light" panose="020F0302020204030204" pitchFamily="34" charset="0"/>
                        </a:rPr>
                        <a:t>CSAT : (Customer satisfaction Score)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Permet de comprendre les principaux facteurs de Satisfaction Client,</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Enquête de satisfaction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 de client très satisfait+ % de client satisfait/ le nombre de clients interrogés qui ont répondu à tout le questionnaire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85%</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Trimestriel</a:t>
                      </a: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66745" rtl="0" eaLnBrk="1" fontAlgn="auto" latinLnBrk="0" hangingPunct="1">
                        <a:lnSpc>
                          <a:spcPct val="107000"/>
                        </a:lnSpc>
                        <a:spcBef>
                          <a:spcPts val="0"/>
                        </a:spcBef>
                        <a:spcAft>
                          <a:spcPts val="800"/>
                        </a:spcAft>
                        <a:buClrTx/>
                        <a:buSzTx/>
                        <a:buFontTx/>
                        <a:buNone/>
                        <a:tabLst/>
                        <a:defRPr/>
                      </a:pPr>
                      <a:r>
                        <a:rPr kumimoji="0" lang="fr-FR"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Programme  </a:t>
                      </a: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519784"/>
                  </a:ext>
                </a:extLst>
              </a:tr>
              <a:tr h="654118">
                <a:tc>
                  <a:txBody>
                    <a:bodyPr/>
                    <a:lstStyle/>
                    <a:p>
                      <a:pPr algn="ctr">
                        <a:lnSpc>
                          <a:spcPct val="107000"/>
                        </a:lnSpc>
                        <a:spcBef>
                          <a:spcPts val="1790"/>
                        </a:spcBef>
                        <a:spcAft>
                          <a:spcPts val="800"/>
                        </a:spcAft>
                      </a:pPr>
                      <a:r>
                        <a:rPr lang="fr-FR" sz="900" b="1">
                          <a:effectLst/>
                          <a:latin typeface="Calibri Light" panose="020F0302020204030204" pitchFamily="34" charset="0"/>
                          <a:ea typeface="Calibri" panose="020F0502020204030204" pitchFamily="34" charset="0"/>
                          <a:cs typeface="Calibri Light" panose="020F0302020204030204" pitchFamily="34" charset="0"/>
                        </a:rPr>
                        <a:t>DSAT : (Dissatisfaction score)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Permet de comprendre les principaux facteurs d'Insatisfaction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Enquête de satisfaction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 clients très insatisfait/ nombre de clients interrogés qui ont  répondu a tout le questionnaire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&lt;5%</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66745" rtl="0" eaLnBrk="1" fontAlgn="auto" latinLnBrk="0" hangingPunct="1">
                        <a:lnSpc>
                          <a:spcPct val="107000"/>
                        </a:lnSpc>
                        <a:spcBef>
                          <a:spcPts val="1790"/>
                        </a:spcBef>
                        <a:spcAft>
                          <a:spcPts val="800"/>
                        </a:spcAft>
                        <a:buClrTx/>
                        <a:buSzTx/>
                        <a:buFontTx/>
                        <a:buNone/>
                        <a:tabLst/>
                        <a:defRPr/>
                      </a:pPr>
                      <a:r>
                        <a:rPr lang="fr-FR" sz="900" dirty="0">
                          <a:effectLst/>
                          <a:latin typeface="Calibri" panose="020F0502020204030204" pitchFamily="34" charset="0"/>
                          <a:ea typeface="Calibri" panose="020F0502020204030204" pitchFamily="34" charset="0"/>
                          <a:cs typeface="Times New Roman" panose="02020603050405020304" pitchFamily="18" charset="0"/>
                        </a:rPr>
                        <a:t>Trimestriel</a:t>
                      </a: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66745" rtl="0" eaLnBrk="1" fontAlgn="auto" latinLnBrk="0" hangingPunct="1">
                        <a:lnSpc>
                          <a:spcPct val="107000"/>
                        </a:lnSpc>
                        <a:spcBef>
                          <a:spcPts val="0"/>
                        </a:spcBef>
                        <a:spcAft>
                          <a:spcPts val="80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Programme  </a:t>
                      </a: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0680510"/>
                  </a:ext>
                </a:extLst>
              </a:tr>
              <a:tr h="654118">
                <a:tc>
                  <a:txBody>
                    <a:bodyPr/>
                    <a:lstStyle/>
                    <a:p>
                      <a:pPr algn="ctr">
                        <a:lnSpc>
                          <a:spcPct val="107000"/>
                        </a:lnSpc>
                        <a:spcBef>
                          <a:spcPts val="1790"/>
                        </a:spcBef>
                        <a:spcAft>
                          <a:spcPts val="800"/>
                        </a:spcAft>
                      </a:pPr>
                      <a:r>
                        <a:rPr lang="fr-FR" sz="900" b="1">
                          <a:effectLst/>
                          <a:latin typeface="Calibri Light" panose="020F0302020204030204" pitchFamily="34" charset="0"/>
                          <a:ea typeface="Calibri" panose="020F0502020204030204" pitchFamily="34" charset="0"/>
                          <a:cs typeface="Calibri Light" panose="020F0302020204030204" pitchFamily="34" charset="0"/>
                        </a:rPr>
                        <a:t>NPS : (net Promotor Score)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Mesure la propension et la probabilité de recommandation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125"/>
                        </a:spcBef>
                        <a:spcAft>
                          <a:spcPts val="1125"/>
                        </a:spcAft>
                      </a:pPr>
                      <a:r>
                        <a:rPr lang="fr-FR" sz="9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Enquête de satisfaction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125"/>
                        </a:spcBef>
                        <a:spcAft>
                          <a:spcPts val="1125"/>
                        </a:spcAft>
                      </a:pPr>
                      <a:r>
                        <a:rPr lang="fr-FR" sz="9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des promoteurs (notes 9 et 10) – % des détracteurs (notes de 0 à 6)</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75%</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66745" rtl="0" eaLnBrk="1" fontAlgn="auto" latinLnBrk="0" hangingPunct="1">
                        <a:lnSpc>
                          <a:spcPct val="107000"/>
                        </a:lnSpc>
                        <a:spcBef>
                          <a:spcPts val="1790"/>
                        </a:spcBef>
                        <a:spcAft>
                          <a:spcPts val="800"/>
                        </a:spcAft>
                        <a:buClrTx/>
                        <a:buSzTx/>
                        <a:buFontTx/>
                        <a:buNone/>
                        <a:tabLst/>
                        <a:defRPr/>
                      </a:pPr>
                      <a:r>
                        <a:rPr lang="fr-FR" sz="900" dirty="0">
                          <a:effectLst/>
                          <a:latin typeface="Calibri" panose="020F0502020204030204" pitchFamily="34" charset="0"/>
                          <a:ea typeface="Calibri" panose="020F0502020204030204" pitchFamily="34" charset="0"/>
                          <a:cs typeface="Times New Roman" panose="02020603050405020304" pitchFamily="18" charset="0"/>
                        </a:rPr>
                        <a:t>Trimestriel</a:t>
                      </a: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Programme  </a:t>
                      </a: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1456955"/>
                  </a:ext>
                </a:extLst>
              </a:tr>
              <a:tr h="819483">
                <a:tc>
                  <a:txBody>
                    <a:bodyPr/>
                    <a:lstStyle/>
                    <a:p>
                      <a:pPr algn="ctr">
                        <a:lnSpc>
                          <a:spcPct val="107000"/>
                        </a:lnSpc>
                        <a:spcBef>
                          <a:spcPts val="1790"/>
                        </a:spcBef>
                        <a:spcAft>
                          <a:spcPts val="800"/>
                        </a:spcAft>
                      </a:pPr>
                      <a:r>
                        <a:rPr lang="fr-FR" sz="900" b="1">
                          <a:effectLst/>
                          <a:latin typeface="Calibri Light" panose="020F0302020204030204" pitchFamily="34" charset="0"/>
                          <a:ea typeface="Calibri" panose="020F0502020204030204" pitchFamily="34" charset="0"/>
                          <a:cs typeface="Calibri Light" panose="020F0302020204030204" pitchFamily="34" charset="0"/>
                        </a:rPr>
                        <a:t>CES : (Customer Effort Score)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Mesure l'effort demandé à ses clients pour effectuer une action précise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a:effectLst/>
                          <a:latin typeface="Calibri Light" panose="020F0302020204030204" pitchFamily="34" charset="0"/>
                          <a:ea typeface="Calibri" panose="020F0502020204030204" pitchFamily="34" charset="0"/>
                          <a:cs typeface="Calibri Light" panose="020F0302020204030204" pitchFamily="34" charset="0"/>
                        </a:rPr>
                        <a:t>Enquête de satisfaction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 effort élevé - % effort faible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Avoir un score faible à définir ensemble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566745" rtl="0" eaLnBrk="1" fontAlgn="auto" latinLnBrk="0" hangingPunct="1">
                        <a:lnSpc>
                          <a:spcPct val="107000"/>
                        </a:lnSpc>
                        <a:spcBef>
                          <a:spcPts val="1790"/>
                        </a:spcBef>
                        <a:spcAft>
                          <a:spcPts val="800"/>
                        </a:spcAft>
                        <a:buClrTx/>
                        <a:buSzTx/>
                        <a:buFontTx/>
                        <a:buNone/>
                        <a:tabLst/>
                        <a:defRPr/>
                      </a:pPr>
                      <a:r>
                        <a:rPr lang="fr-FR" sz="900" dirty="0">
                          <a:effectLst/>
                          <a:latin typeface="Calibri" panose="020F0502020204030204" pitchFamily="34" charset="0"/>
                          <a:ea typeface="Calibri" panose="020F0502020204030204" pitchFamily="34" charset="0"/>
                          <a:cs typeface="Times New Roman" panose="02020603050405020304" pitchFamily="18" charset="0"/>
                        </a:rPr>
                        <a:t>Trimestriel</a:t>
                      </a: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790"/>
                        </a:spcBef>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Programme</a:t>
                      </a:r>
                    </a:p>
                  </a:txBody>
                  <a:tcPr marL="50941" marR="50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9282020"/>
                  </a:ext>
                </a:extLst>
              </a:tr>
            </a:tbl>
          </a:graphicData>
        </a:graphic>
      </p:graphicFrame>
      <p:sp>
        <p:nvSpPr>
          <p:cNvPr id="9" name="ZoneTexte 8">
            <a:extLst>
              <a:ext uri="{FF2B5EF4-FFF2-40B4-BE49-F238E27FC236}">
                <a16:creationId xmlns:a16="http://schemas.microsoft.com/office/drawing/2014/main" xmlns="" id="{FB791C91-5970-31CC-3CEC-E3C8159E7275}"/>
              </a:ext>
            </a:extLst>
          </p:cNvPr>
          <p:cNvSpPr txBox="1"/>
          <p:nvPr/>
        </p:nvSpPr>
        <p:spPr>
          <a:xfrm>
            <a:off x="1927328" y="5303800"/>
            <a:ext cx="3030832" cy="213776"/>
          </a:xfrm>
          <a:prstGeom prst="rect">
            <a:avLst/>
          </a:prstGeom>
          <a:noFill/>
        </p:spPr>
        <p:txBody>
          <a:bodyPr wrap="square">
            <a:spAutoFit/>
          </a:bodyPr>
          <a:lstStyle/>
          <a:p>
            <a:pPr algn="ctr">
              <a:spcAft>
                <a:spcPts val="877"/>
              </a:spcAft>
            </a:pPr>
            <a:r>
              <a:rPr lang="fr-FR" sz="789" i="1" dirty="0">
                <a:solidFill>
                  <a:srgbClr val="44546A"/>
                </a:solidFill>
                <a:latin typeface="Calibri" panose="020F0502020204030204" pitchFamily="34" charset="0"/>
                <a:cs typeface="Times New Roman" panose="02020603050405020304" pitchFamily="18" charset="0"/>
              </a:rPr>
              <a:t>Tableau 31: Indicateurs Expérience client</a:t>
            </a:r>
          </a:p>
        </p:txBody>
      </p:sp>
      <p:sp>
        <p:nvSpPr>
          <p:cNvPr id="11" name="ZoneTexte 10">
            <a:extLst>
              <a:ext uri="{FF2B5EF4-FFF2-40B4-BE49-F238E27FC236}">
                <a16:creationId xmlns:a16="http://schemas.microsoft.com/office/drawing/2014/main" xmlns="" id="{D9874D6A-9156-16BB-487A-0F1F4F9EB0DE}"/>
              </a:ext>
            </a:extLst>
          </p:cNvPr>
          <p:cNvSpPr txBox="1"/>
          <p:nvPr/>
        </p:nvSpPr>
        <p:spPr>
          <a:xfrm>
            <a:off x="386801" y="5911309"/>
            <a:ext cx="4434341" cy="344069"/>
          </a:xfrm>
          <a:prstGeom prst="rect">
            <a:avLst/>
          </a:prstGeom>
          <a:noFill/>
        </p:spPr>
        <p:txBody>
          <a:bodyPr wrap="square">
            <a:spAutoFit/>
          </a:bodyPr>
          <a:lstStyle/>
          <a:p>
            <a:pPr marL="300758" indent="-300758">
              <a:lnSpc>
                <a:spcPct val="107000"/>
              </a:lnSpc>
              <a:spcBef>
                <a:spcPts val="1053"/>
              </a:spcBef>
              <a:buFont typeface="+mj-lt"/>
              <a:buAutoNum type="alphaUcPeriod" startAt="3"/>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METHODE DE COLLECTE DES DONNEES</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xmlns="" id="{5B773D43-D730-92B0-2860-31E826FFCFE2}"/>
              </a:ext>
            </a:extLst>
          </p:cNvPr>
          <p:cNvSpPr txBox="1"/>
          <p:nvPr/>
        </p:nvSpPr>
        <p:spPr>
          <a:xfrm>
            <a:off x="386801" y="6325009"/>
            <a:ext cx="6726621" cy="3495765"/>
          </a:xfrm>
          <a:prstGeom prst="rect">
            <a:avLst/>
          </a:prstGeom>
          <a:noFill/>
        </p:spPr>
        <p:txBody>
          <a:bodyPr wrap="square">
            <a:spAutoFit/>
          </a:bodyPr>
          <a:lstStyle/>
          <a:p>
            <a:pPr algn="just">
              <a:lnSpc>
                <a:spcPct val="150000"/>
              </a:lnSpc>
              <a:spcBef>
                <a:spcPts val="1570"/>
              </a:spcBef>
              <a:spcAft>
                <a:spcPts val="877"/>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La mesure de l’expérience client se fait par le canal d’un questionnement adressé aux clients finaux et aux clients donneur d’ordre. Dans notre démarche, les outils de collecte tels que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le phoning</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serveur </a:t>
            </a: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vocal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interactif</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le </a:t>
            </a:r>
            <a:r>
              <a:rPr lang="fr-FR" sz="1400" dirty="0" err="1">
                <a:solidFill>
                  <a:prstClr val="black"/>
                </a:solidFill>
                <a:latin typeface="Calibri Light" panose="020F0302020204030204" pitchFamily="34" charset="0"/>
                <a:ea typeface="Calibri" panose="020F0502020204030204" pitchFamily="34" charset="0"/>
                <a:cs typeface="Calibri Light" panose="020F0302020204030204" pitchFamily="34" charset="0"/>
              </a:rPr>
              <a:t>pucthing</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des liens digitaux via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SMS seront mis en avant et adaptés aux facteurs </a:t>
            </a: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culturels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du Burkina Faso.</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Pour le client final</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le questionnaire  s’appuie sur le parcours client mis en place en mettant l’accent sur élément  clé de sa satisfaction afin d’identifier les problèmes et y remédier.</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Ce questionnaire sera adressé à tous les clients si le nombre d’interaction journalier est inférieur à 1000 et un échantillon représentatif pourra être  défini si le volume est supérieur.  Il est également adressé selon la durée moyenne de traitement des requêtes et réclamations définies.</a:t>
            </a:r>
          </a:p>
        </p:txBody>
      </p:sp>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63</a:t>
            </a:fld>
            <a:endParaRPr lang="fr-FR" sz="900" dirty="0">
              <a:solidFill>
                <a:schemeClr val="bg1">
                  <a:alpha val="70000"/>
                </a:schemeClr>
              </a:solidFill>
            </a:endParaRPr>
          </a:p>
        </p:txBody>
      </p:sp>
    </p:spTree>
    <p:extLst>
      <p:ext uri="{BB962C8B-B14F-4D97-AF65-F5344CB8AC3E}">
        <p14:creationId xmlns:p14="http://schemas.microsoft.com/office/powerpoint/2010/main" val="3251249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491746AF-7ABD-A9D9-8605-3D6F7E67AEB6}"/>
              </a:ext>
            </a:extLst>
          </p:cNvPr>
          <p:cNvSpPr txBox="1"/>
          <p:nvPr/>
        </p:nvSpPr>
        <p:spPr>
          <a:xfrm>
            <a:off x="394272" y="1624957"/>
            <a:ext cx="6836845" cy="3177793"/>
          </a:xfrm>
          <a:prstGeom prst="rect">
            <a:avLst/>
          </a:prstGeom>
          <a:noFill/>
        </p:spPr>
        <p:txBody>
          <a:bodyPr wrap="square">
            <a:spAutoFit/>
          </a:bodyPr>
          <a:lstStyle/>
          <a:p>
            <a:pPr algn="just">
              <a:lnSpc>
                <a:spcPct val="150000"/>
              </a:lnSpc>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En ce qui concerne le </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client donneur d’ordre</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il regroupe les exigences contractuelles.</a:t>
            </a:r>
          </a:p>
          <a:p>
            <a:pPr algn="just">
              <a:lnSpc>
                <a:spcPct val="150000"/>
              </a:lnSpc>
              <a:spcAft>
                <a:spcPts val="702"/>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Dans le pilotage au quotidien des activités, MEDIA CONTACT mettra un accent particulier sur les fluctuations de flux ayant un impact sur la satisfaction des clients.</a:t>
            </a:r>
          </a:p>
          <a:p>
            <a:pPr algn="just">
              <a:lnSpc>
                <a:spcPct val="150000"/>
              </a:lnSpc>
              <a:spcAft>
                <a:spcPts val="877"/>
              </a:spcAft>
              <a:buClr>
                <a:srgbClr val="000000"/>
              </a:buClr>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Dans cet optique, un premier</a:t>
            </a:r>
            <a:r>
              <a:rPr lang="fr-FR" sz="1400" dirty="0">
                <a:solidFill>
                  <a:prstClr val="black"/>
                </a:solidFill>
                <a:latin typeface="Calibri Light" panose="020F0302020204030204" pitchFamily="34" charset="0"/>
                <a:ea typeface="Calibri" panose="020F0502020204030204" pitchFamily="34" charset="0"/>
                <a:cs typeface="Calibri" panose="020F0502020204030204" pitchFamily="34" charset="0"/>
              </a:rPr>
              <a:t>  niveau d’analyse  (nombre de cas, description précise des types de remontées clients, consignes en cours, retour attendu) sera partagé à ORANGE BURKINA FASO. Notre </a:t>
            </a:r>
            <a:r>
              <a:rPr lang="fr-FR" sz="1400" b="1" dirty="0">
                <a:solidFill>
                  <a:prstClr val="black"/>
                </a:solidFill>
                <a:latin typeface="Calibri Light" panose="020F0302020204030204" pitchFamily="34" charset="0"/>
                <a:ea typeface="Calibri" panose="020F0502020204030204" pitchFamily="34" charset="0"/>
                <a:cs typeface="Calibri" panose="020F0502020204030204" pitchFamily="34" charset="0"/>
              </a:rPr>
              <a:t>fiche de remontée des incidents</a:t>
            </a:r>
            <a:r>
              <a:rPr lang="fr-FR" sz="1400" dirty="0">
                <a:solidFill>
                  <a:prstClr val="black"/>
                </a:solidFill>
                <a:latin typeface="Calibri Light" panose="020F0302020204030204" pitchFamily="34" charset="0"/>
                <a:ea typeface="Calibri" panose="020F0502020204030204" pitchFamily="34" charset="0"/>
                <a:cs typeface="Calibri" panose="020F0502020204030204" pitchFamily="34" charset="0"/>
              </a:rPr>
              <a:t> comprend à minima les informations ci-dessous</a:t>
            </a:r>
            <a:endParaRPr lang="fr-FR" sz="1400" b="1" dirty="0">
              <a:solidFill>
                <a:prstClr val="black"/>
              </a:solidFill>
              <a:latin typeface="Calibri Light" panose="020F0302020204030204" pitchFamily="34" charset="0"/>
              <a:ea typeface="Calibri" panose="020F0502020204030204" pitchFamily="34" charset="0"/>
              <a:cs typeface="Calibri" panose="020F0502020204030204" pitchFamily="34" charset="0"/>
            </a:endParaRPr>
          </a:p>
          <a:p>
            <a:pPr marL="300758" indent="-300758">
              <a:spcAft>
                <a:spcPts val="877"/>
              </a:spcAft>
              <a:buClr>
                <a:srgbClr val="FF0000"/>
              </a:buClr>
              <a:buSzPct val="1140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panose="020F0502020204030204" pitchFamily="34" charset="0"/>
              </a:rPr>
              <a:t>Détection de l’incident</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300758" indent="-300758">
              <a:spcAft>
                <a:spcPts val="702"/>
              </a:spcAft>
              <a:buClr>
                <a:srgbClr val="FF0000"/>
              </a:buClr>
              <a:buSzPct val="1140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panose="020F0502020204030204" pitchFamily="34" charset="0"/>
              </a:rPr>
              <a:t>Communication aux interlocuteurs</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marL="300758" indent="-300758">
              <a:spcAft>
                <a:spcPts val="702"/>
              </a:spcAft>
              <a:buClr>
                <a:srgbClr val="FF0000"/>
              </a:buClr>
              <a:buSzPct val="1140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panose="020F0502020204030204" pitchFamily="34" charset="0"/>
              </a:rPr>
              <a:t>Suivi jusqu’à relève complète de l’incident. </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xmlns="" id="{76E02C02-ABAE-9816-9EFE-F7BB1E19836F}"/>
              </a:ext>
            </a:extLst>
          </p:cNvPr>
          <p:cNvSpPr txBox="1"/>
          <p:nvPr/>
        </p:nvSpPr>
        <p:spPr>
          <a:xfrm>
            <a:off x="394272" y="5457812"/>
            <a:ext cx="6355365" cy="355803"/>
          </a:xfrm>
          <a:prstGeom prst="rect">
            <a:avLst/>
          </a:prstGeom>
          <a:noFill/>
        </p:spPr>
        <p:txBody>
          <a:bodyPr wrap="square">
            <a:spAutoFit/>
          </a:bodyPr>
          <a:lstStyle/>
          <a:p>
            <a:pPr marL="300758" indent="-300758">
              <a:lnSpc>
                <a:spcPct val="107000"/>
              </a:lnSpc>
              <a:spcBef>
                <a:spcPts val="1053"/>
              </a:spcBef>
              <a:buFont typeface="+mj-lt"/>
              <a:buAutoNum type="alphaUcPeriod" startAt="4"/>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CORRECTIONS DES ECARTS ET ENCADREMENT DES EQUIPES</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xmlns="" id="{DD22C0CE-B716-8D88-BEB3-41CB5B050430}"/>
              </a:ext>
            </a:extLst>
          </p:cNvPr>
          <p:cNvSpPr txBox="1"/>
          <p:nvPr/>
        </p:nvSpPr>
        <p:spPr>
          <a:xfrm>
            <a:off x="394272" y="5890651"/>
            <a:ext cx="6836845" cy="2389180"/>
          </a:xfrm>
          <a:prstGeom prst="rect">
            <a:avLst/>
          </a:prstGeom>
          <a:noFill/>
        </p:spPr>
        <p:txBody>
          <a:bodyPr wrap="square">
            <a:spAutoFit/>
          </a:bodyPr>
          <a:lstStyle/>
          <a:p>
            <a:pPr algn="just">
              <a:lnSpc>
                <a:spcPct val="150000"/>
              </a:lnSpc>
              <a:spcAft>
                <a:spcPts val="702"/>
              </a:spcAft>
            </a:pPr>
            <a:r>
              <a:rPr lang="fr-FR" sz="1400" dirty="0">
                <a:solidFill>
                  <a:srgbClr val="000000"/>
                </a:solidFill>
                <a:latin typeface="Calibri Light" panose="020F0302020204030204" pitchFamily="34" charset="0"/>
                <a:ea typeface="Arial" panose="020B0604020202020204" pitchFamily="34" charset="0"/>
                <a:cs typeface="Calibri" panose="020F0502020204030204" pitchFamily="34" charset="0"/>
              </a:rPr>
              <a:t>Le but premier de notre gestion du rendement est de promouvoir et d’améliorer l’efficacité de nos employés. Nous la mettons en œuvre via un processus continu qui permet aux  équipes  de travailler ensemble en vue de planifier, contrôler et réviser les objectifs de travail et la  contribution  de chacun  à l’atteinte des objectifs.  Notre politique dans ce sens, se base sur </a:t>
            </a:r>
            <a:r>
              <a:rPr lang="fr-FR" sz="1400" b="1" dirty="0">
                <a:solidFill>
                  <a:srgbClr val="000000"/>
                </a:solidFill>
                <a:latin typeface="Calibri Light" panose="020F0302020204030204" pitchFamily="34" charset="0"/>
                <a:ea typeface="Arial" panose="020B0604020202020204" pitchFamily="34" charset="0"/>
                <a:cs typeface="Calibri" panose="020F0502020204030204" pitchFamily="34" charset="0"/>
              </a:rPr>
              <a:t>Le management et le coaching des équipes. </a:t>
            </a:r>
          </a:p>
          <a:p>
            <a:pPr algn="just">
              <a:lnSpc>
                <a:spcPct val="150000"/>
              </a:lnSpc>
              <a:spcAft>
                <a:spcPts val="702"/>
              </a:spcAft>
            </a:pPr>
            <a:endParaRPr lang="fr-FR" sz="1228"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053" b="1" dirty="0">
                <a:solidFill>
                  <a:srgbClr val="000000"/>
                </a:solidFill>
                <a:latin typeface="Calibri" panose="020F0502020204030204" pitchFamily="34" charset="0"/>
                <a:ea typeface="Arial" panose="020B0604020202020204" pitchFamily="34" charset="0"/>
                <a:cs typeface="Calibri" panose="020F0502020204030204" pitchFamily="34" charset="0"/>
              </a:rPr>
              <a:t> </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mtClean="0">
                <a:solidFill>
                  <a:srgbClr val="373545">
                    <a:alpha val="70000"/>
                  </a:srgbClr>
                </a:solidFill>
              </a:rPr>
              <a:pPr/>
              <a:t>64</a:t>
            </a:fld>
            <a:endParaRPr lang="fr-FR" dirty="0">
              <a:solidFill>
                <a:srgbClr val="373545">
                  <a:alpha val="70000"/>
                </a:srgbClr>
              </a:solidFill>
            </a:endParaRPr>
          </a:p>
        </p:txBody>
      </p:sp>
    </p:spTree>
    <p:extLst>
      <p:ext uri="{BB962C8B-B14F-4D97-AF65-F5344CB8AC3E}">
        <p14:creationId xmlns:p14="http://schemas.microsoft.com/office/powerpoint/2010/main" val="18226350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grpSp>
        <p:nvGrpSpPr>
          <p:cNvPr id="21" name="Groupe 20">
            <a:extLst>
              <a:ext uri="{FF2B5EF4-FFF2-40B4-BE49-F238E27FC236}">
                <a16:creationId xmlns:a16="http://schemas.microsoft.com/office/drawing/2014/main" xmlns="" id="{DFB1E535-8B8D-0FEF-0554-1AF45EC6DF3D}"/>
              </a:ext>
            </a:extLst>
          </p:cNvPr>
          <p:cNvGrpSpPr/>
          <p:nvPr/>
        </p:nvGrpSpPr>
        <p:grpSpPr>
          <a:xfrm>
            <a:off x="886271" y="2174013"/>
            <a:ext cx="6370379" cy="4685859"/>
            <a:chOff x="898760" y="2396934"/>
            <a:chExt cx="5744999" cy="4183373"/>
          </a:xfrm>
        </p:grpSpPr>
        <p:grpSp>
          <p:nvGrpSpPr>
            <p:cNvPr id="3" name="Groupe 2">
              <a:extLst>
                <a:ext uri="{FF2B5EF4-FFF2-40B4-BE49-F238E27FC236}">
                  <a16:creationId xmlns:a16="http://schemas.microsoft.com/office/drawing/2014/main" xmlns="" id="{3510BA4D-A8AB-3D3B-A172-914EACB551ED}"/>
                </a:ext>
              </a:extLst>
            </p:cNvPr>
            <p:cNvGrpSpPr/>
            <p:nvPr/>
          </p:nvGrpSpPr>
          <p:grpSpPr>
            <a:xfrm>
              <a:off x="898760" y="2523697"/>
              <a:ext cx="5744999" cy="4056610"/>
              <a:chOff x="-459672" y="455406"/>
              <a:chExt cx="7740721" cy="6701377"/>
            </a:xfrm>
          </p:grpSpPr>
          <p:sp>
            <p:nvSpPr>
              <p:cNvPr id="5" name="Rectangle 4">
                <a:extLst>
                  <a:ext uri="{FF2B5EF4-FFF2-40B4-BE49-F238E27FC236}">
                    <a16:creationId xmlns:a16="http://schemas.microsoft.com/office/drawing/2014/main" xmlns="" id="{E9B9CE14-5780-8AAD-09F9-FB6A31F77533}"/>
                  </a:ext>
                </a:extLst>
              </p:cNvPr>
              <p:cNvSpPr/>
              <p:nvPr/>
            </p:nvSpPr>
            <p:spPr>
              <a:xfrm>
                <a:off x="4939478" y="4292044"/>
                <a:ext cx="2341571" cy="1383898"/>
              </a:xfrm>
              <a:prstGeom prst="rect">
                <a:avLst/>
              </a:prstGeom>
              <a:solidFill>
                <a:sysClr val="window" lastClr="FFFFFF"/>
              </a:solidFill>
              <a:ln w="12700" cap="flat" cmpd="sng" algn="ctr">
                <a:solidFill>
                  <a:srgbClr val="FF3300"/>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marL="397668" indent="-198834">
                  <a:lnSpc>
                    <a:spcPct val="115000"/>
                  </a:lnSpc>
                  <a:spcBef>
                    <a:spcPts val="1053"/>
                  </a:spcBef>
                  <a:spcAft>
                    <a:spcPts val="877"/>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Soutien au quotidien</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702"/>
                  </a:spcAft>
                </a:pPr>
                <a:r>
                  <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xmlns="" id="{457C9B3E-0F6E-3AD4-3263-8078E515B51E}"/>
                  </a:ext>
                </a:extLst>
              </p:cNvPr>
              <p:cNvSpPr/>
              <p:nvPr/>
            </p:nvSpPr>
            <p:spPr>
              <a:xfrm>
                <a:off x="-459672" y="4252712"/>
                <a:ext cx="2343149" cy="1820325"/>
              </a:xfrm>
              <a:prstGeom prst="rect">
                <a:avLst/>
              </a:prstGeom>
              <a:solidFill>
                <a:sysClr val="window" lastClr="FFFFFF"/>
              </a:solidFill>
              <a:ln w="12700" cap="flat" cmpd="sng" algn="ctr">
                <a:solidFill>
                  <a:srgbClr val="FF3300"/>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marL="401010" indent="-200505">
                  <a:spcAft>
                    <a:spcPts val="877"/>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Bilan des actions en cours</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01010" indent="-200505">
                  <a:spcAft>
                    <a:spcPts val="877"/>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Objectifs action à venir</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01010" indent="-200505">
                  <a:spcAft>
                    <a:spcPts val="877"/>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Contrats personnalisés</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01010" indent="-200505">
                  <a:spcAft>
                    <a:spcPts val="877"/>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Programme de </a:t>
                </a:r>
                <a:r>
                  <a:rPr lang="fr-FR" sz="877" dirty="0" smtClean="0">
                    <a:solidFill>
                      <a:prstClr val="black"/>
                    </a:solidFill>
                    <a:latin typeface="Century Gothic" panose="020B0502020202020204" pitchFamily="34" charset="0"/>
                    <a:ea typeface="Calibri" panose="020F0502020204030204" pitchFamily="34" charset="0"/>
                    <a:cs typeface="Times New Roman" panose="02020603050405020304" pitchFamily="18" charset="0"/>
                  </a:rPr>
                  <a:t>soutien</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C7FC8BA2-CDCB-399D-FF3A-9870637451ED}"/>
                  </a:ext>
                </a:extLst>
              </p:cNvPr>
              <p:cNvSpPr/>
              <p:nvPr/>
            </p:nvSpPr>
            <p:spPr>
              <a:xfrm>
                <a:off x="2044738" y="455406"/>
                <a:ext cx="2834780" cy="1343026"/>
              </a:xfrm>
              <a:prstGeom prst="rect">
                <a:avLst/>
              </a:prstGeom>
              <a:noFill/>
              <a:ln w="12700" cap="flat" cmpd="sng" algn="ctr">
                <a:solidFill>
                  <a:srgbClr val="FF3300"/>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nSpc>
                    <a:spcPct val="107000"/>
                  </a:lnSpc>
                  <a:spcAft>
                    <a:spcPts val="702"/>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Diagnostic initial</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02"/>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Définition du plan de progression pour une durée définie</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6C1B6582-4745-F9AB-47F2-7D9F696CD0BA}"/>
                  </a:ext>
                </a:extLst>
              </p:cNvPr>
              <p:cNvSpPr/>
              <p:nvPr/>
            </p:nvSpPr>
            <p:spPr>
              <a:xfrm>
                <a:off x="2424129" y="4331300"/>
                <a:ext cx="1961838" cy="714507"/>
              </a:xfrm>
              <a:prstGeom prst="rect">
                <a:avLst/>
              </a:prstGeom>
              <a:solidFill>
                <a:sysClr val="window" lastClr="FFFFFF"/>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r>
                  <a:rPr lang="fr-FR" sz="789"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Au moins 2 fois par mois suivant les</a:t>
                </a:r>
                <a:r>
                  <a:rPr lang="fr-FR" sz="789"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789"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besoins</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10491C92-5D8A-6173-1EF2-19E0F4F0663A}"/>
                  </a:ext>
                </a:extLst>
              </p:cNvPr>
              <p:cNvSpPr/>
              <p:nvPr/>
            </p:nvSpPr>
            <p:spPr>
              <a:xfrm>
                <a:off x="-329003" y="3945807"/>
                <a:ext cx="2194933" cy="385494"/>
              </a:xfrm>
              <a:prstGeom prst="rect">
                <a:avLst/>
              </a:prstGeom>
              <a:solidFill>
                <a:schemeClr val="bg1"/>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r>
                  <a:rPr lang="fr-FR" sz="877"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ENTRETIEN DE PILOTAGE</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1B7E6FA5-BD43-2BD9-E8B8-1810D2C71435}"/>
                  </a:ext>
                </a:extLst>
              </p:cNvPr>
              <p:cNvSpPr/>
              <p:nvPr/>
            </p:nvSpPr>
            <p:spPr>
              <a:xfrm>
                <a:off x="5043874" y="4116659"/>
                <a:ext cx="2162174" cy="350769"/>
              </a:xfrm>
              <a:prstGeom prst="rect">
                <a:avLst/>
              </a:prstGeom>
              <a:solidFill>
                <a:sysClr val="window" lastClr="FFFFFF"/>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r>
                  <a:rPr lang="fr-FR" sz="877"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ACCOMPAGNEMENT TERRAIN</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B6ED3A64-0162-1789-FB43-4887CB58E57A}"/>
                  </a:ext>
                </a:extLst>
              </p:cNvPr>
              <p:cNvSpPr/>
              <p:nvPr/>
            </p:nvSpPr>
            <p:spPr>
              <a:xfrm>
                <a:off x="2261571" y="6216536"/>
                <a:ext cx="2586294" cy="940247"/>
              </a:xfrm>
              <a:prstGeom prst="rect">
                <a:avLst/>
              </a:prstGeom>
              <a:noFill/>
              <a:ln w="12700" cap="flat" cmpd="sng" algn="ctr">
                <a:solidFill>
                  <a:srgbClr val="FF3300"/>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r>
                  <a:rPr lang="fr-FR" sz="965"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702"/>
                  </a:spcAft>
                </a:pPr>
                <a:endParaRPr lang="fr-FR" sz="965"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702"/>
                  </a:spcAft>
                </a:pPr>
                <a:endParaRPr lang="fr-FR" sz="965"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702"/>
                  </a:spcAft>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Entretien annuel enrichi du cycle des entretiens de Coaching</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02"/>
                  </a:spcAft>
                </a:pPr>
                <a:r>
                  <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02"/>
                  </a:spcAft>
                </a:pPr>
                <a:r>
                  <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401010">
                  <a:lnSpc>
                    <a:spcPct val="107000"/>
                  </a:lnSpc>
                  <a:spcAft>
                    <a:spcPts val="702"/>
                  </a:spcAft>
                </a:pPr>
                <a:r>
                  <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Connecteur droit avec flèche 11">
                <a:extLst>
                  <a:ext uri="{FF2B5EF4-FFF2-40B4-BE49-F238E27FC236}">
                    <a16:creationId xmlns:a16="http://schemas.microsoft.com/office/drawing/2014/main" xmlns="" id="{11A24C9E-B684-FEE7-205A-54B4266CDDBE}"/>
                  </a:ext>
                </a:extLst>
              </p:cNvPr>
              <p:cNvCxnSpPr/>
              <p:nvPr/>
            </p:nvCxnSpPr>
            <p:spPr>
              <a:xfrm>
                <a:off x="3495675" y="1798432"/>
                <a:ext cx="0" cy="371475"/>
              </a:xfrm>
              <a:prstGeom prst="straightConnector1">
                <a:avLst/>
              </a:prstGeom>
              <a:noFill/>
              <a:ln w="12700" cap="flat" cmpd="sng" algn="ctr">
                <a:solidFill>
                  <a:sysClr val="windowText" lastClr="000000"/>
                </a:solidFill>
                <a:prstDash val="solid"/>
                <a:miter lim="800000"/>
                <a:tailEnd type="arrow"/>
              </a:ln>
              <a:effectLst/>
            </p:spPr>
          </p:cxnSp>
          <p:cxnSp>
            <p:nvCxnSpPr>
              <p:cNvPr id="13" name="Connecteur droit avec flèche 12">
                <a:extLst>
                  <a:ext uri="{FF2B5EF4-FFF2-40B4-BE49-F238E27FC236}">
                    <a16:creationId xmlns:a16="http://schemas.microsoft.com/office/drawing/2014/main" xmlns="" id="{F2B353CB-CF14-8C46-C0CC-D95D2AE8299C}"/>
                  </a:ext>
                </a:extLst>
              </p:cNvPr>
              <p:cNvCxnSpPr/>
              <p:nvPr/>
            </p:nvCxnSpPr>
            <p:spPr>
              <a:xfrm flipV="1">
                <a:off x="3430934" y="4963658"/>
                <a:ext cx="1" cy="712284"/>
              </a:xfrm>
              <a:prstGeom prst="straightConnector1">
                <a:avLst/>
              </a:prstGeom>
              <a:noFill/>
              <a:ln w="12700" cap="flat" cmpd="sng" algn="ctr">
                <a:solidFill>
                  <a:sysClr val="windowText" lastClr="000000"/>
                </a:solidFill>
                <a:prstDash val="solid"/>
                <a:miter lim="800000"/>
                <a:tailEnd type="arrow"/>
              </a:ln>
              <a:effectLst/>
            </p:spPr>
          </p:cxnSp>
          <p:sp>
            <p:nvSpPr>
              <p:cNvPr id="14" name="Rectangle 13">
                <a:extLst>
                  <a:ext uri="{FF2B5EF4-FFF2-40B4-BE49-F238E27FC236}">
                    <a16:creationId xmlns:a16="http://schemas.microsoft.com/office/drawing/2014/main" xmlns="" id="{7F54E47B-F828-E1F9-B104-8D29BE345953}"/>
                  </a:ext>
                </a:extLst>
              </p:cNvPr>
              <p:cNvSpPr/>
              <p:nvPr/>
            </p:nvSpPr>
            <p:spPr>
              <a:xfrm>
                <a:off x="-325492" y="6193301"/>
                <a:ext cx="2051670" cy="542820"/>
              </a:xfrm>
              <a:prstGeom prst="rect">
                <a:avLst/>
              </a:prstGeom>
              <a:solidFill>
                <a:sysClr val="window" lastClr="FFFFFF"/>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r>
                  <a:rPr lang="fr-FR" sz="789"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1 fois par trimestre – Durée indicative maxi 3 heures</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938BC40D-0E62-8B18-D146-7C684795FE78}"/>
                  </a:ext>
                </a:extLst>
              </p:cNvPr>
              <p:cNvSpPr/>
              <p:nvPr/>
            </p:nvSpPr>
            <p:spPr>
              <a:xfrm>
                <a:off x="5466266" y="5792502"/>
                <a:ext cx="1739783" cy="523772"/>
              </a:xfrm>
              <a:prstGeom prst="rect">
                <a:avLst/>
              </a:prstGeom>
              <a:solidFill>
                <a:sysClr val="window" lastClr="FFFFFF"/>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nSpc>
                    <a:spcPct val="107000"/>
                  </a:lnSpc>
                  <a:spcAft>
                    <a:spcPts val="702"/>
                  </a:spcAft>
                </a:pPr>
                <a:r>
                  <a:rPr lang="fr-FR" sz="789"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En fonction des besoins</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FBA4F349-6B76-11B4-DFF9-DB627741B063}"/>
                  </a:ext>
                </a:extLst>
              </p:cNvPr>
              <p:cNvSpPr/>
              <p:nvPr/>
            </p:nvSpPr>
            <p:spPr>
              <a:xfrm>
                <a:off x="2045918" y="2378078"/>
                <a:ext cx="2817968" cy="1913966"/>
              </a:xfrm>
              <a:prstGeom prst="rect">
                <a:avLst/>
              </a:prstGeom>
              <a:solidFill>
                <a:sysClr val="window" lastClr="FFFFFF"/>
              </a:solidFill>
              <a:ln w="12700" cap="flat" cmpd="sng" algn="ctr">
                <a:solidFill>
                  <a:srgbClr val="FF3300"/>
                </a:solid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nSpc>
                    <a:spcPct val="150000"/>
                  </a:lnSpc>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Suivi réalisé</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Soutien sur les cas difficiles</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Planification du soutien et </a:t>
                </a:r>
                <a:r>
                  <a:rPr lang="fr-FR" sz="877" dirty="0" smtClean="0">
                    <a:solidFill>
                      <a:prstClr val="black"/>
                    </a:solidFill>
                    <a:latin typeface="Century Gothic" panose="020B0502020202020204" pitchFamily="34" charset="0"/>
                    <a:ea typeface="Calibri" panose="020F0502020204030204" pitchFamily="34" charset="0"/>
                    <a:cs typeface="Times New Roman" panose="02020603050405020304" pitchFamily="18" charset="0"/>
                  </a:rPr>
                  <a:t>de l’accompagnement</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fr-FR" sz="87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Définition du plan de progression pour une durée définie</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a:extLst>
                <a:ext uri="{FF2B5EF4-FFF2-40B4-BE49-F238E27FC236}">
                  <a16:creationId xmlns:a16="http://schemas.microsoft.com/office/drawing/2014/main" xmlns="" id="{63DA284F-7A1F-62CF-F60E-964DD9900AE3}"/>
                </a:ext>
              </a:extLst>
            </p:cNvPr>
            <p:cNvSpPr/>
            <p:nvPr/>
          </p:nvSpPr>
          <p:spPr>
            <a:xfrm>
              <a:off x="2833626" y="2396934"/>
              <a:ext cx="1905319" cy="293031"/>
            </a:xfrm>
            <a:prstGeom prst="rect">
              <a:avLst/>
            </a:prstGeom>
            <a:solidFill>
              <a:schemeClr val="bg1"/>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r>
                <a:rPr lang="fr-FR" sz="877"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ENTRETIEN INITIAL DE COACHING</a:t>
              </a: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ZoneTexte 17">
            <a:extLst>
              <a:ext uri="{FF2B5EF4-FFF2-40B4-BE49-F238E27FC236}">
                <a16:creationId xmlns:a16="http://schemas.microsoft.com/office/drawing/2014/main" xmlns="" id="{0BAD7AE2-18AF-CA7C-4776-5BCE70044CD5}"/>
              </a:ext>
            </a:extLst>
          </p:cNvPr>
          <p:cNvSpPr txBox="1"/>
          <p:nvPr/>
        </p:nvSpPr>
        <p:spPr>
          <a:xfrm>
            <a:off x="2361738" y="7352038"/>
            <a:ext cx="3030832" cy="213776"/>
          </a:xfrm>
          <a:prstGeom prst="rect">
            <a:avLst/>
          </a:prstGeom>
          <a:noFill/>
        </p:spPr>
        <p:txBody>
          <a:bodyPr wrap="square">
            <a:spAutoFit/>
          </a:bodyPr>
          <a:lstStyle/>
          <a:p>
            <a:pPr algn="ctr">
              <a:spcAft>
                <a:spcPts val="877"/>
              </a:spcAft>
            </a:pPr>
            <a:r>
              <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32: Synthèse pratique  management et  coaching des équipes</a:t>
            </a:r>
          </a:p>
        </p:txBody>
      </p:sp>
      <p:sp>
        <p:nvSpPr>
          <p:cNvPr id="20" name="ZoneTexte 19">
            <a:extLst>
              <a:ext uri="{FF2B5EF4-FFF2-40B4-BE49-F238E27FC236}">
                <a16:creationId xmlns:a16="http://schemas.microsoft.com/office/drawing/2014/main" xmlns="" id="{F436DE00-3083-0CA4-0E0B-80205F79601D}"/>
              </a:ext>
            </a:extLst>
          </p:cNvPr>
          <p:cNvSpPr txBox="1"/>
          <p:nvPr/>
        </p:nvSpPr>
        <p:spPr>
          <a:xfrm>
            <a:off x="774098" y="7776812"/>
            <a:ext cx="4343231" cy="355803"/>
          </a:xfrm>
          <a:prstGeom prst="rect">
            <a:avLst/>
          </a:prstGeom>
          <a:noFill/>
        </p:spPr>
        <p:txBody>
          <a:bodyPr wrap="square">
            <a:spAutoFit/>
          </a:bodyPr>
          <a:lstStyle/>
          <a:p>
            <a:pPr marL="300758" indent="-300758">
              <a:lnSpc>
                <a:spcPct val="107000"/>
              </a:lnSpc>
              <a:spcBef>
                <a:spcPts val="1053"/>
              </a:spcBef>
              <a:buFont typeface="+mj-lt"/>
              <a:buAutoNum type="alphaUcPeriod" startAt="5"/>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GESTION DES ACCES UTILISATEURS</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2" name="ZoneTexte 21">
            <a:extLst>
              <a:ext uri="{FF2B5EF4-FFF2-40B4-BE49-F238E27FC236}">
                <a16:creationId xmlns:a16="http://schemas.microsoft.com/office/drawing/2014/main" xmlns="" id="{EDEE21B5-49B8-67C5-6152-02A0D76BDD94}"/>
              </a:ext>
            </a:extLst>
          </p:cNvPr>
          <p:cNvSpPr txBox="1"/>
          <p:nvPr/>
        </p:nvSpPr>
        <p:spPr>
          <a:xfrm>
            <a:off x="774098" y="8177289"/>
            <a:ext cx="6482552" cy="1441357"/>
          </a:xfrm>
          <a:prstGeom prst="rect">
            <a:avLst/>
          </a:prstGeom>
          <a:noFill/>
        </p:spPr>
        <p:txBody>
          <a:bodyPr wrap="square">
            <a:spAutoFit/>
          </a:bodyPr>
          <a:lstStyle/>
          <a:p>
            <a:pPr algn="just">
              <a:lnSpc>
                <a:spcPct val="150000"/>
              </a:lnSpc>
              <a:spcAft>
                <a:spcPts val="702"/>
              </a:spcAft>
            </a:pPr>
            <a:r>
              <a:rPr lang="fr-FR" sz="1400" dirty="0">
                <a:solidFill>
                  <a:srgbClr val="000000"/>
                </a:solidFill>
                <a:latin typeface="Calibri Light" panose="020F0302020204030204" pitchFamily="34" charset="0"/>
                <a:ea typeface="Arial" panose="020B0604020202020204" pitchFamily="34" charset="0"/>
                <a:cs typeface="Tahoma" panose="020B0604030504040204" pitchFamily="34" charset="0"/>
              </a:rPr>
              <a:t>Pour la réalisation de l’activité, Orange Burkina Faso mettra à notre disposition des applications. L’accès à ses différentes applications se fera via des identifiants et mot de passe personnalisé.</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solidFill>
                  <a:srgbClr val="000000"/>
                </a:solidFill>
                <a:latin typeface="Calibri Light" panose="020F0302020204030204" pitchFamily="34" charset="0"/>
                <a:ea typeface="Arial" panose="020B0604020202020204" pitchFamily="34" charset="0"/>
                <a:cs typeface="Tahoma" panose="020B0604030504040204" pitchFamily="34" charset="0"/>
              </a:rPr>
              <a:t> </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xmlns="" id="{D0EBCE0E-4A18-89B6-6898-2CEB7E267CF7}"/>
              </a:ext>
            </a:extLst>
          </p:cNvPr>
          <p:cNvSpPr txBox="1"/>
          <p:nvPr/>
        </p:nvSpPr>
        <p:spPr>
          <a:xfrm>
            <a:off x="406066" y="1392675"/>
            <a:ext cx="6482551" cy="382092"/>
          </a:xfrm>
          <a:prstGeom prst="rect">
            <a:avLst/>
          </a:prstGeom>
          <a:noFill/>
        </p:spPr>
        <p:txBody>
          <a:bodyPr wrap="square">
            <a:spAutoFit/>
          </a:bodyPr>
          <a:lstStyle/>
          <a:p>
            <a:pPr defTabSz="802020">
              <a:lnSpc>
                <a:spcPct val="150000"/>
              </a:lnSpc>
              <a:defRPr/>
            </a:pPr>
            <a:r>
              <a:rPr lang="fr-FR" sz="1400" dirty="0">
                <a:solidFill>
                  <a:srgbClr val="000000"/>
                </a:solidFill>
                <a:latin typeface="Calibri Light" panose="020F0302020204030204" pitchFamily="34" charset="0"/>
              </a:rPr>
              <a:t>Ci-dessous une synthèse de nos pratiques :</a:t>
            </a:r>
          </a:p>
        </p:txBody>
      </p:sp>
      <p:sp>
        <p:nvSpPr>
          <p:cNvPr id="17" name="Espace réservé du numéro de diapositive 16"/>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65</a:t>
            </a:fld>
            <a:endParaRPr lang="fr-FR" sz="900" dirty="0">
              <a:solidFill>
                <a:schemeClr val="bg1">
                  <a:alpha val="70000"/>
                </a:schemeClr>
              </a:solidFill>
            </a:endParaRPr>
          </a:p>
        </p:txBody>
      </p:sp>
      <p:sp>
        <p:nvSpPr>
          <p:cNvPr id="25" name="Rectangle 24">
            <a:extLst>
              <a:ext uri="{FF2B5EF4-FFF2-40B4-BE49-F238E27FC236}">
                <a16:creationId xmlns:a16="http://schemas.microsoft.com/office/drawing/2014/main" xmlns="" id="{10491C92-5D8A-6173-1EF2-19E0F4F0663A}"/>
              </a:ext>
            </a:extLst>
          </p:cNvPr>
          <p:cNvSpPr/>
          <p:nvPr/>
        </p:nvSpPr>
        <p:spPr>
          <a:xfrm>
            <a:off x="3187672" y="6106322"/>
            <a:ext cx="1956813" cy="241631"/>
          </a:xfrm>
          <a:prstGeom prst="rect">
            <a:avLst/>
          </a:prstGeom>
          <a:solidFill>
            <a:schemeClr val="bg1"/>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10491C92-5D8A-6173-1EF2-19E0F4F0663A}"/>
              </a:ext>
            </a:extLst>
          </p:cNvPr>
          <p:cNvSpPr/>
          <p:nvPr/>
        </p:nvSpPr>
        <p:spPr>
          <a:xfrm>
            <a:off x="3200588" y="3501467"/>
            <a:ext cx="1806363" cy="198879"/>
          </a:xfrm>
          <a:prstGeom prst="rect">
            <a:avLst/>
          </a:prstGeom>
          <a:solidFill>
            <a:schemeClr val="bg1"/>
          </a:solidFill>
          <a:ln w="12700" cap="flat" cmpd="sng" algn="ctr">
            <a:noFill/>
            <a:prstDash val="solid"/>
            <a:miter lim="800000"/>
          </a:ln>
          <a:effectLst/>
        </p:spPr>
        <p:txBody>
          <a:bodyPr rot="0" spcFirstLastPara="0" vert="horz" wrap="square" lIns="80201" tIns="40100" rIns="80201" bIns="40100" numCol="1" spcCol="0" rtlCol="0" fromWordArt="0" anchor="ctr" anchorCtr="0" forceAA="0" compatLnSpc="1">
            <a:prstTxWarp prst="textNoShape">
              <a:avLst/>
            </a:prstTxWarp>
            <a:noAutofit/>
          </a:bodyPr>
          <a:lstStyle/>
          <a:p>
            <a:pPr algn="ctr">
              <a:lnSpc>
                <a:spcPct val="107000"/>
              </a:lnSpc>
              <a:spcAft>
                <a:spcPts val="702"/>
              </a:spcAft>
            </a:pPr>
            <a:endParaRPr lang="fr-FR" sz="96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7351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grpSp>
        <p:nvGrpSpPr>
          <p:cNvPr id="2" name="Groupe 1">
            <a:extLst>
              <a:ext uri="{FF2B5EF4-FFF2-40B4-BE49-F238E27FC236}">
                <a16:creationId xmlns:a16="http://schemas.microsoft.com/office/drawing/2014/main" xmlns="" id="{F0A33974-29FE-E78D-F4DD-899B9854F806}"/>
              </a:ext>
            </a:extLst>
          </p:cNvPr>
          <p:cNvGrpSpPr/>
          <p:nvPr/>
        </p:nvGrpSpPr>
        <p:grpSpPr>
          <a:xfrm>
            <a:off x="181327" y="2308144"/>
            <a:ext cx="6881468" cy="4229537"/>
            <a:chOff x="-435288" y="-190364"/>
            <a:chExt cx="13990774" cy="4619993"/>
          </a:xfrm>
        </p:grpSpPr>
        <p:sp>
          <p:nvSpPr>
            <p:cNvPr id="8" name="TextBox 11">
              <a:extLst>
                <a:ext uri="{FF2B5EF4-FFF2-40B4-BE49-F238E27FC236}">
                  <a16:creationId xmlns:a16="http://schemas.microsoft.com/office/drawing/2014/main" xmlns="" id="{D16988E2-BAF9-46DC-B075-30C476AA5D92}"/>
                </a:ext>
              </a:extLst>
            </p:cNvPr>
            <p:cNvSpPr txBox="1"/>
            <p:nvPr/>
          </p:nvSpPr>
          <p:spPr>
            <a:xfrm>
              <a:off x="-181538" y="-91235"/>
              <a:ext cx="2649208" cy="740658"/>
            </a:xfrm>
            <a:prstGeom prst="rect">
              <a:avLst/>
            </a:prstGeom>
            <a:solidFill>
              <a:schemeClr val="accent4">
                <a:lumMod val="20000"/>
                <a:lumOff val="80000"/>
              </a:schemeClr>
            </a:solidFill>
            <a:ln>
              <a:noFill/>
            </a:ln>
          </p:spPr>
          <p:txBody>
            <a:bodyPr wrap="square" rtlCol="0" anchor="ctr">
              <a:noAutofit/>
            </a:bodyPr>
            <a:lstStyle/>
            <a:p>
              <a:pPr algn="ctr" defTabSz="802020">
                <a:defRPr/>
              </a:pPr>
              <a:r>
                <a:rPr lang="en-US" sz="1400" b="1">
                  <a:solidFill>
                    <a:srgbClr val="3366CC"/>
                  </a:solidFill>
                  <a:latin typeface="Calibri Light" panose="020F0302020204030204" pitchFamily="34" charset="0"/>
                  <a:ea typeface="Times New Roman" panose="02020603050405020304" pitchFamily="18" charset="0"/>
                  <a:cs typeface="Times New Roman" panose="02020603050405020304" pitchFamily="18" charset="0"/>
                </a:rPr>
                <a:t>01</a:t>
              </a:r>
              <a:endParaRPr lang="fr-FR" sz="1400" kern="0">
                <a:solidFill>
                  <a:sysClr val="windowText" lastClr="000000"/>
                </a:solidFill>
                <a:latin typeface="Times New Roman" panose="02020603050405020304" pitchFamily="18" charset="0"/>
                <a:ea typeface="Times New Roman" panose="02020603050405020304" pitchFamily="18" charset="0"/>
              </a:endParaRPr>
            </a:p>
          </p:txBody>
        </p:sp>
        <p:sp>
          <p:nvSpPr>
            <p:cNvPr id="9" name="TextBox 12">
              <a:extLst>
                <a:ext uri="{FF2B5EF4-FFF2-40B4-BE49-F238E27FC236}">
                  <a16:creationId xmlns:a16="http://schemas.microsoft.com/office/drawing/2014/main" xmlns="" id="{3A4BC036-B124-4C40-A423-5D0A945D93CD}"/>
                </a:ext>
              </a:extLst>
            </p:cNvPr>
            <p:cNvSpPr txBox="1"/>
            <p:nvPr/>
          </p:nvSpPr>
          <p:spPr>
            <a:xfrm>
              <a:off x="-100854" y="2180039"/>
              <a:ext cx="2649548" cy="739280"/>
            </a:xfrm>
            <a:prstGeom prst="rect">
              <a:avLst/>
            </a:prstGeom>
            <a:solidFill>
              <a:schemeClr val="bg1">
                <a:lumMod val="75000"/>
              </a:schemeClr>
            </a:solidFill>
            <a:ln>
              <a:noFill/>
            </a:ln>
          </p:spPr>
          <p:txBody>
            <a:bodyPr wrap="square" rtlCol="0" anchor="ctr">
              <a:noAutofit/>
            </a:bodyPr>
            <a:lstStyle/>
            <a:p>
              <a:pPr algn="ctr" defTabSz="802020">
                <a:defRPr/>
              </a:pPr>
              <a:r>
                <a:rPr lang="en-US" sz="1400" b="1">
                  <a:solidFill>
                    <a:srgbClr val="FF3300"/>
                  </a:solidFill>
                  <a:latin typeface="Calibri Light" panose="020F0302020204030204" pitchFamily="34" charset="0"/>
                  <a:ea typeface="Times New Roman" panose="02020603050405020304" pitchFamily="18" charset="0"/>
                  <a:cs typeface="Times New Roman" panose="02020603050405020304" pitchFamily="18" charset="0"/>
                </a:rPr>
                <a:t>02</a:t>
              </a:r>
              <a:endParaRPr lang="fr-FR" sz="1400" kern="0">
                <a:solidFill>
                  <a:sysClr val="windowText" lastClr="000000"/>
                </a:solidFill>
                <a:latin typeface="Times New Roman" panose="02020603050405020304" pitchFamily="18" charset="0"/>
                <a:ea typeface="Times New Roman" panose="02020603050405020304" pitchFamily="18" charset="0"/>
              </a:endParaRPr>
            </a:p>
          </p:txBody>
        </p:sp>
        <p:sp>
          <p:nvSpPr>
            <p:cNvPr id="10" name="TextBox 13">
              <a:extLst>
                <a:ext uri="{FF2B5EF4-FFF2-40B4-BE49-F238E27FC236}">
                  <a16:creationId xmlns:a16="http://schemas.microsoft.com/office/drawing/2014/main" xmlns="" id="{A27D643F-D770-4379-83D6-F81BA377C8D9}"/>
                </a:ext>
              </a:extLst>
            </p:cNvPr>
            <p:cNvSpPr txBox="1"/>
            <p:nvPr/>
          </p:nvSpPr>
          <p:spPr>
            <a:xfrm>
              <a:off x="10239388" y="-190364"/>
              <a:ext cx="2649548" cy="739280"/>
            </a:xfrm>
            <a:prstGeom prst="rect">
              <a:avLst/>
            </a:prstGeom>
            <a:solidFill>
              <a:srgbClr val="FFC000"/>
            </a:solidFill>
            <a:ln>
              <a:noFill/>
            </a:ln>
          </p:spPr>
          <p:txBody>
            <a:bodyPr wrap="square" rtlCol="0" anchor="ctr">
              <a:noAutofit/>
            </a:bodyPr>
            <a:lstStyle/>
            <a:p>
              <a:pPr algn="ctr" defTabSz="802020">
                <a:defRPr/>
              </a:pPr>
              <a:r>
                <a:rPr lang="en-US" sz="1400" b="1">
                  <a:solidFill>
                    <a:srgbClr val="2D2C2C"/>
                  </a:solidFill>
                  <a:latin typeface="Calibri Light" panose="020F0302020204030204" pitchFamily="34" charset="0"/>
                  <a:ea typeface="Times New Roman" panose="02020603050405020304" pitchFamily="18" charset="0"/>
                  <a:cs typeface="Times New Roman" panose="02020603050405020304" pitchFamily="18" charset="0"/>
                </a:rPr>
                <a:t>03</a:t>
              </a:r>
              <a:endParaRPr lang="fr-FR" sz="1400" kern="0">
                <a:solidFill>
                  <a:sysClr val="windowText" lastClr="000000"/>
                </a:solidFill>
                <a:latin typeface="Times New Roman" panose="02020603050405020304" pitchFamily="18" charset="0"/>
                <a:ea typeface="Times New Roman" panose="02020603050405020304" pitchFamily="18" charset="0"/>
              </a:endParaRPr>
            </a:p>
          </p:txBody>
        </p:sp>
        <p:sp>
          <p:nvSpPr>
            <p:cNvPr id="11" name="TextBox 14">
              <a:extLst>
                <a:ext uri="{FF2B5EF4-FFF2-40B4-BE49-F238E27FC236}">
                  <a16:creationId xmlns:a16="http://schemas.microsoft.com/office/drawing/2014/main" xmlns="" id="{3AAC8071-71D9-4E66-B063-07C8A2941948}"/>
                </a:ext>
              </a:extLst>
            </p:cNvPr>
            <p:cNvSpPr txBox="1"/>
            <p:nvPr/>
          </p:nvSpPr>
          <p:spPr>
            <a:xfrm>
              <a:off x="10239388" y="2136256"/>
              <a:ext cx="2649548" cy="739280"/>
            </a:xfrm>
            <a:prstGeom prst="rect">
              <a:avLst/>
            </a:prstGeom>
            <a:solidFill>
              <a:srgbClr val="66FF33"/>
            </a:solidFill>
            <a:ln>
              <a:noFill/>
            </a:ln>
          </p:spPr>
          <p:txBody>
            <a:bodyPr wrap="square" rtlCol="0" anchor="ctr">
              <a:noAutofit/>
            </a:bodyPr>
            <a:lstStyle/>
            <a:p>
              <a:pPr algn="ctr" defTabSz="802020">
                <a:defRPr/>
              </a:pPr>
              <a:r>
                <a:rPr lang="en-US" sz="14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04</a:t>
              </a:r>
              <a:endParaRPr lang="fr-FR" sz="1400" kern="0" dirty="0">
                <a:solidFill>
                  <a:schemeClr val="bg1"/>
                </a:solidFill>
                <a:latin typeface="Times New Roman" panose="02020603050405020304" pitchFamily="18" charset="0"/>
                <a:ea typeface="Times New Roman" panose="02020603050405020304" pitchFamily="18" charset="0"/>
              </a:endParaRPr>
            </a:p>
          </p:txBody>
        </p:sp>
        <p:sp>
          <p:nvSpPr>
            <p:cNvPr id="12" name="TextBox 15">
              <a:extLst>
                <a:ext uri="{FF2B5EF4-FFF2-40B4-BE49-F238E27FC236}">
                  <a16:creationId xmlns:a16="http://schemas.microsoft.com/office/drawing/2014/main" xmlns="" id="{F5B356CD-3DFD-491A-96C7-D390DD41B895}"/>
                </a:ext>
              </a:extLst>
            </p:cNvPr>
            <p:cNvSpPr txBox="1"/>
            <p:nvPr/>
          </p:nvSpPr>
          <p:spPr>
            <a:xfrm>
              <a:off x="-374691" y="647229"/>
              <a:ext cx="3132537" cy="369670"/>
            </a:xfrm>
            <a:prstGeom prst="rect">
              <a:avLst/>
            </a:prstGeom>
            <a:noFill/>
          </p:spPr>
          <p:txBody>
            <a:bodyPr wrap="square" rtlCol="0">
              <a:noAutofit/>
            </a:bodyPr>
            <a:lstStyle/>
            <a:p>
              <a:pPr defTabSz="802020">
                <a:defRPr/>
              </a:pPr>
              <a:r>
                <a:rPr lang="en-US" sz="1053"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ENTRÉE EN FORMATION</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3" name="TextBox 16">
              <a:extLst>
                <a:ext uri="{FF2B5EF4-FFF2-40B4-BE49-F238E27FC236}">
                  <a16:creationId xmlns:a16="http://schemas.microsoft.com/office/drawing/2014/main" xmlns="" id="{690E0038-E951-4376-84A5-4F689CAE2AFD}"/>
                </a:ext>
              </a:extLst>
            </p:cNvPr>
            <p:cNvSpPr txBox="1"/>
            <p:nvPr/>
          </p:nvSpPr>
          <p:spPr>
            <a:xfrm>
              <a:off x="-435288" y="875641"/>
              <a:ext cx="4194087" cy="1547231"/>
            </a:xfrm>
            <a:prstGeom prst="rect">
              <a:avLst/>
            </a:prstGeom>
            <a:noFill/>
          </p:spPr>
          <p:txBody>
            <a:bodyPr wrap="square" rtlCol="0">
              <a:noAutofit/>
            </a:bodyPr>
            <a:lstStyle/>
            <a:p>
              <a:pPr defTabSz="802020">
                <a:defRPr/>
              </a:pPr>
              <a:r>
                <a:rPr lang="fr-FR" sz="1053" dirty="0">
                  <a:solidFill>
                    <a:srgbClr val="474747"/>
                  </a:solidFill>
                  <a:latin typeface="Calibri Light" panose="020F0302020204030204" pitchFamily="34" charset="0"/>
                  <a:ea typeface="Times New Roman" panose="02020603050405020304" pitchFamily="18" charset="0"/>
                  <a:cs typeface="Times New Roman" panose="02020603050405020304" pitchFamily="18" charset="0"/>
                </a:rPr>
                <a:t>Envoyer le point des Ressources humaines pour la création des accès  dès entrée en  formation selon habilitations des conseillers (équipe titulaire+ astreinte)</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4" name="TextBox 17">
              <a:extLst>
                <a:ext uri="{FF2B5EF4-FFF2-40B4-BE49-F238E27FC236}">
                  <a16:creationId xmlns:a16="http://schemas.microsoft.com/office/drawing/2014/main" xmlns="" id="{B27F1A4B-BC99-4082-8DDB-CCC4BFD8EC44}"/>
                </a:ext>
              </a:extLst>
            </p:cNvPr>
            <p:cNvSpPr txBox="1"/>
            <p:nvPr/>
          </p:nvSpPr>
          <p:spPr>
            <a:xfrm>
              <a:off x="10074952" y="2875536"/>
              <a:ext cx="3127631" cy="633804"/>
            </a:xfrm>
            <a:prstGeom prst="rect">
              <a:avLst/>
            </a:prstGeom>
            <a:noFill/>
          </p:spPr>
          <p:txBody>
            <a:bodyPr wrap="square" rtlCol="0">
              <a:noAutofit/>
            </a:bodyPr>
            <a:lstStyle/>
            <a:p>
              <a:pPr defTabSz="802020">
                <a:defRPr/>
              </a:pPr>
              <a:r>
                <a:rPr lang="en-US" sz="1053"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DEMISSION </a:t>
              </a:r>
              <a:r>
                <a:rPr lang="en-US" sz="1053" b="1"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ou</a:t>
              </a:r>
              <a:r>
                <a:rPr lang="en-US" sz="1053"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ABSENCE PROLONGEE</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5" name="TextBox 18">
              <a:extLst>
                <a:ext uri="{FF2B5EF4-FFF2-40B4-BE49-F238E27FC236}">
                  <a16:creationId xmlns:a16="http://schemas.microsoft.com/office/drawing/2014/main" xmlns="" id="{F84FE99B-14B2-4A45-80EB-68DB0FE4B3E7}"/>
                </a:ext>
              </a:extLst>
            </p:cNvPr>
            <p:cNvSpPr txBox="1"/>
            <p:nvPr/>
          </p:nvSpPr>
          <p:spPr>
            <a:xfrm>
              <a:off x="10086626" y="3313569"/>
              <a:ext cx="3340126" cy="979569"/>
            </a:xfrm>
            <a:prstGeom prst="rect">
              <a:avLst/>
            </a:prstGeom>
            <a:noFill/>
          </p:spPr>
          <p:txBody>
            <a:bodyPr wrap="square" rtlCol="0">
              <a:noAutofit/>
            </a:bodyPr>
            <a:lstStyle/>
            <a:p>
              <a:pPr defTabSz="802020">
                <a:defRPr/>
              </a:pPr>
              <a:r>
                <a:rPr lang="fr-FR" sz="1053" dirty="0">
                  <a:solidFill>
                    <a:srgbClr val="474747"/>
                  </a:solidFill>
                  <a:latin typeface="Calibri Light" panose="020F0302020204030204" pitchFamily="34" charset="0"/>
                  <a:ea typeface="Times New Roman" panose="02020603050405020304" pitchFamily="18" charset="0"/>
                  <a:cs typeface="Times New Roman" panose="02020603050405020304" pitchFamily="18" charset="0"/>
                </a:rPr>
                <a:t>Envoyer la liste des agents ne Faisant plus partie de l’effectif dès constatation pour suppression</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6" name="TextBox 19">
              <a:extLst>
                <a:ext uri="{FF2B5EF4-FFF2-40B4-BE49-F238E27FC236}">
                  <a16:creationId xmlns:a16="http://schemas.microsoft.com/office/drawing/2014/main" xmlns="" id="{C5237ED8-E1C5-40CD-B9F0-33993A10B4B0}"/>
                </a:ext>
              </a:extLst>
            </p:cNvPr>
            <p:cNvSpPr txBox="1"/>
            <p:nvPr/>
          </p:nvSpPr>
          <p:spPr>
            <a:xfrm>
              <a:off x="10108602" y="667585"/>
              <a:ext cx="2506718" cy="369670"/>
            </a:xfrm>
            <a:prstGeom prst="rect">
              <a:avLst/>
            </a:prstGeom>
            <a:noFill/>
          </p:spPr>
          <p:txBody>
            <a:bodyPr wrap="square" rtlCol="0">
              <a:noAutofit/>
            </a:bodyPr>
            <a:lstStyle/>
            <a:p>
              <a:pPr defTabSz="802020">
                <a:defRPr/>
              </a:pPr>
              <a:r>
                <a:rPr lang="en-US" sz="1053"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ACCES BLOQUE</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7" name="TextBox 20">
              <a:extLst>
                <a:ext uri="{FF2B5EF4-FFF2-40B4-BE49-F238E27FC236}">
                  <a16:creationId xmlns:a16="http://schemas.microsoft.com/office/drawing/2014/main" xmlns="" id="{27AC18C3-70AD-4E9E-BB87-A0EA57A3C716}"/>
                </a:ext>
              </a:extLst>
            </p:cNvPr>
            <p:cNvSpPr txBox="1"/>
            <p:nvPr/>
          </p:nvSpPr>
          <p:spPr>
            <a:xfrm>
              <a:off x="10074952" y="856518"/>
              <a:ext cx="3480534" cy="1161070"/>
            </a:xfrm>
            <a:prstGeom prst="rect">
              <a:avLst/>
            </a:prstGeom>
            <a:noFill/>
          </p:spPr>
          <p:txBody>
            <a:bodyPr wrap="square" rtlCol="0">
              <a:noAutofit/>
            </a:bodyPr>
            <a:lstStyle/>
            <a:p>
              <a:pPr defTabSz="802020">
                <a:defRPr/>
              </a:pPr>
              <a:r>
                <a:rPr lang="fr-FR" sz="1053" dirty="0">
                  <a:solidFill>
                    <a:srgbClr val="474747"/>
                  </a:solidFill>
                  <a:latin typeface="Calibri Light" panose="020F0302020204030204" pitchFamily="34" charset="0"/>
                  <a:ea typeface="Times New Roman" panose="02020603050405020304" pitchFamily="18" charset="0"/>
                  <a:cs typeface="Times New Roman" panose="02020603050405020304" pitchFamily="18" charset="0"/>
                </a:rPr>
                <a:t>En cas d’accès bloqué introduire immédiatement une demande de réinitialisation</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8" name="TextBox 21">
              <a:extLst>
                <a:ext uri="{FF2B5EF4-FFF2-40B4-BE49-F238E27FC236}">
                  <a16:creationId xmlns:a16="http://schemas.microsoft.com/office/drawing/2014/main" xmlns="" id="{FEDAE81A-EF07-422A-9427-BBC0383220D8}"/>
                </a:ext>
              </a:extLst>
            </p:cNvPr>
            <p:cNvSpPr txBox="1"/>
            <p:nvPr/>
          </p:nvSpPr>
          <p:spPr>
            <a:xfrm>
              <a:off x="-273827" y="2924188"/>
              <a:ext cx="2506717" cy="369670"/>
            </a:xfrm>
            <a:prstGeom prst="rect">
              <a:avLst/>
            </a:prstGeom>
            <a:noFill/>
          </p:spPr>
          <p:txBody>
            <a:bodyPr wrap="square" rtlCol="0">
              <a:noAutofit/>
            </a:bodyPr>
            <a:lstStyle/>
            <a:p>
              <a:pPr defTabSz="802020">
                <a:defRPr/>
              </a:pPr>
              <a:r>
                <a:rPr lang="en-US" sz="1053"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REVUE DES ACCES</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sp>
          <p:nvSpPr>
            <p:cNvPr id="19" name="TextBox 22">
              <a:extLst>
                <a:ext uri="{FF2B5EF4-FFF2-40B4-BE49-F238E27FC236}">
                  <a16:creationId xmlns:a16="http://schemas.microsoft.com/office/drawing/2014/main" xmlns="" id="{107D96EB-30CF-4CCE-BE5B-327155899FA9}"/>
                </a:ext>
              </a:extLst>
            </p:cNvPr>
            <p:cNvSpPr txBox="1"/>
            <p:nvPr/>
          </p:nvSpPr>
          <p:spPr>
            <a:xfrm>
              <a:off x="-390969" y="3142998"/>
              <a:ext cx="4399252" cy="1286631"/>
            </a:xfrm>
            <a:prstGeom prst="rect">
              <a:avLst/>
            </a:prstGeom>
            <a:noFill/>
          </p:spPr>
          <p:txBody>
            <a:bodyPr wrap="square" rtlCol="0">
              <a:noAutofit/>
            </a:bodyPr>
            <a:lstStyle/>
            <a:p>
              <a:pPr defTabSz="802020">
                <a:defRPr/>
              </a:pPr>
              <a:r>
                <a:rPr lang="fr-FR" sz="1053" dirty="0">
                  <a:solidFill>
                    <a:srgbClr val="474747"/>
                  </a:solidFill>
                  <a:latin typeface="Calibri Light" panose="020F0302020204030204" pitchFamily="34" charset="0"/>
                  <a:ea typeface="Times New Roman" panose="02020603050405020304" pitchFamily="18" charset="0"/>
                  <a:cs typeface="Times New Roman" panose="02020603050405020304" pitchFamily="18" charset="0"/>
                </a:rPr>
                <a:t>Etablir chaque semaine un </a:t>
              </a:r>
              <a:r>
                <a:rPr lang="fr-FR" sz="1053" dirty="0" err="1">
                  <a:solidFill>
                    <a:srgbClr val="474747"/>
                  </a:solidFill>
                  <a:latin typeface="Calibri Light" panose="020F0302020204030204" pitchFamily="34" charset="0"/>
                  <a:ea typeface="Times New Roman" panose="02020603050405020304" pitchFamily="18" charset="0"/>
                  <a:cs typeface="Times New Roman" panose="02020603050405020304" pitchFamily="18" charset="0"/>
                </a:rPr>
                <a:t>reporting</a:t>
              </a:r>
              <a:r>
                <a:rPr lang="fr-FR" sz="1053" dirty="0">
                  <a:solidFill>
                    <a:srgbClr val="474747"/>
                  </a:solidFill>
                  <a:latin typeface="Calibri Light" panose="020F0302020204030204" pitchFamily="34" charset="0"/>
                  <a:ea typeface="Times New Roman" panose="02020603050405020304" pitchFamily="18" charset="0"/>
                  <a:cs typeface="Times New Roman" panose="02020603050405020304" pitchFamily="18" charset="0"/>
                </a:rPr>
                <a:t> sur l’état des accès et le partager à toutes les équipes.</a:t>
              </a:r>
              <a:endParaRPr lang="fr-FR" sz="1053" kern="0" dirty="0">
                <a:solidFill>
                  <a:sysClr val="windowText" lastClr="000000"/>
                </a:solidFill>
                <a:latin typeface="Times New Roman" panose="02020603050405020304" pitchFamily="18" charset="0"/>
                <a:ea typeface="Times New Roman" panose="02020603050405020304" pitchFamily="18" charset="0"/>
              </a:endParaRPr>
            </a:p>
            <a:p>
              <a:pPr defTabSz="802020">
                <a:defRPr/>
              </a:pPr>
              <a:r>
                <a:rPr lang="fr-FR" sz="1053" dirty="0">
                  <a:solidFill>
                    <a:srgbClr val="474747"/>
                  </a:solidFill>
                  <a:latin typeface="Calibri Light" panose="020F0302020204030204" pitchFamily="34" charset="0"/>
                  <a:ea typeface="Times New Roman" panose="02020603050405020304" pitchFamily="18" charset="0"/>
                  <a:cs typeface="Times New Roman" panose="02020603050405020304" pitchFamily="18" charset="0"/>
                </a:rPr>
                <a:t>Un calibrage chaque 03 mois sur les accès activés supprimés ou réinitialiser à valider par toutes les parties prenantes</a:t>
              </a:r>
              <a:endParaRPr lang="fr-FR" sz="1053" kern="0" dirty="0">
                <a:solidFill>
                  <a:sysClr val="windowText" lastClr="000000"/>
                </a:solidFill>
                <a:latin typeface="Times New Roman" panose="02020603050405020304" pitchFamily="18" charset="0"/>
                <a:ea typeface="Times New Roman" panose="02020603050405020304" pitchFamily="18" charset="0"/>
              </a:endParaRPr>
            </a:p>
          </p:txBody>
        </p:sp>
      </p:grpSp>
      <p:sp>
        <p:nvSpPr>
          <p:cNvPr id="22" name="ZoneTexte 21">
            <a:extLst>
              <a:ext uri="{FF2B5EF4-FFF2-40B4-BE49-F238E27FC236}">
                <a16:creationId xmlns:a16="http://schemas.microsoft.com/office/drawing/2014/main" xmlns="" id="{29F1CEA4-E5BA-1DB4-A078-963A179B014F}"/>
              </a:ext>
            </a:extLst>
          </p:cNvPr>
          <p:cNvSpPr txBox="1"/>
          <p:nvPr/>
        </p:nvSpPr>
        <p:spPr>
          <a:xfrm>
            <a:off x="2293695" y="7188540"/>
            <a:ext cx="3030832" cy="213776"/>
          </a:xfrm>
          <a:prstGeom prst="rect">
            <a:avLst/>
          </a:prstGeom>
          <a:noFill/>
        </p:spPr>
        <p:txBody>
          <a:bodyPr wrap="square">
            <a:spAutoFit/>
          </a:bodyPr>
          <a:lstStyle/>
          <a:p>
            <a:pPr algn="ctr">
              <a:spcAft>
                <a:spcPts val="877"/>
              </a:spcAft>
            </a:pPr>
            <a:r>
              <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21  Gestion des accès utilisateurs</a:t>
            </a:r>
          </a:p>
        </p:txBody>
      </p:sp>
      <p:sp>
        <p:nvSpPr>
          <p:cNvPr id="31" name="ZoneTexte 30">
            <a:extLst>
              <a:ext uri="{FF2B5EF4-FFF2-40B4-BE49-F238E27FC236}">
                <a16:creationId xmlns:a16="http://schemas.microsoft.com/office/drawing/2014/main" xmlns="" id="{73F75DE9-4C4B-9CBF-54B1-C6B8291998A2}"/>
              </a:ext>
            </a:extLst>
          </p:cNvPr>
          <p:cNvSpPr txBox="1"/>
          <p:nvPr/>
        </p:nvSpPr>
        <p:spPr>
          <a:xfrm>
            <a:off x="733425" y="1523840"/>
            <a:ext cx="5770268" cy="395470"/>
          </a:xfrm>
          <a:prstGeom prst="rect">
            <a:avLst/>
          </a:prstGeom>
          <a:noFill/>
        </p:spPr>
        <p:txBody>
          <a:bodyPr wrap="square">
            <a:spAutoFit/>
          </a:bodyPr>
          <a:lstStyle/>
          <a:p>
            <a:pPr algn="just">
              <a:lnSpc>
                <a:spcPct val="150000"/>
              </a:lnSpc>
              <a:spcAft>
                <a:spcPts val="702"/>
              </a:spcAft>
              <a:defRPr/>
            </a:pPr>
            <a:r>
              <a:rPr lang="fr-FR" sz="1400" dirty="0">
                <a:solidFill>
                  <a:srgbClr val="000000"/>
                </a:solidFill>
                <a:latin typeface="Calibri Light" panose="020F0302020204030204" pitchFamily="34" charset="0"/>
                <a:ea typeface="Arial" panose="020B0604020202020204" pitchFamily="34" charset="0"/>
                <a:cs typeface="Tahoma" panose="020B0604030504040204" pitchFamily="34" charset="0"/>
              </a:rPr>
              <a:t>Ci-dessous notre proposition de gestion des accès des applications clientes :</a:t>
            </a:r>
            <a:endPar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grpSp>
        <p:nvGrpSpPr>
          <p:cNvPr id="23" name="Groupe 22"/>
          <p:cNvGrpSpPr/>
          <p:nvPr/>
        </p:nvGrpSpPr>
        <p:grpSpPr>
          <a:xfrm>
            <a:off x="2984817" y="2646544"/>
            <a:ext cx="1954604" cy="2335111"/>
            <a:chOff x="10635517" y="31193"/>
            <a:chExt cx="1740979" cy="2452700"/>
          </a:xfrm>
        </p:grpSpPr>
        <p:sp>
          <p:nvSpPr>
            <p:cNvPr id="24" name="Freeform: Shape 7">
              <a:extLst>
                <a:ext uri="{FF2B5EF4-FFF2-40B4-BE49-F238E27FC236}">
                  <a16:creationId xmlns:a16="http://schemas.microsoft.com/office/drawing/2014/main" xmlns="" id="{794D8BAC-F743-4F47-B81F-8EDBCD445EE8}"/>
                </a:ext>
              </a:extLst>
            </p:cNvPr>
            <p:cNvSpPr/>
            <p:nvPr/>
          </p:nvSpPr>
          <p:spPr>
            <a:xfrm>
              <a:off x="10635517" y="328406"/>
              <a:ext cx="1023473" cy="2155487"/>
            </a:xfrm>
            <a:custGeom>
              <a:avLst/>
              <a:gdLst>
                <a:gd name="connsiteX0" fmla="*/ 891540 w 1783080"/>
                <a:gd name="connsiteY0" fmla="*/ 0 h 3088750"/>
                <a:gd name="connsiteX1" fmla="*/ 1783080 w 1783080"/>
                <a:gd name="connsiteY1" fmla="*/ 891540 h 3088750"/>
                <a:gd name="connsiteX2" fmla="*/ 1238568 w 1783080"/>
                <a:gd name="connsiteY2" fmla="*/ 1713019 h 3088750"/>
                <a:gd name="connsiteX3" fmla="*/ 1163030 w 1783080"/>
                <a:gd name="connsiteY3" fmla="*/ 1736467 h 3088750"/>
                <a:gd name="connsiteX4" fmla="*/ 1328862 w 1783080"/>
                <a:gd name="connsiteY4" fmla="*/ 3088750 h 3088750"/>
                <a:gd name="connsiteX5" fmla="*/ 454218 w 1783080"/>
                <a:gd name="connsiteY5" fmla="*/ 3088750 h 3088750"/>
                <a:gd name="connsiteX6" fmla="*/ 620050 w 1783080"/>
                <a:gd name="connsiteY6" fmla="*/ 1736467 h 3088750"/>
                <a:gd name="connsiteX7" fmla="*/ 544513 w 1783080"/>
                <a:gd name="connsiteY7" fmla="*/ 1713019 h 3088750"/>
                <a:gd name="connsiteX8" fmla="*/ 0 w 1783080"/>
                <a:gd name="connsiteY8" fmla="*/ 891540 h 3088750"/>
                <a:gd name="connsiteX9" fmla="*/ 891540 w 1783080"/>
                <a:gd name="connsiteY9" fmla="*/ 0 h 308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3080" h="3088750">
                  <a:moveTo>
                    <a:pt x="891540" y="0"/>
                  </a:moveTo>
                  <a:cubicBezTo>
                    <a:pt x="1383924" y="0"/>
                    <a:pt x="1783080" y="399156"/>
                    <a:pt x="1783080" y="891540"/>
                  </a:cubicBezTo>
                  <a:cubicBezTo>
                    <a:pt x="1783080" y="1260828"/>
                    <a:pt x="1558555" y="1577675"/>
                    <a:pt x="1238568" y="1713019"/>
                  </a:cubicBezTo>
                  <a:lnTo>
                    <a:pt x="1163030" y="1736467"/>
                  </a:lnTo>
                  <a:lnTo>
                    <a:pt x="1328862" y="3088750"/>
                  </a:lnTo>
                  <a:lnTo>
                    <a:pt x="454218" y="3088750"/>
                  </a:lnTo>
                  <a:lnTo>
                    <a:pt x="620050" y="1736467"/>
                  </a:lnTo>
                  <a:lnTo>
                    <a:pt x="544513" y="1713019"/>
                  </a:lnTo>
                  <a:cubicBezTo>
                    <a:pt x="224525" y="1577675"/>
                    <a:pt x="0" y="1260828"/>
                    <a:pt x="0" y="891540"/>
                  </a:cubicBezTo>
                  <a:cubicBezTo>
                    <a:pt x="0" y="399156"/>
                    <a:pt x="399156" y="0"/>
                    <a:pt x="891540" y="0"/>
                  </a:cubicBezTo>
                  <a:close/>
                </a:path>
              </a:pathLst>
            </a:custGeom>
            <a:solidFill>
              <a:sysClr val="windowText" lastClr="000000"/>
            </a:solidFill>
            <a:ln w="317500" cap="flat" cmpd="sng" algn="ctr">
              <a:gradFill flip="none" rotWithShape="1">
                <a:gsLst>
                  <a:gs pos="0">
                    <a:sysClr val="window" lastClr="FFFFFF">
                      <a:lumMod val="50000"/>
                    </a:sysClr>
                  </a:gs>
                  <a:gs pos="27000">
                    <a:sysClr val="window" lastClr="FFFFFF">
                      <a:lumMod val="95000"/>
                    </a:sysClr>
                  </a:gs>
                  <a:gs pos="61071">
                    <a:sysClr val="window" lastClr="FFFFFF"/>
                  </a:gs>
                  <a:gs pos="47000">
                    <a:sysClr val="window" lastClr="FFFFFF">
                      <a:lumMod val="65000"/>
                    </a:sysClr>
                  </a:gs>
                  <a:gs pos="77000">
                    <a:sysClr val="window" lastClr="FFFFFF">
                      <a:lumMod val="75000"/>
                    </a:sysClr>
                  </a:gs>
                  <a:gs pos="72000">
                    <a:sysClr val="window" lastClr="FFFFFF">
                      <a:lumMod val="95000"/>
                    </a:sysClr>
                  </a:gs>
                </a:gsLst>
                <a:lin ang="2700000" scaled="1"/>
                <a:tileRect/>
              </a:gradFill>
              <a:prstDash val="solid"/>
              <a:miter lim="800000"/>
            </a:ln>
            <a:effectLst/>
            <a:scene3d>
              <a:camera prst="perspectiveRight"/>
              <a:lightRig rig="twoPt" dir="t"/>
            </a:scene3d>
            <a:sp3d extrusionH="203200" prstMaterial="softEdge">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endParaRPr>
            </a:p>
          </p:txBody>
        </p:sp>
        <p:grpSp>
          <p:nvGrpSpPr>
            <p:cNvPr id="25" name="Group 10">
              <a:extLst>
                <a:ext uri="{FF2B5EF4-FFF2-40B4-BE49-F238E27FC236}">
                  <a16:creationId xmlns:a16="http://schemas.microsoft.com/office/drawing/2014/main" xmlns="" id="{BC498C9B-768E-4DD0-8324-2EEF8D20E12B}"/>
                </a:ext>
              </a:extLst>
            </p:cNvPr>
            <p:cNvGrpSpPr/>
            <p:nvPr/>
          </p:nvGrpSpPr>
          <p:grpSpPr>
            <a:xfrm>
              <a:off x="10941484" y="31193"/>
              <a:ext cx="1435012" cy="1629730"/>
              <a:chOff x="7894905" y="1223890"/>
              <a:chExt cx="2518117" cy="2518117"/>
            </a:xfrm>
          </p:grpSpPr>
          <p:sp>
            <p:nvSpPr>
              <p:cNvPr id="26" name="Freeform: Shape 9">
                <a:extLst>
                  <a:ext uri="{FF2B5EF4-FFF2-40B4-BE49-F238E27FC236}">
                    <a16:creationId xmlns:a16="http://schemas.microsoft.com/office/drawing/2014/main" xmlns="" id="{5031829A-D24D-49B1-B169-FC978C3117DF}"/>
                  </a:ext>
                </a:extLst>
              </p:cNvPr>
              <p:cNvSpPr/>
              <p:nvPr/>
            </p:nvSpPr>
            <p:spPr>
              <a:xfrm>
                <a:off x="8102991" y="2194561"/>
                <a:ext cx="773722" cy="914400"/>
              </a:xfrm>
              <a:custGeom>
                <a:avLst/>
                <a:gdLst>
                  <a:gd name="connsiteX0" fmla="*/ 618978 w 998806"/>
                  <a:gd name="connsiteY0" fmla="*/ 0 h 886265"/>
                  <a:gd name="connsiteX1" fmla="*/ 0 w 998806"/>
                  <a:gd name="connsiteY1" fmla="*/ 464234 h 886265"/>
                  <a:gd name="connsiteX2" fmla="*/ 140677 w 998806"/>
                  <a:gd name="connsiteY2" fmla="*/ 886265 h 886265"/>
                  <a:gd name="connsiteX3" fmla="*/ 998806 w 998806"/>
                  <a:gd name="connsiteY3" fmla="*/ 872197 h 886265"/>
                  <a:gd name="connsiteX4" fmla="*/ 618978 w 998806"/>
                  <a:gd name="connsiteY4" fmla="*/ 0 h 886265"/>
                  <a:gd name="connsiteX0" fmla="*/ 562707 w 942535"/>
                  <a:gd name="connsiteY0" fmla="*/ 0 h 886265"/>
                  <a:gd name="connsiteX1" fmla="*/ 0 w 942535"/>
                  <a:gd name="connsiteY1" fmla="*/ 393896 h 886265"/>
                  <a:gd name="connsiteX2" fmla="*/ 84406 w 942535"/>
                  <a:gd name="connsiteY2" fmla="*/ 886265 h 886265"/>
                  <a:gd name="connsiteX3" fmla="*/ 942535 w 942535"/>
                  <a:gd name="connsiteY3" fmla="*/ 872197 h 886265"/>
                  <a:gd name="connsiteX4" fmla="*/ 562707 w 942535"/>
                  <a:gd name="connsiteY4" fmla="*/ 0 h 886265"/>
                  <a:gd name="connsiteX0" fmla="*/ 562707 w 942535"/>
                  <a:gd name="connsiteY0" fmla="*/ 0 h 872197"/>
                  <a:gd name="connsiteX1" fmla="*/ 0 w 942535"/>
                  <a:gd name="connsiteY1" fmla="*/ 393896 h 872197"/>
                  <a:gd name="connsiteX2" fmla="*/ 56271 w 942535"/>
                  <a:gd name="connsiteY2" fmla="*/ 815927 h 872197"/>
                  <a:gd name="connsiteX3" fmla="*/ 942535 w 942535"/>
                  <a:gd name="connsiteY3" fmla="*/ 872197 h 872197"/>
                  <a:gd name="connsiteX4" fmla="*/ 562707 w 942535"/>
                  <a:gd name="connsiteY4" fmla="*/ 0 h 872197"/>
                  <a:gd name="connsiteX0" fmla="*/ 562707 w 773722"/>
                  <a:gd name="connsiteY0" fmla="*/ 0 h 914400"/>
                  <a:gd name="connsiteX1" fmla="*/ 0 w 773722"/>
                  <a:gd name="connsiteY1" fmla="*/ 393896 h 914400"/>
                  <a:gd name="connsiteX2" fmla="*/ 56271 w 773722"/>
                  <a:gd name="connsiteY2" fmla="*/ 815927 h 914400"/>
                  <a:gd name="connsiteX3" fmla="*/ 773722 w 773722"/>
                  <a:gd name="connsiteY3" fmla="*/ 914400 h 914400"/>
                  <a:gd name="connsiteX4" fmla="*/ 562707 w 773722"/>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722" h="914400">
                    <a:moveTo>
                      <a:pt x="562707" y="0"/>
                    </a:moveTo>
                    <a:lnTo>
                      <a:pt x="0" y="393896"/>
                    </a:lnTo>
                    <a:lnTo>
                      <a:pt x="56271" y="815927"/>
                    </a:lnTo>
                    <a:lnTo>
                      <a:pt x="773722" y="914400"/>
                    </a:lnTo>
                    <a:lnTo>
                      <a:pt x="562707" y="0"/>
                    </a:lnTo>
                    <a:close/>
                  </a:path>
                </a:pathLst>
              </a:custGeom>
              <a:gradFill flip="none" rotWithShape="1">
                <a:gsLst>
                  <a:gs pos="84053">
                    <a:sysClr val="window" lastClr="FFFFFF">
                      <a:lumMod val="85000"/>
                    </a:sysClr>
                  </a:gs>
                  <a:gs pos="38900">
                    <a:sysClr val="window" lastClr="FFFFFF">
                      <a:lumMod val="95000"/>
                    </a:sysClr>
                  </a:gs>
                  <a:gs pos="0">
                    <a:sysClr val="windowText" lastClr="000000"/>
                  </a:gs>
                  <a:gs pos="100000">
                    <a:sysClr val="window" lastClr="FFFFFF"/>
                  </a:gs>
                </a:gsLst>
                <a:lin ang="0" scaled="1"/>
                <a:tileRect/>
              </a:gra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27" name="Circle: Hollow 8">
                <a:extLst>
                  <a:ext uri="{FF2B5EF4-FFF2-40B4-BE49-F238E27FC236}">
                    <a16:creationId xmlns:a16="http://schemas.microsoft.com/office/drawing/2014/main" xmlns="" id="{9A394ABA-50EA-4139-A1B2-3878B459C16E}"/>
                  </a:ext>
                </a:extLst>
              </p:cNvPr>
              <p:cNvSpPr/>
              <p:nvPr/>
            </p:nvSpPr>
            <p:spPr>
              <a:xfrm>
                <a:off x="7894905" y="1223890"/>
                <a:ext cx="2518117" cy="2518117"/>
              </a:xfrm>
              <a:prstGeom prst="donut">
                <a:avLst>
                  <a:gd name="adj" fmla="val 14354"/>
                </a:avLst>
              </a:prstGeom>
              <a:gradFill>
                <a:gsLst>
                  <a:gs pos="0">
                    <a:sysClr val="window" lastClr="FFFFFF">
                      <a:lumMod val="50000"/>
                    </a:sysClr>
                  </a:gs>
                  <a:gs pos="27000">
                    <a:sysClr val="window" lastClr="FFFFFF">
                      <a:lumMod val="95000"/>
                    </a:sysClr>
                  </a:gs>
                  <a:gs pos="61071">
                    <a:sysClr val="window" lastClr="FFFFFF"/>
                  </a:gs>
                  <a:gs pos="47000">
                    <a:sysClr val="window" lastClr="FFFFFF">
                      <a:lumMod val="65000"/>
                    </a:sysClr>
                  </a:gs>
                  <a:gs pos="77000">
                    <a:sysClr val="window" lastClr="FFFFFF">
                      <a:lumMod val="75000"/>
                    </a:sysClr>
                  </a:gs>
                  <a:gs pos="72000">
                    <a:sysClr val="window" lastClr="FFFFFF">
                      <a:lumMod val="95000"/>
                    </a:sysClr>
                  </a:gs>
                </a:gsLst>
                <a:lin ang="2700000" scaled="1"/>
              </a:gradFill>
              <a:ln w="12700" cap="flat" cmpd="sng" algn="ctr">
                <a:noFill/>
                <a:prstDash val="solid"/>
                <a:miter lim="800000"/>
              </a:ln>
              <a:effectLst/>
              <a:scene3d>
                <a:camera prst="isometricOffAxis1Left"/>
                <a:lightRig rig="threePt" dir="t"/>
              </a:scene3d>
              <a:sp3d extrusionH="50800">
                <a:bevelT w="88900" h="2349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sp>
        <p:nvSpPr>
          <p:cNvPr id="3" name="Espace réservé du numéro de diapositive 2"/>
          <p:cNvSpPr>
            <a:spLocks noGrp="1"/>
          </p:cNvSpPr>
          <p:nvPr>
            <p:ph type="sldNum" sz="quarter" idx="12"/>
          </p:nvPr>
        </p:nvSpPr>
        <p:spPr/>
        <p:txBody>
          <a:bodyPr/>
          <a:lstStyle/>
          <a:p>
            <a:fld id="{82EE24B5-652C-4DB5-B7C3-B5BBEC1280B1}" type="slidenum">
              <a:rPr lang="fr-FR" smtClean="0">
                <a:solidFill>
                  <a:srgbClr val="373545">
                    <a:alpha val="70000"/>
                  </a:srgbClr>
                </a:solidFill>
              </a:rPr>
              <a:pPr/>
              <a:t>66</a:t>
            </a:fld>
            <a:endParaRPr lang="fr-FR" dirty="0">
              <a:solidFill>
                <a:srgbClr val="373545">
                  <a:alpha val="70000"/>
                </a:srgbClr>
              </a:solidFill>
            </a:endParaRPr>
          </a:p>
        </p:txBody>
      </p:sp>
    </p:spTree>
    <p:extLst>
      <p:ext uri="{BB962C8B-B14F-4D97-AF65-F5344CB8AC3E}">
        <p14:creationId xmlns:p14="http://schemas.microsoft.com/office/powerpoint/2010/main" val="2300535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21" name="ZoneTexte 20">
            <a:extLst>
              <a:ext uri="{FF2B5EF4-FFF2-40B4-BE49-F238E27FC236}">
                <a16:creationId xmlns:a16="http://schemas.microsoft.com/office/drawing/2014/main" xmlns="" id="{AFA1E714-BCFA-86AB-951F-39DBDEEC93DA}"/>
              </a:ext>
            </a:extLst>
          </p:cNvPr>
          <p:cNvSpPr txBox="1"/>
          <p:nvPr/>
        </p:nvSpPr>
        <p:spPr>
          <a:xfrm>
            <a:off x="600567" y="1659450"/>
            <a:ext cx="6355365" cy="619272"/>
          </a:xfrm>
          <a:prstGeom prst="rect">
            <a:avLst/>
          </a:prstGeom>
          <a:noFill/>
        </p:spPr>
        <p:txBody>
          <a:bodyPr wrap="square">
            <a:spAutoFit/>
          </a:bodyPr>
          <a:lstStyle/>
          <a:p>
            <a:pPr marL="342900" indent="-342900">
              <a:lnSpc>
                <a:spcPct val="107000"/>
              </a:lnSpc>
              <a:spcBef>
                <a:spcPts val="1053"/>
              </a:spcBef>
              <a:buFont typeface="+mj-lt"/>
              <a:buAutoNum type="alphaUcPeriod" startAt="6"/>
            </a:pPr>
            <a:r>
              <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AMELIORATION </a:t>
            </a:r>
            <a:r>
              <a:rPr lang="fr-FR" sz="1600" b="1" kern="0" dirty="0" smtClean="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CONTINUE ET CAPACITE A ACCOMPAGNER LE CHANGEMENT</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336186" y="2492193"/>
            <a:ext cx="6884126" cy="3028971"/>
          </a:xfrm>
          <a:prstGeom prst="rect">
            <a:avLst/>
          </a:prstGeom>
        </p:spPr>
        <p:txBody>
          <a:bodyPr wrap="square">
            <a:spAutoFit/>
          </a:bodyPr>
          <a:lstStyle/>
          <a:p>
            <a:pPr algn="just">
              <a:lnSpc>
                <a:spcPct val="150000"/>
              </a:lnSpc>
              <a:spcAft>
                <a:spcPts val="1000"/>
              </a:spcAft>
            </a:pPr>
            <a:r>
              <a:rPr lang="fr-FR" sz="1400" dirty="0">
                <a:latin typeface="Calibri Light" panose="020F0302020204030204" pitchFamily="34" charset="0"/>
                <a:ea typeface="Calibri" panose="020F0502020204030204" pitchFamily="34" charset="0"/>
                <a:cs typeface="Calibri Light" panose="020F0302020204030204" pitchFamily="34" charset="0"/>
              </a:rPr>
              <a:t>Parallèlement à cette approche qualité, MEDIA CONTACT a mis en place une démarche d’amélioration continue basée sur la méthodologie Six Sigma. </a:t>
            </a:r>
          </a:p>
          <a:p>
            <a:pPr algn="just">
              <a:lnSpc>
                <a:spcPct val="150000"/>
              </a:lnSpc>
              <a:spcAft>
                <a:spcPts val="1000"/>
              </a:spcAft>
            </a:pPr>
            <a:r>
              <a:rPr lang="fr-FR" sz="1400" dirty="0">
                <a:latin typeface="Calibri Light" panose="020F0302020204030204" pitchFamily="34" charset="0"/>
                <a:ea typeface="Calibri" panose="020F0502020204030204" pitchFamily="34" charset="0"/>
                <a:cs typeface="Calibri Light" panose="020F0302020204030204" pitchFamily="34" charset="0"/>
              </a:rPr>
              <a:t>Cette méthodologie permet à MEDIA CONTACT de faire évoluer ses process par l’identification proactive des faiblesses et des axes d’amélioration.</a:t>
            </a:r>
          </a:p>
          <a:p>
            <a:pPr algn="just">
              <a:lnSpc>
                <a:spcPct val="150000"/>
              </a:lnSpc>
              <a:spcAft>
                <a:spcPts val="1000"/>
              </a:spcAft>
            </a:pPr>
            <a:r>
              <a:rPr lang="fr-FR" sz="1400" b="1" dirty="0">
                <a:latin typeface="Calibri Light" panose="020F0302020204030204" pitchFamily="34" charset="0"/>
                <a:ea typeface="Calibri" panose="020F0502020204030204" pitchFamily="34" charset="0"/>
                <a:cs typeface="Calibri Light" panose="020F0302020204030204" pitchFamily="34" charset="0"/>
              </a:rPr>
              <a:t>La méthodologie Six Sigma permet l’amélioration continue et l’excellence opérationnelle.</a:t>
            </a:r>
          </a:p>
          <a:p>
            <a:pPr algn="just">
              <a:lnSpc>
                <a:spcPct val="150000"/>
              </a:lnSpc>
              <a:spcAft>
                <a:spcPts val="0"/>
              </a:spcAft>
            </a:pPr>
            <a:r>
              <a:rPr lang="fr-FR" sz="1400" dirty="0">
                <a:latin typeface="Calibri Light" panose="020F0302020204030204" pitchFamily="34" charset="0"/>
                <a:ea typeface="Calibri" panose="020F0502020204030204" pitchFamily="34" charset="0"/>
                <a:cs typeface="Calibri Light" panose="020F0302020204030204" pitchFamily="34" charset="0"/>
              </a:rPr>
              <a:t>La méthodologie utilisée par Six Sigma – DMAAC (Définir, Mesurer, Analyser, Améliorer, Contrôler), s’appuie sur les données et les informations fournies par les équipes opérationnelles pour analyser les causes principales et accompagner le changement.</a:t>
            </a:r>
          </a:p>
        </p:txBody>
      </p:sp>
      <p:pic>
        <p:nvPicPr>
          <p:cNvPr id="6" name="Image 5"/>
          <p:cNvPicPr>
            <a:picLocks noChangeAspect="1"/>
          </p:cNvPicPr>
          <p:nvPr/>
        </p:nvPicPr>
        <p:blipFill>
          <a:blip r:embed="rId2"/>
          <a:stretch>
            <a:fillRect/>
          </a:stretch>
        </p:blipFill>
        <p:spPr>
          <a:xfrm>
            <a:off x="336185" y="5521164"/>
            <a:ext cx="6882777" cy="3772426"/>
          </a:xfrm>
          <a:prstGeom prst="rect">
            <a:avLst/>
          </a:prstGeom>
        </p:spPr>
      </p:pic>
      <p:sp>
        <p:nvSpPr>
          <p:cNvPr id="8" name="Rectangle 7"/>
          <p:cNvSpPr/>
          <p:nvPr/>
        </p:nvSpPr>
        <p:spPr>
          <a:xfrm>
            <a:off x="960259" y="9345516"/>
            <a:ext cx="2005677" cy="230832"/>
          </a:xfrm>
          <a:prstGeom prst="rect">
            <a:avLst/>
          </a:prstGeom>
        </p:spPr>
        <p:txBody>
          <a:bodyPr wrap="none">
            <a:spAutoFit/>
          </a:bodyPr>
          <a:lstStyle/>
          <a:p>
            <a:pPr>
              <a:spcAft>
                <a:spcPts val="1000"/>
              </a:spcAft>
            </a:pPr>
            <a:r>
              <a:rPr lang="fr-FR" sz="900" i="1" dirty="0">
                <a:solidFill>
                  <a:srgbClr val="44546A"/>
                </a:solidFill>
                <a:latin typeface="Times New Roman" panose="02020603050405020304" pitchFamily="18" charset="0"/>
                <a:ea typeface="Calibri" panose="020F0502020204030204" pitchFamily="34" charset="0"/>
              </a:rPr>
              <a:t>Figure </a:t>
            </a:r>
            <a:r>
              <a:rPr lang="fr-FR" sz="900" i="1" dirty="0" smtClean="0">
                <a:solidFill>
                  <a:srgbClr val="44546A"/>
                </a:solidFill>
                <a:latin typeface="Times New Roman" panose="02020603050405020304" pitchFamily="18" charset="0"/>
                <a:ea typeface="Calibri" panose="020F0502020204030204" pitchFamily="34" charset="0"/>
              </a:rPr>
              <a:t>22</a:t>
            </a:r>
            <a:r>
              <a:rPr lang="fr-FR" sz="900" i="1" dirty="0">
                <a:solidFill>
                  <a:srgbClr val="44546A"/>
                </a:solidFill>
                <a:latin typeface="Times New Roman" panose="02020603050405020304" pitchFamily="18" charset="0"/>
                <a:ea typeface="Calibri" panose="020F0502020204030204" pitchFamily="34" charset="0"/>
              </a:rPr>
              <a:t> : La méthodologie Six Sigma</a:t>
            </a:r>
            <a:endParaRPr lang="fr-FR" sz="900" i="1" dirty="0">
              <a:solidFill>
                <a:srgbClr val="44546A"/>
              </a:solidFill>
              <a:effectLst/>
              <a:latin typeface="Times New Roman" panose="02020603050405020304" pitchFamily="18" charset="0"/>
              <a:ea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67</a:t>
            </a:fld>
            <a:endParaRPr lang="fr-FR" sz="900" dirty="0">
              <a:solidFill>
                <a:schemeClr val="bg1">
                  <a:alpha val="70000"/>
                </a:schemeClr>
              </a:solidFill>
            </a:endParaRPr>
          </a:p>
        </p:txBody>
      </p:sp>
    </p:spTree>
    <p:extLst>
      <p:ext uri="{BB962C8B-B14F-4D97-AF65-F5344CB8AC3E}">
        <p14:creationId xmlns:p14="http://schemas.microsoft.com/office/powerpoint/2010/main" val="3758910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21" name="ZoneTexte 20">
            <a:extLst>
              <a:ext uri="{FF2B5EF4-FFF2-40B4-BE49-F238E27FC236}">
                <a16:creationId xmlns:a16="http://schemas.microsoft.com/office/drawing/2014/main" xmlns="" id="{AFA1E714-BCFA-86AB-951F-39DBDEEC93DA}"/>
              </a:ext>
            </a:extLst>
          </p:cNvPr>
          <p:cNvSpPr txBox="1"/>
          <p:nvPr/>
        </p:nvSpPr>
        <p:spPr>
          <a:xfrm>
            <a:off x="600567" y="1659450"/>
            <a:ext cx="6355365" cy="619272"/>
          </a:xfrm>
          <a:prstGeom prst="rect">
            <a:avLst/>
          </a:prstGeom>
          <a:noFill/>
        </p:spPr>
        <p:txBody>
          <a:bodyPr wrap="square">
            <a:spAutoFit/>
          </a:bodyPr>
          <a:lstStyle/>
          <a:p>
            <a:pPr marL="342900" indent="-342900">
              <a:lnSpc>
                <a:spcPct val="107000"/>
              </a:lnSpc>
              <a:spcBef>
                <a:spcPts val="1053"/>
              </a:spcBef>
              <a:buFont typeface="+mj-lt"/>
              <a:buAutoNum type="alphaUcPeriod" startAt="6"/>
            </a:pPr>
            <a:r>
              <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AMELIORATION </a:t>
            </a:r>
            <a:r>
              <a:rPr lang="fr-FR" sz="1600" b="1" kern="0" dirty="0" smtClean="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CONTINUE ET CAPACITE A ACCOMPAGNER LE CHANGEMENT</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336186" y="2492193"/>
            <a:ext cx="6884126" cy="4708981"/>
          </a:xfrm>
          <a:prstGeom prst="rect">
            <a:avLst/>
          </a:prstGeom>
        </p:spPr>
        <p:txBody>
          <a:bodyPr wrap="square">
            <a:spAutoFit/>
          </a:bodyPr>
          <a:lstStyle/>
          <a:p>
            <a:pPr algn="just">
              <a:spcAft>
                <a:spcPts val="300"/>
              </a:spcAf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En respectant ces référentiels, MEDIA CONTACT et SBIN pourront: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spcAft>
                <a:spcPts val="300"/>
              </a:spcAft>
            </a:pPr>
            <a:r>
              <a:rPr lang="fr-FR" sz="1400" dirty="0">
                <a:latin typeface="Calibri Light" panose="020F0302020204030204" pitchFamily="34" charset="0"/>
                <a:ea typeface="Times New Roman" panose="02020603050405020304" pitchFamily="18"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fontAlgn="base">
              <a:spcAft>
                <a:spcPts val="0"/>
              </a:spcAft>
              <a:buClr>
                <a:srgbClr val="FF0000"/>
              </a:buClr>
              <a:buSzPct val="114000"/>
              <a:buFont typeface="Arial" panose="020B0604020202020204" pitchFamily="34" charset="0"/>
              <a:buChar char="•"/>
              <a:tabLst>
                <a:tab pos="457200" algn="l"/>
              </a:tabLst>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Améliorer:</a:t>
            </a:r>
            <a:endPar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gn="just" fontAlgn="base">
              <a:spcAft>
                <a:spcPts val="0"/>
              </a:spcAft>
              <a:buClr>
                <a:srgbClr val="FF0000"/>
              </a:buClr>
              <a:buSzPct val="100000"/>
              <a:buFont typeface="Courier New" panose="02070309020205020404" pitchFamily="49" charset="0"/>
              <a:buChar char="o"/>
              <a:tabLst>
                <a:tab pos="914400" algn="l"/>
              </a:tabLs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La qualité</a:t>
            </a:r>
          </a:p>
          <a:p>
            <a:pPr marL="742950" lvl="1" indent="-285750" algn="just" fontAlgn="base">
              <a:spcAft>
                <a:spcPts val="0"/>
              </a:spcAft>
              <a:buClr>
                <a:srgbClr val="FF0000"/>
              </a:buClr>
              <a:buSzPct val="100000"/>
              <a:buFont typeface="Courier New" panose="02070309020205020404" pitchFamily="49" charset="0"/>
              <a:buChar char="o"/>
              <a:tabLst>
                <a:tab pos="914400" algn="l"/>
              </a:tabLs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Les services</a:t>
            </a:r>
          </a:p>
          <a:p>
            <a:pPr marL="742950" lvl="1" indent="-285750" algn="just" fontAlgn="base">
              <a:spcAft>
                <a:spcPts val="0"/>
              </a:spcAft>
              <a:buClr>
                <a:srgbClr val="FF0000"/>
              </a:buClr>
              <a:buSzPct val="100000"/>
              <a:buFont typeface="Courier New" panose="02070309020205020404" pitchFamily="49" charset="0"/>
              <a:buChar char="o"/>
              <a:tabLst>
                <a:tab pos="914400" algn="l"/>
              </a:tabLs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Les revenus</a:t>
            </a:r>
          </a:p>
          <a:p>
            <a:pPr marL="914400" algn="just" fontAlgn="base">
              <a:spcAft>
                <a:spcPts val="0"/>
              </a:spcAf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gn="just" fontAlgn="base">
              <a:buClr>
                <a:srgbClr val="FF0000"/>
              </a:buClr>
              <a:buSzPct val="114000"/>
              <a:buFont typeface="Arial" panose="020B0604020202020204" pitchFamily="34" charset="0"/>
              <a:buChar char="•"/>
              <a:tabLst>
                <a:tab pos="457200" algn="l"/>
              </a:tabLst>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Diminuer:</a:t>
            </a:r>
          </a:p>
          <a:p>
            <a:pPr marL="742950" lvl="1" indent="-285750" algn="just" fontAlgn="base">
              <a:buClr>
                <a:srgbClr val="FF0000"/>
              </a:buClr>
              <a:buSzPct val="100000"/>
              <a:buFont typeface="Courier New" panose="02070309020205020404" pitchFamily="49" charset="0"/>
              <a:buChar char="o"/>
              <a:tabLst>
                <a:tab pos="914400" algn="l"/>
              </a:tabLs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Les coûts</a:t>
            </a:r>
          </a:p>
          <a:p>
            <a:pPr marL="914400" algn="just" fontAlgn="base">
              <a:spcAft>
                <a:spcPts val="0"/>
              </a:spcAf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gn="just" fontAlgn="base">
              <a:spcAft>
                <a:spcPts val="0"/>
              </a:spcAft>
              <a:buClr>
                <a:srgbClr val="FF0000"/>
              </a:buClr>
              <a:buSzPct val="114000"/>
              <a:buFont typeface="Arial" panose="020B0604020202020204" pitchFamily="34" charset="0"/>
              <a:buChar char="•"/>
              <a:tabLst>
                <a:tab pos="457200" algn="l"/>
              </a:tabLst>
            </a:pP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Augmenter:</a:t>
            </a:r>
          </a:p>
          <a:p>
            <a:pPr marL="742950" lvl="1" indent="-285750" algn="just" fontAlgn="base">
              <a:spcAft>
                <a:spcPts val="0"/>
              </a:spcAft>
              <a:buClr>
                <a:srgbClr val="FF0000"/>
              </a:buClr>
              <a:buSzPct val="100000"/>
              <a:buFont typeface="Courier New" panose="02070309020205020404" pitchFamily="49" charset="0"/>
              <a:buChar char="o"/>
              <a:tabLst>
                <a:tab pos="914400" algn="l"/>
              </a:tabLs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La satisfaction des clients finaux</a:t>
            </a:r>
            <a:endPar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742950" lvl="1" indent="-285750" algn="just" fontAlgn="base">
              <a:spcAft>
                <a:spcPts val="0"/>
              </a:spcAft>
              <a:buClr>
                <a:srgbClr val="FF0000"/>
              </a:buClr>
              <a:buSzPct val="100000"/>
              <a:buFont typeface="Courier New" panose="02070309020205020404" pitchFamily="49" charset="0"/>
              <a:buChar char="o"/>
              <a:tabLst>
                <a:tab pos="914400" algn="l"/>
              </a:tabLs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Les </a:t>
            </a:r>
            <a:r>
              <a:rPr lang="fr-FR" sz="14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profits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gn="just">
              <a:spcBef>
                <a:spcPts val="400"/>
              </a:spcBef>
              <a:spcAft>
                <a:spcPts val="1000"/>
              </a:spcAf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Pour résumer,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lvl="0" algn="just" fontAlgn="base">
              <a:lnSpc>
                <a:spcPct val="150000"/>
              </a:lnSpc>
              <a:spcBef>
                <a:spcPts val="400"/>
              </a:spcBef>
              <a:spcAft>
                <a:spcPts val="600"/>
              </a:spcAft>
              <a:buSzPts val="1000"/>
              <a:tabLst>
                <a:tab pos="457200" algn="l"/>
              </a:tabLst>
            </a:pP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La mission principale de la qualité est </a:t>
            </a:r>
            <a:r>
              <a:rPr lang="fr-FR"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de garantir une solution efficace, utile pour le client, flexible et ajustable lorsque c’est nécessaire tout en respectant les impératifs clients de rentabilité et de satisfaction clien</a:t>
            </a:r>
            <a:r>
              <a:rPr lang="fr-FR"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 dans un strict respect des référentiels internationaux reconnus. </a:t>
            </a:r>
            <a:endParaRPr lang="fr-FR" sz="14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Espace réservé du numéro de diapositive 2"/>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68</a:t>
            </a:fld>
            <a:endParaRPr lang="fr-FR" sz="900" dirty="0">
              <a:solidFill>
                <a:schemeClr val="bg1">
                  <a:alpha val="70000"/>
                </a:schemeClr>
              </a:solidFill>
            </a:endParaRPr>
          </a:p>
        </p:txBody>
      </p:sp>
    </p:spTree>
    <p:extLst>
      <p:ext uri="{BB962C8B-B14F-4D97-AF65-F5344CB8AC3E}">
        <p14:creationId xmlns:p14="http://schemas.microsoft.com/office/powerpoint/2010/main" val="12190035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21" name="ZoneTexte 20">
            <a:extLst>
              <a:ext uri="{FF2B5EF4-FFF2-40B4-BE49-F238E27FC236}">
                <a16:creationId xmlns:a16="http://schemas.microsoft.com/office/drawing/2014/main" xmlns="" id="{AFA1E714-BCFA-86AB-951F-39DBDEEC93DA}"/>
              </a:ext>
            </a:extLst>
          </p:cNvPr>
          <p:cNvSpPr txBox="1"/>
          <p:nvPr/>
        </p:nvSpPr>
        <p:spPr>
          <a:xfrm>
            <a:off x="600567" y="1659450"/>
            <a:ext cx="6355365" cy="619272"/>
          </a:xfrm>
          <a:prstGeom prst="rect">
            <a:avLst/>
          </a:prstGeom>
          <a:noFill/>
        </p:spPr>
        <p:txBody>
          <a:bodyPr wrap="square">
            <a:spAutoFit/>
          </a:bodyPr>
          <a:lstStyle/>
          <a:p>
            <a:pPr marL="342900" indent="-342900">
              <a:lnSpc>
                <a:spcPct val="107000"/>
              </a:lnSpc>
              <a:spcBef>
                <a:spcPts val="1053"/>
              </a:spcBef>
              <a:buFont typeface="+mj-lt"/>
              <a:buAutoNum type="alphaUcPeriod" startAt="6"/>
            </a:pPr>
            <a:r>
              <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AMELIORATION </a:t>
            </a:r>
            <a:r>
              <a:rPr lang="fr-FR" sz="1600" b="1" kern="0" dirty="0" smtClean="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rPr>
              <a:t>CONTINUE ET CAPACITE A ACCOMPAGNER LE CHANGEMENT</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5" name="Groupe 4"/>
          <p:cNvGrpSpPr/>
          <p:nvPr/>
        </p:nvGrpSpPr>
        <p:grpSpPr>
          <a:xfrm>
            <a:off x="250490" y="2842262"/>
            <a:ext cx="7132949" cy="5008877"/>
            <a:chOff x="-1095097" y="-466375"/>
            <a:chExt cx="10363127" cy="6699773"/>
          </a:xfrm>
        </p:grpSpPr>
        <p:sp>
          <p:nvSpPr>
            <p:cNvPr id="6" name="Organigramme : Opération manuelle 5"/>
            <p:cNvSpPr/>
            <p:nvPr/>
          </p:nvSpPr>
          <p:spPr>
            <a:xfrm rot="16200000">
              <a:off x="3929063" y="285750"/>
              <a:ext cx="1857375" cy="4714875"/>
            </a:xfrm>
            <a:prstGeom prst="flowChartManualOperation">
              <a:avLst/>
            </a:prstGeom>
            <a:solidFill>
              <a:srgbClr val="ED7D31">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 name="Organigramme : Processus 6"/>
            <p:cNvSpPr/>
            <p:nvPr/>
          </p:nvSpPr>
          <p:spPr>
            <a:xfrm rot="5400000">
              <a:off x="1928813" y="2428875"/>
              <a:ext cx="2571750" cy="285750"/>
            </a:xfrm>
            <a:prstGeom prst="flowChartProcess">
              <a:avLst/>
            </a:prstGeom>
            <a:solidFill>
              <a:schemeClr val="accent1">
                <a:lumMod val="60000"/>
                <a:lumOff val="40000"/>
              </a:schemeClr>
            </a:solid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 name="Organigramme : Processus 7"/>
            <p:cNvSpPr/>
            <p:nvPr/>
          </p:nvSpPr>
          <p:spPr>
            <a:xfrm rot="5400000">
              <a:off x="2928938" y="2500313"/>
              <a:ext cx="2000250" cy="285750"/>
            </a:xfrm>
            <a:prstGeom prst="flowChartProcess">
              <a:avLst/>
            </a:prstGeom>
            <a:solidFill>
              <a:schemeClr val="accent1">
                <a:lumMod val="60000"/>
                <a:lumOff val="40000"/>
              </a:schemeClr>
            </a:solid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9" name="Organigramme : Processus 8"/>
            <p:cNvSpPr/>
            <p:nvPr/>
          </p:nvSpPr>
          <p:spPr>
            <a:xfrm>
              <a:off x="6228415" y="2000250"/>
              <a:ext cx="2771853" cy="1357312"/>
            </a:xfrm>
            <a:prstGeom prst="flowChartProcess">
              <a:avLst/>
            </a:prstGeom>
            <a:solidFill>
              <a:schemeClr val="accent1">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Résultat : rapport détaillé sur les incidents enregistrés et améliorations suggérées</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0" name="Organigramme : Processus 9"/>
            <p:cNvSpPr/>
            <p:nvPr/>
          </p:nvSpPr>
          <p:spPr>
            <a:xfrm>
              <a:off x="-89880" y="4094693"/>
              <a:ext cx="2018695" cy="548745"/>
            </a:xfrm>
            <a:prstGeom prst="flowChartProcess">
              <a:avLst/>
            </a:prstGeom>
            <a:solidFill>
              <a:srgbClr val="ED7D31">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17365D"/>
                  </a:solidFill>
                  <a:effectLst/>
                  <a:uLnTx/>
                  <a:uFillTx/>
                  <a:latin typeface="Century Gothic" panose="020B0502020202020204" pitchFamily="34" charset="0"/>
                  <a:ea typeface="Calibri" panose="020F0502020204030204" pitchFamily="34" charset="0"/>
                </a:rPr>
                <a:t>Outil collaboratif</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1" name="Organigramme : Processus 10"/>
            <p:cNvSpPr/>
            <p:nvPr/>
          </p:nvSpPr>
          <p:spPr>
            <a:xfrm>
              <a:off x="2357438" y="4107433"/>
              <a:ext cx="1643061" cy="536006"/>
            </a:xfrm>
            <a:prstGeom prst="flowChartProcess">
              <a:avLst/>
            </a:prstGeom>
            <a:solidFill>
              <a:srgbClr val="ED7D31">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17365D"/>
                  </a:solidFill>
                  <a:effectLst/>
                  <a:uLnTx/>
                  <a:uFillTx/>
                  <a:latin typeface="Century Gothic" panose="020B0502020202020204" pitchFamily="34" charset="0"/>
                  <a:ea typeface="Calibri" panose="020F0502020204030204" pitchFamily="34" charset="0"/>
                </a:rPr>
                <a:t>+ Analyser les proccessus</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2" name="Pentagone 11"/>
            <p:cNvSpPr/>
            <p:nvPr/>
          </p:nvSpPr>
          <p:spPr>
            <a:xfrm>
              <a:off x="-89880" y="4714761"/>
              <a:ext cx="2018694" cy="679454"/>
            </a:xfrm>
            <a:prstGeom prst="homePlate">
              <a:avLst/>
            </a:prstGeom>
            <a:solidFill>
              <a:schemeClr val="accent1">
                <a:lumMod val="60000"/>
                <a:lumOff val="4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1</a:t>
              </a:r>
              <a:r>
                <a:rPr kumimoji="0" lang="fr-FR" sz="9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 </a:t>
              </a:r>
              <a:r>
                <a:rPr kumimoji="0" lang="fr-FR" sz="8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Collecte d'informations</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3" name="Pentagone 12"/>
            <p:cNvSpPr/>
            <p:nvPr/>
          </p:nvSpPr>
          <p:spPr>
            <a:xfrm>
              <a:off x="2357438" y="4714763"/>
              <a:ext cx="1828536" cy="603010"/>
            </a:xfrm>
            <a:prstGeom prst="homePlate">
              <a:avLst/>
            </a:prstGeom>
            <a:solidFill>
              <a:schemeClr val="accent1">
                <a:lumMod val="60000"/>
                <a:lumOff val="4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rPr>
                <a:t>2. Analyse et synthèse d'informations</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4" name="Organigramme : Processus 13"/>
            <p:cNvSpPr/>
            <p:nvPr/>
          </p:nvSpPr>
          <p:spPr>
            <a:xfrm>
              <a:off x="1631390" y="5595078"/>
              <a:ext cx="2325236" cy="638320"/>
            </a:xfrm>
            <a:prstGeom prst="flowChartProcess">
              <a:avLst/>
            </a:prstGeom>
            <a:solidFill>
              <a:srgbClr val="ED7D31">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17365D"/>
                  </a:solidFill>
                  <a:effectLst/>
                  <a:uLnTx/>
                  <a:uFillTx/>
                  <a:latin typeface="Century Gothic" panose="020B0502020202020204" pitchFamily="34" charset="0"/>
                  <a:ea typeface="Calibri" panose="020F0502020204030204" pitchFamily="34" charset="0"/>
                </a:rPr>
                <a:t>Réunion qualité (Responsables Qualité)</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5" name="Organigramme : Processus 14"/>
            <p:cNvSpPr/>
            <p:nvPr/>
          </p:nvSpPr>
          <p:spPr>
            <a:xfrm>
              <a:off x="4540623" y="5024333"/>
              <a:ext cx="1714500" cy="642470"/>
            </a:xfrm>
            <a:prstGeom prst="flowChartProcess">
              <a:avLst/>
            </a:prstGeom>
            <a:solidFill>
              <a:srgbClr val="ED7D31">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17365D"/>
                  </a:solidFill>
                  <a:effectLst/>
                  <a:uLnTx/>
                  <a:uFillTx/>
                  <a:latin typeface="Century Gothic" panose="020B0502020202020204" pitchFamily="34" charset="0"/>
                  <a:ea typeface="Calibri" panose="020F0502020204030204" pitchFamily="34" charset="0"/>
                </a:rPr>
                <a:t>Réunion client </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6" name="Pentagone 15"/>
            <p:cNvSpPr/>
            <p:nvPr/>
          </p:nvSpPr>
          <p:spPr>
            <a:xfrm>
              <a:off x="4513916" y="4374982"/>
              <a:ext cx="1714500" cy="599512"/>
            </a:xfrm>
            <a:prstGeom prst="homePlate">
              <a:avLst/>
            </a:prstGeom>
            <a:solidFill>
              <a:schemeClr val="accent1">
                <a:lumMod val="60000"/>
                <a:lumOff val="4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fr-FR" sz="8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 Proposition de modification</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7" name="Pentagone 16"/>
            <p:cNvSpPr/>
            <p:nvPr/>
          </p:nvSpPr>
          <p:spPr>
            <a:xfrm>
              <a:off x="6786564" y="4387723"/>
              <a:ext cx="1714500" cy="612665"/>
            </a:xfrm>
            <a:prstGeom prst="homePlate">
              <a:avLst/>
            </a:prstGeom>
            <a:solidFill>
              <a:schemeClr val="accent1">
                <a:lumMod val="60000"/>
                <a:lumOff val="4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4</a:t>
              </a:r>
              <a:r>
                <a:rPr kumimoji="0" lang="fr-FR" sz="8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 La décision finale de SBIN</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8" name="Organigramme : Processus 17"/>
            <p:cNvSpPr/>
            <p:nvPr/>
          </p:nvSpPr>
          <p:spPr>
            <a:xfrm>
              <a:off x="6786564" y="5072052"/>
              <a:ext cx="1785936" cy="997405"/>
            </a:xfrm>
            <a:prstGeom prst="flowChartProcess">
              <a:avLst/>
            </a:prstGeom>
            <a:solidFill>
              <a:srgbClr val="ED7D31">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Modifier la décision : Ok</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FFFFFF"/>
                  </a:solidFill>
                  <a:effectLst/>
                  <a:uLnTx/>
                  <a:uFillTx/>
                  <a:latin typeface="Century Gothic" panose="020B0502020202020204" pitchFamily="34" charset="0"/>
                  <a:ea typeface="Calibri" panose="020F0502020204030204" pitchFamily="34" charset="0"/>
                </a:rPr>
                <a:t>Cela revient à l'équipe MEDIA CONTACT</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9" name="Flèche angle droit à deux pointes 18"/>
            <p:cNvSpPr/>
            <p:nvPr/>
          </p:nvSpPr>
          <p:spPr>
            <a:xfrm rot="10800000" flipV="1">
              <a:off x="4152056" y="5534880"/>
              <a:ext cx="2357439" cy="497332"/>
            </a:xfrm>
            <a:prstGeom prst="leftUpArrow">
              <a:avLst/>
            </a:prstGeom>
            <a:solidFill>
              <a:srgbClr val="66FF33"/>
            </a:solidFill>
            <a:ln w="25400" cap="flat" cmpd="sng" algn="ctr">
              <a:solidFill>
                <a:sysClr val="window" lastClr="FFFFFF">
                  <a:lumMod val="65000"/>
                </a:sys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1095097" y="1137727"/>
              <a:ext cx="2932814" cy="2944225"/>
            </a:xfrm>
            <a:prstGeom prst="rect">
              <a:avLst/>
            </a:prstGeom>
            <a:noFill/>
            <a:ln w="9525">
              <a:noFill/>
              <a:miter lim="800000"/>
              <a:headEnd/>
              <a:tailEnd/>
            </a:ln>
            <a:effectLst/>
          </p:spPr>
          <p:txBody>
            <a:bodyPr wrap="square" anchor="ctr">
              <a:noAutofit/>
            </a:bodyPr>
            <a:lstStyle/>
            <a:p>
              <a:pPr marL="457200" marR="0" lvl="0" indent="-228600" defTabSz="914400" eaLnBrk="1" fontAlgn="base"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Incidents liés au processus</a:t>
              </a:r>
              <a:endParaRPr kumimoji="0" lang="fr-FR" sz="12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endParaRPr>
            </a:p>
            <a:p>
              <a:pPr marL="457200" marR="0" lvl="0" indent="-228600" defTabSz="914400" eaLnBrk="1" fontAlgn="base"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Incidents liés à des applications spécifiques</a:t>
              </a:r>
              <a:endParaRPr kumimoji="0" lang="fr-FR" sz="12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endParaRPr>
            </a:p>
            <a:p>
              <a:pPr marL="457200" marR="0" lvl="0" indent="-228600" defTabSz="914400" eaLnBrk="1" fontAlgn="base"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Suggestions d'améliorations potentielles</a:t>
              </a:r>
              <a:endParaRPr kumimoji="0" lang="fr-FR" sz="12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endParaRPr>
            </a:p>
            <a:p>
              <a:pPr marL="457200" marR="0" lvl="0" indent="-228600" defTabSz="91440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Etc…</a:t>
              </a:r>
              <a:endParaRPr kumimoji="0" lang="fr-FR" sz="12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Toutes les informations sont collectées et stockées dans une base de données unique à analyser</a:t>
              </a:r>
              <a:endParaRPr kumimoji="0" lang="fr-FR" sz="12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endParaRPr>
            </a:p>
          </p:txBody>
        </p:sp>
        <p:sp>
          <p:nvSpPr>
            <p:cNvPr id="22" name="Flèche droite 21"/>
            <p:cNvSpPr/>
            <p:nvPr/>
          </p:nvSpPr>
          <p:spPr>
            <a:xfrm>
              <a:off x="1778768" y="2308715"/>
              <a:ext cx="694378" cy="269868"/>
            </a:xfrm>
            <a:prstGeom prst="rightArrow">
              <a:avLst/>
            </a:prstGeom>
            <a:solidFill>
              <a:srgbClr val="66FF33"/>
            </a:solidFill>
            <a:ln w="25400" cap="flat" cmpd="sng" algn="ctr">
              <a:solidFill>
                <a:sysClr val="window" lastClr="FFFFFF">
                  <a:lumMod val="65000"/>
                </a:sys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3" name="Flèche vers le bas 22"/>
            <p:cNvSpPr/>
            <p:nvPr/>
          </p:nvSpPr>
          <p:spPr>
            <a:xfrm>
              <a:off x="7685774" y="3438481"/>
              <a:ext cx="268113" cy="783617"/>
            </a:xfrm>
            <a:prstGeom prst="downArrow">
              <a:avLst/>
            </a:prstGeom>
            <a:solidFill>
              <a:srgbClr val="66FF33"/>
            </a:solidFill>
            <a:ln w="25400" cap="flat" cmpd="sng" algn="ctr">
              <a:solidFill>
                <a:sysClr val="window" lastClr="FFFFFF">
                  <a:lumMod val="65000"/>
                </a:sys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77036" y="380767"/>
              <a:ext cx="1222214" cy="4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F497D"/>
                  </a:solidFill>
                  <a:effectLst/>
                  <a:uLnTx/>
                  <a:uFillTx/>
                  <a:latin typeface="Century Gothic" panose="020B0502020202020204" pitchFamily="34" charset="0"/>
                  <a:ea typeface="Calibri" panose="020F0502020204030204" pitchFamily="34" charset="0"/>
                </a:rPr>
                <a:t>Agents</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cxnSp>
          <p:nvCxnSpPr>
            <p:cNvPr id="25" name="Connecteur droit 24"/>
            <p:cNvCxnSpPr/>
            <p:nvPr/>
          </p:nvCxnSpPr>
          <p:spPr>
            <a:xfrm rot="10800000">
              <a:off x="357158" y="714357"/>
              <a:ext cx="642942" cy="1588"/>
            </a:xfrm>
            <a:prstGeom prst="line">
              <a:avLst/>
            </a:prstGeom>
            <a:noFill/>
            <a:ln w="9525" cap="rnd" cmpd="sng" algn="ctr">
              <a:solidFill>
                <a:srgbClr val="FF0000"/>
              </a:solidFill>
              <a:prstDash val="solid"/>
              <a:miter lim="800000"/>
            </a:ln>
            <a:effectLst/>
          </p:spPr>
        </p:cxnSp>
        <p:sp>
          <p:nvSpPr>
            <p:cNvPr id="26" name="Rectangle 25"/>
            <p:cNvSpPr>
              <a:spLocks noChangeArrowheads="1"/>
            </p:cNvSpPr>
            <p:nvPr/>
          </p:nvSpPr>
          <p:spPr bwMode="auto">
            <a:xfrm>
              <a:off x="2130230" y="70581"/>
              <a:ext cx="3200547" cy="62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F497D"/>
                  </a:solidFill>
                  <a:effectLst/>
                  <a:uLnTx/>
                  <a:uFillTx/>
                  <a:latin typeface="Century Gothic" panose="020B0502020202020204" pitchFamily="34" charset="0"/>
                  <a:ea typeface="Calibri" panose="020F0502020204030204" pitchFamily="34" charset="0"/>
                </a:rPr>
                <a:t>Filtre 1: Manager qualité</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cxnSp>
          <p:nvCxnSpPr>
            <p:cNvPr id="27" name="Connecteur droit 26"/>
            <p:cNvCxnSpPr/>
            <p:nvPr/>
          </p:nvCxnSpPr>
          <p:spPr>
            <a:xfrm rot="10800000">
              <a:off x="2307292" y="494710"/>
              <a:ext cx="1928827" cy="1588"/>
            </a:xfrm>
            <a:prstGeom prst="line">
              <a:avLst/>
            </a:prstGeom>
            <a:noFill/>
            <a:ln w="9525" cap="rnd" cmpd="sng" algn="ctr">
              <a:solidFill>
                <a:srgbClr val="FF0000"/>
              </a:solidFill>
              <a:prstDash val="solid"/>
              <a:miter lim="800000"/>
            </a:ln>
            <a:effectLst/>
          </p:spPr>
        </p:cxnSp>
        <p:sp>
          <p:nvSpPr>
            <p:cNvPr id="28" name="Rectangle 27"/>
            <p:cNvSpPr>
              <a:spLocks noChangeArrowheads="1"/>
            </p:cNvSpPr>
            <p:nvPr/>
          </p:nvSpPr>
          <p:spPr bwMode="auto">
            <a:xfrm>
              <a:off x="5669745" y="1326575"/>
              <a:ext cx="3598285" cy="4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1F497D"/>
                  </a:solidFill>
                  <a:effectLst/>
                  <a:uLnTx/>
                  <a:uFillTx/>
                  <a:latin typeface="Century Gothic" panose="020B0502020202020204" pitchFamily="34" charset="0"/>
                  <a:ea typeface="Calibri" panose="020F0502020204030204" pitchFamily="34" charset="0"/>
                </a:rPr>
                <a:t>CLIENT </a:t>
              </a:r>
              <a:r>
                <a:rPr kumimoji="0" lang="fr-FR" sz="1200" b="1" i="0" u="none" strike="noStrike" kern="1200" cap="none" spc="0" normalizeH="0" baseline="0" noProof="0" dirty="0">
                  <a:ln>
                    <a:noFill/>
                  </a:ln>
                  <a:solidFill>
                    <a:srgbClr val="1F497D"/>
                  </a:solidFill>
                  <a:effectLst/>
                  <a:uLnTx/>
                  <a:uFillTx/>
                  <a:latin typeface="Century Gothic" panose="020B0502020202020204" pitchFamily="34" charset="0"/>
                  <a:ea typeface="Calibri" panose="020F0502020204030204" pitchFamily="34" charset="0"/>
                </a:rPr>
                <a:t>/MEDIA CONTACT</a:t>
              </a:r>
              <a:endParaRPr kumimoji="0" lang="fr-FR"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cxnSp>
          <p:nvCxnSpPr>
            <p:cNvPr id="29" name="Connecteur droit 28"/>
            <p:cNvCxnSpPr/>
            <p:nvPr/>
          </p:nvCxnSpPr>
          <p:spPr>
            <a:xfrm rot="10800000">
              <a:off x="3500438" y="1214438"/>
              <a:ext cx="2000250" cy="1587"/>
            </a:xfrm>
            <a:prstGeom prst="line">
              <a:avLst/>
            </a:prstGeom>
            <a:noFill/>
            <a:ln w="9525" cap="rnd" cmpd="sng" algn="ctr">
              <a:solidFill>
                <a:srgbClr val="FF0000"/>
              </a:solidFill>
              <a:prstDash val="solid"/>
              <a:miter lim="800000"/>
            </a:ln>
            <a:effectLst/>
          </p:spPr>
        </p:cxnSp>
        <p:sp>
          <p:nvSpPr>
            <p:cNvPr id="30" name="Rectangle 29"/>
            <p:cNvSpPr>
              <a:spLocks noChangeArrowheads="1"/>
            </p:cNvSpPr>
            <p:nvPr/>
          </p:nvSpPr>
          <p:spPr bwMode="auto">
            <a:xfrm>
              <a:off x="3514039" y="807797"/>
              <a:ext cx="3901861" cy="59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F497D"/>
                  </a:solidFill>
                  <a:effectLst/>
                  <a:uLnTx/>
                  <a:uFillTx/>
                  <a:latin typeface="Century Gothic" panose="020B0502020202020204" pitchFamily="34" charset="0"/>
                  <a:ea typeface="Calibri" panose="020F0502020204030204" pitchFamily="34" charset="0"/>
                </a:rPr>
                <a:t>Filtre 2 : Contrôleur qualité</a:t>
              </a:r>
              <a:endParaRPr kumimoji="0" lang="fr-F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cxnSp>
          <p:nvCxnSpPr>
            <p:cNvPr id="31" name="Connecteur droit 30"/>
            <p:cNvCxnSpPr/>
            <p:nvPr/>
          </p:nvCxnSpPr>
          <p:spPr>
            <a:xfrm rot="10800000">
              <a:off x="6072188" y="1714500"/>
              <a:ext cx="1785937" cy="1588"/>
            </a:xfrm>
            <a:prstGeom prst="line">
              <a:avLst/>
            </a:prstGeom>
            <a:noFill/>
            <a:ln w="9525" cap="flat" cmpd="sng" algn="ctr">
              <a:solidFill>
                <a:srgbClr val="FF0000"/>
              </a:solidFill>
              <a:prstDash val="solid"/>
              <a:round/>
            </a:ln>
            <a:effectLst/>
          </p:spPr>
        </p:cxnSp>
        <p:sp>
          <p:nvSpPr>
            <p:cNvPr id="32" name="Rectangle 31"/>
            <p:cNvSpPr/>
            <p:nvPr/>
          </p:nvSpPr>
          <p:spPr>
            <a:xfrm>
              <a:off x="-54251" y="-466375"/>
              <a:ext cx="8538123" cy="456037"/>
            </a:xfrm>
            <a:prstGeom prst="rect">
              <a:avLst/>
            </a:prstGeom>
            <a:solidFill>
              <a:schemeClr val="accent2">
                <a:lumMod val="40000"/>
                <a:lumOff val="60000"/>
              </a:schemeClr>
            </a:solidFill>
          </p:spPr>
          <p:txBody>
            <a:bodyPr wrap="square">
              <a:noAutofit/>
            </a:bodyPr>
            <a:lstStyle/>
            <a:p>
              <a:pPr marL="0" marR="0" lvl="0" indent="0" defTabSz="914400" eaLnBrk="0" fontAlgn="base"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GROUPE MEDIA  CONTACT : PROCESSUS DE GESTION DU CHANGEMENT </a:t>
              </a:r>
              <a:endParaRPr kumimoji="0" lang="fr-FR" sz="12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endParaRPr>
            </a:p>
          </p:txBody>
        </p:sp>
      </p:grpSp>
      <p:sp>
        <p:nvSpPr>
          <p:cNvPr id="3" name="Rectangle 2"/>
          <p:cNvSpPr/>
          <p:nvPr/>
        </p:nvSpPr>
        <p:spPr>
          <a:xfrm>
            <a:off x="1522874" y="8261000"/>
            <a:ext cx="2438488" cy="230832"/>
          </a:xfrm>
          <a:prstGeom prst="rect">
            <a:avLst/>
          </a:prstGeom>
        </p:spPr>
        <p:txBody>
          <a:bodyPr wrap="none">
            <a:spAutoFit/>
          </a:bodyPr>
          <a:lstStyle/>
          <a:p>
            <a:pPr>
              <a:spcAft>
                <a:spcPts val="1000"/>
              </a:spcAft>
            </a:pPr>
            <a:r>
              <a:rPr lang="fr-FR" sz="900" i="1" dirty="0">
                <a:solidFill>
                  <a:srgbClr val="44546A"/>
                </a:solidFill>
                <a:latin typeface="Times New Roman" panose="02020603050405020304" pitchFamily="18" charset="0"/>
                <a:ea typeface="Calibri" panose="020F0502020204030204" pitchFamily="34" charset="0"/>
              </a:rPr>
              <a:t>Figure </a:t>
            </a:r>
            <a:r>
              <a:rPr lang="fr-FR" sz="900" i="1" dirty="0" smtClean="0">
                <a:solidFill>
                  <a:srgbClr val="44546A"/>
                </a:solidFill>
                <a:latin typeface="Times New Roman" panose="02020603050405020304" pitchFamily="18" charset="0"/>
                <a:ea typeface="Calibri" panose="020F0502020204030204" pitchFamily="34" charset="0"/>
              </a:rPr>
              <a:t>22</a:t>
            </a:r>
            <a:r>
              <a:rPr lang="fr-FR" sz="900" i="1" dirty="0">
                <a:solidFill>
                  <a:srgbClr val="44546A"/>
                </a:solidFill>
                <a:latin typeface="Times New Roman" panose="02020603050405020304" pitchFamily="18" charset="0"/>
                <a:ea typeface="Calibri" panose="020F0502020204030204" pitchFamily="34" charset="0"/>
              </a:rPr>
              <a:t> : procédure de gestion de changement</a:t>
            </a:r>
            <a:endParaRPr lang="fr-FR" sz="900" i="1" dirty="0">
              <a:solidFill>
                <a:srgbClr val="44546A"/>
              </a:solidFill>
              <a:effectLst/>
              <a:latin typeface="Times New Roman" panose="02020603050405020304" pitchFamily="18" charset="0"/>
              <a:ea typeface="Calibri" panose="020F0502020204030204" pitchFamily="34" charset="0"/>
            </a:endParaRPr>
          </a:p>
        </p:txBody>
      </p:sp>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69</a:t>
            </a:fld>
            <a:endParaRPr lang="fr-FR" sz="900" dirty="0">
              <a:solidFill>
                <a:schemeClr val="bg1">
                  <a:alpha val="70000"/>
                </a:schemeClr>
              </a:solidFill>
            </a:endParaRPr>
          </a:p>
        </p:txBody>
      </p:sp>
    </p:spTree>
    <p:extLst>
      <p:ext uri="{BB962C8B-B14F-4D97-AF65-F5344CB8AC3E}">
        <p14:creationId xmlns:p14="http://schemas.microsoft.com/office/powerpoint/2010/main" val="1604737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a:t>
            </a:fld>
            <a:endParaRPr lang="fr-FR" sz="900" noProof="0" dirty="0">
              <a:solidFill>
                <a:schemeClr val="bg1">
                  <a:alpha val="70000"/>
                </a:schemeClr>
              </a:solidFill>
            </a:endParaRPr>
          </a:p>
        </p:txBody>
      </p:sp>
      <p:sp>
        <p:nvSpPr>
          <p:cNvPr id="5" name="Rectangle 4"/>
          <p:cNvSpPr/>
          <p:nvPr/>
        </p:nvSpPr>
        <p:spPr>
          <a:xfrm>
            <a:off x="319232" y="1373930"/>
            <a:ext cx="7010400" cy="8463855"/>
          </a:xfrm>
          <a:prstGeom prst="rect">
            <a:avLst/>
          </a:prstGeom>
        </p:spPr>
        <p:txBody>
          <a:bodyPr wrap="square">
            <a:spAutoFit/>
          </a:bodyPr>
          <a:lstStyle/>
          <a:p>
            <a:pPr marL="514350" indent="-514350">
              <a:lnSpc>
                <a:spcPct val="150000"/>
              </a:lnSpc>
              <a:spcAft>
                <a:spcPts val="600"/>
              </a:spcAft>
              <a:buClr>
                <a:srgbClr val="FF0000"/>
              </a:buClr>
              <a:buSzPts val="1600"/>
              <a:buFont typeface="+mj-lt"/>
              <a:buAutoNum type="romanUcPeriod" startAt="3"/>
            </a:pPr>
            <a:r>
              <a:rPr lang="fr-FR"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LES ATTENTES DE LA MISSION </a:t>
            </a:r>
          </a:p>
          <a:p>
            <a:pPr lvl="0">
              <a:lnSpc>
                <a:spcPct val="150000"/>
              </a:lnSpc>
              <a:spcAft>
                <a:spcPts val="1000"/>
              </a:spcAft>
              <a:buClr>
                <a:srgbClr val="FF0000"/>
              </a:buClr>
              <a:buSzPts val="1600"/>
            </a:pPr>
            <a:r>
              <a:rPr lang="fr-FR" sz="1400" dirty="0" smtClean="0">
                <a:uFill>
                  <a:solidFill>
                    <a:srgbClr val="000000"/>
                  </a:solidFill>
                </a:uFill>
                <a:latin typeface="Calibri Light" panose="020F0302020204030204" pitchFamily="34" charset="0"/>
                <a:cs typeface="Calibri Light" panose="020F0302020204030204" pitchFamily="34" charset="0"/>
              </a:rPr>
              <a:t>La </a:t>
            </a:r>
            <a:r>
              <a:rPr lang="fr-FR" sz="1400" dirty="0">
                <a:uFill>
                  <a:solidFill>
                    <a:srgbClr val="000000"/>
                  </a:solidFill>
                </a:uFill>
                <a:latin typeface="Calibri Light" panose="020F0302020204030204" pitchFamily="34" charset="0"/>
                <a:cs typeface="Calibri Light" panose="020F0302020204030204" pitchFamily="34" charset="0"/>
              </a:rPr>
              <a:t>prestation doit répondre aux attentes suivantes :</a:t>
            </a:r>
          </a:p>
          <a:p>
            <a:pPr marL="342900" lvl="0" indent="-342900">
              <a:lnSpc>
                <a:spcPct val="150000"/>
              </a:lnSpc>
              <a:spcAft>
                <a:spcPts val="1000"/>
              </a:spcAft>
              <a:buClr>
                <a:srgbClr val="FF0000"/>
              </a:buClr>
              <a:buSzPct val="1000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Offrir une assistance et un service client de qualité sur tous les produits et services de </a:t>
            </a:r>
            <a:r>
              <a:rPr lang="fr-FR" sz="1400" dirty="0" smtClean="0">
                <a:uFill>
                  <a:solidFill>
                    <a:srgbClr val="000000"/>
                  </a:solidFill>
                </a:uFill>
                <a:latin typeface="Calibri Light" panose="020F0302020204030204" pitchFamily="34" charset="0"/>
                <a:cs typeface="Calibri Light" panose="020F0302020204030204" pitchFamily="34" charset="0"/>
              </a:rPr>
              <a:t>ORANGE BURKINA FASO</a:t>
            </a:r>
            <a:r>
              <a:rPr lang="fr-FR" sz="1400" dirty="0">
                <a:uFill>
                  <a:solidFill>
                    <a:srgbClr val="000000"/>
                  </a:solidFill>
                </a:uFill>
                <a:latin typeface="Calibri Light" panose="020F0302020204030204" pitchFamily="34" charset="0"/>
                <a:cs typeface="Calibri Light" panose="020F0302020204030204" pitchFamily="34" charset="0"/>
              </a:rPr>
              <a:t> </a:t>
            </a:r>
          </a:p>
          <a:p>
            <a:pPr marL="342900" lvl="0" indent="-342900">
              <a:lnSpc>
                <a:spcPct val="150000"/>
              </a:lnSpc>
              <a:spcAft>
                <a:spcPts val="1000"/>
              </a:spcAft>
              <a:buClr>
                <a:srgbClr val="FF0000"/>
              </a:buClr>
              <a:buSzPct val="1000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Garantir un service continu et de qualité  7J/7 et 24h/24 (y compris les jours fériés</a:t>
            </a:r>
            <a:r>
              <a:rPr lang="fr-FR" sz="1400" dirty="0" smtClean="0">
                <a:uFill>
                  <a:solidFill>
                    <a:srgbClr val="000000"/>
                  </a:solidFill>
                </a:uFill>
                <a:latin typeface="Calibri Light" panose="020F0302020204030204" pitchFamily="34" charset="0"/>
                <a:cs typeface="Calibri Light" panose="020F0302020204030204" pitchFamily="34" charset="0"/>
              </a:rPr>
              <a:t>)</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nSpc>
                <a:spcPct val="150000"/>
              </a:lnSpc>
              <a:spcAft>
                <a:spcPts val="1000"/>
              </a:spcAft>
              <a:buClr>
                <a:srgbClr val="FF0000"/>
              </a:buClr>
              <a:buSzPct val="1000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Garantir la réalisation des exigences contractuelles dans une démarche d’amélioration continue</a:t>
            </a:r>
          </a:p>
          <a:p>
            <a:pPr marL="342900" lvl="0" indent="-342900">
              <a:lnSpc>
                <a:spcPct val="150000"/>
              </a:lnSpc>
              <a:spcAft>
                <a:spcPts val="1000"/>
              </a:spcAft>
              <a:buClr>
                <a:srgbClr val="FF0000"/>
              </a:buClr>
              <a:buSzPct val="1000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Proposer des produits et services </a:t>
            </a:r>
            <a:r>
              <a:rPr lang="fr-FR" sz="1400" dirty="0" smtClean="0">
                <a:uFill>
                  <a:solidFill>
                    <a:srgbClr val="000000"/>
                  </a:solidFill>
                </a:uFill>
                <a:latin typeface="Calibri Light" panose="020F0302020204030204" pitchFamily="34" charset="0"/>
                <a:cs typeface="Calibri Light" panose="020F0302020204030204" pitchFamily="34" charset="0"/>
              </a:rPr>
              <a:t>ORANGE BURKINA FASO </a:t>
            </a:r>
            <a:r>
              <a:rPr lang="fr-FR" sz="1400" dirty="0">
                <a:uFill>
                  <a:solidFill>
                    <a:srgbClr val="000000"/>
                  </a:solidFill>
                </a:uFill>
                <a:latin typeface="Calibri Light" panose="020F0302020204030204" pitchFamily="34" charset="0"/>
                <a:cs typeface="Calibri Light" panose="020F0302020204030204" pitchFamily="34" charset="0"/>
              </a:rPr>
              <a:t>en rebond commercial sur les appels </a:t>
            </a:r>
            <a:r>
              <a:rPr lang="fr-FR" sz="1400" dirty="0" smtClean="0">
                <a:uFill>
                  <a:solidFill>
                    <a:srgbClr val="000000"/>
                  </a:solidFill>
                </a:uFill>
                <a:latin typeface="Calibri Light" panose="020F0302020204030204" pitchFamily="34" charset="0"/>
                <a:cs typeface="Calibri Light" panose="020F0302020204030204" pitchFamily="34" charset="0"/>
              </a:rPr>
              <a:t>favorables</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nSpc>
                <a:spcPct val="150000"/>
              </a:lnSpc>
              <a:spcAft>
                <a:spcPts val="1000"/>
              </a:spcAft>
              <a:buClr>
                <a:srgbClr val="FF0000"/>
              </a:buClr>
              <a:buSzPct val="1000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Garantir une disponibilité des ressources selon le prévisionnel des appels et une marge de sécurité en cas de débordement.</a:t>
            </a:r>
          </a:p>
          <a:p>
            <a:pPr marL="342900" lvl="0" indent="-342900">
              <a:lnSpc>
                <a:spcPct val="150000"/>
              </a:lnSpc>
              <a:spcAft>
                <a:spcPts val="1000"/>
              </a:spcAft>
              <a:buClr>
                <a:srgbClr val="FF0000"/>
              </a:buClr>
              <a:buSzPct val="100000"/>
              <a:buFont typeface="Symbol" panose="05050102010706020507" pitchFamily="18" charset="2"/>
              <a:buChar char=""/>
            </a:pPr>
            <a:r>
              <a:rPr lang="fr-FR" sz="1400" dirty="0" smtClean="0">
                <a:uFill>
                  <a:solidFill>
                    <a:srgbClr val="000000"/>
                  </a:solidFill>
                </a:uFill>
                <a:latin typeface="Calibri Light" panose="020F0302020204030204" pitchFamily="34" charset="0"/>
                <a:cs typeface="Calibri Light" panose="020F0302020204030204" pitchFamily="34" charset="0"/>
              </a:rPr>
              <a:t>Intégrer une </a:t>
            </a:r>
            <a:r>
              <a:rPr lang="fr-FR" sz="1400" dirty="0">
                <a:uFill>
                  <a:solidFill>
                    <a:srgbClr val="000000"/>
                  </a:solidFill>
                </a:uFill>
                <a:latin typeface="Calibri Light" panose="020F0302020204030204" pitchFamily="34" charset="0"/>
                <a:cs typeface="Calibri Light" panose="020F0302020204030204" pitchFamily="34" charset="0"/>
              </a:rPr>
              <a:t>dimension conseil </a:t>
            </a:r>
            <a:r>
              <a:rPr lang="fr-FR" sz="1400" dirty="0" smtClean="0">
                <a:uFill>
                  <a:solidFill>
                    <a:srgbClr val="000000"/>
                  </a:solidFill>
                </a:uFill>
                <a:latin typeface="Calibri Light" panose="020F0302020204030204" pitchFamily="34" charset="0"/>
                <a:cs typeface="Calibri Light" panose="020F0302020204030204" pitchFamily="34" charset="0"/>
              </a:rPr>
              <a:t> à nos services; notamment sur </a:t>
            </a:r>
            <a:r>
              <a:rPr lang="fr-FR" sz="1400" dirty="0">
                <a:uFill>
                  <a:solidFill>
                    <a:srgbClr val="000000"/>
                  </a:solidFill>
                </a:uFill>
                <a:latin typeface="Calibri Light" panose="020F0302020204030204" pitchFamily="34" charset="0"/>
                <a:cs typeface="Calibri Light" panose="020F0302020204030204" pitchFamily="34" charset="0"/>
              </a:rPr>
              <a:t>la simplification des </a:t>
            </a:r>
            <a:r>
              <a:rPr lang="fr-FR" sz="1400" dirty="0" smtClean="0">
                <a:uFill>
                  <a:solidFill>
                    <a:srgbClr val="000000"/>
                  </a:solidFill>
                </a:uFill>
                <a:latin typeface="Calibri Light" panose="020F0302020204030204" pitchFamily="34" charset="0"/>
                <a:cs typeface="Calibri Light" panose="020F0302020204030204" pitchFamily="34" charset="0"/>
              </a:rPr>
              <a:t>parcours </a:t>
            </a:r>
            <a:r>
              <a:rPr lang="fr-FR" sz="1400" dirty="0">
                <a:uFill>
                  <a:solidFill>
                    <a:srgbClr val="000000"/>
                  </a:solidFill>
                </a:uFill>
                <a:latin typeface="Calibri Light" panose="020F0302020204030204" pitchFamily="34" charset="0"/>
                <a:cs typeface="Calibri Light" panose="020F0302020204030204" pitchFamily="34" charset="0"/>
              </a:rPr>
              <a:t>client, la maîtrise de la réitération, l’optimisation des temps de traitement</a:t>
            </a:r>
          </a:p>
          <a:p>
            <a:pPr marL="514350" lvl="0" indent="-514350">
              <a:lnSpc>
                <a:spcPct val="150000"/>
              </a:lnSpc>
              <a:spcAft>
                <a:spcPts val="600"/>
              </a:spcAft>
              <a:buClr>
                <a:srgbClr val="FF0000"/>
              </a:buClr>
              <a:buSzPts val="1600"/>
              <a:buFont typeface="+mj-lt"/>
              <a:buAutoNum type="romanUcPeriod" startAt="4"/>
            </a:pPr>
            <a:r>
              <a:rPr lang="fr-FR" sz="2000" b="1"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rPr>
              <a:t>POURQUOI MEDIA </a:t>
            </a:r>
            <a:r>
              <a:rPr lang="fr-FR" sz="2000" b="1"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rPr>
              <a:t>CONTACT</a:t>
            </a:r>
            <a:endParaRPr lang="fr-FR"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endParaRPr>
          </a:p>
          <a:p>
            <a:pPr lvl="0">
              <a:lnSpc>
                <a:spcPct val="150000"/>
              </a:lnSpc>
              <a:spcAft>
                <a:spcPts val="1000"/>
              </a:spcAft>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Nos principaux facteurs clés de succès </a:t>
            </a:r>
          </a:p>
          <a:p>
            <a:pPr marL="342900" lvl="0" indent="-342900">
              <a:lnSpc>
                <a:spcPct val="150000"/>
              </a:lnSpc>
              <a:buClr>
                <a:srgbClr val="FF0000"/>
              </a:buClr>
              <a:buSzPts val="1600"/>
              <a:buFont typeface="Symbol" panose="05050102010706020507" pitchFamily="18" charset="2"/>
              <a:buChar char=""/>
            </a:pPr>
            <a:r>
              <a:rPr lang="fr-FR" sz="1400" dirty="0">
                <a:uFill>
                  <a:solidFill>
                    <a:srgbClr val="000000"/>
                  </a:solidFill>
                </a:uFill>
                <a:latin typeface="Calibri Light" panose="020F0302020204030204" pitchFamily="34" charset="0"/>
                <a:cs typeface="Calibri Light" panose="020F0302020204030204" pitchFamily="34" charset="0"/>
              </a:rPr>
              <a:t>Qualité du service</a:t>
            </a:r>
          </a:p>
          <a:p>
            <a:pPr lvl="0">
              <a:lnSpc>
                <a:spcPct val="150000"/>
              </a:lnSpc>
              <a:spcAft>
                <a:spcPts val="1000"/>
              </a:spcAft>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La qualité des services délivrés depuis le début de nos opérations fait de MEDIA CONTACT l'un des meilleurs fournisseurs de services BPO. </a:t>
            </a:r>
            <a:r>
              <a:rPr lang="fr-FR" sz="1400" dirty="0" smtClean="0">
                <a:uFill>
                  <a:solidFill>
                    <a:srgbClr val="000000"/>
                  </a:solidFill>
                </a:uFill>
                <a:latin typeface="Calibri Light" panose="020F0302020204030204" pitchFamily="34" charset="0"/>
                <a:cs typeface="Calibri Light" panose="020F0302020204030204" pitchFamily="34" charset="0"/>
              </a:rPr>
              <a:t>Celle-ci </a:t>
            </a:r>
            <a:r>
              <a:rPr lang="fr-FR" sz="1400" dirty="0">
                <a:uFill>
                  <a:solidFill>
                    <a:srgbClr val="000000"/>
                  </a:solidFill>
                </a:uFill>
                <a:latin typeface="Calibri Light" panose="020F0302020204030204" pitchFamily="34" charset="0"/>
                <a:cs typeface="Calibri Light" panose="020F0302020204030204" pitchFamily="34" charset="0"/>
              </a:rPr>
              <a:t>repose sur trois piliers principaux :</a:t>
            </a:r>
          </a:p>
          <a:p>
            <a:pPr marL="342900" lvl="0" indent="-342900">
              <a:lnSpc>
                <a:spcPct val="150000"/>
              </a:lnSpc>
              <a:buClr>
                <a:srgbClr val="FF0000"/>
              </a:buClr>
              <a:buSzPts val="1600"/>
              <a:buFont typeface="Courier New" panose="02070309020205020404" pitchFamily="49" charset="0"/>
              <a:buChar char="o"/>
            </a:pPr>
            <a:r>
              <a:rPr lang="fr-FR" sz="1400" dirty="0" smtClean="0">
                <a:uFill>
                  <a:solidFill>
                    <a:srgbClr val="000000"/>
                  </a:solidFill>
                </a:uFill>
                <a:latin typeface="Calibri Light" panose="020F0302020204030204" pitchFamily="34" charset="0"/>
                <a:cs typeface="Calibri Light" panose="020F0302020204030204" pitchFamily="34" charset="0"/>
              </a:rPr>
              <a:t>Excellence </a:t>
            </a:r>
            <a:r>
              <a:rPr lang="fr-FR" sz="1400" dirty="0">
                <a:uFill>
                  <a:solidFill>
                    <a:srgbClr val="000000"/>
                  </a:solidFill>
                </a:uFill>
                <a:latin typeface="Calibri Light" panose="020F0302020204030204" pitchFamily="34" charset="0"/>
                <a:cs typeface="Calibri Light" panose="020F0302020204030204" pitchFamily="34" charset="0"/>
              </a:rPr>
              <a:t>du </a:t>
            </a:r>
            <a:r>
              <a:rPr lang="fr-FR" sz="1400" dirty="0" smtClean="0">
                <a:uFill>
                  <a:solidFill>
                    <a:srgbClr val="000000"/>
                  </a:solidFill>
                </a:uFill>
                <a:latin typeface="Calibri Light" panose="020F0302020204030204" pitchFamily="34" charset="0"/>
                <a:cs typeface="Calibri Light" panose="020F0302020204030204" pitchFamily="34" charset="0"/>
              </a:rPr>
              <a:t>service</a:t>
            </a:r>
          </a:p>
          <a:p>
            <a:pPr lvl="0">
              <a:lnSpc>
                <a:spcPct val="150000"/>
              </a:lnSpc>
              <a:spcAft>
                <a:spcPts val="1000"/>
              </a:spcAft>
              <a:buClr>
                <a:srgbClr val="FF0000"/>
              </a:buClr>
              <a:buSzPts val="1600"/>
            </a:pPr>
            <a:r>
              <a:rPr lang="fr-FR" sz="1400" dirty="0" smtClean="0">
                <a:uFill>
                  <a:solidFill>
                    <a:srgbClr val="000000"/>
                  </a:solidFill>
                </a:uFill>
                <a:latin typeface="Calibri Light" panose="020F0302020204030204" pitchFamily="34" charset="0"/>
                <a:cs typeface="Calibri Light" panose="020F0302020204030204" pitchFamily="34" charset="0"/>
              </a:rPr>
              <a:t>Le système de management de la qualité de </a:t>
            </a:r>
            <a:r>
              <a:rPr lang="fr-FR" sz="1400" dirty="0">
                <a:uFill>
                  <a:solidFill>
                    <a:srgbClr val="000000"/>
                  </a:solidFill>
                </a:uFill>
                <a:latin typeface="Calibri Light" panose="020F0302020204030204" pitchFamily="34" charset="0"/>
                <a:cs typeface="Calibri Light" panose="020F0302020204030204" pitchFamily="34" charset="0"/>
              </a:rPr>
              <a:t>MEDIA CONTACT </a:t>
            </a:r>
            <a:r>
              <a:rPr lang="fr-FR" sz="1400" dirty="0" smtClean="0">
                <a:uFill>
                  <a:solidFill>
                    <a:srgbClr val="000000"/>
                  </a:solidFill>
                </a:uFill>
                <a:latin typeface="Calibri Light" panose="020F0302020204030204" pitchFamily="34" charset="0"/>
                <a:cs typeface="Calibri Light" panose="020F0302020204030204" pitchFamily="34" charset="0"/>
              </a:rPr>
              <a:t>est essentiellement basé sur </a:t>
            </a:r>
            <a:r>
              <a:rPr lang="fr-FR" sz="1400" dirty="0">
                <a:uFill>
                  <a:solidFill>
                    <a:srgbClr val="000000"/>
                  </a:solidFill>
                </a:uFill>
                <a:latin typeface="Calibri Light" panose="020F0302020204030204" pitchFamily="34" charset="0"/>
                <a:cs typeface="Calibri Light" panose="020F0302020204030204" pitchFamily="34" charset="0"/>
              </a:rPr>
              <a:t>les méthodologies ISO, COPC et Six Sigma</a:t>
            </a:r>
            <a:r>
              <a:rPr lang="fr-FR" sz="1400" dirty="0" smtClean="0">
                <a:uFill>
                  <a:solidFill>
                    <a:srgbClr val="000000"/>
                  </a:solidFill>
                </a:uFill>
                <a:latin typeface="Calibri Light" panose="020F0302020204030204" pitchFamily="34" charset="0"/>
                <a:cs typeface="Calibri Light" panose="020F0302020204030204" pitchFamily="34" charset="0"/>
              </a:rPr>
              <a:t>.</a:t>
            </a:r>
            <a:endParaRPr lang="fr-FR" sz="1400" dirty="0">
              <a:uFill>
                <a:solidFill>
                  <a:srgbClr val="000000"/>
                </a:solidFill>
              </a:u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319316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D932D75D-A63D-A9C9-C477-67A71EB5FADB}"/>
              </a:ext>
            </a:extLst>
          </p:cNvPr>
          <p:cNvSpPr txBox="1"/>
          <p:nvPr/>
        </p:nvSpPr>
        <p:spPr>
          <a:xfrm>
            <a:off x="554146" y="1485038"/>
            <a:ext cx="4680006" cy="421654"/>
          </a:xfrm>
          <a:prstGeom prst="rect">
            <a:avLst/>
          </a:prstGeom>
          <a:noFill/>
        </p:spPr>
        <p:txBody>
          <a:bodyPr wrap="square">
            <a:spAutoFit/>
          </a:bodyPr>
          <a:lstStyle/>
          <a:p>
            <a:pPr marL="514350" indent="-514350">
              <a:lnSpc>
                <a:spcPct val="107000"/>
              </a:lnSpc>
              <a:spcBef>
                <a:spcPts val="1053"/>
              </a:spcBef>
              <a:buFont typeface="+mj-lt"/>
              <a:buAutoNum type="romanUcPeriod" startAt="5"/>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CONFORMITE TECHNIQUE</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xmlns="" id="{B898354E-C8CB-5E7A-16F2-F83DD8B7FAC1}"/>
              </a:ext>
            </a:extLst>
          </p:cNvPr>
          <p:cNvSpPr txBox="1"/>
          <p:nvPr/>
        </p:nvSpPr>
        <p:spPr>
          <a:xfrm>
            <a:off x="273050" y="3567054"/>
            <a:ext cx="7010400" cy="6884705"/>
          </a:xfrm>
          <a:prstGeom prst="rect">
            <a:avLst/>
          </a:prstGeom>
          <a:noFill/>
        </p:spPr>
        <p:txBody>
          <a:bodyPr wrap="square">
            <a:spAutoFit/>
          </a:bodyPr>
          <a:lstStyle/>
          <a:p>
            <a:pPr algn="just">
              <a:lnSpc>
                <a:spcPct val="150000"/>
              </a:lnSpc>
              <a:spcAft>
                <a:spcPts val="702"/>
              </a:spcAft>
            </a:pPr>
            <a:r>
              <a:rPr lang="fr-FR" sz="1400" dirty="0">
                <a:latin typeface="Calibri Light" panose="020F0302020204030204" pitchFamily="34" charset="0"/>
                <a:ea typeface="Calibri" panose="020F0502020204030204" pitchFamily="34" charset="0"/>
                <a:cs typeface="Calibri Light" panose="020F0302020204030204" pitchFamily="34" charset="0"/>
              </a:rPr>
              <a:t>Dans un environnement open </a:t>
            </a:r>
            <a:r>
              <a:rPr lang="fr-FR" sz="1400" dirty="0" err="1">
                <a:latin typeface="Calibri Light" panose="020F0302020204030204" pitchFamily="34" charset="0"/>
                <a:ea typeface="Calibri" panose="020F0502020204030204" pitchFamily="34" charset="0"/>
                <a:cs typeface="Calibri Light" panose="020F0302020204030204" pitchFamily="34" charset="0"/>
              </a:rPr>
              <a:t>space</a:t>
            </a:r>
            <a:r>
              <a:rPr lang="fr-FR" sz="1400" dirty="0">
                <a:latin typeface="Calibri Light" panose="020F0302020204030204" pitchFamily="34" charset="0"/>
                <a:ea typeface="Calibri" panose="020F0502020204030204" pitchFamily="34" charset="0"/>
                <a:cs typeface="Calibri Light" panose="020F0302020204030204" pitchFamily="34" charset="0"/>
              </a:rPr>
              <a:t>, le Groupe Media Contact mettra en place un cadre conviviale et spacieux  adapté à l’activité pour faire face à d’éventuelle monté en charge des effectifs comme cela se fait dans toutes les autres filiales du Groupe, car  les conditions de travail des salariés sont une préoccupation ultime lors de l'aménagement d'un bureau de centre de contact. Un salarié sera d'autant plus efficace s'il se sent à l'aise dans son environnement de travail. Pour répondre à ce critère essentiel, le Groupe Media Contact a opté pour des mobiliers   </a:t>
            </a:r>
            <a:r>
              <a:rPr lang="fr-FR" sz="1400" dirty="0">
                <a:latin typeface="Calibri Light" panose="020F0302020204030204" pitchFamily="34" charset="0"/>
                <a:ea typeface="Calibri" panose="020F0502020204030204" pitchFamily="34" charset="0"/>
                <a:cs typeface="Calibri Light" panose="020F0302020204030204" pitchFamily="34" charset="0"/>
                <a:hlinkClick r:id="rId2"/>
              </a:rPr>
              <a:t>ergonomiques</a:t>
            </a:r>
            <a:r>
              <a:rPr lang="fr-FR" sz="1400" dirty="0">
                <a:latin typeface="Calibri Light" panose="020F0302020204030204" pitchFamily="34" charset="0"/>
                <a:ea typeface="Calibri" panose="020F0502020204030204" pitchFamily="34" charset="0"/>
                <a:cs typeface="Calibri Light" panose="020F0302020204030204" pitchFamily="34" charset="0"/>
              </a:rPr>
              <a:t>  afin de réduire les risques de troubles musculo-squelettiques. </a:t>
            </a:r>
          </a:p>
          <a:p>
            <a:pPr algn="just">
              <a:lnSpc>
                <a:spcPct val="150000"/>
              </a:lnSpc>
              <a:spcAft>
                <a:spcPts val="702"/>
              </a:spcAft>
            </a:pPr>
            <a:r>
              <a:rPr lang="fr-FR" sz="1400" dirty="0">
                <a:latin typeface="Calibri Light" panose="020F0302020204030204" pitchFamily="34" charset="0"/>
                <a:ea typeface="Calibri" panose="020F0502020204030204" pitchFamily="34" charset="0"/>
                <a:cs typeface="Calibri Light" panose="020F0302020204030204" pitchFamily="34" charset="0"/>
              </a:rPr>
              <a:t>En outre, ce type de mobilier de bureau est doté de cloisons, ou écrans de séparation, qui limitent le contact visuel entre les salariés afin de favoriser une meilleure concentration. Il est disposé de part et d’autre sur nos plateaux de production des dispositifs anti bruit pour atténuer le bruit ambiant autour du téléconseiller. Le tout dans un espace bien éclairé et climatisé.</a:t>
            </a:r>
          </a:p>
          <a:p>
            <a:pPr algn="just">
              <a:lnSpc>
                <a:spcPct val="150000"/>
              </a:lnSpc>
              <a:spcAft>
                <a:spcPts val="702"/>
              </a:spcAft>
            </a:pPr>
            <a:r>
              <a:rPr lang="fr-FR" sz="1400" dirty="0">
                <a:latin typeface="Calibri Light" panose="020F0302020204030204" pitchFamily="34" charset="0"/>
              </a:rPr>
              <a:t>Les positions de travail sont équipées de matériels de dernière génération (micro casques, d’un IP-phone, d’un écran). </a:t>
            </a:r>
            <a:r>
              <a:rPr lang="fr-FR" sz="1400" dirty="0">
                <a:latin typeface="Calibri Light" panose="020F0302020204030204" pitchFamily="34" charset="0"/>
                <a:cs typeface="Calibri Light" panose="020F0302020204030204" pitchFamily="34" charset="0"/>
              </a:rPr>
              <a:t>N</a:t>
            </a:r>
            <a:r>
              <a:rPr lang="fr-FR" sz="1400" dirty="0" smtClean="0">
                <a:latin typeface="Calibri Light" panose="020F0302020204030204" pitchFamily="34" charset="0"/>
                <a:ea typeface="Calibri" panose="020F0502020204030204" pitchFamily="34" charset="0"/>
                <a:cs typeface="Calibri Light" panose="020F0302020204030204" pitchFamily="34" charset="0"/>
              </a:rPr>
              <a:t>ous </a:t>
            </a:r>
            <a:r>
              <a:rPr lang="fr-FR" sz="1400" dirty="0">
                <a:latin typeface="Calibri Light" panose="020F0302020204030204" pitchFamily="34" charset="0"/>
                <a:ea typeface="Calibri" panose="020F0502020204030204" pitchFamily="34" charset="0"/>
                <a:cs typeface="Calibri Light" panose="020F0302020204030204" pitchFamily="34" charset="0"/>
              </a:rPr>
              <a:t>disposons des salles de formation pour les formations présentielles (débriefe en début de production, formation). L’atteinte des objectifs lors de toute session de formation réside en grande partie dans une bonne organisation où tout a été pensé pour le confort du formateur et des participants. </a:t>
            </a:r>
            <a:endParaRPr lang="fr-FR" sz="1400" dirty="0" smtClean="0">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702"/>
              </a:spcAft>
            </a:pPr>
            <a:r>
              <a:rPr lang="fr-FR" sz="1400" dirty="0" smtClean="0">
                <a:latin typeface="Calibri Light" panose="020F0302020204030204" pitchFamily="34" charset="0"/>
                <a:ea typeface="Calibri" panose="020F0502020204030204" pitchFamily="34" charset="0"/>
                <a:cs typeface="Calibri Light" panose="020F0302020204030204" pitchFamily="34" charset="0"/>
              </a:rPr>
              <a:t>Ainsi</a:t>
            </a:r>
            <a:r>
              <a:rPr lang="fr-FR" sz="1400" dirty="0">
                <a:latin typeface="Calibri Light" panose="020F0302020204030204" pitchFamily="34" charset="0"/>
                <a:ea typeface="Calibri" panose="020F0502020204030204" pitchFamily="34" charset="0"/>
                <a:cs typeface="Calibri Light" panose="020F0302020204030204" pitchFamily="34" charset="0"/>
              </a:rPr>
              <a:t>, chacune de nos salles sont équipées de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endParaRPr lang="fr-FR" sz="1228" dirty="0">
              <a:latin typeface="Calibri Light" panose="020F0302020204030204" pitchFamily="34" charset="0"/>
            </a:endParaRPr>
          </a:p>
          <a:p>
            <a:pPr algn="just">
              <a:lnSpc>
                <a:spcPct val="150000"/>
              </a:lnSpc>
              <a:spcAft>
                <a:spcPts val="702"/>
              </a:spcAft>
            </a:pPr>
            <a:endParaRPr lang="fr-FR" sz="1053"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73006" y="3232347"/>
            <a:ext cx="3353162" cy="334707"/>
          </a:xfrm>
          <a:prstGeom prst="rect">
            <a:avLst/>
          </a:prstGeom>
        </p:spPr>
        <p:txBody>
          <a:bodyPr wrap="none">
            <a:spAutoFit/>
          </a:bodyPr>
          <a:lstStyle/>
          <a:p>
            <a:pPr marL="300758" lvl="0" indent="-300758">
              <a:lnSpc>
                <a:spcPct val="107000"/>
              </a:lnSpc>
              <a:spcBef>
                <a:spcPts val="1053"/>
              </a:spcBef>
              <a:buFont typeface="+mj-lt"/>
              <a:buAutoNum type="alphaUcPeriod"/>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ENVIRONNEMENT DE TRAVAIL</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53114" y="1847352"/>
            <a:ext cx="6930336" cy="1384995"/>
          </a:xfrm>
          <a:prstGeom prst="rect">
            <a:avLst/>
          </a:prstGeom>
        </p:spPr>
        <p:txBody>
          <a:bodyPr wrap="square">
            <a:spAutoFit/>
          </a:bodyPr>
          <a:lstStyle/>
          <a:p>
            <a:pPr lvl="0" algn="just">
              <a:lnSpc>
                <a:spcPct val="150000"/>
              </a:lnSpc>
              <a:spcBef>
                <a:spcPts val="1053"/>
              </a:spcBef>
            </a:pPr>
            <a:r>
              <a:rPr lang="fr-FR" sz="1400" i="1" kern="0" dirty="0">
                <a:solidFill>
                  <a:schemeClr val="accent3">
                    <a:lumMod val="75000"/>
                  </a:schemeClr>
                </a:solidFill>
                <a:latin typeface="Calibri Light" panose="020F0302020204030204" pitchFamily="34" charset="0"/>
                <a:ea typeface="Times New Roman" panose="02020603050405020304" pitchFamily="18" charset="0"/>
                <a:cs typeface="Times New Roman" panose="02020603050405020304" pitchFamily="18" charset="0"/>
              </a:rPr>
              <a:t>Cette partie </a:t>
            </a:r>
            <a:r>
              <a:rPr lang="fr-FR" sz="1400" i="1" kern="0" dirty="0" smtClean="0">
                <a:solidFill>
                  <a:schemeClr val="accent3">
                    <a:lumMod val="75000"/>
                  </a:schemeClr>
                </a:solidFill>
                <a:latin typeface="Calibri Light" panose="020F0302020204030204" pitchFamily="34" charset="0"/>
                <a:ea typeface="Times New Roman" panose="02020603050405020304" pitchFamily="18" charset="0"/>
                <a:cs typeface="Times New Roman" panose="02020603050405020304" pitchFamily="18" charset="0"/>
              </a:rPr>
              <a:t> de notre proposition permet de répondre efficacement aux exigences du </a:t>
            </a:r>
            <a:r>
              <a:rPr lang="fr-FR" sz="1400" i="1" kern="0" dirty="0">
                <a:solidFill>
                  <a:schemeClr val="accent3">
                    <a:lumMod val="75000"/>
                  </a:schemeClr>
                </a:solidFill>
                <a:latin typeface="Calibri Light" panose="020F0302020204030204" pitchFamily="34" charset="0"/>
                <a:ea typeface="Times New Roman" panose="02020603050405020304" pitchFamily="18" charset="0"/>
                <a:cs typeface="Times New Roman" panose="02020603050405020304" pitchFamily="18" charset="0"/>
              </a:rPr>
              <a:t>cahier de charge (page 10) </a:t>
            </a:r>
            <a:r>
              <a:rPr lang="fr-FR" sz="1400" i="1" kern="0" dirty="0" smtClean="0">
                <a:solidFill>
                  <a:schemeClr val="accent3">
                    <a:lumMod val="75000"/>
                  </a:schemeClr>
                </a:solidFill>
                <a:latin typeface="Calibri Light" panose="020F0302020204030204" pitchFamily="34" charset="0"/>
                <a:ea typeface="Times New Roman" panose="02020603050405020304" pitchFamily="18" charset="0"/>
                <a:cs typeface="Times New Roman" panose="02020603050405020304" pitchFamily="18" charset="0"/>
              </a:rPr>
              <a:t>faisant référence </a:t>
            </a:r>
            <a:r>
              <a:rPr lang="fr-FR" sz="1400" i="1" kern="0" dirty="0">
                <a:solidFill>
                  <a:schemeClr val="accent3">
                    <a:lumMod val="75000"/>
                  </a:schemeClr>
                </a:solidFill>
                <a:latin typeface="Calibri Light" panose="020F0302020204030204" pitchFamily="34" charset="0"/>
                <a:ea typeface="Times New Roman" panose="02020603050405020304" pitchFamily="18" charset="0"/>
                <a:cs typeface="Times New Roman" panose="02020603050405020304" pitchFamily="18" charset="0"/>
              </a:rPr>
              <a:t>aux différentes dispositions à prendre par Media Contact pour garantir un environnement de travail adapté, la confidentialité des informations, la sécurité des outils mis à disposition, le plan de continuité de travail…</a:t>
            </a:r>
          </a:p>
        </p:txBody>
      </p:sp>
      <p:sp>
        <p:nvSpPr>
          <p:cNvPr id="6" name="Espace réservé du numéro de diapositive 5"/>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70</a:t>
            </a:fld>
            <a:endParaRPr lang="fr-FR" sz="900" noProof="0" dirty="0">
              <a:solidFill>
                <a:schemeClr val="bg1">
                  <a:alpha val="70000"/>
                </a:schemeClr>
              </a:solidFill>
            </a:endParaRPr>
          </a:p>
        </p:txBody>
      </p:sp>
    </p:spTree>
    <p:extLst>
      <p:ext uri="{BB962C8B-B14F-4D97-AF65-F5344CB8AC3E}">
        <p14:creationId xmlns:p14="http://schemas.microsoft.com/office/powerpoint/2010/main" val="7264408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50D1707D-7DC5-4E7D-BB72-25877DAEC7B6}"/>
              </a:ext>
            </a:extLst>
          </p:cNvPr>
          <p:cNvSpPr txBox="1"/>
          <p:nvPr/>
        </p:nvSpPr>
        <p:spPr>
          <a:xfrm>
            <a:off x="397706" y="1458708"/>
            <a:ext cx="6928003" cy="6324808"/>
          </a:xfrm>
          <a:prstGeom prst="rect">
            <a:avLst/>
          </a:prstGeom>
          <a:noFill/>
        </p:spPr>
        <p:txBody>
          <a:bodyPr wrap="square">
            <a:spAutoFit/>
          </a:bodyPr>
          <a:lstStyle/>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Chaises confortables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Tables de réunion</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 tableau blanc et un Paper </a:t>
            </a:r>
            <a:r>
              <a:rPr lang="fr-FR" sz="1400" dirty="0" err="1">
                <a:latin typeface="Calibri Light" panose="020F0302020204030204" pitchFamily="34" charset="0"/>
                <a:ea typeface="Calibri" panose="020F0502020204030204" pitchFamily="34" charset="0"/>
                <a:cs typeface="Calibri Light" panose="020F0302020204030204" pitchFamily="34" charset="0"/>
              </a:rPr>
              <a:t>board</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Vidéoprojecteur, écran de projection</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Ordinateur portatif, une bonne connexion Internet (accessible en RJ45)</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Des prises électriques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ondulées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877"/>
              </a:spcAft>
              <a:buClr>
                <a:srgbClr val="FF0000"/>
              </a:buClr>
              <a:buSzPts val="1600"/>
            </a:pPr>
            <a:r>
              <a:rPr lang="fr-FR" sz="1400" dirty="0" smtClean="0">
                <a:latin typeface="Calibri Light" panose="020F0302020204030204" pitchFamily="34" charset="0"/>
                <a:ea typeface="Calibri" panose="020F0502020204030204" pitchFamily="34" charset="0"/>
                <a:cs typeface="Calibri Light" panose="020F0302020204030204" pitchFamily="34" charset="0"/>
              </a:rPr>
              <a:t>Pour </a:t>
            </a:r>
            <a:r>
              <a:rPr lang="fr-FR" sz="1400" dirty="0">
                <a:latin typeface="Calibri Light" panose="020F0302020204030204" pitchFamily="34" charset="0"/>
                <a:ea typeface="Calibri" panose="020F0502020204030204" pitchFamily="34" charset="0"/>
                <a:cs typeface="Calibri Light" panose="020F0302020204030204" pitchFamily="34" charset="0"/>
              </a:rPr>
              <a:t>assurer un bon éclairage pour les travailleurs ainsi que fourniture d’Energie électriques en continue, les dispositions ci-dessous seront prises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 éclairage avec des lampes LED (qui permettent une bonne visibilité)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 groupe électrogènes 400 KVa qui servira de relais en cas d’interruption de l’énergie électrique par la SONABEL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Des Régulateurs de 80 KVa qui permettent de réguler le courant continu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Un PFC pour redresser le courant continu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Des onduleurs 40 kVa pour assurer la transition du courant A/C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latin typeface="Calibri Light" panose="020F0302020204030204" pitchFamily="34" charset="0"/>
                <a:ea typeface="Calibri" panose="020F0502020204030204" pitchFamily="34" charset="0"/>
                <a:cs typeface="Calibri Light" panose="020F0302020204030204" pitchFamily="34" charset="0"/>
              </a:rPr>
              <a:t>Détecteur de fumé ; Alarme incendie et Extincteurs.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xmlns="" id="{15BDDCC9-0BE1-02E5-021B-06D928604545}"/>
              </a:ext>
            </a:extLst>
          </p:cNvPr>
          <p:cNvSpPr txBox="1"/>
          <p:nvPr/>
        </p:nvSpPr>
        <p:spPr>
          <a:xfrm>
            <a:off x="1129768" y="7805392"/>
            <a:ext cx="5733487" cy="322845"/>
          </a:xfrm>
          <a:prstGeom prst="rect">
            <a:avLst/>
          </a:prstGeom>
          <a:noFill/>
        </p:spPr>
        <p:txBody>
          <a:bodyPr wrap="square">
            <a:spAutoFit/>
          </a:bodyPr>
          <a:lstStyle/>
          <a:p>
            <a:pPr marL="300758" indent="-300758">
              <a:lnSpc>
                <a:spcPct val="107000"/>
              </a:lnSpc>
              <a:spcBef>
                <a:spcPts val="1053"/>
              </a:spcBef>
              <a:buFont typeface="+mj-lt"/>
              <a:buAutoNum type="arabicPeriod"/>
            </a:pPr>
            <a:r>
              <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DESCRIPTION DES EQUIPEMENTS ET LOGICIELS DU POSTE DE TRAVAIL</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xmlns="" id="{C90FBAD7-144F-6D52-D81D-6C1ACCF7DDDA}"/>
              </a:ext>
            </a:extLst>
          </p:cNvPr>
          <p:cNvSpPr txBox="1"/>
          <p:nvPr/>
        </p:nvSpPr>
        <p:spPr>
          <a:xfrm>
            <a:off x="1325608" y="8158074"/>
            <a:ext cx="5460161" cy="482248"/>
          </a:xfrm>
          <a:prstGeom prst="rect">
            <a:avLst/>
          </a:prstGeom>
          <a:noFill/>
        </p:spPr>
        <p:txBody>
          <a:bodyPr wrap="square">
            <a:spAutoFit/>
          </a:bodyPr>
          <a:lstStyle/>
          <a:p>
            <a:pPr marL="300758" indent="-300758">
              <a:lnSpc>
                <a:spcPct val="107000"/>
              </a:lnSpc>
              <a:spcBef>
                <a:spcPts val="1053"/>
              </a:spcBef>
              <a:buFont typeface="+mj-lt"/>
              <a:buAutoNum type="alphaLcParenR"/>
            </a:pPr>
            <a:r>
              <a:rPr lang="fr-FR" sz="1403" b="1" kern="0" dirty="0">
                <a:solidFill>
                  <a:srgbClr val="2E74B5"/>
                </a:solidFill>
                <a:latin typeface="Calibri Light" panose="020F0302020204030204" pitchFamily="34" charset="0"/>
                <a:ea typeface="Arial Unicode MS"/>
                <a:cs typeface="Times New Roman" panose="02020603050405020304" pitchFamily="18" charset="0"/>
              </a:rPr>
              <a:t>Description des équipements </a:t>
            </a:r>
            <a:endParaRPr lang="fr-FR" sz="1403"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702"/>
              </a:spcAft>
            </a:pPr>
            <a:r>
              <a:rPr lang="fr-FR" sz="965"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a:extLst>
              <a:ext uri="{FF2B5EF4-FFF2-40B4-BE49-F238E27FC236}">
                <a16:creationId xmlns:a16="http://schemas.microsoft.com/office/drawing/2014/main" xmlns="" id="{DA5E6E43-EF59-D858-36BB-C5266192AE6A}"/>
              </a:ext>
            </a:extLst>
          </p:cNvPr>
          <p:cNvSpPr txBox="1"/>
          <p:nvPr/>
        </p:nvSpPr>
        <p:spPr>
          <a:xfrm>
            <a:off x="397706" y="8641586"/>
            <a:ext cx="6117619" cy="705258"/>
          </a:xfrm>
          <a:prstGeom prst="rect">
            <a:avLst/>
          </a:prstGeom>
          <a:noFill/>
        </p:spPr>
        <p:txBody>
          <a:bodyPr wrap="square">
            <a:spAutoFit/>
          </a:bodyPr>
          <a:lstStyle/>
          <a:p>
            <a:pPr marL="232531" algn="just" defTabSz="802020">
              <a:lnSpc>
                <a:spcPct val="150000"/>
              </a:lnSpc>
              <a:spcAft>
                <a:spcPts val="702"/>
              </a:spcAft>
              <a:defRPr/>
            </a:pPr>
            <a:r>
              <a:rPr lang="fr-FR" sz="1400" dirty="0">
                <a:solidFill>
                  <a:srgbClr val="000000"/>
                </a:solidFill>
                <a:latin typeface="Calibri Light" panose="020F0302020204030204" pitchFamily="34" charset="0"/>
                <a:ea typeface="Arial Unicode MS"/>
                <a:cs typeface="Calibri Light" panose="020F0302020204030204" pitchFamily="34" charset="0"/>
              </a:rPr>
              <a:t>Cette session décrit les caractéristiques d’un poste de travail agent  sur nos plateaux de production comme vous pouvez le voir dans le tableau ci-dessous.</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a:xfrm>
            <a:off x="7102180" y="9628274"/>
            <a:ext cx="221338" cy="569325"/>
          </a:xfrm>
        </p:spPr>
        <p:txBody>
          <a:bodyPr/>
          <a:lstStyle/>
          <a:p>
            <a:pPr rtl="0"/>
            <a:fld id="{82EE24B5-652C-4DB5-B7C3-B5BBEC1280B1}" type="slidenum">
              <a:rPr lang="fr-FR" sz="900" noProof="0" smtClean="0">
                <a:solidFill>
                  <a:schemeClr val="bg1">
                    <a:alpha val="70000"/>
                  </a:schemeClr>
                </a:solidFill>
              </a:rPr>
              <a:t>71</a:t>
            </a:fld>
            <a:endParaRPr lang="fr-FR" sz="900" noProof="0" dirty="0">
              <a:solidFill>
                <a:schemeClr val="bg1">
                  <a:alpha val="70000"/>
                </a:schemeClr>
              </a:solidFill>
            </a:endParaRPr>
          </a:p>
        </p:txBody>
      </p:sp>
    </p:spTree>
    <p:extLst>
      <p:ext uri="{BB962C8B-B14F-4D97-AF65-F5344CB8AC3E}">
        <p14:creationId xmlns:p14="http://schemas.microsoft.com/office/powerpoint/2010/main" val="11944720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graphicFrame>
        <p:nvGraphicFramePr>
          <p:cNvPr id="2" name="Tableau 1">
            <a:extLst>
              <a:ext uri="{FF2B5EF4-FFF2-40B4-BE49-F238E27FC236}">
                <a16:creationId xmlns:a16="http://schemas.microsoft.com/office/drawing/2014/main" xmlns="" id="{AF3C485C-0A2C-36D2-E5F1-C88BC96DFBE4}"/>
              </a:ext>
            </a:extLst>
          </p:cNvPr>
          <p:cNvGraphicFramePr>
            <a:graphicFrameLocks noGrp="1"/>
          </p:cNvGraphicFramePr>
          <p:nvPr>
            <p:extLst>
              <p:ext uri="{D42A27DB-BD31-4B8C-83A1-F6EECF244321}">
                <p14:modId xmlns:p14="http://schemas.microsoft.com/office/powerpoint/2010/main" val="3146326331"/>
              </p:ext>
            </p:extLst>
          </p:nvPr>
        </p:nvGraphicFramePr>
        <p:xfrm>
          <a:off x="518783" y="1525504"/>
          <a:ext cx="6621518" cy="2486315"/>
        </p:xfrm>
        <a:graphic>
          <a:graphicData uri="http://schemas.openxmlformats.org/drawingml/2006/table">
            <a:tbl>
              <a:tblPr/>
              <a:tblGrid>
                <a:gridCol w="1825028">
                  <a:extLst>
                    <a:ext uri="{9D8B030D-6E8A-4147-A177-3AD203B41FA5}">
                      <a16:colId xmlns:a16="http://schemas.microsoft.com/office/drawing/2014/main" xmlns="" val="1488904496"/>
                    </a:ext>
                  </a:extLst>
                </a:gridCol>
                <a:gridCol w="2398245">
                  <a:extLst>
                    <a:ext uri="{9D8B030D-6E8A-4147-A177-3AD203B41FA5}">
                      <a16:colId xmlns:a16="http://schemas.microsoft.com/office/drawing/2014/main" xmlns="" val="272270679"/>
                    </a:ext>
                  </a:extLst>
                </a:gridCol>
                <a:gridCol w="2398245">
                  <a:extLst>
                    <a:ext uri="{9D8B030D-6E8A-4147-A177-3AD203B41FA5}">
                      <a16:colId xmlns:a16="http://schemas.microsoft.com/office/drawing/2014/main" xmlns="" val="1416365747"/>
                    </a:ext>
                  </a:extLst>
                </a:gridCol>
              </a:tblGrid>
              <a:tr h="265248">
                <a:tc gridSpan="3">
                  <a:txBody>
                    <a:bodyPr/>
                    <a:lstStyle/>
                    <a:p>
                      <a:pPr algn="ctr">
                        <a:lnSpc>
                          <a:spcPct val="150000"/>
                        </a:lnSpc>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Configuration matérielle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a:noFill/>
                    </a:lnB>
                    <a:solidFill>
                      <a:srgbClr val="FBE4D5"/>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98566467"/>
                  </a:ext>
                </a:extLst>
              </a:tr>
              <a:tr h="189224">
                <a:tc gridSpan="3">
                  <a:txBody>
                    <a:bodyPr/>
                    <a:lstStyle/>
                    <a:p>
                      <a:pPr>
                        <a:lnSpc>
                          <a:spcPct val="107000"/>
                        </a:lnSpc>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a:noFill/>
                    </a:lnT>
                    <a:lnB w="12700" cap="flat" cmpd="sng" algn="ctr">
                      <a:solidFill>
                        <a:srgbClr val="00000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70193232"/>
                  </a:ext>
                </a:extLst>
              </a:tr>
              <a:tr h="245118">
                <a:tc rowSpan="2">
                  <a:txBody>
                    <a:bodyPr/>
                    <a:lstStyle/>
                    <a:p>
                      <a:pPr>
                        <a:lnSpc>
                          <a:spcPts val="700"/>
                        </a:lnSpc>
                        <a:spcBef>
                          <a:spcPts val="35"/>
                        </a:spcBef>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82600">
                        <a:lnSpc>
                          <a:spcPct val="107000"/>
                        </a:lnSpc>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Carte mère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217170" marR="677545" algn="ctr">
                        <a:lnSpc>
                          <a:spcPct val="107000"/>
                        </a:lnSpc>
                        <a:spcBef>
                          <a:spcPts val="360"/>
                        </a:spcBef>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Processeur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302895">
                        <a:lnSpc>
                          <a:spcPct val="107000"/>
                        </a:lnSpc>
                        <a:spcBef>
                          <a:spcPts val="360"/>
                        </a:spcBef>
                        <a:spcAft>
                          <a:spcPts val="800"/>
                        </a:spcAft>
                      </a:pPr>
                      <a:r>
                        <a:rPr lang="en-US" sz="1100">
                          <a:solidFill>
                            <a:srgbClr val="000000"/>
                          </a:solidFill>
                          <a:effectLst/>
                          <a:latin typeface="Calibri Light" panose="020F0302020204030204" pitchFamily="34" charset="0"/>
                          <a:ea typeface="Arial Unicode MS"/>
                          <a:cs typeface="Calibri Light" panose="020F0302020204030204" pitchFamily="34" charset="0"/>
                        </a:rPr>
                        <a:t>Intel core i7 CPU (2.4 Ghz)</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359273899"/>
                  </a:ext>
                </a:extLst>
              </a:tr>
              <a:tr h="386187">
                <a:tc vMerge="1">
                  <a:txBody>
                    <a:bodyPr/>
                    <a:lstStyle/>
                    <a:p>
                      <a:endParaRPr lang="fr-FR"/>
                    </a:p>
                  </a:txBody>
                  <a:tcPr/>
                </a:tc>
                <a:tc>
                  <a:txBody>
                    <a:bodyPr/>
                    <a:lstStyle/>
                    <a:p>
                      <a:pPr marL="217170" marR="713740" algn="ctr">
                        <a:lnSpc>
                          <a:spcPts val="1300"/>
                        </a:lnSpc>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Mémoire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R="949960" algn="ctr">
                        <a:lnSpc>
                          <a:spcPts val="1300"/>
                        </a:lnSpc>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16 Go</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2211391526"/>
                  </a:ext>
                </a:extLst>
              </a:tr>
              <a:tr h="189224">
                <a:tc gridSpan="3">
                  <a:txBody>
                    <a:bodyPr/>
                    <a:lstStyle/>
                    <a:p>
                      <a:pPr>
                        <a:lnSpc>
                          <a:spcPct val="107000"/>
                        </a:lnSpc>
                        <a:spcAft>
                          <a:spcPts val="800"/>
                        </a:spcAft>
                      </a:pPr>
                      <a:r>
                        <a:rPr lang="fr-FR" sz="1100" b="1" dirty="0">
                          <a:solidFill>
                            <a:srgbClr val="000000"/>
                          </a:solidFill>
                          <a:effectLst/>
                          <a:latin typeface="Calibri Light" panose="020F0302020204030204" pitchFamily="34" charset="0"/>
                          <a:ea typeface="Arial Unicode MS"/>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930840271"/>
                  </a:ext>
                </a:extLst>
              </a:tr>
              <a:tr h="378448">
                <a:tc>
                  <a:txBody>
                    <a:bodyPr/>
                    <a:lstStyle/>
                    <a:p>
                      <a:pPr marL="532130" marR="529590" algn="ctr">
                        <a:lnSpc>
                          <a:spcPct val="107000"/>
                        </a:lnSpc>
                        <a:spcBef>
                          <a:spcPts val="360"/>
                        </a:spcBef>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Stockage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217170" marR="664845" algn="ctr">
                        <a:lnSpc>
                          <a:spcPct val="107000"/>
                        </a:lnSpc>
                        <a:spcBef>
                          <a:spcPts val="360"/>
                        </a:spcBef>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Disque dur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R="742315" algn="ctr">
                        <a:lnSpc>
                          <a:spcPct val="107000"/>
                        </a:lnSpc>
                        <a:spcBef>
                          <a:spcPts val="360"/>
                        </a:spcBef>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250 GO SSD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753302382"/>
                  </a:ext>
                </a:extLst>
              </a:tr>
              <a:tr h="278688">
                <a:tc>
                  <a:txBody>
                    <a:bodyPr/>
                    <a:lstStyle/>
                    <a:p>
                      <a:pPr marL="532130" marR="529590" algn="ctr">
                        <a:lnSpc>
                          <a:spcPct val="107000"/>
                        </a:lnSpc>
                        <a:spcBef>
                          <a:spcPts val="360"/>
                        </a:spcBef>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Ecran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2865" algn="ctr">
                        <a:lnSpc>
                          <a:spcPct val="107000"/>
                        </a:lnSpc>
                        <a:spcBef>
                          <a:spcPts val="360"/>
                        </a:spcBef>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24 Pouce FHD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2710" marR="19050" algn="ctr">
                        <a:lnSpc>
                          <a:spcPct val="107000"/>
                        </a:lnSpc>
                        <a:spcBef>
                          <a:spcPts val="360"/>
                        </a:spcBef>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027047147"/>
                  </a:ext>
                </a:extLst>
              </a:tr>
              <a:tr h="277089">
                <a:tc>
                  <a:txBody>
                    <a:bodyPr/>
                    <a:lstStyle/>
                    <a:p>
                      <a:pPr marL="88900" marR="135255" algn="ctr">
                        <a:lnSpc>
                          <a:spcPct val="107000"/>
                        </a:lnSpc>
                        <a:spcBef>
                          <a:spcPts val="360"/>
                        </a:spcBef>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Résolution de l'écran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2865" algn="ctr">
                        <a:lnSpc>
                          <a:spcPct val="107000"/>
                        </a:lnSpc>
                        <a:spcBef>
                          <a:spcPts val="360"/>
                        </a:spcBef>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2710" marR="529590" algn="ctr">
                        <a:lnSpc>
                          <a:spcPct val="107000"/>
                        </a:lnSpc>
                        <a:spcBef>
                          <a:spcPts val="360"/>
                        </a:spcBef>
                        <a:spcAft>
                          <a:spcPts val="800"/>
                        </a:spcAft>
                      </a:pPr>
                      <a:r>
                        <a:rPr lang="fr-FR" sz="1100" dirty="0">
                          <a:solidFill>
                            <a:srgbClr val="000000"/>
                          </a:solidFill>
                          <a:effectLst/>
                          <a:latin typeface="Calibri Light" panose="020F0302020204030204" pitchFamily="34" charset="0"/>
                          <a:ea typeface="Arial Unicode MS"/>
                          <a:cs typeface="Calibri Light" panose="020F0302020204030204" pitchFamily="34" charset="0"/>
                        </a:rPr>
                        <a:t>1920 x 1080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723470295"/>
                  </a:ext>
                </a:extLst>
              </a:tr>
              <a:tr h="277089">
                <a:tc>
                  <a:txBody>
                    <a:bodyPr/>
                    <a:lstStyle/>
                    <a:p>
                      <a:pPr marL="179070" marR="314960" algn="ctr">
                        <a:lnSpc>
                          <a:spcPct val="107000"/>
                        </a:lnSpc>
                        <a:spcBef>
                          <a:spcPts val="360"/>
                        </a:spcBef>
                        <a:spcAft>
                          <a:spcPts val="800"/>
                        </a:spcAft>
                      </a:pPr>
                      <a:r>
                        <a:rPr lang="fr-FR" sz="1100" b="1">
                          <a:solidFill>
                            <a:srgbClr val="000000"/>
                          </a:solidFill>
                          <a:effectLst/>
                          <a:latin typeface="Calibri Light" panose="020F0302020204030204" pitchFamily="34" charset="0"/>
                          <a:ea typeface="Arial Unicode MS"/>
                          <a:cs typeface="Calibri Light" panose="020F0302020204030204" pitchFamily="34" charset="0"/>
                        </a:rPr>
                        <a:t>Casque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88900" marR="135255" algn="ctr">
                        <a:lnSpc>
                          <a:spcPct val="107000"/>
                        </a:lnSpc>
                        <a:spcBef>
                          <a:spcPts val="360"/>
                        </a:spcBef>
                        <a:spcAft>
                          <a:spcPts val="800"/>
                        </a:spcAft>
                      </a:pPr>
                      <a:r>
                        <a:rPr lang="fr-FR" sz="1100">
                          <a:solidFill>
                            <a:srgbClr val="000000"/>
                          </a:solidFill>
                          <a:effectLst/>
                          <a:latin typeface="Calibri Light" panose="020F0302020204030204" pitchFamily="34" charset="0"/>
                          <a:ea typeface="Arial Unicode MS"/>
                          <a:cs typeface="Calibri Light" panose="020F0302020204030204" pitchFamily="34" charset="0"/>
                        </a:rPr>
                        <a:t>AXTEL Prime HD duo</a:t>
                      </a:r>
                      <a:r>
                        <a:rPr lang="fr-FR" sz="900">
                          <a:solidFill>
                            <a:srgbClr val="4D5156"/>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ctr">
                        <a:lnSpc>
                          <a:spcPct val="107000"/>
                        </a:lnSpc>
                        <a:spcBef>
                          <a:spcPts val="360"/>
                        </a:spcBef>
                        <a:spcAft>
                          <a:spcPts val="800"/>
                        </a:spcAft>
                      </a:pPr>
                      <a:r>
                        <a:rPr lang="fr-FR" sz="1100" dirty="0">
                          <a:solidFill>
                            <a:srgbClr val="000000"/>
                          </a:solidFill>
                          <a:effectLst/>
                          <a:latin typeface="Calibri Light" panose="020F0302020204030204" pitchFamily="34" charset="0"/>
                          <a:ea typeface="Arial Unicode MS"/>
                          <a:cs typeface="Calibri Light" panose="020F0302020204030204" pitchFamily="34" charset="0"/>
                        </a:rPr>
                        <a:t>Anti -bruit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721734447"/>
                  </a:ext>
                </a:extLst>
              </a:tr>
            </a:tbl>
          </a:graphicData>
        </a:graphic>
      </p:graphicFrame>
      <p:sp>
        <p:nvSpPr>
          <p:cNvPr id="5" name="ZoneTexte 4">
            <a:extLst>
              <a:ext uri="{FF2B5EF4-FFF2-40B4-BE49-F238E27FC236}">
                <a16:creationId xmlns:a16="http://schemas.microsoft.com/office/drawing/2014/main" xmlns="" id="{87C01FC1-6560-0F5A-3DE8-0455CFAB1232}"/>
              </a:ext>
            </a:extLst>
          </p:cNvPr>
          <p:cNvSpPr txBox="1"/>
          <p:nvPr/>
        </p:nvSpPr>
        <p:spPr>
          <a:xfrm>
            <a:off x="2262834" y="4134273"/>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33: Caractéristiques d'un poste de travail</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xmlns="" id="{8EDCDD41-435A-339A-01FC-B286363D6BD9}"/>
              </a:ext>
            </a:extLst>
          </p:cNvPr>
          <p:cNvSpPr txBox="1"/>
          <p:nvPr/>
        </p:nvSpPr>
        <p:spPr>
          <a:xfrm>
            <a:off x="518783" y="4522149"/>
            <a:ext cx="6621517" cy="415498"/>
          </a:xfrm>
          <a:prstGeom prst="rect">
            <a:avLst/>
          </a:prstGeom>
          <a:noFill/>
        </p:spPr>
        <p:txBody>
          <a:bodyPr wrap="square">
            <a:spAutoFit/>
          </a:bodyPr>
          <a:lstStyle/>
          <a:p>
            <a:pPr>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Un certain nombre de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logiciels </a:t>
            </a:r>
            <a:r>
              <a:rPr lang="fr-FR" sz="1400" dirty="0">
                <a:solidFill>
                  <a:srgbClr val="000000"/>
                </a:solidFill>
                <a:latin typeface="Calibri Light" panose="020F0302020204030204" pitchFamily="34" charset="0"/>
                <a:ea typeface="Arial Unicode MS"/>
                <a:cs typeface="Calibri Light" panose="020F0302020204030204" pitchFamily="34" charset="0"/>
              </a:rPr>
              <a:t>sont également installés sur les positions de travail.</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xmlns="" id="{0EA15352-C66C-6701-520A-E679EFCEB092}"/>
              </a:ext>
            </a:extLst>
          </p:cNvPr>
          <p:cNvSpPr txBox="1"/>
          <p:nvPr/>
        </p:nvSpPr>
        <p:spPr>
          <a:xfrm>
            <a:off x="1154541" y="4933647"/>
            <a:ext cx="3030832" cy="312650"/>
          </a:xfrm>
          <a:prstGeom prst="rect">
            <a:avLst/>
          </a:prstGeom>
          <a:noFill/>
        </p:spPr>
        <p:txBody>
          <a:bodyPr wrap="square">
            <a:spAutoFit/>
          </a:bodyPr>
          <a:lstStyle/>
          <a:p>
            <a:pPr marL="300758" indent="-300758">
              <a:lnSpc>
                <a:spcPct val="107000"/>
              </a:lnSpc>
              <a:spcBef>
                <a:spcPts val="1053"/>
              </a:spcBef>
              <a:buFont typeface="+mj-lt"/>
              <a:buAutoNum type="alphaLcParenR" startAt="2"/>
            </a:pPr>
            <a:r>
              <a:rPr lang="fr-FR" sz="1400" b="1" kern="0" dirty="0">
                <a:solidFill>
                  <a:srgbClr val="2E74B5"/>
                </a:solidFill>
                <a:latin typeface="Calibri Light" panose="020F0302020204030204" pitchFamily="34" charset="0"/>
                <a:ea typeface="Arial Unicode MS"/>
                <a:cs typeface="Times New Roman" panose="02020603050405020304" pitchFamily="18" charset="0"/>
              </a:rPr>
              <a:t>Configuration logicielle des postes</a:t>
            </a:r>
            <a:endParaRPr lang="fr-FR"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a16="http://schemas.microsoft.com/office/drawing/2014/main" xmlns="" id="{E888E226-A8C4-5197-3E49-CA1822C88511}"/>
              </a:ext>
            </a:extLst>
          </p:cNvPr>
          <p:cNvSpPr txBox="1"/>
          <p:nvPr/>
        </p:nvSpPr>
        <p:spPr>
          <a:xfrm>
            <a:off x="467491" y="5257557"/>
            <a:ext cx="6672809" cy="1061829"/>
          </a:xfrm>
          <a:prstGeom prst="rect">
            <a:avLst/>
          </a:prstGeom>
          <a:noFill/>
        </p:spPr>
        <p:txBody>
          <a:bodyPr wrap="square">
            <a:spAutoFit/>
          </a:bodyPr>
          <a:lstStyle/>
          <a:p>
            <a:pPr marL="64607" algn="just">
              <a:lnSpc>
                <a:spcPct val="150000"/>
              </a:lnSpc>
              <a:spcBef>
                <a:spcPts val="92"/>
              </a:spcBef>
              <a:spcAft>
                <a:spcPts val="702"/>
              </a:spcAft>
            </a:pPr>
            <a:r>
              <a:rPr lang="fr-FR" sz="1400" dirty="0">
                <a:latin typeface="Calibri Light" panose="020F0302020204030204" pitchFamily="34" charset="0"/>
                <a:ea typeface="Calibri" panose="020F0502020204030204" pitchFamily="34" charset="0"/>
                <a:cs typeface="Calibri Light" panose="020F0302020204030204" pitchFamily="34" charset="0"/>
              </a:rPr>
              <a:t>Nos positions de travail sont équipées des logiciels ci-dessous. Des installations additionnelles pourront se faire sur demande d’Orange Burkina Faso selon les besoins des applications métiers à déployer sur le poste des téléconseillers.</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au 11">
            <a:extLst>
              <a:ext uri="{FF2B5EF4-FFF2-40B4-BE49-F238E27FC236}">
                <a16:creationId xmlns:a16="http://schemas.microsoft.com/office/drawing/2014/main" xmlns="" id="{9B838ED7-32DE-99BF-4B5F-3AA6BF1990E0}"/>
              </a:ext>
            </a:extLst>
          </p:cNvPr>
          <p:cNvGraphicFramePr>
            <a:graphicFrameLocks noGrp="1"/>
          </p:cNvGraphicFramePr>
          <p:nvPr>
            <p:extLst>
              <p:ext uri="{D42A27DB-BD31-4B8C-83A1-F6EECF244321}">
                <p14:modId xmlns:p14="http://schemas.microsoft.com/office/powerpoint/2010/main" val="1919241314"/>
              </p:ext>
            </p:extLst>
          </p:nvPr>
        </p:nvGraphicFramePr>
        <p:xfrm>
          <a:off x="493136" y="6319386"/>
          <a:ext cx="6790533" cy="3466116"/>
        </p:xfrm>
        <a:graphic>
          <a:graphicData uri="http://schemas.openxmlformats.org/drawingml/2006/table">
            <a:tbl>
              <a:tblPr/>
              <a:tblGrid>
                <a:gridCol w="2189051">
                  <a:extLst>
                    <a:ext uri="{9D8B030D-6E8A-4147-A177-3AD203B41FA5}">
                      <a16:colId xmlns:a16="http://schemas.microsoft.com/office/drawing/2014/main" xmlns="" val="2486605692"/>
                    </a:ext>
                  </a:extLst>
                </a:gridCol>
                <a:gridCol w="2405538">
                  <a:extLst>
                    <a:ext uri="{9D8B030D-6E8A-4147-A177-3AD203B41FA5}">
                      <a16:colId xmlns:a16="http://schemas.microsoft.com/office/drawing/2014/main" xmlns="" val="2295437644"/>
                    </a:ext>
                  </a:extLst>
                </a:gridCol>
                <a:gridCol w="2195944">
                  <a:extLst>
                    <a:ext uri="{9D8B030D-6E8A-4147-A177-3AD203B41FA5}">
                      <a16:colId xmlns:a16="http://schemas.microsoft.com/office/drawing/2014/main" xmlns="" val="263828614"/>
                    </a:ext>
                  </a:extLst>
                </a:gridCol>
              </a:tblGrid>
              <a:tr h="216096">
                <a:tc gridSpan="3">
                  <a:txBody>
                    <a:bodyPr/>
                    <a:lstStyle/>
                    <a:p>
                      <a:pPr marL="455295" algn="ctr">
                        <a:lnSpc>
                          <a:spcPct val="107000"/>
                        </a:lnSpc>
                        <a:spcBef>
                          <a:spcPts val="340"/>
                        </a:spcBef>
                        <a:spcAft>
                          <a:spcPts val="800"/>
                        </a:spcAft>
                      </a:pPr>
                      <a:r>
                        <a:rPr lang="fr-FR" sz="1100" b="1">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Configuration logiciel des postes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BE4D5"/>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173295001"/>
                  </a:ext>
                </a:extLst>
              </a:tr>
              <a:tr h="216096">
                <a:tc>
                  <a:txBody>
                    <a:bodyPr/>
                    <a:lstStyle/>
                    <a:p>
                      <a:pPr marL="270510">
                        <a:lnSpc>
                          <a:spcPct val="107000"/>
                        </a:lnSpc>
                        <a:spcBef>
                          <a:spcPts val="340"/>
                        </a:spcBef>
                        <a:spcAft>
                          <a:spcPts val="800"/>
                        </a:spcAft>
                      </a:pPr>
                      <a:r>
                        <a:rPr lang="fr-FR" sz="1100" dirty="0">
                          <a:effectLst/>
                          <a:latin typeface="Calibri Light" panose="020F0302020204030204" pitchFamily="34" charset="0"/>
                          <a:ea typeface="Calibri" panose="020F0502020204030204" pitchFamily="34" charset="0"/>
                          <a:cs typeface="Calibri Light" panose="020F0302020204030204" pitchFamily="34" charset="0"/>
                        </a:rPr>
                        <a:t>Ap</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p</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lica</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t</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i</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324485">
                        <a:lnSpc>
                          <a:spcPct val="107000"/>
                        </a:lnSpc>
                        <a:spcBef>
                          <a:spcPts val="340"/>
                        </a:spcBef>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E</a:t>
                      </a:r>
                      <a:r>
                        <a:rPr lang="fr-FR" sz="1100" spc="-5">
                          <a:effectLst/>
                          <a:latin typeface="Calibri Light" panose="020F0302020204030204" pitchFamily="34" charset="0"/>
                          <a:ea typeface="Calibri" panose="020F0502020204030204" pitchFamily="34" charset="0"/>
                          <a:cs typeface="Calibri Light" panose="020F0302020204030204" pitchFamily="34" charset="0"/>
                        </a:rPr>
                        <a:t>d</a:t>
                      </a:r>
                      <a:r>
                        <a:rPr lang="fr-FR" sz="1100" spc="10">
                          <a:effectLst/>
                          <a:latin typeface="Calibri Light" panose="020F0302020204030204" pitchFamily="34" charset="0"/>
                          <a:ea typeface="Calibri" panose="020F0502020204030204" pitchFamily="34" charset="0"/>
                          <a:cs typeface="Calibri Light" panose="020F0302020204030204" pitchFamily="34" charset="0"/>
                        </a:rPr>
                        <a:t>i</a:t>
                      </a:r>
                      <a:r>
                        <a:rPr lang="fr-FR" sz="1100" spc="-5">
                          <a:effectLst/>
                          <a:latin typeface="Calibri Light" panose="020F0302020204030204" pitchFamily="34" charset="0"/>
                          <a:ea typeface="Calibri" panose="020F0502020204030204" pitchFamily="34" charset="0"/>
                          <a:cs typeface="Calibri Light" panose="020F0302020204030204" pitchFamily="34" charset="0"/>
                        </a:rPr>
                        <a:t>t</a:t>
                      </a:r>
                      <a:r>
                        <a:rPr lang="fr-FR" sz="1100">
                          <a:effectLst/>
                          <a:latin typeface="Calibri Light" panose="020F0302020204030204" pitchFamily="34" charset="0"/>
                          <a:ea typeface="Calibri" panose="020F0502020204030204" pitchFamily="34" charset="0"/>
                          <a:cs typeface="Calibri Light" panose="020F0302020204030204" pitchFamily="34" charset="0"/>
                        </a:rPr>
                        <a:t>e</a:t>
                      </a:r>
                      <a:r>
                        <a:rPr lang="fr-FR" sz="1100" spc="-5">
                          <a:effectLst/>
                          <a:latin typeface="Calibri Light" panose="020F0302020204030204" pitchFamily="34" charset="0"/>
                          <a:ea typeface="Calibri" panose="020F0502020204030204" pitchFamily="34" charset="0"/>
                          <a:cs typeface="Calibri Light" panose="020F0302020204030204" pitchFamily="34" charset="0"/>
                        </a:rPr>
                        <a:t>u</a:t>
                      </a:r>
                      <a:r>
                        <a:rPr lang="fr-FR" sz="1100">
                          <a:effectLst/>
                          <a:latin typeface="Calibri Light" panose="020F0302020204030204" pitchFamily="34" charset="0"/>
                          <a:ea typeface="Calibri" panose="020F0502020204030204" pitchFamily="34" charset="0"/>
                          <a:cs typeface="Calibri Light" panose="020F0302020204030204" pitchFamily="34" charset="0"/>
                        </a:rPr>
                        <a:t>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455295">
                        <a:lnSpc>
                          <a:spcPct val="107000"/>
                        </a:lnSpc>
                        <a:spcBef>
                          <a:spcPts val="340"/>
                        </a:spcBef>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Descri</a:t>
                      </a:r>
                      <a:r>
                        <a:rPr lang="fr-FR" sz="1100" spc="-5">
                          <a:effectLst/>
                          <a:latin typeface="Calibri Light" panose="020F0302020204030204" pitchFamily="34" charset="0"/>
                          <a:ea typeface="Calibri" panose="020F0502020204030204" pitchFamily="34" charset="0"/>
                          <a:cs typeface="Calibri Light" panose="020F0302020204030204" pitchFamily="34" charset="0"/>
                        </a:rPr>
                        <a:t>pt</a:t>
                      </a:r>
                      <a:r>
                        <a:rPr lang="fr-FR" sz="1100">
                          <a:effectLst/>
                          <a:latin typeface="Calibri Light" panose="020F0302020204030204" pitchFamily="34" charset="0"/>
                          <a:ea typeface="Calibri" panose="020F0502020204030204" pitchFamily="34" charset="0"/>
                          <a:cs typeface="Calibri Light" panose="020F0302020204030204" pitchFamily="34" charset="0"/>
                        </a:rPr>
                        <a:t>i</a:t>
                      </a:r>
                      <a:r>
                        <a:rPr lang="fr-FR" sz="1100" spc="-5">
                          <a:effectLst/>
                          <a:latin typeface="Calibri Light" panose="020F0302020204030204" pitchFamily="34" charset="0"/>
                          <a:ea typeface="Calibri" panose="020F0502020204030204" pitchFamily="34" charset="0"/>
                          <a:cs typeface="Calibri Light" panose="020F0302020204030204" pitchFamily="34" charset="0"/>
                        </a:rPr>
                        <a:t>o</a:t>
                      </a:r>
                      <a:r>
                        <a:rPr lang="fr-FR" sz="1100">
                          <a:effectLst/>
                          <a:latin typeface="Calibri Light" panose="020F0302020204030204" pitchFamily="34" charset="0"/>
                          <a:ea typeface="Calibri" panose="020F0502020204030204" pitchFamily="34" charset="0"/>
                          <a:cs typeface="Calibri Light" panose="020F0302020204030204" pitchFamily="34" charset="0"/>
                        </a:rPr>
                        <a:t>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52228034"/>
                  </a:ext>
                </a:extLst>
              </a:tr>
              <a:tr h="349875">
                <a:tc>
                  <a:txBody>
                    <a:bodyPr/>
                    <a:lstStyle/>
                    <a:p>
                      <a:pPr marL="303530" marR="300990" algn="ctr">
                        <a:lnSpc>
                          <a:spcPct val="107000"/>
                        </a:lnSpc>
                        <a:spcBef>
                          <a:spcPts val="120"/>
                        </a:spcBef>
                        <a:spcAft>
                          <a:spcPts val="800"/>
                        </a:spcAft>
                      </a:pP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M</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ic</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r</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os</a:t>
                      </a:r>
                      <a:r>
                        <a:rPr lang="fr-FR" sz="1100" spc="-10"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f</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t</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Windo</a:t>
                      </a:r>
                      <a:r>
                        <a:rPr lang="fr-FR" sz="1100" spc="-10" dirty="0">
                          <a:effectLst/>
                          <a:latin typeface="Calibri Light" panose="020F0302020204030204" pitchFamily="34" charset="0"/>
                          <a:ea typeface="Calibri" panose="020F0502020204030204" pitchFamily="34" charset="0"/>
                          <a:cs typeface="Calibri Light" panose="020F0302020204030204" pitchFamily="34" charset="0"/>
                        </a:rPr>
                        <a:t>w</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s</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 </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10 </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P</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ro</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77800" marR="154305" indent="69850">
                        <a:lnSpc>
                          <a:spcPts val="1310"/>
                        </a:lnSpc>
                        <a:spcBef>
                          <a:spcPts val="135"/>
                        </a:spcBef>
                        <a:spcAft>
                          <a:spcPts val="800"/>
                        </a:spcAft>
                      </a:pPr>
                      <a:r>
                        <a:rPr lang="fr-FR" sz="1100" spc="5">
                          <a:effectLst/>
                          <a:latin typeface="Calibri Light" panose="020F0302020204030204" pitchFamily="34" charset="0"/>
                          <a:ea typeface="Calibri" panose="020F0502020204030204" pitchFamily="34" charset="0"/>
                          <a:cs typeface="Calibri Light" panose="020F0302020204030204" pitchFamily="34" charset="0"/>
                        </a:rPr>
                        <a:t>M</a:t>
                      </a:r>
                      <a:r>
                        <a:rPr lang="fr-FR" sz="1100">
                          <a:effectLst/>
                          <a:latin typeface="Calibri Light" panose="020F0302020204030204" pitchFamily="34" charset="0"/>
                          <a:ea typeface="Calibri" panose="020F0502020204030204" pitchFamily="34" charset="0"/>
                          <a:cs typeface="Calibri Light" panose="020F0302020204030204" pitchFamily="34" charset="0"/>
                        </a:rPr>
                        <a:t>ic</a:t>
                      </a:r>
                      <a:r>
                        <a:rPr lang="fr-FR" sz="1100" spc="-5">
                          <a:effectLst/>
                          <a:latin typeface="Calibri Light" panose="020F0302020204030204" pitchFamily="34" charset="0"/>
                          <a:ea typeface="Calibri" panose="020F0502020204030204" pitchFamily="34" charset="0"/>
                          <a:cs typeface="Calibri Light" panose="020F0302020204030204" pitchFamily="34" charset="0"/>
                        </a:rPr>
                        <a:t>r</a:t>
                      </a:r>
                      <a:r>
                        <a:rPr lang="fr-FR" sz="1100">
                          <a:effectLst/>
                          <a:latin typeface="Calibri Light" panose="020F0302020204030204" pitchFamily="34" charset="0"/>
                          <a:ea typeface="Calibri" panose="020F0502020204030204" pitchFamily="34" charset="0"/>
                          <a:cs typeface="Calibri Light" panose="020F0302020204030204" pitchFamily="34" charset="0"/>
                        </a:rPr>
                        <a:t>os</a:t>
                      </a:r>
                      <a:r>
                        <a:rPr lang="fr-FR" sz="1100" spc="-1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a:effectLst/>
                          <a:latin typeface="Calibri Light" panose="020F0302020204030204" pitchFamily="34" charset="0"/>
                          <a:ea typeface="Calibri" panose="020F0502020204030204" pitchFamily="34" charset="0"/>
                          <a:cs typeface="Calibri Light" panose="020F0302020204030204" pitchFamily="34" charset="0"/>
                        </a:rPr>
                        <a:t>f</a:t>
                      </a:r>
                      <a:r>
                        <a:rPr lang="fr-FR" sz="1100">
                          <a:effectLst/>
                          <a:latin typeface="Calibri Light" panose="020F0302020204030204" pitchFamily="34" charset="0"/>
                          <a:ea typeface="Calibri" panose="020F0502020204030204" pitchFamily="34" charset="0"/>
                          <a:cs typeface="Calibri Light" panose="020F0302020204030204" pitchFamily="34" charset="0"/>
                        </a:rPr>
                        <a:t>t co</a:t>
                      </a:r>
                      <a:r>
                        <a:rPr lang="fr-FR" sz="1100" spc="-5">
                          <a:effectLst/>
                          <a:latin typeface="Calibri Light" panose="020F0302020204030204" pitchFamily="34" charset="0"/>
                          <a:ea typeface="Calibri" panose="020F0502020204030204" pitchFamily="34" charset="0"/>
                          <a:cs typeface="Calibri Light" panose="020F0302020204030204" pitchFamily="34" charset="0"/>
                        </a:rPr>
                        <a:t>rp</a:t>
                      </a:r>
                      <a:r>
                        <a:rPr lang="fr-FR" sz="110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a:effectLst/>
                          <a:latin typeface="Calibri Light" panose="020F0302020204030204" pitchFamily="34" charset="0"/>
                          <a:ea typeface="Calibri" panose="020F0502020204030204" pitchFamily="34" charset="0"/>
                          <a:cs typeface="Calibri Light" panose="020F0302020204030204" pitchFamily="34" charset="0"/>
                        </a:rPr>
                        <a:t>r</a:t>
                      </a:r>
                      <a:r>
                        <a:rPr lang="fr-FR" sz="1100">
                          <a:effectLst/>
                          <a:latin typeface="Calibri Light" panose="020F0302020204030204" pitchFamily="34" charset="0"/>
                          <a:ea typeface="Calibri" panose="020F0502020204030204" pitchFamily="34" charset="0"/>
                          <a:cs typeface="Calibri Light" panose="020F0302020204030204" pitchFamily="34" charset="0"/>
                        </a:rPr>
                        <a:t>at</a:t>
                      </a:r>
                      <a:r>
                        <a:rPr lang="fr-FR" sz="1100" spc="-5">
                          <a:effectLst/>
                          <a:latin typeface="Calibri Light" panose="020F0302020204030204" pitchFamily="34" charset="0"/>
                          <a:ea typeface="Calibri" panose="020F0502020204030204" pitchFamily="34" charset="0"/>
                          <a:cs typeface="Calibri Light" panose="020F0302020204030204" pitchFamily="34" charset="0"/>
                        </a:rPr>
                        <a:t>i</a:t>
                      </a:r>
                      <a:r>
                        <a:rPr lang="fr-FR" sz="1100">
                          <a:effectLst/>
                          <a:latin typeface="Calibri Light" panose="020F0302020204030204" pitchFamily="34" charset="0"/>
                          <a:ea typeface="Calibri" panose="020F0502020204030204" pitchFamily="34" charset="0"/>
                          <a:cs typeface="Calibri Light" panose="020F0302020204030204" pitchFamily="34" charset="0"/>
                        </a:rPr>
                        <a:t>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ts val="750"/>
                        </a:lnSpc>
                        <a:spcBef>
                          <a:spcPts val="20"/>
                        </a:spcBef>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687705" marR="688975" algn="ctr">
                        <a:lnSpc>
                          <a:spcPct val="107000"/>
                        </a:lnSpc>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OS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595910291"/>
                  </a:ext>
                </a:extLst>
              </a:tr>
              <a:tr h="338378">
                <a:tc>
                  <a:txBody>
                    <a:bodyPr/>
                    <a:lstStyle/>
                    <a:p>
                      <a:pPr>
                        <a:lnSpc>
                          <a:spcPts val="800"/>
                        </a:lnSpc>
                        <a:spcBef>
                          <a:spcPts val="20"/>
                        </a:spcBef>
                        <a:spcAft>
                          <a:spcPts val="800"/>
                        </a:spcAft>
                      </a:pPr>
                      <a:r>
                        <a:rPr lang="fr-FR" sz="11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227965">
                        <a:lnSpc>
                          <a:spcPct val="107000"/>
                        </a:lnSpc>
                        <a:spcAft>
                          <a:spcPts val="800"/>
                        </a:spcAft>
                      </a:pP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Firefox</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77800" marR="154305" indent="69850">
                        <a:lnSpc>
                          <a:spcPts val="1310"/>
                        </a:lnSpc>
                        <a:spcBef>
                          <a:spcPts val="135"/>
                        </a:spcBef>
                        <a:spcAft>
                          <a:spcPts val="800"/>
                        </a:spcAft>
                      </a:pPr>
                      <a:r>
                        <a:rPr lang="fr-FR" sz="1100" spc="5" dirty="0" smtClean="0">
                          <a:effectLst/>
                          <a:latin typeface="Calibri Light" panose="020F0302020204030204" pitchFamily="34" charset="0"/>
                          <a:ea typeface="Calibri" panose="020F0502020204030204" pitchFamily="34" charset="0"/>
                          <a:cs typeface="Calibri Light" panose="020F0302020204030204" pitchFamily="34" charset="0"/>
                        </a:rPr>
                        <a:t>Mozilla </a:t>
                      </a:r>
                      <a:r>
                        <a:rPr lang="fr-FR" sz="1100" spc="5" dirty="0" err="1" smtClean="0">
                          <a:effectLst/>
                          <a:latin typeface="Calibri Light" panose="020F0302020204030204" pitchFamily="34" charset="0"/>
                          <a:ea typeface="Calibri" panose="020F0502020204030204" pitchFamily="34" charset="0"/>
                          <a:cs typeface="Calibri Light" panose="020F0302020204030204" pitchFamily="34" charset="0"/>
                        </a:rPr>
                        <a:t>Foundation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ts val="800"/>
                        </a:lnSpc>
                        <a:spcBef>
                          <a:spcPts val="20"/>
                        </a:spcBef>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62915">
                        <a:lnSpc>
                          <a:spcPct val="107000"/>
                        </a:lnSpc>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N</a:t>
                      </a:r>
                      <a:r>
                        <a:rPr lang="fr-FR" sz="1100" spc="5">
                          <a:effectLst/>
                          <a:latin typeface="Calibri Light" panose="020F0302020204030204" pitchFamily="34" charset="0"/>
                          <a:ea typeface="Calibri" panose="020F0502020204030204" pitchFamily="34" charset="0"/>
                          <a:cs typeface="Calibri Light" panose="020F0302020204030204" pitchFamily="34" charset="0"/>
                        </a:rPr>
                        <a:t>av</a:t>
                      </a:r>
                      <a:r>
                        <a:rPr lang="fr-FR" sz="1100">
                          <a:effectLst/>
                          <a:latin typeface="Calibri Light" panose="020F0302020204030204" pitchFamily="34" charset="0"/>
                          <a:ea typeface="Calibri" panose="020F0502020204030204" pitchFamily="34" charset="0"/>
                          <a:cs typeface="Calibri Light" panose="020F0302020204030204" pitchFamily="34" charset="0"/>
                        </a:rPr>
                        <a:t>i</a:t>
                      </a:r>
                      <a:r>
                        <a:rPr lang="fr-FR" sz="1100" spc="-15">
                          <a:effectLst/>
                          <a:latin typeface="Calibri Light" panose="020F0302020204030204" pitchFamily="34" charset="0"/>
                          <a:ea typeface="Calibri" panose="020F0502020204030204" pitchFamily="34" charset="0"/>
                          <a:cs typeface="Calibri Light" panose="020F0302020204030204" pitchFamily="34" charset="0"/>
                        </a:rPr>
                        <a:t>g</a:t>
                      </a:r>
                      <a:r>
                        <a:rPr lang="fr-FR" sz="1100">
                          <a:effectLst/>
                          <a:latin typeface="Calibri Light" panose="020F0302020204030204" pitchFamily="34" charset="0"/>
                          <a:ea typeface="Calibri" panose="020F0502020204030204" pitchFamily="34" charset="0"/>
                          <a:cs typeface="Calibri Light" panose="020F0302020204030204" pitchFamily="34" charset="0"/>
                        </a:rPr>
                        <a:t>at</a:t>
                      </a:r>
                      <a:r>
                        <a:rPr lang="fr-FR" sz="1100" spc="-5">
                          <a:effectLst/>
                          <a:latin typeface="Calibri Light" panose="020F0302020204030204" pitchFamily="34" charset="0"/>
                          <a:ea typeface="Calibri" panose="020F0502020204030204" pitchFamily="34" charset="0"/>
                          <a:cs typeface="Calibri Light" panose="020F0302020204030204" pitchFamily="34" charset="0"/>
                        </a:rPr>
                        <a:t>e</a:t>
                      </a:r>
                      <a:r>
                        <a:rPr lang="fr-FR" sz="1100">
                          <a:effectLst/>
                          <a:latin typeface="Calibri Light" panose="020F0302020204030204" pitchFamily="34" charset="0"/>
                          <a:ea typeface="Calibri" panose="020F0502020204030204" pitchFamily="34" charset="0"/>
                          <a:cs typeface="Calibri Light" panose="020F0302020204030204" pitchFamily="34" charset="0"/>
                        </a:rPr>
                        <a:t>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895908089"/>
                  </a:ext>
                </a:extLst>
              </a:tr>
              <a:tr h="208349">
                <a:tc>
                  <a:txBody>
                    <a:bodyPr/>
                    <a:lstStyle/>
                    <a:p>
                      <a:pPr>
                        <a:lnSpc>
                          <a:spcPts val="750"/>
                        </a:lnSpc>
                        <a:spcBef>
                          <a:spcPts val="35"/>
                        </a:spcBef>
                        <a:spcAft>
                          <a:spcPts val="800"/>
                        </a:spcAft>
                      </a:pPr>
                      <a:r>
                        <a:rPr lang="fr-FR" sz="11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132080">
                        <a:lnSpc>
                          <a:spcPct val="107000"/>
                        </a:lnSpc>
                        <a:spcAft>
                          <a:spcPts val="800"/>
                        </a:spcAft>
                      </a:pP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G</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gle </a:t>
                      </a:r>
                      <a:r>
                        <a:rPr lang="fr-FR" sz="1100" spc="-10" dirty="0">
                          <a:effectLst/>
                          <a:latin typeface="Calibri Light" panose="020F0302020204030204" pitchFamily="34" charset="0"/>
                          <a:ea typeface="Calibri" panose="020F0502020204030204" pitchFamily="34" charset="0"/>
                          <a:cs typeface="Calibri Light" panose="020F0302020204030204" pitchFamily="34" charset="0"/>
                        </a:rPr>
                        <a:t>C</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hr</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om</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ts val="750"/>
                        </a:lnSpc>
                        <a:spcBef>
                          <a:spcPts val="35"/>
                        </a:spcBef>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316865">
                        <a:lnSpc>
                          <a:spcPct val="107000"/>
                        </a:lnSpc>
                        <a:spcAft>
                          <a:spcPts val="800"/>
                        </a:spcAft>
                      </a:pPr>
                      <a:r>
                        <a:rPr lang="fr-FR" sz="1100" spc="5">
                          <a:effectLst/>
                          <a:latin typeface="Calibri Light" panose="020F0302020204030204" pitchFamily="34" charset="0"/>
                          <a:ea typeface="Calibri" panose="020F0502020204030204" pitchFamily="34" charset="0"/>
                          <a:cs typeface="Calibri Light" panose="020F0302020204030204" pitchFamily="34" charset="0"/>
                        </a:rPr>
                        <a:t>G</a:t>
                      </a:r>
                      <a:r>
                        <a:rPr lang="fr-FR" sz="110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a:effectLst/>
                          <a:latin typeface="Calibri Light" panose="020F0302020204030204" pitchFamily="34" charset="0"/>
                          <a:ea typeface="Calibri" panose="020F0502020204030204" pitchFamily="34" charset="0"/>
                          <a:cs typeface="Calibri Light" panose="020F0302020204030204" pitchFamily="34" charset="0"/>
                        </a:rPr>
                        <a:t>o</a:t>
                      </a:r>
                      <a:r>
                        <a:rPr lang="fr-FR" sz="1100">
                          <a:effectLst/>
                          <a:latin typeface="Calibri Light" panose="020F0302020204030204" pitchFamily="34" charset="0"/>
                          <a:ea typeface="Calibri" panose="020F0502020204030204" pitchFamily="34" charset="0"/>
                          <a:cs typeface="Calibri Light" panose="020F0302020204030204" pitchFamily="34" charset="0"/>
                        </a:rPr>
                        <a:t>gle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ts val="750"/>
                        </a:lnSpc>
                        <a:spcBef>
                          <a:spcPts val="35"/>
                        </a:spcBef>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62915">
                        <a:lnSpc>
                          <a:spcPct val="107000"/>
                        </a:lnSpc>
                        <a:spcAft>
                          <a:spcPts val="800"/>
                        </a:spcAft>
                      </a:pPr>
                      <a:r>
                        <a:rPr lang="fr-FR" sz="1100">
                          <a:effectLst/>
                          <a:latin typeface="Calibri Light" panose="020F0302020204030204" pitchFamily="34" charset="0"/>
                          <a:ea typeface="Calibri" panose="020F0502020204030204" pitchFamily="34" charset="0"/>
                          <a:cs typeface="Calibri Light" panose="020F0302020204030204" pitchFamily="34" charset="0"/>
                        </a:rPr>
                        <a:t>N</a:t>
                      </a:r>
                      <a:r>
                        <a:rPr lang="fr-FR" sz="1100" spc="5">
                          <a:effectLst/>
                          <a:latin typeface="Calibri Light" panose="020F0302020204030204" pitchFamily="34" charset="0"/>
                          <a:ea typeface="Calibri" panose="020F0502020204030204" pitchFamily="34" charset="0"/>
                          <a:cs typeface="Calibri Light" panose="020F0302020204030204" pitchFamily="34" charset="0"/>
                        </a:rPr>
                        <a:t>av</a:t>
                      </a:r>
                      <a:r>
                        <a:rPr lang="fr-FR" sz="1100">
                          <a:effectLst/>
                          <a:latin typeface="Calibri Light" panose="020F0302020204030204" pitchFamily="34" charset="0"/>
                          <a:ea typeface="Calibri" panose="020F0502020204030204" pitchFamily="34" charset="0"/>
                          <a:cs typeface="Calibri Light" panose="020F0302020204030204" pitchFamily="34" charset="0"/>
                        </a:rPr>
                        <a:t>i</a:t>
                      </a:r>
                      <a:r>
                        <a:rPr lang="fr-FR" sz="1100" spc="-15">
                          <a:effectLst/>
                          <a:latin typeface="Calibri Light" panose="020F0302020204030204" pitchFamily="34" charset="0"/>
                          <a:ea typeface="Calibri" panose="020F0502020204030204" pitchFamily="34" charset="0"/>
                          <a:cs typeface="Calibri Light" panose="020F0302020204030204" pitchFamily="34" charset="0"/>
                        </a:rPr>
                        <a:t>g</a:t>
                      </a:r>
                      <a:r>
                        <a:rPr lang="fr-FR" sz="1100">
                          <a:effectLst/>
                          <a:latin typeface="Calibri Light" panose="020F0302020204030204" pitchFamily="34" charset="0"/>
                          <a:ea typeface="Calibri" panose="020F0502020204030204" pitchFamily="34" charset="0"/>
                          <a:cs typeface="Calibri Light" panose="020F0302020204030204" pitchFamily="34" charset="0"/>
                        </a:rPr>
                        <a:t>at</a:t>
                      </a:r>
                      <a:r>
                        <a:rPr lang="fr-FR" sz="1100" spc="-5">
                          <a:effectLst/>
                          <a:latin typeface="Calibri Light" panose="020F0302020204030204" pitchFamily="34" charset="0"/>
                          <a:ea typeface="Calibri" panose="020F0502020204030204" pitchFamily="34" charset="0"/>
                          <a:cs typeface="Calibri Light" panose="020F0302020204030204" pitchFamily="34" charset="0"/>
                        </a:rPr>
                        <a:t>e</a:t>
                      </a:r>
                      <a:r>
                        <a:rPr lang="fr-FR" sz="1100">
                          <a:effectLst/>
                          <a:latin typeface="Calibri Light" panose="020F0302020204030204" pitchFamily="34" charset="0"/>
                          <a:ea typeface="Calibri" panose="020F0502020204030204" pitchFamily="34" charset="0"/>
                          <a:cs typeface="Calibri Light" panose="020F0302020204030204" pitchFamily="34" charset="0"/>
                        </a:rPr>
                        <a:t>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3592332395"/>
                  </a:ext>
                </a:extLst>
              </a:tr>
              <a:tr h="514954">
                <a:tc>
                  <a:txBody>
                    <a:bodyPr/>
                    <a:lstStyle/>
                    <a:p>
                      <a:pPr>
                        <a:lnSpc>
                          <a:spcPts val="600"/>
                        </a:lnSpc>
                        <a:spcBef>
                          <a:spcPts val="50"/>
                        </a:spcBef>
                        <a:spcAft>
                          <a:spcPts val="800"/>
                        </a:spcAft>
                      </a:pPr>
                      <a:r>
                        <a:rPr lang="fr-FR" sz="11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800"/>
                        </a:spcAft>
                      </a:pPr>
                      <a:r>
                        <a:rPr lang="fr-FR" sz="11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M</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ic</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r</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os</a:t>
                      </a:r>
                      <a:r>
                        <a:rPr lang="fr-FR" sz="1100" spc="-10"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f</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t</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 </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ff</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ice</a:t>
                      </a:r>
                      <a:r>
                        <a:rPr lang="fr-FR" sz="1000" spc="0" dirty="0">
                          <a:effectLst/>
                          <a:latin typeface="Calibri" panose="020F0502020204030204" pitchFamily="34" charset="0"/>
                          <a:ea typeface="Calibri" panose="020F0502020204030204" pitchFamily="34" charset="0"/>
                          <a:cs typeface="Times New Roman" panose="02020603050405020304" pitchFamily="18" charset="0"/>
                        </a:rPr>
                        <a:t>  </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2</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016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ts val="600"/>
                        </a:lnSpc>
                        <a:spcBef>
                          <a:spcPts val="50"/>
                        </a:spcBef>
                        <a:spcAft>
                          <a:spcPts val="800"/>
                        </a:spcAft>
                      </a:pPr>
                      <a:r>
                        <a:rPr lang="fr-FR" sz="1100"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800"/>
                        </a:spcAft>
                      </a:pPr>
                      <a:r>
                        <a:rPr lang="fr-FR" sz="11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M</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ic</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r</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os</a:t>
                      </a:r>
                      <a:r>
                        <a:rPr lang="fr-FR" sz="1100" spc="-10"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f</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t co</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rp</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o</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r</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at</a:t>
                      </a:r>
                      <a:r>
                        <a:rPr lang="fr-FR" sz="1100" spc="-5" dirty="0">
                          <a:effectLst/>
                          <a:latin typeface="Calibri Light" panose="020F0302020204030204" pitchFamily="34" charset="0"/>
                          <a:ea typeface="Calibri" panose="020F0502020204030204" pitchFamily="34" charset="0"/>
                          <a:cs typeface="Calibri Light" panose="020F0302020204030204" pitchFamily="34" charset="0"/>
                        </a:rPr>
                        <a:t>i</a:t>
                      </a:r>
                      <a:r>
                        <a:rPr lang="fr-FR" sz="1100" dirty="0">
                          <a:effectLst/>
                          <a:latin typeface="Calibri Light" panose="020F0302020204030204" pitchFamily="34" charset="0"/>
                          <a:ea typeface="Calibri" panose="020F0502020204030204" pitchFamily="34" charset="0"/>
                          <a:cs typeface="Calibri Light" panose="020F0302020204030204" pitchFamily="34" charset="0"/>
                        </a:rPr>
                        <a:t>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72390" marR="73025" indent="-635" algn="ctr">
                        <a:lnSpc>
                          <a:spcPct val="107000"/>
                        </a:lnSpc>
                        <a:spcBef>
                          <a:spcPts val="325"/>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S</a:t>
                      </a:r>
                      <a:r>
                        <a:rPr lang="en-US" sz="1100">
                          <a:effectLst/>
                          <a:latin typeface="Calibri Light" panose="020F0302020204030204" pitchFamily="34" charset="0"/>
                          <a:ea typeface="Calibri" panose="020F0502020204030204" pitchFamily="34" charset="0"/>
                          <a:cs typeface="Calibri Light" panose="020F0302020204030204" pitchFamily="34" charset="0"/>
                        </a:rPr>
                        <a:t>u</a:t>
                      </a:r>
                      <a:r>
                        <a:rPr lang="en-US" sz="1100" spc="-5">
                          <a:effectLst/>
                          <a:latin typeface="Calibri Light" panose="020F0302020204030204" pitchFamily="34" charset="0"/>
                          <a:ea typeface="Calibri" panose="020F0502020204030204" pitchFamily="34" charset="0"/>
                          <a:cs typeface="Calibri Light" panose="020F0302020204030204" pitchFamily="34" charset="0"/>
                        </a:rPr>
                        <a:t>it</a:t>
                      </a:r>
                      <a:r>
                        <a:rPr lang="en-US" sz="1100">
                          <a:effectLst/>
                          <a:latin typeface="Calibri Light" panose="020F0302020204030204" pitchFamily="34" charset="0"/>
                          <a:ea typeface="Calibri" panose="020F0502020204030204" pitchFamily="34" charset="0"/>
                          <a:cs typeface="Calibri Light" panose="020F0302020204030204" pitchFamily="34" charset="0"/>
                        </a:rPr>
                        <a:t>e </a:t>
                      </a:r>
                      <a:r>
                        <a:rPr lang="en-US" sz="1100" spc="-5">
                          <a:effectLst/>
                          <a:latin typeface="Calibri Light" panose="020F0302020204030204" pitchFamily="34" charset="0"/>
                          <a:ea typeface="Calibri" panose="020F0502020204030204" pitchFamily="34" charset="0"/>
                          <a:cs typeface="Calibri Light" panose="020F0302020204030204" pitchFamily="34" charset="0"/>
                        </a:rPr>
                        <a:t>b</a:t>
                      </a:r>
                      <a:r>
                        <a:rPr lang="en-US" sz="1100">
                          <a:effectLst/>
                          <a:latin typeface="Calibri Light" panose="020F0302020204030204" pitchFamily="34" charset="0"/>
                          <a:ea typeface="Calibri" panose="020F0502020204030204" pitchFamily="34" charset="0"/>
                          <a:cs typeface="Calibri Light" panose="020F0302020204030204" pitchFamily="34" charset="0"/>
                        </a:rPr>
                        <a:t>u</a:t>
                      </a:r>
                      <a:r>
                        <a:rPr lang="en-US" sz="1100" spc="-5">
                          <a:effectLst/>
                          <a:latin typeface="Calibri Light" panose="020F0302020204030204" pitchFamily="34" charset="0"/>
                          <a:ea typeface="Calibri" panose="020F0502020204030204" pitchFamily="34" charset="0"/>
                          <a:cs typeface="Calibri Light" panose="020F0302020204030204" pitchFamily="34" charset="0"/>
                        </a:rPr>
                        <a:t>r</a:t>
                      </a:r>
                      <a:r>
                        <a:rPr lang="en-US" sz="1100">
                          <a:effectLst/>
                          <a:latin typeface="Calibri Light" panose="020F0302020204030204" pitchFamily="34" charset="0"/>
                          <a:ea typeface="Calibri" panose="020F0502020204030204" pitchFamily="34" charset="0"/>
                          <a:cs typeface="Calibri Light" panose="020F0302020204030204" pitchFamily="34" charset="0"/>
                        </a:rPr>
                        <a:t>eau</a:t>
                      </a:r>
                      <a:r>
                        <a:rPr lang="en-US" sz="1100" spc="-10">
                          <a:effectLst/>
                          <a:latin typeface="Calibri Light" panose="020F0302020204030204" pitchFamily="34" charset="0"/>
                          <a:ea typeface="Calibri" panose="020F0502020204030204" pitchFamily="34" charset="0"/>
                          <a:cs typeface="Calibri Light" panose="020F0302020204030204" pitchFamily="34" charset="0"/>
                        </a:rPr>
                        <a:t>t</a:t>
                      </a:r>
                      <a:r>
                        <a:rPr lang="en-US" sz="1100">
                          <a:effectLst/>
                          <a:latin typeface="Calibri Light" panose="020F0302020204030204" pitchFamily="34" charset="0"/>
                          <a:ea typeface="Calibri" panose="020F0502020204030204" pitchFamily="34" charset="0"/>
                          <a:cs typeface="Calibri Light" panose="020F0302020204030204" pitchFamily="34" charset="0"/>
                        </a:rPr>
                        <a:t>i</a:t>
                      </a:r>
                      <a:r>
                        <a:rPr lang="en-US" sz="1100" spc="-5">
                          <a:effectLst/>
                          <a:latin typeface="Calibri Light" panose="020F0302020204030204" pitchFamily="34" charset="0"/>
                          <a:ea typeface="Calibri" panose="020F0502020204030204" pitchFamily="34" charset="0"/>
                          <a:cs typeface="Calibri Light" panose="020F0302020204030204" pitchFamily="34" charset="0"/>
                        </a:rPr>
                        <a:t>q</a:t>
                      </a:r>
                      <a:r>
                        <a:rPr lang="en-US" sz="1100">
                          <a:effectLst/>
                          <a:latin typeface="Calibri Light" panose="020F0302020204030204" pitchFamily="34" charset="0"/>
                          <a:ea typeface="Calibri" panose="020F0502020204030204" pitchFamily="34" charset="0"/>
                          <a:cs typeface="Calibri Light" panose="020F0302020204030204" pitchFamily="34" charset="0"/>
                        </a:rPr>
                        <a:t>ue </a:t>
                      </a:r>
                      <a:r>
                        <a:rPr lang="en-US" sz="1100" spc="-5">
                          <a:effectLst/>
                          <a:latin typeface="Calibri Light" panose="020F0302020204030204" pitchFamily="34" charset="0"/>
                          <a:ea typeface="Calibri" panose="020F0502020204030204" pitchFamily="34" charset="0"/>
                          <a:cs typeface="Calibri Light" panose="020F0302020204030204" pitchFamily="34" charset="0"/>
                        </a:rPr>
                        <a:t>(</a:t>
                      </a:r>
                      <a:r>
                        <a:rPr lang="en-US" sz="1100" spc="5">
                          <a:effectLst/>
                          <a:latin typeface="Calibri Light" panose="020F0302020204030204" pitchFamily="34" charset="0"/>
                          <a:ea typeface="Calibri" panose="020F0502020204030204" pitchFamily="34" charset="0"/>
                          <a:cs typeface="Calibri Light" panose="020F0302020204030204" pitchFamily="34" charset="0"/>
                        </a:rPr>
                        <a:t>w</a:t>
                      </a:r>
                      <a:r>
                        <a:rPr lang="en-US" sz="1100">
                          <a:effectLst/>
                          <a:latin typeface="Calibri Light" panose="020F0302020204030204" pitchFamily="34" charset="0"/>
                          <a:ea typeface="Calibri" panose="020F0502020204030204" pitchFamily="34" charset="0"/>
                          <a:cs typeface="Calibri Light" panose="020F0302020204030204" pitchFamily="34" charset="0"/>
                        </a:rPr>
                        <a:t>o</a:t>
                      </a:r>
                      <a:r>
                        <a:rPr lang="en-US" sz="1100" spc="-5">
                          <a:effectLst/>
                          <a:latin typeface="Calibri Light" panose="020F0302020204030204" pitchFamily="34" charset="0"/>
                          <a:ea typeface="Calibri" panose="020F0502020204030204" pitchFamily="34" charset="0"/>
                          <a:cs typeface="Calibri Light" panose="020F0302020204030204" pitchFamily="34" charset="0"/>
                        </a:rPr>
                        <a:t>r</a:t>
                      </a:r>
                      <a:r>
                        <a:rPr lang="en-US" sz="1100">
                          <a:effectLst/>
                          <a:latin typeface="Calibri Light" panose="020F0302020204030204" pitchFamily="34" charset="0"/>
                          <a:ea typeface="Calibri" panose="020F0502020204030204" pitchFamily="34" charset="0"/>
                          <a:cs typeface="Calibri Light" panose="020F0302020204030204" pitchFamily="34" charset="0"/>
                        </a:rPr>
                        <a:t>d,</a:t>
                      </a:r>
                      <a:r>
                        <a:rPr lang="en-US" sz="1100" spc="-5">
                          <a:effectLst/>
                          <a:latin typeface="Calibri Light" panose="020F0302020204030204" pitchFamily="34" charset="0"/>
                          <a:ea typeface="Calibri" panose="020F0502020204030204" pitchFamily="34" charset="0"/>
                          <a:cs typeface="Calibri Light" panose="020F0302020204030204" pitchFamily="34" charset="0"/>
                        </a:rPr>
                        <a:t> </a:t>
                      </a:r>
                      <a:r>
                        <a:rPr lang="en-US" sz="1100">
                          <a:effectLst/>
                          <a:latin typeface="Calibri Light" panose="020F0302020204030204" pitchFamily="34" charset="0"/>
                          <a:ea typeface="Calibri" panose="020F0502020204030204" pitchFamily="34" charset="0"/>
                          <a:cs typeface="Calibri Light" panose="020F0302020204030204" pitchFamily="34" charset="0"/>
                        </a:rPr>
                        <a:t>excel, </a:t>
                      </a:r>
                      <a:r>
                        <a:rPr lang="en-US" sz="1100" spc="-5">
                          <a:effectLst/>
                          <a:latin typeface="Calibri Light" panose="020F0302020204030204" pitchFamily="34" charset="0"/>
                          <a:ea typeface="Calibri" panose="020F0502020204030204" pitchFamily="34" charset="0"/>
                          <a:cs typeface="Calibri Light" panose="020F0302020204030204" pitchFamily="34" charset="0"/>
                        </a:rPr>
                        <a:t>p</a:t>
                      </a:r>
                      <a:r>
                        <a:rPr lang="en-US" sz="1100">
                          <a:effectLst/>
                          <a:latin typeface="Calibri Light" panose="020F0302020204030204" pitchFamily="34" charset="0"/>
                          <a:ea typeface="Calibri" panose="020F0502020204030204" pitchFamily="34" charset="0"/>
                          <a:cs typeface="Calibri Light" panose="020F0302020204030204" pitchFamily="34" charset="0"/>
                        </a:rPr>
                        <a:t>ower </a:t>
                      </a:r>
                      <a:r>
                        <a:rPr lang="en-US" sz="1100" spc="-5">
                          <a:effectLst/>
                          <a:latin typeface="Calibri Light" panose="020F0302020204030204" pitchFamily="34" charset="0"/>
                          <a:ea typeface="Calibri" panose="020F0502020204030204" pitchFamily="34" charset="0"/>
                          <a:cs typeface="Calibri Light" panose="020F0302020204030204" pitchFamily="34" charset="0"/>
                        </a:rPr>
                        <a:t>p</a:t>
                      </a:r>
                      <a:r>
                        <a:rPr lang="en-US" sz="1100">
                          <a:effectLst/>
                          <a:latin typeface="Calibri Light" panose="020F0302020204030204" pitchFamily="34" charset="0"/>
                          <a:ea typeface="Calibri" panose="020F0502020204030204" pitchFamily="34" charset="0"/>
                          <a:cs typeface="Calibri Light" panose="020F0302020204030204" pitchFamily="34" charset="0"/>
                        </a:rPr>
                        <a:t>o</a:t>
                      </a:r>
                      <a:r>
                        <a:rPr lang="en-US" sz="1100" spc="-5">
                          <a:effectLst/>
                          <a:latin typeface="Calibri Light" panose="020F0302020204030204" pitchFamily="34" charset="0"/>
                          <a:ea typeface="Calibri" panose="020F0502020204030204" pitchFamily="34" charset="0"/>
                          <a:cs typeface="Calibri Light" panose="020F0302020204030204" pitchFamily="34" charset="0"/>
                        </a:rPr>
                        <a:t>i</a:t>
                      </a:r>
                      <a:r>
                        <a:rPr lang="en-US" sz="1100">
                          <a:effectLst/>
                          <a:latin typeface="Calibri Light" panose="020F0302020204030204" pitchFamily="34" charset="0"/>
                          <a:ea typeface="Calibri" panose="020F0502020204030204" pitchFamily="34" charset="0"/>
                          <a:cs typeface="Calibri Light" panose="020F0302020204030204" pitchFamily="34" charset="0"/>
                        </a:rPr>
                        <a:t>n</a:t>
                      </a:r>
                      <a:r>
                        <a:rPr lang="en-US" sz="1100" spc="-5">
                          <a:effectLst/>
                          <a:latin typeface="Calibri Light" panose="020F0302020204030204" pitchFamily="34" charset="0"/>
                          <a:ea typeface="Calibri" panose="020F0502020204030204" pitchFamily="34" charset="0"/>
                          <a:cs typeface="Calibri Light" panose="020F0302020204030204" pitchFamily="34" charset="0"/>
                        </a:rPr>
                        <a:t>t</a:t>
                      </a:r>
                      <a:r>
                        <a:rPr lang="en-US" sz="1100">
                          <a:effectLst/>
                          <a:latin typeface="Calibri Light" panose="020F0302020204030204" pitchFamily="34" charset="0"/>
                          <a:ea typeface="Calibri" panose="020F0502020204030204" pitchFamily="34" charset="0"/>
                          <a:cs typeface="Calibri Light" panose="020F0302020204030204" pitchFamily="34" charset="0"/>
                        </a:rPr>
                        <a:t>, acces</a:t>
                      </a:r>
                      <a:r>
                        <a:rPr lang="en-US" sz="1100" spc="5">
                          <a:effectLst/>
                          <a:latin typeface="Calibri Light" panose="020F0302020204030204" pitchFamily="34" charset="0"/>
                          <a:ea typeface="Calibri" panose="020F0502020204030204" pitchFamily="34" charset="0"/>
                          <a:cs typeface="Calibri Light" panose="020F0302020204030204" pitchFamily="34" charset="0"/>
                        </a:rPr>
                        <a:t>s</a:t>
                      </a:r>
                      <a:r>
                        <a:rPr lang="en-US" sz="1100">
                          <a:effectLst/>
                          <a:latin typeface="Calibri Light" panose="020F0302020204030204" pitchFamily="34" charset="0"/>
                          <a:ea typeface="Calibri" panose="020F0502020204030204" pitchFamily="34" charset="0"/>
                          <a:cs typeface="Calibri Light" panose="020F0302020204030204" pitchFamily="34" charset="0"/>
                        </a:rPr>
                        <a:t>, </a:t>
                      </a:r>
                      <a:r>
                        <a:rPr lang="en-US" sz="1100" spc="-20">
                          <a:effectLst/>
                          <a:latin typeface="Calibri Light" panose="020F0302020204030204" pitchFamily="34" charset="0"/>
                          <a:ea typeface="Calibri" panose="020F0502020204030204" pitchFamily="34" charset="0"/>
                          <a:cs typeface="Calibri Light" panose="020F0302020204030204" pitchFamily="34" charset="0"/>
                        </a:rPr>
                        <a:t>o</a:t>
                      </a:r>
                      <a:r>
                        <a:rPr lang="en-US" sz="1100">
                          <a:effectLst/>
                          <a:latin typeface="Calibri Light" panose="020F0302020204030204" pitchFamily="34" charset="0"/>
                          <a:ea typeface="Calibri" panose="020F0502020204030204" pitchFamily="34" charset="0"/>
                          <a:cs typeface="Calibri Light" panose="020F0302020204030204" pitchFamily="34" charset="0"/>
                        </a:rPr>
                        <a:t>ne </a:t>
                      </a:r>
                      <a:r>
                        <a:rPr lang="en-US" sz="1100" spc="5">
                          <a:effectLst/>
                          <a:latin typeface="Calibri Light" panose="020F0302020204030204" pitchFamily="34" charset="0"/>
                          <a:ea typeface="Calibri" panose="020F0502020204030204" pitchFamily="34" charset="0"/>
                          <a:cs typeface="Calibri Light" panose="020F0302020204030204" pitchFamily="34" charset="0"/>
                        </a:rPr>
                        <a:t>n</a:t>
                      </a:r>
                      <a:r>
                        <a:rPr lang="en-US" sz="1100">
                          <a:effectLst/>
                          <a:latin typeface="Calibri Light" panose="020F0302020204030204" pitchFamily="34" charset="0"/>
                          <a:ea typeface="Calibri" panose="020F0502020204030204" pitchFamily="34" charset="0"/>
                          <a:cs typeface="Calibri Light" panose="020F0302020204030204" pitchFamily="34" charset="0"/>
                        </a:rPr>
                        <a:t>o</a:t>
                      </a:r>
                      <a:r>
                        <a:rPr lang="en-US" sz="1100" spc="-10">
                          <a:effectLst/>
                          <a:latin typeface="Calibri Light" panose="020F0302020204030204" pitchFamily="34" charset="0"/>
                          <a:ea typeface="Calibri" panose="020F0502020204030204" pitchFamily="34" charset="0"/>
                          <a:cs typeface="Calibri Light" panose="020F0302020204030204" pitchFamily="34" charset="0"/>
                        </a:rPr>
                        <a:t>t</a:t>
                      </a:r>
                      <a:r>
                        <a:rPr lang="en-US" sz="1100">
                          <a:effectLst/>
                          <a:latin typeface="Calibri Light" panose="020F0302020204030204" pitchFamily="34" charset="0"/>
                          <a:ea typeface="Calibri" panose="020F0502020204030204" pitchFamily="34" charset="0"/>
                          <a:cs typeface="Calibri Light" panose="020F0302020204030204" pitchFamily="34" charset="0"/>
                        </a:rPr>
                        <a:t>e, </a:t>
                      </a:r>
                      <a:r>
                        <a:rPr lang="en-US" sz="1100" spc="-5">
                          <a:effectLst/>
                          <a:latin typeface="Calibri Light" panose="020F0302020204030204" pitchFamily="34" charset="0"/>
                          <a:ea typeface="Calibri" panose="020F0502020204030204" pitchFamily="34" charset="0"/>
                          <a:cs typeface="Calibri Light" panose="020F0302020204030204" pitchFamily="34" charset="0"/>
                        </a:rPr>
                        <a:t>p</a:t>
                      </a:r>
                      <a:r>
                        <a:rPr lang="en-US" sz="1100">
                          <a:effectLst/>
                          <a:latin typeface="Calibri Light" panose="020F0302020204030204" pitchFamily="34" charset="0"/>
                          <a:ea typeface="Calibri" panose="020F0502020204030204" pitchFamily="34" charset="0"/>
                          <a:cs typeface="Calibri Light" panose="020F0302020204030204" pitchFamily="34" charset="0"/>
                        </a:rPr>
                        <a:t>u</a:t>
                      </a:r>
                      <a:r>
                        <a:rPr lang="en-US" sz="1100" spc="-5">
                          <a:effectLst/>
                          <a:latin typeface="Calibri Light" panose="020F0302020204030204" pitchFamily="34" charset="0"/>
                          <a:ea typeface="Calibri" panose="020F0502020204030204" pitchFamily="34" charset="0"/>
                          <a:cs typeface="Calibri Light" panose="020F0302020204030204" pitchFamily="34" charset="0"/>
                        </a:rPr>
                        <a:t>b</a:t>
                      </a:r>
                      <a:r>
                        <a:rPr lang="en-US" sz="1100">
                          <a:effectLst/>
                          <a:latin typeface="Calibri Light" panose="020F0302020204030204" pitchFamily="34" charset="0"/>
                          <a:ea typeface="Calibri" panose="020F0502020204030204" pitchFamily="34" charset="0"/>
                          <a:cs typeface="Calibri Light" panose="020F0302020204030204" pitchFamily="34" charset="0"/>
                        </a:rPr>
                        <a:t>li</a:t>
                      </a:r>
                      <a:r>
                        <a:rPr lang="en-US" sz="1100" spc="5">
                          <a:effectLst/>
                          <a:latin typeface="Calibri Light" panose="020F0302020204030204" pitchFamily="34" charset="0"/>
                          <a:ea typeface="Calibri" panose="020F0502020204030204" pitchFamily="34" charset="0"/>
                          <a:cs typeface="Calibri Light" panose="020F0302020204030204" pitchFamily="34" charset="0"/>
                        </a:rPr>
                        <a:t>s</a:t>
                      </a:r>
                      <a:r>
                        <a:rPr lang="en-US" sz="1100">
                          <a:effectLst/>
                          <a:latin typeface="Calibri Light" panose="020F0302020204030204" pitchFamily="34" charset="0"/>
                          <a:ea typeface="Calibri" panose="020F0502020204030204" pitchFamily="34" charset="0"/>
                          <a:cs typeface="Calibri Light" panose="020F0302020204030204" pitchFamily="34" charset="0"/>
                        </a:rPr>
                        <a:t>he</a:t>
                      </a:r>
                      <a:r>
                        <a:rPr lang="en-US" sz="1100" spc="-5">
                          <a:effectLst/>
                          <a:latin typeface="Calibri Light" panose="020F0302020204030204" pitchFamily="34" charset="0"/>
                          <a:ea typeface="Calibri" panose="020F0502020204030204" pitchFamily="34" charset="0"/>
                          <a:cs typeface="Calibri Light" panose="020F0302020204030204" pitchFamily="34" charset="0"/>
                        </a:rPr>
                        <a:t>r</a:t>
                      </a:r>
                      <a:r>
                        <a:rPr lang="en-US" sz="1100">
                          <a:effectLst/>
                          <a:latin typeface="Calibri Light" panose="020F0302020204030204" pitchFamily="34" charset="0"/>
                          <a:ea typeface="Calibri" panose="020F0502020204030204" pitchFamily="34" charset="0"/>
                          <a:cs typeface="Calibri Light" panose="020F0302020204030204" pitchFamily="34" charset="0"/>
                        </a:rPr>
                        <a:t>, </a:t>
                      </a:r>
                      <a:r>
                        <a:rPr lang="en-US" sz="1100" spc="-10">
                          <a:effectLst/>
                          <a:latin typeface="Calibri Light" panose="020F0302020204030204" pitchFamily="34" charset="0"/>
                          <a:ea typeface="Calibri" panose="020F0502020204030204" pitchFamily="34" charset="0"/>
                          <a:cs typeface="Calibri Light" panose="020F0302020204030204" pitchFamily="34" charset="0"/>
                        </a:rPr>
                        <a:t>s</a:t>
                      </a:r>
                      <a:r>
                        <a:rPr lang="en-US" sz="1100">
                          <a:effectLst/>
                          <a:latin typeface="Calibri Light" panose="020F0302020204030204" pitchFamily="34" charset="0"/>
                          <a:ea typeface="Calibri" panose="020F0502020204030204" pitchFamily="34" charset="0"/>
                          <a:cs typeface="Calibri Light" panose="020F0302020204030204" pitchFamily="34" charset="0"/>
                        </a:rPr>
                        <a:t>hare</a:t>
                      </a:r>
                      <a:r>
                        <a:rPr lang="en-US" sz="1100" spc="-10">
                          <a:effectLst/>
                          <a:latin typeface="Calibri Light" panose="020F0302020204030204" pitchFamily="34" charset="0"/>
                          <a:ea typeface="Calibri" panose="020F0502020204030204" pitchFamily="34" charset="0"/>
                          <a:cs typeface="Calibri Light" panose="020F0302020204030204" pitchFamily="34" charset="0"/>
                        </a:rPr>
                        <a:t>p</a:t>
                      </a:r>
                      <a:r>
                        <a:rPr lang="en-US" sz="1100">
                          <a:effectLst/>
                          <a:latin typeface="Calibri Light" panose="020F0302020204030204" pitchFamily="34" charset="0"/>
                          <a:ea typeface="Calibri" panose="020F0502020204030204" pitchFamily="34" charset="0"/>
                          <a:cs typeface="Calibri Light" panose="020F0302020204030204" pitchFamily="34" charset="0"/>
                        </a:rPr>
                        <a:t>o</a:t>
                      </a:r>
                      <a:r>
                        <a:rPr lang="en-US" sz="1100" spc="-5">
                          <a:effectLst/>
                          <a:latin typeface="Calibri Light" panose="020F0302020204030204" pitchFamily="34" charset="0"/>
                          <a:ea typeface="Calibri" panose="020F0502020204030204" pitchFamily="34" charset="0"/>
                          <a:cs typeface="Calibri Light" panose="020F0302020204030204" pitchFamily="34" charset="0"/>
                        </a:rPr>
                        <a:t>i</a:t>
                      </a:r>
                      <a:r>
                        <a:rPr lang="en-US" sz="1100">
                          <a:effectLst/>
                          <a:latin typeface="Calibri Light" panose="020F0302020204030204" pitchFamily="34" charset="0"/>
                          <a:ea typeface="Calibri" panose="020F0502020204030204" pitchFamily="34" charset="0"/>
                          <a:cs typeface="Calibri Light" panose="020F0302020204030204" pitchFamily="34" charset="0"/>
                        </a:rPr>
                        <a:t>n</a:t>
                      </a:r>
                      <a:r>
                        <a:rPr lang="en-US" sz="1100" spc="-5">
                          <a:effectLst/>
                          <a:latin typeface="Calibri Light" panose="020F0302020204030204" pitchFamily="34" charset="0"/>
                          <a:ea typeface="Calibri" panose="020F0502020204030204" pitchFamily="34" charset="0"/>
                          <a:cs typeface="Calibri Light" panose="020F0302020204030204" pitchFamily="34" charset="0"/>
                        </a:rPr>
                        <a:t>t</a:t>
                      </a:r>
                      <a:r>
                        <a:rPr lang="en-US" sz="1100">
                          <a:effectLst/>
                          <a:latin typeface="Calibri Light" panose="020F0302020204030204" pitchFamily="34" charset="0"/>
                          <a:ea typeface="Calibri" panose="020F0502020204030204" pitchFamily="34" charset="0"/>
                          <a:cs typeface="Calibri Light" panose="020F0302020204030204" pitchFamily="34" charset="0"/>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4211837712"/>
                  </a:ext>
                </a:extLst>
              </a:tr>
              <a:tr h="171651">
                <a:tc>
                  <a:txBody>
                    <a:bodyPr/>
                    <a:lstStyle/>
                    <a:p>
                      <a:pPr marL="99060" marR="95885" algn="ctr">
                        <a:lnSpc>
                          <a:spcPct val="107000"/>
                        </a:lnSpc>
                        <a:spcBef>
                          <a:spcPts val="290"/>
                        </a:spcBef>
                        <a:spcAft>
                          <a:spcPts val="800"/>
                        </a:spcAft>
                      </a:pP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ESET Antivirus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ESET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Antivirus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810976132"/>
                  </a:ext>
                </a:extLst>
              </a:tr>
              <a:tr h="298421">
                <a:tc>
                  <a:txBody>
                    <a:bodyPr/>
                    <a:lstStyle/>
                    <a:p>
                      <a:pPr marL="99060" marR="95885" algn="ctr">
                        <a:lnSpc>
                          <a:spcPct val="107000"/>
                        </a:lnSpc>
                        <a:spcBef>
                          <a:spcPts val="290"/>
                        </a:spcBef>
                        <a:spcAft>
                          <a:spcPts val="800"/>
                        </a:spcAft>
                      </a:pP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 Foxit Reader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Foxit</a:t>
                      </a:r>
                      <a:r>
                        <a:rPr lang="fr-FR" sz="1000" spc="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Corporation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 </a:t>
                      </a:r>
                      <a:r>
                        <a:rPr lang="en-US" sz="1100" spc="5" dirty="0" err="1">
                          <a:effectLst/>
                          <a:latin typeface="Calibri Light" panose="020F0302020204030204" pitchFamily="34" charset="0"/>
                          <a:ea typeface="Calibri" panose="020F0502020204030204" pitchFamily="34" charset="0"/>
                          <a:cs typeface="Calibri Light" panose="020F0302020204030204" pitchFamily="34" charset="0"/>
                        </a:rPr>
                        <a:t>Lecteur</a:t>
                      </a: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 PDF</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3663175836"/>
                  </a:ext>
                </a:extLst>
              </a:tr>
              <a:tr h="279769">
                <a:tc>
                  <a:txBody>
                    <a:bodyPr/>
                    <a:lstStyle/>
                    <a:p>
                      <a:pPr marL="99060" marR="95885" algn="ctr">
                        <a:lnSpc>
                          <a:spcPct val="107000"/>
                        </a:lnSpc>
                        <a:spcBef>
                          <a:spcPts val="290"/>
                        </a:spcBef>
                        <a:spcAft>
                          <a:spcPts val="800"/>
                        </a:spcAft>
                      </a:pP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Microsoft</a:t>
                      </a:r>
                      <a:r>
                        <a:rPr lang="fr-FR" sz="1000" spc="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Silverlight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Microsoft corporation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2722234326"/>
                  </a:ext>
                </a:extLst>
              </a:tr>
              <a:tr h="629908">
                <a:tc>
                  <a:txBody>
                    <a:bodyPr/>
                    <a:lstStyle/>
                    <a:p>
                      <a:pPr marL="99060" marR="95885" algn="ctr">
                        <a:lnSpc>
                          <a:spcPct val="107000"/>
                        </a:lnSpc>
                        <a:spcBef>
                          <a:spcPts val="290"/>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Microsoft .NET Framework 4.5.2 (Francais)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99060" marR="95885" algn="ctr">
                        <a:lnSpc>
                          <a:spcPct val="107000"/>
                        </a:lnSpc>
                        <a:spcBef>
                          <a:spcPts val="290"/>
                        </a:spcBef>
                        <a:spcAft>
                          <a:spcPts val="800"/>
                        </a:spcAft>
                      </a:pPr>
                      <a:r>
                        <a:rPr lang="en-US" sz="1100" spc="5">
                          <a:effectLst/>
                          <a:latin typeface="Calibri Light" panose="020F0302020204030204" pitchFamily="34" charset="0"/>
                          <a:ea typeface="Calibri" panose="020F0502020204030204" pitchFamily="34" charset="0"/>
                          <a:cs typeface="Calibri Light" panose="020F0302020204030204" pitchFamily="34" charset="0"/>
                        </a:rPr>
                        <a:t>Microsoft corporation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99060" marR="95885" algn="ctr">
                        <a:lnSpc>
                          <a:spcPct val="107000"/>
                        </a:lnSpc>
                        <a:spcBef>
                          <a:spcPts val="290"/>
                        </a:spcBef>
                        <a:spcAft>
                          <a:spcPts val="800"/>
                        </a:spcAft>
                      </a:pPr>
                      <a:r>
                        <a:rPr lang="en-US" sz="1100" spc="5"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xmlns="" val="1414944904"/>
                  </a:ext>
                </a:extLst>
              </a:tr>
            </a:tbl>
          </a:graphicData>
        </a:graphic>
      </p:graphicFrame>
      <p:sp>
        <p:nvSpPr>
          <p:cNvPr id="14" name="ZoneTexte 13">
            <a:extLst>
              <a:ext uri="{FF2B5EF4-FFF2-40B4-BE49-F238E27FC236}">
                <a16:creationId xmlns:a16="http://schemas.microsoft.com/office/drawing/2014/main" xmlns="" id="{EC485F8D-2DE6-A154-BC43-30CC940DB7E2}"/>
              </a:ext>
            </a:extLst>
          </p:cNvPr>
          <p:cNvSpPr txBox="1"/>
          <p:nvPr/>
        </p:nvSpPr>
        <p:spPr>
          <a:xfrm>
            <a:off x="2155589" y="9643417"/>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34: Configuration logicielle des postes</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72</a:t>
            </a:fld>
            <a:endParaRPr lang="fr-FR" sz="900" noProof="0" dirty="0">
              <a:solidFill>
                <a:schemeClr val="bg1">
                  <a:alpha val="70000"/>
                </a:schemeClr>
              </a:solidFill>
            </a:endParaRPr>
          </a:p>
        </p:txBody>
      </p:sp>
    </p:spTree>
    <p:extLst>
      <p:ext uri="{BB962C8B-B14F-4D97-AF65-F5344CB8AC3E}">
        <p14:creationId xmlns:p14="http://schemas.microsoft.com/office/powerpoint/2010/main" val="36212802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1E35D364-784E-77C4-DFA2-8BE7F465BDD8}"/>
              </a:ext>
            </a:extLst>
          </p:cNvPr>
          <p:cNvSpPr txBox="1"/>
          <p:nvPr/>
        </p:nvSpPr>
        <p:spPr>
          <a:xfrm>
            <a:off x="535138" y="1446641"/>
            <a:ext cx="5634434" cy="355803"/>
          </a:xfrm>
          <a:prstGeom prst="rect">
            <a:avLst/>
          </a:prstGeom>
          <a:noFill/>
        </p:spPr>
        <p:txBody>
          <a:bodyPr wrap="square">
            <a:spAutoFit/>
          </a:bodyPr>
          <a:lstStyle/>
          <a:p>
            <a:pPr marL="300758" indent="-300758">
              <a:lnSpc>
                <a:spcPct val="107000"/>
              </a:lnSpc>
              <a:spcBef>
                <a:spcPts val="1053"/>
              </a:spcBef>
              <a:buFont typeface="+mj-lt"/>
              <a:buAutoNum type="alphaUcPeriod" startAt="2"/>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ARCHITECTURE D’INTERCONNEXION PROPOSEE </a:t>
            </a:r>
            <a:endParaRPr lang="fr-FR"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xmlns="" id="{A266CE7F-252A-538B-6D06-30D7CD85A827}"/>
              </a:ext>
            </a:extLst>
          </p:cNvPr>
          <p:cNvSpPr txBox="1"/>
          <p:nvPr/>
        </p:nvSpPr>
        <p:spPr>
          <a:xfrm>
            <a:off x="802407" y="1931153"/>
            <a:ext cx="6533813" cy="322845"/>
          </a:xfrm>
          <a:prstGeom prst="rect">
            <a:avLst/>
          </a:prstGeom>
          <a:noFill/>
        </p:spPr>
        <p:txBody>
          <a:bodyPr wrap="square">
            <a:spAutoFit/>
          </a:bodyPr>
          <a:lstStyle/>
          <a:p>
            <a:pPr marL="300758" indent="-300758">
              <a:lnSpc>
                <a:spcPct val="107000"/>
              </a:lnSpc>
              <a:spcBef>
                <a:spcPts val="1053"/>
              </a:spcBef>
              <a:buFont typeface="+mj-lt"/>
              <a:buAutoNum type="arabicPeriod"/>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Architecture de routage de flux et des demandes sur les canaux digitaux</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xmlns="" id="{D2E6A2C1-D803-9F5A-01D9-8AB64B06BD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222" y="2444615"/>
            <a:ext cx="5730888" cy="1890911"/>
          </a:xfrm>
          <a:prstGeom prst="rect">
            <a:avLst/>
          </a:prstGeom>
          <a:noFill/>
          <a:ln>
            <a:noFill/>
          </a:ln>
        </p:spPr>
      </p:pic>
      <p:sp>
        <p:nvSpPr>
          <p:cNvPr id="9" name="ZoneTexte 8">
            <a:extLst>
              <a:ext uri="{FF2B5EF4-FFF2-40B4-BE49-F238E27FC236}">
                <a16:creationId xmlns:a16="http://schemas.microsoft.com/office/drawing/2014/main" xmlns="" id="{018EF929-577F-D7B5-49F3-74EDA34A32B8}"/>
              </a:ext>
            </a:extLst>
          </p:cNvPr>
          <p:cNvSpPr txBox="1"/>
          <p:nvPr/>
        </p:nvSpPr>
        <p:spPr>
          <a:xfrm>
            <a:off x="2503091" y="4425955"/>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22: Architecture de routage des requêtes voix</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xmlns="" id="{0FF833F8-BC11-1D96-5B37-106199AB908D}"/>
              </a:ext>
            </a:extLst>
          </p:cNvPr>
          <p:cNvSpPr txBox="1"/>
          <p:nvPr/>
        </p:nvSpPr>
        <p:spPr>
          <a:xfrm>
            <a:off x="336331" y="4816628"/>
            <a:ext cx="6915807" cy="4330544"/>
          </a:xfrm>
          <a:prstGeom prst="rect">
            <a:avLst/>
          </a:prstGeom>
          <a:noFill/>
        </p:spPr>
        <p:txBody>
          <a:bodyPr wrap="square">
            <a:spAutoFit/>
          </a:bodyPr>
          <a:lstStyle/>
          <a:p>
            <a:pPr marL="64607">
              <a:lnSpc>
                <a:spcPts val="1118"/>
              </a:lnSpc>
              <a:spcBef>
                <a:spcPts val="110"/>
              </a:spcBef>
              <a:spcAft>
                <a:spcPts val="702"/>
              </a:spcAft>
            </a:pPr>
            <a:r>
              <a:rPr lang="fr-FR" sz="1053" b="1" u="sng" dirty="0">
                <a:latin typeface="Century Gothic" panose="020B0502020202020204" pitchFamily="34" charset="0"/>
                <a:ea typeface="Calibri" panose="020F0502020204030204" pitchFamily="34" charset="0"/>
                <a:cs typeface="Times New Roman" panose="02020603050405020304" pitchFamily="18" charset="0"/>
              </a:rPr>
              <a:t>Commentaires</a:t>
            </a:r>
            <a:r>
              <a:rPr lang="fr-FR" sz="1053" dirty="0">
                <a:latin typeface="Eras Medium ITC" panose="020B0602030504020804" pitchFamily="34" charset="0"/>
                <a:ea typeface="Calibri" panose="020F0502020204030204" pitchFamily="34" charset="0"/>
                <a:cs typeface="Times New Roman" panose="02020603050405020304" pitchFamily="18" charset="0"/>
              </a:rPr>
              <a:t> </a:t>
            </a:r>
            <a:r>
              <a:rPr lang="fr-FR" sz="1140" dirty="0">
                <a:latin typeface="Eras Medium ITC" panose="020B0602030504020804" pitchFamily="34" charset="0"/>
                <a:ea typeface="Calibri" panose="020F0502020204030204" pitchFamily="34" charset="0"/>
                <a:cs typeface="Times New Roman" panose="02020603050405020304" pitchFamily="18" charset="0"/>
              </a:rPr>
              <a:t>:</a:t>
            </a:r>
            <a:endParaRPr lang="fr-FR" sz="965" dirty="0">
              <a:latin typeface="Calibri" panose="020F0502020204030204" pitchFamily="34" charset="0"/>
              <a:ea typeface="Calibri" panose="020F0502020204030204" pitchFamily="34" charset="0"/>
              <a:cs typeface="Times New Roman" panose="02020603050405020304" pitchFamily="18" charset="0"/>
            </a:endParaRPr>
          </a:p>
          <a:p>
            <a:pPr>
              <a:lnSpc>
                <a:spcPts val="658"/>
              </a:lnSpc>
              <a:spcBef>
                <a:spcPts val="39"/>
              </a:spcBef>
              <a:spcAft>
                <a:spcPts val="702"/>
              </a:spcAft>
            </a:pPr>
            <a:r>
              <a:rPr lang="fr-FR" sz="1140" dirty="0">
                <a:latin typeface="Eras Medium ITC" panose="020B0602030504020804" pitchFamily="34" charset="0"/>
                <a:ea typeface="Calibri" panose="020F0502020204030204" pitchFamily="34" charset="0"/>
                <a:cs typeface="Times New Roman" panose="02020603050405020304" pitchFamily="18" charset="0"/>
              </a:rPr>
              <a:t> </a:t>
            </a:r>
            <a:endParaRPr lang="fr-FR" sz="965" dirty="0">
              <a:latin typeface="Calibri" panose="020F05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6600"/>
              </a:buClr>
              <a:buSzPts val="1600"/>
              <a:buFont typeface="Wingdings" panose="05000000000000000000" pitchFamily="2" charset="2"/>
              <a:buChar char=""/>
            </a:pPr>
            <a:r>
              <a:rPr lang="fr-FR" sz="1228" dirty="0">
                <a:latin typeface="Calibri Light" panose="020F0302020204030204" pitchFamily="34" charset="0"/>
                <a:ea typeface="Calibri" panose="020F0502020204030204" pitchFamily="34" charset="0"/>
                <a:cs typeface="Calibri Light" panose="020F0302020204030204" pitchFamily="34" charset="0"/>
              </a:rPr>
              <a:t>Quand un abonné </a:t>
            </a:r>
            <a:r>
              <a:rPr lang="fr-FR" sz="1228" spc="8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ORANGE BURKINA FASO</a:t>
            </a:r>
            <a:r>
              <a:rPr lang="fr-FR" sz="1228" dirty="0">
                <a:latin typeface="Calibri Light" panose="020F0302020204030204" pitchFamily="34" charset="0"/>
                <a:ea typeface="Calibri" panose="020F0502020204030204" pitchFamily="34" charset="0"/>
                <a:cs typeface="Calibri Light" panose="020F0302020204030204" pitchFamily="34" charset="0"/>
              </a:rPr>
              <a:t> compose le numéro du service client mise à disposition, l’appel est redirigé vers la plateforme </a:t>
            </a:r>
            <a:r>
              <a:rPr lang="fr-FR" sz="1228" dirty="0" err="1">
                <a:latin typeface="Calibri Light" panose="020F0302020204030204" pitchFamily="34" charset="0"/>
                <a:ea typeface="Calibri" panose="020F0502020204030204" pitchFamily="34" charset="0"/>
                <a:cs typeface="Calibri Light" panose="020F0302020204030204" pitchFamily="34" charset="0"/>
              </a:rPr>
              <a:t>sip</a:t>
            </a:r>
            <a:r>
              <a:rPr lang="fr-FR" sz="1228" dirty="0">
                <a:latin typeface="Calibri Light" panose="020F0302020204030204" pitchFamily="34" charset="0"/>
                <a:ea typeface="Calibri" panose="020F0502020204030204" pitchFamily="34" charset="0"/>
                <a:cs typeface="Calibri Light" panose="020F0302020204030204" pitchFamily="34" charset="0"/>
              </a:rPr>
              <a:t> d’ORANGE. Ce dernier envoie l’appel vers le call center de Media Contact ;</a:t>
            </a:r>
            <a:endParaRPr lang="fr-FR" sz="1228"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48000"/>
              </a:lnSpc>
              <a:spcAft>
                <a:spcPts val="702"/>
              </a:spcAft>
              <a:buClr>
                <a:srgbClr val="FF6600"/>
              </a:buClr>
              <a:buSzPts val="1600"/>
              <a:buFont typeface="Wingdings" panose="05000000000000000000" pitchFamily="2" charset="2"/>
              <a:buChar char=""/>
              <a:tabLst>
                <a:tab pos="456706" algn="l"/>
              </a:tabLst>
            </a:pPr>
            <a:r>
              <a:rPr lang="fr-FR" sz="1228" dirty="0">
                <a:latin typeface="Calibri Light" panose="020F0302020204030204" pitchFamily="34" charset="0"/>
                <a:ea typeface="Calibri" panose="020F0502020204030204" pitchFamily="34" charset="0"/>
                <a:cs typeface="Calibri Light" panose="020F0302020204030204" pitchFamily="34" charset="0"/>
              </a:rPr>
              <a:t>Les appels des abonnés sont alors dirigés du call center vers la plateforme SIP de l’opérateur via une liaison FH.</a:t>
            </a:r>
            <a:endParaRPr lang="fr-FR" sz="1228" dirty="0">
              <a:latin typeface="Calibri Light" panose="020F0302020204030204" pitchFamily="34" charset="0"/>
              <a:ea typeface="Calibri" panose="020F0502020204030204" pitchFamily="34" charset="0"/>
              <a:cs typeface="Times New Roman" panose="02020603050405020304" pitchFamily="18" charset="0"/>
            </a:endParaRPr>
          </a:p>
          <a:p>
            <a:pPr marL="300758" marR="78531" indent="-300758" algn="just">
              <a:lnSpc>
                <a:spcPct val="148000"/>
              </a:lnSpc>
              <a:spcAft>
                <a:spcPts val="702"/>
              </a:spcAft>
              <a:buClr>
                <a:srgbClr val="FF6600"/>
              </a:buClr>
              <a:buSzPts val="1600"/>
              <a:buFont typeface="Wingdings" panose="05000000000000000000" pitchFamily="2" charset="2"/>
              <a:buChar char=""/>
              <a:tabLst>
                <a:tab pos="456706" algn="l"/>
              </a:tabLst>
            </a:pPr>
            <a:r>
              <a:rPr lang="fr-FR" sz="1228" dirty="0">
                <a:latin typeface="Calibri Light" panose="020F0302020204030204" pitchFamily="34" charset="0"/>
                <a:ea typeface="Calibri" panose="020F0502020204030204" pitchFamily="34" charset="0"/>
                <a:cs typeface="Calibri Light" panose="020F0302020204030204" pitchFamily="34" charset="0"/>
              </a:rPr>
              <a:t>Les appels, une fois sur la plateforme Omni canal de Media Contact sont acheminés vers le plateau de production pour être pris en charge par les téléconseillers selon le canal par lequel le client contact le service client.</a:t>
            </a:r>
          </a:p>
          <a:p>
            <a:pPr algn="just">
              <a:lnSpc>
                <a:spcPct val="150000"/>
              </a:lnSpc>
              <a:spcAft>
                <a:spcPts val="702"/>
              </a:spcAft>
            </a:pPr>
            <a:r>
              <a:rPr lang="fr-FR" sz="1228" spc="-4" dirty="0">
                <a:latin typeface="Calibri Light" panose="020F0302020204030204" pitchFamily="34" charset="0"/>
                <a:ea typeface="Calibri" panose="020F0502020204030204" pitchFamily="34" charset="0"/>
                <a:cs typeface="Calibri Light" panose="020F0302020204030204" pitchFamily="34" charset="0"/>
              </a:rPr>
              <a:t>Dans le cadre de l’émission d’appel, l’architecture de routage ne change pas.</a:t>
            </a:r>
            <a:endParaRPr lang="fr-FR" sz="1228"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228" spc="-4" dirty="0">
                <a:latin typeface="Calibri Light" panose="020F0302020204030204" pitchFamily="34" charset="0"/>
                <a:ea typeface="Calibri" panose="020F0502020204030204" pitchFamily="34" charset="0"/>
                <a:cs typeface="Calibri Light" panose="020F0302020204030204" pitchFamily="34" charset="0"/>
              </a:rPr>
              <a:t>Ci-dessous une description de routage des appels </a:t>
            </a:r>
            <a:r>
              <a:rPr lang="fr-FR" sz="1228" spc="-4" dirty="0" smtClean="0">
                <a:latin typeface="Calibri Light" panose="020F0302020204030204" pitchFamily="34" charset="0"/>
                <a:ea typeface="Calibri" panose="020F0502020204030204" pitchFamily="34" charset="0"/>
                <a:cs typeface="Calibri Light" panose="020F0302020204030204" pitchFamily="34" charset="0"/>
              </a:rPr>
              <a:t>sortants </a:t>
            </a:r>
            <a:r>
              <a:rPr lang="fr-FR" sz="1228" spc="-4" dirty="0">
                <a:latin typeface="Calibri Light" panose="020F0302020204030204" pitchFamily="34" charset="0"/>
                <a:ea typeface="Calibri" panose="020F0502020204030204" pitchFamily="34" charset="0"/>
                <a:cs typeface="Calibri Light" panose="020F0302020204030204" pitchFamily="34" charset="0"/>
              </a:rPr>
              <a:t>depuis le call center vers les abonnés </a:t>
            </a:r>
            <a:r>
              <a:rPr lang="fr-FR" sz="1228" spc="8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ORANGE BURKINA FASO</a:t>
            </a:r>
            <a:r>
              <a:rPr lang="fr-FR" sz="1228" spc="-4" dirty="0">
                <a:latin typeface="Calibri Light" panose="020F0302020204030204" pitchFamily="34" charset="0"/>
                <a:ea typeface="Calibri" panose="020F0502020204030204" pitchFamily="34" charset="0"/>
                <a:cs typeface="Calibri Light" panose="020F0302020204030204" pitchFamily="34" charset="0"/>
              </a:rPr>
              <a:t>:</a:t>
            </a:r>
            <a:endParaRPr lang="fr-FR" sz="1228" dirty="0">
              <a:latin typeface="Calibri" panose="020F0502020204030204" pitchFamily="34" charset="0"/>
              <a:ea typeface="Calibri" panose="020F0502020204030204" pitchFamily="34" charset="0"/>
              <a:cs typeface="Times New Roman" panose="02020603050405020304" pitchFamily="18" charset="0"/>
            </a:endParaRPr>
          </a:p>
          <a:p>
            <a:pPr marL="300758" marR="78531" indent="-300758" algn="just">
              <a:lnSpc>
                <a:spcPct val="148000"/>
              </a:lnSpc>
              <a:spcAft>
                <a:spcPts val="702"/>
              </a:spcAft>
              <a:buClr>
                <a:srgbClr val="FF6600"/>
              </a:buClr>
              <a:buSzPts val="1600"/>
              <a:buFont typeface="Wingdings" panose="05000000000000000000" pitchFamily="2" charset="2"/>
              <a:buChar char=""/>
              <a:tabLst>
                <a:tab pos="456706" algn="l"/>
              </a:tabLst>
            </a:pPr>
            <a:endParaRPr lang="fr-FR" sz="1228"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73</a:t>
            </a:fld>
            <a:endParaRPr lang="fr-FR" sz="900" noProof="0" dirty="0">
              <a:solidFill>
                <a:schemeClr val="bg1">
                  <a:alpha val="70000"/>
                </a:schemeClr>
              </a:solidFill>
            </a:endParaRPr>
          </a:p>
        </p:txBody>
      </p:sp>
    </p:spTree>
    <p:extLst>
      <p:ext uri="{BB962C8B-B14F-4D97-AF65-F5344CB8AC3E}">
        <p14:creationId xmlns:p14="http://schemas.microsoft.com/office/powerpoint/2010/main" val="12731988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CEE4E0A7-881D-9E21-C99A-40A809115ABD}"/>
              </a:ext>
            </a:extLst>
          </p:cNvPr>
          <p:cNvSpPr txBox="1"/>
          <p:nvPr/>
        </p:nvSpPr>
        <p:spPr>
          <a:xfrm>
            <a:off x="315310" y="1447229"/>
            <a:ext cx="7010400" cy="2835713"/>
          </a:xfrm>
          <a:prstGeom prst="rect">
            <a:avLst/>
          </a:prstGeom>
          <a:noFill/>
        </p:spPr>
        <p:txBody>
          <a:bodyPr wrap="square">
            <a:spAutoFit/>
          </a:bodyPr>
          <a:lstStyle/>
          <a:p>
            <a:pPr marL="300758" indent="-300758" algn="just">
              <a:lnSpc>
                <a:spcPct val="150000"/>
              </a:lnSpc>
              <a:spcAft>
                <a:spcPts val="702"/>
              </a:spcAft>
              <a:buClr>
                <a:srgbClr val="FF0000"/>
              </a:buClr>
              <a:buSzPts val="1600"/>
              <a:buFont typeface="Arial" panose="020B0604020202020204" pitchFamily="34" charset="0"/>
              <a:buChar char="•"/>
            </a:pPr>
            <a:r>
              <a:rPr lang="fr-FR" sz="1400" spc="-4" dirty="0">
                <a:latin typeface="Calibri Light" panose="020F0302020204030204" pitchFamily="34" charset="0"/>
                <a:ea typeface="Calibri" panose="020F0502020204030204" pitchFamily="34" charset="0"/>
                <a:cs typeface="Calibri Light" panose="020F0302020204030204" pitchFamily="34" charset="0"/>
              </a:rPr>
              <a:t>Un fichier client est injecté dans la base d’appel du CRM Omni canal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651641" marR="78531" lvl="1" indent="-250631" algn="just">
              <a:lnSpc>
                <a:spcPct val="148000"/>
              </a:lnSpc>
              <a:spcAft>
                <a:spcPts val="702"/>
              </a:spcAft>
              <a:buFont typeface="Courier New" panose="02070309020205020404" pitchFamily="49" charset="0"/>
              <a:buChar char="o"/>
              <a:tabLst>
                <a:tab pos="456706" algn="l"/>
              </a:tabLst>
            </a:pPr>
            <a:r>
              <a:rPr lang="fr-FR" sz="1400" spc="-4" dirty="0">
                <a:latin typeface="Calibri Light" panose="020F0302020204030204" pitchFamily="34" charset="0"/>
                <a:ea typeface="Calibri" panose="020F0502020204030204" pitchFamily="34" charset="0"/>
                <a:cs typeface="Calibri Light" panose="020F0302020204030204" pitchFamily="34" charset="0"/>
              </a:rPr>
              <a:t>Ce dernier grâce à sa puissante fonction prédictive se charge de numéroter et router les appels vers le MSC (Mobile services </a:t>
            </a:r>
            <a:r>
              <a:rPr lang="fr-FR" sz="1400" spc="-4" dirty="0" err="1">
                <a:latin typeface="Calibri Light" panose="020F0302020204030204" pitchFamily="34" charset="0"/>
                <a:ea typeface="Calibri" panose="020F0502020204030204" pitchFamily="34" charset="0"/>
                <a:cs typeface="Calibri Light" panose="020F0302020204030204" pitchFamily="34" charset="0"/>
              </a:rPr>
              <a:t>Switching</a:t>
            </a:r>
            <a:r>
              <a:rPr lang="fr-FR" sz="1400" spc="-4" dirty="0">
                <a:latin typeface="Calibri Light" panose="020F0302020204030204" pitchFamily="34" charset="0"/>
                <a:ea typeface="Calibri" panose="020F0502020204030204" pitchFamily="34" charset="0"/>
                <a:cs typeface="Calibri Light" panose="020F0302020204030204" pitchFamily="34" charset="0"/>
              </a:rPr>
              <a:t> Center) de l’opérateur qui l’achemine vers les différentes antennes relais jusqu’à atteindre celle de la zone où se trouve l’abonné. Le téléphone de l’abonné sonne et il est mis en relation avec le téléconseiller.</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marR="78531" indent="-300758" algn="just">
              <a:lnSpc>
                <a:spcPct val="150000"/>
              </a:lnSpc>
              <a:spcAft>
                <a:spcPts val="702"/>
              </a:spcAft>
              <a:buClr>
                <a:srgbClr val="FF0000"/>
              </a:buClr>
              <a:buSzPts val="1600"/>
              <a:buFont typeface="Arial" panose="020B0604020202020204" pitchFamily="34" charset="0"/>
              <a:buChar char="•"/>
              <a:tabLst>
                <a:tab pos="456706" algn="l"/>
              </a:tabLst>
            </a:pPr>
            <a:r>
              <a:rPr lang="fr-FR" sz="1400" spc="-4" dirty="0">
                <a:latin typeface="Calibri Light" panose="020F0302020204030204" pitchFamily="34" charset="0"/>
                <a:ea typeface="Calibri" panose="020F0502020204030204" pitchFamily="34" charset="0"/>
                <a:cs typeface="Calibri Light" panose="020F0302020204030204" pitchFamily="34" charset="0"/>
              </a:rPr>
              <a:t>Différen</a:t>
            </a:r>
            <a:r>
              <a:rPr lang="fr-FR" sz="1400" dirty="0">
                <a:latin typeface="Calibri Light" panose="020F0302020204030204" pitchFamily="34" charset="0"/>
                <a:ea typeface="Calibri" panose="020F0502020204030204" pitchFamily="34" charset="0"/>
                <a:cs typeface="Calibri Light" panose="020F0302020204030204" pitchFamily="34" charset="0"/>
              </a:rPr>
              <a:t>tes règles sont mises en place pour ne permettre que les appels issus de la base client. Toute autre tentative est rejetée par le système</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xmlns="" id="{AC235FBD-BF7F-71B0-B498-43375ED892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491" y="4403509"/>
            <a:ext cx="5395724" cy="1886383"/>
          </a:xfrm>
          <a:prstGeom prst="rect">
            <a:avLst/>
          </a:prstGeom>
          <a:noFill/>
          <a:ln>
            <a:noFill/>
          </a:ln>
        </p:spPr>
      </p:pic>
      <p:sp>
        <p:nvSpPr>
          <p:cNvPr id="7" name="ZoneTexte 6">
            <a:extLst>
              <a:ext uri="{FF2B5EF4-FFF2-40B4-BE49-F238E27FC236}">
                <a16:creationId xmlns:a16="http://schemas.microsoft.com/office/drawing/2014/main" xmlns="" id="{8E507147-B18E-52E5-3D8C-7906B995355B}"/>
              </a:ext>
            </a:extLst>
          </p:cNvPr>
          <p:cNvSpPr txBox="1"/>
          <p:nvPr/>
        </p:nvSpPr>
        <p:spPr>
          <a:xfrm>
            <a:off x="2491312" y="6389605"/>
            <a:ext cx="3030832" cy="200376"/>
          </a:xfrm>
          <a:prstGeom prst="rect">
            <a:avLst/>
          </a:prstGeom>
          <a:noFill/>
        </p:spPr>
        <p:txBody>
          <a:bodyPr wrap="square">
            <a:spAutoFit/>
          </a:bodyPr>
          <a:lstStyle/>
          <a:p>
            <a:r>
              <a:rPr lang="fr-FR" sz="702" u="sng" dirty="0">
                <a:latin typeface="Calibri" panose="020F0502020204030204" pitchFamily="34" charset="0"/>
                <a:ea typeface="Calibri" panose="020F0502020204030204" pitchFamily="34" charset="0"/>
                <a:cs typeface="Times New Roman" panose="02020603050405020304" pitchFamily="18" charset="0"/>
              </a:rPr>
              <a:t>Figure 23: Interconnexion d'accès aux applications</a:t>
            </a:r>
            <a:endParaRPr lang="fr-FR" sz="1579" dirty="0"/>
          </a:p>
        </p:txBody>
      </p:sp>
      <p:sp>
        <p:nvSpPr>
          <p:cNvPr id="9" name="ZoneTexte 8">
            <a:extLst>
              <a:ext uri="{FF2B5EF4-FFF2-40B4-BE49-F238E27FC236}">
                <a16:creationId xmlns:a16="http://schemas.microsoft.com/office/drawing/2014/main" xmlns="" id="{0B1082EC-C5AE-C86F-B54B-73ED2C3FF1A8}"/>
              </a:ext>
            </a:extLst>
          </p:cNvPr>
          <p:cNvSpPr txBox="1"/>
          <p:nvPr/>
        </p:nvSpPr>
        <p:spPr>
          <a:xfrm>
            <a:off x="945931" y="6678281"/>
            <a:ext cx="6190593" cy="553357"/>
          </a:xfrm>
          <a:prstGeom prst="rect">
            <a:avLst/>
          </a:prstGeom>
          <a:noFill/>
        </p:spPr>
        <p:txBody>
          <a:bodyPr wrap="square">
            <a:spAutoFit/>
          </a:bodyPr>
          <a:lstStyle/>
          <a:p>
            <a:pPr marL="300758" indent="-300758">
              <a:lnSpc>
                <a:spcPct val="107000"/>
              </a:lnSpc>
              <a:spcBef>
                <a:spcPts val="1053"/>
              </a:spcBef>
              <a:buFont typeface="+mj-lt"/>
              <a:buAutoNum type="arabicPeriod" startAt="2"/>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Architecture d’</a:t>
            </a:r>
            <a:r>
              <a:rPr lang="fr-FR" sz="1400" b="1" kern="0" dirty="0" err="1"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acces</a:t>
            </a: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 la plateforme de de production a distance depuis le site  d’orange</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Image 9">
            <a:extLst>
              <a:ext uri="{FF2B5EF4-FFF2-40B4-BE49-F238E27FC236}">
                <a16:creationId xmlns:a16="http://schemas.microsoft.com/office/drawing/2014/main" xmlns="" id="{1FB1D307-8633-7B2C-6010-29E16EBA91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2491" y="7425227"/>
            <a:ext cx="5051518" cy="1918686"/>
          </a:xfrm>
          <a:prstGeom prst="rect">
            <a:avLst/>
          </a:prstGeom>
          <a:noFill/>
          <a:ln>
            <a:noFill/>
          </a:ln>
        </p:spPr>
      </p:pic>
      <p:sp>
        <p:nvSpPr>
          <p:cNvPr id="12" name="ZoneTexte 11">
            <a:extLst>
              <a:ext uri="{FF2B5EF4-FFF2-40B4-BE49-F238E27FC236}">
                <a16:creationId xmlns:a16="http://schemas.microsoft.com/office/drawing/2014/main" xmlns="" id="{4460407B-89B5-81E2-F773-0FF31FDA0EA5}"/>
              </a:ext>
            </a:extLst>
          </p:cNvPr>
          <p:cNvSpPr txBox="1"/>
          <p:nvPr/>
        </p:nvSpPr>
        <p:spPr>
          <a:xfrm>
            <a:off x="2164915" y="9434685"/>
            <a:ext cx="3030832" cy="200376"/>
          </a:xfrm>
          <a:prstGeom prst="rect">
            <a:avLst/>
          </a:prstGeom>
          <a:noFill/>
        </p:spPr>
        <p:txBody>
          <a:bodyPr wrap="square">
            <a:spAutoFit/>
          </a:bodyPr>
          <a:lstStyle/>
          <a:p>
            <a:pPr algn="ctr">
              <a:spcAft>
                <a:spcPts val="877"/>
              </a:spcAft>
            </a:pPr>
            <a:r>
              <a:rPr lang="fr-FR" sz="702"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24: interconnexion accès plateforme site distant</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74</a:t>
            </a:fld>
            <a:endParaRPr lang="fr-FR" sz="900" noProof="0" dirty="0">
              <a:solidFill>
                <a:schemeClr val="bg1">
                  <a:alpha val="70000"/>
                </a:schemeClr>
              </a:solidFill>
            </a:endParaRPr>
          </a:p>
        </p:txBody>
      </p:sp>
    </p:spTree>
    <p:extLst>
      <p:ext uri="{BB962C8B-B14F-4D97-AF65-F5344CB8AC3E}">
        <p14:creationId xmlns:p14="http://schemas.microsoft.com/office/powerpoint/2010/main" val="39223857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38F1BDF3-B5DA-559B-6530-DF4D8A01C1C5}"/>
              </a:ext>
            </a:extLst>
          </p:cNvPr>
          <p:cNvSpPr txBox="1"/>
          <p:nvPr/>
        </p:nvSpPr>
        <p:spPr>
          <a:xfrm>
            <a:off x="241739" y="1559304"/>
            <a:ext cx="6915806" cy="2321085"/>
          </a:xfrm>
          <a:prstGeom prst="rect">
            <a:avLst/>
          </a:prstGeom>
          <a:noFill/>
        </p:spPr>
        <p:txBody>
          <a:bodyPr wrap="square">
            <a:spAutoFit/>
          </a:bodyPr>
          <a:lstStyle/>
          <a:p>
            <a:pPr algn="just">
              <a:lnSpc>
                <a:spcPct val="150000"/>
              </a:lnSpc>
              <a:spcBef>
                <a:spcPts val="79"/>
              </a:spcBef>
              <a:spcAft>
                <a:spcPts val="702"/>
              </a:spcAft>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ED</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NTA</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spc="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ns</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a:t>
            </a:r>
            <a:r>
              <a:rPr lang="fr-FR" sz="1400" spc="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b</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ut de</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garant</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spc="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ar</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nce</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f</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ons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ran</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is</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10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ar</a:t>
            </a:r>
            <a:r>
              <a:rPr lang="fr-FR" sz="1400" spc="8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les</a:t>
            </a:r>
            <a:r>
              <a:rPr lang="fr-FR" sz="1400" spc="10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é</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nne</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fr-FR" sz="1400" spc="92"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et</a:t>
            </a:r>
            <a:r>
              <a:rPr lang="fr-FR" sz="1400" spc="8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tra à ORANGE BURKINA FASO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d’accéder</a:t>
            </a:r>
            <a:r>
              <a:rPr lang="fr-FR" sz="1400" spc="9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à</a:t>
            </a:r>
            <a:r>
              <a:rPr lang="fr-FR" sz="1400" spc="9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une</a:t>
            </a:r>
            <a:r>
              <a:rPr lang="fr-FR" sz="1400" spc="92"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ie</a:t>
            </a:r>
            <a:r>
              <a:rPr lang="fr-FR" sz="1400" spc="92"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on</a:t>
            </a:r>
            <a:r>
              <a:rPr lang="fr-FR" sz="1400" spc="-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y</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è</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spc="-22"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In</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f</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no</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am</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nt</a:t>
            </a:r>
            <a:r>
              <a:rPr lang="fr-FR" sz="1400" spc="-2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aux</a:t>
            </a:r>
            <a:r>
              <a:rPr lang="fr-FR" sz="1400" spc="-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f</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ions</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iv</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aux</a:t>
            </a:r>
            <a:r>
              <a:rPr lang="fr-FR" sz="1400" spc="-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est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ons</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du</a:t>
            </a:r>
            <a:r>
              <a:rPr lang="fr-FR" sz="1400" spc="-2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cen</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re</a:t>
            </a:r>
            <a:r>
              <a:rPr lang="fr-FR" sz="1400" spc="-22"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 con</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ac</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fr-FR" sz="1400" spc="11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obj</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ec</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if</a:t>
            </a:r>
            <a:r>
              <a:rPr lang="fr-FR" sz="1400" spc="12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est</a:t>
            </a:r>
            <a:r>
              <a:rPr lang="fr-FR" sz="1400" spc="1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q</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ue</a:t>
            </a:r>
            <a:r>
              <a:rPr lang="fr-FR" sz="1400" spc="11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8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ORANGE BURKINA FASO</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spc="105"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v</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11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a:t>
            </a:r>
            <a:r>
              <a:rPr lang="fr-FR" sz="1400" spc="1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acc</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è</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1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ct</a:t>
            </a:r>
            <a:r>
              <a:rPr lang="fr-FR" sz="1400" spc="11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aux</a:t>
            </a:r>
            <a:r>
              <a:rPr lang="fr-FR" sz="1400" spc="118"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nné</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v</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ision</a:t>
            </a:r>
            <a:r>
              <a:rPr lang="fr-FR" sz="1400" spc="-7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en</a:t>
            </a:r>
            <a:r>
              <a:rPr lang="fr-FR" sz="1400" spc="-7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mp</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57"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é</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el</a:t>
            </a:r>
            <a:r>
              <a:rPr lang="fr-FR" sz="1400" spc="-75"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et</a:t>
            </a:r>
            <a:r>
              <a:rPr lang="fr-FR" sz="1400" spc="-7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4"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ep</a:t>
            </a:r>
            <a:r>
              <a:rPr lang="fr-FR" sz="1400"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4"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rt</a:t>
            </a:r>
            <a:r>
              <a:rPr lang="fr-FR" sz="1400"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ing</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fr-FR" sz="1400" spc="-6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et</a:t>
            </a:r>
            <a:r>
              <a:rPr lang="fr-FR" sz="1400" spc="-7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ê</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re</a:t>
            </a:r>
            <a:r>
              <a:rPr lang="fr-FR" sz="1400" spc="-6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abs</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ent</a:t>
            </a:r>
            <a:r>
              <a:rPr lang="fr-FR" sz="1400" spc="-6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ce</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ain</a:t>
            </a:r>
            <a:r>
              <a:rPr lang="fr-FR" sz="1400" spc="-6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a:t>
            </a:r>
            <a:r>
              <a:rPr lang="fr-FR" sz="1400" spc="-7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a:t>
            </a:r>
            <a:r>
              <a:rPr lang="fr-FR" sz="1400" spc="-7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f</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b</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ili</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é</a:t>
            </a:r>
            <a:r>
              <a:rPr lang="fr-FR" sz="1400" spc="-66"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a:t>
            </a:r>
            <a:r>
              <a:rPr lang="fr-FR" sz="1400" spc="-57"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f</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a:t>
            </a:r>
            <a:r>
              <a:rPr lang="fr-FR" sz="1400" spc="-13"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9"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n</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f</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rnies et de suivre ainsi ses campagnes en cours. Cet accès se fera à travers une interface web via l’interconnexion data mise en place.</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xmlns="" id="{60D60A0E-18A7-A5C8-5676-3F66EF5D6749}"/>
              </a:ext>
            </a:extLst>
          </p:cNvPr>
          <p:cNvSpPr txBox="1"/>
          <p:nvPr/>
        </p:nvSpPr>
        <p:spPr>
          <a:xfrm>
            <a:off x="404908" y="4061246"/>
            <a:ext cx="6863255" cy="619272"/>
          </a:xfrm>
          <a:prstGeom prst="rect">
            <a:avLst/>
          </a:prstGeom>
          <a:noFill/>
        </p:spPr>
        <p:txBody>
          <a:bodyPr wrap="square">
            <a:spAutoFit/>
          </a:bodyPr>
          <a:lstStyle/>
          <a:p>
            <a:pPr marL="300758" indent="-300758">
              <a:lnSpc>
                <a:spcPct val="107000"/>
              </a:lnSpc>
              <a:spcBef>
                <a:spcPts val="1053"/>
              </a:spcBef>
              <a:buFont typeface="+mj-lt"/>
              <a:buAutoNum type="alphaUcPeriod" startAt="3"/>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PRESENTATION DU CRM ET SYNTHESE DES SPECIFICATIONS TECHNIQUES</a:t>
            </a:r>
            <a:endParaRPr lang="fr-FR"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xmlns="" id="{47C6F6A0-B238-6404-A6A9-237D8E0EEA10}"/>
              </a:ext>
            </a:extLst>
          </p:cNvPr>
          <p:cNvSpPr txBox="1"/>
          <p:nvPr/>
        </p:nvSpPr>
        <p:spPr>
          <a:xfrm>
            <a:off x="747418" y="4762417"/>
            <a:ext cx="3887644" cy="322845"/>
          </a:xfrm>
          <a:prstGeom prst="rect">
            <a:avLst/>
          </a:prstGeom>
          <a:noFill/>
        </p:spPr>
        <p:txBody>
          <a:bodyPr wrap="square">
            <a:spAutoFit/>
          </a:bodyPr>
          <a:lstStyle/>
          <a:p>
            <a:pPr marL="300758" indent="-300758">
              <a:lnSpc>
                <a:spcPct val="107000"/>
              </a:lnSpc>
              <a:spcBef>
                <a:spcPts val="1053"/>
              </a:spcBef>
              <a:buFont typeface="+mj-lt"/>
              <a:buAutoNum type="arabicPeriod"/>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Présentation du CRM omnicanal</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xmlns="" id="{24E32D7B-07CE-5E7E-90FB-58E8E264089B}"/>
              </a:ext>
            </a:extLst>
          </p:cNvPr>
          <p:cNvSpPr txBox="1"/>
          <p:nvPr/>
        </p:nvSpPr>
        <p:spPr>
          <a:xfrm>
            <a:off x="401931" y="5149742"/>
            <a:ext cx="6752637" cy="5047857"/>
          </a:xfrm>
          <a:prstGeom prst="rect">
            <a:avLst/>
          </a:prstGeom>
          <a:noFill/>
        </p:spPr>
        <p:txBody>
          <a:bodyPr wrap="square">
            <a:spAutoFit/>
          </a:bodyPr>
          <a:lstStyle/>
          <a:p>
            <a:pPr algn="just">
              <a:lnSpc>
                <a:spcPct val="150000"/>
              </a:lnSpc>
              <a:spcAft>
                <a:spcPts val="702"/>
              </a:spcAft>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 notre expérience de plus de quinze (15) année, nous proposons d’améliorer le contenu de la gestion de votre service client en vue de dynamiser tous les canaux.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 Groupe Media Contact pour la gestion des clients utilise un CRM Omni canal. Notre plateforme est la solution de centre de contact omni canal la plus complète disponible à ce jour. Intégrant une panoplie d’applications, elle vous offre un choix de possibilités sans précédent.</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702"/>
              </a:spcAft>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La partie conversationnelle, pour la gestion de la voix permet de piloter à partir d’un simple navigateur.</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fontAlgn="base">
              <a:lnSpc>
                <a:spcPct val="150000"/>
              </a:lnSpc>
              <a:spcAft>
                <a:spcPts val="877"/>
              </a:spcAft>
              <a:buClr>
                <a:srgbClr val="FF6600"/>
              </a:buClr>
              <a:buSzPts val="1600"/>
              <a:buFont typeface="Wingdings" panose="05000000000000000000" pitchFamily="2" charset="2"/>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Systèmes ACD multimédia et intégré à l’intelligence Artificiel afin de </a:t>
            </a:r>
            <a:r>
              <a:rPr lang="fr-FR" sz="1400" spc="-4"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permettre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une meilleure distribution des appels et gestion des files d’attente et compétence maximisant ainsi les SLA ;</a:t>
            </a:r>
          </a:p>
          <a:p>
            <a:pPr marL="300758" indent="-300758" algn="just" fontAlgn="base">
              <a:lnSpc>
                <a:spcPct val="150000"/>
              </a:lnSpc>
              <a:spcAft>
                <a:spcPts val="877"/>
              </a:spcAft>
              <a:buClr>
                <a:srgbClr val="FF6600"/>
              </a:buClr>
              <a:buSzPts val="1600"/>
              <a:buFont typeface="Wingdings" panose="05000000000000000000" pitchFamily="2" charset="2"/>
              <a:buChar char=""/>
            </a:pPr>
            <a:r>
              <a:rPr lang="fr-FR" sz="1400" spc="-4" dirty="0">
                <a:solidFill>
                  <a:srgbClr val="000000"/>
                </a:solidFill>
                <a:latin typeface="Calibri Light" panose="020F0302020204030204" pitchFamily="34" charset="0"/>
              </a:rPr>
              <a:t>Un IVR transactionnel (interaction avec des bases de donnes, Webservice et Intelligence Artificielle).</a:t>
            </a:r>
          </a:p>
          <a:p>
            <a:pPr marL="300758" indent="-300758" algn="just" fontAlgn="base">
              <a:lnSpc>
                <a:spcPct val="150000"/>
              </a:lnSpc>
              <a:spcAft>
                <a:spcPts val="877"/>
              </a:spcAft>
              <a:buClr>
                <a:srgbClr val="FF6600"/>
              </a:buClr>
              <a:buSzPts val="1600"/>
              <a:buFont typeface="Wingdings" panose="05000000000000000000" pitchFamily="2" charset="2"/>
              <a:buChar char=""/>
            </a:pPr>
            <a:endParaRPr lang="fr-FR" sz="1228"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75</a:t>
            </a:fld>
            <a:endParaRPr lang="fr-FR" sz="900" noProof="0" dirty="0">
              <a:solidFill>
                <a:schemeClr val="bg1">
                  <a:alpha val="70000"/>
                </a:schemeClr>
              </a:solidFill>
            </a:endParaRPr>
          </a:p>
        </p:txBody>
      </p:sp>
    </p:spTree>
    <p:extLst>
      <p:ext uri="{BB962C8B-B14F-4D97-AF65-F5344CB8AC3E}">
        <p14:creationId xmlns:p14="http://schemas.microsoft.com/office/powerpoint/2010/main" val="2678015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9445E24C-4158-428C-B902-9B5B9D71907E}"/>
              </a:ext>
            </a:extLst>
          </p:cNvPr>
          <p:cNvSpPr txBox="1"/>
          <p:nvPr/>
        </p:nvSpPr>
        <p:spPr>
          <a:xfrm>
            <a:off x="299325" y="1477920"/>
            <a:ext cx="6957849" cy="6758260"/>
          </a:xfrm>
          <a:prstGeom prst="rect">
            <a:avLst/>
          </a:prstGeom>
          <a:noFill/>
        </p:spPr>
        <p:txBody>
          <a:bodyPr wrap="square">
            <a:spAutoFit/>
          </a:bodyPr>
          <a:lstStyle/>
          <a:p>
            <a:pPr marL="300758" indent="-300758" algn="just" fontAlgn="base">
              <a:lnSpc>
                <a:spcPct val="150000"/>
              </a:lnSpc>
              <a:spcAft>
                <a:spcPts val="702"/>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 système d’enregistrement automatique, de supervision et de statistique. Des tableaux de bord unifiés pour tous les canaux, synchrones et asynchrones pour accompagner les managers dans la meilleure gestion possible des équipes. Une série d’indicateurs de performance clés sont proposés afin de constituer un tableau de bord sur mesure pour chaque utilisateur. Ces indicateurs reprennent les données en temps réels pour les canaux qui sont pris en compte par le profil de l’utilisateur</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fontAlgn="base">
              <a:lnSpc>
                <a:spcPct val="150000"/>
              </a:lnSpc>
              <a:spcAft>
                <a:spcPts val="877"/>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 </a:t>
            </a:r>
            <a:r>
              <a:rPr lang="fr-FR" sz="1400" spc="-4"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dialer</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puissant qui </a:t>
            </a:r>
            <a:r>
              <a:rPr lang="fr-FR" sz="1400" spc="-4"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grâce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à sa fonction « prédictive », il optimise le temps des agents et permet de gagner jusqu’à 70% de temps de productivités supplémentaires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fontAlgn="base">
              <a:lnSpc>
                <a:spcPct val="150000"/>
              </a:lnSpc>
              <a:spcAft>
                <a:spcPts val="877"/>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Campagne de prise de rendez-vous, </a:t>
            </a:r>
            <a:r>
              <a:rPr lang="fr-FR" sz="1400" spc="-4"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agents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mobile ou commerciaux Terrain</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702"/>
              </a:spcAft>
            </a:pPr>
            <a:r>
              <a:rPr lang="fr-FR" sz="1400" kern="150" dirty="0">
                <a:latin typeface="Calibri Light" panose="020F0302020204030204" pitchFamily="34" charset="0"/>
                <a:ea typeface="WenQuanYi Zen Hei"/>
                <a:cs typeface="Calibri Light" panose="020F0302020204030204" pitchFamily="34" charset="0"/>
              </a:rPr>
              <a:t>Ce CRM Omni canal dispose d’un </a:t>
            </a:r>
            <a:r>
              <a:rPr lang="fr-FR" sz="1400" kern="150" dirty="0" err="1">
                <a:latin typeface="Calibri Light" panose="020F0302020204030204" pitchFamily="34" charset="0"/>
                <a:ea typeface="WenQuanYi Zen Hei"/>
                <a:cs typeface="Calibri Light" panose="020F0302020204030204" pitchFamily="34" charset="0"/>
              </a:rPr>
              <a:t>chatbot</a:t>
            </a:r>
            <a:r>
              <a:rPr lang="fr-FR" sz="1400" kern="150" dirty="0">
                <a:latin typeface="Calibri Light" panose="020F0302020204030204" pitchFamily="34" charset="0"/>
                <a:ea typeface="WenQuanYi Zen Hei"/>
                <a:cs typeface="Calibri Light" panose="020F0302020204030204" pitchFamily="34" charset="0"/>
              </a:rPr>
              <a:t> hybride unique, orienté IA (intelligence Artificielle), qui vous sert d'agent virtuel. Il comprend le contenu et le contexte de la conversation et exécute les processus automatiquement. On y développe facilement robots personnalisés. Ils sont disponibles dans l’IVR et sur tous les canaux. Dès le début de la conversation avec le client, le bot définit le problème et fournit une solution rapidement. Si ce n'est pas le cas, il le transfert à un agent réel de manière transparente.</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Bef>
                <a:spcPts val="79"/>
              </a:spcBef>
              <a:spcAft>
                <a:spcPts val="702"/>
              </a:spcAft>
            </a:pPr>
            <a:r>
              <a:rPr lang="fr-FR" sz="1400" kern="150" dirty="0">
                <a:latin typeface="Calibri Light" panose="020F0302020204030204" pitchFamily="34" charset="0"/>
                <a:ea typeface="WenQuanYi Zen Hei"/>
                <a:cs typeface="Calibri Light" panose="020F0302020204030204" pitchFamily="34" charset="0"/>
              </a:rPr>
              <a:t>L’architecture logicielle de la solution Hermes360 est </a:t>
            </a:r>
            <a:r>
              <a:rPr lang="fr-FR" sz="1400" kern="150" dirty="0" smtClean="0">
                <a:latin typeface="Calibri Light" panose="020F0302020204030204" pitchFamily="34" charset="0"/>
                <a:ea typeface="WenQuanYi Zen Hei"/>
                <a:cs typeface="Calibri Light" panose="020F0302020204030204" pitchFamily="34" charset="0"/>
              </a:rPr>
              <a:t>multi </a:t>
            </a:r>
            <a:r>
              <a:rPr lang="fr-FR" sz="1400" kern="150" dirty="0">
                <a:latin typeface="Calibri Light" panose="020F0302020204030204" pitchFamily="34" charset="0"/>
                <a:ea typeface="WenQuanYi Zen Hei"/>
                <a:cs typeface="Calibri Light" panose="020F0302020204030204" pitchFamily="34" charset="0"/>
              </a:rPr>
              <a:t>sites et multi-tenants, administrée au travers d’une interface web unique. Elle vous donne accès à toutes les fonctions d’un centre de contacts au travers de 3 expériences utilisateurs à partir d’un navigateur internet. </a:t>
            </a:r>
            <a:endParaRPr lang="fr-FR" sz="1400" kern="150" dirty="0" smtClean="0">
              <a:latin typeface="Calibri Light" panose="020F0302020204030204" pitchFamily="34" charset="0"/>
              <a:ea typeface="WenQuanYi Zen Hei"/>
              <a:cs typeface="Calibri Light" panose="020F0302020204030204" pitchFamily="34" charset="0"/>
            </a:endParaRPr>
          </a:p>
          <a:p>
            <a:pPr algn="just">
              <a:lnSpc>
                <a:spcPct val="150000"/>
              </a:lnSpc>
              <a:spcBef>
                <a:spcPts val="79"/>
              </a:spcBef>
              <a:spcAft>
                <a:spcPts val="702"/>
              </a:spcAft>
            </a:pPr>
            <a:r>
              <a:rPr lang="fr-FR" sz="1400" kern="150" dirty="0" smtClean="0">
                <a:latin typeface="Calibri Light" panose="020F0302020204030204" pitchFamily="34" charset="0"/>
                <a:ea typeface="WenQuanYi Zen Hei"/>
                <a:cs typeface="Calibri Light" panose="020F0302020204030204" pitchFamily="34" charset="0"/>
              </a:rPr>
              <a:t>Ci-</a:t>
            </a:r>
            <a:r>
              <a:rPr lang="fr-FR" sz="1400" spc="-4"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dessous </a:t>
            </a: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une vue logique de fonctionnement de notre CRM omnicanal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76</a:t>
            </a:fld>
            <a:endParaRPr lang="fr-FR" sz="900" noProof="0" dirty="0">
              <a:solidFill>
                <a:schemeClr val="bg1">
                  <a:alpha val="70000"/>
                </a:schemeClr>
              </a:solidFill>
            </a:endParaRPr>
          </a:p>
        </p:txBody>
      </p:sp>
    </p:spTree>
    <p:extLst>
      <p:ext uri="{BB962C8B-B14F-4D97-AF65-F5344CB8AC3E}">
        <p14:creationId xmlns:p14="http://schemas.microsoft.com/office/powerpoint/2010/main" val="2515790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pic>
        <p:nvPicPr>
          <p:cNvPr id="2" name="Image 1">
            <a:extLst>
              <a:ext uri="{FF2B5EF4-FFF2-40B4-BE49-F238E27FC236}">
                <a16:creationId xmlns:a16="http://schemas.microsoft.com/office/drawing/2014/main" xmlns="" id="{97CBBE65-23EF-EAB4-D18C-AFB736B738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776" y="2005555"/>
            <a:ext cx="5446950" cy="3364122"/>
          </a:xfrm>
          <a:prstGeom prst="rect">
            <a:avLst/>
          </a:prstGeom>
          <a:noFill/>
          <a:ln>
            <a:solidFill>
              <a:schemeClr val="accent4">
                <a:lumMod val="75000"/>
              </a:schemeClr>
            </a:solidFill>
          </a:ln>
        </p:spPr>
      </p:pic>
      <p:pic>
        <p:nvPicPr>
          <p:cNvPr id="3" name="Image 2">
            <a:extLst>
              <a:ext uri="{FF2B5EF4-FFF2-40B4-BE49-F238E27FC236}">
                <a16:creationId xmlns:a16="http://schemas.microsoft.com/office/drawing/2014/main" xmlns="" id="{33189798-64F8-FE78-2E80-C5A4FA5AD6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775" y="5788005"/>
            <a:ext cx="5446951" cy="2980785"/>
          </a:xfrm>
          <a:prstGeom prst="rect">
            <a:avLst/>
          </a:prstGeom>
          <a:noFill/>
          <a:ln>
            <a:solidFill>
              <a:schemeClr val="accent4">
                <a:lumMod val="75000"/>
              </a:schemeClr>
            </a:solidFill>
          </a:ln>
        </p:spPr>
      </p:pic>
      <p:sp>
        <p:nvSpPr>
          <p:cNvPr id="6" name="ZoneTexte 5">
            <a:extLst>
              <a:ext uri="{FF2B5EF4-FFF2-40B4-BE49-F238E27FC236}">
                <a16:creationId xmlns:a16="http://schemas.microsoft.com/office/drawing/2014/main" xmlns="" id="{A68B4D0F-D7CC-F552-EC5A-E70EF27A7E75}"/>
              </a:ext>
            </a:extLst>
          </p:cNvPr>
          <p:cNvSpPr txBox="1"/>
          <p:nvPr/>
        </p:nvSpPr>
        <p:spPr>
          <a:xfrm>
            <a:off x="2351277" y="9009570"/>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25: Vue synoptique du fonctionnement de notre CRM Omnicanal</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77</a:t>
            </a:fld>
            <a:endParaRPr lang="fr-FR" sz="900" noProof="0" dirty="0">
              <a:solidFill>
                <a:schemeClr val="bg1">
                  <a:alpha val="70000"/>
                </a:schemeClr>
              </a:solidFill>
            </a:endParaRPr>
          </a:p>
        </p:txBody>
      </p:sp>
    </p:spTree>
    <p:extLst>
      <p:ext uri="{BB962C8B-B14F-4D97-AF65-F5344CB8AC3E}">
        <p14:creationId xmlns:p14="http://schemas.microsoft.com/office/powerpoint/2010/main" val="10586301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DBC97F84-0FBF-06B4-0472-198A74BC748D}"/>
              </a:ext>
            </a:extLst>
          </p:cNvPr>
          <p:cNvSpPr txBox="1"/>
          <p:nvPr/>
        </p:nvSpPr>
        <p:spPr>
          <a:xfrm>
            <a:off x="278305" y="1266715"/>
            <a:ext cx="6999890" cy="3862596"/>
          </a:xfrm>
          <a:prstGeom prst="rect">
            <a:avLst/>
          </a:prstGeom>
          <a:noFill/>
        </p:spPr>
        <p:txBody>
          <a:bodyPr wrap="square">
            <a:spAutoFit/>
          </a:bodyPr>
          <a:lstStyle/>
          <a:p>
            <a:pPr algn="just">
              <a:lnSpc>
                <a:spcPct val="150000"/>
              </a:lnSpc>
              <a:spcBef>
                <a:spcPts val="79"/>
              </a:spcBef>
              <a:spcAft>
                <a:spcPts val="702"/>
              </a:spcAft>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Les avantages du CRM Omnicanal que nous mettons à votre service client sont les suivantes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Une boite de réception intelligente ;</a:t>
            </a:r>
            <a:endPar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Une gestion d’équipe simple et intuitive ;</a:t>
            </a:r>
            <a:endPar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Une plateforme ouverte à l’intégration de vos CRM, ERP, etc…</a:t>
            </a:r>
            <a:endPar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Des Robots pour vous concentrer sur l’essentiel ;</a:t>
            </a:r>
            <a:endPar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spc="-4"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L’intelligence artificielle pour apprendre en continu </a:t>
            </a:r>
            <a:r>
              <a:rPr lang="fr-FR" sz="1400" spc="-4"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endParaRPr lang="fr-FR" sz="14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smtClean="0">
                <a:solidFill>
                  <a:srgbClr val="000000"/>
                </a:solidFill>
                <a:latin typeface="Calibri Light" panose="020F0302020204030204" pitchFamily="34" charset="0"/>
                <a:ea typeface="Arial Unicode MS"/>
                <a:cs typeface="Calibri Light" panose="020F0302020204030204" pitchFamily="34" charset="0"/>
              </a:rPr>
              <a:t>Une série d’indicateurs de performance clés sont proposés afin de constituer un tableau de bord sur mesure pour chaque utilisateur. Ces indicateurs reprennent les données en temps réels par canaux , par le profil agent. Chacun des indicateurs peut être activé ou masqué en fonction des besoins du superviseur ou de l’utilisateur.</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xmlns="" id="{3F51A567-1C75-B2DB-DAA0-5B01B4157366}"/>
              </a:ext>
            </a:extLst>
          </p:cNvPr>
          <p:cNvSpPr txBox="1"/>
          <p:nvPr/>
        </p:nvSpPr>
        <p:spPr>
          <a:xfrm>
            <a:off x="797228" y="5433209"/>
            <a:ext cx="3411725" cy="312650"/>
          </a:xfrm>
          <a:prstGeom prst="rect">
            <a:avLst/>
          </a:prstGeom>
          <a:noFill/>
        </p:spPr>
        <p:txBody>
          <a:bodyPr wrap="square">
            <a:spAutoFit/>
          </a:bodyPr>
          <a:lstStyle/>
          <a:p>
            <a:pPr marL="300758" indent="-300758">
              <a:lnSpc>
                <a:spcPct val="107000"/>
              </a:lnSpc>
              <a:spcBef>
                <a:spcPts val="1053"/>
              </a:spcBef>
              <a:buFont typeface="+mj-lt"/>
              <a:buAutoNum type="arabicPeriod" startAt="2"/>
            </a:pPr>
            <a:r>
              <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Gestion du Serveur Vocal Interactif </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xmlns="" id="{57EDF356-7509-8E05-5380-DFEFB14284B8}"/>
              </a:ext>
            </a:extLst>
          </p:cNvPr>
          <p:cNvSpPr txBox="1"/>
          <p:nvPr/>
        </p:nvSpPr>
        <p:spPr>
          <a:xfrm>
            <a:off x="278304" y="5886256"/>
            <a:ext cx="6900261" cy="3736920"/>
          </a:xfrm>
          <a:prstGeom prst="rect">
            <a:avLst/>
          </a:prstGeom>
          <a:noFill/>
        </p:spPr>
        <p:txBody>
          <a:bodyPr wrap="square">
            <a:spAutoFit/>
          </a:bodyPr>
          <a:lstStyle/>
          <a:p>
            <a:pPr algn="just" fontAlgn="base">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Notre système supporte aussi bien la mise en place d’un IVR dynamique que transactionnelle couplé avec l’Intelligence Artificielle. Ce qui permettra aux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abonnés </a:t>
            </a:r>
            <a:r>
              <a:rPr lang="fr-FR" sz="1400" dirty="0">
                <a:solidFill>
                  <a:srgbClr val="000000"/>
                </a:solidFill>
                <a:latin typeface="Calibri Light" panose="020F0302020204030204" pitchFamily="34" charset="0"/>
                <a:ea typeface="Arial Unicode MS"/>
                <a:cs typeface="Calibri Light" panose="020F0302020204030204" pitchFamily="34" charset="0"/>
              </a:rPr>
              <a:t>d’interagir avec des agents virtuels afin d’avoir accès à certaines informations sur leur compte sans devoir chercher à parler à un téléconseiller </a:t>
            </a:r>
            <a:r>
              <a:rPr lang="fr-FR" sz="1400" kern="150" dirty="0">
                <a:solidFill>
                  <a:srgbClr val="000000"/>
                </a:solidFill>
                <a:latin typeface="Calibri Light" panose="020F0302020204030204" pitchFamily="34" charset="0"/>
                <a:ea typeface="WenQuanYi Zen Hei"/>
                <a:cs typeface="Calibri Light" panose="020F0302020204030204" pitchFamily="34" charset="0"/>
              </a:rPr>
              <a:t>(information sur les </a:t>
            </a:r>
            <a:r>
              <a:rPr lang="fr-FR" sz="1400" kern="150" dirty="0" smtClean="0">
                <a:solidFill>
                  <a:srgbClr val="000000"/>
                </a:solidFill>
                <a:latin typeface="Calibri Light" panose="020F0302020204030204" pitchFamily="34" charset="0"/>
                <a:ea typeface="WenQuanYi Zen Hei"/>
                <a:cs typeface="Calibri Light" panose="020F0302020204030204" pitchFamily="34" charset="0"/>
              </a:rPr>
              <a:t>produits </a:t>
            </a:r>
            <a:r>
              <a:rPr lang="fr-FR" sz="1400" kern="150" dirty="0">
                <a:solidFill>
                  <a:srgbClr val="000000"/>
                </a:solidFill>
                <a:latin typeface="Calibri Light" panose="020F0302020204030204" pitchFamily="34" charset="0"/>
                <a:ea typeface="WenQuanYi Zen Hei"/>
                <a:cs typeface="Calibri Light" panose="020F0302020204030204" pitchFamily="34" charset="0"/>
              </a:rPr>
              <a:t>et </a:t>
            </a:r>
            <a:r>
              <a:rPr lang="fr-FR" sz="1400" kern="150" dirty="0" smtClean="0">
                <a:solidFill>
                  <a:srgbClr val="000000"/>
                </a:solidFill>
                <a:latin typeface="Calibri Light" panose="020F0302020204030204" pitchFamily="34" charset="0"/>
                <a:ea typeface="WenQuanYi Zen Hei"/>
                <a:cs typeface="Calibri Light" panose="020F0302020204030204" pitchFamily="34" charset="0"/>
              </a:rPr>
              <a:t>services </a:t>
            </a:r>
            <a:r>
              <a:rPr lang="fr-FR" sz="1400" kern="150" dirty="0">
                <a:solidFill>
                  <a:srgbClr val="000000"/>
                </a:solidFill>
                <a:latin typeface="Calibri Light" panose="020F0302020204030204" pitchFamily="34" charset="0"/>
                <a:ea typeface="WenQuanYi Zen Hei"/>
                <a:cs typeface="Calibri Light" panose="020F0302020204030204" pitchFamily="34" charset="0"/>
              </a:rPr>
              <a:t>de Orange Burkina Faso tel que Orange money, information sur le code </a:t>
            </a:r>
            <a:r>
              <a:rPr lang="fr-FR" sz="1400" kern="150" dirty="0" err="1">
                <a:solidFill>
                  <a:srgbClr val="000000"/>
                </a:solidFill>
                <a:latin typeface="Calibri Light" panose="020F0302020204030204" pitchFamily="34" charset="0"/>
                <a:ea typeface="WenQuanYi Zen Hei"/>
                <a:cs typeface="Calibri Light" panose="020F0302020204030204" pitchFamily="34" charset="0"/>
              </a:rPr>
              <a:t>puk</a:t>
            </a:r>
            <a:r>
              <a:rPr lang="fr-FR" sz="1400" kern="150" dirty="0">
                <a:solidFill>
                  <a:srgbClr val="000000"/>
                </a:solidFill>
                <a:latin typeface="Calibri Light" panose="020F0302020204030204" pitchFamily="34" charset="0"/>
                <a:ea typeface="WenQuanYi Zen Hei"/>
                <a:cs typeface="Calibri Light" panose="020F0302020204030204" pitchFamily="34" charset="0"/>
              </a:rPr>
              <a:t>.)</a:t>
            </a:r>
            <a:r>
              <a:rPr lang="fr-FR" sz="1400" dirty="0">
                <a:solidFill>
                  <a:srgbClr val="000000"/>
                </a:solidFill>
                <a:latin typeface="Calibri Light" panose="020F0302020204030204" pitchFamily="34" charset="0"/>
                <a:ea typeface="Arial Unicode MS"/>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solidFill>
                  <a:srgbClr val="000000"/>
                </a:solidFill>
                <a:latin typeface="Calibri Light" panose="020F0302020204030204" pitchFamily="34" charset="0"/>
                <a:ea typeface="Arial Unicode MS"/>
                <a:cs typeface="Calibri Light" panose="020F0302020204030204" pitchFamily="34" charset="0"/>
              </a:rPr>
              <a:t>La mise à jour des prompts de l’IVR se fera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en </a:t>
            </a:r>
            <a:r>
              <a:rPr lang="fr-FR" sz="1400" dirty="0">
                <a:solidFill>
                  <a:srgbClr val="000000"/>
                </a:solidFill>
                <a:latin typeface="Calibri Light" panose="020F0302020204030204" pitchFamily="34" charset="0"/>
                <a:ea typeface="Arial Unicode MS"/>
                <a:cs typeface="Calibri Light" panose="020F0302020204030204" pitchFamily="34" charset="0"/>
              </a:rPr>
              <a:t>production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réelle ou </a:t>
            </a:r>
            <a:r>
              <a:rPr lang="fr-FR" sz="1400" dirty="0">
                <a:solidFill>
                  <a:srgbClr val="000000"/>
                </a:solidFill>
                <a:latin typeface="Calibri Light" panose="020F0302020204030204" pitchFamily="34" charset="0"/>
                <a:ea typeface="Arial Unicode MS"/>
                <a:cs typeface="Calibri Light" panose="020F0302020204030204" pitchFamily="34" charset="0"/>
              </a:rPr>
              <a:t>en mode hors-production (afin de tester le résultat avant sa mise en production). Grace à l’intelligence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Artificielle, </a:t>
            </a:r>
            <a:r>
              <a:rPr lang="fr-FR" sz="1400" dirty="0">
                <a:solidFill>
                  <a:srgbClr val="000000"/>
                </a:solidFill>
                <a:latin typeface="Calibri Light" panose="020F0302020204030204" pitchFamily="34" charset="0"/>
                <a:ea typeface="Arial Unicode MS"/>
                <a:cs typeface="Calibri Light" panose="020F0302020204030204" pitchFamily="34" charset="0"/>
              </a:rPr>
              <a:t>les habitudes du client sont prises en compte et le système peut lors de ces prochains appels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l’envoyer </a:t>
            </a:r>
            <a:r>
              <a:rPr lang="fr-FR" sz="1400" dirty="0">
                <a:solidFill>
                  <a:srgbClr val="000000"/>
                </a:solidFill>
                <a:latin typeface="Calibri Light" panose="020F0302020204030204" pitchFamily="34" charset="0"/>
                <a:ea typeface="Arial Unicode MS"/>
                <a:cs typeface="Calibri Light" panose="020F0302020204030204" pitchFamily="34" charset="0"/>
              </a:rPr>
              <a:t>directement dans le menu de sa langue de préférence ou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l’envoyer </a:t>
            </a:r>
            <a:r>
              <a:rPr lang="fr-FR" sz="1400" dirty="0">
                <a:solidFill>
                  <a:srgbClr val="000000"/>
                </a:solidFill>
                <a:latin typeface="Calibri Light" panose="020F0302020204030204" pitchFamily="34" charset="0"/>
                <a:ea typeface="Arial Unicode MS"/>
                <a:cs typeface="Calibri Light" panose="020F0302020204030204" pitchFamily="34" charset="0"/>
              </a:rPr>
              <a:t>par exemple dans le canal de conversation avec le téléconseiller (</a:t>
            </a:r>
            <a:r>
              <a:rPr lang="fr-FR" sz="1400" b="1" u="sng" dirty="0">
                <a:solidFill>
                  <a:srgbClr val="000000"/>
                </a:solidFill>
                <a:latin typeface="Calibri Light" panose="020F0302020204030204" pitchFamily="34" charset="0"/>
                <a:ea typeface="Arial Unicode MS"/>
                <a:cs typeface="Calibri Light" panose="020F0302020204030204" pitchFamily="34" charset="0"/>
              </a:rPr>
              <a:t>Exemple</a:t>
            </a:r>
            <a:r>
              <a:rPr lang="fr-FR" sz="1400" dirty="0">
                <a:solidFill>
                  <a:srgbClr val="000000"/>
                </a:solidFill>
                <a:latin typeface="Calibri Light" panose="020F0302020204030204" pitchFamily="34" charset="0"/>
                <a:ea typeface="Arial Unicode MS"/>
                <a:cs typeface="Calibri Light" panose="020F0302020204030204" pitchFamily="34" charset="0"/>
              </a:rPr>
              <a:t> : Le client lors de son premier appel à choix la langue Française et rentrer en contact avec un conseiller sur le canal WhatsApp. </a:t>
            </a:r>
            <a:endParaRPr lang="fr-FR" sz="1400" dirty="0">
              <a:latin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78</a:t>
            </a:fld>
            <a:endParaRPr lang="fr-FR" noProof="0" dirty="0">
              <a:solidFill>
                <a:schemeClr val="bg1">
                  <a:alpha val="70000"/>
                </a:schemeClr>
              </a:solidFill>
            </a:endParaRPr>
          </a:p>
        </p:txBody>
      </p:sp>
    </p:spTree>
    <p:extLst>
      <p:ext uri="{BB962C8B-B14F-4D97-AF65-F5344CB8AC3E}">
        <p14:creationId xmlns:p14="http://schemas.microsoft.com/office/powerpoint/2010/main" val="19418528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1BF97EF6-12A4-F712-C306-30A9049158BA}"/>
              </a:ext>
            </a:extLst>
          </p:cNvPr>
          <p:cNvSpPr txBox="1"/>
          <p:nvPr/>
        </p:nvSpPr>
        <p:spPr>
          <a:xfrm>
            <a:off x="304581" y="1599813"/>
            <a:ext cx="6947338" cy="3703514"/>
          </a:xfrm>
          <a:prstGeom prst="rect">
            <a:avLst/>
          </a:prstGeom>
          <a:noFill/>
        </p:spPr>
        <p:txBody>
          <a:bodyPr wrap="square">
            <a:spAutoFit/>
          </a:bodyPr>
          <a:lstStyle/>
          <a:p>
            <a:pPr algn="just" fontAlgn="base">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Lorsque ce même client (grâce à son numéro) appellera encore le call center à travers l’IVR, le système l’enverra directement dans le menu Français. Si ce dernier décide de rentrer en contact avec un agent, le système l’enverra dans la file agent). Ce processus est possible grâce à l’Intelligence Artificielle.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Il est à noter que notre module SVI est multi linguistique (supporte l’intégration de module de langue locale). Nous pouvons également mettre en place des enquêtes de satisfaction selon les besoins du client donneur d’ordre. Ce qui permettra à ce dernier de mesurer comment son produit ou son service est apprécié par les consommateurs. Une catégorisation des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abonnés </a:t>
            </a:r>
            <a:r>
              <a:rPr lang="fr-FR" sz="1400" dirty="0">
                <a:solidFill>
                  <a:srgbClr val="000000"/>
                </a:solidFill>
                <a:latin typeface="Calibri Light" panose="020F0302020204030204" pitchFamily="34" charset="0"/>
                <a:ea typeface="Arial Unicode MS"/>
                <a:cs typeface="Calibri Light" panose="020F0302020204030204" pitchFamily="34" charset="0"/>
              </a:rPr>
              <a:t>est possible sur la base des habitudes de consommation pour être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redirigée </a:t>
            </a:r>
            <a:r>
              <a:rPr lang="fr-FR" sz="1400" dirty="0">
                <a:solidFill>
                  <a:srgbClr val="000000"/>
                </a:solidFill>
                <a:latin typeface="Calibri Light" panose="020F0302020204030204" pitchFamily="34" charset="0"/>
                <a:ea typeface="Arial Unicode MS"/>
                <a:cs typeface="Calibri Light" panose="020F0302020204030204" pitchFamily="34" charset="0"/>
              </a:rPr>
              <a:t>vers des files spécifiques. Dans ce cas, la base de segmentation est mise à disposition afin d’être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implémentée </a:t>
            </a:r>
            <a:r>
              <a:rPr lang="fr-FR" sz="1400" dirty="0">
                <a:solidFill>
                  <a:srgbClr val="000000"/>
                </a:solidFill>
                <a:latin typeface="Calibri Light" panose="020F0302020204030204" pitchFamily="34" charset="0"/>
                <a:ea typeface="Arial Unicode MS"/>
                <a:cs typeface="Calibri Light" panose="020F0302020204030204" pitchFamily="34" charset="0"/>
              </a:rPr>
              <a:t>dans l’IVR.</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xmlns="" id="{B0323850-9D66-E6B4-97BC-6E850AE695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816" y="5658409"/>
            <a:ext cx="6018867" cy="2613233"/>
          </a:xfrm>
          <a:prstGeom prst="rect">
            <a:avLst/>
          </a:prstGeom>
          <a:noFill/>
          <a:ln>
            <a:noFill/>
          </a:ln>
        </p:spPr>
      </p:pic>
      <p:sp>
        <p:nvSpPr>
          <p:cNvPr id="7" name="ZoneTexte 6">
            <a:extLst>
              <a:ext uri="{FF2B5EF4-FFF2-40B4-BE49-F238E27FC236}">
                <a16:creationId xmlns:a16="http://schemas.microsoft.com/office/drawing/2014/main" xmlns="" id="{EBCCD102-CEA2-5A44-2669-9773C17D3214}"/>
              </a:ext>
            </a:extLst>
          </p:cNvPr>
          <p:cNvSpPr txBox="1"/>
          <p:nvPr/>
        </p:nvSpPr>
        <p:spPr>
          <a:xfrm>
            <a:off x="2355058" y="8442452"/>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27: Serveur Vocal Interactif</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79</a:t>
            </a:fld>
            <a:endParaRPr lang="fr-FR" sz="900" noProof="0" dirty="0">
              <a:solidFill>
                <a:schemeClr val="bg1">
                  <a:alpha val="70000"/>
                </a:schemeClr>
              </a:solidFill>
            </a:endParaRPr>
          </a:p>
        </p:txBody>
      </p:sp>
    </p:spTree>
    <p:extLst>
      <p:ext uri="{BB962C8B-B14F-4D97-AF65-F5344CB8AC3E}">
        <p14:creationId xmlns:p14="http://schemas.microsoft.com/office/powerpoint/2010/main" val="3184259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8</a:t>
            </a:fld>
            <a:endParaRPr lang="fr-FR" sz="900" noProof="0" dirty="0">
              <a:solidFill>
                <a:schemeClr val="bg1">
                  <a:alpha val="70000"/>
                </a:schemeClr>
              </a:solidFill>
            </a:endParaRPr>
          </a:p>
        </p:txBody>
      </p:sp>
      <p:sp>
        <p:nvSpPr>
          <p:cNvPr id="5" name="Rectangle 4"/>
          <p:cNvSpPr/>
          <p:nvPr/>
        </p:nvSpPr>
        <p:spPr>
          <a:xfrm>
            <a:off x="273050" y="1489616"/>
            <a:ext cx="7010400" cy="7078861"/>
          </a:xfrm>
          <a:prstGeom prst="rect">
            <a:avLst/>
          </a:prstGeom>
        </p:spPr>
        <p:txBody>
          <a:bodyPr wrap="square">
            <a:spAutoFit/>
          </a:bodyPr>
          <a:lstStyle/>
          <a:p>
            <a:pPr marL="342900" indent="-342900">
              <a:lnSpc>
                <a:spcPct val="150000"/>
              </a:lnSpc>
              <a:buClr>
                <a:srgbClr val="FF0000"/>
              </a:buClr>
              <a:buSzPts val="1600"/>
              <a:buFont typeface="Courier New" panose="02070309020205020404" pitchFamily="49" charset="0"/>
              <a:buChar char="o"/>
            </a:pPr>
            <a:r>
              <a:rPr lang="fr-FR" sz="1400" dirty="0" smtClean="0">
                <a:uFill>
                  <a:solidFill>
                    <a:srgbClr val="000000"/>
                  </a:solidFill>
                </a:uFill>
                <a:latin typeface="Calibri Light" panose="020F0302020204030204" pitchFamily="34" charset="0"/>
                <a:cs typeface="Calibri Light" panose="020F0302020204030204" pitchFamily="34" charset="0"/>
              </a:rPr>
              <a:t>Fidélisation </a:t>
            </a:r>
            <a:r>
              <a:rPr lang="fr-FR" sz="1400" dirty="0">
                <a:uFill>
                  <a:solidFill>
                    <a:srgbClr val="000000"/>
                  </a:solidFill>
                </a:uFill>
                <a:latin typeface="Calibri Light" panose="020F0302020204030204" pitchFamily="34" charset="0"/>
                <a:cs typeface="Calibri Light" panose="020F0302020204030204" pitchFamily="34" charset="0"/>
              </a:rPr>
              <a:t>des clients </a:t>
            </a:r>
          </a:p>
          <a:p>
            <a:pPr algn="just">
              <a:lnSpc>
                <a:spcPct val="150000"/>
              </a:lnSpc>
              <a:spcAft>
                <a:spcPts val="1000"/>
              </a:spcAft>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MEDIA CONTACT compte dans son portefeuille client les donneurs </a:t>
            </a:r>
            <a:r>
              <a:rPr lang="fr-FR" sz="1400" dirty="0" smtClean="0">
                <a:uFill>
                  <a:solidFill>
                    <a:srgbClr val="000000"/>
                  </a:solidFill>
                </a:uFill>
                <a:latin typeface="Calibri Light" panose="020F0302020204030204" pitchFamily="34" charset="0"/>
                <a:cs typeface="Calibri Light" panose="020F0302020204030204" pitchFamily="34" charset="0"/>
              </a:rPr>
              <a:t>d’ordre de premier rang dans </a:t>
            </a:r>
            <a:r>
              <a:rPr lang="fr-FR" sz="1400" dirty="0">
                <a:uFill>
                  <a:solidFill>
                    <a:srgbClr val="000000"/>
                  </a:solidFill>
                </a:uFill>
                <a:latin typeface="Calibri Light" panose="020F0302020204030204" pitchFamily="34" charset="0"/>
                <a:cs typeface="Calibri Light" panose="020F0302020204030204" pitchFamily="34" charset="0"/>
              </a:rPr>
              <a:t>le domaine de la télécommunication avec </a:t>
            </a:r>
            <a:r>
              <a:rPr lang="fr-FR" sz="1400" dirty="0" smtClean="0">
                <a:uFill>
                  <a:solidFill>
                    <a:srgbClr val="000000"/>
                  </a:solidFill>
                </a:uFill>
                <a:latin typeface="Calibri Light" panose="020F0302020204030204" pitchFamily="34" charset="0"/>
                <a:cs typeface="Calibri Light" panose="020F0302020204030204" pitchFamily="34" charset="0"/>
              </a:rPr>
              <a:t>une longévité </a:t>
            </a:r>
            <a:r>
              <a:rPr lang="fr-FR" sz="1400" dirty="0">
                <a:uFill>
                  <a:solidFill>
                    <a:srgbClr val="000000"/>
                  </a:solidFill>
                </a:uFill>
                <a:latin typeface="Calibri Light" panose="020F0302020204030204" pitchFamily="34" charset="0"/>
                <a:cs typeface="Calibri Light" panose="020F0302020204030204" pitchFamily="34" charset="0"/>
              </a:rPr>
              <a:t>moyenne de </a:t>
            </a:r>
            <a:r>
              <a:rPr lang="fr-FR" sz="1400" dirty="0" smtClean="0">
                <a:uFill>
                  <a:solidFill>
                    <a:srgbClr val="000000"/>
                  </a:solidFill>
                </a:uFill>
                <a:latin typeface="Calibri Light" panose="020F0302020204030204" pitchFamily="34" charset="0"/>
                <a:cs typeface="Calibri Light" panose="020F0302020204030204" pitchFamily="34" charset="0"/>
              </a:rPr>
              <a:t>10 années de relation continue. </a:t>
            </a:r>
            <a:endParaRPr lang="fr-FR" sz="1400" dirty="0">
              <a:uFill>
                <a:solidFill>
                  <a:srgbClr val="000000"/>
                </a:solidFill>
              </a:uFill>
              <a:latin typeface="Calibri Light" panose="020F0302020204030204" pitchFamily="34" charset="0"/>
              <a:cs typeface="Calibri Light" panose="020F0302020204030204" pitchFamily="34" charset="0"/>
            </a:endParaRPr>
          </a:p>
          <a:p>
            <a:pPr marL="342900" lvl="0" indent="-342900">
              <a:lnSpc>
                <a:spcPct val="150000"/>
              </a:lnSpc>
              <a:spcAft>
                <a:spcPts val="1000"/>
              </a:spcAft>
              <a:buClr>
                <a:srgbClr val="FF0000"/>
              </a:buClr>
              <a:buSzPts val="1600"/>
              <a:buFont typeface="Courier New" panose="02070309020205020404" pitchFamily="49" charset="0"/>
              <a:buChar char="o"/>
            </a:pPr>
            <a:r>
              <a:rPr lang="fr-FR" sz="1400" dirty="0">
                <a:uFill>
                  <a:solidFill>
                    <a:srgbClr val="000000"/>
                  </a:solidFill>
                </a:uFill>
                <a:latin typeface="Calibri Light" panose="020F0302020204030204" pitchFamily="34" charset="0"/>
                <a:cs typeface="Calibri Light" panose="020F0302020204030204" pitchFamily="34" charset="0"/>
              </a:rPr>
              <a:t>Une culture axée sur la gestion des personnes</a:t>
            </a:r>
          </a:p>
          <a:p>
            <a:pPr marL="342900" lvl="0" indent="-342900">
              <a:lnSpc>
                <a:spcPct val="150000"/>
              </a:lnSpc>
              <a:buClr>
                <a:srgbClr val="FF0000"/>
              </a:buClr>
              <a:buSzPts val="1600"/>
              <a:buFont typeface="Symbol" panose="05050102010706020507" pitchFamily="18" charset="2"/>
              <a:buChar char=""/>
            </a:pPr>
            <a:r>
              <a:rPr lang="fr-FR" sz="1400" dirty="0" smtClean="0">
                <a:uFill>
                  <a:solidFill>
                    <a:srgbClr val="000000"/>
                  </a:solidFill>
                </a:uFill>
                <a:latin typeface="Calibri Light" panose="020F0302020204030204" pitchFamily="34" charset="0"/>
                <a:cs typeface="Calibri Light" panose="020F0302020204030204" pitchFamily="34" charset="0"/>
              </a:rPr>
              <a:t>Nos ratios de production</a:t>
            </a:r>
          </a:p>
          <a:p>
            <a:pPr lvl="0" algn="just">
              <a:lnSpc>
                <a:spcPct val="150000"/>
              </a:lnSpc>
              <a:spcAft>
                <a:spcPts val="600"/>
              </a:spcAft>
              <a:buClr>
                <a:srgbClr val="FF0000"/>
              </a:buClr>
              <a:buSzPts val="1600"/>
            </a:pPr>
            <a:r>
              <a:rPr lang="fr-FR" sz="1400" dirty="0" smtClean="0">
                <a:uFill>
                  <a:solidFill>
                    <a:srgbClr val="000000"/>
                  </a:solidFill>
                </a:uFill>
                <a:latin typeface="Calibri Light" panose="020F0302020204030204" pitchFamily="34" charset="0"/>
                <a:cs typeface="Calibri Light" panose="020F0302020204030204" pitchFamily="34" charset="0"/>
              </a:rPr>
              <a:t>Tous </a:t>
            </a:r>
            <a:r>
              <a:rPr lang="fr-FR" sz="1400" dirty="0">
                <a:uFill>
                  <a:solidFill>
                    <a:srgbClr val="000000"/>
                  </a:solidFill>
                </a:uFill>
                <a:latin typeface="Calibri Light" panose="020F0302020204030204" pitchFamily="34" charset="0"/>
                <a:cs typeface="Calibri Light" panose="020F0302020204030204" pitchFamily="34" charset="0"/>
              </a:rPr>
              <a:t>les ratios mesurés et les récompenses accordées au cours des dernières années confirment que la gestion des personnes de MEDIA CONTACT  est l'un de nos principaux atouts en tant qu'entreprise :</a:t>
            </a:r>
          </a:p>
          <a:p>
            <a:pPr marL="742950" lvl="1" indent="-285750" algn="just">
              <a:lnSpc>
                <a:spcPct val="150000"/>
              </a:lnSpc>
              <a:spcAft>
                <a:spcPts val="1000"/>
              </a:spcAft>
              <a:buClr>
                <a:srgbClr val="FF0000"/>
              </a:buClr>
              <a:buSzPts val="1600"/>
              <a:buFont typeface="Courier New" panose="02070309020205020404" pitchFamily="49" charset="0"/>
              <a:buChar char="o"/>
            </a:pPr>
            <a:r>
              <a:rPr lang="fr-FR" sz="1400" dirty="0" smtClean="0">
                <a:uFill>
                  <a:solidFill>
                    <a:srgbClr val="000000"/>
                  </a:solidFill>
                </a:uFill>
                <a:latin typeface="Calibri Light" panose="020F0302020204030204" pitchFamily="34" charset="0"/>
                <a:cs typeface="Calibri Light" panose="020F0302020204030204" pitchFamily="34" charset="0"/>
              </a:rPr>
              <a:t>Système </a:t>
            </a:r>
            <a:r>
              <a:rPr lang="fr-FR" sz="1400" dirty="0">
                <a:uFill>
                  <a:solidFill>
                    <a:srgbClr val="000000"/>
                  </a:solidFill>
                </a:uFill>
                <a:latin typeface="Calibri Light" panose="020F0302020204030204" pitchFamily="34" charset="0"/>
                <a:cs typeface="Calibri Light" panose="020F0302020204030204" pitchFamily="34" charset="0"/>
              </a:rPr>
              <a:t>de rémunération variable qui couvre 100% des services de l'entreprise</a:t>
            </a:r>
          </a:p>
          <a:p>
            <a:pPr marL="742950" lvl="1" indent="-285750" algn="just">
              <a:lnSpc>
                <a:spcPct val="150000"/>
              </a:lnSpc>
              <a:spcAft>
                <a:spcPts val="1000"/>
              </a:spcAft>
              <a:buClr>
                <a:srgbClr val="FF0000"/>
              </a:buClr>
              <a:buSzPts val="1600"/>
              <a:buFont typeface="Courier New" panose="02070309020205020404" pitchFamily="49" charset="0"/>
              <a:buChar char="o"/>
            </a:pPr>
            <a:r>
              <a:rPr lang="fr-FR" sz="1400" dirty="0" smtClean="0">
                <a:uFill>
                  <a:solidFill>
                    <a:srgbClr val="000000"/>
                  </a:solidFill>
                </a:uFill>
                <a:latin typeface="Calibri Light" panose="020F0302020204030204" pitchFamily="34" charset="0"/>
                <a:cs typeface="Calibri Light" panose="020F0302020204030204" pitchFamily="34" charset="0"/>
              </a:rPr>
              <a:t>Développement </a:t>
            </a:r>
            <a:r>
              <a:rPr lang="fr-FR" sz="1400" dirty="0">
                <a:uFill>
                  <a:solidFill>
                    <a:srgbClr val="000000"/>
                  </a:solidFill>
                </a:uFill>
                <a:latin typeface="Calibri Light" panose="020F0302020204030204" pitchFamily="34" charset="0"/>
                <a:cs typeface="Calibri Light" panose="020F0302020204030204" pitchFamily="34" charset="0"/>
              </a:rPr>
              <a:t>de nos effectifs : notre temps de formation annuel moyen par salarié </a:t>
            </a:r>
            <a:r>
              <a:rPr lang="fr-FR" sz="1400" dirty="0" smtClean="0">
                <a:uFill>
                  <a:solidFill>
                    <a:srgbClr val="000000"/>
                  </a:solidFill>
                </a:uFill>
                <a:latin typeface="Calibri Light" panose="020F0302020204030204" pitchFamily="34" charset="0"/>
                <a:cs typeface="Calibri Light" panose="020F0302020204030204" pitchFamily="34" charset="0"/>
              </a:rPr>
              <a:t>est </a:t>
            </a:r>
            <a:r>
              <a:rPr lang="fr-FR" sz="1400" dirty="0">
                <a:uFill>
                  <a:solidFill>
                    <a:srgbClr val="000000"/>
                  </a:solidFill>
                </a:uFill>
                <a:latin typeface="Calibri Light" panose="020F0302020204030204" pitchFamily="34" charset="0"/>
                <a:cs typeface="Calibri Light" panose="020F0302020204030204" pitchFamily="34" charset="0"/>
              </a:rPr>
              <a:t>de 25 heures mais </a:t>
            </a:r>
            <a:r>
              <a:rPr lang="fr-FR" sz="1400" dirty="0" smtClean="0">
                <a:uFill>
                  <a:solidFill>
                    <a:srgbClr val="000000"/>
                  </a:solidFill>
                </a:uFill>
                <a:latin typeface="Calibri Light" panose="020F0302020204030204" pitchFamily="34" charset="0"/>
                <a:cs typeface="Calibri Light" panose="020F0302020204030204" pitchFamily="34" charset="0"/>
              </a:rPr>
              <a:t>les durées sont adaptées </a:t>
            </a:r>
            <a:r>
              <a:rPr lang="fr-FR" sz="1400" dirty="0">
                <a:uFill>
                  <a:solidFill>
                    <a:srgbClr val="000000"/>
                  </a:solidFill>
                </a:uFill>
                <a:latin typeface="Calibri Light" panose="020F0302020204030204" pitchFamily="34" charset="0"/>
                <a:cs typeface="Calibri Light" panose="020F0302020204030204" pitchFamily="34" charset="0"/>
              </a:rPr>
              <a:t>aux spécificités de chaque service.</a:t>
            </a:r>
          </a:p>
          <a:p>
            <a:pPr marL="742950" lvl="1" indent="-285750" algn="just">
              <a:lnSpc>
                <a:spcPct val="150000"/>
              </a:lnSpc>
              <a:spcAft>
                <a:spcPts val="1000"/>
              </a:spcAft>
              <a:buClr>
                <a:srgbClr val="FF0000"/>
              </a:buClr>
              <a:buSzPts val="1600"/>
              <a:buFont typeface="Courier New" panose="02070309020205020404" pitchFamily="49" charset="0"/>
              <a:buChar char="o"/>
            </a:pPr>
            <a:r>
              <a:rPr lang="fr-FR" sz="1400" dirty="0">
                <a:uFill>
                  <a:solidFill>
                    <a:srgbClr val="000000"/>
                  </a:solidFill>
                </a:uFill>
                <a:latin typeface="Calibri Light" panose="020F0302020204030204" pitchFamily="34" charset="0"/>
                <a:cs typeface="Calibri Light" panose="020F0302020204030204" pitchFamily="34" charset="0"/>
              </a:rPr>
              <a:t>Portefeuille étendu et solide de clients de premier ordre </a:t>
            </a:r>
            <a:endParaRPr lang="fr-FR" sz="1400" dirty="0" smtClean="0">
              <a:uFill>
                <a:solidFill>
                  <a:srgbClr val="000000"/>
                </a:solidFill>
              </a:uFill>
              <a:latin typeface="Calibri Light" panose="020F0302020204030204" pitchFamily="34" charset="0"/>
              <a:cs typeface="Calibri Light" panose="020F0302020204030204" pitchFamily="34" charset="0"/>
            </a:endParaRPr>
          </a:p>
          <a:p>
            <a:pPr algn="just">
              <a:lnSpc>
                <a:spcPct val="150000"/>
              </a:lnSpc>
              <a:spcAft>
                <a:spcPts val="1000"/>
              </a:spcAft>
              <a:buClr>
                <a:srgbClr val="FF0000"/>
              </a:buClr>
              <a:buSzPts val="1600"/>
            </a:pPr>
            <a:r>
              <a:rPr lang="fr-FR" sz="1400" dirty="0" smtClean="0">
                <a:uFill>
                  <a:solidFill>
                    <a:srgbClr val="000000"/>
                  </a:solidFill>
                </a:uFill>
                <a:latin typeface="Calibri Light" panose="020F0302020204030204" pitchFamily="34" charset="0"/>
                <a:cs typeface="Calibri Light" panose="020F0302020204030204" pitchFamily="34" charset="0"/>
              </a:rPr>
              <a:t>MEDIA </a:t>
            </a:r>
            <a:r>
              <a:rPr lang="fr-FR" sz="1400" dirty="0">
                <a:uFill>
                  <a:solidFill>
                    <a:srgbClr val="000000"/>
                  </a:solidFill>
                </a:uFill>
                <a:latin typeface="Calibri Light" panose="020F0302020204030204" pitchFamily="34" charset="0"/>
                <a:cs typeface="Calibri Light" panose="020F0302020204030204" pitchFamily="34" charset="0"/>
              </a:rPr>
              <a:t>CONTACT s'est développé en élargissant ses </a:t>
            </a:r>
            <a:r>
              <a:rPr lang="fr-FR" sz="1400" dirty="0" smtClean="0">
                <a:uFill>
                  <a:solidFill>
                    <a:srgbClr val="000000"/>
                  </a:solidFill>
                </a:uFill>
                <a:latin typeface="Calibri Light" panose="020F0302020204030204" pitchFamily="34" charset="0"/>
                <a:cs typeface="Calibri Light" panose="020F0302020204030204" pitchFamily="34" charset="0"/>
              </a:rPr>
              <a:t>domaines d’activités </a:t>
            </a:r>
            <a:r>
              <a:rPr lang="fr-FR" sz="1400" dirty="0">
                <a:uFill>
                  <a:solidFill>
                    <a:srgbClr val="000000"/>
                  </a:solidFill>
                </a:uFill>
                <a:latin typeface="Calibri Light" panose="020F0302020204030204" pitchFamily="34" charset="0"/>
                <a:cs typeface="Calibri Light" panose="020F0302020204030204" pitchFamily="34" charset="0"/>
              </a:rPr>
              <a:t>et en diversifiant son portefeuille clients issus de différents secteurs</a:t>
            </a:r>
            <a:r>
              <a:rPr lang="fr-FR" sz="1400" dirty="0" smtClean="0">
                <a:uFill>
                  <a:solidFill>
                    <a:srgbClr val="000000"/>
                  </a:solidFill>
                </a:uFill>
                <a:latin typeface="Calibri Light" panose="020F0302020204030204" pitchFamily="34" charset="0"/>
                <a:cs typeface="Calibri Light" panose="020F0302020204030204" pitchFamily="34" charset="0"/>
              </a:rPr>
              <a:t>.</a:t>
            </a:r>
          </a:p>
          <a:p>
            <a:pPr algn="just">
              <a:lnSpc>
                <a:spcPct val="150000"/>
              </a:lnSpc>
              <a:spcAft>
                <a:spcPts val="1000"/>
              </a:spcAft>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L'objectif de MEDIA CONTACT est d'établir des relations durables avec ses clients et être perçu par ceux-ci comme </a:t>
            </a:r>
            <a:r>
              <a:rPr lang="fr-FR" sz="1400" dirty="0" smtClean="0">
                <a:uFill>
                  <a:solidFill>
                    <a:srgbClr val="000000"/>
                  </a:solidFill>
                </a:uFill>
                <a:latin typeface="Calibri Light" panose="020F0302020204030204" pitchFamily="34" charset="0"/>
                <a:cs typeface="Calibri Light" panose="020F0302020204030204" pitchFamily="34" charset="0"/>
              </a:rPr>
              <a:t>partie </a:t>
            </a:r>
            <a:r>
              <a:rPr lang="fr-FR" sz="1400" dirty="0">
                <a:uFill>
                  <a:solidFill>
                    <a:srgbClr val="000000"/>
                  </a:solidFill>
                </a:uFill>
                <a:latin typeface="Calibri Light" panose="020F0302020204030204" pitchFamily="34" charset="0"/>
                <a:cs typeface="Calibri Light" panose="020F0302020204030204" pitchFamily="34" charset="0"/>
              </a:rPr>
              <a:t>intégrante de </a:t>
            </a:r>
            <a:r>
              <a:rPr lang="fr-FR" sz="1400" dirty="0" smtClean="0">
                <a:uFill>
                  <a:solidFill>
                    <a:srgbClr val="000000"/>
                  </a:solidFill>
                </a:uFill>
                <a:latin typeface="Calibri Light" panose="020F0302020204030204" pitchFamily="34" charset="0"/>
                <a:cs typeface="Calibri Light" panose="020F0302020204030204" pitchFamily="34" charset="0"/>
              </a:rPr>
              <a:t>son </a:t>
            </a:r>
            <a:r>
              <a:rPr lang="fr-FR" sz="1400" dirty="0">
                <a:uFill>
                  <a:solidFill>
                    <a:srgbClr val="000000"/>
                  </a:solidFill>
                </a:uFill>
                <a:latin typeface="Calibri Light" panose="020F0302020204030204" pitchFamily="34" charset="0"/>
                <a:cs typeface="Calibri Light" panose="020F0302020204030204" pitchFamily="34" charset="0"/>
              </a:rPr>
              <a:t>é</a:t>
            </a:r>
            <a:r>
              <a:rPr lang="fr-FR" sz="1400" dirty="0" smtClean="0">
                <a:uFill>
                  <a:solidFill>
                    <a:srgbClr val="000000"/>
                  </a:solidFill>
                </a:uFill>
                <a:latin typeface="Calibri Light" panose="020F0302020204030204" pitchFamily="34" charset="0"/>
                <a:cs typeface="Calibri Light" panose="020F0302020204030204" pitchFamily="34" charset="0"/>
              </a:rPr>
              <a:t>cosystème </a:t>
            </a:r>
            <a:r>
              <a:rPr lang="fr-FR" sz="1400" dirty="0">
                <a:uFill>
                  <a:solidFill>
                    <a:srgbClr val="000000"/>
                  </a:solidFill>
                </a:uFill>
                <a:latin typeface="Calibri Light" panose="020F0302020204030204" pitchFamily="34" charset="0"/>
                <a:cs typeface="Calibri Light" panose="020F0302020204030204" pitchFamily="34" charset="0"/>
              </a:rPr>
              <a:t>et non comme un simple prestataire de services. </a:t>
            </a:r>
            <a:r>
              <a:rPr lang="fr-FR" sz="1400" dirty="0" smtClean="0">
                <a:uFill>
                  <a:solidFill>
                    <a:srgbClr val="000000"/>
                  </a:solidFill>
                </a:uFill>
                <a:latin typeface="Calibri Light" panose="020F0302020204030204" pitchFamily="34" charset="0"/>
                <a:cs typeface="Calibri Light" panose="020F0302020204030204" pitchFamily="34" charset="0"/>
              </a:rPr>
              <a:t>Le GROUPE MEDIA </a:t>
            </a:r>
            <a:r>
              <a:rPr lang="fr-FR" sz="1400" dirty="0">
                <a:uFill>
                  <a:solidFill>
                    <a:srgbClr val="000000"/>
                  </a:solidFill>
                </a:uFill>
                <a:latin typeface="Calibri Light" panose="020F0302020204030204" pitchFamily="34" charset="0"/>
                <a:cs typeface="Calibri Light" panose="020F0302020204030204" pitchFamily="34" charset="0"/>
              </a:rPr>
              <a:t>CONTACT est ainsi en mesure de présenter des propositions innovantes pour développer l'activité de ses clients, à forte valeur ajoutée</a:t>
            </a:r>
            <a:r>
              <a:rPr lang="fr-FR" sz="1400" dirty="0" smtClean="0">
                <a:uFill>
                  <a:solidFill>
                    <a:srgbClr val="000000"/>
                  </a:solidFill>
                </a:uFill>
                <a:latin typeface="Calibri Light" panose="020F0302020204030204" pitchFamily="34" charset="0"/>
                <a:cs typeface="Calibri Light" panose="020F0302020204030204" pitchFamily="34" charset="0"/>
              </a:rPr>
              <a:t>.</a:t>
            </a:r>
            <a:endParaRPr lang="fr-FR" sz="1400" dirty="0">
              <a:uFill>
                <a:solidFill>
                  <a:srgbClr val="000000"/>
                </a:solidFill>
              </a:u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941524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895DE6AF-353B-3455-BFAF-7A2A7669549C}"/>
              </a:ext>
            </a:extLst>
          </p:cNvPr>
          <p:cNvSpPr txBox="1"/>
          <p:nvPr/>
        </p:nvSpPr>
        <p:spPr>
          <a:xfrm>
            <a:off x="221240" y="2857485"/>
            <a:ext cx="6894785" cy="7932813"/>
          </a:xfrm>
          <a:prstGeom prst="rect">
            <a:avLst/>
          </a:prstGeom>
          <a:noFill/>
        </p:spPr>
        <p:txBody>
          <a:bodyPr wrap="square">
            <a:spAutoFit/>
          </a:bodyPr>
          <a:lstStyle/>
          <a:p>
            <a:pPr>
              <a:lnSpc>
                <a:spcPct val="107000"/>
              </a:lnSpc>
              <a:spcBef>
                <a:spcPts val="1053"/>
              </a:spcBef>
            </a:pPr>
            <a:endParaRPr lang="fr-FR" sz="1228"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702"/>
              </a:spcAft>
            </a:pPr>
            <a:r>
              <a:rPr lang="fr-FR" sz="1400" b="1" dirty="0">
                <a:solidFill>
                  <a:srgbClr val="000000"/>
                </a:solidFill>
                <a:latin typeface="Calibri Light" panose="020F0302020204030204" pitchFamily="34" charset="0"/>
                <a:ea typeface="Arial Unicode MS"/>
                <a:cs typeface="Calibri Light" panose="020F0302020204030204" pitchFamily="34" charset="0"/>
              </a:rPr>
              <a:t>La gestion des identifiants et des autorisations d’accès des comptes</a:t>
            </a:r>
            <a:r>
              <a:rPr lang="fr-FR" sz="1400" dirty="0">
                <a:solidFill>
                  <a:srgbClr val="000000"/>
                </a:solidFill>
                <a:latin typeface="Calibri Light" panose="020F0302020204030204" pitchFamily="34" charset="0"/>
                <a:ea typeface="Arial Unicode MS"/>
                <a:cs typeface="Calibri Light" panose="020F0302020204030204" pitchFamily="34" charset="0"/>
              </a:rPr>
              <a:t> </a:t>
            </a:r>
            <a:r>
              <a:rPr lang="fr-FR" sz="1400" b="1" dirty="0">
                <a:solidFill>
                  <a:srgbClr val="000000"/>
                </a:solidFill>
                <a:latin typeface="Calibri Light" panose="020F0302020204030204" pitchFamily="34" charset="0"/>
                <a:ea typeface="Arial Unicode MS"/>
                <a:cs typeface="Calibri Light" panose="020F0302020204030204" pitchFamily="34" charset="0"/>
              </a:rPr>
              <a:t>humains, qui consiste à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Créer, modifier, enregistrer et résilier les identifiants associés à chaque compte humain, à la demande du gestionnaire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Octroyer, modifier, supprimer les accès autorisés à chaque identifiant, à la demande du gestionnaire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Vérifier si une demande d’octroi d’autorisation d’accès n’engendre pas un conflit de séparation des tâches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S’assurer auprès du gestionnaire qu’une demande d’autorisation d’accès est justifiée lorsqu'elle n'est pas conforme au référentiel des habilitations ;</a:t>
            </a:r>
          </a:p>
          <a:p>
            <a:pPr marL="300758" indent="-300758" algn="just">
              <a:lnSpc>
                <a:spcPct val="150000"/>
              </a:lnSpc>
              <a:spcAft>
                <a:spcPts val="702"/>
              </a:spcAft>
              <a:buFont typeface="Century Gothic" panose="020B0502020202020204" pitchFamily="34" charset="0"/>
              <a:buChar char="-"/>
            </a:pPr>
            <a:r>
              <a:rPr lang="fr-FR" sz="1400" b="1" dirty="0">
                <a:solidFill>
                  <a:srgbClr val="000000"/>
                </a:solidFill>
                <a:latin typeface="Calibri Light" panose="020F0302020204030204" pitchFamily="34" charset="0"/>
                <a:ea typeface="Arial Unicode MS"/>
                <a:cs typeface="Calibri Light" panose="020F0302020204030204" pitchFamily="34" charset="0"/>
              </a:rPr>
              <a:t>Formation des utilisateurs</a:t>
            </a:r>
            <a:endParaRPr lang="fr-FR" sz="1400" dirty="0">
              <a:latin typeface="Calibri Light" panose="020F0302020204030204" pitchFamily="34" charset="0"/>
              <a:ea typeface="Times New Roman" panose="02020603050405020304" pitchFamily="18" charset="0"/>
              <a:cs typeface="Maiandra GD" panose="020E0502030308020204" pitchFamily="34" charset="0"/>
            </a:endParaRPr>
          </a:p>
          <a:p>
            <a:pPr algn="just">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La formation des utilisateurs a pour objectif de les rendre autonome à l’usage des outils et applications qui sont utiles à l’exécution de leurs taches dans l’entreprise. Elle vise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Font typeface="Courier New" panose="02070309020205020404" pitchFamily="49" charset="0"/>
              <a:buChar char="o"/>
            </a:pPr>
            <a:r>
              <a:rPr lang="fr-FR" sz="1400" b="1" dirty="0">
                <a:solidFill>
                  <a:srgbClr val="000000"/>
                </a:solidFill>
                <a:latin typeface="Calibri Light" panose="020F0302020204030204" pitchFamily="34" charset="0"/>
                <a:ea typeface="Arial Unicode MS"/>
                <a:cs typeface="Calibri Light" panose="020F0302020204030204" pitchFamily="34" charset="0"/>
              </a:rPr>
              <a:t>Informer l’utilisateur :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De la mise en place des journaux d’activités permettant de détecter et de retracer toute activité et tout accès non autorisé ;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Qu’en l’absence de moyens sécurisés sur son poste de travail, il doit s’abstenir de transmettre des données sensibles vers ou depuis l’extérieur de l’organisme ;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Des sanctions auxquelles il s’expose en cas de non-respect des dispositions réglementaires mises en place en matière de gestion des accès.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6600"/>
              </a:buClr>
              <a:buSzPts val="1600"/>
              <a:buFont typeface="Wingdings" panose="05000000000000000000" pitchFamily="2" charset="2"/>
              <a:buChar char=""/>
            </a:pPr>
            <a:endParaRPr lang="fr-FR" sz="1053" dirty="0">
              <a:latin typeface="Calibri" panose="020F0502020204030204" pitchFamily="34" charset="0"/>
              <a:ea typeface="Calibri" panose="020F0502020204030204" pitchFamily="34" charset="0"/>
              <a:cs typeface="Times New Roman" panose="02020603050405020304" pitchFamily="18" charset="0"/>
            </a:endParaRPr>
          </a:p>
          <a:p>
            <a:pPr marL="300758" indent="-300758">
              <a:lnSpc>
                <a:spcPct val="107000"/>
              </a:lnSpc>
              <a:spcBef>
                <a:spcPts val="1053"/>
              </a:spcBef>
              <a:buFont typeface="+mj-lt"/>
              <a:buAutoNum type="arabicPeriod"/>
            </a:pPr>
            <a:endParaRPr lang="fr-FR" sz="1228"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1067132" algn="just">
              <a:lnSpc>
                <a:spcPct val="150000"/>
              </a:lnSpc>
              <a:spcAft>
                <a:spcPts val="702"/>
              </a:spcAft>
            </a:pPr>
            <a:r>
              <a:rPr lang="fr-FR" sz="1228" b="1" spc="-61" dirty="0">
                <a:solidFill>
                  <a:srgbClr val="FF0000"/>
                </a:solidFill>
                <a:latin typeface="Calibri Light" panose="020F0302020204030204" pitchFamily="34" charset="0"/>
                <a:ea typeface="Calibri" panose="020F0502020204030204" pitchFamily="34" charset="0"/>
                <a:cs typeface="Maiandra GD" panose="020E0502030308020204" pitchFamily="34" charset="0"/>
              </a:rPr>
              <a:t> </a:t>
            </a:r>
            <a:endParaRPr lang="fr-FR" sz="1228"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20718" y="1510173"/>
            <a:ext cx="7335782" cy="619272"/>
          </a:xfrm>
          <a:prstGeom prst="rect">
            <a:avLst/>
          </a:prstGeom>
        </p:spPr>
        <p:txBody>
          <a:bodyPr wrap="square">
            <a:spAutoFit/>
          </a:bodyPr>
          <a:lstStyle/>
          <a:p>
            <a:pPr marL="300758" lvl="0" indent="-300758">
              <a:lnSpc>
                <a:spcPct val="107000"/>
              </a:lnSpc>
              <a:spcBef>
                <a:spcPts val="1053"/>
              </a:spcBef>
              <a:buFont typeface="+mj-lt"/>
              <a:buAutoNum type="alphaUcPeriod" startAt="4"/>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SECURITE DU SITE DE PRODUCTION ET PLAN DE CONTINUITE DES ACTIVITES </a:t>
            </a:r>
            <a:endParaRPr lang="fr-FR" sz="1600"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692177" y="2215800"/>
            <a:ext cx="1620315" cy="312650"/>
          </a:xfrm>
          <a:prstGeom prst="rect">
            <a:avLst/>
          </a:prstGeom>
        </p:spPr>
        <p:txBody>
          <a:bodyPr wrap="none">
            <a:spAutoFit/>
          </a:bodyPr>
          <a:lstStyle/>
          <a:p>
            <a:pPr marL="300758" lvl="0" indent="-300758">
              <a:lnSpc>
                <a:spcPct val="107000"/>
              </a:lnSpc>
              <a:spcBef>
                <a:spcPts val="1053"/>
              </a:spcBef>
              <a:buFont typeface="+mj-lt"/>
              <a:buAutoNum type="arabicPeriod" startAt="3"/>
            </a:pPr>
            <a:r>
              <a:rPr lang="fr-FR" sz="1400" b="1" kern="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Sécurité du site </a:t>
            </a:r>
            <a:endParaRPr lang="fr-FR" sz="1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692177" y="2701160"/>
            <a:ext cx="2976456" cy="312650"/>
          </a:xfrm>
          <a:prstGeom prst="rect">
            <a:avLst/>
          </a:prstGeom>
        </p:spPr>
        <p:txBody>
          <a:bodyPr wrap="none">
            <a:spAutoFit/>
          </a:bodyPr>
          <a:lstStyle/>
          <a:p>
            <a:pPr marL="300758" lvl="0" indent="-300758">
              <a:lnSpc>
                <a:spcPct val="107000"/>
              </a:lnSpc>
              <a:spcBef>
                <a:spcPts val="1053"/>
              </a:spcBef>
              <a:buFont typeface="+mj-lt"/>
              <a:buAutoNum type="alphaLcPeriod"/>
            </a:pPr>
            <a:r>
              <a:rPr lang="fr-FR" sz="1400" b="1" kern="0" dirty="0">
                <a:solidFill>
                  <a:srgbClr val="2E74B5"/>
                </a:solidFill>
                <a:latin typeface="Calibri Light" panose="020F0302020204030204" pitchFamily="34" charset="0"/>
                <a:ea typeface="Arial Unicode MS"/>
                <a:cs typeface="Times New Roman" panose="02020603050405020304" pitchFamily="18" charset="0"/>
              </a:rPr>
              <a:t>Gestion des identifications et accès</a:t>
            </a:r>
            <a:endParaRPr lang="fr-FR"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Espace réservé du numéro de diapositive 6"/>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80</a:t>
            </a:fld>
            <a:endParaRPr lang="fr-FR" sz="900" noProof="0" dirty="0">
              <a:solidFill>
                <a:schemeClr val="bg1">
                  <a:alpha val="70000"/>
                </a:schemeClr>
              </a:solidFill>
            </a:endParaRPr>
          </a:p>
        </p:txBody>
      </p:sp>
    </p:spTree>
    <p:extLst>
      <p:ext uri="{BB962C8B-B14F-4D97-AF65-F5344CB8AC3E}">
        <p14:creationId xmlns:p14="http://schemas.microsoft.com/office/powerpoint/2010/main" val="21320296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D70E790C-05A4-24F6-C237-8EFDD26266D0}"/>
              </a:ext>
            </a:extLst>
          </p:cNvPr>
          <p:cNvSpPr txBox="1"/>
          <p:nvPr/>
        </p:nvSpPr>
        <p:spPr>
          <a:xfrm>
            <a:off x="294070" y="1326002"/>
            <a:ext cx="7021130" cy="8676671"/>
          </a:xfrm>
          <a:prstGeom prst="rect">
            <a:avLst/>
          </a:prstGeom>
          <a:noFill/>
        </p:spPr>
        <p:txBody>
          <a:bodyPr wrap="square">
            <a:spAutoFit/>
          </a:bodyPr>
          <a:lstStyle/>
          <a:p>
            <a:pPr marL="300758" indent="-300758" algn="just">
              <a:lnSpc>
                <a:spcPct val="150000"/>
              </a:lnSpc>
              <a:spcAft>
                <a:spcPts val="702"/>
              </a:spcAft>
              <a:buFont typeface="Courier New" panose="02070309020205020404" pitchFamily="49" charset="0"/>
              <a:buChar char="o"/>
            </a:pPr>
            <a:r>
              <a:rPr lang="fr-FR" sz="1400" b="1" dirty="0">
                <a:solidFill>
                  <a:srgbClr val="000000"/>
                </a:solidFill>
                <a:latin typeface="Calibri Light" panose="020F0302020204030204" pitchFamily="34" charset="0"/>
                <a:ea typeface="Arial Unicode MS"/>
                <a:cs typeface="Calibri Light" panose="020F0302020204030204" pitchFamily="34" charset="0"/>
              </a:rPr>
              <a:t>Sensibiliser l’utilisateur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À l’importance de choisir un mot de passe sécuritaire, selon les bonnes pratiques en la matière, et de le garder secret en tout temps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À l’importance de verrouiller son poste de travail lorsqu’il s’absente de son bureau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Aux contraintes légales et aux moyens de sécurisation de l’information à laquelle il accède ;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À l'obligation de signaler, sans délai, toute atteinte à la sécurité de l’information à laquelle il accède.</a:t>
            </a:r>
          </a:p>
          <a:p>
            <a:pPr marL="300758" indent="-300758" algn="just">
              <a:lnSpc>
                <a:spcPct val="150000"/>
              </a:lnSpc>
              <a:spcAft>
                <a:spcPts val="702"/>
              </a:spcAft>
              <a:buFont typeface="Century Gothic" panose="020B0502020202020204" pitchFamily="34" charset="0"/>
              <a:buChar char="-"/>
            </a:pPr>
            <a:r>
              <a:rPr lang="fr-FR" sz="1400" b="1" spc="-61" dirty="0">
                <a:latin typeface="Calibri Light" panose="020F0302020204030204" pitchFamily="34" charset="0"/>
                <a:ea typeface="Times New Roman" panose="02020603050405020304" pitchFamily="18" charset="0"/>
                <a:cs typeface="Calibri Light" panose="020F0302020204030204" pitchFamily="34" charset="0"/>
              </a:rPr>
              <a:t>Sécurité des données</a:t>
            </a:r>
          </a:p>
          <a:p>
            <a:pPr algn="just">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La mise en place d’une politique de sécurité des données efficace consiste à mettre en œuvre un plan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qui s’articule autour de plusieurs points. </a:t>
            </a:r>
            <a:r>
              <a:rPr lang="fr-FR" sz="1400" dirty="0">
                <a:solidFill>
                  <a:srgbClr val="000000"/>
                </a:solidFill>
                <a:latin typeface="Calibri Light" panose="020F0302020204030204" pitchFamily="34" charset="0"/>
                <a:ea typeface="Arial Unicode MS"/>
                <a:cs typeface="Calibri Light" panose="020F0302020204030204" pitchFamily="34" charset="0"/>
              </a:rPr>
              <a:t>La première étape de notre politique de sécurité des données consiste évaluation les risques et menaces, leurs conséquences et les vulnérabilités. Nous avons ensuite défini le périmètre sensible, c’est-à-dire quelles données sont particulièrement essentielles ou confidentielles et nécessitent une protection renforcée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Fichiers utilisateurs,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Fichiers serveurs (les points de restaurations),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Documents contractuels (employés et clients),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Emails,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Bases de données de nos applications internes et de production (interactions clients avec le call center),</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Les enregistrements vocaux, vidéos etc.</a:t>
            </a:r>
          </a:p>
          <a:p>
            <a:pPr algn="just">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Les matériels utilisés pour protéger les informations déclarées sensibles et confidentielles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L’installation d’un pare-feu (Cisco ASA),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Mise en place de VPN pour l’accès à distance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Contrôle d’accès,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Serveur de sauvegarde, etc.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81</a:t>
            </a:fld>
            <a:endParaRPr lang="fr-FR" sz="900" noProof="0" dirty="0">
              <a:solidFill>
                <a:schemeClr val="bg1">
                  <a:alpha val="70000"/>
                </a:schemeClr>
              </a:solidFill>
            </a:endParaRPr>
          </a:p>
        </p:txBody>
      </p:sp>
    </p:spTree>
    <p:extLst>
      <p:ext uri="{BB962C8B-B14F-4D97-AF65-F5344CB8AC3E}">
        <p14:creationId xmlns:p14="http://schemas.microsoft.com/office/powerpoint/2010/main" val="35779550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81D6CBD0-E5AA-A080-DC7C-C71A2878441D}"/>
              </a:ext>
            </a:extLst>
          </p:cNvPr>
          <p:cNvSpPr txBox="1"/>
          <p:nvPr/>
        </p:nvSpPr>
        <p:spPr>
          <a:xfrm>
            <a:off x="304800" y="1371438"/>
            <a:ext cx="6999890" cy="7778989"/>
          </a:xfrm>
          <a:prstGeom prst="rect">
            <a:avLst/>
          </a:prstGeom>
          <a:noFill/>
        </p:spPr>
        <p:txBody>
          <a:bodyPr wrap="square">
            <a:spAutoFit/>
          </a:bodyPr>
          <a:lstStyle/>
          <a:p>
            <a:pPr algn="just">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Enfin, nous communiquons régulièrement avec les services et les salariés de l’entreprise vis-à-vis des règles de sécurité informatique et diffuser aux collaborateurs les procédures (best pratique) et les réactions à adopter en cas de problème. Ces règles concernent l’utilisation des logiciels, de sites internet, le matériel informatique, etc.</a:t>
            </a:r>
            <a:endParaRPr lang="fr-FR" sz="1400" dirty="0">
              <a:latin typeface="Calibri" panose="020F0502020204030204" pitchFamily="34" charset="0"/>
              <a:ea typeface="Arial Unicode MS"/>
              <a:cs typeface="Times New Roman" panose="02020603050405020304" pitchFamily="18" charset="0"/>
            </a:endParaRPr>
          </a:p>
          <a:p>
            <a:pPr algn="just">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Une politique de sauvegarde et restauration des données est mise en place afin de renforcer la sécurité des données.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Font typeface="Century Gothic" panose="020B0502020202020204" pitchFamily="34" charset="0"/>
              <a:buChar char="-"/>
            </a:pPr>
            <a:r>
              <a:rPr lang="fr-FR" sz="1400" b="1" spc="-61" dirty="0">
                <a:latin typeface="Calibri Light" panose="020F0302020204030204" pitchFamily="34" charset="0"/>
                <a:ea typeface="Times New Roman" panose="02020603050405020304" pitchFamily="18" charset="0"/>
                <a:cs typeface="Calibri Light" panose="020F0302020204030204" pitchFamily="34" charset="0"/>
              </a:rPr>
              <a:t>Sécurité de l’infrastructure</a:t>
            </a:r>
            <a:endParaRPr lang="fr-FR" sz="1400" dirty="0">
              <a:latin typeface="Calibri" panose="020F0502020204030204" pitchFamily="34" charset="0"/>
              <a:ea typeface="Times New Roman" panose="02020603050405020304" pitchFamily="18" charset="0"/>
              <a:cs typeface="Maiandra GD" panose="020E0502030308020204" pitchFamily="34" charset="0"/>
            </a:endParaRPr>
          </a:p>
          <a:p>
            <a:pPr algn="just">
              <a:lnSpc>
                <a:spcPct val="150000"/>
              </a:lnSpc>
              <a:spcAft>
                <a:spcPts val="702"/>
              </a:spcAft>
            </a:pPr>
            <a:r>
              <a:rPr lang="fr-FR" sz="1400" b="1" u="sng" dirty="0">
                <a:solidFill>
                  <a:srgbClr val="000000"/>
                </a:solidFill>
                <a:latin typeface="Calibri Light" panose="020F0302020204030204" pitchFamily="34" charset="0"/>
                <a:ea typeface="Arial Unicode MS"/>
                <a:cs typeface="Calibri Light" panose="020F0302020204030204" pitchFamily="34" charset="0"/>
              </a:rPr>
              <a:t>Sécurité de l’accès aux plateaux de production</a:t>
            </a: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solidFill>
                  <a:srgbClr val="000000"/>
                </a:solidFill>
                <a:latin typeface="Calibri Light" panose="020F0302020204030204" pitchFamily="34" charset="0"/>
                <a:ea typeface="Arial Unicode MS"/>
                <a:cs typeface="Calibri Light" panose="020F0302020204030204" pitchFamily="34" charset="0"/>
              </a:rPr>
              <a:t>Afin d’apporter une sécurité aux personnes et a l’ensemble de l’infrastructure, certaines précautions sont prises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Accès contrôlé par les badgeuses (à l’intérieur comme à l’extérieur des portes)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Le bâtiment est surveillé 24h/24 par des agents de sécurité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Les plateaux et tout le bâtiment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sont</a:t>
            </a:r>
            <a:r>
              <a:rPr lang="fr-FR" sz="1400" dirty="0" smtClean="0">
                <a:solidFill>
                  <a:srgbClr val="000000"/>
                </a:solidFill>
                <a:latin typeface="Calibri Light" panose="020F0302020204030204" pitchFamily="34" charset="0"/>
                <a:ea typeface="Arial Unicode MS"/>
                <a:cs typeface="Calibri Light" panose="020F0302020204030204" pitchFamily="34" charset="0"/>
              </a:rPr>
              <a:t> contrôlés </a:t>
            </a:r>
            <a:r>
              <a:rPr lang="fr-FR" sz="1400" dirty="0">
                <a:solidFill>
                  <a:srgbClr val="000000"/>
                </a:solidFill>
                <a:latin typeface="Calibri Light" panose="020F0302020204030204" pitchFamily="34" charset="0"/>
                <a:ea typeface="Arial Unicode MS"/>
                <a:cs typeface="Calibri Light" panose="020F0302020204030204" pitchFamily="34" charset="0"/>
              </a:rPr>
              <a:t>par des caméras de surveillance 24h/24 et dont les données sont stockées sur un disque de grande capacité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Mise en place d’un système de détection de fumée/feu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smtClean="0">
                <a:solidFill>
                  <a:srgbClr val="000000"/>
                </a:solidFill>
                <a:latin typeface="Calibri Light" panose="020F0302020204030204" pitchFamily="34" charset="0"/>
                <a:ea typeface="Arial Unicode MS"/>
                <a:cs typeface="Calibri Light" panose="020F0302020204030204" pitchFamily="34" charset="0"/>
              </a:rPr>
              <a:t>Mise </a:t>
            </a:r>
            <a:r>
              <a:rPr lang="fr-FR" sz="1400" dirty="0">
                <a:solidFill>
                  <a:srgbClr val="000000"/>
                </a:solidFill>
                <a:latin typeface="Calibri Light" panose="020F0302020204030204" pitchFamily="34" charset="0"/>
                <a:ea typeface="Arial Unicode MS"/>
                <a:cs typeface="Calibri Light" panose="020F0302020204030204" pitchFamily="34" charset="0"/>
              </a:rPr>
              <a:t>en place de dispositif d’extincteur de feu</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Des schémas ou circuit d’évacuation du personnel en cas d’incendie affiché partout ainsi que les personnes à contacter</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Bâtiment disposant de deux groupes électrogènes en redondances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Bâtiment contrôlé par des régulateurs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82</a:t>
            </a:fld>
            <a:endParaRPr lang="fr-FR" sz="900" noProof="0" dirty="0">
              <a:solidFill>
                <a:schemeClr val="bg1">
                  <a:alpha val="70000"/>
                </a:schemeClr>
              </a:solidFill>
            </a:endParaRPr>
          </a:p>
        </p:txBody>
      </p:sp>
    </p:spTree>
    <p:extLst>
      <p:ext uri="{BB962C8B-B14F-4D97-AF65-F5344CB8AC3E}">
        <p14:creationId xmlns:p14="http://schemas.microsoft.com/office/powerpoint/2010/main" val="40753881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346841" y="1370565"/>
            <a:ext cx="6915807" cy="7848110"/>
          </a:xfrm>
          <a:prstGeom prst="rect">
            <a:avLst/>
          </a:prstGeom>
          <a:noFill/>
        </p:spPr>
        <p:txBody>
          <a:bodyPr wrap="square">
            <a:spAutoFit/>
          </a:bodyPr>
          <a:lstStyle/>
          <a:p>
            <a:pPr algn="just">
              <a:lnSpc>
                <a:spcPct val="150000"/>
              </a:lnSpc>
              <a:spcAft>
                <a:spcPts val="702"/>
              </a:spcAft>
            </a:pPr>
            <a:r>
              <a:rPr lang="fr-FR" sz="1400" b="1" u="sng" dirty="0">
                <a:solidFill>
                  <a:srgbClr val="000000"/>
                </a:solidFill>
                <a:latin typeface="Calibri Light" panose="020F0302020204030204" pitchFamily="34" charset="0"/>
                <a:ea typeface="Arial Unicode MS"/>
                <a:cs typeface="Calibri Light" panose="020F0302020204030204" pitchFamily="34" charset="0"/>
              </a:rPr>
              <a:t>Sécurité d’accès à la salle technique</a:t>
            </a:r>
            <a:endParaRPr lang="fr-FR" sz="1400" b="1"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Salle bien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fermée </a:t>
            </a:r>
            <a:r>
              <a:rPr lang="fr-FR" sz="1400" dirty="0">
                <a:solidFill>
                  <a:srgbClr val="000000"/>
                </a:solidFill>
                <a:latin typeface="Calibri Light" panose="020F0302020204030204" pitchFamily="34" charset="0"/>
                <a:ea typeface="Arial Unicode MS"/>
                <a:cs typeface="Calibri Light" panose="020F0302020204030204" pitchFamily="34" charset="0"/>
              </a:rPr>
              <a:t>et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contrôlée </a:t>
            </a:r>
            <a:r>
              <a:rPr lang="fr-FR" sz="1400" dirty="0">
                <a:solidFill>
                  <a:srgbClr val="000000"/>
                </a:solidFill>
                <a:latin typeface="Calibri Light" panose="020F0302020204030204" pitchFamily="34" charset="0"/>
                <a:ea typeface="Arial Unicode MS"/>
                <a:cs typeface="Calibri Light" panose="020F0302020204030204" pitchFamily="34" charset="0"/>
              </a:rPr>
              <a:t>par un dispositif biométrique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Le fichier de log (badgeuse)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est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sauvegardé </a:t>
            </a:r>
            <a:r>
              <a:rPr lang="fr-FR" sz="1400" dirty="0">
                <a:solidFill>
                  <a:srgbClr val="000000"/>
                </a:solidFill>
                <a:latin typeface="Calibri Light" panose="020F0302020204030204" pitchFamily="34" charset="0"/>
                <a:ea typeface="Arial Unicode MS"/>
                <a:cs typeface="Calibri Light" panose="020F0302020204030204" pitchFamily="34" charset="0"/>
              </a:rPr>
              <a:t>et </a:t>
            </a:r>
            <a:r>
              <a:rPr lang="fr-FR" sz="1400" dirty="0" smtClean="0">
                <a:solidFill>
                  <a:srgbClr val="000000"/>
                </a:solidFill>
                <a:latin typeface="Calibri Light" panose="020F0302020204030204" pitchFamily="34" charset="0"/>
                <a:ea typeface="Arial Unicode MS"/>
                <a:cs typeface="Calibri Light" panose="020F0302020204030204" pitchFamily="34" charset="0"/>
              </a:rPr>
              <a:t>conservé </a:t>
            </a:r>
            <a:r>
              <a:rPr lang="fr-FR" sz="1400" dirty="0">
                <a:solidFill>
                  <a:srgbClr val="000000"/>
                </a:solidFill>
                <a:latin typeface="Calibri Light" panose="020F0302020204030204" pitchFamily="34" charset="0"/>
                <a:ea typeface="Arial Unicode MS"/>
                <a:cs typeface="Calibri Light" panose="020F0302020204030204" pitchFamily="34" charset="0"/>
              </a:rPr>
              <a:t>pour des besoins d’audit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Accès limités seulement aux personnels informatiques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Salle bien aérée par des matériels de climatisation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Salle dotée d’un dispositif de détection de fumée et feu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Salle dotée de plusieurs dispositifs d’extinction de feu  et sous surveillance (caméra)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877"/>
              </a:spcAft>
              <a:buClr>
                <a:srgbClr val="FF0000"/>
              </a:buClr>
              <a:buSzPts val="1600"/>
              <a:buFont typeface="Arial" panose="020B0604020202020204" pitchFamily="34" charset="0"/>
              <a:buChar char="•"/>
            </a:pPr>
            <a:r>
              <a:rPr lang="fr-FR" sz="1400" dirty="0">
                <a:solidFill>
                  <a:srgbClr val="000000"/>
                </a:solidFill>
                <a:latin typeface="Calibri Light" panose="020F0302020204030204" pitchFamily="34" charset="0"/>
                <a:ea typeface="Arial Unicode MS"/>
                <a:cs typeface="Calibri Light" panose="020F0302020204030204" pitchFamily="34" charset="0"/>
              </a:rPr>
              <a:t>Les serveurs sont alimentés par plusieurs onduleurs ;</a:t>
            </a:r>
            <a:endParaRPr lang="fr-FR"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300758" indent="-300758">
              <a:lnSpc>
                <a:spcPct val="107000"/>
              </a:lnSpc>
              <a:spcBef>
                <a:spcPts val="1053"/>
              </a:spcBef>
              <a:buFont typeface="+mj-lt"/>
              <a:buAutoNum type="alphaUcPeriod" startAt="5"/>
            </a:pPr>
            <a:r>
              <a:rPr lang="fr-FR" sz="1600" b="1" kern="0" dirty="0">
                <a:solidFill>
                  <a:srgbClr val="2E74B5"/>
                </a:solidFill>
                <a:latin typeface="Century Gothic" panose="020B0502020202020204" pitchFamily="34" charset="0"/>
                <a:ea typeface="Calibri" panose="020F0502020204030204" pitchFamily="34" charset="0"/>
                <a:cs typeface="Calibri Light" panose="020F0302020204030204" pitchFamily="34" charset="0"/>
              </a:rPr>
              <a:t>PLAN DE CONTINUITE </a:t>
            </a:r>
          </a:p>
          <a:p>
            <a:pPr>
              <a:lnSpc>
                <a:spcPct val="107000"/>
              </a:lnSpc>
              <a:spcBef>
                <a:spcPts val="1053"/>
              </a:spcBef>
            </a:pPr>
            <a:endParaRPr lang="fr-FR" sz="1403" b="1" kern="0" dirty="0">
              <a:solidFill>
                <a:srgbClr val="2E74B5"/>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spcAft>
                <a:spcPts val="702"/>
              </a:spcAft>
            </a:pPr>
            <a:r>
              <a:rPr lang="fr-FR" sz="1400" dirty="0">
                <a:latin typeface="Calibri Light" panose="020F0302020204030204" pitchFamily="34" charset="0"/>
                <a:ea typeface="Calibri" panose="020F0502020204030204" pitchFamily="34" charset="0"/>
                <a:cs typeface="Calibri Light" panose="020F0302020204030204" pitchFamily="34" charset="0"/>
              </a:rPr>
              <a:t>Pour assurer la continuité des activités en cas d’incident, de catastrophe naturelle media contact a prévu un plan de continuité pour garantir un service minimum le temps de revenir à une situation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normale.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latin typeface="Calibri Light" panose="020F0302020204030204" pitchFamily="34" charset="0"/>
                <a:ea typeface="Calibri" panose="020F0502020204030204" pitchFamily="34" charset="0"/>
                <a:cs typeface="Calibri Light" panose="020F0302020204030204" pitchFamily="34" charset="0"/>
              </a:rPr>
              <a:t>Le  scénario ci-dessous décrit le </a:t>
            </a:r>
            <a:r>
              <a:rPr lang="fr-FR" sz="1400" b="1" dirty="0">
                <a:latin typeface="Calibri Light" panose="020F0302020204030204" pitchFamily="34" charset="0"/>
                <a:ea typeface="Calibri" panose="020F0502020204030204" pitchFamily="34" charset="0"/>
                <a:cs typeface="Calibri Light" panose="020F0302020204030204" pitchFamily="34" charset="0"/>
              </a:rPr>
              <a:t>plan de continuité que nous proposons de mettre en</a:t>
            </a:r>
            <a:r>
              <a:rPr lang="fr-FR" sz="1400" dirty="0">
                <a:latin typeface="Calibri Light" panose="020F0302020204030204" pitchFamily="34" charset="0"/>
                <a:ea typeface="Calibri" panose="020F0502020204030204" pitchFamily="34" charset="0"/>
                <a:cs typeface="Calibri Light" panose="020F0302020204030204" pitchFamily="34" charset="0"/>
              </a:rPr>
              <a:t> place.</a:t>
            </a:r>
            <a:endParaRPr lang="fr-FR" sz="1400" dirty="0">
              <a:latin typeface="Times New Roman" panose="02020603050405020304" pitchFamily="18" charset="0"/>
              <a:ea typeface="Times New Roman" panose="02020603050405020304" pitchFamily="18" charset="0"/>
            </a:endParaRPr>
          </a:p>
          <a:p>
            <a:pPr algn="just">
              <a:lnSpc>
                <a:spcPct val="150000"/>
              </a:lnSpc>
            </a:pPr>
            <a:r>
              <a:rPr lang="fr-FR" sz="1400" dirty="0">
                <a:latin typeface="Calibri Light" panose="020F0302020204030204" pitchFamily="34" charset="0"/>
                <a:ea typeface="Calibri" panose="020F0502020204030204" pitchFamily="34" charset="0"/>
                <a:cs typeface="Calibri Light" panose="020F0302020204030204" pitchFamily="34" charset="0"/>
              </a:rPr>
              <a:t>La plateforme de production principale est hébergée sur un cloud sécurisé. </a:t>
            </a:r>
            <a:endParaRPr lang="fr-FR" sz="1400" dirty="0">
              <a:latin typeface="Times New Roman" panose="02020603050405020304" pitchFamily="18" charset="0"/>
              <a:ea typeface="Times New Roman" panose="02020603050405020304" pitchFamily="18" charset="0"/>
            </a:endParaRPr>
          </a:p>
          <a:p>
            <a:pPr algn="just">
              <a:lnSpc>
                <a:spcPct val="150000"/>
              </a:lnSpc>
            </a:pPr>
            <a:r>
              <a:rPr lang="fr-FR" sz="1400" dirty="0">
                <a:latin typeface="Calibri Light" panose="020F0302020204030204" pitchFamily="34" charset="0"/>
                <a:ea typeface="Calibri" panose="020F0502020204030204" pitchFamily="34" charset="0"/>
                <a:cs typeface="Calibri Light" panose="020F0302020204030204" pitchFamily="34" charset="0"/>
              </a:rPr>
              <a:t>1- l’abonné ORANGE BURKINA FASO compose le numéro du call center, l’appel arrive sur la plateforme SIP du DO </a:t>
            </a:r>
            <a:endParaRPr lang="fr-FR" sz="1400" dirty="0">
              <a:latin typeface="Times New Roman" panose="02020603050405020304" pitchFamily="18" charset="0"/>
              <a:ea typeface="Times New Roman" panose="02020603050405020304" pitchFamily="18" charset="0"/>
            </a:endParaRPr>
          </a:p>
          <a:p>
            <a:pPr marL="300758" indent="-300758">
              <a:lnSpc>
                <a:spcPct val="107000"/>
              </a:lnSpc>
              <a:spcBef>
                <a:spcPts val="1053"/>
              </a:spcBef>
              <a:buFont typeface="+mj-lt"/>
              <a:buAutoNum type="alphaUcPeriod" startAt="5"/>
            </a:pPr>
            <a:endParaRPr lang="fr-FR" sz="1403"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00758" indent="-300758" algn="just">
              <a:lnSpc>
                <a:spcPct val="150000"/>
              </a:lnSpc>
              <a:spcAft>
                <a:spcPts val="877"/>
              </a:spcAft>
              <a:buClr>
                <a:srgbClr val="FF6600"/>
              </a:buClr>
              <a:buSzPts val="1600"/>
              <a:buFont typeface="Wingdings" panose="05000000000000000000" pitchFamily="2" charset="2"/>
              <a:buChar char=""/>
            </a:pPr>
            <a:endParaRPr lang="fr-FR" sz="1228"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877"/>
              </a:spcAft>
            </a:pPr>
            <a:r>
              <a:rPr lang="fr-FR" sz="1228" dirty="0">
                <a:solidFill>
                  <a:srgbClr val="000000"/>
                </a:solidFill>
                <a:latin typeface="Calibri Light" panose="020F0302020204030204" pitchFamily="34" charset="0"/>
                <a:ea typeface="Arial Unicode MS"/>
                <a:cs typeface="Calibri Light" panose="020F0302020204030204" pitchFamily="34" charset="0"/>
              </a:rPr>
              <a:t> </a:t>
            </a:r>
            <a:endParaRPr lang="fr-FR" sz="1228"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83</a:t>
            </a:fld>
            <a:endParaRPr lang="fr-FR" sz="900" noProof="0" dirty="0">
              <a:solidFill>
                <a:schemeClr val="bg1">
                  <a:alpha val="70000"/>
                </a:schemeClr>
              </a:solidFill>
            </a:endParaRPr>
          </a:p>
        </p:txBody>
      </p:sp>
    </p:spTree>
    <p:extLst>
      <p:ext uri="{BB962C8B-B14F-4D97-AF65-F5344CB8AC3E}">
        <p14:creationId xmlns:p14="http://schemas.microsoft.com/office/powerpoint/2010/main" val="23484446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288815" y="1475668"/>
            <a:ext cx="7026385" cy="6232091"/>
          </a:xfrm>
          <a:prstGeom prst="rect">
            <a:avLst/>
          </a:prstGeom>
          <a:noFill/>
        </p:spPr>
        <p:txBody>
          <a:bodyPr wrap="square">
            <a:spAutoFit/>
          </a:bodyPr>
          <a:lstStyle/>
          <a:p>
            <a:pPr algn="just">
              <a:lnSpc>
                <a:spcPct val="150000"/>
              </a:lnSpc>
            </a:pPr>
            <a:r>
              <a:rPr lang="fr-FR" sz="1400" dirty="0">
                <a:latin typeface="Calibri Light" panose="020F0302020204030204" pitchFamily="34" charset="0"/>
                <a:ea typeface="Calibri" panose="020F0502020204030204" pitchFamily="34" charset="0"/>
                <a:cs typeface="Calibri Light" panose="020F0302020204030204" pitchFamily="34" charset="0"/>
              </a:rPr>
              <a:t>2- ORANGE BURKINA FASO route l’appel vers le cloud via une liaison SIP mise en place entre ORANGE BURKINA FASO et notre cloud. </a:t>
            </a:r>
            <a:endParaRPr lang="fr-FR" sz="1400" dirty="0">
              <a:latin typeface="Calibri Light" panose="020F0302020204030204" pitchFamily="34" charset="0"/>
              <a:ea typeface="Times New Roman" panose="02020603050405020304" pitchFamily="18" charset="0"/>
            </a:endParaRPr>
          </a:p>
          <a:p>
            <a:pPr algn="just">
              <a:lnSpc>
                <a:spcPct val="150000"/>
              </a:lnSpc>
            </a:pPr>
            <a:r>
              <a:rPr lang="fr-FR" sz="1400" dirty="0">
                <a:latin typeface="Calibri Light" panose="020F0302020204030204" pitchFamily="34" charset="0"/>
                <a:ea typeface="Calibri" panose="020F0502020204030204" pitchFamily="34" charset="0"/>
                <a:cs typeface="Calibri Light" panose="020F0302020204030204" pitchFamily="34" charset="0"/>
              </a:rPr>
              <a:t>3- Nos agents connectés sur le cloud peuvent alors traiter les appels des abonnés. </a:t>
            </a:r>
            <a:endParaRPr lang="fr-FR" sz="1400" dirty="0">
              <a:latin typeface="Calibri Light" panose="020F0302020204030204" pitchFamily="34" charset="0"/>
              <a:ea typeface="Times New Roman" panose="02020603050405020304" pitchFamily="18" charset="0"/>
            </a:endParaRPr>
          </a:p>
          <a:p>
            <a:pPr algn="just">
              <a:lnSpc>
                <a:spcPct val="150000"/>
              </a:lnSpc>
            </a:pPr>
            <a:r>
              <a:rPr lang="fr-FR" sz="1400" dirty="0">
                <a:latin typeface="Calibri Light" panose="020F0302020204030204" pitchFamily="34" charset="0"/>
                <a:ea typeface="Calibri" panose="020F0502020204030204" pitchFamily="34" charset="0"/>
                <a:cs typeface="Calibri Light" panose="020F0302020204030204" pitchFamily="34" charset="0"/>
              </a:rPr>
              <a:t>4- Les téléconseillers accèdent aux applications métier via une liaison data établie entre Media contact Benin et ORANGE BURKINA FASO</a:t>
            </a:r>
            <a:endParaRPr lang="fr-FR" sz="1400" dirty="0">
              <a:latin typeface="Calibri Light" panose="020F0302020204030204" pitchFamily="34" charset="0"/>
              <a:ea typeface="Times New Roman" panose="02020603050405020304" pitchFamily="18" charset="0"/>
            </a:endParaRPr>
          </a:p>
          <a:p>
            <a:pPr algn="just">
              <a:lnSpc>
                <a:spcPct val="107000"/>
              </a:lnSpc>
              <a:spcAft>
                <a:spcPts val="702"/>
              </a:spcAft>
            </a:pPr>
            <a:r>
              <a:rPr lang="fr-FR" sz="1400" dirty="0">
                <a:latin typeface="Calibri Light" panose="020F0302020204030204" pitchFamily="34" charset="0"/>
                <a:ea typeface="Calibri" panose="020F0502020204030204" pitchFamily="34" charset="0"/>
                <a:cs typeface="Times New Roman" panose="02020603050405020304" pitchFamily="18" charset="0"/>
              </a:rPr>
              <a:t> </a:t>
            </a:r>
          </a:p>
          <a:p>
            <a:pPr marL="300758" indent="-300758" algn="just">
              <a:lnSpc>
                <a:spcPct val="150000"/>
              </a:lnSpc>
              <a:spcAft>
                <a:spcPts val="702"/>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Cas 1- inaccessibilité du cloud</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latin typeface="Calibri Light" panose="020F0302020204030204" pitchFamily="34" charset="0"/>
                <a:ea typeface="Calibri" panose="020F0502020204030204" pitchFamily="34" charset="0"/>
                <a:cs typeface="Calibri Light" panose="020F0302020204030204" pitchFamily="34" charset="0"/>
              </a:rPr>
              <a:t>La liaison établie entre ORANGE BURKINA FASO et Media Contact servira également de backup pour la liaison voix en cas d’inaccessibilité du cloud. Les agents traitent alors normalement le flux</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Cas 2- inaccessibilité du site Media contact</a:t>
            </a:r>
          </a:p>
          <a:p>
            <a:pPr algn="just">
              <a:lnSpc>
                <a:spcPct val="150000"/>
              </a:lnSpc>
              <a:spcAft>
                <a:spcPts val="702"/>
              </a:spcAft>
            </a:pPr>
            <a:r>
              <a:rPr lang="fr-FR" sz="1400" dirty="0">
                <a:latin typeface="Calibri Light" panose="020F0302020204030204" pitchFamily="34" charset="0"/>
                <a:ea typeface="Calibri" panose="020F0502020204030204" pitchFamily="34" charset="0"/>
                <a:cs typeface="Calibri Light" panose="020F0302020204030204" pitchFamily="34" charset="0"/>
              </a:rPr>
              <a:t>En cas d’indisponibilité du site de Media contact  deux options sont proposées: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buClr>
                <a:srgbClr val="FF0000"/>
              </a:buClr>
              <a:buSzPct val="100000"/>
              <a:buFont typeface="Courier New" panose="02070309020205020404" pitchFamily="49" charset="0"/>
              <a:buChar char="o"/>
            </a:pPr>
            <a:r>
              <a:rPr lang="fr-FR" sz="1400" dirty="0">
                <a:latin typeface="Calibri Light" panose="020F0302020204030204" pitchFamily="34" charset="0"/>
                <a:ea typeface="Calibri" panose="020F0502020204030204" pitchFamily="34" charset="0"/>
                <a:cs typeface="Calibri Light" panose="020F0302020204030204" pitchFamily="34" charset="0"/>
              </a:rPr>
              <a:t>Le télétravail, nos agents nomades prennent alors le relais pour assurer une continuité de service.</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ct val="100000"/>
              <a:buFont typeface="Courier New" panose="02070309020205020404" pitchFamily="49" charset="0"/>
              <a:buChar char="o"/>
            </a:pPr>
            <a:r>
              <a:rPr lang="fr-FR" sz="1400" dirty="0">
                <a:latin typeface="Calibri Light" panose="020F0302020204030204" pitchFamily="34" charset="0"/>
                <a:ea typeface="Calibri" panose="020F0502020204030204" pitchFamily="34" charset="0"/>
                <a:cs typeface="Calibri Light" panose="020F0302020204030204" pitchFamily="34" charset="0"/>
              </a:rPr>
              <a:t>Gestion des appels hors pays ; Des agents sur le site de côte d’ivoire  formés et dimensionnés à cet effet selon l’urgence peuvent également renforcer l’effectif en traitant les appels des  programme(s) impactés pour absorber le flux en attendant que l’incident soit relevé.</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84</a:t>
            </a:fld>
            <a:endParaRPr lang="fr-FR" sz="900" noProof="0" dirty="0">
              <a:solidFill>
                <a:schemeClr val="bg1">
                  <a:alpha val="70000"/>
                </a:schemeClr>
              </a:solidFill>
            </a:endParaRPr>
          </a:p>
        </p:txBody>
      </p:sp>
    </p:spTree>
    <p:extLst>
      <p:ext uri="{BB962C8B-B14F-4D97-AF65-F5344CB8AC3E}">
        <p14:creationId xmlns:p14="http://schemas.microsoft.com/office/powerpoint/2010/main" val="32916915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1013198" y="1790979"/>
            <a:ext cx="5595383" cy="1005725"/>
          </a:xfrm>
          <a:prstGeom prst="rect">
            <a:avLst/>
          </a:prstGeom>
          <a:noFill/>
        </p:spPr>
        <p:txBody>
          <a:bodyPr wrap="square">
            <a:spAutoFit/>
          </a:bodyPr>
          <a:lstStyle/>
          <a:p>
            <a:pPr marL="300758" indent="-300758">
              <a:lnSpc>
                <a:spcPct val="107000"/>
              </a:lnSpc>
              <a:spcBef>
                <a:spcPts val="1053"/>
              </a:spcBef>
              <a:buFont typeface="+mj-lt"/>
              <a:buAutoNum type="alphaUcPeriod" startAt="5"/>
            </a:pPr>
            <a:endParaRPr lang="fr-FR" sz="1403"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00758" indent="-300758" algn="just">
              <a:lnSpc>
                <a:spcPct val="150000"/>
              </a:lnSpc>
              <a:spcAft>
                <a:spcPts val="877"/>
              </a:spcAft>
              <a:buClr>
                <a:srgbClr val="FF6600"/>
              </a:buClr>
              <a:buSzPts val="1600"/>
              <a:buFont typeface="Wingdings" panose="05000000000000000000" pitchFamily="2" charset="2"/>
              <a:buChar char=""/>
            </a:pPr>
            <a:endParaRPr lang="fr-FR" sz="1228"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877"/>
              </a:spcAft>
            </a:pPr>
            <a:r>
              <a:rPr lang="fr-FR" sz="1228" dirty="0">
                <a:solidFill>
                  <a:srgbClr val="000000"/>
                </a:solidFill>
                <a:latin typeface="Calibri Light" panose="020F0302020204030204" pitchFamily="34" charset="0"/>
                <a:ea typeface="Arial Unicode MS"/>
                <a:cs typeface="Calibri Light" panose="020F0302020204030204" pitchFamily="34" charset="0"/>
              </a:rPr>
              <a:t> </a:t>
            </a:r>
            <a:endParaRPr lang="fr-FR" sz="1228"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xmlns="" id="{CAB0513A-E63E-65CA-3F02-39CEE9E3F9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633" y="2169072"/>
            <a:ext cx="5716513" cy="3725425"/>
          </a:xfrm>
          <a:prstGeom prst="rect">
            <a:avLst/>
          </a:prstGeom>
          <a:noFill/>
          <a:ln>
            <a:noFill/>
          </a:ln>
        </p:spPr>
      </p:pic>
      <p:sp>
        <p:nvSpPr>
          <p:cNvPr id="6" name="ZoneTexte 5">
            <a:extLst>
              <a:ext uri="{FF2B5EF4-FFF2-40B4-BE49-F238E27FC236}">
                <a16:creationId xmlns:a16="http://schemas.microsoft.com/office/drawing/2014/main" xmlns="" id="{46A6B6EF-ABC4-64AE-8539-E7AE0DB9481E}"/>
              </a:ext>
            </a:extLst>
          </p:cNvPr>
          <p:cNvSpPr txBox="1"/>
          <p:nvPr/>
        </p:nvSpPr>
        <p:spPr>
          <a:xfrm>
            <a:off x="2621871" y="6017251"/>
            <a:ext cx="3613685" cy="213776"/>
          </a:xfrm>
          <a:prstGeom prst="rect">
            <a:avLst/>
          </a:prstGeom>
          <a:noFill/>
        </p:spPr>
        <p:txBody>
          <a:bodyPr wrap="square">
            <a:spAutoFit/>
          </a:bodyPr>
          <a:lstStyle/>
          <a:p>
            <a:r>
              <a:rPr lang="fr-FR" sz="789" i="1" dirty="0">
                <a:latin typeface="Calibri" panose="020F0502020204030204" pitchFamily="34" charset="0"/>
                <a:ea typeface="Calibri" panose="020F0502020204030204" pitchFamily="34" charset="0"/>
                <a:cs typeface="Times New Roman" panose="02020603050405020304" pitchFamily="18" charset="0"/>
              </a:rPr>
              <a:t>Figure 28: Architecture de gestion du plan de continuité de service</a:t>
            </a:r>
            <a:endParaRPr lang="fr-FR" sz="1053" i="1" dirty="0"/>
          </a:p>
        </p:txBody>
      </p:sp>
      <p:sp>
        <p:nvSpPr>
          <p:cNvPr id="8" name="ZoneTexte 7">
            <a:extLst>
              <a:ext uri="{FF2B5EF4-FFF2-40B4-BE49-F238E27FC236}">
                <a16:creationId xmlns:a16="http://schemas.microsoft.com/office/drawing/2014/main" xmlns="" id="{FC95C938-4A94-9D02-F0A0-A5C051A36DD7}"/>
              </a:ext>
            </a:extLst>
          </p:cNvPr>
          <p:cNvSpPr txBox="1"/>
          <p:nvPr/>
        </p:nvSpPr>
        <p:spPr>
          <a:xfrm>
            <a:off x="1013198" y="6532152"/>
            <a:ext cx="5222358" cy="375809"/>
          </a:xfrm>
          <a:prstGeom prst="rect">
            <a:avLst/>
          </a:prstGeom>
          <a:noFill/>
        </p:spPr>
        <p:txBody>
          <a:bodyPr wrap="square">
            <a:spAutoFit/>
          </a:bodyPr>
          <a:lstStyle/>
          <a:p>
            <a:pPr algn="ctr">
              <a:lnSpc>
                <a:spcPct val="150000"/>
              </a:lnSpc>
              <a:spcAft>
                <a:spcPts val="702"/>
              </a:spcAft>
            </a:pPr>
            <a:r>
              <a:rPr lang="fr-FR" sz="1228" b="1" u="sng" dirty="0">
                <a:solidFill>
                  <a:srgbClr val="000000"/>
                </a:solidFill>
                <a:latin typeface="Calibri Light" panose="020F0302020204030204" pitchFamily="34" charset="0"/>
                <a:ea typeface="Arial Unicode MS"/>
                <a:cs typeface="Calibri Light" panose="020F0302020204030204" pitchFamily="34" charset="0"/>
              </a:rPr>
              <a:t>Quelques Actions mises en place selon le type de scenario rencontré :</a:t>
            </a:r>
            <a:endParaRPr lang="fr-FR" sz="1053"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85</a:t>
            </a:fld>
            <a:endParaRPr lang="fr-FR" sz="900" noProof="0" dirty="0">
              <a:solidFill>
                <a:schemeClr val="bg1">
                  <a:alpha val="70000"/>
                </a:schemeClr>
              </a:solidFill>
            </a:endParaRPr>
          </a:p>
        </p:txBody>
      </p:sp>
    </p:spTree>
    <p:extLst>
      <p:ext uri="{BB962C8B-B14F-4D97-AF65-F5344CB8AC3E}">
        <p14:creationId xmlns:p14="http://schemas.microsoft.com/office/powerpoint/2010/main" val="6871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387476" y="9870012"/>
            <a:ext cx="2550319" cy="569325"/>
          </a:xfrm>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2" name="Rectangle 1"/>
          <p:cNvSpPr/>
          <p:nvPr/>
        </p:nvSpPr>
        <p:spPr>
          <a:xfrm>
            <a:off x="283560" y="1313556"/>
            <a:ext cx="6989379" cy="6067174"/>
          </a:xfrm>
          <a:prstGeom prst="rect">
            <a:avLst/>
          </a:prstGeom>
        </p:spPr>
        <p:txBody>
          <a:bodyPr wrap="square">
            <a:spAutoFit/>
          </a:bodyPr>
          <a:lstStyle/>
          <a:p>
            <a:pPr>
              <a:lnSpc>
                <a:spcPct val="150000"/>
              </a:lnSpc>
              <a:spcBef>
                <a:spcPts val="1200"/>
              </a:spcBef>
            </a:pPr>
            <a:r>
              <a:rPr lang="en-US"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CHAPITRE IV MANAGEMENT </a:t>
            </a: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DU PROJET</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US" sz="1100" dirty="0">
                <a:latin typeface="Calibri Light" panose="020F0302020204030204" pitchFamily="34" charset="0"/>
                <a:ea typeface="Calibri" panose="020F0502020204030204" pitchFamily="34" charset="0"/>
                <a:cs typeface="Calibri Light" panose="020F0302020204030204" pitchFamily="34" charset="0"/>
              </a:rPr>
              <a:t>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Le </a:t>
            </a:r>
            <a:r>
              <a:rPr lang="fr-FR" sz="1400" dirty="0">
                <a:latin typeface="Calibri Light" panose="020F0302020204030204" pitchFamily="34" charset="0"/>
                <a:ea typeface="Calibri" panose="020F0502020204030204" pitchFamily="34" charset="0"/>
                <a:cs typeface="Calibri Light" panose="020F0302020204030204" pitchFamily="34" charset="0"/>
              </a:rPr>
              <a:t>Groupe Media Contact mettra à la disposition d’Orange Burkina Faso l’ensemble des moyens humains disponibles durant toutes les étapes du projet pour assurer la réussite de celui-ci. Une organisation souple, flexible et réactive assurera le respect des exigences d’ORANGE BURKINA FASO avec un </a:t>
            </a:r>
            <a:r>
              <a:rPr lang="fr-FR" sz="1400" b="1" dirty="0">
                <a:latin typeface="Calibri Light" panose="020F0302020204030204" pitchFamily="34" charset="0"/>
                <a:ea typeface="Calibri" panose="020F0502020204030204" pitchFamily="34" charset="0"/>
                <a:cs typeface="Calibri Light" panose="020F0302020204030204" pitchFamily="34" charset="0"/>
              </a:rPr>
              <a:t>point de contact unique</a:t>
            </a:r>
            <a:r>
              <a:rPr lang="fr-FR" sz="1400" dirty="0">
                <a:latin typeface="Calibri Light" panose="020F0302020204030204" pitchFamily="34" charset="0"/>
                <a:ea typeface="Calibri" panose="020F0502020204030204" pitchFamily="34" charset="0"/>
                <a:cs typeface="Calibri Light" panose="020F0302020204030204" pitchFamily="34" charset="0"/>
              </a:rPr>
              <a:t> (</a:t>
            </a:r>
            <a:r>
              <a:rPr lang="fr-FR" sz="1400" b="1" i="1" dirty="0">
                <a:latin typeface="Calibri Light" panose="020F0302020204030204" pitchFamily="34" charset="0"/>
                <a:ea typeface="Calibri" panose="020F0502020204030204" pitchFamily="34" charset="0"/>
                <a:cs typeface="Calibri Light" panose="020F0302020204030204" pitchFamily="34" charset="0"/>
              </a:rPr>
              <a:t>Chargé de compte</a:t>
            </a:r>
            <a:r>
              <a:rPr lang="fr-FR" sz="1400" dirty="0" smtClean="0">
                <a:latin typeface="Calibri Light" panose="020F0302020204030204" pitchFamily="34" charset="0"/>
                <a:ea typeface="Calibri" panose="020F0502020204030204" pitchFamily="34" charset="0"/>
                <a:cs typeface="Calibri Light" panose="020F0302020204030204" pitchFamily="34" charset="0"/>
              </a:rPr>
              <a:t>) Conformément  à l’exigence du cahier de charge précisé au niveau du suivi </a:t>
            </a:r>
            <a:r>
              <a:rPr lang="fr-FR" sz="1400" dirty="0">
                <a:latin typeface="Calibri Light" panose="020F0302020204030204" pitchFamily="34" charset="0"/>
                <a:ea typeface="Calibri" panose="020F0502020204030204" pitchFamily="34" charset="0"/>
                <a:cs typeface="Calibri Light" panose="020F0302020204030204" pitchFamily="34" charset="0"/>
              </a:rPr>
              <a:t>du contrat de la convention à la page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12</a:t>
            </a:r>
            <a:r>
              <a:rPr lang="fr-FR" sz="1400" i="1" dirty="0">
                <a:latin typeface="Calibri Light" panose="020F0302020204030204" pitchFamily="34" charset="0"/>
                <a:ea typeface="Calibri" panose="020F0502020204030204" pitchFamily="34" charset="0"/>
                <a:cs typeface="Calibri Light" panose="020F0302020204030204" pitchFamily="34" charset="0"/>
              </a:rPr>
              <a:t> </a:t>
            </a:r>
            <a:r>
              <a:rPr lang="fr-FR" sz="1400" i="1" dirty="0" smtClean="0">
                <a:latin typeface="Calibri Light" panose="020F0302020204030204" pitchFamily="34" charset="0"/>
                <a:ea typeface="Calibri" panose="020F0502020204030204" pitchFamily="34" charset="0"/>
                <a:cs typeface="Calibri Light" panose="020F0302020204030204" pitchFamily="34" charset="0"/>
              </a:rPr>
              <a:t>dudit document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r>
              <a:rPr lang="fr-FR" sz="1400" dirty="0">
                <a:latin typeface="Calibri Light" panose="020F0302020204030204" pitchFamily="34" charset="0"/>
                <a:ea typeface="Calibri" panose="020F0502020204030204" pitchFamily="34" charset="0"/>
                <a:cs typeface="Calibri Light" panose="020F0302020204030204" pitchFamily="34" charset="0"/>
              </a:rPr>
              <a:t>Celle-ci sera basée sur 2 pôles principaux :</a:t>
            </a:r>
          </a:p>
          <a:p>
            <a:pPr marL="342900" indent="-342900" algn="just">
              <a:lnSpc>
                <a:spcPct val="115000"/>
              </a:lnSpc>
              <a:spcBef>
                <a:spcPts val="1200"/>
              </a:spcBef>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L’équipe projet responsable du compte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gn="just">
              <a:lnSpc>
                <a:spcPct val="115000"/>
              </a:lnSpc>
              <a:spcBef>
                <a:spcPts val="1200"/>
              </a:spcBef>
              <a:buClr>
                <a:srgbClr val="FF0000"/>
              </a:buClr>
              <a:buSzPts val="1600"/>
              <a:buFont typeface="Arial" panose="020B0604020202020204" pitchFamily="34" charset="0"/>
              <a:buChar char="•"/>
            </a:pPr>
            <a:r>
              <a:rPr lang="fr-FR" sz="1400" b="1" dirty="0">
                <a:latin typeface="Calibri Light" panose="020F0302020204030204" pitchFamily="34" charset="0"/>
                <a:ea typeface="Calibri" panose="020F0502020204030204" pitchFamily="34" charset="0"/>
                <a:cs typeface="Calibri Light" panose="020F0302020204030204" pitchFamily="34" charset="0"/>
              </a:rPr>
              <a:t>L’équipe management opérationnel</a:t>
            </a:r>
            <a:r>
              <a:rPr lang="fr-FR" sz="1400" b="1" dirty="0" smtClean="0">
                <a:latin typeface="Calibri Light" panose="020F0302020204030204" pitchFamily="34" charset="0"/>
                <a:ea typeface="Calibri" panose="020F0502020204030204" pitchFamily="34" charset="0"/>
                <a:cs typeface="Calibri Light" panose="020F0302020204030204" pitchFamily="34" charset="0"/>
              </a:rPr>
              <a:t>.</a:t>
            </a:r>
          </a:p>
          <a:p>
            <a:pPr marL="342900" indent="-342900" algn="just">
              <a:spcBef>
                <a:spcPts val="1200"/>
              </a:spcBef>
              <a:buClr>
                <a:srgbClr val="FF6600"/>
              </a:buClr>
              <a:buSzPts val="1600"/>
              <a:buFont typeface="Wingdings" panose="05000000000000000000" pitchFamily="2" charset="2"/>
              <a:buChar char=""/>
            </a:pPr>
            <a:endParaRPr lang="fr-FR" sz="1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marL="400050" indent="-400050">
              <a:lnSpc>
                <a:spcPct val="107000"/>
              </a:lnSpc>
              <a:spcBef>
                <a:spcPts val="1200"/>
              </a:spcBef>
              <a:buFont typeface="+mj-lt"/>
              <a:buAutoNum type="romanUcPeriod"/>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EQUIPE </a:t>
            </a:r>
            <a:r>
              <a:rPr lang="fr-FR" sz="1600" b="1" kern="0" dirty="0" smtClean="0">
                <a:solidFill>
                  <a:srgbClr val="2E74B5"/>
                </a:solidFill>
                <a:latin typeface="Century Gothic" panose="020B0502020202020204" pitchFamily="34" charset="0"/>
                <a:ea typeface="Calibri" panose="020F0502020204030204" pitchFamily="34" charset="0"/>
                <a:cs typeface="Times New Roman" panose="02020603050405020304" pitchFamily="18" charset="0"/>
              </a:rPr>
              <a:t>PROJET</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1400" dirty="0" smtClean="0">
                <a:latin typeface="Calibri Light" panose="020F0302020204030204" pitchFamily="34" charset="0"/>
                <a:ea typeface="Calibri" panose="020F0502020204030204" pitchFamily="34" charset="0"/>
                <a:cs typeface="Calibri Light" panose="020F0302020204030204" pitchFamily="34" charset="0"/>
              </a:rPr>
              <a:t>La </a:t>
            </a:r>
            <a:r>
              <a:rPr lang="fr-FR" sz="1400" dirty="0">
                <a:latin typeface="Calibri Light" panose="020F0302020204030204" pitchFamily="34" charset="0"/>
                <a:ea typeface="Calibri" panose="020F0502020204030204" pitchFamily="34" charset="0"/>
                <a:cs typeface="Calibri Light" panose="020F0302020204030204" pitchFamily="34" charset="0"/>
              </a:rPr>
              <a:t>constitution d’une équipe projet répond intégralement à l’exigence d’Orange Burkina (</a:t>
            </a:r>
            <a:r>
              <a:rPr lang="fr-FR" sz="1400" i="1" dirty="0">
                <a:latin typeface="Calibri Light" panose="020F0302020204030204" pitchFamily="34" charset="0"/>
                <a:ea typeface="Calibri" panose="020F0502020204030204" pitchFamily="34" charset="0"/>
                <a:cs typeface="Calibri Light" panose="020F0302020204030204" pitchFamily="34" charset="0"/>
              </a:rPr>
              <a:t>Cf. page 11; paragraphe 4 du doc</a:t>
            </a:r>
            <a:r>
              <a:rPr lang="fr-FR" sz="1400" dirty="0">
                <a:latin typeface="Calibri Light" panose="020F0302020204030204" pitchFamily="34" charset="0"/>
                <a:ea typeface="Calibri" panose="020F0502020204030204" pitchFamily="34" charset="0"/>
                <a:cs typeface="Calibri Light" panose="020F0302020204030204" pitchFamily="34" charset="0"/>
              </a:rPr>
              <a:t>.). </a:t>
            </a:r>
            <a:endParaRPr lang="fr-FR" sz="1400" dirty="0" smtClean="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Cette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équipe sera chargée des tâches suivantes :</a:t>
            </a: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Gestion du compte au niveau commercial</a:t>
            </a: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Mise en place de l’ensemble du projet ;</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Interface privilégié d’ORANGE BURKINA FASO ;</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Approche audit &amp; conseil tout au long de la vie du projet.</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Zone de texte 101"/>
          <p:cNvSpPr txBox="1"/>
          <p:nvPr/>
        </p:nvSpPr>
        <p:spPr>
          <a:xfrm>
            <a:off x="1177775" y="9799365"/>
            <a:ext cx="4845270" cy="14129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1: Membre équipe projet : Key </a:t>
            </a:r>
            <a:r>
              <a:rPr lang="fr-FR" sz="800" i="1" u="sng"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account</a:t>
            </a: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 manager</a:t>
            </a:r>
            <a:endParaRPr lang="fr-FR"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493351150"/>
              </p:ext>
            </p:extLst>
          </p:nvPr>
        </p:nvGraphicFramePr>
        <p:xfrm>
          <a:off x="378392" y="7472326"/>
          <a:ext cx="6840571" cy="2273681"/>
        </p:xfrm>
        <a:graphic>
          <a:graphicData uri="http://schemas.openxmlformats.org/drawingml/2006/table">
            <a:tbl>
              <a:tblPr firstRow="1" firstCol="1" bandRow="1"/>
              <a:tblGrid>
                <a:gridCol w="3406949">
                  <a:extLst>
                    <a:ext uri="{9D8B030D-6E8A-4147-A177-3AD203B41FA5}">
                      <a16:colId xmlns:a16="http://schemas.microsoft.com/office/drawing/2014/main" xmlns="" val="20000"/>
                    </a:ext>
                  </a:extLst>
                </a:gridCol>
                <a:gridCol w="3433622">
                  <a:extLst>
                    <a:ext uri="{9D8B030D-6E8A-4147-A177-3AD203B41FA5}">
                      <a16:colId xmlns:a16="http://schemas.microsoft.com/office/drawing/2014/main" xmlns="" val="20001"/>
                    </a:ext>
                  </a:extLst>
                </a:gridCol>
              </a:tblGrid>
              <a:tr h="0">
                <a:tc>
                  <a:txBody>
                    <a:bodyPr/>
                    <a:lstStyle/>
                    <a:p>
                      <a:pPr>
                        <a:lnSpc>
                          <a:spcPct val="107000"/>
                        </a:lnSpc>
                        <a:spcAft>
                          <a:spcPts val="800"/>
                        </a:spcAft>
                      </a:pPr>
                      <a:r>
                        <a:rPr lang="fr-FR" sz="11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Nom &amp; Prénom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FR" sz="1100">
                          <a:solidFill>
                            <a:srgbClr val="000000"/>
                          </a:solidFill>
                          <a:effectLst/>
                          <a:latin typeface="Calibri Light" panose="020F0302020204030204" pitchFamily="34" charset="0"/>
                          <a:ea typeface="Calibri" panose="020F0502020204030204" pitchFamily="34" charset="0"/>
                          <a:cs typeface="Arial" panose="020B0604020202020204" pitchFamily="34" charset="0"/>
                        </a:rPr>
                        <a:t>Claude PADONOU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3995">
                <a:tc>
                  <a:txBody>
                    <a:bodyPr/>
                    <a:lstStyle/>
                    <a:p>
                      <a:pPr>
                        <a:lnSpc>
                          <a:spcPct val="107000"/>
                        </a:lnSpc>
                        <a:spcAft>
                          <a:spcPts val="800"/>
                        </a:spcAft>
                      </a:pPr>
                      <a:r>
                        <a:rPr lang="fr-FR" sz="1100" b="1">
                          <a:solidFill>
                            <a:srgbClr val="000000"/>
                          </a:solidFill>
                          <a:effectLst/>
                          <a:latin typeface="Calibri Light" panose="020F0302020204030204" pitchFamily="34" charset="0"/>
                          <a:ea typeface="Calibri" panose="020F0502020204030204" pitchFamily="34" charset="0"/>
                          <a:cs typeface="Arial" panose="020B0604020202020204" pitchFamily="34" charset="0"/>
                        </a:rPr>
                        <a:t>Fonction chez MEDIA CONTACT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FR" sz="11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SPONSOR/ CEO du GROUPE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07000"/>
                        </a:lnSpc>
                        <a:spcAft>
                          <a:spcPts val="800"/>
                        </a:spcAft>
                      </a:pPr>
                      <a:r>
                        <a:rPr lang="fr-FR" sz="1100" b="1">
                          <a:solidFill>
                            <a:srgbClr val="000000"/>
                          </a:solidFill>
                          <a:effectLst/>
                          <a:latin typeface="Calibri Light" panose="020F0302020204030204" pitchFamily="34" charset="0"/>
                          <a:ea typeface="Calibri" panose="020F0502020204030204" pitchFamily="34" charset="0"/>
                          <a:cs typeface="Arial" panose="020B0604020202020204" pitchFamily="34" charset="0"/>
                        </a:rPr>
                        <a:t>Fonction sur le projet ORANGE BURKINA FASO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FR" sz="1100">
                          <a:effectLst/>
                          <a:latin typeface="Century Gothic" panose="020B0502020202020204" pitchFamily="34" charset="0"/>
                          <a:ea typeface="Calibri" panose="020F0502020204030204" pitchFamily="34" charset="0"/>
                          <a:cs typeface="Times New Roman" panose="02020603050405020304" pitchFamily="18" charset="0"/>
                        </a:rPr>
                        <a:t>Key account manager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gridSpan="2">
                  <a:txBody>
                    <a:bodyPr/>
                    <a:lstStyle/>
                    <a:p>
                      <a:pPr>
                        <a:lnSpc>
                          <a:spcPct val="107000"/>
                        </a:lnSpc>
                        <a:spcAft>
                          <a:spcPts val="800"/>
                        </a:spcAft>
                      </a:pPr>
                      <a:r>
                        <a:rPr lang="fr-FR" sz="11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Biographie et Expériences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600"/>
                        </a:spcBef>
                        <a:spcAft>
                          <a:spcPts val="800"/>
                        </a:spcAft>
                      </a:pPr>
                      <a:r>
                        <a:rPr lang="fr-FR" sz="1400" dirty="0">
                          <a:solidFill>
                            <a:srgbClr val="222222"/>
                          </a:solidFill>
                          <a:effectLst/>
                          <a:latin typeface="Calibri Light" panose="020F0302020204030204" pitchFamily="34" charset="0"/>
                          <a:ea typeface="Calibri" panose="020F0502020204030204" pitchFamily="34" charset="0"/>
                          <a:cs typeface="Arial" panose="020B0604020202020204" pitchFamily="34" charset="0"/>
                        </a:rPr>
                        <a:t>Ingénieur en Télécommunications, Claude PADONOU a travaillé pendant plusieurs années au sein de la division Outsourcing de Cap Gemini comme Consultant grands comptes. En 2005, il décide de mettre son savoir-faire au service du continent africain et lance le Groupe Media Contact avec la filiale du Bénin. A ce jour, cinq nouvelles filiales se sont ajoutées pour rester conforme à sa vision de faire de l’Afrique la plateforme des services avec une implantation dans tous les pays africains ayant un fort taux de chômage des jeunes.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3" name="Espace réservé du numéro de diapositive 2"/>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86</a:t>
            </a:fld>
            <a:endParaRPr lang="fr-FR" sz="900" dirty="0">
              <a:solidFill>
                <a:schemeClr val="bg1">
                  <a:alpha val="70000"/>
                </a:schemeClr>
              </a:solidFill>
            </a:endParaRPr>
          </a:p>
        </p:txBody>
      </p:sp>
    </p:spTree>
    <p:extLst>
      <p:ext uri="{BB962C8B-B14F-4D97-AF65-F5344CB8AC3E}">
        <p14:creationId xmlns:p14="http://schemas.microsoft.com/office/powerpoint/2010/main" val="6634709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10" name="Rectangle 5"/>
          <p:cNvSpPr>
            <a:spLocks noChangeArrowheads="1"/>
          </p:cNvSpPr>
          <p:nvPr/>
        </p:nvSpPr>
        <p:spPr bwMode="auto">
          <a:xfrm>
            <a:off x="0" y="0"/>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prstClr val="black"/>
              </a:solidFill>
            </a:endParaRPr>
          </a:p>
        </p:txBody>
      </p:sp>
      <p:sp>
        <p:nvSpPr>
          <p:cNvPr id="11" name="Zone de texte 103"/>
          <p:cNvSpPr txBox="1">
            <a:spLocks noChangeArrowheads="1"/>
          </p:cNvSpPr>
          <p:nvPr/>
        </p:nvSpPr>
        <p:spPr bwMode="auto">
          <a:xfrm>
            <a:off x="1878180" y="4685549"/>
            <a:ext cx="255270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fr-FR" altLang="fr-FR" sz="800" i="1" u="sng"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T</a:t>
            </a:r>
            <a:r>
              <a:rPr lang="fr-FR" altLang="fr-FR" sz="800" i="1" u="sng" dirty="0" smtClean="0" bmk="">
                <a:solidFill>
                  <a:srgbClr val="44546A"/>
                </a:solidFill>
                <a:latin typeface="Calibri" panose="020F0502020204030204" pitchFamily="34" charset="0"/>
                <a:ea typeface="Calibri" panose="020F0502020204030204" pitchFamily="34" charset="0"/>
                <a:cs typeface="Times New Roman" panose="02020603050405020304" pitchFamily="18" charset="0"/>
              </a:rPr>
              <a:t>ableau </a:t>
            </a:r>
            <a:r>
              <a:rPr lang="fr-FR" altLang="fr-FR" sz="800" i="1" u="sng" dirty="0" smtClean="0" bmk="_Toc115107290">
                <a:solidFill>
                  <a:srgbClr val="44546A"/>
                </a:solidFill>
                <a:latin typeface="Calibri" panose="020F0502020204030204" pitchFamily="34" charset="0"/>
                <a:ea typeface="Calibri" panose="020F0502020204030204" pitchFamily="34" charset="0"/>
                <a:cs typeface="Times New Roman" panose="02020603050405020304" pitchFamily="18" charset="0"/>
              </a:rPr>
              <a:t>3: Membre équipe projet : INTERLOCUTEUR IT</a:t>
            </a:r>
            <a:endParaRPr lang="fr-FR" altLang="fr-FR" dirty="0" smtClean="0">
              <a:solidFill>
                <a:prstClr val="black"/>
              </a:solidFill>
              <a:latin typeface="Arial" panose="020B0604020202020204" pitchFamily="34" charset="0"/>
            </a:endParaRPr>
          </a:p>
        </p:txBody>
      </p:sp>
      <p:sp>
        <p:nvSpPr>
          <p:cNvPr id="12" name="Rectangle 6"/>
          <p:cNvSpPr>
            <a:spLocks noChangeArrowheads="1"/>
          </p:cNvSpPr>
          <p:nvPr/>
        </p:nvSpPr>
        <p:spPr bwMode="auto">
          <a:xfrm>
            <a:off x="1027889" y="7876140"/>
            <a:ext cx="42532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r-FR" altLang="fr-FR" sz="800" u="sng" dirty="0" smtClean="0" bmk="_Toc115107289">
              <a:solidFill>
                <a:prstClr val="black"/>
              </a:solidFill>
            </a:endParaRPr>
          </a:p>
          <a:p>
            <a:pPr eaLnBrk="0" fontAlgn="base" hangingPunct="0">
              <a:spcBef>
                <a:spcPct val="0"/>
              </a:spcBef>
              <a:spcAft>
                <a:spcPct val="0"/>
              </a:spcAft>
            </a:pPr>
            <a:r>
              <a:rPr lang="fr-FR" altLang="fr-FR" sz="800" i="1" u="sng" dirty="0" bmk="_Toc115107289">
                <a:solidFill>
                  <a:srgbClr val="44546A"/>
                </a:solidFill>
                <a:latin typeface="Calibri" panose="020F0502020204030204" pitchFamily="34" charset="0"/>
                <a:ea typeface="Calibri" panose="020F0502020204030204" pitchFamily="34" charset="0"/>
                <a:cs typeface="Times New Roman" panose="02020603050405020304" pitchFamily="18" charset="0"/>
              </a:rPr>
              <a:t>Tableau 4: Membre équipe projet : COORDONNATRICE DE LA PHASE PROJET</a:t>
            </a:r>
            <a:endParaRPr lang="fr-FR" alt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au 14"/>
          <p:cNvGraphicFramePr>
            <a:graphicFrameLocks noGrp="1"/>
          </p:cNvGraphicFramePr>
          <p:nvPr>
            <p:extLst>
              <p:ext uri="{D42A27DB-BD31-4B8C-83A1-F6EECF244321}">
                <p14:modId xmlns:p14="http://schemas.microsoft.com/office/powerpoint/2010/main" val="3611212793"/>
              </p:ext>
            </p:extLst>
          </p:nvPr>
        </p:nvGraphicFramePr>
        <p:xfrm>
          <a:off x="611270" y="5512239"/>
          <a:ext cx="5577840" cy="2105952"/>
        </p:xfrm>
        <a:graphic>
          <a:graphicData uri="http://schemas.openxmlformats.org/drawingml/2006/table">
            <a:tbl>
              <a:tblPr firstRow="1" firstCol="1" bandRow="1"/>
              <a:tblGrid>
                <a:gridCol w="2995930">
                  <a:extLst>
                    <a:ext uri="{9D8B030D-6E8A-4147-A177-3AD203B41FA5}">
                      <a16:colId xmlns:a16="http://schemas.microsoft.com/office/drawing/2014/main" xmlns="" val="20000"/>
                    </a:ext>
                  </a:extLst>
                </a:gridCol>
                <a:gridCol w="2581910">
                  <a:extLst>
                    <a:ext uri="{9D8B030D-6E8A-4147-A177-3AD203B41FA5}">
                      <a16:colId xmlns:a16="http://schemas.microsoft.com/office/drawing/2014/main" xmlns="" val="20001"/>
                    </a:ext>
                  </a:extLst>
                </a:gridCol>
              </a:tblGrid>
              <a:tr h="221907">
                <a:tc>
                  <a:txBody>
                    <a:bodyPr/>
                    <a:lstStyle/>
                    <a:p>
                      <a:pPr>
                        <a:lnSpc>
                          <a:spcPct val="107000"/>
                        </a:lnSpc>
                        <a:spcAft>
                          <a:spcPts val="800"/>
                        </a:spcAft>
                      </a:pPr>
                      <a:r>
                        <a:rPr lang="fr-FR" sz="11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Nom &amp; Prénom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solidFill>
                            <a:srgbClr val="000000"/>
                          </a:solidFill>
                          <a:effectLst/>
                          <a:latin typeface="Calibri Light" panose="020F0302020204030204" pitchFamily="34" charset="0"/>
                          <a:ea typeface="Calibri" panose="020F0502020204030204" pitchFamily="34" charset="0"/>
                          <a:cs typeface="Arial" panose="020B0604020202020204" pitchFamily="34" charset="0"/>
                        </a:rPr>
                        <a:t>DEGBOE MICHELE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3680">
                <a:tc>
                  <a:txBody>
                    <a:bodyPr/>
                    <a:lstStyle/>
                    <a:p>
                      <a:pPr>
                        <a:lnSpc>
                          <a:spcPct val="107000"/>
                        </a:lnSpc>
                        <a:spcAft>
                          <a:spcPts val="800"/>
                        </a:spcAft>
                      </a:pPr>
                      <a:r>
                        <a:rPr lang="fr-FR" sz="1100" b="1">
                          <a:solidFill>
                            <a:srgbClr val="000000"/>
                          </a:solidFill>
                          <a:effectLst/>
                          <a:latin typeface="Calibri Light" panose="020F0302020204030204" pitchFamily="34" charset="0"/>
                          <a:ea typeface="Calibri" panose="020F0502020204030204" pitchFamily="34" charset="0"/>
                          <a:cs typeface="Arial" panose="020B0604020202020204" pitchFamily="34" charset="0"/>
                        </a:rPr>
                        <a:t>Fonction chez MEDIA CONTACT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solidFill>
                            <a:srgbClr val="000000"/>
                          </a:solidFill>
                          <a:effectLst/>
                          <a:latin typeface="Calibri Light" panose="020F0302020204030204" pitchFamily="34" charset="0"/>
                          <a:ea typeface="Calibri" panose="020F0502020204030204" pitchFamily="34" charset="0"/>
                          <a:cs typeface="Arial" panose="020B0604020202020204" pitchFamily="34" charset="0"/>
                        </a:rPr>
                        <a:t>DIRECTEUR STRATEGIE BUSINESS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4790">
                <a:tc>
                  <a:txBody>
                    <a:bodyPr/>
                    <a:lstStyle/>
                    <a:p>
                      <a:pPr>
                        <a:lnSpc>
                          <a:spcPct val="107000"/>
                        </a:lnSpc>
                        <a:spcAft>
                          <a:spcPts val="800"/>
                        </a:spcAft>
                      </a:pPr>
                      <a:r>
                        <a:rPr lang="fr-FR" sz="1100" b="1">
                          <a:solidFill>
                            <a:srgbClr val="000000"/>
                          </a:solidFill>
                          <a:effectLst/>
                          <a:latin typeface="Calibri Light" panose="020F0302020204030204" pitchFamily="34" charset="0"/>
                          <a:ea typeface="Calibri" panose="020F0502020204030204" pitchFamily="34" charset="0"/>
                          <a:cs typeface="Arial" panose="020B0604020202020204" pitchFamily="34" charset="0"/>
                        </a:rPr>
                        <a:t>Fonction sur le projet ORANGE BURKINA FASO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COORDONNATRICE DE LA PHASE PROJET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90320">
                <a:tc gridSpan="2">
                  <a:txBody>
                    <a:bodyPr/>
                    <a:lstStyle/>
                    <a:p>
                      <a:pPr>
                        <a:lnSpc>
                          <a:spcPct val="107000"/>
                        </a:lnSpc>
                        <a:spcAft>
                          <a:spcPts val="800"/>
                        </a:spcAft>
                      </a:pPr>
                      <a:r>
                        <a:rPr lang="fr-FR" sz="11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Biographie et Expériences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600"/>
                        </a:spcBef>
                        <a:spcAft>
                          <a:spcPts val="800"/>
                        </a:spcAft>
                      </a:pPr>
                      <a:r>
                        <a:rPr lang="fr-FR" sz="11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Diplômé de l’Institut International de Management, MICHELE DEGBOE est titulaire d’un master en MANAGEMENT DROITS DES AFFAIRES, Elle totalise 15 ans d’expérience dans le domaine de la gestion relation client à distance.  Au sein de notre organisation, elle a piloté le lancement des projets similaires AU CONGO BRAZZAVILLE, en COTE D’IVOIRE et au BENIN  pour différents clients télécom. Dans le cadre du partenariat, Elle sera en charge des aspects relatifs au suivi de la phase projet.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0003"/>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3274445237"/>
              </p:ext>
            </p:extLst>
          </p:nvPr>
        </p:nvGraphicFramePr>
        <p:xfrm>
          <a:off x="715932" y="1664354"/>
          <a:ext cx="5577840" cy="2532098"/>
        </p:xfrm>
        <a:graphic>
          <a:graphicData uri="http://schemas.openxmlformats.org/drawingml/2006/table">
            <a:tbl>
              <a:tblPr firstRow="1" firstCol="1" bandRow="1"/>
              <a:tblGrid>
                <a:gridCol w="2666032">
                  <a:extLst>
                    <a:ext uri="{9D8B030D-6E8A-4147-A177-3AD203B41FA5}">
                      <a16:colId xmlns:a16="http://schemas.microsoft.com/office/drawing/2014/main" xmlns="" val="20000"/>
                    </a:ext>
                  </a:extLst>
                </a:gridCol>
                <a:gridCol w="2911808">
                  <a:extLst>
                    <a:ext uri="{9D8B030D-6E8A-4147-A177-3AD203B41FA5}">
                      <a16:colId xmlns:a16="http://schemas.microsoft.com/office/drawing/2014/main" xmlns="" val="20001"/>
                    </a:ext>
                  </a:extLst>
                </a:gridCol>
              </a:tblGrid>
              <a:tr h="180979">
                <a:tc>
                  <a:txBody>
                    <a:bodyPr/>
                    <a:lstStyle/>
                    <a:p>
                      <a:pPr>
                        <a:lnSpc>
                          <a:spcPct val="107000"/>
                        </a:lnSpc>
                        <a:spcAft>
                          <a:spcPts val="800"/>
                        </a:spcAft>
                      </a:pPr>
                      <a:r>
                        <a:rPr lang="fr-FR" sz="11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Nom &amp; Prénom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solidFill>
                            <a:srgbClr val="000000"/>
                          </a:solidFill>
                          <a:effectLst/>
                          <a:latin typeface="Calibri Light" panose="020F0302020204030204" pitchFamily="34" charset="0"/>
                          <a:ea typeface="Calibri" panose="020F0502020204030204" pitchFamily="34" charset="0"/>
                          <a:cs typeface="Arial" panose="020B0604020202020204" pitchFamily="34" charset="0"/>
                        </a:rPr>
                        <a:t>LEANDRE AGUIAH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0979">
                <a:tc>
                  <a:txBody>
                    <a:bodyPr/>
                    <a:lstStyle/>
                    <a:p>
                      <a:pPr>
                        <a:lnSpc>
                          <a:spcPct val="107000"/>
                        </a:lnSpc>
                        <a:spcAft>
                          <a:spcPts val="800"/>
                        </a:spcAft>
                      </a:pPr>
                      <a:r>
                        <a:rPr lang="fr-FR" sz="1100" b="1">
                          <a:solidFill>
                            <a:srgbClr val="000000"/>
                          </a:solidFill>
                          <a:effectLst/>
                          <a:latin typeface="Calibri Light" panose="020F0302020204030204" pitchFamily="34" charset="0"/>
                          <a:ea typeface="Calibri" panose="020F0502020204030204" pitchFamily="34" charset="0"/>
                          <a:cs typeface="Arial" panose="020B0604020202020204" pitchFamily="34" charset="0"/>
                        </a:rPr>
                        <a:t>Fonction chez MEDIA CONTACT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solidFill>
                            <a:srgbClr val="000000"/>
                          </a:solidFill>
                          <a:effectLst/>
                          <a:latin typeface="Calibri Light" panose="020F0302020204030204" pitchFamily="34" charset="0"/>
                          <a:ea typeface="Calibri" panose="020F0502020204030204" pitchFamily="34" charset="0"/>
                          <a:cs typeface="Arial" panose="020B0604020202020204" pitchFamily="34" charset="0"/>
                        </a:rPr>
                        <a:t>DIRECTEUR 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61957">
                <a:tc>
                  <a:txBody>
                    <a:bodyPr/>
                    <a:lstStyle/>
                    <a:p>
                      <a:pPr>
                        <a:lnSpc>
                          <a:spcPct val="107000"/>
                        </a:lnSpc>
                        <a:spcAft>
                          <a:spcPts val="800"/>
                        </a:spcAft>
                      </a:pPr>
                      <a:r>
                        <a:rPr lang="fr-FR" sz="1100" b="1">
                          <a:solidFill>
                            <a:srgbClr val="000000"/>
                          </a:solidFill>
                          <a:effectLst/>
                          <a:latin typeface="Calibri Light" panose="020F0302020204030204" pitchFamily="34" charset="0"/>
                          <a:ea typeface="Calibri" panose="020F0502020204030204" pitchFamily="34" charset="0"/>
                          <a:cs typeface="Arial" panose="020B0604020202020204" pitchFamily="34" charset="0"/>
                        </a:rPr>
                        <a:t>Fonction sur le projet ORANGE BURKINA FASO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Interlocuteur 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08183">
                <a:tc gridSpan="2">
                  <a:txBody>
                    <a:bodyPr/>
                    <a:lstStyle/>
                    <a:p>
                      <a:pPr>
                        <a:lnSpc>
                          <a:spcPct val="107000"/>
                        </a:lnSpc>
                        <a:spcAft>
                          <a:spcPts val="800"/>
                        </a:spcAft>
                      </a:pPr>
                      <a:r>
                        <a:rPr lang="fr-FR" sz="11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Biographie et Expériences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Bef>
                          <a:spcPts val="600"/>
                        </a:spcBef>
                        <a:spcAft>
                          <a:spcPts val="800"/>
                        </a:spcAft>
                      </a:pPr>
                      <a:r>
                        <a:rPr lang="fr-FR" sz="1100" dirty="0">
                          <a:solidFill>
                            <a:srgbClr val="222222"/>
                          </a:solidFill>
                          <a:effectLst/>
                          <a:latin typeface="Calibri Light" panose="020F0302020204030204" pitchFamily="34" charset="0"/>
                          <a:ea typeface="Calibri" panose="020F0502020204030204" pitchFamily="34" charset="0"/>
                          <a:cs typeface="Arial" panose="020B0604020202020204" pitchFamily="34" charset="0"/>
                        </a:rPr>
                        <a:t>Titulaire d'un diplôme d'ingénieur en Système Informatique et Télécoms, il totalise 9 ans d'expérience dans le secteur des centres de contacts. Directeur du Système d'Information au sein du GROUPE MEDIA  CONTACT, sa mission est de garantir la cohérence, l'évolution et l'optimisation de l'infrastructure SI, garantir un niveau défini de qualité de service et de sécurité aux utilisateurs en adéquation avec les contraintes des métiers, et assurer la sauvegarde et l'archivage des données produits. Ayant participé à toutes les interconnexions data et télécoms de nos filiales avec nos partenaires, il sera l'interlocuteur technique des prestations prévues dans le cadre du partenariat ORANGE BURKINA FASO- MEDIA CONTACT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87</a:t>
            </a:fld>
            <a:endParaRPr lang="fr-FR" sz="900" dirty="0">
              <a:solidFill>
                <a:schemeClr val="bg1">
                  <a:alpha val="70000"/>
                </a:schemeClr>
              </a:solidFill>
            </a:endParaRPr>
          </a:p>
        </p:txBody>
      </p:sp>
    </p:spTree>
    <p:extLst>
      <p:ext uri="{BB962C8B-B14F-4D97-AF65-F5344CB8AC3E}">
        <p14:creationId xmlns:p14="http://schemas.microsoft.com/office/powerpoint/2010/main" val="20285467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5" name="Rectangle 4"/>
          <p:cNvSpPr/>
          <p:nvPr/>
        </p:nvSpPr>
        <p:spPr>
          <a:xfrm>
            <a:off x="2503091" y="3753261"/>
            <a:ext cx="2095445"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5: Membre équipe projet : FINANCIER</a:t>
            </a:r>
            <a:endParaRPr lang="fr-FR"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25821" y="3860983"/>
            <a:ext cx="7010400" cy="6374117"/>
          </a:xfrm>
          <a:prstGeom prst="rect">
            <a:avLst/>
          </a:prstGeom>
        </p:spPr>
        <p:txBody>
          <a:bodyPr wrap="square">
            <a:spAutoFit/>
          </a:bodyPr>
          <a:lstStyle/>
          <a:p>
            <a:pPr>
              <a:lnSpc>
                <a:spcPct val="107000"/>
              </a:lnSpc>
              <a:spcAft>
                <a:spcPts val="8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fr-F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00050" indent="-400050">
              <a:lnSpc>
                <a:spcPct val="107000"/>
              </a:lnSpc>
              <a:spcBef>
                <a:spcPts val="1200"/>
              </a:spcBef>
              <a:buFont typeface="+mj-lt"/>
              <a:buAutoNum type="romanUcPeriod" startAt="2"/>
            </a:pPr>
            <a:r>
              <a:rPr lang="fr-FR" sz="1600" b="1" kern="0" dirty="0" smtClean="0">
                <a:solidFill>
                  <a:srgbClr val="2E74B5"/>
                </a:solidFill>
                <a:latin typeface="Century Gothic" panose="020B0502020202020204" pitchFamily="34" charset="0"/>
                <a:ea typeface="Calibri" panose="020F0502020204030204" pitchFamily="34" charset="0"/>
                <a:cs typeface="Times New Roman" panose="02020603050405020304" pitchFamily="18" charset="0"/>
              </a:rPr>
              <a:t>EQUIPE MANAGEMENT OPERATIONNEL</a:t>
            </a:r>
            <a:endParaRPr lang="fr-FR"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Composée de collaborateurs du Groupe ayant éprouvé les meilleures pratiques, cette équipe sera en charge de la gestion opérationnelle du compte client ORANGE BURKINA FASO. Elle s’occupera entre autres tâches de :</a:t>
            </a: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assurer l’interface entre les équipes d’ORANGE BURKINA FASO  et les équipes </a:t>
            </a: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opérationnelles</a:t>
            </a: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faire le suivi opérationnel terrain ;</a:t>
            </a: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assurer la formation initiale, formation continue et le contrôle qualité ;</a:t>
            </a:r>
          </a:p>
          <a:p>
            <a:pPr marL="342900" indent="-342900">
              <a:lnSpc>
                <a:spcPct val="150000"/>
              </a:lnSpc>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garantir l’atteinte des objectifs en terme quantitatif et qualitatif ;</a:t>
            </a:r>
          </a:p>
          <a:p>
            <a:pPr marL="342900" indent="-342900">
              <a:lnSpc>
                <a:spcPct val="150000"/>
              </a:lnSpc>
              <a:spcAft>
                <a:spcPts val="800"/>
              </a:spcAft>
              <a:buClr>
                <a:srgbClr val="FF0000"/>
              </a:buClr>
              <a:buSzPts val="1600"/>
              <a:buFont typeface="Arial" panose="020B0604020202020204" pitchFamily="34" charset="0"/>
              <a:buChar char="•"/>
            </a:pPr>
            <a:r>
              <a:rPr lang="fr-FR" sz="1400" b="1"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effectuer des remontées et de proposer des leviers d’amélioration</a:t>
            </a:r>
            <a:r>
              <a:rPr lang="fr-FR" sz="1400" b="1"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800"/>
              </a:spcAft>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L’organisation ci-dessous est un exemple d’organisation utilisée pour superviser et piloter des opérations similaires. L’organisation opérationnelle est supportée par un ensemble de départements transversaux qui interviennent le cas échéant à certaines phases critiques du projet. L’ensemble des départements transversaux se mettent à disposition des équipes opérationnelles.</a:t>
            </a:r>
          </a:p>
          <a:p>
            <a:pPr>
              <a:lnSpc>
                <a:spcPct val="107000"/>
              </a:lnSpc>
              <a:spcAft>
                <a:spcPts val="800"/>
              </a:spcAft>
            </a:pPr>
            <a:r>
              <a:rPr lang="fr-FR" sz="11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a:t>
            </a: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au 6"/>
          <p:cNvGraphicFramePr>
            <a:graphicFrameLocks noGrp="1"/>
          </p:cNvGraphicFramePr>
          <p:nvPr>
            <p:extLst/>
          </p:nvPr>
        </p:nvGraphicFramePr>
        <p:xfrm>
          <a:off x="929312" y="1624536"/>
          <a:ext cx="5487670" cy="2043113"/>
        </p:xfrm>
        <a:graphic>
          <a:graphicData uri="http://schemas.openxmlformats.org/drawingml/2006/table">
            <a:tbl>
              <a:tblPr firstRow="1" firstCol="1" bandRow="1"/>
              <a:tblGrid>
                <a:gridCol w="2951480">
                  <a:extLst>
                    <a:ext uri="{9D8B030D-6E8A-4147-A177-3AD203B41FA5}">
                      <a16:colId xmlns:a16="http://schemas.microsoft.com/office/drawing/2014/main" xmlns="" val="20000"/>
                    </a:ext>
                  </a:extLst>
                </a:gridCol>
                <a:gridCol w="2536190">
                  <a:extLst>
                    <a:ext uri="{9D8B030D-6E8A-4147-A177-3AD203B41FA5}">
                      <a16:colId xmlns:a16="http://schemas.microsoft.com/office/drawing/2014/main" xmlns="" val="20001"/>
                    </a:ext>
                  </a:extLst>
                </a:gridCol>
              </a:tblGrid>
              <a:tr h="146050">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Nom &amp; Prénom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GNIMAVO SYLVANUS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1765">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Fonction chez MEDIA CONTACT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RESPONSABLE FINANCIER FILIALE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6050">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Fonction sur le projet ORANGE BURKINA FASO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FINANCIER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45490">
                <a:tc gridSpan="2">
                  <a:txBody>
                    <a:bodyPr/>
                    <a:lstStyle/>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Biographie et Expériences</a:t>
                      </a:r>
                    </a:p>
                    <a:p>
                      <a:pPr algn="just">
                        <a:lnSpc>
                          <a:spcPct val="107000"/>
                        </a:lnSpc>
                        <a:spcAft>
                          <a:spcPts val="800"/>
                        </a:spcAft>
                      </a:pPr>
                      <a:r>
                        <a:rPr lang="fr-FR" sz="1100" dirty="0">
                          <a:solidFill>
                            <a:srgbClr val="222222"/>
                          </a:solidFill>
                          <a:effectLst/>
                          <a:latin typeface="Calibri Light" panose="020F0302020204030204" pitchFamily="34" charset="0"/>
                          <a:ea typeface="Calibri" panose="020F0502020204030204" pitchFamily="34" charset="0"/>
                          <a:cs typeface="Arial" panose="020B0604020202020204" pitchFamily="34" charset="0"/>
                        </a:rPr>
                        <a:t>Détenteur d’un diplôme en management des entreprises, il a débuté sa carrière professionnelle il y’a six (06) ans  au sein du GROUPE MEDIA CONTACT comme Assistant Comptable et Financier. En 2022, il est nommé Responsable Financier Filiales, dont la mission est  de superviser la comptabilité, définir et vérifier l’équilibre du budget, gérer et optimiser la trésorerie, suivre les investissements, valider les décisions et traiter l’information financière. Possédant une large expérience dans le domaine de la finance, il sera l’interlocuteur financier dans le cadre du partenariat ORANGE BURKINA FASO - MEDIA CONTACT.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88</a:t>
            </a:fld>
            <a:endParaRPr lang="fr-FR" sz="900" dirty="0">
              <a:solidFill>
                <a:schemeClr val="bg1">
                  <a:alpha val="70000"/>
                </a:schemeClr>
              </a:solidFill>
            </a:endParaRPr>
          </a:p>
        </p:txBody>
      </p:sp>
    </p:spTree>
    <p:extLst>
      <p:ext uri="{BB962C8B-B14F-4D97-AF65-F5344CB8AC3E}">
        <p14:creationId xmlns:p14="http://schemas.microsoft.com/office/powerpoint/2010/main" val="26925892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pic>
        <p:nvPicPr>
          <p:cNvPr id="3" name="Image 2" descr="C:\Users\mdegboe\AppData\Local\Microsoft\Windows\INetCache\Content.Outlook\PMPZ40B0\Structure organisationnelle (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565307"/>
            <a:ext cx="6257377" cy="7223093"/>
          </a:xfrm>
          <a:prstGeom prst="rect">
            <a:avLst/>
          </a:prstGeom>
          <a:ln w="3175" cap="sq">
            <a:noFill/>
            <a:prstDash val="solid"/>
            <a:miter lim="800000"/>
          </a:ln>
          <a:effectLst>
            <a:outerShdw blurRad="50800" dist="38100" dir="2700000" algn="tl" rotWithShape="0">
              <a:srgbClr val="000000">
                <a:alpha val="43000"/>
              </a:srgbClr>
            </a:outerShdw>
          </a:effectLst>
        </p:spPr>
      </p:pic>
      <p:sp>
        <p:nvSpPr>
          <p:cNvPr id="2" name="Rectangle 1"/>
          <p:cNvSpPr/>
          <p:nvPr/>
        </p:nvSpPr>
        <p:spPr>
          <a:xfrm>
            <a:off x="2410350" y="8948254"/>
            <a:ext cx="2037737" cy="215444"/>
          </a:xfrm>
          <a:prstGeom prst="rect">
            <a:avLst/>
          </a:prstGeom>
        </p:spPr>
        <p:txBody>
          <a:bodyPr wrap="none">
            <a:spAutoFit/>
          </a:bodyPr>
          <a:lstStyle/>
          <a:p>
            <a:r>
              <a:rPr lang="fr-FR" sz="8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1: Exemple d'organisation de pilotage</a:t>
            </a:r>
            <a:endParaRPr lang="fr-FR" dirty="0">
              <a:solidFill>
                <a:prstClr val="black"/>
              </a:solidFill>
            </a:endParaRPr>
          </a:p>
        </p:txBody>
      </p:sp>
      <p:sp>
        <p:nvSpPr>
          <p:cNvPr id="5" name="Espace réservé du numéro de diapositive 4"/>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89</a:t>
            </a:fld>
            <a:endParaRPr lang="fr-FR" sz="900" dirty="0">
              <a:solidFill>
                <a:schemeClr val="bg1">
                  <a:alpha val="70000"/>
                </a:schemeClr>
              </a:solidFill>
            </a:endParaRPr>
          </a:p>
        </p:txBody>
      </p:sp>
    </p:spTree>
    <p:extLst>
      <p:ext uri="{BB962C8B-B14F-4D97-AF65-F5344CB8AC3E}">
        <p14:creationId xmlns:p14="http://schemas.microsoft.com/office/powerpoint/2010/main" val="2462563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6" name="Rectangle 5"/>
          <p:cNvSpPr/>
          <p:nvPr/>
        </p:nvSpPr>
        <p:spPr>
          <a:xfrm>
            <a:off x="315310" y="1540013"/>
            <a:ext cx="7010400" cy="6935232"/>
          </a:xfrm>
          <a:prstGeom prst="rect">
            <a:avLst/>
          </a:prstGeom>
        </p:spPr>
        <p:txBody>
          <a:bodyPr wrap="square">
            <a:spAutoFit/>
          </a:bodyPr>
          <a:lstStyle/>
          <a:p>
            <a:pPr marL="628650" lvl="1" indent="-171450">
              <a:lnSpc>
                <a:spcPct val="150000"/>
              </a:lnSpc>
              <a:spcAft>
                <a:spcPts val="1000"/>
              </a:spcAft>
              <a:buClr>
                <a:srgbClr val="FF0000"/>
              </a:buClr>
              <a:buSzPts val="1600"/>
              <a:buFont typeface="Arial" panose="020B0604020202020204" pitchFamily="34" charset="0"/>
              <a:buChar char="•"/>
            </a:pP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r>
              <a:rPr lang="fr-FR" sz="1400" dirty="0">
                <a:uFill>
                  <a:solidFill>
                    <a:srgbClr val="000000"/>
                  </a:solidFill>
                </a:uFill>
                <a:latin typeface="Calibri Light" panose="020F0302020204030204" pitchFamily="34" charset="0"/>
                <a:cs typeface="Calibri Light" panose="020F0302020204030204" pitchFamily="34" charset="0"/>
              </a:rPr>
              <a:t>E</a:t>
            </a:r>
            <a:r>
              <a:rPr lang="fr-FR" sz="1400" dirty="0" smtClean="0">
                <a:uFill>
                  <a:solidFill>
                    <a:srgbClr val="000000"/>
                  </a:solidFill>
                </a:uFill>
                <a:latin typeface="Calibri Light" panose="020F0302020204030204" pitchFamily="34" charset="0"/>
                <a:cs typeface="Calibri Light" panose="020F0302020204030204" pitchFamily="34" charset="0"/>
              </a:rPr>
              <a:t>fficacité </a:t>
            </a:r>
            <a:r>
              <a:rPr lang="fr-FR" sz="1400" dirty="0">
                <a:uFill>
                  <a:solidFill>
                    <a:srgbClr val="000000"/>
                  </a:solidFill>
                </a:uFill>
                <a:latin typeface="Calibri Light" panose="020F0302020204030204" pitchFamily="34" charset="0"/>
                <a:cs typeface="Calibri Light" panose="020F0302020204030204" pitchFamily="34" charset="0"/>
              </a:rPr>
              <a:t>et amélioration continue</a:t>
            </a:r>
          </a:p>
          <a:p>
            <a:pPr lvl="1" algn="just">
              <a:lnSpc>
                <a:spcPct val="150000"/>
              </a:lnSpc>
              <a:spcAft>
                <a:spcPts val="1000"/>
              </a:spcAft>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MEDIA CONTACT  </a:t>
            </a:r>
            <a:r>
              <a:rPr lang="fr-FR" sz="1400" dirty="0" smtClean="0">
                <a:uFill>
                  <a:solidFill>
                    <a:srgbClr val="000000"/>
                  </a:solidFill>
                </a:uFill>
                <a:latin typeface="Calibri Light" panose="020F0302020204030204" pitchFamily="34" charset="0"/>
                <a:cs typeface="Calibri Light" panose="020F0302020204030204" pitchFamily="34" charset="0"/>
              </a:rPr>
              <a:t>suivra </a:t>
            </a:r>
            <a:r>
              <a:rPr lang="fr-FR" sz="1400" dirty="0">
                <a:uFill>
                  <a:solidFill>
                    <a:srgbClr val="000000"/>
                  </a:solidFill>
                </a:uFill>
                <a:latin typeface="Calibri Light" panose="020F0302020204030204" pitchFamily="34" charset="0"/>
                <a:cs typeface="Calibri Light" panose="020F0302020204030204" pitchFamily="34" charset="0"/>
              </a:rPr>
              <a:t>une stratégie d'amélioration continue au sein des opérations </a:t>
            </a:r>
            <a:r>
              <a:rPr lang="fr-FR" sz="1400" dirty="0" smtClean="0">
                <a:uFill>
                  <a:solidFill>
                    <a:srgbClr val="000000"/>
                  </a:solidFill>
                </a:uFill>
                <a:latin typeface="Calibri Light" panose="020F0302020204030204" pitchFamily="34" charset="0"/>
                <a:cs typeface="Calibri Light" panose="020F0302020204030204" pitchFamily="34" charset="0"/>
              </a:rPr>
              <a:t>d’ORANGE BURKINA FASO </a:t>
            </a:r>
            <a:r>
              <a:rPr lang="fr-FR" sz="1400" dirty="0" smtClean="0">
                <a:uFill>
                  <a:solidFill>
                    <a:srgbClr val="000000"/>
                  </a:solidFill>
                </a:uFill>
                <a:latin typeface="Calibri Light" panose="020F0302020204030204" pitchFamily="34" charset="0"/>
                <a:cs typeface="Calibri Light" panose="020F0302020204030204" pitchFamily="34" charset="0"/>
              </a:rPr>
              <a:t>et </a:t>
            </a:r>
            <a:r>
              <a:rPr lang="fr-FR" sz="1400" dirty="0">
                <a:uFill>
                  <a:solidFill>
                    <a:srgbClr val="000000"/>
                  </a:solidFill>
                </a:uFill>
                <a:latin typeface="Calibri Light" panose="020F0302020204030204" pitchFamily="34" charset="0"/>
                <a:cs typeface="Calibri Light" panose="020F0302020204030204" pitchFamily="34" charset="0"/>
              </a:rPr>
              <a:t>déploiera des outils innovants tels que </a:t>
            </a:r>
            <a:r>
              <a:rPr lang="fr-FR" sz="1400" dirty="0" err="1">
                <a:uFill>
                  <a:solidFill>
                    <a:srgbClr val="000000"/>
                  </a:solidFill>
                </a:uFill>
                <a:latin typeface="Calibri Light" panose="020F0302020204030204" pitchFamily="34" charset="0"/>
                <a:cs typeface="Calibri Light" panose="020F0302020204030204" pitchFamily="34" charset="0"/>
              </a:rPr>
              <a:t>Workforce</a:t>
            </a:r>
            <a:r>
              <a:rPr lang="fr-FR" sz="1400" dirty="0">
                <a:uFill>
                  <a:solidFill>
                    <a:srgbClr val="000000"/>
                  </a:solidFill>
                </a:uFill>
                <a:latin typeface="Calibri Light" panose="020F0302020204030204" pitchFamily="34" charset="0"/>
                <a:cs typeface="Calibri Light" panose="020F0302020204030204" pitchFamily="34" charset="0"/>
              </a:rPr>
              <a:t> Management (WFM).</a:t>
            </a:r>
          </a:p>
          <a:p>
            <a:pPr marL="742950" lvl="1" indent="-285750">
              <a:lnSpc>
                <a:spcPct val="150000"/>
              </a:lnSpc>
              <a:spcAft>
                <a:spcPts val="1000"/>
              </a:spcAft>
              <a:buClr>
                <a:srgbClr val="FF0000"/>
              </a:buClr>
              <a:buSzPts val="1600"/>
              <a:buFont typeface="Arial" panose="020B0604020202020204" pitchFamily="34" charset="0"/>
              <a:buChar char="•"/>
            </a:pPr>
            <a:r>
              <a:rPr lang="fr-FR" sz="1400" dirty="0" smtClean="0">
                <a:uFill>
                  <a:solidFill>
                    <a:srgbClr val="000000"/>
                  </a:solidFill>
                </a:uFill>
                <a:latin typeface="Calibri Light" panose="020F0302020204030204" pitchFamily="34" charset="0"/>
                <a:cs typeface="Calibri Light" panose="020F0302020204030204" pitchFamily="34" charset="0"/>
              </a:rPr>
              <a:t>Flexibilité </a:t>
            </a:r>
            <a:r>
              <a:rPr lang="fr-FR" sz="1400" dirty="0">
                <a:uFill>
                  <a:solidFill>
                    <a:srgbClr val="000000"/>
                  </a:solidFill>
                </a:uFill>
                <a:latin typeface="Calibri Light" panose="020F0302020204030204" pitchFamily="34" charset="0"/>
                <a:cs typeface="Calibri Light" panose="020F0302020204030204" pitchFamily="34" charset="0"/>
              </a:rPr>
              <a:t>pour répondre à la stratégie de croissance </a:t>
            </a:r>
            <a:r>
              <a:rPr lang="fr-FR" sz="1400" dirty="0" smtClean="0">
                <a:uFill>
                  <a:solidFill>
                    <a:srgbClr val="000000"/>
                  </a:solidFill>
                </a:uFill>
                <a:latin typeface="Calibri Light" panose="020F0302020204030204" pitchFamily="34" charset="0"/>
                <a:cs typeface="Calibri Light" panose="020F0302020204030204" pitchFamily="34" charset="0"/>
              </a:rPr>
              <a:t>d’ORANGE BURKINA FASO</a:t>
            </a:r>
            <a:endParaRPr lang="fr-FR" sz="1400" dirty="0">
              <a:uFill>
                <a:solidFill>
                  <a:srgbClr val="000000"/>
                </a:solidFill>
              </a:uFill>
              <a:latin typeface="Calibri Light" panose="020F0302020204030204" pitchFamily="34" charset="0"/>
              <a:cs typeface="Calibri Light" panose="020F0302020204030204" pitchFamily="34" charset="0"/>
            </a:endParaRPr>
          </a:p>
          <a:p>
            <a:pPr lvl="1" algn="just">
              <a:lnSpc>
                <a:spcPct val="150000"/>
              </a:lnSpc>
              <a:spcAft>
                <a:spcPts val="1000"/>
              </a:spcAft>
              <a:buClr>
                <a:srgbClr val="FF0000"/>
              </a:buClr>
              <a:buSzPts val="1600"/>
            </a:pPr>
            <a:r>
              <a:rPr lang="fr-FR" sz="1400" dirty="0">
                <a:uFill>
                  <a:solidFill>
                    <a:srgbClr val="000000"/>
                  </a:solidFill>
                </a:uFill>
                <a:latin typeface="Calibri Light" panose="020F0302020204030204" pitchFamily="34" charset="0"/>
                <a:cs typeface="Calibri Light" panose="020F0302020204030204" pitchFamily="34" charset="0"/>
              </a:rPr>
              <a:t>MEDIA CONTACT  est présent dans 06 pays à travers le monde et a la capacité d'accompagner </a:t>
            </a:r>
            <a:r>
              <a:rPr lang="fr-FR" sz="1400" dirty="0" smtClean="0">
                <a:uFill>
                  <a:solidFill>
                    <a:srgbClr val="000000"/>
                  </a:solidFill>
                </a:uFill>
                <a:latin typeface="Calibri Light" panose="020F0302020204030204" pitchFamily="34" charset="0"/>
                <a:cs typeface="Calibri Light" panose="020F0302020204030204" pitchFamily="34" charset="0"/>
              </a:rPr>
              <a:t>ORANGE BURKINA FASO </a:t>
            </a:r>
            <a:r>
              <a:rPr lang="fr-FR" sz="1400" dirty="0">
                <a:uFill>
                  <a:solidFill>
                    <a:srgbClr val="000000"/>
                  </a:solidFill>
                </a:uFill>
                <a:latin typeface="Calibri Light" panose="020F0302020204030204" pitchFamily="34" charset="0"/>
                <a:cs typeface="Calibri Light" panose="020F0302020204030204" pitchFamily="34" charset="0"/>
              </a:rPr>
              <a:t>dans sa stratégie de croissance </a:t>
            </a:r>
            <a:r>
              <a:rPr lang="fr-FR" sz="1400" dirty="0" smtClean="0">
                <a:uFill>
                  <a:solidFill>
                    <a:srgbClr val="000000"/>
                  </a:solidFill>
                </a:uFill>
                <a:latin typeface="Calibri Light" panose="020F0302020204030204" pitchFamily="34" charset="0"/>
                <a:cs typeface="Calibri Light" panose="020F0302020204030204" pitchFamily="34" charset="0"/>
              </a:rPr>
              <a:t>(en </a:t>
            </a:r>
            <a:r>
              <a:rPr lang="fr-FR" sz="1400" dirty="0">
                <a:uFill>
                  <a:solidFill>
                    <a:srgbClr val="000000"/>
                  </a:solidFill>
                </a:uFill>
                <a:latin typeface="Calibri Light" panose="020F0302020204030204" pitchFamily="34" charset="0"/>
                <a:cs typeface="Calibri Light" panose="020F0302020204030204" pitchFamily="34" charset="0"/>
              </a:rPr>
              <a:t>termes de </a:t>
            </a:r>
            <a:r>
              <a:rPr lang="fr-FR" sz="1400" dirty="0" smtClean="0">
                <a:uFill>
                  <a:solidFill>
                    <a:srgbClr val="000000"/>
                  </a:solidFill>
                </a:uFill>
                <a:latin typeface="Calibri Light" panose="020F0302020204030204" pitchFamily="34" charset="0"/>
                <a:cs typeface="Calibri Light" panose="020F0302020204030204" pitchFamily="34" charset="0"/>
              </a:rPr>
              <a:t>dimensionnement  </a:t>
            </a:r>
            <a:r>
              <a:rPr lang="fr-FR" sz="1400" dirty="0">
                <a:uFill>
                  <a:solidFill>
                    <a:srgbClr val="000000"/>
                  </a:solidFill>
                </a:uFill>
                <a:latin typeface="Calibri Light" panose="020F0302020204030204" pitchFamily="34" charset="0"/>
                <a:cs typeface="Calibri Light" panose="020F0302020204030204" pitchFamily="34" charset="0"/>
              </a:rPr>
              <a:t>supplémentaires </a:t>
            </a:r>
            <a:r>
              <a:rPr lang="fr-FR" sz="1400" dirty="0" smtClean="0">
                <a:uFill>
                  <a:solidFill>
                    <a:srgbClr val="000000"/>
                  </a:solidFill>
                </a:uFill>
                <a:latin typeface="Calibri Light" panose="020F0302020204030204" pitchFamily="34" charset="0"/>
                <a:cs typeface="Calibri Light" panose="020F0302020204030204" pitchFamily="34" charset="0"/>
              </a:rPr>
              <a:t>de ses plateformes de production existantes, ou </a:t>
            </a:r>
            <a:r>
              <a:rPr lang="fr-FR" sz="1400" dirty="0">
                <a:uFill>
                  <a:solidFill>
                    <a:srgbClr val="000000"/>
                  </a:solidFill>
                </a:uFill>
                <a:latin typeface="Calibri Light" panose="020F0302020204030204" pitchFamily="34" charset="0"/>
                <a:cs typeface="Calibri Light" panose="020F0302020204030204" pitchFamily="34" charset="0"/>
              </a:rPr>
              <a:t>en termes d'ouvertures de nouvelles plateformes).</a:t>
            </a:r>
          </a:p>
          <a:p>
            <a:pPr lvl="1" algn="just">
              <a:lnSpc>
                <a:spcPct val="150000"/>
              </a:lnSpc>
              <a:spcAft>
                <a:spcPts val="1000"/>
              </a:spcAft>
              <a:buClr>
                <a:srgbClr val="FF0000"/>
              </a:buClr>
              <a:buSzPts val="1600"/>
            </a:pPr>
            <a:r>
              <a:rPr lang="fr-FR" sz="1400" dirty="0" smtClean="0">
                <a:uFill>
                  <a:solidFill>
                    <a:srgbClr val="000000"/>
                  </a:solidFill>
                </a:uFill>
                <a:latin typeface="Calibri Light" panose="020F0302020204030204" pitchFamily="34" charset="0"/>
                <a:cs typeface="Calibri Light" panose="020F0302020204030204" pitchFamily="34" charset="0"/>
              </a:rPr>
              <a:t>ORANGE BURKINA FASO  </a:t>
            </a:r>
            <a:r>
              <a:rPr lang="fr-FR" sz="1400" dirty="0">
                <a:uFill>
                  <a:solidFill>
                    <a:srgbClr val="000000"/>
                  </a:solidFill>
                </a:uFill>
                <a:latin typeface="Calibri Light" panose="020F0302020204030204" pitchFamily="34" charset="0"/>
                <a:cs typeface="Calibri Light" panose="020F0302020204030204" pitchFamily="34" charset="0"/>
              </a:rPr>
              <a:t>peut compter sur l'expérience et les capacités opérationnelles fournies par </a:t>
            </a:r>
            <a:r>
              <a:rPr lang="fr-FR" sz="1400" dirty="0" smtClean="0">
                <a:uFill>
                  <a:solidFill>
                    <a:srgbClr val="000000"/>
                  </a:solidFill>
                </a:uFill>
                <a:latin typeface="Calibri Light" panose="020F0302020204030204" pitchFamily="34" charset="0"/>
                <a:cs typeface="Calibri Light" panose="020F0302020204030204" pitchFamily="34" charset="0"/>
              </a:rPr>
              <a:t>le GROUPE MEDIA </a:t>
            </a:r>
            <a:r>
              <a:rPr lang="fr-FR" sz="1400" dirty="0">
                <a:uFill>
                  <a:solidFill>
                    <a:srgbClr val="000000"/>
                  </a:solidFill>
                </a:uFill>
                <a:latin typeface="Calibri Light" panose="020F0302020204030204" pitchFamily="34" charset="0"/>
                <a:cs typeface="Calibri Light" panose="020F0302020204030204" pitchFamily="34" charset="0"/>
              </a:rPr>
              <a:t>CONTACT dans cette proposition pour répondre efficacement aux différentes exigences :</a:t>
            </a:r>
          </a:p>
          <a:p>
            <a:pPr marL="742950" lvl="1" indent="-285750" algn="just">
              <a:lnSpc>
                <a:spcPct val="150000"/>
              </a:lnSpc>
              <a:spcAft>
                <a:spcPts val="1000"/>
              </a:spcAft>
              <a:buClr>
                <a:srgbClr val="FF0000"/>
              </a:buClr>
              <a:buSzPts val="1600"/>
              <a:buFont typeface="Arial" panose="020B0604020202020204" pitchFamily="34" charset="0"/>
              <a:buChar char="•"/>
            </a:pPr>
            <a:r>
              <a:rPr lang="fr-FR" sz="1400" dirty="0" smtClean="0">
                <a:uFill>
                  <a:solidFill>
                    <a:srgbClr val="000000"/>
                  </a:solidFill>
                </a:uFill>
                <a:latin typeface="Calibri Light" panose="020F0302020204030204" pitchFamily="34" charset="0"/>
                <a:cs typeface="Calibri Light" panose="020F0302020204030204" pitchFamily="34" charset="0"/>
              </a:rPr>
              <a:t>Qualité </a:t>
            </a:r>
            <a:r>
              <a:rPr lang="fr-FR" sz="1400" dirty="0">
                <a:uFill>
                  <a:solidFill>
                    <a:srgbClr val="000000"/>
                  </a:solidFill>
                </a:uFill>
                <a:latin typeface="Calibri Light" panose="020F0302020204030204" pitchFamily="34" charset="0"/>
                <a:cs typeface="Calibri Light" panose="020F0302020204030204" pitchFamily="34" charset="0"/>
              </a:rPr>
              <a:t>de nos services (reconnue chaque année par le marché et nos clients)</a:t>
            </a:r>
          </a:p>
          <a:p>
            <a:pPr marL="742950" lvl="1" indent="-285750" algn="just">
              <a:lnSpc>
                <a:spcPct val="150000"/>
              </a:lnSpc>
              <a:spcAft>
                <a:spcPts val="1000"/>
              </a:spcAft>
              <a:buClr>
                <a:srgbClr val="FF0000"/>
              </a:buClr>
              <a:buSzPts val="1600"/>
              <a:buFont typeface="Arial" panose="020B0604020202020204" pitchFamily="34" charset="0"/>
              <a:buChar char="•"/>
            </a:pPr>
            <a:r>
              <a:rPr lang="fr-FR" sz="1400" dirty="0" smtClean="0">
                <a:uFill>
                  <a:solidFill>
                    <a:srgbClr val="000000"/>
                  </a:solidFill>
                </a:uFill>
                <a:latin typeface="Calibri Light" panose="020F0302020204030204" pitchFamily="34" charset="0"/>
                <a:cs typeface="Calibri Light" panose="020F0302020204030204" pitchFamily="34" charset="0"/>
              </a:rPr>
              <a:t>Management </a:t>
            </a:r>
            <a:r>
              <a:rPr lang="fr-FR" sz="1400" dirty="0">
                <a:uFill>
                  <a:solidFill>
                    <a:srgbClr val="000000"/>
                  </a:solidFill>
                </a:uFill>
                <a:latin typeface="Calibri Light" panose="020F0302020204030204" pitchFamily="34" charset="0"/>
                <a:cs typeface="Calibri Light" panose="020F0302020204030204" pitchFamily="34" charset="0"/>
              </a:rPr>
              <a:t>des ressources humaines avec des indicateurs clairs, pertinents et facilement mesurables</a:t>
            </a:r>
          </a:p>
          <a:p>
            <a:pPr marL="742950" lvl="1" indent="-285750" algn="just">
              <a:lnSpc>
                <a:spcPct val="150000"/>
              </a:lnSpc>
              <a:spcAft>
                <a:spcPts val="1000"/>
              </a:spcAft>
              <a:buClr>
                <a:srgbClr val="FF0000"/>
              </a:buClr>
              <a:buSzPct val="100000"/>
              <a:buFont typeface="Arial" panose="020B0604020202020204" pitchFamily="34" charset="0"/>
              <a:buChar char="•"/>
            </a:pPr>
            <a:r>
              <a:rPr lang="fr-FR" sz="1400" dirty="0" smtClean="0">
                <a:uFill>
                  <a:solidFill>
                    <a:srgbClr val="000000"/>
                  </a:solidFill>
                </a:uFill>
                <a:latin typeface="Calibri Light" panose="020F0302020204030204" pitchFamily="34" charset="0"/>
                <a:cs typeface="Calibri Light" panose="020F0302020204030204" pitchFamily="34" charset="0"/>
              </a:rPr>
              <a:t>Mise </a:t>
            </a:r>
            <a:r>
              <a:rPr lang="fr-FR" sz="1400" dirty="0">
                <a:uFill>
                  <a:solidFill>
                    <a:srgbClr val="000000"/>
                  </a:solidFill>
                </a:uFill>
                <a:latin typeface="Calibri Light" panose="020F0302020204030204" pitchFamily="34" charset="0"/>
                <a:cs typeface="Calibri Light" panose="020F0302020204030204" pitchFamily="34" charset="0"/>
              </a:rPr>
              <a:t>en œuvre d’une politique de gestion de l’expérience collaborateur </a:t>
            </a:r>
          </a:p>
          <a:p>
            <a:pPr marL="742950" lvl="1" indent="-285750" algn="just">
              <a:lnSpc>
                <a:spcPct val="150000"/>
              </a:lnSpc>
              <a:spcAft>
                <a:spcPts val="1000"/>
              </a:spcAft>
              <a:buClr>
                <a:srgbClr val="FF0000"/>
              </a:buClr>
              <a:buSzPct val="100000"/>
              <a:buFont typeface="Arial" panose="020B0604020202020204" pitchFamily="34" charset="0"/>
              <a:buChar char="•"/>
            </a:pPr>
            <a:r>
              <a:rPr lang="fr-FR" sz="1400" dirty="0" smtClean="0">
                <a:uFill>
                  <a:solidFill>
                    <a:srgbClr val="000000"/>
                  </a:solidFill>
                </a:uFill>
                <a:latin typeface="Calibri Light" panose="020F0302020204030204" pitchFamily="34" charset="0"/>
                <a:cs typeface="Calibri Light" panose="020F0302020204030204" pitchFamily="34" charset="0"/>
              </a:rPr>
              <a:t>Une </a:t>
            </a:r>
            <a:r>
              <a:rPr lang="fr-FR" sz="1400" dirty="0">
                <a:uFill>
                  <a:solidFill>
                    <a:srgbClr val="000000"/>
                  </a:solidFill>
                </a:uFill>
                <a:latin typeface="Calibri Light" panose="020F0302020204030204" pitchFamily="34" charset="0"/>
                <a:cs typeface="Calibri Light" panose="020F0302020204030204" pitchFamily="34" charset="0"/>
              </a:rPr>
              <a:t>approche partenariale dans </a:t>
            </a:r>
            <a:r>
              <a:rPr lang="fr-FR" sz="1400" dirty="0" smtClean="0">
                <a:uFill>
                  <a:solidFill>
                    <a:srgbClr val="000000"/>
                  </a:solidFill>
                </a:uFill>
                <a:latin typeface="Calibri Light" panose="020F0302020204030204" pitchFamily="34" charset="0"/>
                <a:cs typeface="Calibri Light" panose="020F0302020204030204" pitchFamily="34" charset="0"/>
              </a:rPr>
              <a:t>la </a:t>
            </a:r>
            <a:r>
              <a:rPr lang="fr-FR" sz="1400" dirty="0">
                <a:uFill>
                  <a:solidFill>
                    <a:srgbClr val="000000"/>
                  </a:solidFill>
                </a:uFill>
                <a:latin typeface="Calibri Light" panose="020F0302020204030204" pitchFamily="34" charset="0"/>
                <a:cs typeface="Calibri Light" panose="020F0302020204030204" pitchFamily="34" charset="0"/>
              </a:rPr>
              <a:t>conduite des missions hébergées au sein de notre organisation</a:t>
            </a:r>
            <a:r>
              <a:rPr lang="fr-FR" sz="1400" dirty="0" smtClean="0">
                <a:uFill>
                  <a:solidFill>
                    <a:srgbClr val="000000"/>
                  </a:solidFill>
                </a:uFill>
                <a:latin typeface="Calibri Light" panose="020F0302020204030204" pitchFamily="34" charset="0"/>
                <a:cs typeface="Calibri Light" panose="020F0302020204030204" pitchFamily="34" charset="0"/>
              </a:rPr>
              <a:t>.</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a:t>
            </a:fld>
            <a:endParaRPr lang="fr-FR" sz="900" noProof="0" dirty="0">
              <a:solidFill>
                <a:schemeClr val="bg1">
                  <a:alpha val="70000"/>
                </a:schemeClr>
              </a:solidFill>
            </a:endParaRPr>
          </a:p>
        </p:txBody>
      </p:sp>
    </p:spTree>
    <p:extLst>
      <p:ext uri="{BB962C8B-B14F-4D97-AF65-F5344CB8AC3E}">
        <p14:creationId xmlns:p14="http://schemas.microsoft.com/office/powerpoint/2010/main" val="9051515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5" name="Rectangle 4"/>
          <p:cNvSpPr/>
          <p:nvPr/>
        </p:nvSpPr>
        <p:spPr>
          <a:xfrm>
            <a:off x="315311" y="1492680"/>
            <a:ext cx="7031420" cy="342081"/>
          </a:xfrm>
          <a:prstGeom prst="rect">
            <a:avLst/>
          </a:prstGeom>
        </p:spPr>
        <p:txBody>
          <a:bodyPr wrap="square">
            <a:spAutoFit/>
          </a:bodyPr>
          <a:lstStyle/>
          <a:p>
            <a:pPr marL="400050" indent="-400050">
              <a:lnSpc>
                <a:spcPct val="107000"/>
              </a:lnSpc>
              <a:spcBef>
                <a:spcPts val="1200"/>
              </a:spcBef>
              <a:buFont typeface="+mj-lt"/>
              <a:buAutoNum type="romanUcPeriod" startAt="3"/>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Matrice de responsabilité vis-à-vis d’ORANGE BURKINA FASO</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7" name="Tableau 6"/>
          <p:cNvGraphicFramePr>
            <a:graphicFrameLocks noGrp="1"/>
          </p:cNvGraphicFramePr>
          <p:nvPr>
            <p:extLst/>
          </p:nvPr>
        </p:nvGraphicFramePr>
        <p:xfrm>
          <a:off x="315311" y="3478188"/>
          <a:ext cx="7031418" cy="5764429"/>
        </p:xfrm>
        <a:graphic>
          <a:graphicData uri="http://schemas.openxmlformats.org/drawingml/2006/table">
            <a:tbl>
              <a:tblPr firstRow="1" firstCol="1" bandRow="1"/>
              <a:tblGrid>
                <a:gridCol w="1272417">
                  <a:extLst>
                    <a:ext uri="{9D8B030D-6E8A-4147-A177-3AD203B41FA5}">
                      <a16:colId xmlns:a16="http://schemas.microsoft.com/office/drawing/2014/main" xmlns="" val="20000"/>
                    </a:ext>
                  </a:extLst>
                </a:gridCol>
                <a:gridCol w="369636">
                  <a:extLst>
                    <a:ext uri="{9D8B030D-6E8A-4147-A177-3AD203B41FA5}">
                      <a16:colId xmlns:a16="http://schemas.microsoft.com/office/drawing/2014/main" xmlns="" val="20001"/>
                    </a:ext>
                  </a:extLst>
                </a:gridCol>
                <a:gridCol w="745756">
                  <a:extLst>
                    <a:ext uri="{9D8B030D-6E8A-4147-A177-3AD203B41FA5}">
                      <a16:colId xmlns:a16="http://schemas.microsoft.com/office/drawing/2014/main" xmlns="" val="20002"/>
                    </a:ext>
                  </a:extLst>
                </a:gridCol>
                <a:gridCol w="523420">
                  <a:extLst>
                    <a:ext uri="{9D8B030D-6E8A-4147-A177-3AD203B41FA5}">
                      <a16:colId xmlns:a16="http://schemas.microsoft.com/office/drawing/2014/main" xmlns="" val="20003"/>
                    </a:ext>
                  </a:extLst>
                </a:gridCol>
                <a:gridCol w="549821">
                  <a:extLst>
                    <a:ext uri="{9D8B030D-6E8A-4147-A177-3AD203B41FA5}">
                      <a16:colId xmlns:a16="http://schemas.microsoft.com/office/drawing/2014/main" xmlns="" val="20004"/>
                    </a:ext>
                  </a:extLst>
                </a:gridCol>
                <a:gridCol w="705922">
                  <a:extLst>
                    <a:ext uri="{9D8B030D-6E8A-4147-A177-3AD203B41FA5}">
                      <a16:colId xmlns:a16="http://schemas.microsoft.com/office/drawing/2014/main" xmlns="" val="20005"/>
                    </a:ext>
                  </a:extLst>
                </a:gridCol>
                <a:gridCol w="378437">
                  <a:extLst>
                    <a:ext uri="{9D8B030D-6E8A-4147-A177-3AD203B41FA5}">
                      <a16:colId xmlns:a16="http://schemas.microsoft.com/office/drawing/2014/main" xmlns="" val="20006"/>
                    </a:ext>
                  </a:extLst>
                </a:gridCol>
                <a:gridCol w="421051">
                  <a:extLst>
                    <a:ext uri="{9D8B030D-6E8A-4147-A177-3AD203B41FA5}">
                      <a16:colId xmlns:a16="http://schemas.microsoft.com/office/drawing/2014/main" xmlns="" val="20007"/>
                    </a:ext>
                  </a:extLst>
                </a:gridCol>
                <a:gridCol w="690172">
                  <a:extLst>
                    <a:ext uri="{9D8B030D-6E8A-4147-A177-3AD203B41FA5}">
                      <a16:colId xmlns:a16="http://schemas.microsoft.com/office/drawing/2014/main" xmlns="" val="20008"/>
                    </a:ext>
                  </a:extLst>
                </a:gridCol>
                <a:gridCol w="532683">
                  <a:extLst>
                    <a:ext uri="{9D8B030D-6E8A-4147-A177-3AD203B41FA5}">
                      <a16:colId xmlns:a16="http://schemas.microsoft.com/office/drawing/2014/main" xmlns="" val="20009"/>
                    </a:ext>
                  </a:extLst>
                </a:gridCol>
                <a:gridCol w="378437">
                  <a:extLst>
                    <a:ext uri="{9D8B030D-6E8A-4147-A177-3AD203B41FA5}">
                      <a16:colId xmlns:a16="http://schemas.microsoft.com/office/drawing/2014/main" xmlns="" val="20010"/>
                    </a:ext>
                  </a:extLst>
                </a:gridCol>
                <a:gridCol w="463666">
                  <a:extLst>
                    <a:ext uri="{9D8B030D-6E8A-4147-A177-3AD203B41FA5}">
                      <a16:colId xmlns:a16="http://schemas.microsoft.com/office/drawing/2014/main" xmlns="" val="20011"/>
                    </a:ext>
                  </a:extLst>
                </a:gridCol>
              </a:tblGrid>
              <a:tr h="206624">
                <a:tc gridSpan="4">
                  <a:txBody>
                    <a:bodyPr/>
                    <a:lstStyle/>
                    <a:p>
                      <a:pPr algn="ctr">
                        <a:lnSpc>
                          <a:spcPct val="107000"/>
                        </a:lnSpc>
                        <a:spcAft>
                          <a:spcPts val="0"/>
                        </a:spcAft>
                      </a:pPr>
                      <a:r>
                        <a:rPr lang="fr-FR" sz="700" b="1" u="sng" dirty="0">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EQUIPE PROJET</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algn="ctr">
                        <a:lnSpc>
                          <a:spcPct val="107000"/>
                        </a:lnSpc>
                        <a:spcAft>
                          <a:spcPts val="0"/>
                        </a:spcAft>
                      </a:pPr>
                      <a:r>
                        <a:rPr lang="fr-FR" sz="700" b="1" u="sng">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EQUIPE MANAGEMENT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507084">
                <a:tc>
                  <a:txBody>
                    <a:bodyPr/>
                    <a:lstStyle/>
                    <a:p>
                      <a:pPr algn="l">
                        <a:lnSpc>
                          <a:spcPct val="107000"/>
                        </a:lnSpc>
                        <a:spcAft>
                          <a:spcPts val="0"/>
                        </a:spcAft>
                      </a:pPr>
                      <a:r>
                        <a:rPr lang="fr-FR" sz="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Tâche/Livrable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Chargé de compte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Planificateur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Directeur de compte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Ressources Humaines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Pools production</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Vigie pilote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Qualité</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FR" sz="5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Team Système </a:t>
                      </a: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Informatique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Assistant juridique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Audit</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b="1">
                          <a:solidFill>
                            <a:srgbClr val="632523"/>
                          </a:solidFill>
                          <a:effectLst/>
                          <a:latin typeface="Arial" panose="020B0604020202020204" pitchFamily="34" charset="0"/>
                          <a:ea typeface="Times New Roman" panose="02020603050405020304" pitchFamily="18" charset="0"/>
                          <a:cs typeface="Times New Roman" panose="02020603050405020304" pitchFamily="18" charset="0"/>
                        </a:rPr>
                        <a:t> Team Finance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6624">
                <a:tc gridSpan="12">
                  <a:txBody>
                    <a:bodyPr/>
                    <a:lstStyle/>
                    <a:p>
                      <a:pPr algn="ctr">
                        <a:lnSpc>
                          <a:spcPct val="107000"/>
                        </a:lnSpc>
                        <a:spcAft>
                          <a:spcPts val="0"/>
                        </a:spcAft>
                      </a:pPr>
                      <a:r>
                        <a:rPr lang="fr-FR" sz="700" b="1">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PHASE INITIALE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r h="388946">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Appropriation  et validation du contenu du cahier de charge</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3"/>
                  </a:ext>
                </a:extLst>
              </a:tr>
              <a:tr h="388946">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Elaboration de la roadmap (Montée en charge et transition)</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4"/>
                  </a:ext>
                </a:extLst>
              </a:tr>
              <a:tr h="206624">
                <a:tc>
                  <a:txBody>
                    <a:bodyPr/>
                    <a:lstStyle/>
                    <a:p>
                      <a:pPr algn="ctr">
                        <a:lnSpc>
                          <a:spcPct val="107000"/>
                        </a:lnSpc>
                        <a:spcAft>
                          <a:spcPts val="0"/>
                        </a:spcAft>
                      </a:pPr>
                      <a:r>
                        <a:rPr lang="fr-FR" sz="1000" b="1">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Validation pricing prestation</a:t>
                      </a:r>
                      <a:endParaRPr lang="fr-FR" sz="100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CI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ABB9"/>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extLst>
                  <a:ext uri="{0D108BD9-81ED-4DB2-BD59-A6C34878D82A}">
                    <a16:rowId xmlns:a16="http://schemas.microsoft.com/office/drawing/2014/main" xmlns="" val="10005"/>
                  </a:ext>
                </a:extLst>
              </a:tr>
              <a:tr h="388946">
                <a:tc>
                  <a:txBody>
                    <a:bodyPr/>
                    <a:lstStyle/>
                    <a:p>
                      <a:pPr algn="ctr">
                        <a:lnSpc>
                          <a:spcPct val="107000"/>
                        </a:lnSpc>
                        <a:spcAft>
                          <a:spcPts val="0"/>
                        </a:spcAft>
                      </a:pPr>
                      <a:r>
                        <a:rPr lang="fr-FR" sz="1000" b="1">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Mise aux normes IT et test technique</a:t>
                      </a:r>
                      <a:endParaRPr lang="fr-FR" sz="100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CI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ABB9"/>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8946">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Allocation ressources Humaines/ Formation</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FFFFFF"/>
                          </a:solidFill>
                          <a:effectLst/>
                          <a:latin typeface="Chiller" panose="04020404031007020602" pitchFamily="82" charset="0"/>
                          <a:ea typeface="Times New Roman" panose="02020603050405020304" pitchFamily="18" charset="0"/>
                          <a:cs typeface="Calibri" panose="020F0502020204030204" pitchFamily="34" charset="0"/>
                        </a:rPr>
                        <a:t>C</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1D6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8946">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Allocation ressources logistiques</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88946">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Création et adaptation des outils qualités</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8946">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Analyse </a:t>
                      </a:r>
                      <a:r>
                        <a:rPr lang="fr-FR" sz="1000" b="1" dirty="0" err="1">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risk</a:t>
                      </a: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fr-FR" sz="1000" b="1" dirty="0" err="1">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assement</a:t>
                      </a: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 / Security</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AC</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10"/>
                  </a:ext>
                </a:extLst>
              </a:tr>
              <a:tr h="206624">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Légal compliance</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tc>
                  <a:txBody>
                    <a:bodyPr/>
                    <a:lstStyle/>
                    <a:p>
                      <a:pPr algn="ctr">
                        <a:lnSpc>
                          <a:spcPct val="107000"/>
                        </a:lnSpc>
                        <a:spcAft>
                          <a:spcPts val="0"/>
                        </a:spcAft>
                      </a:pPr>
                      <a:r>
                        <a:rPr lang="fr-FR" sz="700">
                          <a:solidFill>
                            <a:srgbClr val="FFFFFF"/>
                          </a:solidFill>
                          <a:effectLst/>
                          <a:latin typeface="Chiller" panose="04020404031007020602" pitchFamily="82" charset="0"/>
                          <a:ea typeface="Times New Roman" panose="02020603050405020304" pitchFamily="18" charset="0"/>
                          <a:cs typeface="Calibri" panose="020F0502020204030204" pitchFamily="34" charset="0"/>
                        </a:rPr>
                        <a:t>C</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1D6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94474">
                <a:tc gridSpan="12">
                  <a:txBody>
                    <a:bodyPr/>
                    <a:lstStyle/>
                    <a:p>
                      <a:pPr algn="ctr">
                        <a:lnSpc>
                          <a:spcPct val="107000"/>
                        </a:lnSpc>
                        <a:spcAft>
                          <a:spcPts val="0"/>
                        </a:spcAft>
                      </a:pPr>
                      <a:r>
                        <a:rPr lang="fr-FR" sz="1000" b="1"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PHASE D'EXECUTION</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12"/>
                  </a:ext>
                </a:extLst>
              </a:tr>
              <a:tr h="206624">
                <a:tc>
                  <a:txBody>
                    <a:bodyPr/>
                    <a:lstStyle/>
                    <a:p>
                      <a:pPr algn="ctr">
                        <a:lnSpc>
                          <a:spcPct val="107000"/>
                        </a:lnSpc>
                        <a:spcAft>
                          <a:spcPts val="0"/>
                        </a:spcAft>
                      </a:pPr>
                      <a:r>
                        <a:rPr lang="fr-FR" sz="1000" b="1" dirty="0" err="1">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Plannification</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07000"/>
                        </a:lnSpc>
                        <a:spcAft>
                          <a:spcPts val="0"/>
                        </a:spcAft>
                      </a:pPr>
                      <a:r>
                        <a:rPr lang="fr-FR" sz="700">
                          <a:solidFill>
                            <a:srgbClr val="FFFFFF"/>
                          </a:solidFill>
                          <a:effectLst/>
                          <a:latin typeface="Chiller" panose="04020404031007020602" pitchFamily="82" charset="0"/>
                          <a:ea typeface="Times New Roman" panose="02020603050405020304" pitchFamily="18" charset="0"/>
                          <a:cs typeface="Calibri" panose="020F0502020204030204" pitchFamily="34" charset="0"/>
                        </a:rPr>
                        <a:t>C</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1D6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13"/>
                  </a:ext>
                </a:extLst>
              </a:tr>
              <a:tr h="206624">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Pole opération: Pilotage</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IC</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ABB9"/>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06624">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Analyse/ Réajustement</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dirty="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06624">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Reporting</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A68"/>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16"/>
                  </a:ext>
                </a:extLst>
              </a:tr>
              <a:tr h="388946">
                <a:tc>
                  <a:txBody>
                    <a:bodyPr/>
                    <a:lstStyle/>
                    <a:p>
                      <a:pPr algn="ctr">
                        <a:lnSpc>
                          <a:spcPct val="107000"/>
                        </a:lnSpc>
                        <a:spcAft>
                          <a:spcPts val="0"/>
                        </a:spcAft>
                      </a:pPr>
                      <a:r>
                        <a:rPr lang="fr-FR" sz="10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Mesure des objectifs globaux du projet</a:t>
                      </a:r>
                      <a:endParaRPr lang="fr-FR" sz="1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A</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FFFFFF"/>
                          </a:solidFill>
                          <a:effectLst/>
                          <a:latin typeface="Chiller" panose="04020404031007020602" pitchFamily="82" charset="0"/>
                          <a:ea typeface="Times New Roman" panose="02020603050405020304" pitchFamily="18" charset="0"/>
                          <a:cs typeface="Calibri" panose="020F0502020204030204" pitchFamily="34" charset="0"/>
                        </a:rPr>
                        <a:t>C</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1D64"/>
                    </a:solidFill>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dirty="0">
                          <a:solidFill>
                            <a:srgbClr val="FFFFFF"/>
                          </a:solidFill>
                          <a:effectLst/>
                          <a:latin typeface="Chiller" panose="04020404031007020602" pitchFamily="82" charset="0"/>
                          <a:ea typeface="Times New Roman" panose="02020603050405020304" pitchFamily="18" charset="0"/>
                          <a:cs typeface="Calibri" panose="020F0502020204030204" pitchFamily="34" charset="0"/>
                        </a:rPr>
                        <a:t>C</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0058" marR="30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1D64"/>
                    </a:solidFill>
                  </a:tcPr>
                </a:tc>
                <a:extLst>
                  <a:ext uri="{0D108BD9-81ED-4DB2-BD59-A6C34878D82A}">
                    <a16:rowId xmlns:a16="http://schemas.microsoft.com/office/drawing/2014/main" xmlns="" val="10017"/>
                  </a:ext>
                </a:extLst>
              </a:tr>
            </a:tbl>
          </a:graphicData>
        </a:graphic>
      </p:graphicFrame>
      <p:sp>
        <p:nvSpPr>
          <p:cNvPr id="9" name="Rectangle 8"/>
          <p:cNvSpPr/>
          <p:nvPr/>
        </p:nvSpPr>
        <p:spPr>
          <a:xfrm>
            <a:off x="2169476" y="8963124"/>
            <a:ext cx="3217547" cy="215444"/>
          </a:xfrm>
          <a:prstGeom prst="rect">
            <a:avLst/>
          </a:prstGeom>
        </p:spPr>
        <p:txBody>
          <a:bodyPr wrap="none">
            <a:spAutoFit/>
          </a:bodyPr>
          <a:lstStyle/>
          <a:p>
            <a:pPr algn="ct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6 : Matrice de responsabilité vis à  vis  d'ORANGE BURKINA FASO</a:t>
            </a:r>
            <a:endParaRPr lang="fr-FR"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au 9"/>
          <p:cNvGraphicFramePr>
            <a:graphicFrameLocks noGrp="1"/>
          </p:cNvGraphicFramePr>
          <p:nvPr>
            <p:extLst/>
          </p:nvPr>
        </p:nvGraphicFramePr>
        <p:xfrm>
          <a:off x="545442" y="2462760"/>
          <a:ext cx="2997200" cy="790575"/>
        </p:xfrm>
        <a:graphic>
          <a:graphicData uri="http://schemas.openxmlformats.org/drawingml/2006/table">
            <a:tbl>
              <a:tblPr firstRow="1" firstCol="1" bandRow="1"/>
              <a:tblGrid>
                <a:gridCol w="2260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tblGrid>
              <a:tr h="200025">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Réalisateur : 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1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xmlns="" val="10000"/>
                  </a:ext>
                </a:extLst>
              </a:tr>
              <a:tr h="200025">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Approbateur : 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10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0001"/>
                  </a:ext>
                </a:extLst>
              </a:tr>
              <a:tr h="200025">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Consultant : 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100">
                          <a:solidFill>
                            <a:srgbClr val="FFFFFF"/>
                          </a:solidFill>
                          <a:effectLst/>
                          <a:latin typeface="Chiller" panose="04020404031007020602" pitchFamily="82" charset="0"/>
                          <a:ea typeface="Times New Roman" panose="02020603050405020304" pitchFamily="18" charset="0"/>
                          <a:cs typeface="Calibri" panose="020F0502020204030204" pitchFamily="34" charset="0"/>
                        </a:rPr>
                        <a: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1D64"/>
                    </a:solidFill>
                  </a:tcPr>
                </a:tc>
                <a:extLst>
                  <a:ext uri="{0D108BD9-81ED-4DB2-BD59-A6C34878D82A}">
                    <a16:rowId xmlns:a16="http://schemas.microsoft.com/office/drawing/2014/main" xmlns="" val="10002"/>
                  </a:ext>
                </a:extLst>
              </a:tr>
              <a:tr h="190500">
                <a:tc>
                  <a:txBody>
                    <a:bodyPr/>
                    <a:lstStyle/>
                    <a:p>
                      <a:pPr>
                        <a:lnSpc>
                          <a:spcPct val="107000"/>
                        </a:lnSpc>
                        <a:spcAft>
                          <a:spcPts val="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Informé : 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FR" sz="1100" dirty="0">
                          <a:solidFill>
                            <a:srgbClr val="000000"/>
                          </a:solidFill>
                          <a:effectLst/>
                          <a:latin typeface="Chiller" panose="04020404031007020602" pitchFamily="82" charset="0"/>
                          <a:ea typeface="Times New Roman" panose="02020603050405020304" pitchFamily="18" charset="0"/>
                          <a:cs typeface="Calibri" panose="020F0502020204030204" pitchFamily="34" charset="0"/>
                        </a:rPr>
                        <a:t>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90</a:t>
            </a:fld>
            <a:endParaRPr lang="fr-FR" sz="900" dirty="0">
              <a:solidFill>
                <a:schemeClr val="bg1">
                  <a:alpha val="70000"/>
                </a:schemeClr>
              </a:solidFill>
            </a:endParaRPr>
          </a:p>
        </p:txBody>
      </p:sp>
    </p:spTree>
    <p:extLst>
      <p:ext uri="{BB962C8B-B14F-4D97-AF65-F5344CB8AC3E}">
        <p14:creationId xmlns:p14="http://schemas.microsoft.com/office/powerpoint/2010/main" val="33593003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solidFill>
                  <a:prstClr val="black">
                    <a:tint val="75000"/>
                  </a:prstClr>
                </a:solidFill>
              </a:rPr>
              <a:t>Réponse appel d'offre Externalisation partielle Activités de Services Clients _Orange Burkina_ sept 2022</a:t>
            </a:r>
            <a:endParaRPr lang="fr-FR" dirty="0">
              <a:solidFill>
                <a:prstClr val="black">
                  <a:tint val="75000"/>
                </a:prstClr>
              </a:solidFill>
            </a:endParaRPr>
          </a:p>
        </p:txBody>
      </p:sp>
      <p:sp>
        <p:nvSpPr>
          <p:cNvPr id="3" name="Rectangle 2"/>
          <p:cNvSpPr/>
          <p:nvPr/>
        </p:nvSpPr>
        <p:spPr>
          <a:xfrm>
            <a:off x="273050" y="1370247"/>
            <a:ext cx="7010399" cy="1549335"/>
          </a:xfrm>
          <a:prstGeom prst="rect">
            <a:avLst/>
          </a:prstGeom>
        </p:spPr>
        <p:txBody>
          <a:bodyPr wrap="square">
            <a:spAutoFit/>
          </a:bodyPr>
          <a:lstStyle/>
          <a:p>
            <a:pPr marL="400050" indent="-400050">
              <a:lnSpc>
                <a:spcPct val="107000"/>
              </a:lnSpc>
              <a:spcBef>
                <a:spcPts val="1200"/>
              </a:spcBef>
              <a:buFont typeface="+mj-lt"/>
              <a:buAutoNum type="romanUcPeriod" startAt="4"/>
            </a:pPr>
            <a:r>
              <a:rPr lang="fr-FR" sz="1600" b="1" kern="0" dirty="0">
                <a:solidFill>
                  <a:srgbClr val="2E74B5"/>
                </a:solidFill>
                <a:latin typeface="Century Gothic" panose="020B0502020202020204" pitchFamily="34" charset="0"/>
                <a:ea typeface="Calibri" panose="020F0502020204030204" pitchFamily="34" charset="0"/>
                <a:cs typeface="Times New Roman" panose="02020603050405020304" pitchFamily="18" charset="0"/>
              </a:rPr>
              <a:t>Cartographie des obligations et tâches  d’ORANGE BURKINA FASO</a:t>
            </a:r>
            <a:endParaRPr lang="fr-FR"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lvl="0"/>
            <a:r>
              <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Ci-dessous quelques obligations essentielles à la charge d’ORANGE comme </a:t>
            </a:r>
            <a:r>
              <a:rPr lang="fr-FR" sz="1400" dirty="0">
                <a:solidFill>
                  <a:srgbClr val="CC6600">
                    <a:lumMod val="75000"/>
                  </a:srgbClr>
                </a:solidFill>
                <a:latin typeface="Calibri Light" panose="020F0302020204030204" pitchFamily="34" charset="0"/>
                <a:ea typeface="Calibri" panose="020F0502020204030204" pitchFamily="34" charset="0"/>
                <a:cs typeface="Times New Roman" panose="02020603050405020304" pitchFamily="18" charset="0"/>
              </a:rPr>
              <a:t>demandé au niveau de  titre relatif à la </a:t>
            </a:r>
            <a:r>
              <a:rPr lang="fr-FR" sz="1200" dirty="0">
                <a:solidFill>
                  <a:srgbClr val="CC6600">
                    <a:lumMod val="75000"/>
                  </a:srgbClr>
                </a:solidFill>
              </a:rPr>
              <a:t>Relation avec Orange Burkina ( page 17) du cahier de charge</a:t>
            </a:r>
            <a:endParaRPr lang="fr-FR" sz="1200" dirty="0">
              <a:solidFill>
                <a:srgbClr val="CC6600">
                  <a:lumMod val="75000"/>
                </a:srgb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Ci-dessous quelques obligations essentielles à la charge d’ORANGE</a:t>
            </a:r>
            <a:endPar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59915" y="9412830"/>
            <a:ext cx="3142207" cy="215444"/>
          </a:xfrm>
          <a:prstGeom prst="rect">
            <a:avLst/>
          </a:prstGeom>
        </p:spPr>
        <p:txBody>
          <a:bodyPr wrap="none">
            <a:spAutoFit/>
          </a:bodyPr>
          <a:lstStyle/>
          <a:p>
            <a:pPr>
              <a:spcAft>
                <a:spcPts val="1000"/>
              </a:spcAft>
            </a:pPr>
            <a:r>
              <a:rPr lang="fr-FR" sz="800"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Tableau 7: Cartographie des tâches à charge d'ORANGE BURKINA FASO</a:t>
            </a:r>
            <a:endParaRPr lang="fr-FR"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au 6"/>
          <p:cNvGraphicFramePr>
            <a:graphicFrameLocks noGrp="1"/>
          </p:cNvGraphicFramePr>
          <p:nvPr>
            <p:extLst/>
          </p:nvPr>
        </p:nvGraphicFramePr>
        <p:xfrm>
          <a:off x="456980" y="2919582"/>
          <a:ext cx="6642538" cy="6357114"/>
        </p:xfrm>
        <a:graphic>
          <a:graphicData uri="http://schemas.openxmlformats.org/drawingml/2006/table">
            <a:tbl>
              <a:tblPr firstRow="1" firstCol="1" bandRow="1"/>
              <a:tblGrid>
                <a:gridCol w="993447">
                  <a:extLst>
                    <a:ext uri="{9D8B030D-6E8A-4147-A177-3AD203B41FA5}">
                      <a16:colId xmlns:a16="http://schemas.microsoft.com/office/drawing/2014/main" xmlns="" val="20000"/>
                    </a:ext>
                  </a:extLst>
                </a:gridCol>
                <a:gridCol w="5649091">
                  <a:extLst>
                    <a:ext uri="{9D8B030D-6E8A-4147-A177-3AD203B41FA5}">
                      <a16:colId xmlns:a16="http://schemas.microsoft.com/office/drawing/2014/main" xmlns="" val="20001"/>
                    </a:ext>
                  </a:extLst>
                </a:gridCol>
              </a:tblGrid>
              <a:tr h="210181">
                <a:tc>
                  <a:txBody>
                    <a:bodyPr/>
                    <a:lstStyle/>
                    <a:p>
                      <a:pPr algn="ctr">
                        <a:lnSpc>
                          <a:spcPct val="107000"/>
                        </a:lnSpc>
                        <a:spcAft>
                          <a:spcPts val="0"/>
                        </a:spcAft>
                      </a:pPr>
                      <a:r>
                        <a:rPr lang="fr-FR" sz="800" b="1" dirty="0">
                          <a:effectLst/>
                          <a:latin typeface="Calibri Light" panose="020F0302020204030204" pitchFamily="34" charset="0"/>
                          <a:ea typeface="Times New Roman" panose="02020603050405020304" pitchFamily="18" charset="0"/>
                          <a:cs typeface="Times New Roman" panose="02020603050405020304" pitchFamily="18" charset="0"/>
                        </a:rPr>
                        <a:t>THEMATIQUE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b="1" dirty="0">
                          <a:effectLst/>
                          <a:latin typeface="Calibri Light" panose="020F0302020204030204" pitchFamily="34" charset="0"/>
                          <a:ea typeface="Times New Roman" panose="02020603050405020304" pitchFamily="18" charset="0"/>
                          <a:cs typeface="Times New Roman" panose="02020603050405020304" pitchFamily="18" charset="0"/>
                        </a:rPr>
                        <a:t>DETAILS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6841">
                <a:tc rowSpan="5">
                  <a:txBody>
                    <a:bodyPr/>
                    <a:lstStyle/>
                    <a:p>
                      <a:pPr algn="ct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Outils techniques.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Mise à disposition des Liaisons Spécialisées (LS) à utiliser pour  le raccordement du site principal ou tout autre site servant exclusivement  à la réalisation des prestations d'ORANGE BURKINA FASO</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8166">
                <a:tc vMerge="1">
                  <a:txBody>
                    <a:bodyPr/>
                    <a:lstStyle/>
                    <a:p>
                      <a:endParaRPr lang="fr-FR"/>
                    </a:p>
                  </a:txBody>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Outils techniques, équipements, matériels essentiels pour l'inter connexion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7655">
                <a:tc vMerge="1">
                  <a:txBody>
                    <a:bodyPr/>
                    <a:lstStyle/>
                    <a:p>
                      <a:endParaRPr lang="fr-FR"/>
                    </a:p>
                  </a:txBody>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Mise à jour des outils techniques, équipements, matériels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0008">
                <a:tc vMerge="1">
                  <a:txBody>
                    <a:bodyPr/>
                    <a:lstStyle/>
                    <a:p>
                      <a:endParaRPr lang="fr-FR"/>
                    </a:p>
                  </a:txBody>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Mise à disposition des accès aux différentes applications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0008">
                <a:tc vMerge="1">
                  <a:txBody>
                    <a:bodyPr/>
                    <a:lstStyle/>
                    <a:p>
                      <a:endParaRPr lang="fr-FR"/>
                    </a:p>
                  </a:txBody>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Mise à disposition des prérequis pour le digital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0008">
                <a:tc gridSpan="2">
                  <a:txBody>
                    <a:bodyPr/>
                    <a:lstStyle/>
                    <a:p>
                      <a:pPr>
                        <a:lnSpc>
                          <a:spcPct val="107000"/>
                        </a:lnSpc>
                        <a:spcAft>
                          <a:spcPts val="0"/>
                        </a:spcAft>
                      </a:pPr>
                      <a:r>
                        <a:rPr lang="fr-FR" sz="10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fr-FR"/>
                    </a:p>
                  </a:txBody>
                  <a:tcPr/>
                </a:tc>
                <a:extLst>
                  <a:ext uri="{0D108BD9-81ED-4DB2-BD59-A6C34878D82A}">
                    <a16:rowId xmlns:a16="http://schemas.microsoft.com/office/drawing/2014/main" xmlns="" val="10006"/>
                  </a:ext>
                </a:extLst>
              </a:tr>
              <a:tr h="130008">
                <a:tc rowSpan="6">
                  <a:txBody>
                    <a:bodyPr/>
                    <a:lstStyle/>
                    <a:p>
                      <a:pPr algn="ct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Formations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Formations suite lancement et évolutions SI</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1179">
                <a:tc vMerge="1">
                  <a:txBody>
                    <a:bodyPr/>
                    <a:lstStyle/>
                    <a:p>
                      <a:endParaRPr lang="fr-FR"/>
                    </a:p>
                  </a:txBody>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Formation  des formateurs et staff d'encadrement de MEDIA CONTACT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57656">
                <a:tc vMerge="1">
                  <a:txBody>
                    <a:bodyPr/>
                    <a:lstStyle/>
                    <a:p>
                      <a:endParaRPr lang="fr-FR"/>
                    </a:p>
                  </a:txBody>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Prise en charge des coûts inhérents à la formation des conseillers clients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30008">
                <a:tc vMerge="1">
                  <a:txBody>
                    <a:bodyPr/>
                    <a:lstStyle/>
                    <a:p>
                      <a:endParaRPr lang="fr-FR"/>
                    </a:p>
                  </a:txBody>
                  <a:tcPr/>
                </a:tc>
                <a:tc>
                  <a:txBody>
                    <a:bodyPr/>
                    <a:lstStyle/>
                    <a:p>
                      <a:pP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Formations initiales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71984">
                <a:tc vMerge="1">
                  <a:txBody>
                    <a:bodyPr/>
                    <a:lstStyle/>
                    <a:p>
                      <a:endParaRPr lang="fr-FR"/>
                    </a:p>
                  </a:txBody>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Prise en charge les formations initiales au métier de conseiller client conformément au planning   de formation initiale défini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62426">
                <a:tc vMerge="1">
                  <a:txBody>
                    <a:bodyPr/>
                    <a:lstStyle/>
                    <a:p>
                      <a:endParaRPr lang="fr-FR"/>
                    </a:p>
                  </a:txBody>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Former les équipes avant la mise sur le marché des offres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0008">
                <a:tc>
                  <a:txBody>
                    <a:bodyPr/>
                    <a:lstStyle/>
                    <a:p>
                      <a:pP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13"/>
                  </a:ext>
                </a:extLst>
              </a:tr>
              <a:tr h="371984">
                <a:tc rowSpan="3">
                  <a:txBody>
                    <a:bodyPr/>
                    <a:lstStyle/>
                    <a:p>
                      <a:pPr algn="ct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Informations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Partage de l'ensemble des informations commerciales, procédures méthodes nécessaires à la réalisation de la prestation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513294">
                <a:tc vMerge="1">
                  <a:txBody>
                    <a:bodyPr/>
                    <a:lstStyle/>
                    <a:p>
                      <a:endParaRPr lang="fr-FR"/>
                    </a:p>
                  </a:txBody>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Fourniture  des supports, outils et accès au SI dans des délais acceptables (au moins soixante-douze (72) heures ouvrées avant), dans le cas où des sessions de formation sont nécessaires, pour un déroulement optimal de la formation des équipes.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8676">
                <a:tc vMerge="1">
                  <a:txBody>
                    <a:bodyPr/>
                    <a:lstStyle/>
                    <a:p>
                      <a:pPr>
                        <a:lnSpc>
                          <a:spcPct val="107000"/>
                        </a:lnSpc>
                        <a:spcAft>
                          <a:spcPts val="0"/>
                        </a:spcAft>
                      </a:pP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Mise à disposition et mise à jour mensuelle de la base de connaissance et procédure dédiée au centre de contact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30008">
                <a:tc>
                  <a:txBody>
                    <a:bodyPr/>
                    <a:lstStyle/>
                    <a:p>
                      <a:pP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17"/>
                  </a:ext>
                </a:extLst>
              </a:tr>
              <a:tr h="495980">
                <a:tc rowSpan="4">
                  <a:txBody>
                    <a:bodyPr/>
                    <a:lstStyle/>
                    <a:p>
                      <a:pPr algn="ctr">
                        <a:lnSpc>
                          <a:spcPct val="107000"/>
                        </a:lnSpc>
                        <a:spcAft>
                          <a:spcPts val="0"/>
                        </a:spcAft>
                      </a:pPr>
                      <a:r>
                        <a:rPr lang="fr-FR" sz="900" b="1">
                          <a:effectLst/>
                          <a:latin typeface="Calibri Light" panose="020F0302020204030204" pitchFamily="34" charset="0"/>
                          <a:ea typeface="Times New Roman" panose="02020603050405020304" pitchFamily="18" charset="0"/>
                          <a:cs typeface="Times New Roman" panose="02020603050405020304" pitchFamily="18" charset="0"/>
                        </a:rPr>
                        <a:t>Prévisions d’activités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Fourniture  des prévisions de volumes d’appels / interactions trimestriels sur les périodes M+1, M+2, M+3 (M étant le mois en cours). Au plus tard le quinze (15) de chaque mois (M),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60017">
                <a:tc vMerge="1">
                  <a:txBody>
                    <a:bodyPr/>
                    <a:lstStyle/>
                    <a:p>
                      <a:endParaRPr lang="fr-FR"/>
                    </a:p>
                  </a:txBody>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Communication de la  mise à jour des prévisions du nombre d’appels pour les mois M+ et M+2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88194">
                <a:tc vMerge="1">
                  <a:txBody>
                    <a:bodyPr/>
                    <a:lstStyle/>
                    <a:p>
                      <a:endParaRPr lang="fr-FR"/>
                    </a:p>
                  </a:txBody>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Déclinaison de la prévision M+1 au quotidien afin de permettre à MEDIA CONTACT de déterminer un staffing précis.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94290">
                <a:tc vMerge="1">
                  <a:txBody>
                    <a:bodyPr/>
                    <a:lstStyle/>
                    <a:p>
                      <a:endParaRPr lang="fr-FR"/>
                    </a:p>
                  </a:txBody>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En cas de baisse des flux de plus de 15%, Permettre à MEDIA CONTACT de facturer  dans tous les cas 85% des prévisions du mois 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30008">
                <a:tc>
                  <a:txBody>
                    <a:bodyPr/>
                    <a:lstStyle/>
                    <a:p>
                      <a:pPr>
                        <a:lnSpc>
                          <a:spcPct val="107000"/>
                        </a:lnSpc>
                        <a:spcAft>
                          <a:spcPts val="0"/>
                        </a:spcAft>
                      </a:pPr>
                      <a:r>
                        <a:rPr lang="fr-FR" sz="9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0"/>
                        </a:spcAft>
                      </a:pPr>
                      <a:r>
                        <a:rPr lang="fr-FR" sz="90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22"/>
                  </a:ext>
                </a:extLst>
              </a:tr>
              <a:tr h="390025">
                <a:tc>
                  <a:txBody>
                    <a:bodyPr/>
                    <a:lstStyle/>
                    <a:p>
                      <a:pPr algn="ctr">
                        <a:lnSpc>
                          <a:spcPct val="107000"/>
                        </a:lnSpc>
                        <a:spcAft>
                          <a:spcPts val="0"/>
                        </a:spcAft>
                      </a:pPr>
                      <a:r>
                        <a:rPr lang="fr-FR" sz="900" b="1">
                          <a:effectLst/>
                          <a:latin typeface="Calibri Light" panose="020F0302020204030204" pitchFamily="34" charset="0"/>
                          <a:ea typeface="Times New Roman" panose="02020603050405020304" pitchFamily="18" charset="0"/>
                          <a:cs typeface="Times New Roman" panose="02020603050405020304" pitchFamily="18" charset="0"/>
                        </a:rPr>
                        <a:t>Animation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Appui à  MEDIA CONTACT dans la mise en place de la  stratégie de motivation pour les conseillers clients selon des critères validés par ORANGE BURKINA FASO</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30008">
                <a:tc>
                  <a:txBody>
                    <a:bodyPr/>
                    <a:lstStyle/>
                    <a:p>
                      <a:pPr>
                        <a:lnSpc>
                          <a:spcPct val="107000"/>
                        </a:lnSpc>
                        <a:spcAft>
                          <a:spcPts val="0"/>
                        </a:spcAft>
                      </a:pPr>
                      <a:r>
                        <a:rPr lang="fr-FR" sz="9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24"/>
                  </a:ext>
                </a:extLst>
              </a:tr>
              <a:tr h="260017">
                <a:tc>
                  <a:txBody>
                    <a:bodyPr/>
                    <a:lstStyle/>
                    <a:p>
                      <a:pPr algn="ctr">
                        <a:lnSpc>
                          <a:spcPct val="107000"/>
                        </a:lnSpc>
                        <a:spcAft>
                          <a:spcPts val="0"/>
                        </a:spcAft>
                      </a:pPr>
                      <a:r>
                        <a:rPr lang="fr-FR" sz="900" b="1" dirty="0" err="1">
                          <a:effectLst/>
                          <a:latin typeface="Calibri Light" panose="020F0302020204030204" pitchFamily="34" charset="0"/>
                          <a:ea typeface="Times New Roman" panose="02020603050405020304" pitchFamily="18" charset="0"/>
                          <a:cs typeface="Times New Roman" panose="02020603050405020304" pitchFamily="18" charset="0"/>
                        </a:rPr>
                        <a:t>Branding</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Appui à MEDIA CONTAT pour  le </a:t>
                      </a:r>
                      <a:r>
                        <a:rPr lang="fr-FR" sz="900" dirty="0" err="1">
                          <a:effectLst/>
                          <a:latin typeface="Calibri Light" panose="020F0302020204030204" pitchFamily="34" charset="0"/>
                          <a:ea typeface="Times New Roman" panose="02020603050405020304" pitchFamily="18" charset="0"/>
                          <a:cs typeface="Times New Roman" panose="02020603050405020304" pitchFamily="18" charset="0"/>
                        </a:rPr>
                        <a:t>branding</a:t>
                      </a: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 du plateau de production  et des équipes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18004">
                <a:tc>
                  <a:txBody>
                    <a:bodyPr/>
                    <a:lstStyle/>
                    <a:p>
                      <a:pP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26"/>
                  </a:ext>
                </a:extLst>
              </a:tr>
              <a:tr h="130008">
                <a:tc>
                  <a:txBody>
                    <a:bodyPr/>
                    <a:lstStyle/>
                    <a:p>
                      <a:pPr algn="ctr">
                        <a:lnSpc>
                          <a:spcPct val="107000"/>
                        </a:lnSpc>
                        <a:spcAft>
                          <a:spcPts val="0"/>
                        </a:spcAft>
                      </a:pPr>
                      <a:r>
                        <a:rPr lang="fr-FR" sz="900" b="1" dirty="0">
                          <a:effectLst/>
                          <a:latin typeface="Calibri Light" panose="020F0302020204030204" pitchFamily="34" charset="0"/>
                          <a:ea typeface="Times New Roman" panose="02020603050405020304" pitchFamily="18" charset="0"/>
                          <a:cs typeface="Times New Roman" panose="02020603050405020304" pitchFamily="18" charset="0"/>
                        </a:rPr>
                        <a:t>Facture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900" dirty="0">
                          <a:effectLst/>
                          <a:latin typeface="Calibri Light" panose="020F0302020204030204" pitchFamily="34" charset="0"/>
                          <a:ea typeface="Times New Roman" panose="02020603050405020304" pitchFamily="18" charset="0"/>
                          <a:cs typeface="Times New Roman" panose="02020603050405020304" pitchFamily="18" charset="0"/>
                        </a:rPr>
                        <a:t>Paiement dans les délais les factures de prestation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bl>
          </a:graphicData>
        </a:graphic>
      </p:graphicFrame>
      <p:sp>
        <p:nvSpPr>
          <p:cNvPr id="2" name="Espace réservé du numéro de diapositive 1"/>
          <p:cNvSpPr>
            <a:spLocks noGrp="1"/>
          </p:cNvSpPr>
          <p:nvPr>
            <p:ph type="sldNum" sz="quarter" idx="12"/>
          </p:nvPr>
        </p:nvSpPr>
        <p:spPr/>
        <p:txBody>
          <a:bodyPr/>
          <a:lstStyle/>
          <a:p>
            <a:fld id="{82EE24B5-652C-4DB5-B7C3-B5BBEC1280B1}" type="slidenum">
              <a:rPr lang="fr-FR" sz="900" smtClean="0">
                <a:solidFill>
                  <a:schemeClr val="bg1">
                    <a:alpha val="70000"/>
                  </a:schemeClr>
                </a:solidFill>
              </a:rPr>
              <a:pPr/>
              <a:t>91</a:t>
            </a:fld>
            <a:endParaRPr lang="fr-FR" sz="900" dirty="0">
              <a:solidFill>
                <a:schemeClr val="bg1">
                  <a:alpha val="70000"/>
                </a:schemeClr>
              </a:solidFill>
            </a:endParaRPr>
          </a:p>
        </p:txBody>
      </p:sp>
    </p:spTree>
    <p:extLst>
      <p:ext uri="{BB962C8B-B14F-4D97-AF65-F5344CB8AC3E}">
        <p14:creationId xmlns:p14="http://schemas.microsoft.com/office/powerpoint/2010/main" val="28222500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descr="C:\Users\mdegboe\Pictures\BOUYGUES 1.png"/>
          <p:cNvPicPr/>
          <p:nvPr/>
        </p:nvPicPr>
        <p:blipFill>
          <a:blip r:embed="rId2">
            <a:extLst>
              <a:ext uri="{28A0092B-C50C-407E-A947-70E740481C1C}">
                <a14:useLocalDpi xmlns:a14="http://schemas.microsoft.com/office/drawing/2010/main" val="0"/>
              </a:ext>
            </a:extLst>
          </a:blip>
          <a:srcRect/>
          <a:stretch>
            <a:fillRect/>
          </a:stretch>
        </p:blipFill>
        <p:spPr bwMode="auto">
          <a:xfrm>
            <a:off x="4516051" y="9015977"/>
            <a:ext cx="2105025" cy="775970"/>
          </a:xfrm>
          <a:prstGeom prst="rect">
            <a:avLst/>
          </a:prstGeom>
          <a:noFill/>
          <a:ln>
            <a:noFill/>
          </a:ln>
        </p:spPr>
      </p:pic>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6" name="Rectangle 5"/>
          <p:cNvSpPr/>
          <p:nvPr/>
        </p:nvSpPr>
        <p:spPr>
          <a:xfrm>
            <a:off x="319232" y="1371444"/>
            <a:ext cx="7010400" cy="1846659"/>
          </a:xfrm>
          <a:prstGeom prst="rect">
            <a:avLst/>
          </a:prstGeom>
        </p:spPr>
        <p:txBody>
          <a:bodyPr wrap="square">
            <a:spAutoFit/>
          </a:bodyPr>
          <a:lstStyle/>
          <a:p>
            <a:pPr>
              <a:lnSpc>
                <a:spcPct val="150000"/>
              </a:lnSpc>
              <a:buClr>
                <a:srgbClr val="FF0000"/>
              </a:buClr>
              <a:buSzPts val="1600"/>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CHAPITRE </a:t>
            </a:r>
            <a:r>
              <a:rPr lang="en-US"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V: </a:t>
            </a:r>
            <a:r>
              <a:rPr lang="fr-FR"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NOS REFERENCES</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buClr>
                <a:srgbClr val="FF0000"/>
              </a:buClr>
              <a:buSzPts val="1600"/>
            </a:pP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Notre </a:t>
            </a:r>
            <a:r>
              <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portefeuille de client se compose de clients présents dans l’ensemble des industries et sur l’ensemble de la chaine de la relation client mais principalement les secteurs télécom. Grâce à une organisation optimale et orientée clients, nous avons tissé des liens de partenariats avec nos clients donneurs d’ordre. Ci-après une vue synthétique de nos différents clients </a:t>
            </a:r>
            <a:r>
              <a:rPr lang="fr-FR" sz="1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a:t>
            </a:r>
            <a:endParaRPr lang="fr-FR" sz="14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92</a:t>
            </a:fld>
            <a:endParaRPr lang="fr-FR" sz="900" noProof="0" dirty="0">
              <a:solidFill>
                <a:schemeClr val="bg1">
                  <a:alpha val="70000"/>
                </a:schemeClr>
              </a:solidFill>
            </a:endParaRPr>
          </a:p>
        </p:txBody>
      </p:sp>
      <p:graphicFrame>
        <p:nvGraphicFramePr>
          <p:cNvPr id="29" name="Tableau 28"/>
          <p:cNvGraphicFramePr>
            <a:graphicFrameLocks noGrp="1"/>
          </p:cNvGraphicFramePr>
          <p:nvPr/>
        </p:nvGraphicFramePr>
        <p:xfrm>
          <a:off x="413409" y="3723028"/>
          <a:ext cx="6694885" cy="6504877"/>
        </p:xfrm>
        <a:graphic>
          <a:graphicData uri="http://schemas.openxmlformats.org/drawingml/2006/table">
            <a:tbl>
              <a:tblPr firstRow="1" firstCol="1" bandRow="1">
                <a:tableStyleId>{5C22544A-7EE6-4342-B048-85BDC9FD1C3A}</a:tableStyleId>
              </a:tblPr>
              <a:tblGrid>
                <a:gridCol w="6694885">
                  <a:extLst>
                    <a:ext uri="{9D8B030D-6E8A-4147-A177-3AD203B41FA5}">
                      <a16:colId xmlns:a16="http://schemas.microsoft.com/office/drawing/2014/main" xmlns="" val="493394402"/>
                    </a:ext>
                  </a:extLst>
                </a:gridCol>
              </a:tblGrid>
              <a:tr h="6474572">
                <a:tc>
                  <a:txBody>
                    <a:bodyPr/>
                    <a:lstStyle/>
                    <a:p>
                      <a:pPr marL="0" lvl="0" indent="0">
                        <a:lnSpc>
                          <a:spcPct val="150000"/>
                        </a:lnSpc>
                        <a:spcAft>
                          <a:spcPts val="0"/>
                        </a:spcAft>
                        <a:buClr>
                          <a:srgbClr val="FF0000"/>
                        </a:buClr>
                        <a:buFont typeface="Courier New" panose="02070309020205020404" pitchFamily="49" charset="0"/>
                        <a:buNone/>
                      </a:pPr>
                      <a:r>
                        <a:rPr lang="fr-FR" sz="1400" b="1" u="none" dirty="0" smtClean="0">
                          <a:solidFill>
                            <a:schemeClr val="tx1"/>
                          </a:solidFill>
                          <a:effectLst/>
                          <a:latin typeface="Calibri Light" panose="020F0302020204030204" pitchFamily="34" charset="0"/>
                          <a:cs typeface="Calibri Light" panose="020F0302020204030204" pitchFamily="34" charset="0"/>
                        </a:rPr>
                        <a:t>Offshore</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CLIENT : </a:t>
                      </a:r>
                      <a:r>
                        <a:rPr lang="fr-FR" sz="1400" b="1" u="none"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FRANCE TELEPHONY</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Activités : Gestion du Service Client, </a:t>
                      </a:r>
                      <a:r>
                        <a:rPr lang="fr-FR" sz="1400" b="0" u="none" dirty="0" err="1" smtClean="0">
                          <a:solidFill>
                            <a:schemeClr val="tx1"/>
                          </a:solidFill>
                          <a:effectLst/>
                          <a:latin typeface="Calibri Light" panose="020F0302020204030204" pitchFamily="34" charset="0"/>
                          <a:cs typeface="Calibri Light" panose="020F0302020204030204" pitchFamily="34" charset="0"/>
                        </a:rPr>
                        <a:t>outbound</a:t>
                      </a:r>
                      <a:r>
                        <a:rPr lang="fr-FR" sz="1400" b="0" u="none" dirty="0" smtClean="0">
                          <a:solidFill>
                            <a:schemeClr val="tx1"/>
                          </a:solidFill>
                          <a:effectLst/>
                          <a:latin typeface="Calibri Light" panose="020F0302020204030204" pitchFamily="34" charset="0"/>
                          <a:cs typeface="Calibri Light" panose="020F0302020204030204" pitchFamily="34" charset="0"/>
                        </a:rPr>
                        <a:t> call,</a:t>
                      </a:r>
                    </a:p>
                    <a:p>
                      <a:pPr marL="34200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acquisition et fidélisation de clients</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Nombre d'année d'expérience : 12 ans</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Cibles : Résidentielle, </a:t>
                      </a:r>
                    </a:p>
                    <a:p>
                      <a:pPr marL="342900" lvl="0" indent="-342900">
                        <a:lnSpc>
                          <a:spcPct val="150000"/>
                        </a:lnSpc>
                        <a:spcBef>
                          <a:spcPts val="1200"/>
                        </a:spcBef>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CLIENT : </a:t>
                      </a:r>
                      <a:r>
                        <a:rPr lang="fr-FR" sz="1400" b="1" u="none"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ORANGE       </a:t>
                      </a:r>
                      <a:r>
                        <a:rPr lang="fr-FR" sz="1400" b="0" u="none" dirty="0" smtClean="0">
                          <a:solidFill>
                            <a:schemeClr val="tx1"/>
                          </a:solidFill>
                          <a:effectLst/>
                          <a:latin typeface="Calibri Light" panose="020F0302020204030204" pitchFamily="34" charset="0"/>
                          <a:cs typeface="Calibri Light" panose="020F0302020204030204" pitchFamily="34" charset="0"/>
                        </a:rPr>
                        <a:t>          </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Activités : / Télémarketing, </a:t>
                      </a:r>
                      <a:r>
                        <a:rPr lang="fr-FR" sz="1400" b="0" u="none" dirty="0" err="1" smtClean="0">
                          <a:solidFill>
                            <a:schemeClr val="tx1"/>
                          </a:solidFill>
                          <a:effectLst/>
                          <a:latin typeface="Calibri Light" panose="020F0302020204030204" pitchFamily="34" charset="0"/>
                          <a:cs typeface="Calibri Light" panose="020F0302020204030204" pitchFamily="34" charset="0"/>
                        </a:rPr>
                        <a:t>outboundcall</a:t>
                      </a:r>
                      <a:endParaRPr lang="fr-FR" sz="1400" b="0"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Nombre d'année d'expérience: 03 ans </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Cibles : Résidentielle </a:t>
                      </a:r>
                    </a:p>
                    <a:p>
                      <a:pPr marL="342900" lvl="0" indent="-342900">
                        <a:lnSpc>
                          <a:spcPct val="150000"/>
                        </a:lnSpc>
                        <a:spcBef>
                          <a:spcPts val="1200"/>
                        </a:spcBef>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CLIENT : </a:t>
                      </a:r>
                      <a:r>
                        <a:rPr lang="fr-FR" sz="1400" b="1" u="none"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SFR</a:t>
                      </a:r>
                      <a:r>
                        <a:rPr lang="fr-FR" sz="1400" b="0" u="none" dirty="0" smtClean="0">
                          <a:solidFill>
                            <a:schemeClr val="tx1"/>
                          </a:solidFill>
                          <a:effectLst/>
                          <a:latin typeface="Calibri Light" panose="020F0302020204030204" pitchFamily="34" charset="0"/>
                          <a:cs typeface="Calibri Light" panose="020F0302020204030204" pitchFamily="34" charset="0"/>
                        </a:rPr>
                        <a:t>  </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Activités : Télémarketing, </a:t>
                      </a:r>
                      <a:r>
                        <a:rPr lang="fr-FR" sz="1400" b="0" u="none" dirty="0" err="1" smtClean="0">
                          <a:solidFill>
                            <a:schemeClr val="tx1"/>
                          </a:solidFill>
                          <a:effectLst/>
                          <a:latin typeface="Calibri Light" panose="020F0302020204030204" pitchFamily="34" charset="0"/>
                          <a:cs typeface="Calibri Light" panose="020F0302020204030204" pitchFamily="34" charset="0"/>
                        </a:rPr>
                        <a:t>Outboundcall</a:t>
                      </a:r>
                      <a:endParaRPr lang="fr-FR" sz="1400" b="0"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Nombre d'année d'expérience: 02 années de collaboration</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Cibles : Résidentielle </a:t>
                      </a:r>
                    </a:p>
                    <a:p>
                      <a:pPr marL="342900" lvl="0" indent="-342900">
                        <a:lnSpc>
                          <a:spcPct val="150000"/>
                        </a:lnSpc>
                        <a:spcBef>
                          <a:spcPts val="1200"/>
                        </a:spcBef>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CLIENT : </a:t>
                      </a:r>
                      <a:r>
                        <a:rPr lang="fr-FR" sz="1400" b="1" u="none"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BOUYGUES </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Activités : Télémarketing, </a:t>
                      </a:r>
                      <a:r>
                        <a:rPr lang="fr-FR" sz="1400" b="0" u="none" dirty="0" err="1" smtClean="0">
                          <a:solidFill>
                            <a:schemeClr val="tx1"/>
                          </a:solidFill>
                          <a:effectLst/>
                          <a:latin typeface="Calibri Light" panose="020F0302020204030204" pitchFamily="34" charset="0"/>
                          <a:cs typeface="Calibri Light" panose="020F0302020204030204" pitchFamily="34" charset="0"/>
                        </a:rPr>
                        <a:t>Outboundcall</a:t>
                      </a:r>
                      <a:endParaRPr lang="fr-FR" sz="1400" b="0"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Nombre d'année d'expérience: 01 année </a:t>
                      </a:r>
                    </a:p>
                    <a:p>
                      <a:pPr marL="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de collaboration ((toujours en cours)</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Cibles : Résidentielle</a:t>
                      </a:r>
                      <a:endParaRPr lang="fr-FR" sz="1400" b="0" u="none" dirty="0">
                        <a:solidFill>
                          <a:schemeClr val="tx1"/>
                        </a:solidFill>
                        <a:effectLst/>
                        <a:latin typeface="Calibri Light" panose="020F0302020204030204" pitchFamily="34" charset="0"/>
                        <a:cs typeface="Calibri Light" panose="020F03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31950108"/>
                  </a:ext>
                </a:extLst>
              </a:tr>
            </a:tbl>
          </a:graphicData>
        </a:graphic>
      </p:graphicFrame>
      <p:sp>
        <p:nvSpPr>
          <p:cNvPr id="30" name="ZoneTexte 29"/>
          <p:cNvSpPr txBox="1"/>
          <p:nvPr/>
        </p:nvSpPr>
        <p:spPr>
          <a:xfrm>
            <a:off x="273050" y="3353695"/>
            <a:ext cx="4698033" cy="369332"/>
          </a:xfrm>
          <a:prstGeom prst="rect">
            <a:avLst/>
          </a:prstGeom>
          <a:noFill/>
        </p:spPr>
        <p:txBody>
          <a:bodyPr wrap="square" rtlCol="0">
            <a:spAutoFit/>
          </a:bodyPr>
          <a:lstStyle/>
          <a:p>
            <a:r>
              <a:rPr lang="fr-FR" b="1" dirty="0" smtClean="0">
                <a:latin typeface="Calibri Light" panose="020F0302020204030204" pitchFamily="34" charset="0"/>
                <a:cs typeface="Calibri Light" panose="020F0302020204030204" pitchFamily="34" charset="0"/>
              </a:rPr>
              <a:t>Catégorie Clients TELCO</a:t>
            </a:r>
            <a:endParaRPr lang="fr-FR" b="1" dirty="0">
              <a:latin typeface="Calibri Light" panose="020F0302020204030204" pitchFamily="34" charset="0"/>
              <a:cs typeface="Calibri Light" panose="020F0302020204030204" pitchFamily="34" charset="0"/>
            </a:endParaRPr>
          </a:p>
        </p:txBody>
      </p:sp>
      <p:pic>
        <p:nvPicPr>
          <p:cNvPr id="31" name="Image 30"/>
          <p:cNvPicPr/>
          <p:nvPr/>
        </p:nvPicPr>
        <p:blipFill>
          <a:blip r:embed="rId3">
            <a:extLst>
              <a:ext uri="{28A0092B-C50C-407E-A947-70E740481C1C}">
                <a14:useLocalDpi xmlns:a14="http://schemas.microsoft.com/office/drawing/2010/main" val="0"/>
              </a:ext>
            </a:extLst>
          </a:blip>
          <a:stretch>
            <a:fillRect/>
          </a:stretch>
        </p:blipFill>
        <p:spPr>
          <a:xfrm>
            <a:off x="5581205" y="4036736"/>
            <a:ext cx="1039871" cy="977978"/>
          </a:xfrm>
          <a:prstGeom prst="rect">
            <a:avLst/>
          </a:prstGeom>
        </p:spPr>
      </p:pic>
      <p:pic>
        <p:nvPicPr>
          <p:cNvPr id="32" name="Image 31"/>
          <p:cNvPicPr/>
          <p:nvPr/>
        </p:nvPicPr>
        <p:blipFill>
          <a:blip r:embed="rId4" cstate="print">
            <a:extLst>
              <a:ext uri="{28A0092B-C50C-407E-A947-70E740481C1C}">
                <a14:useLocalDpi xmlns:a14="http://schemas.microsoft.com/office/drawing/2010/main" val="0"/>
              </a:ext>
            </a:extLst>
          </a:blip>
          <a:stretch>
            <a:fillRect/>
          </a:stretch>
        </p:blipFill>
        <p:spPr>
          <a:xfrm>
            <a:off x="5748473" y="6144315"/>
            <a:ext cx="685800" cy="687600"/>
          </a:xfrm>
          <a:prstGeom prst="rect">
            <a:avLst/>
          </a:prstGeom>
        </p:spPr>
      </p:pic>
      <p:pic>
        <p:nvPicPr>
          <p:cNvPr id="33" name="Image 32"/>
          <p:cNvPicPr/>
          <p:nvPr/>
        </p:nvPicPr>
        <p:blipFill>
          <a:blip r:embed="rId5" cstate="print">
            <a:extLst>
              <a:ext uri="{28A0092B-C50C-407E-A947-70E740481C1C}">
                <a14:useLocalDpi xmlns:a14="http://schemas.microsoft.com/office/drawing/2010/main" val="0"/>
              </a:ext>
            </a:extLst>
          </a:blip>
          <a:stretch>
            <a:fillRect/>
          </a:stretch>
        </p:blipFill>
        <p:spPr>
          <a:xfrm>
            <a:off x="5748473" y="7696714"/>
            <a:ext cx="685800" cy="685800"/>
          </a:xfrm>
          <a:prstGeom prst="rect">
            <a:avLst/>
          </a:prstGeom>
        </p:spPr>
      </p:pic>
    </p:spTree>
    <p:extLst>
      <p:ext uri="{BB962C8B-B14F-4D97-AF65-F5344CB8AC3E}">
        <p14:creationId xmlns:p14="http://schemas.microsoft.com/office/powerpoint/2010/main" val="17193168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800" noProof="0" smtClean="0">
                <a:solidFill>
                  <a:schemeClr val="bg1">
                    <a:alpha val="70000"/>
                  </a:schemeClr>
                </a:solidFill>
              </a:rPr>
              <a:t>93</a:t>
            </a:fld>
            <a:endParaRPr lang="fr-FR" sz="800" noProof="0" dirty="0">
              <a:solidFill>
                <a:schemeClr val="bg1">
                  <a:alpha val="70000"/>
                </a:schemeClr>
              </a:solidFill>
            </a:endParaRPr>
          </a:p>
        </p:txBody>
      </p:sp>
      <p:graphicFrame>
        <p:nvGraphicFramePr>
          <p:cNvPr id="17" name="Tableau 16"/>
          <p:cNvGraphicFramePr>
            <a:graphicFrameLocks noGrp="1"/>
          </p:cNvGraphicFramePr>
          <p:nvPr/>
        </p:nvGraphicFramePr>
        <p:xfrm>
          <a:off x="319232" y="2007219"/>
          <a:ext cx="7010400" cy="7647877"/>
        </p:xfrm>
        <a:graphic>
          <a:graphicData uri="http://schemas.openxmlformats.org/drawingml/2006/table">
            <a:tbl>
              <a:tblPr firstRow="1" firstCol="1" bandRow="1">
                <a:tableStyleId>{5C22544A-7EE6-4342-B048-85BDC9FD1C3A}</a:tableStyleId>
              </a:tblPr>
              <a:tblGrid>
                <a:gridCol w="7010400">
                  <a:extLst>
                    <a:ext uri="{9D8B030D-6E8A-4147-A177-3AD203B41FA5}">
                      <a16:colId xmlns:a16="http://schemas.microsoft.com/office/drawing/2014/main" xmlns="" val="493394402"/>
                    </a:ext>
                  </a:extLst>
                </a:gridCol>
              </a:tblGrid>
              <a:tr h="7621055">
                <a:tc>
                  <a:txBody>
                    <a:bodyPr/>
                    <a:lstStyle/>
                    <a:p>
                      <a:pPr marL="0" lvl="0" indent="0">
                        <a:lnSpc>
                          <a:spcPct val="150000"/>
                        </a:lnSpc>
                        <a:spcAft>
                          <a:spcPts val="0"/>
                        </a:spcAft>
                        <a:buClr>
                          <a:srgbClr val="FF0000"/>
                        </a:buClr>
                        <a:buFont typeface="Courier New" panose="02070309020205020404" pitchFamily="49" charset="0"/>
                        <a:buNone/>
                      </a:pPr>
                      <a:r>
                        <a:rPr lang="fr-FR" sz="1400" b="1" u="none" dirty="0" err="1" smtClean="0">
                          <a:solidFill>
                            <a:schemeClr val="tx1"/>
                          </a:solidFill>
                          <a:effectLst/>
                          <a:latin typeface="Calibri Light" panose="020F0302020204030204" pitchFamily="34" charset="0"/>
                          <a:cs typeface="Calibri Light" panose="020F0302020204030204" pitchFamily="34" charset="0"/>
                        </a:rPr>
                        <a:t>Onshore</a:t>
                      </a:r>
                      <a:endParaRPr lang="fr-FR" sz="1400" b="1"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CLIENT : </a:t>
                      </a:r>
                      <a:r>
                        <a:rPr lang="fr-FR" sz="1400" b="1" u="none"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MOOV AFRICA</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Activités : </a:t>
                      </a:r>
                      <a:r>
                        <a:rPr lang="fr-FR" sz="1400" b="0" u="none" dirty="0" err="1" smtClean="0">
                          <a:solidFill>
                            <a:schemeClr val="tx1"/>
                          </a:solidFill>
                          <a:effectLst/>
                          <a:latin typeface="Calibri Light" panose="020F0302020204030204" pitchFamily="34" charset="0"/>
                          <a:cs typeface="Calibri Light" panose="020F0302020204030204" pitchFamily="34" charset="0"/>
                        </a:rPr>
                        <a:t>Inboundcall</a:t>
                      </a:r>
                      <a:r>
                        <a:rPr lang="fr-FR" sz="1400" b="0" u="none" dirty="0" smtClean="0">
                          <a:solidFill>
                            <a:schemeClr val="tx1"/>
                          </a:solidFill>
                          <a:effectLst/>
                          <a:latin typeface="Calibri Light" panose="020F0302020204030204" pitchFamily="34" charset="0"/>
                          <a:cs typeface="Calibri Light" panose="020F0302020204030204" pitchFamily="34" charset="0"/>
                        </a:rPr>
                        <a:t>, </a:t>
                      </a:r>
                      <a:r>
                        <a:rPr lang="fr-FR" sz="1400" b="0" u="none" dirty="0" err="1" smtClean="0">
                          <a:solidFill>
                            <a:schemeClr val="tx1"/>
                          </a:solidFill>
                          <a:effectLst/>
                          <a:latin typeface="Calibri Light" panose="020F0302020204030204" pitchFamily="34" charset="0"/>
                          <a:cs typeface="Calibri Light" panose="020F0302020204030204" pitchFamily="34" charset="0"/>
                        </a:rPr>
                        <a:t>Outbouncall</a:t>
                      </a:r>
                      <a:r>
                        <a:rPr lang="fr-FR" sz="1400" b="0" u="none" dirty="0" smtClean="0">
                          <a:solidFill>
                            <a:schemeClr val="tx1"/>
                          </a:solidFill>
                          <a:effectLst/>
                          <a:latin typeface="Calibri Light" panose="020F0302020204030204" pitchFamily="34" charset="0"/>
                          <a:cs typeface="Calibri Light" panose="020F0302020204030204" pitchFamily="34" charset="0"/>
                        </a:rPr>
                        <a:t>, Gestion des </a:t>
                      </a:r>
                    </a:p>
                    <a:p>
                      <a:pPr marL="34200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intérimaires, Gestion du</a:t>
                      </a:r>
                      <a:r>
                        <a:rPr lang="fr-FR" sz="1400" b="0" u="none" baseline="0" dirty="0" smtClean="0">
                          <a:solidFill>
                            <a:schemeClr val="tx1"/>
                          </a:solidFill>
                          <a:effectLst/>
                          <a:latin typeface="Calibri Light" panose="020F0302020204030204" pitchFamily="34" charset="0"/>
                          <a:cs typeface="Calibri Light" panose="020F0302020204030204" pitchFamily="34" charset="0"/>
                        </a:rPr>
                        <a:t> </a:t>
                      </a:r>
                      <a:r>
                        <a:rPr lang="fr-FR" sz="1400" b="0" u="none" dirty="0" smtClean="0">
                          <a:solidFill>
                            <a:schemeClr val="tx1"/>
                          </a:solidFill>
                          <a:effectLst/>
                          <a:latin typeface="Calibri Light" panose="020F0302020204030204" pitchFamily="34" charset="0"/>
                          <a:cs typeface="Calibri Light" panose="020F0302020204030204" pitchFamily="34" charset="0"/>
                        </a:rPr>
                        <a:t>back office, Gestion</a:t>
                      </a:r>
                      <a:r>
                        <a:rPr lang="fr-FR" sz="1400" b="0" u="none" baseline="0" dirty="0" smtClean="0">
                          <a:solidFill>
                            <a:schemeClr val="tx1"/>
                          </a:solidFill>
                          <a:effectLst/>
                          <a:latin typeface="Calibri Light" panose="020F0302020204030204" pitchFamily="34" charset="0"/>
                          <a:cs typeface="Calibri Light" panose="020F0302020204030204" pitchFamily="34" charset="0"/>
                        </a:rPr>
                        <a:t> des canaux digitaux</a:t>
                      </a:r>
                      <a:endParaRPr lang="fr-FR" sz="1400" b="0"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Nombre d'année d'expérience : en collaboration depuis </a:t>
                      </a:r>
                    </a:p>
                    <a:p>
                      <a:pPr marL="34200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2009 (toujours en cours)</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Cibles : Mass </a:t>
                      </a:r>
                      <a:r>
                        <a:rPr lang="fr-FR" sz="1400" b="0" u="none" dirty="0" err="1" smtClean="0">
                          <a:solidFill>
                            <a:schemeClr val="tx1"/>
                          </a:solidFill>
                          <a:effectLst/>
                          <a:latin typeface="Calibri Light" panose="020F0302020204030204" pitchFamily="34" charset="0"/>
                          <a:cs typeface="Calibri Light" panose="020F0302020204030204" pitchFamily="34" charset="0"/>
                        </a:rPr>
                        <a:t>Market</a:t>
                      </a:r>
                      <a:r>
                        <a:rPr lang="fr-FR" sz="1400" b="0" u="none" dirty="0" smtClean="0">
                          <a:solidFill>
                            <a:schemeClr val="tx1"/>
                          </a:solidFill>
                          <a:effectLst/>
                          <a:latin typeface="Calibri Light" panose="020F0302020204030204" pitchFamily="34" charset="0"/>
                          <a:cs typeface="Calibri Light" panose="020F0302020204030204" pitchFamily="34" charset="0"/>
                        </a:rPr>
                        <a:t>, High Value, Résidentielle, Professionnelle</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Pays: BENIN, COTE D’IVOIRE.</a:t>
                      </a:r>
                    </a:p>
                    <a:p>
                      <a:pPr marL="0" lvl="0" indent="0">
                        <a:lnSpc>
                          <a:spcPct val="150000"/>
                        </a:lnSpc>
                        <a:spcAft>
                          <a:spcPts val="0"/>
                        </a:spcAft>
                        <a:buClr>
                          <a:srgbClr val="FF0000"/>
                        </a:buClr>
                        <a:buFont typeface="Courier New" panose="02070309020205020404" pitchFamily="49" charset="0"/>
                        <a:buNone/>
                      </a:pPr>
                      <a:endParaRPr lang="fr-FR" sz="1400" b="0"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CLIENT : </a:t>
                      </a:r>
                      <a:r>
                        <a:rPr lang="fr-FR" sz="1400" b="1" u="none"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MTN  </a:t>
                      </a:r>
                      <a:r>
                        <a:rPr lang="fr-FR" sz="1400" b="0" u="none" dirty="0" smtClean="0">
                          <a:solidFill>
                            <a:schemeClr val="tx1"/>
                          </a:solidFill>
                          <a:effectLst/>
                          <a:latin typeface="Calibri Light" panose="020F0302020204030204" pitchFamily="34" charset="0"/>
                          <a:cs typeface="Calibri Light" panose="020F0302020204030204" pitchFamily="34" charset="0"/>
                        </a:rPr>
                        <a:t> </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Activités : </a:t>
                      </a:r>
                      <a:r>
                        <a:rPr lang="fr-FR" sz="1400" b="0" u="none" dirty="0" err="1" smtClean="0">
                          <a:solidFill>
                            <a:schemeClr val="tx1"/>
                          </a:solidFill>
                          <a:effectLst/>
                          <a:latin typeface="Calibri Light" panose="020F0302020204030204" pitchFamily="34" charset="0"/>
                          <a:cs typeface="Calibri Light" panose="020F0302020204030204" pitchFamily="34" charset="0"/>
                        </a:rPr>
                        <a:t>Inboundcall</a:t>
                      </a:r>
                      <a:r>
                        <a:rPr lang="fr-FR" sz="1400" b="0" u="none" dirty="0" smtClean="0">
                          <a:solidFill>
                            <a:schemeClr val="tx1"/>
                          </a:solidFill>
                          <a:effectLst/>
                          <a:latin typeface="Calibri Light" panose="020F0302020204030204" pitchFamily="34" charset="0"/>
                          <a:cs typeface="Calibri Light" panose="020F0302020204030204" pitchFamily="34" charset="0"/>
                        </a:rPr>
                        <a:t>, </a:t>
                      </a:r>
                      <a:r>
                        <a:rPr lang="fr-FR" sz="1400" b="0" u="none" dirty="0" err="1" smtClean="0">
                          <a:solidFill>
                            <a:schemeClr val="tx1"/>
                          </a:solidFill>
                          <a:effectLst/>
                          <a:latin typeface="Calibri Light" panose="020F0302020204030204" pitchFamily="34" charset="0"/>
                          <a:cs typeface="Calibri Light" panose="020F0302020204030204" pitchFamily="34" charset="0"/>
                        </a:rPr>
                        <a:t>Outbouncall</a:t>
                      </a:r>
                      <a:r>
                        <a:rPr lang="fr-FR" sz="1400" b="0" u="none" dirty="0" smtClean="0">
                          <a:solidFill>
                            <a:schemeClr val="tx1"/>
                          </a:solidFill>
                          <a:effectLst/>
                          <a:latin typeface="Calibri Light" panose="020F0302020204030204" pitchFamily="34" charset="0"/>
                          <a:cs typeface="Calibri Light" panose="020F0302020204030204" pitchFamily="34" charset="0"/>
                        </a:rPr>
                        <a:t>, Force de vente,</a:t>
                      </a:r>
                    </a:p>
                    <a:p>
                      <a:pPr marL="34200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Gestion du back office, Gestion des intérimaires, </a:t>
                      </a:r>
                    </a:p>
                    <a:p>
                      <a:pPr marL="34200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Gestion du digital</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Nombre d'année d'expérience : en collaboration </a:t>
                      </a:r>
                    </a:p>
                    <a:p>
                      <a:pPr marL="34200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depuis 2010 (toujours en cours)</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Cibles : Mass </a:t>
                      </a:r>
                      <a:r>
                        <a:rPr lang="fr-FR" sz="1400" b="0" u="none" dirty="0" err="1" smtClean="0">
                          <a:solidFill>
                            <a:schemeClr val="tx1"/>
                          </a:solidFill>
                          <a:effectLst/>
                          <a:latin typeface="Calibri Light" panose="020F0302020204030204" pitchFamily="34" charset="0"/>
                          <a:cs typeface="Calibri Light" panose="020F0302020204030204" pitchFamily="34" charset="0"/>
                        </a:rPr>
                        <a:t>Market</a:t>
                      </a:r>
                      <a:r>
                        <a:rPr lang="fr-FR" sz="1400" b="0" u="none" dirty="0" smtClean="0">
                          <a:solidFill>
                            <a:schemeClr val="tx1"/>
                          </a:solidFill>
                          <a:effectLst/>
                          <a:latin typeface="Calibri Light" panose="020F0302020204030204" pitchFamily="34" charset="0"/>
                          <a:cs typeface="Calibri Light" panose="020F0302020204030204" pitchFamily="34" charset="0"/>
                        </a:rPr>
                        <a:t>, High Value, Résidentielle, Professionnelle</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Pays : BENIN, CAMEROUN, COTE  D’IVOIRE, </a:t>
                      </a:r>
                    </a:p>
                    <a:p>
                      <a:pPr marL="342000" lvl="0" indent="0">
                        <a:lnSpc>
                          <a:spcPct val="150000"/>
                        </a:lnSpc>
                        <a:spcAft>
                          <a:spcPts val="0"/>
                        </a:spcAft>
                        <a:buClr>
                          <a:srgbClr val="FF0000"/>
                        </a:buClr>
                        <a:buFont typeface="Courier New" panose="02070309020205020404" pitchFamily="49" charset="0"/>
                        <a:buNone/>
                      </a:pPr>
                      <a:r>
                        <a:rPr lang="fr-FR" sz="1400" b="0" u="none" dirty="0" smtClean="0">
                          <a:solidFill>
                            <a:schemeClr val="tx1"/>
                          </a:solidFill>
                          <a:effectLst/>
                          <a:latin typeface="Calibri Light" panose="020F0302020204030204" pitchFamily="34" charset="0"/>
                          <a:cs typeface="Calibri Light" panose="020F0302020204030204" pitchFamily="34" charset="0"/>
                        </a:rPr>
                        <a:t>CONGO BRAZZAVILLE, GUINEE CONAKRY, GUINEE  BISSAU</a:t>
                      </a:r>
                    </a:p>
                    <a:p>
                      <a:pPr marL="342900" lvl="0" indent="-342900">
                        <a:lnSpc>
                          <a:spcPct val="150000"/>
                        </a:lnSpc>
                        <a:spcAft>
                          <a:spcPts val="0"/>
                        </a:spcAft>
                        <a:buClr>
                          <a:srgbClr val="FF0000"/>
                        </a:buClr>
                        <a:buFont typeface="Courier New" panose="02070309020205020404" pitchFamily="49" charset="0"/>
                        <a:buChar char="o"/>
                      </a:pPr>
                      <a:endParaRPr lang="fr-FR" sz="1400" b="0"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CLIENT : </a:t>
                      </a:r>
                      <a:r>
                        <a:rPr lang="fr-FR" sz="1400" b="1" u="none"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BENIN TELECOMS  </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 Activités : Gestion service usagers,</a:t>
                      </a:r>
                    </a:p>
                    <a:p>
                      <a:pPr marL="342000" lvl="0" indent="0">
                        <a:lnSpc>
                          <a:spcPct val="150000"/>
                        </a:lnSpc>
                        <a:spcAft>
                          <a:spcPts val="0"/>
                        </a:spcAft>
                        <a:buClr>
                          <a:srgbClr val="FF0000"/>
                        </a:buClr>
                        <a:buFont typeface="Courier New" panose="02070309020205020404" pitchFamily="49" charset="0"/>
                        <a:buNone/>
                      </a:pPr>
                      <a:r>
                        <a:rPr lang="fr-FR" sz="1400" b="0" u="none" dirty="0" err="1" smtClean="0">
                          <a:solidFill>
                            <a:schemeClr val="tx1"/>
                          </a:solidFill>
                          <a:effectLst/>
                          <a:latin typeface="Calibri Light" panose="020F0302020204030204" pitchFamily="34" charset="0"/>
                          <a:cs typeface="Calibri Light" panose="020F0302020204030204" pitchFamily="34" charset="0"/>
                        </a:rPr>
                        <a:t>Inbound</a:t>
                      </a:r>
                      <a:r>
                        <a:rPr lang="fr-FR" sz="1400" b="0" u="none" dirty="0" smtClean="0">
                          <a:solidFill>
                            <a:schemeClr val="tx1"/>
                          </a:solidFill>
                          <a:effectLst/>
                          <a:latin typeface="Calibri Light" panose="020F0302020204030204" pitchFamily="34" charset="0"/>
                          <a:cs typeface="Calibri Light" panose="020F0302020204030204" pitchFamily="34" charset="0"/>
                        </a:rPr>
                        <a:t> call, Assistance aux utilisateurs, Conseil en ligne </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Nombre d'année d'expérience : 8ans  (toujours en cours avec SBIN)</a:t>
                      </a: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Cibles : Résidentielle</a:t>
                      </a:r>
                      <a:endParaRPr lang="fr-FR" sz="1400" b="0" u="none" dirty="0">
                        <a:solidFill>
                          <a:schemeClr val="tx1"/>
                        </a:solidFill>
                        <a:effectLst/>
                        <a:latin typeface="Calibri Light" panose="020F0302020204030204" pitchFamily="34" charset="0"/>
                        <a:cs typeface="Calibri Light" panose="020F03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31950108"/>
                  </a:ext>
                </a:extLst>
              </a:tr>
            </a:tbl>
          </a:graphicData>
        </a:graphic>
      </p:graphicFrame>
      <p:sp>
        <p:nvSpPr>
          <p:cNvPr id="8" name="ZoneTexte 7"/>
          <p:cNvSpPr txBox="1"/>
          <p:nvPr/>
        </p:nvSpPr>
        <p:spPr>
          <a:xfrm>
            <a:off x="319232" y="1529335"/>
            <a:ext cx="4698033" cy="369332"/>
          </a:xfrm>
          <a:prstGeom prst="rect">
            <a:avLst/>
          </a:prstGeom>
          <a:noFill/>
        </p:spPr>
        <p:txBody>
          <a:bodyPr wrap="square" rtlCol="0">
            <a:spAutoFit/>
          </a:bodyPr>
          <a:lstStyle/>
          <a:p>
            <a:r>
              <a:rPr lang="fr-FR" b="1" dirty="0" smtClean="0">
                <a:latin typeface="Calibri Light" panose="020F0302020204030204" pitchFamily="34" charset="0"/>
                <a:cs typeface="Calibri Light" panose="020F0302020204030204" pitchFamily="34" charset="0"/>
              </a:rPr>
              <a:t>Catégorie Clients TELCO</a:t>
            </a:r>
            <a:endParaRPr lang="fr-FR" b="1" dirty="0">
              <a:latin typeface="Calibri Light" panose="020F0302020204030204" pitchFamily="34" charset="0"/>
              <a:cs typeface="Calibri Light" panose="020F0302020204030204" pitchFamily="34" charset="0"/>
            </a:endParaRPr>
          </a:p>
        </p:txBody>
      </p:sp>
      <p:pic>
        <p:nvPicPr>
          <p:cNvPr id="3" name="Image 2"/>
          <p:cNvPicPr>
            <a:picLocks noChangeAspect="1"/>
          </p:cNvPicPr>
          <p:nvPr/>
        </p:nvPicPr>
        <p:blipFill>
          <a:blip r:embed="rId2"/>
          <a:stretch>
            <a:fillRect/>
          </a:stretch>
        </p:blipFill>
        <p:spPr>
          <a:xfrm>
            <a:off x="5519854" y="8350256"/>
            <a:ext cx="1492832" cy="563333"/>
          </a:xfrm>
          <a:prstGeom prst="rect">
            <a:avLst/>
          </a:prstGeom>
        </p:spPr>
      </p:pic>
      <p:pic>
        <p:nvPicPr>
          <p:cNvPr id="12" name="Image 11"/>
          <p:cNvPicPr/>
          <p:nvPr/>
        </p:nvPicPr>
        <p:blipFill>
          <a:blip r:embed="rId3" cstate="print">
            <a:extLst>
              <a:ext uri="{28A0092B-C50C-407E-A947-70E740481C1C}">
                <a14:useLocalDpi xmlns:a14="http://schemas.microsoft.com/office/drawing/2010/main" val="0"/>
              </a:ext>
            </a:extLst>
          </a:blip>
          <a:stretch>
            <a:fillRect/>
          </a:stretch>
        </p:blipFill>
        <p:spPr>
          <a:xfrm>
            <a:off x="5820936" y="6010507"/>
            <a:ext cx="853843" cy="816518"/>
          </a:xfrm>
          <a:prstGeom prst="rect">
            <a:avLst/>
          </a:prstGeom>
        </p:spPr>
      </p:pic>
      <p:pic>
        <p:nvPicPr>
          <p:cNvPr id="13" name="Image 12" descr="C:\Users\mdegboe\Pictures\moov afric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7122" y="3010829"/>
            <a:ext cx="1062383" cy="722127"/>
          </a:xfrm>
          <a:prstGeom prst="rect">
            <a:avLst/>
          </a:prstGeom>
          <a:noFill/>
          <a:ln>
            <a:noFill/>
          </a:ln>
        </p:spPr>
      </p:pic>
    </p:spTree>
    <p:extLst>
      <p:ext uri="{BB962C8B-B14F-4D97-AF65-F5344CB8AC3E}">
        <p14:creationId xmlns:p14="http://schemas.microsoft.com/office/powerpoint/2010/main" val="36346824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94</a:t>
            </a:fld>
            <a:endParaRPr lang="fr-FR" sz="900" noProof="0" dirty="0">
              <a:solidFill>
                <a:schemeClr val="bg1">
                  <a:alpha val="70000"/>
                </a:schemeClr>
              </a:solidFill>
            </a:endParaRPr>
          </a:p>
        </p:txBody>
      </p:sp>
      <p:graphicFrame>
        <p:nvGraphicFramePr>
          <p:cNvPr id="15" name="Tableau 14"/>
          <p:cNvGraphicFramePr>
            <a:graphicFrameLocks noGrp="1"/>
          </p:cNvGraphicFramePr>
          <p:nvPr/>
        </p:nvGraphicFramePr>
        <p:xfrm>
          <a:off x="390293" y="2481051"/>
          <a:ext cx="6939339" cy="6011315"/>
        </p:xfrm>
        <a:graphic>
          <a:graphicData uri="http://schemas.openxmlformats.org/drawingml/2006/table">
            <a:tbl>
              <a:tblPr firstRow="1" firstCol="1" bandRow="1">
                <a:tableStyleId>{5C22544A-7EE6-4342-B048-85BDC9FD1C3A}</a:tableStyleId>
              </a:tblPr>
              <a:tblGrid>
                <a:gridCol w="6939339">
                  <a:extLst>
                    <a:ext uri="{9D8B030D-6E8A-4147-A177-3AD203B41FA5}">
                      <a16:colId xmlns:a16="http://schemas.microsoft.com/office/drawing/2014/main" xmlns="" val="493394402"/>
                    </a:ext>
                  </a:extLst>
                </a:gridCol>
              </a:tblGrid>
              <a:tr h="6011315">
                <a:tc>
                  <a:txBody>
                    <a:bodyPr/>
                    <a:lstStyle/>
                    <a:p>
                      <a:pPr marL="342900" lvl="0" indent="-342900">
                        <a:lnSpc>
                          <a:spcPct val="150000"/>
                        </a:lnSpc>
                        <a:spcAft>
                          <a:spcPts val="0"/>
                        </a:spcAft>
                        <a:buClr>
                          <a:srgbClr val="FF0000"/>
                        </a:buClr>
                        <a:buFont typeface="Courier New" panose="02070309020205020404" pitchFamily="49" charset="0"/>
                        <a:buChar char="o"/>
                      </a:pPr>
                      <a:r>
                        <a:rPr lang="fr-FR" sz="1400" b="0" u="none" dirty="0">
                          <a:solidFill>
                            <a:schemeClr val="tx1"/>
                          </a:solidFill>
                          <a:effectLst/>
                          <a:latin typeface="Calibri Light" panose="020F0302020204030204" pitchFamily="34" charset="0"/>
                          <a:cs typeface="Calibri Light" panose="020F0302020204030204" pitchFamily="34" charset="0"/>
                        </a:rPr>
                        <a:t>COMPTE CLIENT : </a:t>
                      </a:r>
                      <a:r>
                        <a:rPr lang="fr-FR" sz="1400" b="1" u="none"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EDITION DUPUIS     </a:t>
                      </a:r>
                    </a:p>
                    <a:p>
                      <a:pPr marL="342900" lvl="0" indent="-342900">
                        <a:lnSpc>
                          <a:spcPct val="150000"/>
                        </a:lnSpc>
                        <a:spcAft>
                          <a:spcPts val="0"/>
                        </a:spcAft>
                        <a:buClr>
                          <a:srgbClr val="FF0000"/>
                        </a:buClr>
                        <a:buFont typeface="Courier New" panose="02070309020205020404" pitchFamily="49" charset="0"/>
                        <a:buChar char="o"/>
                      </a:pPr>
                      <a:r>
                        <a:rPr lang="fr-FR" sz="1400" b="0" u="none" dirty="0">
                          <a:solidFill>
                            <a:schemeClr val="tx1"/>
                          </a:solidFill>
                          <a:effectLst/>
                          <a:latin typeface="Calibri Light" panose="020F0302020204030204" pitchFamily="34" charset="0"/>
                          <a:cs typeface="Calibri Light" panose="020F0302020204030204" pitchFamily="34" charset="0"/>
                        </a:rPr>
                        <a:t>Activités  : Télémarketing, </a:t>
                      </a:r>
                      <a:r>
                        <a:rPr lang="fr-FR" sz="1400" b="0" u="none" dirty="0" err="1" smtClean="0">
                          <a:solidFill>
                            <a:schemeClr val="tx1"/>
                          </a:solidFill>
                          <a:effectLst/>
                          <a:latin typeface="Calibri Light" panose="020F0302020204030204" pitchFamily="34" charset="0"/>
                          <a:cs typeface="Calibri Light" panose="020F0302020204030204" pitchFamily="34" charset="0"/>
                        </a:rPr>
                        <a:t>outboundcall</a:t>
                      </a:r>
                      <a:r>
                        <a:rPr lang="fr-FR" sz="1400" b="0" u="none" dirty="0" smtClean="0">
                          <a:solidFill>
                            <a:schemeClr val="tx1"/>
                          </a:solidFill>
                          <a:effectLst/>
                          <a:latin typeface="Calibri Light" panose="020F0302020204030204" pitchFamily="34" charset="0"/>
                          <a:cs typeface="Calibri Light" panose="020F0302020204030204" pitchFamily="34" charset="0"/>
                        </a:rPr>
                        <a:t> </a:t>
                      </a:r>
                      <a:endParaRPr lang="fr-FR" sz="1400" b="0" u="none" dirty="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a:solidFill>
                            <a:schemeClr val="tx1"/>
                          </a:solidFill>
                          <a:effectLst/>
                          <a:latin typeface="Calibri Light" panose="020F0302020204030204" pitchFamily="34" charset="0"/>
                          <a:cs typeface="Calibri Light" panose="020F0302020204030204" pitchFamily="34" charset="0"/>
                        </a:rPr>
                        <a:t>Nombre d'année d'expérience : 02 ans</a:t>
                      </a:r>
                    </a:p>
                    <a:p>
                      <a:pPr marL="342900" lvl="0" indent="-342900">
                        <a:lnSpc>
                          <a:spcPct val="150000"/>
                        </a:lnSpc>
                        <a:spcAft>
                          <a:spcPts val="0"/>
                        </a:spcAft>
                        <a:buClr>
                          <a:srgbClr val="FF0000"/>
                        </a:buClr>
                        <a:buFont typeface="Courier New" panose="02070309020205020404" pitchFamily="49" charset="0"/>
                        <a:buChar char="o"/>
                      </a:pPr>
                      <a:r>
                        <a:rPr lang="fr-FR" sz="1400" b="0" u="none" dirty="0">
                          <a:solidFill>
                            <a:schemeClr val="tx1"/>
                          </a:solidFill>
                          <a:effectLst/>
                          <a:latin typeface="Calibri Light" panose="020F0302020204030204" pitchFamily="34" charset="0"/>
                          <a:cs typeface="Calibri Light" panose="020F0302020204030204" pitchFamily="34" charset="0"/>
                        </a:rPr>
                        <a:t>Cibles : Résidentielle, </a:t>
                      </a:r>
                    </a:p>
                    <a:p>
                      <a:pPr marL="0" lvl="0" indent="0">
                        <a:lnSpc>
                          <a:spcPct val="150000"/>
                        </a:lnSpc>
                        <a:spcAft>
                          <a:spcPts val="0"/>
                        </a:spcAft>
                        <a:buClr>
                          <a:srgbClr val="FF0000"/>
                        </a:buClr>
                        <a:buFont typeface="Courier New" panose="02070309020205020404" pitchFamily="49" charset="0"/>
                        <a:buNone/>
                      </a:pPr>
                      <a:endParaRPr lang="fr-FR" sz="1400" b="0" u="none" dirty="0" smtClean="0">
                        <a:solidFill>
                          <a:schemeClr val="tx1"/>
                        </a:solidFill>
                        <a:effectLst/>
                        <a:latin typeface="Calibri Light" panose="020F0302020204030204" pitchFamily="34" charset="0"/>
                        <a:cs typeface="Calibri Light" panose="020F0302020204030204" pitchFamily="34" charset="0"/>
                      </a:endParaRPr>
                    </a:p>
                    <a:p>
                      <a:pPr marL="342900" lvl="0" indent="-342900">
                        <a:lnSpc>
                          <a:spcPct val="150000"/>
                        </a:lnSpc>
                        <a:spcAft>
                          <a:spcPts val="0"/>
                        </a:spcAft>
                        <a:buClr>
                          <a:srgbClr val="FF0000"/>
                        </a:buClr>
                        <a:buFont typeface="Courier New" panose="02070309020205020404" pitchFamily="49" charset="0"/>
                        <a:buChar char="o"/>
                      </a:pPr>
                      <a:r>
                        <a:rPr lang="fr-FR" sz="1400" b="0" u="none" dirty="0" smtClean="0">
                          <a:solidFill>
                            <a:schemeClr val="tx1"/>
                          </a:solidFill>
                          <a:effectLst/>
                          <a:latin typeface="Calibri Light" panose="020F0302020204030204" pitchFamily="34" charset="0"/>
                          <a:cs typeface="Calibri Light" panose="020F0302020204030204" pitchFamily="34" charset="0"/>
                        </a:rPr>
                        <a:t>COMPTE </a:t>
                      </a:r>
                      <a:r>
                        <a:rPr lang="fr-FR" sz="1400" b="0" u="none" dirty="0">
                          <a:solidFill>
                            <a:schemeClr val="tx1"/>
                          </a:solidFill>
                          <a:effectLst/>
                          <a:latin typeface="Calibri Light" panose="020F0302020204030204" pitchFamily="34" charset="0"/>
                          <a:cs typeface="Calibri Light" panose="020F0302020204030204" pitchFamily="34" charset="0"/>
                        </a:rPr>
                        <a:t>CLIENT : </a:t>
                      </a:r>
                      <a:r>
                        <a:rPr lang="fr-FR" sz="1400" b="1" u="none"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IBD </a:t>
                      </a:r>
                    </a:p>
                    <a:p>
                      <a:pPr marL="342900" lvl="0" indent="-342900">
                        <a:lnSpc>
                          <a:spcPct val="150000"/>
                        </a:lnSpc>
                        <a:spcAft>
                          <a:spcPts val="0"/>
                        </a:spcAft>
                        <a:buClr>
                          <a:srgbClr val="FF0000"/>
                        </a:buClr>
                        <a:buFont typeface="Courier New" panose="02070309020205020404" pitchFamily="49" charset="0"/>
                        <a:buChar char="o"/>
                      </a:pPr>
                      <a:r>
                        <a:rPr lang="fr-FR" sz="1400" b="0" u="none" dirty="0">
                          <a:solidFill>
                            <a:schemeClr val="tx1"/>
                          </a:solidFill>
                          <a:effectLst/>
                          <a:latin typeface="Calibri Light" panose="020F0302020204030204" pitchFamily="34" charset="0"/>
                          <a:cs typeface="Calibri Light" panose="020F0302020204030204" pitchFamily="34" charset="0"/>
                        </a:rPr>
                        <a:t>Activités : </a:t>
                      </a:r>
                      <a:r>
                        <a:rPr lang="fr-FR" sz="1400" b="0" u="none" dirty="0" err="1">
                          <a:solidFill>
                            <a:schemeClr val="tx1"/>
                          </a:solidFill>
                          <a:effectLst/>
                          <a:latin typeface="Calibri Light" panose="020F0302020204030204" pitchFamily="34" charset="0"/>
                          <a:cs typeface="Calibri Light" panose="020F0302020204030204" pitchFamily="34" charset="0"/>
                        </a:rPr>
                        <a:t>outboundcall</a:t>
                      </a:r>
                      <a:r>
                        <a:rPr lang="fr-FR" sz="1400" b="0" u="none" dirty="0">
                          <a:solidFill>
                            <a:schemeClr val="tx1"/>
                          </a:solidFill>
                          <a:effectLst/>
                          <a:latin typeface="Calibri Light" panose="020F0302020204030204" pitchFamily="34" charset="0"/>
                          <a:cs typeface="Calibri Light" panose="020F0302020204030204" pitchFamily="34" charset="0"/>
                        </a:rPr>
                        <a:t>, Défiscalisation</a:t>
                      </a:r>
                    </a:p>
                    <a:p>
                      <a:pPr marL="342900" lvl="0" indent="-342900">
                        <a:lnSpc>
                          <a:spcPct val="150000"/>
                        </a:lnSpc>
                        <a:spcAft>
                          <a:spcPts val="0"/>
                        </a:spcAft>
                        <a:buClr>
                          <a:srgbClr val="FF0000"/>
                        </a:buClr>
                        <a:buFont typeface="Courier New" panose="02070309020205020404" pitchFamily="49" charset="0"/>
                        <a:buChar char="o"/>
                      </a:pPr>
                      <a:r>
                        <a:rPr lang="fr-FR" sz="1400" b="0" u="none" dirty="0">
                          <a:solidFill>
                            <a:schemeClr val="tx1"/>
                          </a:solidFill>
                          <a:effectLst/>
                          <a:latin typeface="Calibri Light" panose="020F0302020204030204" pitchFamily="34" charset="0"/>
                          <a:cs typeface="Calibri Light" panose="020F0302020204030204" pitchFamily="34" charset="0"/>
                        </a:rPr>
                        <a:t>Nombre d'année d'expériences : 03 ans</a:t>
                      </a:r>
                    </a:p>
                    <a:p>
                      <a:pPr marL="342900" lvl="0" indent="-342900">
                        <a:lnSpc>
                          <a:spcPct val="150000"/>
                        </a:lnSpc>
                        <a:spcAft>
                          <a:spcPts val="0"/>
                        </a:spcAft>
                        <a:buClr>
                          <a:srgbClr val="FF0000"/>
                        </a:buClr>
                        <a:buFont typeface="Courier New" panose="02070309020205020404" pitchFamily="49" charset="0"/>
                        <a:buChar char="o"/>
                      </a:pPr>
                      <a:r>
                        <a:rPr lang="fr-FR" sz="1400" b="0" u="none" dirty="0">
                          <a:solidFill>
                            <a:schemeClr val="tx1"/>
                          </a:solidFill>
                          <a:effectLst/>
                          <a:latin typeface="Calibri Light" panose="020F0302020204030204" pitchFamily="34" charset="0"/>
                          <a:cs typeface="Calibri Light" panose="020F0302020204030204" pitchFamily="34" charset="0"/>
                        </a:rPr>
                        <a:t>Cibles : </a:t>
                      </a:r>
                      <a:r>
                        <a:rPr lang="fr-FR" sz="1400" b="0" u="none" dirty="0" smtClean="0">
                          <a:solidFill>
                            <a:schemeClr val="tx1"/>
                          </a:solidFill>
                          <a:effectLst/>
                          <a:latin typeface="Calibri Light" panose="020F0302020204030204" pitchFamily="34" charset="0"/>
                          <a:cs typeface="Calibri Light" panose="020F0302020204030204" pitchFamily="34" charset="0"/>
                        </a:rPr>
                        <a:t>Résidentielle</a:t>
                      </a:r>
                    </a:p>
                    <a:p>
                      <a:pPr lvl="0"/>
                      <a:r>
                        <a:rPr lang="fr-FR" sz="1116" b="1" u="sng" kern="1200" dirty="0" smtClean="0">
                          <a:solidFill>
                            <a:schemeClr val="lt1"/>
                          </a:solidFill>
                          <a:effectLst/>
                          <a:latin typeface="+mn-lt"/>
                          <a:ea typeface="+mn-ea"/>
                          <a:cs typeface="+mn-cs"/>
                        </a:rPr>
                        <a:t>ONSHORE</a:t>
                      </a:r>
                      <a:endParaRPr lang="fr-FR" sz="1400" dirty="0" smtClean="0">
                        <a:effectLst/>
                      </a:endParaRPr>
                    </a:p>
                    <a:p>
                      <a:pPr marL="0" lvl="0" indent="0" algn="l" defTabSz="566745" rtl="0" eaLnBrk="1" latinLnBrk="0" hangingPunct="1">
                        <a:lnSpc>
                          <a:spcPct val="150000"/>
                        </a:lnSpc>
                        <a:spcAft>
                          <a:spcPts val="0"/>
                        </a:spcAft>
                        <a:buClr>
                          <a:srgbClr val="FF0000"/>
                        </a:buClr>
                        <a:buFont typeface="Courier New" panose="02070309020205020404" pitchFamily="49" charset="0"/>
                        <a:buNone/>
                      </a:pPr>
                      <a:r>
                        <a:rPr lang="fr-FR" sz="1400" b="1" u="none" kern="1200" dirty="0" smtClean="0">
                          <a:solidFill>
                            <a:schemeClr val="tx1"/>
                          </a:solidFill>
                          <a:effectLst/>
                          <a:latin typeface="Calibri Light" panose="020F0302020204030204" pitchFamily="34" charset="0"/>
                          <a:ea typeface="+mn-ea"/>
                          <a:cs typeface="Calibri Light" panose="020F0302020204030204" pitchFamily="34" charset="0"/>
                        </a:rPr>
                        <a:t>Comptes </a:t>
                      </a:r>
                      <a:r>
                        <a:rPr lang="fr-FR" sz="1400" b="1" u="none" kern="1200" dirty="0" err="1" smtClean="0">
                          <a:solidFill>
                            <a:schemeClr val="tx1"/>
                          </a:solidFill>
                          <a:effectLst/>
                          <a:latin typeface="Calibri Light" panose="020F0302020204030204" pitchFamily="34" charset="0"/>
                          <a:ea typeface="+mn-ea"/>
                          <a:cs typeface="Calibri Light" panose="020F0302020204030204" pitchFamily="34" charset="0"/>
                        </a:rPr>
                        <a:t>Onshore</a:t>
                      </a:r>
                      <a:endParaRPr lang="fr-FR" sz="1400" b="1" u="none" kern="1200" dirty="0" smtClean="0">
                        <a:solidFill>
                          <a:schemeClr val="tx1"/>
                        </a:solidFill>
                        <a:effectLst/>
                        <a:latin typeface="Calibri Light" panose="020F0302020204030204" pitchFamily="34" charset="0"/>
                        <a:ea typeface="+mn-ea"/>
                        <a:cs typeface="Calibri Light" panose="020F0302020204030204" pitchFamily="34" charset="0"/>
                      </a:endParaRP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COMPTE CLIENT : </a:t>
                      </a:r>
                      <a:r>
                        <a:rPr lang="fr-FR" sz="1400" b="1" u="none" kern="12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rPr>
                        <a:t>ECOBANK</a:t>
                      </a: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  </a:t>
                      </a: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Activités : </a:t>
                      </a:r>
                      <a:r>
                        <a:rPr lang="fr-FR" sz="1400" b="0" u="none" kern="1200" dirty="0" err="1" smtClean="0">
                          <a:solidFill>
                            <a:schemeClr val="tx1"/>
                          </a:solidFill>
                          <a:effectLst/>
                          <a:latin typeface="Calibri Light" panose="020F0302020204030204" pitchFamily="34" charset="0"/>
                          <a:ea typeface="+mn-ea"/>
                          <a:cs typeface="Calibri Light" panose="020F0302020204030204" pitchFamily="34" charset="0"/>
                        </a:rPr>
                        <a:t>outboundcall</a:t>
                      </a: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 Télé recouvrement</a:t>
                      </a: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Nombre d'année d'expérience : 03 ans</a:t>
                      </a: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Cibles : Résidentielle, </a:t>
                      </a: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endParaRPr lang="en-US" sz="1400" b="0" u="none" kern="1200" dirty="0" smtClean="0">
                        <a:solidFill>
                          <a:schemeClr val="tx1"/>
                        </a:solidFill>
                        <a:effectLst/>
                        <a:latin typeface="Calibri Light" panose="020F0302020204030204" pitchFamily="34" charset="0"/>
                        <a:ea typeface="+mn-ea"/>
                        <a:cs typeface="Calibri Light" panose="020F0302020204030204" pitchFamily="34" charset="0"/>
                      </a:endParaRP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r>
                        <a:rPr lang="en-US" sz="1400" b="0" u="none" kern="1200" dirty="0" smtClean="0">
                          <a:solidFill>
                            <a:schemeClr val="tx1"/>
                          </a:solidFill>
                          <a:effectLst/>
                          <a:latin typeface="Calibri Light" panose="020F0302020204030204" pitchFamily="34" charset="0"/>
                          <a:ea typeface="+mn-ea"/>
                          <a:cs typeface="Calibri Light" panose="020F0302020204030204" pitchFamily="34" charset="0"/>
                        </a:rPr>
                        <a:t>COMPTE CLIENT:  </a:t>
                      </a:r>
                      <a:r>
                        <a:rPr lang="en-US" sz="1400" b="1" u="none" kern="12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rPr>
                        <a:t>BANK OF AFRICA (BOA)  </a:t>
                      </a:r>
                      <a:endParaRPr lang="fr-FR" sz="1400" b="1" u="none" kern="1200" dirty="0" smtClean="0">
                        <a:solidFill>
                          <a:schemeClr val="tx1"/>
                        </a:solidFill>
                        <a:effectLst>
                          <a:outerShdw blurRad="38100" dist="38100" dir="2700000" algn="tl">
                            <a:srgbClr val="000000">
                              <a:alpha val="43137"/>
                            </a:srgbClr>
                          </a:outerShdw>
                        </a:effectLst>
                        <a:latin typeface="Calibri Light" panose="020F0302020204030204" pitchFamily="34" charset="0"/>
                        <a:ea typeface="+mn-ea"/>
                        <a:cs typeface="Calibri Light" panose="020F0302020204030204" pitchFamily="34" charset="0"/>
                      </a:endParaRP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Activités : </a:t>
                      </a:r>
                      <a:r>
                        <a:rPr lang="fr-FR" sz="1400" b="0" u="none" kern="1200" dirty="0" err="1" smtClean="0">
                          <a:solidFill>
                            <a:schemeClr val="tx1"/>
                          </a:solidFill>
                          <a:effectLst/>
                          <a:latin typeface="Calibri Light" panose="020F0302020204030204" pitchFamily="34" charset="0"/>
                          <a:ea typeface="+mn-ea"/>
                          <a:cs typeface="Calibri Light" panose="020F0302020204030204" pitchFamily="34" charset="0"/>
                        </a:rPr>
                        <a:t>outboundcall</a:t>
                      </a: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 Enquête de satisfaction</a:t>
                      </a:r>
                    </a:p>
                    <a:p>
                      <a:pPr marL="342900" lvl="0" indent="-342900" algn="l" defTabSz="566745" rtl="0" eaLnBrk="1" latinLnBrk="0" hangingPunct="1">
                        <a:lnSpc>
                          <a:spcPct val="150000"/>
                        </a:lnSpc>
                        <a:spcAft>
                          <a:spcPts val="0"/>
                        </a:spcAft>
                        <a:buClr>
                          <a:srgbClr val="FF0000"/>
                        </a:buClr>
                        <a:buFont typeface="Courier New" panose="02070309020205020404" pitchFamily="49" charset="0"/>
                        <a:buChar char="o"/>
                      </a:pPr>
                      <a:r>
                        <a:rPr lang="fr-FR" sz="1400" b="0" u="none" kern="1200" dirty="0" smtClean="0">
                          <a:solidFill>
                            <a:schemeClr val="tx1"/>
                          </a:solidFill>
                          <a:effectLst/>
                          <a:latin typeface="Calibri Light" panose="020F0302020204030204" pitchFamily="34" charset="0"/>
                          <a:ea typeface="+mn-ea"/>
                          <a:cs typeface="Calibri Light" panose="020F0302020204030204" pitchFamily="34" charset="0"/>
                        </a:rPr>
                        <a:t>Nombre d'année d'expérience : 03ans</a:t>
                      </a:r>
                      <a:endParaRPr lang="fr-FR" sz="1400" b="0" u="none" kern="1200" dirty="0">
                        <a:solidFill>
                          <a:schemeClr val="tx1"/>
                        </a:solidFill>
                        <a:effectLst/>
                        <a:latin typeface="Calibri Light" panose="020F0302020204030204" pitchFamily="34" charset="0"/>
                        <a:ea typeface="+mn-ea"/>
                        <a:cs typeface="Calibri Light" panose="020F03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31950108"/>
                  </a:ext>
                </a:extLst>
              </a:tr>
            </a:tbl>
          </a:graphicData>
        </a:graphic>
      </p:graphicFrame>
      <p:pic>
        <p:nvPicPr>
          <p:cNvPr id="5138" name="Image 11" descr="Description : LOGO IBD GROUP.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433499" y="3590285"/>
            <a:ext cx="1407357" cy="101006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936" y="2559956"/>
            <a:ext cx="1021083" cy="473313"/>
          </a:xfrm>
          <a:prstGeom prst="rect">
            <a:avLst/>
          </a:prstGeom>
          <a:noFill/>
        </p:spPr>
      </p:pic>
      <p:pic>
        <p:nvPicPr>
          <p:cNvPr id="27" name="Image 26" descr="Description : eco1.jpg"/>
          <p:cNvPicPr/>
          <p:nvPr/>
        </p:nvPicPr>
        <p:blipFill>
          <a:blip r:embed="rId4">
            <a:extLst>
              <a:ext uri="{28A0092B-C50C-407E-A947-70E740481C1C}">
                <a14:useLocalDpi xmlns:a14="http://schemas.microsoft.com/office/drawing/2010/main" val="0"/>
              </a:ext>
            </a:extLst>
          </a:blip>
          <a:srcRect/>
          <a:stretch>
            <a:fillRect/>
          </a:stretch>
        </p:blipFill>
        <p:spPr bwMode="auto">
          <a:xfrm>
            <a:off x="5663738" y="5708022"/>
            <a:ext cx="972185" cy="561975"/>
          </a:xfrm>
          <a:prstGeom prst="rect">
            <a:avLst/>
          </a:prstGeom>
          <a:noFill/>
          <a:extLst/>
        </p:spPr>
      </p:pic>
      <p:pic>
        <p:nvPicPr>
          <p:cNvPr id="28" name="Image 27" descr="C:\Users\mdegboe\Pictures\BOA.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738" y="7377670"/>
            <a:ext cx="1113790" cy="676275"/>
          </a:xfrm>
          <a:prstGeom prst="rect">
            <a:avLst/>
          </a:prstGeom>
          <a:noFill/>
          <a:ln>
            <a:noFill/>
          </a:ln>
        </p:spPr>
      </p:pic>
      <p:sp>
        <p:nvSpPr>
          <p:cNvPr id="10" name="ZoneTexte 9"/>
          <p:cNvSpPr txBox="1"/>
          <p:nvPr/>
        </p:nvSpPr>
        <p:spPr>
          <a:xfrm>
            <a:off x="319232" y="1529335"/>
            <a:ext cx="4698033" cy="1107996"/>
          </a:xfrm>
          <a:prstGeom prst="rect">
            <a:avLst/>
          </a:prstGeom>
          <a:noFill/>
        </p:spPr>
        <p:txBody>
          <a:bodyPr wrap="square" rtlCol="0">
            <a:spAutoFit/>
          </a:bodyPr>
          <a:lstStyle/>
          <a:p>
            <a:pPr>
              <a:lnSpc>
                <a:spcPct val="150000"/>
              </a:lnSpc>
            </a:pPr>
            <a:r>
              <a:rPr lang="fr-FR" b="1" dirty="0" smtClean="0">
                <a:latin typeface="Calibri Light" panose="020F0302020204030204" pitchFamily="34" charset="0"/>
                <a:cs typeface="Calibri Light" panose="020F0302020204030204" pitchFamily="34" charset="0"/>
              </a:rPr>
              <a:t>Catégorie Autres secteurs</a:t>
            </a:r>
          </a:p>
          <a:p>
            <a:pPr lvl="0">
              <a:lnSpc>
                <a:spcPct val="150000"/>
              </a:lnSpc>
            </a:pPr>
            <a:r>
              <a:rPr lang="fr-FR" sz="1400" b="1" dirty="0" smtClean="0">
                <a:latin typeface="Calibri Light" panose="020F0302020204030204" pitchFamily="34" charset="0"/>
                <a:cs typeface="Calibri Light" panose="020F0302020204030204" pitchFamily="34" charset="0"/>
              </a:rPr>
              <a:t>Comptes Offshore</a:t>
            </a:r>
            <a:endParaRPr lang="fr-FR" sz="1400" b="1" dirty="0">
              <a:latin typeface="Calibri Light" panose="020F0302020204030204" pitchFamily="34" charset="0"/>
              <a:cs typeface="Calibri Light" panose="020F0302020204030204" pitchFamily="34" charset="0"/>
            </a:endParaRPr>
          </a:p>
          <a:p>
            <a:endParaRPr lang="fr-FR"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60351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6" name="Rectangle 5"/>
          <p:cNvSpPr/>
          <p:nvPr/>
        </p:nvSpPr>
        <p:spPr>
          <a:xfrm>
            <a:off x="254000" y="1540013"/>
            <a:ext cx="7071710" cy="8704947"/>
          </a:xfrm>
          <a:prstGeom prst="rect">
            <a:avLst/>
          </a:prstGeom>
        </p:spPr>
        <p:txBody>
          <a:bodyPr wrap="square">
            <a:spAutoFit/>
          </a:bodyPr>
          <a:lstStyle/>
          <a:p>
            <a:pPr marL="0" lvl="1">
              <a:lnSpc>
                <a:spcPct val="150000"/>
              </a:lnSpc>
              <a:spcAft>
                <a:spcPts val="1000"/>
              </a:spcAft>
              <a:buClr>
                <a:srgbClr val="FF0000"/>
              </a:buClr>
              <a:buSzPts val="1600"/>
            </a:pPr>
            <a:r>
              <a:rPr lang="fr-FR" sz="2000" b="1"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rPr>
              <a:t>CHAPITRE VI: SERVICES POUVANT ETRE DEMANDES DANS LE FUTUR</a:t>
            </a:r>
            <a:endParaRPr lang="fr-FR" sz="1400" b="1" dirty="0" smtClean="0">
              <a:solidFill>
                <a:schemeClr val="accent1"/>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50000"/>
              </a:lnSpc>
              <a:spcAft>
                <a:spcPts val="1000"/>
              </a:spcAft>
            </a:pP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Il s’agit des projets additionnels tels que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ct val="114000"/>
              <a:buFont typeface="Arial" panose="020B0604020202020204" pitchFamily="34" charset="0"/>
              <a:buChar char="•"/>
            </a:pP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Enquêtes de satisfaction client sur nouveauté produit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ct val="114000"/>
              <a:buFont typeface="Arial" panose="020B0604020202020204" pitchFamily="34" charset="0"/>
              <a:buChar char="•"/>
            </a:pP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Campagne d’appels sortants pour la diffusion d’information, la démonstration de produit aux clients ou de télévente sur un produit</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ct val="114000"/>
              <a:buFont typeface="Arial" panose="020B0604020202020204" pitchFamily="34" charset="0"/>
              <a:buChar char="•"/>
            </a:pP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Installation ou aide à l’utilisation de produits </a:t>
            </a:r>
            <a:r>
              <a:rPr lang="fr-FR" sz="1400" dirty="0" smtClean="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ORANGE BURKINA FASO</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ct val="114000"/>
              <a:buFont typeface="Arial" panose="020B0604020202020204" pitchFamily="34" charset="0"/>
              <a:buChar char="•"/>
            </a:pP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Rappel client suite interruption téléphonique ou incident général</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ct val="114000"/>
              <a:buFont typeface="Arial" panose="020B0604020202020204" pitchFamily="34" charset="0"/>
              <a:buChar char="•"/>
            </a:pP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La gestion du BACK OFFICE gestion des réclamations niveau 2</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50000"/>
              </a:lnSpc>
              <a:spcAft>
                <a:spcPts val="0"/>
              </a:spcAft>
              <a:buClr>
                <a:srgbClr val="FF0000"/>
              </a:buClr>
              <a:buSzPct val="114000"/>
              <a:buFont typeface="Arial" panose="020B0604020202020204" pitchFamily="34" charset="0"/>
              <a:buChar char="•"/>
            </a:pP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La gestion du BACK OFFICE IDENTIFICATION des abonnés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Aft>
                <a:spcPts val="0"/>
              </a:spcAft>
              <a:buClr>
                <a:srgbClr val="FF0000"/>
              </a:buClr>
              <a:buSzPct val="114000"/>
            </a:pP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a:t>
            </a: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L’ensemble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de ces projets additionnels sont d’ores et déjà </a:t>
            </a:r>
            <a:r>
              <a:rPr lang="fr-FR" sz="1400" b="1"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réalisés </a:t>
            </a:r>
            <a:r>
              <a:rPr lang="fr-FR" sz="1400"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pour d’autres clients  donc leur mise en place qui fera l’objet d’un devis spécifique ne posera aucun problème</a:t>
            </a:r>
            <a:r>
              <a:rPr lang="fr-FR"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Il faudra juste définir les besoins précis grâce à une expression du besoin détaillée et un cahier des charges sera ensuite élaboré pour la mise en place des services concernés. Nous reprenons ci-dessous  les 4 premiers projets listés et vous apportons des informations utiles sur ce que nous faisons déjà en termes de projet similaires: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Aft>
                <a:spcPts val="0"/>
              </a:spcAft>
            </a:pPr>
            <a:r>
              <a:rPr lang="fr-FR" sz="1400" b="1"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Enquêtes de satisfaction client sur nouveauté produits</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Aft>
                <a:spcPts val="0"/>
              </a:spcAft>
            </a:pPr>
            <a:r>
              <a:rPr lang="fr-FR" sz="1400" dirty="0" smtClean="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De </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manière générale, </a:t>
            </a:r>
            <a:r>
              <a:rPr lang="fr-FR" sz="1400" b="1"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les enquêtes de satisfaction client font partie de notre quotidien en tant que prestataire de relation client</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Celles-ci permettent de </a:t>
            </a:r>
            <a:r>
              <a:rPr lang="fr-FR" sz="1400" b="1"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clairement relayer la voix du client</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Nous utilisons aujourd’hui plusieurs processus parmi lesquels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gn="just">
              <a:lnSpc>
                <a:spcPct val="150000"/>
              </a:lnSpc>
              <a:buClr>
                <a:srgbClr val="FF0000"/>
              </a:buClr>
              <a:buSzPct val="114000"/>
              <a:buFont typeface="Arial" panose="020B0604020202020204" pitchFamily="34" charset="0"/>
              <a:buChar char="•"/>
            </a:pPr>
            <a:r>
              <a:rPr lang="fr-FR" sz="1400" b="1"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La mise en place d’une évaluation à chaud à l’issue de l’interaction avec le client</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Le client est invité à noter l’appel grâce à un serveur interactif. Les données ainsi recueillies sont disponibles en temps réel et sont partagées en interne et en externe et constitue un outil très efficace pour entre autre piloter la performance des agents. </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Notre CRM permet de piloter cette activité</a:t>
            </a:r>
            <a:r>
              <a:rPr lang="es-ES" sz="1400" dirty="0">
                <a:latin typeface="Calibri Light" panose="020F0302020204030204" pitchFamily="34" charset="0"/>
                <a:ea typeface="Calibri" panose="020F0502020204030204" pitchFamily="34"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50000"/>
              </a:lnSpc>
              <a:spcAft>
                <a:spcPts val="0"/>
              </a:spcAft>
              <a:buClr>
                <a:srgbClr val="FF0000"/>
              </a:buClr>
              <a:buSzPct val="114000"/>
            </a:pPr>
            <a:endParaRPr lang="fr-FR"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95</a:t>
            </a:fld>
            <a:endParaRPr lang="fr-FR" sz="900" noProof="0" dirty="0">
              <a:solidFill>
                <a:schemeClr val="bg1">
                  <a:alpha val="70000"/>
                </a:schemeClr>
              </a:solidFill>
            </a:endParaRPr>
          </a:p>
        </p:txBody>
      </p:sp>
    </p:spTree>
    <p:extLst>
      <p:ext uri="{BB962C8B-B14F-4D97-AF65-F5344CB8AC3E}">
        <p14:creationId xmlns:p14="http://schemas.microsoft.com/office/powerpoint/2010/main" val="40728619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rtl="0"/>
            <a:r>
              <a:rPr lang="fr-FR" noProof="0" smtClean="0"/>
              <a:t>Réponse appel d'offre Externalisation partielle Activités de Services Clients _Orange Burkina_ sept 2022</a:t>
            </a:r>
            <a:endParaRPr lang="fr-FR" noProof="0" dirty="0"/>
          </a:p>
        </p:txBody>
      </p:sp>
      <p:sp>
        <p:nvSpPr>
          <p:cNvPr id="6" name="Rectangle 5"/>
          <p:cNvSpPr/>
          <p:nvPr/>
        </p:nvSpPr>
        <p:spPr>
          <a:xfrm>
            <a:off x="254000" y="1540013"/>
            <a:ext cx="7071710" cy="2492990"/>
          </a:xfrm>
          <a:prstGeom prst="rect">
            <a:avLst/>
          </a:prstGeom>
        </p:spPr>
        <p:txBody>
          <a:bodyPr wrap="square">
            <a:spAutoFit/>
          </a:bodyPr>
          <a:lstStyle/>
          <a:p>
            <a:pPr marL="342900" lvl="0" indent="-342900" algn="just">
              <a:lnSpc>
                <a:spcPct val="150000"/>
              </a:lnSpc>
              <a:spcAft>
                <a:spcPts val="0"/>
              </a:spcAft>
              <a:buClr>
                <a:srgbClr val="FF0000"/>
              </a:buClr>
              <a:buSzPct val="114000"/>
              <a:buFont typeface="Arial" panose="020B0604020202020204" pitchFamily="34" charset="0"/>
              <a:buChar char="•"/>
            </a:pPr>
            <a:r>
              <a:rPr lang="fr-FR" sz="1400" dirty="0" smtClean="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Il </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est possible </a:t>
            </a:r>
            <a:r>
              <a:rPr lang="fr-FR" sz="1400" b="1"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également d’envoyer un questionnaire par mail, par phoning ou un lien qui sera envoyé après son interaction via les réseaux sociaux</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Cette option présente l’avantage de pouvoir envoyer </a:t>
            </a:r>
            <a:r>
              <a:rPr lang="fr-FR" sz="1400" b="1"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un questionnaire plus complet et de pouvoir notamment s’il y a des questions ouvertes de recueillir des verbatim clients</a:t>
            </a:r>
            <a:r>
              <a:rPr lang="fr-FR" sz="1400" dirty="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 qui sont très utiles lorsqu’ils sont analysés.  L’envoi des questionnaires peut se faire soit par MEDIA CONTACT, soit par </a:t>
            </a:r>
            <a:r>
              <a:rPr lang="fr-FR" sz="1400" dirty="0" smtClean="0">
                <a:solidFill>
                  <a:srgbClr val="222222"/>
                </a:solidFill>
                <a:latin typeface="Calibri Light" panose="020F0302020204030204" pitchFamily="34" charset="0"/>
                <a:ea typeface="Times New Roman" panose="02020603050405020304" pitchFamily="18" charset="0"/>
                <a:cs typeface="Calibri Light" panose="020F0302020204030204" pitchFamily="34" charset="0"/>
              </a:rPr>
              <a:t>ORANGE BURKINA FASO.</a:t>
            </a:r>
            <a:endParaRPr lang="fr-FR" sz="1400" dirty="0">
              <a:latin typeface="Calibri Light" panose="020F0302020204030204" pitchFamily="34" charset="0"/>
              <a:ea typeface="Calibri" panose="020F0502020204030204" pitchFamily="34" charset="0"/>
              <a:cs typeface="Calibri Light" panose="020F0302020204030204" pitchFamily="34" charset="0"/>
            </a:endParaRPr>
          </a:p>
          <a:p>
            <a:pPr lvl="1">
              <a:lnSpc>
                <a:spcPct val="150000"/>
              </a:lnSpc>
              <a:spcAft>
                <a:spcPts val="1000"/>
              </a:spcAft>
              <a:buClr>
                <a:srgbClr val="FF0000"/>
              </a:buClr>
              <a:buSzPts val="1600"/>
            </a:pPr>
            <a:r>
              <a:rPr lang="fr-FR"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rPr>
              <a:t> </a:t>
            </a: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96</a:t>
            </a:fld>
            <a:endParaRPr lang="fr-FR" sz="900" noProof="0" dirty="0">
              <a:solidFill>
                <a:schemeClr val="bg1">
                  <a:alpha val="70000"/>
                </a:schemeClr>
              </a:solidFill>
            </a:endParaRPr>
          </a:p>
        </p:txBody>
      </p:sp>
    </p:spTree>
    <p:extLst>
      <p:ext uri="{BB962C8B-B14F-4D97-AF65-F5344CB8AC3E}">
        <p14:creationId xmlns:p14="http://schemas.microsoft.com/office/powerpoint/2010/main" val="10874428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181249" y="1410963"/>
            <a:ext cx="5595383" cy="421654"/>
          </a:xfrm>
          <a:prstGeom prst="rect">
            <a:avLst/>
          </a:prstGeom>
          <a:noFill/>
        </p:spPr>
        <p:txBody>
          <a:bodyPr wrap="square">
            <a:spAutoFit/>
          </a:bodyPr>
          <a:lstStyle/>
          <a:p>
            <a:pPr>
              <a:lnSpc>
                <a:spcPct val="107000"/>
              </a:lnSpc>
              <a:spcBef>
                <a:spcPts val="1053"/>
              </a:spcBef>
            </a:pP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CHAPITRE </a:t>
            </a:r>
            <a:r>
              <a:rPr lang="en-US" sz="2000" b="1" kern="0"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VII: </a:t>
            </a:r>
            <a:r>
              <a:rPr lang="en-US" sz="20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RETROPLANNING</a:t>
            </a:r>
            <a:endParaRPr lang="fr-FR"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xmlns="" id="{FD47E232-3AF9-7F85-3F4A-EC71AAE30EB4}"/>
              </a:ext>
            </a:extLst>
          </p:cNvPr>
          <p:cNvSpPr txBox="1"/>
          <p:nvPr/>
        </p:nvSpPr>
        <p:spPr>
          <a:xfrm>
            <a:off x="181249" y="2942381"/>
            <a:ext cx="7037726" cy="3152145"/>
          </a:xfrm>
          <a:prstGeom prst="rect">
            <a:avLst/>
          </a:prstGeom>
          <a:noFill/>
        </p:spPr>
        <p:txBody>
          <a:bodyPr wrap="square">
            <a:spAutoFit/>
          </a:bodyPr>
          <a:lstStyle/>
          <a:p>
            <a:pPr marR="45114" algn="just">
              <a:lnSpc>
                <a:spcPct val="150000"/>
              </a:lnSpc>
              <a:spcAft>
                <a:spcPts val="1552"/>
              </a:spcAft>
            </a:pPr>
            <a:r>
              <a:rPr lang="fr-FR" sz="1400" dirty="0" smtClean="0">
                <a:latin typeface="Calibri Light" panose="020F0302020204030204" pitchFamily="34" charset="0"/>
                <a:ea typeface="Calibri" panose="020F0502020204030204" pitchFamily="34" charset="0"/>
                <a:cs typeface="Calibri Light" panose="020F0302020204030204" pitchFamily="34" charset="0"/>
              </a:rPr>
              <a:t>Cette </a:t>
            </a:r>
            <a:r>
              <a:rPr lang="fr-FR" sz="1400" dirty="0">
                <a:latin typeface="Calibri Light" panose="020F0302020204030204" pitchFamily="34" charset="0"/>
                <a:ea typeface="Calibri" panose="020F0502020204030204" pitchFamily="34" charset="0"/>
                <a:cs typeface="Calibri Light" panose="020F0302020204030204" pitchFamily="34" charset="0"/>
              </a:rPr>
              <a:t>méthodologie est conforme à la démarche qualité projet qui prévoit les composantes suivantes :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Donner à tous les intervenants de l’opération les procédures, règles et méthodes applicables ;</a:t>
            </a:r>
            <a:endParaRPr lang="fr-FR" sz="1400" dirty="0">
              <a:latin typeface="Calibri Light" panose="020F0302020204030204" pitchFamily="34" charset="0"/>
              <a:ea typeface="Times New Roman" panose="02020603050405020304" pitchFamily="18" charset="0"/>
              <a:cs typeface="Times New Roman" panose="02020603050405020304" pitchFamily="18" charset="0"/>
            </a:endParaRPr>
          </a:p>
          <a:p>
            <a:pPr marL="300758" indent="-300758" algn="just">
              <a:lnSpc>
                <a:spcPct val="150000"/>
              </a:lnSpc>
              <a:spcAft>
                <a:spcPts val="702"/>
              </a:spcAft>
              <a:buClr>
                <a:srgbClr val="FF0000"/>
              </a:buClr>
              <a:buSzPts val="1600"/>
              <a:buFont typeface="Arial" panose="020B0604020202020204" pitchFamily="34" charset="0"/>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Permettre à tous les intervenants opérationnels de disposer, au moment opportun, de toutes les informations nécessaires à l’accomplissement de leurs tâches respectives ;</a:t>
            </a:r>
          </a:p>
          <a:p>
            <a:pPr marL="300758" indent="-300758" algn="just">
              <a:lnSpc>
                <a:spcPct val="150000"/>
              </a:lnSpc>
              <a:spcAft>
                <a:spcPts val="702"/>
              </a:spcAft>
              <a:buClr>
                <a:srgbClr val="FF0000"/>
              </a:buClr>
              <a:buSzPts val="1600"/>
              <a:buFont typeface="Arial" panose="020B0604020202020204" pitchFamily="34" charset="0"/>
              <a:buChar char="•"/>
            </a:pPr>
            <a:r>
              <a:rPr lang="fr-FR" sz="1400" b="1" dirty="0">
                <a:latin typeface="Calibri Light" panose="020F0302020204030204" pitchFamily="34" charset="0"/>
                <a:ea typeface="Times New Roman" panose="02020603050405020304" pitchFamily="18" charset="0"/>
                <a:cs typeface="Calibri Light" panose="020F0302020204030204" pitchFamily="34" charset="0"/>
              </a:rPr>
              <a:t>Satisfaire les besoins et exigences du client.</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702"/>
              </a:spcAft>
            </a:pPr>
            <a:r>
              <a:rPr lang="fr-FR" sz="1400" dirty="0">
                <a:latin typeface="Calibri Light" panose="020F0302020204030204" pitchFamily="34" charset="0"/>
                <a:ea typeface="Times New Roman" panose="02020603050405020304" pitchFamily="18" charset="0"/>
                <a:cs typeface="Calibri Light" panose="020F0302020204030204" pitchFamily="34" charset="0"/>
              </a:rPr>
              <a:t> Afin de réaliser de tels objectifs, ci-dessous illustrées les différentes étapes conduites par le Directeur des Programmes.</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6" name="Diagramme 5">
            <a:extLst>
              <a:ext uri="{FF2B5EF4-FFF2-40B4-BE49-F238E27FC236}">
                <a16:creationId xmlns:a16="http://schemas.microsoft.com/office/drawing/2014/main" xmlns="" id="{275B09D4-2F86-C171-0F60-91C4919A8B82}"/>
              </a:ext>
            </a:extLst>
          </p:cNvPr>
          <p:cNvGraphicFramePr/>
          <p:nvPr>
            <p:extLst>
              <p:ext uri="{D42A27DB-BD31-4B8C-83A1-F6EECF244321}">
                <p14:modId xmlns:p14="http://schemas.microsoft.com/office/powerpoint/2010/main" val="587286321"/>
              </p:ext>
            </p:extLst>
          </p:nvPr>
        </p:nvGraphicFramePr>
        <p:xfrm>
          <a:off x="914400" y="6094526"/>
          <a:ext cx="5917323" cy="3560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xmlns="" id="{07964A65-7FF2-4E9B-10F8-005F8E23A4E6}"/>
              </a:ext>
            </a:extLst>
          </p:cNvPr>
          <p:cNvSpPr txBox="1"/>
          <p:nvPr/>
        </p:nvSpPr>
        <p:spPr>
          <a:xfrm>
            <a:off x="2384530" y="9427898"/>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29: Process synthétique de lancement de nos </a:t>
            </a:r>
            <a:r>
              <a:rPr lang="fr-FR" sz="702" i="1" u="sng"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activités</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95534" y="1856584"/>
            <a:ext cx="7209156" cy="1061829"/>
          </a:xfrm>
          <a:prstGeom prst="rect">
            <a:avLst/>
          </a:prstGeom>
        </p:spPr>
        <p:txBody>
          <a:bodyPr wrap="square">
            <a:spAutoFit/>
          </a:bodyPr>
          <a:lstStyle/>
          <a:p>
            <a:pPr lvl="0" algn="just">
              <a:lnSpc>
                <a:spcPct val="150000"/>
              </a:lnSpc>
              <a:spcAft>
                <a:spcPts val="702"/>
              </a:spcAft>
            </a:pPr>
            <a:r>
              <a:rPr lang="fr-FR" sz="1400" i="1" dirty="0">
                <a:latin typeface="Calibri Light" panose="020F0302020204030204" pitchFamily="34" charset="0"/>
                <a:ea typeface="Calibri" panose="020F0502020204030204" pitchFamily="34" charset="0"/>
                <a:cs typeface="Calibri Light" panose="020F0302020204030204" pitchFamily="34" charset="0"/>
              </a:rPr>
              <a:t>En faisant focus à la démarche de l’appel d’offres et planning qui définit à la page 17 le choix de l’adjudicataire et la date prévisionnelle de lancement des prestations, Media Contact mettra en application sa méthodologie projet pour garantir </a:t>
            </a:r>
            <a:r>
              <a:rPr lang="fr-FR" sz="1400" i="1" dirty="0">
                <a:latin typeface="Calibri Light" panose="020F0302020204030204" pitchFamily="34" charset="0"/>
              </a:rPr>
              <a:t>le bon déroulement de la présente prestation</a:t>
            </a:r>
            <a:r>
              <a:rPr lang="fr-FR" sz="1400" dirty="0">
                <a:latin typeface="Calibri Light" panose="020F0302020204030204" pitchFamily="34" charset="0"/>
                <a:ea typeface="Calibri" panose="020F0502020204030204" pitchFamily="34" charset="0"/>
                <a:cs typeface="Calibri Light" panose="020F0302020204030204" pitchFamily="34" charset="0"/>
              </a:rPr>
              <a:t>. </a:t>
            </a:r>
            <a:endParaRPr lang="fr-FR"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7" name="Espace réservé du numéro de diapositive 6"/>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97</a:t>
            </a:fld>
            <a:endParaRPr lang="fr-FR" sz="900" noProof="0" dirty="0">
              <a:solidFill>
                <a:schemeClr val="bg1">
                  <a:alpha val="70000"/>
                </a:schemeClr>
              </a:solidFill>
            </a:endParaRPr>
          </a:p>
        </p:txBody>
      </p:sp>
    </p:spTree>
    <p:extLst>
      <p:ext uri="{BB962C8B-B14F-4D97-AF65-F5344CB8AC3E}">
        <p14:creationId xmlns:p14="http://schemas.microsoft.com/office/powerpoint/2010/main" val="26018615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342474" y="1525858"/>
            <a:ext cx="6936827" cy="705258"/>
          </a:xfrm>
          <a:prstGeom prst="rect">
            <a:avLst/>
          </a:prstGeom>
          <a:noFill/>
        </p:spPr>
        <p:txBody>
          <a:bodyPr wrap="square">
            <a:spAutoFit/>
          </a:bodyPr>
          <a:lstStyle/>
          <a:p>
            <a:pPr algn="just">
              <a:lnSpc>
                <a:spcPct val="150000"/>
              </a:lnSpc>
              <a:spcAft>
                <a:spcPts val="877"/>
              </a:spcAft>
            </a:pPr>
            <a:r>
              <a:rPr lang="fr-FR" sz="1400" dirty="0">
                <a:latin typeface="Calibri Light" panose="020F0302020204030204" pitchFamily="34" charset="0"/>
                <a:ea typeface="Times New Roman" panose="02020603050405020304" pitchFamily="18" charset="0"/>
                <a:cs typeface="Courier New" panose="02070309020205020404" pitchFamily="49" charset="0"/>
              </a:rPr>
              <a:t>Le point ci-dessous récapitule de façon plus détaillée certaines de nos étapes principales de lancement d’opérations. </a:t>
            </a:r>
            <a:endParaRPr lang="fr-FR" sz="1100" dirty="0">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9" name="Tableau 8">
            <a:extLst>
              <a:ext uri="{FF2B5EF4-FFF2-40B4-BE49-F238E27FC236}">
                <a16:creationId xmlns:a16="http://schemas.microsoft.com/office/drawing/2014/main" xmlns="" id="{08927515-B80A-F79E-4F0F-8B057F64AD60}"/>
              </a:ext>
            </a:extLst>
          </p:cNvPr>
          <p:cNvGraphicFramePr>
            <a:graphicFrameLocks noGrp="1"/>
          </p:cNvGraphicFramePr>
          <p:nvPr>
            <p:extLst>
              <p:ext uri="{D42A27DB-BD31-4B8C-83A1-F6EECF244321}">
                <p14:modId xmlns:p14="http://schemas.microsoft.com/office/powerpoint/2010/main" val="391776879"/>
              </p:ext>
            </p:extLst>
          </p:nvPr>
        </p:nvGraphicFramePr>
        <p:xfrm>
          <a:off x="450376" y="2290245"/>
          <a:ext cx="6728345" cy="7498753"/>
        </p:xfrm>
        <a:graphic>
          <a:graphicData uri="http://schemas.openxmlformats.org/drawingml/2006/table">
            <a:tbl>
              <a:tblPr firstRow="1" firstCol="1" lastRow="1" lastCol="1" bandRow="1" bandCol="1"/>
              <a:tblGrid>
                <a:gridCol w="362913">
                  <a:extLst>
                    <a:ext uri="{9D8B030D-6E8A-4147-A177-3AD203B41FA5}">
                      <a16:colId xmlns:a16="http://schemas.microsoft.com/office/drawing/2014/main" xmlns="" val="2641598024"/>
                    </a:ext>
                  </a:extLst>
                </a:gridCol>
                <a:gridCol w="4255398">
                  <a:extLst>
                    <a:ext uri="{9D8B030D-6E8A-4147-A177-3AD203B41FA5}">
                      <a16:colId xmlns:a16="http://schemas.microsoft.com/office/drawing/2014/main" xmlns="" val="3858690684"/>
                    </a:ext>
                  </a:extLst>
                </a:gridCol>
                <a:gridCol w="2110034">
                  <a:extLst>
                    <a:ext uri="{9D8B030D-6E8A-4147-A177-3AD203B41FA5}">
                      <a16:colId xmlns:a16="http://schemas.microsoft.com/office/drawing/2014/main" xmlns="" val="1201851717"/>
                    </a:ext>
                  </a:extLst>
                </a:gridCol>
              </a:tblGrid>
              <a:tr h="346533">
                <a:tc>
                  <a:txBody>
                    <a:bodyPr/>
                    <a:lstStyle/>
                    <a:p>
                      <a:pPr algn="ctr">
                        <a:lnSpc>
                          <a:spcPct val="107000"/>
                        </a:lnSpc>
                        <a:spcAft>
                          <a:spcPts val="800"/>
                        </a:spcAft>
                      </a:pPr>
                      <a:r>
                        <a:rPr lang="fr-FR" sz="800" b="1" dirty="0">
                          <a:effectLst/>
                          <a:latin typeface="Calibri" panose="020F0502020204030204" pitchFamily="34" charset="0"/>
                          <a:ea typeface="Calibri" panose="020F0502020204030204" pitchFamily="34" charset="0"/>
                          <a:cs typeface="Arial" panose="020B0604020202020204" pitchFamily="34"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nSpc>
                          <a:spcPct val="107000"/>
                        </a:lnSpc>
                        <a:spcAft>
                          <a:spcPts val="800"/>
                        </a:spcAft>
                      </a:pPr>
                      <a:r>
                        <a:rPr lang="fr-FR" sz="700" b="1" dirty="0">
                          <a:effectLst/>
                          <a:latin typeface="Calibri" panose="020F0502020204030204" pitchFamily="34" charset="0"/>
                          <a:ea typeface="Calibri" panose="020F0502020204030204" pitchFamily="34" charset="0"/>
                          <a:cs typeface="Arial" panose="020B0604020202020204" pitchFamily="34"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7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NATURE / ETAPE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nSpc>
                          <a:spcPct val="107000"/>
                        </a:lnSpc>
                        <a:spcAft>
                          <a:spcPts val="800"/>
                        </a:spcAft>
                      </a:pPr>
                      <a:r>
                        <a:rPr lang="fr-FR" sz="700" b="1" dirty="0">
                          <a:effectLst/>
                          <a:latin typeface="Calibri" panose="020F0502020204030204" pitchFamily="34" charset="0"/>
                          <a:ea typeface="Calibri" panose="020F0502020204030204" pitchFamily="34" charset="0"/>
                          <a:cs typeface="Arial" panose="020B0604020202020204" pitchFamily="34"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7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RESPONSABLES / INTERVENANTS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3126772201"/>
                  </a:ext>
                </a:extLst>
              </a:tr>
              <a:tr h="646895">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nSpc>
                          <a:spcPct val="107000"/>
                        </a:lnSpc>
                        <a:spcAft>
                          <a:spcPts val="800"/>
                        </a:spcAft>
                      </a:pPr>
                      <a:r>
                        <a:rPr lang="fr-FR" sz="9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u="sng"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DU COMMERCIAL VERS LA DIRECTION DES PROGRAMMES</a:t>
                      </a:r>
                      <a:r>
                        <a:rPr lang="fr-FR" sz="9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 :</a:t>
                      </a:r>
                      <a:r>
                        <a:rPr lang="fr-FR"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chemeClr val="tx1"/>
                          </a:solidFill>
                          <a:effectLst/>
                          <a:latin typeface="Calibri Light" panose="020F0302020204030204" pitchFamily="34" charset="0"/>
                          <a:ea typeface="Calibri" panose="020F0502020204030204" pitchFamily="34" charset="0"/>
                          <a:cs typeface="Calibri" panose="020F0502020204030204" pitchFamily="34" charset="0"/>
                        </a:rPr>
                        <a:t>l</a:t>
                      </a:r>
                      <a:r>
                        <a:rPr lang="fr-FR" sz="9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 commercial ne pourra s’engager sur une date de démarrage que lorsque cette date est approuvée par la Direction des Programmes et la Direction Générale après analyse des données spécifiques à la prestation</a:t>
                      </a:r>
                      <a:r>
                        <a:rPr lang="fr-FR" sz="9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779111226"/>
                  </a:ext>
                </a:extLst>
              </a:tr>
              <a:tr h="953829">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Réunion </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 coordination interne </a:t>
                      </a:r>
                      <a:r>
                        <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Transmission du devis validé au manager programme → Vérification signature ou accord formel du devis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900" b="1" dirty="0" smtClean="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COMMERCIAL </a:t>
                      </a: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DIRECTION DES PROGRAMMES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55644493"/>
                  </a:ext>
                </a:extLst>
              </a:tr>
              <a:tr h="416023">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2</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Réunion </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 remontées d’informations opérationnelles &amp; logistiques / Client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 </a:t>
                      </a:r>
                      <a:r>
                        <a:rPr lang="fr-FR" sz="900" b="1" dirty="0" smtClean="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CLIENT</a:t>
                      </a: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 : </a:t>
                      </a:r>
                      <a:r>
                        <a:rPr lang="fr-FR" sz="9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ORANGE BURKINA</a:t>
                      </a: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COMMERCIAL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DIRECTION DES PROGRAMMES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49265958"/>
                  </a:ext>
                </a:extLst>
              </a:tr>
              <a:tr h="1024818">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just">
                        <a:lnSpc>
                          <a:spcPct val="107000"/>
                        </a:lnSpc>
                        <a:spcAft>
                          <a:spcPts val="800"/>
                        </a:spcAft>
                      </a:pPr>
                      <a:r>
                        <a:rPr lang="fr-FR" sz="900" u="sng"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LA REUNION DE LANCEMENT</a:t>
                      </a:r>
                      <a:r>
                        <a:rPr lang="fr-FR" sz="900" dirty="0">
                          <a:solidFill>
                            <a:schemeClr val="tx1"/>
                          </a:solidFill>
                          <a:effectLst/>
                          <a:latin typeface="Bahnschrift SemiBold" panose="020B0502040204020203" pitchFamily="34" charset="0"/>
                          <a:ea typeface="Calibri" panose="020F0502020204030204" pitchFamily="34" charset="0"/>
                          <a:cs typeface="Times New Roman" panose="02020603050405020304" pitchFamily="18" charset="0"/>
                        </a:rPr>
                        <a:t> : </a:t>
                      </a:r>
                      <a:r>
                        <a:rPr lang="fr-FR" sz="9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elle est initiée et dirigée par la direction des programmes. Elle peut prendre la forme de deux réunions distinctes réalisées avec les équipes opérationnelles et celles support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A la fin de cette réunion la direction des programmes doit avoir </a:t>
                      </a:r>
                      <a:r>
                        <a:rPr lang="fr-FR" sz="9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9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Un accord sur la faisabilité de l’opération &amp; des différentes tâches inhérentes au Projet,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900" b="1"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Un accord sur le respect des délais → (timing)</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3149681197"/>
                  </a:ext>
                </a:extLst>
              </a:tr>
              <a:tr h="782178">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3</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Réunion Interne de Lancement → (regroupant l’ensemble des services associés au processus de déploiement)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Validation des spécificités relatives aux opérations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900" b="1" dirty="0" smtClean="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DIRECTION </a:t>
                      </a: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DES PROGRAMMES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SERVICES DE SUPPORT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8590185"/>
                  </a:ext>
                </a:extLst>
              </a:tr>
              <a:tr h="660382">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4</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u="sng"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Envoi au Client</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Compte Rendu de la Réunion Interne de Lancement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Rétro planning prévisionnel → (calendrier de déploiement)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DIRECTION DES PROGRAMMES / DIRECTION OPERATION</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2133181"/>
                  </a:ext>
                </a:extLst>
              </a:tr>
              <a:tr h="149501">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5</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Retour des données / informations →</a:t>
                      </a: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Media Contact</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(1</a:t>
                      </a:r>
                      <a:r>
                        <a:rPr lang="fr-FR" sz="900" baseline="30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er</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Niveau)</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637540" algn="l"/>
                          <a:tab pos="803910" algn="ctr"/>
                        </a:tabLs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CLIENT : </a:t>
                      </a:r>
                      <a:r>
                        <a:rPr lang="fr-FR" sz="9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ORANGE BURKINA</a:t>
                      </a: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348470"/>
                  </a:ext>
                </a:extLst>
              </a:tr>
              <a:tr h="1222926">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6</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u="none" strike="noStrike"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u="sng"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Création et / ou Adaptation des outils par le manager opérationnel</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Schémas &amp; arborescence des procédures de gestion des flux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Schéma de traitement des flux</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Argumentaires / Schéma d’interaction, Script(s) &amp; Objections,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Matrices de Reporting ACD / Typologies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Messages types (Attente / Dissuasion / Fermeture…),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900" b="1" dirty="0" smtClean="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DIRECTION </a:t>
                      </a: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DES PROGRAMMES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Calibri Light" panose="020F0302020204030204" pitchFamily="34" charset="0"/>
                        </a:rPr>
                        <a:t>DIRECTION OPERATION</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b="1" dirty="0">
                          <a:solidFill>
                            <a:schemeClr val="tx1"/>
                          </a:solidFill>
                          <a:effectLst/>
                          <a:latin typeface="Tw Cen MT" panose="020B0602020104020603" pitchFamily="34" charset="0"/>
                          <a:ea typeface="Calibri" panose="020F0502020204030204" pitchFamily="34" charset="0"/>
                          <a:cs typeface="Arial" panose="020B060402020202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7806774"/>
                  </a:ext>
                </a:extLst>
              </a:tr>
              <a:tr h="561478">
                <a:tc>
                  <a:txBody>
                    <a:bodyPr/>
                    <a:lstStyle/>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7</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Envoi au Client des outils pour </a:t>
                      </a:r>
                      <a:r>
                        <a:rPr lang="fr-FR" sz="900" b="1" u="sng" dirty="0">
                          <a:effectLst/>
                          <a:latin typeface="Calibri Light" panose="020F0302020204030204" pitchFamily="34" charset="0"/>
                          <a:ea typeface="Calibri" panose="020F0502020204030204" pitchFamily="34" charset="0"/>
                          <a:cs typeface="Calibri Light" panose="020F0302020204030204" pitchFamily="34" charset="0"/>
                        </a:rPr>
                        <a:t>VALIDATION</a:t>
                      </a:r>
                      <a:r>
                        <a:rPr lang="fr-FR" sz="900" dirty="0">
                          <a:effectLst/>
                          <a:latin typeface="Calibri Light" panose="020F0302020204030204" pitchFamily="34" charset="0"/>
                          <a:ea typeface="Calibri" panose="020F0502020204030204" pitchFamily="34" charset="0"/>
                          <a:cs typeface="Calibri Light" panose="020F0302020204030204" pitchFamily="34" charset="0"/>
                        </a:rPr>
                        <a:t> formelle et définitive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fr-FR" sz="800" b="1" dirty="0">
                          <a:effectLst/>
                          <a:latin typeface="Tw Cen MT" panose="020B0602020104020603" pitchFamily="34" charset="0"/>
                          <a:ea typeface="Calibri" panose="020F0502020204030204" pitchFamily="34" charset="0"/>
                          <a:cs typeface="Calibri Light" panose="020F0302020204030204" pitchFamily="34" charset="0"/>
                        </a:rPr>
                        <a:t>DIRECTION DES PROGRAMMES/ DIRECTION OPERATION/ CLIENT : </a:t>
                      </a:r>
                      <a:r>
                        <a:rPr lang="fr-FR" sz="800" b="1" dirty="0">
                          <a:solidFill>
                            <a:srgbClr val="525252"/>
                          </a:solidFill>
                          <a:effectLst/>
                          <a:latin typeface="Century Gothic" panose="020B0502020202020204" pitchFamily="34" charset="0"/>
                          <a:ea typeface="Calibri" panose="020F0502020204030204" pitchFamily="34" charset="0"/>
                          <a:cs typeface="Arial" panose="020B0604020202020204" pitchFamily="34" charset="0"/>
                        </a:rPr>
                        <a:t>ORANGE BURKINA</a:t>
                      </a:r>
                      <a:r>
                        <a:rPr lang="fr-FR" sz="800" b="1" dirty="0">
                          <a:effectLst/>
                          <a:latin typeface="Tw Cen MT" panose="020B0602020104020603" pitchFamily="34" charset="0"/>
                          <a:ea typeface="Calibri" panose="020F0502020204030204" pitchFamily="34" charset="0"/>
                          <a:cs typeface="Calibri Light" panose="020F0302020204030204" pitchFamily="34"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75" marR="488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9713595"/>
                  </a:ext>
                </a:extLst>
              </a:tr>
            </a:tbl>
          </a:graphicData>
        </a:graphic>
      </p:graphicFrame>
      <p:sp>
        <p:nvSpPr>
          <p:cNvPr id="11" name="ZoneTexte 10">
            <a:extLst>
              <a:ext uri="{FF2B5EF4-FFF2-40B4-BE49-F238E27FC236}">
                <a16:creationId xmlns:a16="http://schemas.microsoft.com/office/drawing/2014/main" xmlns="" id="{109EB411-4DB7-4A9F-5B48-D38FD97DFABE}"/>
              </a:ext>
            </a:extLst>
          </p:cNvPr>
          <p:cNvSpPr txBox="1"/>
          <p:nvPr/>
        </p:nvSpPr>
        <p:spPr>
          <a:xfrm>
            <a:off x="2503091" y="2098259"/>
            <a:ext cx="3030832" cy="265714"/>
          </a:xfrm>
          <a:prstGeom prst="rect">
            <a:avLst/>
          </a:prstGeom>
          <a:solidFill>
            <a:schemeClr val="accent1">
              <a:lumMod val="60000"/>
              <a:lumOff val="40000"/>
            </a:schemeClr>
          </a:solidFill>
        </p:spPr>
        <p:txBody>
          <a:bodyPr wrap="square">
            <a:spAutoFit/>
          </a:bodyPr>
          <a:lstStyle/>
          <a:p>
            <a:pPr algn="ctr">
              <a:lnSpc>
                <a:spcPct val="107000"/>
              </a:lnSpc>
              <a:spcAft>
                <a:spcPts val="702"/>
              </a:spcAft>
            </a:pPr>
            <a:r>
              <a:rPr lang="fr-FR" sz="1053" b="1" dirty="0">
                <a:solidFill>
                  <a:srgbClr val="FFFFFF"/>
                </a:solidFill>
                <a:latin typeface="Calibri" panose="020F0502020204030204" pitchFamily="34" charset="0"/>
                <a:ea typeface="Calibri" panose="020F0502020204030204" pitchFamily="34" charset="0"/>
                <a:cs typeface="Arial" panose="020B0604020202020204" pitchFamily="34" charset="0"/>
              </a:rPr>
              <a:t>PROCEDURE DE LANCEMENT DES OPERATIONS </a:t>
            </a:r>
            <a:endParaRPr lang="fr-FR" sz="965"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98</a:t>
            </a:fld>
            <a:endParaRPr lang="fr-FR" sz="900" noProof="0" dirty="0">
              <a:solidFill>
                <a:schemeClr val="bg1">
                  <a:alpha val="70000"/>
                </a:schemeClr>
              </a:solidFill>
            </a:endParaRPr>
          </a:p>
        </p:txBody>
      </p:sp>
    </p:spTree>
    <p:extLst>
      <p:ext uri="{BB962C8B-B14F-4D97-AF65-F5344CB8AC3E}">
        <p14:creationId xmlns:p14="http://schemas.microsoft.com/office/powerpoint/2010/main" val="12018099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a:solidFill>
                  <a:prstClr val="black">
                    <a:tint val="75000"/>
                  </a:prstClr>
                </a:solidFill>
              </a:rPr>
              <a:t>Réponse appel d'offre Externalisation partielle Activités de Services Clients _Orange Burkina_ sept 2022</a:t>
            </a:r>
          </a:p>
        </p:txBody>
      </p:sp>
      <p:sp>
        <p:nvSpPr>
          <p:cNvPr id="3" name="ZoneTexte 2">
            <a:extLst>
              <a:ext uri="{FF2B5EF4-FFF2-40B4-BE49-F238E27FC236}">
                <a16:creationId xmlns:a16="http://schemas.microsoft.com/office/drawing/2014/main" xmlns="" id="{FB6CB1F6-44F2-FB62-E43E-44449F8F2515}"/>
              </a:ext>
            </a:extLst>
          </p:cNvPr>
          <p:cNvSpPr txBox="1"/>
          <p:nvPr/>
        </p:nvSpPr>
        <p:spPr>
          <a:xfrm>
            <a:off x="1013198" y="1790979"/>
            <a:ext cx="5595383" cy="1005725"/>
          </a:xfrm>
          <a:prstGeom prst="rect">
            <a:avLst/>
          </a:prstGeom>
          <a:noFill/>
        </p:spPr>
        <p:txBody>
          <a:bodyPr wrap="square">
            <a:spAutoFit/>
          </a:bodyPr>
          <a:lstStyle/>
          <a:p>
            <a:pPr marL="300758" indent="-300758">
              <a:lnSpc>
                <a:spcPct val="107000"/>
              </a:lnSpc>
              <a:spcBef>
                <a:spcPts val="1053"/>
              </a:spcBef>
              <a:buFont typeface="+mj-lt"/>
              <a:buAutoNum type="alphaUcPeriod" startAt="5"/>
            </a:pPr>
            <a:endParaRPr lang="fr-FR" sz="1403"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00758" indent="-300758" algn="just">
              <a:lnSpc>
                <a:spcPct val="150000"/>
              </a:lnSpc>
              <a:spcAft>
                <a:spcPts val="877"/>
              </a:spcAft>
              <a:buClr>
                <a:srgbClr val="FF6600"/>
              </a:buClr>
              <a:buSzPts val="1600"/>
              <a:buFont typeface="Wingdings" panose="05000000000000000000" pitchFamily="2" charset="2"/>
              <a:buChar char=""/>
            </a:pPr>
            <a:endParaRPr lang="fr-FR" sz="1228"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50000"/>
              </a:lnSpc>
              <a:spcAft>
                <a:spcPts val="877"/>
              </a:spcAft>
            </a:pPr>
            <a:r>
              <a:rPr lang="fr-FR" sz="1228" dirty="0">
                <a:solidFill>
                  <a:srgbClr val="000000"/>
                </a:solidFill>
                <a:latin typeface="Calibri Light" panose="020F0302020204030204" pitchFamily="34" charset="0"/>
                <a:ea typeface="Arial Unicode MS"/>
                <a:cs typeface="Calibri Light" panose="020F0302020204030204" pitchFamily="34" charset="0"/>
              </a:rPr>
              <a:t> </a:t>
            </a:r>
            <a:endParaRPr lang="fr-FR" sz="1228" dirty="0">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2" name="Tableau 1">
            <a:extLst>
              <a:ext uri="{FF2B5EF4-FFF2-40B4-BE49-F238E27FC236}">
                <a16:creationId xmlns:a16="http://schemas.microsoft.com/office/drawing/2014/main" xmlns="" id="{91F5DF87-CE8E-2E2B-1832-2B0712D6FCCA}"/>
              </a:ext>
            </a:extLst>
          </p:cNvPr>
          <p:cNvGraphicFramePr>
            <a:graphicFrameLocks noGrp="1"/>
          </p:cNvGraphicFramePr>
          <p:nvPr>
            <p:extLst>
              <p:ext uri="{D42A27DB-BD31-4B8C-83A1-F6EECF244321}">
                <p14:modId xmlns:p14="http://schemas.microsoft.com/office/powerpoint/2010/main" val="34359544"/>
              </p:ext>
            </p:extLst>
          </p:nvPr>
        </p:nvGraphicFramePr>
        <p:xfrm>
          <a:off x="395785" y="1492839"/>
          <a:ext cx="6632811" cy="8602521"/>
        </p:xfrm>
        <a:graphic>
          <a:graphicData uri="http://schemas.openxmlformats.org/drawingml/2006/table">
            <a:tbl>
              <a:tblPr firstRow="1" firstCol="1" lastRow="1" lastCol="1" bandRow="1" bandCol="1"/>
              <a:tblGrid>
                <a:gridCol w="357760">
                  <a:extLst>
                    <a:ext uri="{9D8B030D-6E8A-4147-A177-3AD203B41FA5}">
                      <a16:colId xmlns:a16="http://schemas.microsoft.com/office/drawing/2014/main" xmlns="" val="1329277095"/>
                    </a:ext>
                  </a:extLst>
                </a:gridCol>
                <a:gridCol w="4194976">
                  <a:extLst>
                    <a:ext uri="{9D8B030D-6E8A-4147-A177-3AD203B41FA5}">
                      <a16:colId xmlns:a16="http://schemas.microsoft.com/office/drawing/2014/main" xmlns="" val="2696184166"/>
                    </a:ext>
                  </a:extLst>
                </a:gridCol>
                <a:gridCol w="2080075">
                  <a:extLst>
                    <a:ext uri="{9D8B030D-6E8A-4147-A177-3AD203B41FA5}">
                      <a16:colId xmlns:a16="http://schemas.microsoft.com/office/drawing/2014/main" xmlns="" val="2282587317"/>
                    </a:ext>
                  </a:extLst>
                </a:gridCol>
              </a:tblGrid>
              <a:tr h="475244">
                <a:tc>
                  <a:txBody>
                    <a:bodyPr/>
                    <a:lstStyle/>
                    <a:p>
                      <a:pPr algn="ctr">
                        <a:lnSpc>
                          <a:spcPct val="107000"/>
                        </a:lnSpc>
                        <a:spcAft>
                          <a:spcPts val="800"/>
                        </a:spcAft>
                      </a:pPr>
                      <a:r>
                        <a:rPr lang="fr-FR" sz="700" b="1" dirty="0">
                          <a:effectLst/>
                          <a:latin typeface="Calibri Light" panose="020F0302020204030204" pitchFamily="34" charset="0"/>
                          <a:ea typeface="Calibri" panose="020F0502020204030204" pitchFamily="34" charset="0"/>
                          <a:cs typeface="Calibri Light" panose="020F0302020204030204" pitchFamily="34"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8</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Diffusion du Dossier de Lancement aux instances concernées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DES PROGRAMMES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OPERATION/ SERVICES DE SUPPORT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1916799669"/>
                  </a:ext>
                </a:extLst>
              </a:tr>
              <a:tr h="985686">
                <a:tc>
                  <a:txBody>
                    <a:bodyPr/>
                    <a:lstStyle/>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9</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u="sng"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Déploiement des outils &amp; supports</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Scripts,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Statistiques / </a:t>
                      </a:r>
                      <a:r>
                        <a:rPr lang="fr-FR" sz="90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Reportings</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 ACD,</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Statistiques / </a:t>
                      </a:r>
                      <a:r>
                        <a:rPr lang="fr-FR" sz="90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Reportings</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 Activité(s) </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sym typeface="Symbol" panose="05050102010706020507" pitchFamily="18" charset="2"/>
                        </a:rPr>
                        <a:t></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Typologies (Analyse qualitative du trafic s),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MANAGER OPERATIONNEL</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SERVICES DE SUPPORT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760785223"/>
                  </a:ext>
                </a:extLst>
              </a:tr>
              <a:tr h="475244">
                <a:tc>
                  <a:txBody>
                    <a:bodyPr/>
                    <a:lstStyle/>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10</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Création du Plan de Formation → Envoi au Client pour validation</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FORMATION</a:t>
                      </a:r>
                      <a:endParaRPr lang="fr-FR" sz="9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DES PROGRAMMES / CLIENT : ORANGE BURKINA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743897330"/>
                  </a:ext>
                </a:extLst>
              </a:tr>
              <a:tr h="460930">
                <a:tc>
                  <a:txBody>
                    <a:bodyPr/>
                    <a:lstStyle/>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11</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Retour du Plan de Formation validé</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CLIENT : ORANGE BURKINA / DIRECTION DES PROGRAMMES</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4285143728"/>
                  </a:ext>
                </a:extLst>
              </a:tr>
              <a:tr h="564356">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12</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Réunion d’informations des Formateurs &amp; Superviseurs affectés à l’opération</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PROGRAMMES</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PRODUCTION &amp;</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FORMATION</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2217418881"/>
                  </a:ext>
                </a:extLst>
              </a:tr>
              <a:tr h="257421">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13</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Recrutement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DEPARTEMENT RESSOURCES HUMAINES</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425188411"/>
                  </a:ext>
                </a:extLst>
              </a:tr>
              <a:tr h="535729">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14</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indent="449580">
                        <a:lnSpc>
                          <a:spcPct val="107000"/>
                        </a:lnSpc>
                        <a:spcAft>
                          <a:spcPts val="800"/>
                        </a:spcAft>
                      </a:pP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Formation des conseillers clients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FORMATION</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1782583799"/>
                  </a:ext>
                </a:extLst>
              </a:tr>
              <a:tr h="460930">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15</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Test du script de démonstration et simulations,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PROGRAMME / INFORMATIQUE</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3879909761"/>
                  </a:ext>
                </a:extLst>
              </a:tr>
              <a:tr h="749370">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gridSpan="2">
                  <a:txBody>
                    <a:bodyPr/>
                    <a:lstStyle/>
                    <a:p>
                      <a:pPr algn="just">
                        <a:lnSpc>
                          <a:spcPct val="107000"/>
                        </a:lnSpc>
                        <a:spcAft>
                          <a:spcPts val="800"/>
                        </a:spcAft>
                      </a:pPr>
                      <a:r>
                        <a:rPr lang="fr-FR" sz="900" u="sng"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LA REUNION DE CLOTURE</a:t>
                      </a: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 la check-list issue de la réunion de lancement, et toutes les actions qui avaient été ouvertes sont passées en revue pour s’assurer de leur prise en charge effective par toutes les parties concernées</a:t>
                      </a:r>
                    </a:p>
                    <a:p>
                      <a:pPr algn="just">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Cette réunion de clôture permet de déterminer et de communiquer la date de lancement officielle de la campagne</a:t>
                      </a: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xmlns="" val="2000181792"/>
                  </a:ext>
                </a:extLst>
              </a:tr>
              <a:tr h="475244">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16</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Réunion de clôture opérationnelle de Mise en Place (Lancement)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PROGRAMME + DIRECTION OPERATION+</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SERVICES SUPPORT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3574151443"/>
                  </a:ext>
                </a:extLst>
              </a:tr>
              <a:tr h="346533">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17</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Lancement Test Production</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TOUS</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1166341237"/>
                  </a:ext>
                </a:extLst>
              </a:tr>
              <a:tr h="1586188">
                <a:tc>
                  <a:txBody>
                    <a:bodyPr/>
                    <a:lstStyle/>
                    <a:p>
                      <a:pPr algn="ctr">
                        <a:lnSpc>
                          <a:spcPct val="107000"/>
                        </a:lnSpc>
                        <a:spcAft>
                          <a:spcPts val="800"/>
                        </a:spcAft>
                      </a:pPr>
                      <a:r>
                        <a:rPr lang="fr-FR" sz="900" b="1">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18</a:t>
                      </a:r>
                      <a:endParaRPr lang="fr-FR" sz="90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Contrôle &amp; corrélation des résultats</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TELECOM +</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PROGRAMME</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DIRECTION OPERATION</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REPORTING</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0000"/>
                        </a:lnSpc>
                        <a:spcAft>
                          <a:spcPts val="800"/>
                        </a:spcAft>
                      </a:pPr>
                      <a:r>
                        <a:rPr lang="en-GB" sz="9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INFORMATIQUE</a:t>
                      </a:r>
                      <a:endParaRPr lang="fr-FR" sz="9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2537675953"/>
                  </a:ext>
                </a:extLst>
              </a:tr>
              <a:tr h="317906">
                <a:tc>
                  <a:txBody>
                    <a:bodyPr/>
                    <a:lstStyle/>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p>
                      <a:pPr algn="ctr">
                        <a:lnSpc>
                          <a:spcPct val="107000"/>
                        </a:lnSpc>
                        <a:spcAft>
                          <a:spcPts val="800"/>
                        </a:spcAft>
                      </a:pPr>
                      <a:r>
                        <a:rPr lang="fr-FR" sz="9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19</a:t>
                      </a:r>
                      <a:endParaRPr lang="fr-FR" sz="90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879" marR="51879"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800"/>
                        </a:spcAft>
                      </a:pPr>
                      <a:r>
                        <a:rPr lang="fr-FR" sz="900" dirty="0">
                          <a:effectLst/>
                          <a:latin typeface="Calibri Light" panose="020F0302020204030204" pitchFamily="34" charset="0"/>
                          <a:ea typeface="Calibri" panose="020F0502020204030204" pitchFamily="34" charset="0"/>
                          <a:cs typeface="Calibri Light" panose="020F0302020204030204" pitchFamily="34" charset="0"/>
                        </a:rPr>
                        <a:t>Lancement de l’opération (JOUR J) </a:t>
                      </a:r>
                      <a:r>
                        <a:rPr lang="fr-FR" sz="900" dirty="0">
                          <a:effectLst/>
                          <a:latin typeface="Calibri Light" panose="020F0302020204030204" pitchFamily="34" charset="0"/>
                          <a:ea typeface="Calibri" panose="020F0502020204030204" pitchFamily="34" charset="0"/>
                          <a:cs typeface="Calibri Light" panose="020F0302020204030204" pitchFamily="34" charset="0"/>
                          <a:sym typeface="Symbol" panose="05050102010706020507" pitchFamily="18" charset="2"/>
                        </a:rPr>
                        <a:t></a:t>
                      </a:r>
                      <a:r>
                        <a:rPr lang="fr-FR" sz="900" dirty="0">
                          <a:effectLst/>
                          <a:latin typeface="Calibri Light" panose="020F0302020204030204" pitchFamily="34" charset="0"/>
                          <a:ea typeface="Calibri" panose="020F0502020204030204" pitchFamily="34" charset="0"/>
                          <a:cs typeface="Calibri Light" panose="020F0302020204030204" pitchFamily="34" charset="0"/>
                        </a:rPr>
                        <a:t> GO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solidFill>
                      <a:schemeClr val="bg1"/>
                    </a:solidFill>
                  </a:tcPr>
                </a:tc>
                <a:tc>
                  <a:txBody>
                    <a:bodyPr/>
                    <a:lstStyle/>
                    <a:p>
                      <a:pPr algn="ctr">
                        <a:lnSpc>
                          <a:spcPct val="107000"/>
                        </a:lnSpc>
                        <a:spcAft>
                          <a:spcPts val="800"/>
                        </a:spcAft>
                      </a:pPr>
                      <a:r>
                        <a:rPr lang="fr-FR" sz="800" b="1" dirty="0">
                          <a:effectLst/>
                          <a:latin typeface="Tw Cen MT" panose="020B0602020104020603" pitchFamily="34" charset="0"/>
                          <a:ea typeface="Calibri" panose="020F0502020204030204" pitchFamily="34" charset="0"/>
                          <a:cs typeface="Calibri Light" panose="020F0302020204030204" pitchFamily="34" charset="0"/>
                        </a:rPr>
                        <a:t>TOUS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879" marR="51879"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extLst>
                  <a:ext uri="{0D108BD9-81ED-4DB2-BD59-A6C34878D82A}">
                    <a16:rowId xmlns:a16="http://schemas.microsoft.com/office/drawing/2014/main" xmlns="" val="4011237455"/>
                  </a:ext>
                </a:extLst>
              </a:tr>
            </a:tbl>
          </a:graphicData>
        </a:graphic>
      </p:graphicFrame>
      <p:sp>
        <p:nvSpPr>
          <p:cNvPr id="6" name="ZoneTexte 5">
            <a:extLst>
              <a:ext uri="{FF2B5EF4-FFF2-40B4-BE49-F238E27FC236}">
                <a16:creationId xmlns:a16="http://schemas.microsoft.com/office/drawing/2014/main" xmlns="" id="{7DAE173F-B69E-2338-15D0-642A0C5FA6D5}"/>
              </a:ext>
            </a:extLst>
          </p:cNvPr>
          <p:cNvSpPr txBox="1"/>
          <p:nvPr/>
        </p:nvSpPr>
        <p:spPr>
          <a:xfrm>
            <a:off x="2226322" y="9528086"/>
            <a:ext cx="3030832" cy="200376"/>
          </a:xfrm>
          <a:prstGeom prst="rect">
            <a:avLst/>
          </a:prstGeom>
          <a:noFill/>
        </p:spPr>
        <p:txBody>
          <a:bodyPr wrap="square">
            <a:spAutoFit/>
          </a:bodyPr>
          <a:lstStyle/>
          <a:p>
            <a:pPr algn="ctr">
              <a:spcAft>
                <a:spcPts val="877"/>
              </a:spcAft>
            </a:pPr>
            <a:r>
              <a:rPr lang="fr-FR" sz="702" i="1" u="sng" dirty="0">
                <a:solidFill>
                  <a:srgbClr val="44546A"/>
                </a:solidFill>
                <a:latin typeface="Calibri" panose="020F0502020204030204" pitchFamily="34" charset="0"/>
                <a:ea typeface="Calibri" panose="020F0502020204030204" pitchFamily="34" charset="0"/>
                <a:cs typeface="Times New Roman" panose="02020603050405020304" pitchFamily="18" charset="0"/>
              </a:rPr>
              <a:t>Figure 30: Fiche de lancement d'une opération</a:t>
            </a:r>
            <a:endParaRPr lang="fr-FR" sz="789"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pPr rtl="0"/>
            <a:fld id="{82EE24B5-652C-4DB5-B7C3-B5BBEC1280B1}" type="slidenum">
              <a:rPr lang="fr-FR" sz="900" noProof="0" smtClean="0">
                <a:solidFill>
                  <a:schemeClr val="bg1">
                    <a:alpha val="70000"/>
                  </a:schemeClr>
                </a:solidFill>
              </a:rPr>
              <a:t>99</a:t>
            </a:fld>
            <a:endParaRPr lang="fr-FR" sz="900" noProof="0" dirty="0">
              <a:solidFill>
                <a:schemeClr val="bg1">
                  <a:alpha val="70000"/>
                </a:schemeClr>
              </a:solidFill>
            </a:endParaRPr>
          </a:p>
        </p:txBody>
      </p:sp>
    </p:spTree>
    <p:extLst>
      <p:ext uri="{BB962C8B-B14F-4D97-AF65-F5344CB8AC3E}">
        <p14:creationId xmlns:p14="http://schemas.microsoft.com/office/powerpoint/2010/main" val="6586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373545"/>
      </a:dk2>
      <a:lt2>
        <a:srgbClr val="FFFFFF"/>
      </a:lt2>
      <a:accent1>
        <a:srgbClr val="FF0000"/>
      </a:accent1>
      <a:accent2>
        <a:srgbClr val="FF3300"/>
      </a:accent2>
      <a:accent3>
        <a:srgbClr val="CC6600"/>
      </a:accent3>
      <a:accent4>
        <a:srgbClr val="3C96FF"/>
      </a:accent4>
      <a:accent5>
        <a:srgbClr val="75B9FC"/>
      </a:accent5>
      <a:accent6>
        <a:srgbClr val="FFFFFF"/>
      </a:accent6>
      <a:hlink>
        <a:srgbClr val="3B0072"/>
      </a:hlink>
      <a:folHlink>
        <a:srgbClr val="562F88"/>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098_TF23188392" id="{5CC67371-79D9-43A6-BA9E-632980EB64FD}" vid="{F1385A2A-8CDB-41FD-B16C-5A4DE6EC444E}"/>
    </a:ext>
  </a:ext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373545"/>
      </a:dk2>
      <a:lt2>
        <a:srgbClr val="FFFFFF"/>
      </a:lt2>
      <a:accent1>
        <a:srgbClr val="FF0000"/>
      </a:accent1>
      <a:accent2>
        <a:srgbClr val="FF3300"/>
      </a:accent2>
      <a:accent3>
        <a:srgbClr val="CC6600"/>
      </a:accent3>
      <a:accent4>
        <a:srgbClr val="3C96FF"/>
      </a:accent4>
      <a:accent5>
        <a:srgbClr val="75B9FC"/>
      </a:accent5>
      <a:accent6>
        <a:srgbClr val="FFFFFF"/>
      </a:accent6>
      <a:hlink>
        <a:srgbClr val="3B0072"/>
      </a:hlink>
      <a:folHlink>
        <a:srgbClr val="562F88"/>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098_TF23188392" id="{5CC67371-79D9-43A6-BA9E-632980EB64FD}" vid="{F1385A2A-8CDB-41FD-B16C-5A4DE6EC444E}"/>
    </a:ext>
  </a:extLst>
</a:theme>
</file>

<file path=ppt/theme/theme3.xml><?xml version="1.0" encoding="utf-8"?>
<a:theme xmlns:a="http://schemas.openxmlformats.org/drawingml/2006/main" name="2_Thème Office">
  <a:themeElements>
    <a:clrScheme name="Personnalisé 1">
      <a:dk1>
        <a:sysClr val="windowText" lastClr="000000"/>
      </a:dk1>
      <a:lt1>
        <a:sysClr val="window" lastClr="FFFFFF"/>
      </a:lt1>
      <a:dk2>
        <a:srgbClr val="373545"/>
      </a:dk2>
      <a:lt2>
        <a:srgbClr val="FFFFFF"/>
      </a:lt2>
      <a:accent1>
        <a:srgbClr val="FF0000"/>
      </a:accent1>
      <a:accent2>
        <a:srgbClr val="FF3300"/>
      </a:accent2>
      <a:accent3>
        <a:srgbClr val="CC6600"/>
      </a:accent3>
      <a:accent4>
        <a:srgbClr val="3C96FF"/>
      </a:accent4>
      <a:accent5>
        <a:srgbClr val="75B9FC"/>
      </a:accent5>
      <a:accent6>
        <a:srgbClr val="FFFFFF"/>
      </a:accent6>
      <a:hlink>
        <a:srgbClr val="3B0072"/>
      </a:hlink>
      <a:folHlink>
        <a:srgbClr val="562F88"/>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098_TF23188392" id="{5CC67371-79D9-43A6-BA9E-632980EB64FD}" vid="{F1385A2A-8CDB-41FD-B16C-5A4DE6EC444E}"/>
    </a:ext>
  </a:extLst>
</a:theme>
</file>

<file path=ppt/theme/theme4.xml><?xml version="1.0" encoding="utf-8"?>
<a:theme xmlns:a="http://schemas.openxmlformats.org/drawingml/2006/main" name="3_Thème Office">
  <a:themeElements>
    <a:clrScheme name="Personnalisé 1">
      <a:dk1>
        <a:sysClr val="windowText" lastClr="000000"/>
      </a:dk1>
      <a:lt1>
        <a:sysClr val="window" lastClr="FFFFFF"/>
      </a:lt1>
      <a:dk2>
        <a:srgbClr val="373545"/>
      </a:dk2>
      <a:lt2>
        <a:srgbClr val="FFFFFF"/>
      </a:lt2>
      <a:accent1>
        <a:srgbClr val="FF0000"/>
      </a:accent1>
      <a:accent2>
        <a:srgbClr val="FF3300"/>
      </a:accent2>
      <a:accent3>
        <a:srgbClr val="CC6600"/>
      </a:accent3>
      <a:accent4>
        <a:srgbClr val="3C96FF"/>
      </a:accent4>
      <a:accent5>
        <a:srgbClr val="75B9FC"/>
      </a:accent5>
      <a:accent6>
        <a:srgbClr val="FFFFFF"/>
      </a:accent6>
      <a:hlink>
        <a:srgbClr val="3B0072"/>
      </a:hlink>
      <a:folHlink>
        <a:srgbClr val="562F88"/>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098_TF23188392" id="{5CC67371-79D9-43A6-BA9E-632980EB64FD}" vid="{F1385A2A-8CDB-41FD-B16C-5A4DE6EC444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Personnalisé 4">
      <a:dk1>
        <a:sysClr val="windowText" lastClr="000000"/>
      </a:dk1>
      <a:lt1>
        <a:sysClr val="window" lastClr="FFFFFF"/>
      </a:lt1>
      <a:dk2>
        <a:srgbClr val="C00000"/>
      </a:dk2>
      <a:lt2>
        <a:srgbClr val="EEECE1"/>
      </a:lt2>
      <a:accent1>
        <a:srgbClr val="FF0000"/>
      </a:accent1>
      <a:accent2>
        <a:srgbClr val="E36C09"/>
      </a:accent2>
      <a:accent3>
        <a:srgbClr val="FF0000"/>
      </a:accent3>
      <a:accent4>
        <a:srgbClr val="1F497D"/>
      </a:accent4>
      <a:accent5>
        <a:srgbClr val="4BACC6"/>
      </a:accent5>
      <a:accent6>
        <a:srgbClr val="F79646"/>
      </a:accent6>
      <a:hlink>
        <a:srgbClr val="0000FF"/>
      </a:hlink>
      <a:folHlink>
        <a:srgbClr val="80008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946EF-A3EA-4ECB-8D9A-56C36FFF4075}">
  <ds:schemaRefs>
    <ds:schemaRef ds:uri="http://schemas.microsoft.com/office/infopath/2007/PartnerControl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71af3243-3dd4-4a8d-8c0d-dd76da1f02a5"/>
    <ds:schemaRef ds:uri="http://www.w3.org/XML/1998/namespace"/>
    <ds:schemaRef ds:uri="http://schemas.microsoft.com/office/2006/documentManagement/types"/>
    <ds:schemaRef ds:uri="16c05727-aa75-4e4a-9b5f-8a80a1165891"/>
  </ds:schemaRefs>
</ds:datastoreItem>
</file>

<file path=customXml/itemProps2.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DAF9E5-DED4-4A50-A81B-4CC218A03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Argumentaire sur des services professionnels</Template>
  <TotalTime>0</TotalTime>
  <Words>12476</Words>
  <Application>Microsoft Office PowerPoint</Application>
  <PresentationFormat>Personnalisé</PresentationFormat>
  <Paragraphs>2906</Paragraphs>
  <Slides>108</Slides>
  <Notes>6</Notes>
  <HiddenSlides>0</HiddenSlides>
  <MMClips>0</MMClips>
  <ScaleCrop>false</ScaleCrop>
  <HeadingPairs>
    <vt:vector size="8" baseType="variant">
      <vt:variant>
        <vt:lpstr>Polices utilisées</vt:lpstr>
      </vt:variant>
      <vt:variant>
        <vt:i4>30</vt:i4>
      </vt:variant>
      <vt:variant>
        <vt:lpstr>Thème</vt:lpstr>
      </vt:variant>
      <vt:variant>
        <vt:i4>4</vt:i4>
      </vt:variant>
      <vt:variant>
        <vt:lpstr>Serveurs OLE incorporés</vt:lpstr>
      </vt:variant>
      <vt:variant>
        <vt:i4>1</vt:i4>
      </vt:variant>
      <vt:variant>
        <vt:lpstr>Titres des diapositives</vt:lpstr>
      </vt:variant>
      <vt:variant>
        <vt:i4>108</vt:i4>
      </vt:variant>
    </vt:vector>
  </HeadingPairs>
  <TitlesOfParts>
    <vt:vector size="143" baseType="lpstr">
      <vt:lpstr>Arial Unicode MS</vt:lpstr>
      <vt:lpstr>Aparajita</vt:lpstr>
      <vt:lpstr>Arial</vt:lpstr>
      <vt:lpstr>Arial </vt:lpstr>
      <vt:lpstr>Arial Rounded MT Bold</vt:lpstr>
      <vt:lpstr>Bahnschrift SemiBold</vt:lpstr>
      <vt:lpstr>Berlin Sans FB Demi</vt:lpstr>
      <vt:lpstr>Calibri</vt:lpstr>
      <vt:lpstr>Calibri Light</vt:lpstr>
      <vt:lpstr>Cambria</vt:lpstr>
      <vt:lpstr>Centaur</vt:lpstr>
      <vt:lpstr>Century Gothic</vt:lpstr>
      <vt:lpstr>Chiller</vt:lpstr>
      <vt:lpstr>Comic Sans MS</vt:lpstr>
      <vt:lpstr>Courier New</vt:lpstr>
      <vt:lpstr>Eras Bold ITC</vt:lpstr>
      <vt:lpstr>Eras Medium ITC</vt:lpstr>
      <vt:lpstr>Estrangelo Edessa</vt:lpstr>
      <vt:lpstr>Garamond</vt:lpstr>
      <vt:lpstr>Gill Sans MT</vt:lpstr>
      <vt:lpstr>Maiandra GD</vt:lpstr>
      <vt:lpstr>MTN Brighter Sans</vt:lpstr>
      <vt:lpstr>Open Sans</vt:lpstr>
      <vt:lpstr>Symbol</vt:lpstr>
      <vt:lpstr>Tahoma</vt:lpstr>
      <vt:lpstr>Times New Roman</vt:lpstr>
      <vt:lpstr>Trebuchet MS</vt:lpstr>
      <vt:lpstr>Tw Cen MT</vt:lpstr>
      <vt:lpstr>WenQuanYi Zen Hei</vt:lpstr>
      <vt:lpstr>Wingdings</vt:lpstr>
      <vt:lpstr>Thème Office</vt:lpstr>
      <vt:lpstr>1_Thème Office</vt:lpstr>
      <vt:lpstr>2_Thème Office</vt:lpstr>
      <vt:lpstr>3_Thème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2022-09-26T23:25:35Z</dcterms:created>
  <dcterms:modified xsi:type="dcterms:W3CDTF">2022-09-30T11:47:24Z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