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0.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notesSlides/notesSlide1.xml" ContentType="application/vnd.openxmlformats-officedocument.presentationml.notesSlide+xml"/>
  <Override PartName="/ppt/media/image19.jpg" ContentType="image/jpeg"/>
  <Override PartName="/ppt/media/image20.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media/image21.jpg" ContentType="image/jpeg"/>
  <Override PartName="/ppt/media/image22.jpg" ContentType="image/jpeg"/>
  <Override PartName="/ppt/notesSlides/notesSlide2.xml" ContentType="application/vnd.openxmlformats-officedocument.presentationml.notesSlide+xml"/>
  <Override PartName="/ppt/media/image32.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 id="2147483678" r:id="rId4"/>
  </p:sldMasterIdLst>
  <p:notesMasterIdLst>
    <p:notesMasterId r:id="rId25"/>
  </p:notesMasterIdLst>
  <p:handoutMasterIdLst>
    <p:handoutMasterId r:id="rId26"/>
  </p:handoutMasterIdLst>
  <p:sldIdLst>
    <p:sldId id="256" r:id="rId5"/>
    <p:sldId id="257" r:id="rId6"/>
    <p:sldId id="258" r:id="rId7"/>
    <p:sldId id="259" r:id="rId8"/>
    <p:sldId id="260" r:id="rId9"/>
    <p:sldId id="305" r:id="rId10"/>
    <p:sldId id="265" r:id="rId11"/>
    <p:sldId id="332" r:id="rId12"/>
    <p:sldId id="313" r:id="rId13"/>
    <p:sldId id="284" r:id="rId14"/>
    <p:sldId id="328" r:id="rId15"/>
    <p:sldId id="329" r:id="rId16"/>
    <p:sldId id="321" r:id="rId17"/>
    <p:sldId id="320" r:id="rId18"/>
    <p:sldId id="322" r:id="rId19"/>
    <p:sldId id="323" r:id="rId20"/>
    <p:sldId id="330" r:id="rId21"/>
    <p:sldId id="302" r:id="rId22"/>
    <p:sldId id="303" r:id="rId23"/>
    <p:sldId id="304" r:id="rId24"/>
  </p:sldIdLst>
  <p:sldSz cx="5854700" cy="3295650"/>
  <p:notesSz cx="5854700" cy="3295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id Project"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5" d="100"/>
          <a:sy n="165" d="100"/>
        </p:scale>
        <p:origin x="138" y="564"/>
      </p:cViewPr>
      <p:guideLst>
        <p:guide orient="horz" pos="2880"/>
        <p:guide pos="2160"/>
      </p:guideLst>
    </p:cSldViewPr>
  </p:slideViewPr>
  <p:notesTextViewPr>
    <p:cViewPr>
      <p:scale>
        <a:sx n="100" d="100"/>
        <a:sy n="100" d="100"/>
      </p:scale>
      <p:origin x="0" y="0"/>
    </p:cViewPr>
  </p:notesTextViewPr>
  <p:notesViewPr>
    <p:cSldViewPr>
      <p:cViewPr varScale="1">
        <p:scale>
          <a:sx n="197" d="100"/>
          <a:sy n="197" d="100"/>
        </p:scale>
        <p:origin x="162" y="4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rgbClr val="FF0000"/>
                </a:solidFill>
                <a:latin typeface="+mj-lt"/>
                <a:ea typeface="+mj-ea"/>
                <a:cs typeface="+mj-cs"/>
              </a:defRPr>
            </a:pPr>
            <a:r>
              <a:rPr lang="fr-FR" sz="1100" b="1" i="0" baseline="0" dirty="0">
                <a:solidFill>
                  <a:srgbClr val="FF0000"/>
                </a:solidFill>
                <a:effectLst/>
              </a:rPr>
              <a:t>Comparatif RH et FLUX voix: Normal et accidentel</a:t>
            </a:r>
            <a:endParaRPr lang="fr-FR" sz="1100" b="1" dirty="0">
              <a:solidFill>
                <a:srgbClr val="FF0000"/>
              </a:solidFill>
              <a:effectLst/>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rgbClr val="FF0000"/>
              </a:solidFill>
              <a:latin typeface="+mj-lt"/>
              <a:ea typeface="+mj-ea"/>
              <a:cs typeface="+mj-cs"/>
            </a:defRPr>
          </a:pPr>
          <a:endParaRPr lang="fr-FR"/>
        </a:p>
      </c:txPr>
    </c:title>
    <c:autoTitleDeleted val="0"/>
    <c:plotArea>
      <c:layout/>
      <c:barChart>
        <c:barDir val="col"/>
        <c:grouping val="clustered"/>
        <c:varyColors val="0"/>
        <c:ser>
          <c:idx val="1"/>
          <c:order val="1"/>
          <c:tx>
            <c:strRef>
              <c:f>Feuil1!$D$22</c:f>
              <c:strCache>
                <c:ptCount val="1"/>
                <c:pt idx="0">
                  <c:v>Nombre d'agents </c:v>
                </c:pt>
              </c:strCache>
            </c:strRef>
          </c:tx>
          <c:spPr>
            <a:solidFill>
              <a:schemeClr val="accent1">
                <a:lumMod val="40000"/>
                <a:lumOff val="60000"/>
              </a:schemeClr>
            </a:solidFill>
            <a:ln>
              <a:noFill/>
            </a:ln>
            <a:effectLst/>
          </c:spPr>
          <c:invertIfNegative val="0"/>
          <c:dLbls>
            <c:dLbl>
              <c:idx val="0"/>
              <c:layout>
                <c:manualLayout>
                  <c:x val="-2.9761911736481002E-3"/>
                  <c:y val="7.65248633498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62-46A0-BCAE-2519AC01C7C5}"/>
                </c:ext>
              </c:extLst>
            </c:dLbl>
            <c:dLbl>
              <c:idx val="1"/>
              <c:layout>
                <c:manualLayout>
                  <c:x val="2.9761911736481002E-3"/>
                  <c:y val="0.122439781359828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62-46A0-BCAE-2519AC01C7C5}"/>
                </c:ext>
              </c:extLst>
            </c:dLbl>
            <c:dLbl>
              <c:idx val="2"/>
              <c:layout>
                <c:manualLayout>
                  <c:x val="-2.9761911736481549E-3"/>
                  <c:y val="0.219371274936359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62-46A0-BCAE-2519AC01C7C5}"/>
                </c:ext>
              </c:extLst>
            </c:dLbl>
            <c:dLbl>
              <c:idx val="3"/>
              <c:layout>
                <c:manualLayout>
                  <c:x val="0"/>
                  <c:y val="0.28569282317293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62-46A0-BCAE-2519AC01C7C5}"/>
                </c:ext>
              </c:extLst>
            </c:dLbl>
            <c:dLbl>
              <c:idx val="4"/>
              <c:layout>
                <c:manualLayout>
                  <c:x val="5.9523823472962005E-3"/>
                  <c:y val="0.37752265919280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62-46A0-BCAE-2519AC01C7C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Feuil1!$D$23:$D$27</c:f>
              <c:numCache>
                <c:formatCode>General</c:formatCode>
                <c:ptCount val="5"/>
                <c:pt idx="0">
                  <c:v>40</c:v>
                </c:pt>
                <c:pt idx="1">
                  <c:v>69</c:v>
                </c:pt>
                <c:pt idx="2">
                  <c:v>132</c:v>
                </c:pt>
                <c:pt idx="3">
                  <c:v>198</c:v>
                </c:pt>
                <c:pt idx="4">
                  <c:v>260</c:v>
                </c:pt>
              </c:numCache>
            </c:numRef>
          </c:val>
          <c:extLst>
            <c:ext xmlns:c16="http://schemas.microsoft.com/office/drawing/2014/chart" uri="{C3380CC4-5D6E-409C-BE32-E72D297353CC}">
              <c16:uniqueId val="{00000000-8B62-46A0-BCAE-2519AC01C7C5}"/>
            </c:ext>
          </c:extLst>
        </c:ser>
        <c:ser>
          <c:idx val="3"/>
          <c:order val="3"/>
          <c:tx>
            <c:strRef>
              <c:f>Feuil1!$F$22</c:f>
              <c:strCache>
                <c:ptCount val="1"/>
                <c:pt idx="0">
                  <c:v>Nombre d'agents Flux évenementiel</c:v>
                </c:pt>
              </c:strCache>
            </c:strRef>
          </c:tx>
          <c:spPr>
            <a:solidFill>
              <a:schemeClr val="accent6">
                <a:lumMod val="75000"/>
              </a:schemeClr>
            </a:solidFill>
            <a:ln>
              <a:noFill/>
            </a:ln>
            <a:effectLst/>
          </c:spPr>
          <c:invertIfNegative val="0"/>
          <c:dLbls>
            <c:dLbl>
              <c:idx val="0"/>
              <c:layout>
                <c:manualLayout>
                  <c:x val="-2.9761911736481276E-3"/>
                  <c:y val="9.1829836019871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B62-46A0-BCAE-2519AC01C7C5}"/>
                </c:ext>
              </c:extLst>
            </c:dLbl>
            <c:dLbl>
              <c:idx val="1"/>
              <c:layout>
                <c:manualLayout>
                  <c:x val="-5.9523823472962551E-3"/>
                  <c:y val="0.112236466246509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62-46A0-BCAE-2519AC01C7C5}"/>
                </c:ext>
              </c:extLst>
            </c:dLbl>
            <c:dLbl>
              <c:idx val="2"/>
              <c:layout>
                <c:manualLayout>
                  <c:x val="0"/>
                  <c:y val="0.147948069143126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62-46A0-BCAE-2519AC01C7C5}"/>
                </c:ext>
              </c:extLst>
            </c:dLbl>
            <c:dLbl>
              <c:idx val="3"/>
              <c:layout>
                <c:manualLayout>
                  <c:x val="0"/>
                  <c:y val="0.22957459004967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62-46A0-BCAE-2519AC01C7C5}"/>
                </c:ext>
              </c:extLst>
            </c:dLbl>
            <c:dLbl>
              <c:idx val="4"/>
              <c:layout>
                <c:manualLayout>
                  <c:x val="2.9761911736479914E-3"/>
                  <c:y val="0.29079448072959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62-46A0-BCAE-2519AC01C7C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Feuil1!$F$23:$F$27</c:f>
              <c:numCache>
                <c:formatCode>General</c:formatCode>
                <c:ptCount val="5"/>
                <c:pt idx="0">
                  <c:v>48</c:v>
                </c:pt>
                <c:pt idx="1">
                  <c:v>84</c:v>
                </c:pt>
                <c:pt idx="2">
                  <c:v>163</c:v>
                </c:pt>
                <c:pt idx="3">
                  <c:v>244</c:v>
                </c:pt>
                <c:pt idx="4">
                  <c:v>325</c:v>
                </c:pt>
              </c:numCache>
            </c:numRef>
          </c:val>
          <c:extLst>
            <c:ext xmlns:c16="http://schemas.microsoft.com/office/drawing/2014/chart" uri="{C3380CC4-5D6E-409C-BE32-E72D297353CC}">
              <c16:uniqueId val="{00000001-8B62-46A0-BCAE-2519AC01C7C5}"/>
            </c:ext>
          </c:extLst>
        </c:ser>
        <c:dLbls>
          <c:showLegendKey val="0"/>
          <c:showVal val="0"/>
          <c:showCatName val="0"/>
          <c:showSerName val="0"/>
          <c:showPercent val="0"/>
          <c:showBubbleSize val="0"/>
        </c:dLbls>
        <c:gapWidth val="247"/>
        <c:axId val="739757944"/>
        <c:axId val="739757616"/>
      </c:barChart>
      <c:lineChart>
        <c:grouping val="standard"/>
        <c:varyColors val="0"/>
        <c:ser>
          <c:idx val="0"/>
          <c:order val="0"/>
          <c:tx>
            <c:strRef>
              <c:f>Feuil1!$C$22</c:f>
              <c:strCache>
                <c:ptCount val="1"/>
                <c:pt idx="0">
                  <c:v>Trafic normal</c:v>
                </c:pt>
              </c:strCache>
            </c:strRef>
          </c:tx>
          <c:spPr>
            <a:ln w="22225" cap="rnd">
              <a:solidFill>
                <a:schemeClr val="accent1"/>
              </a:solidFill>
              <a:round/>
            </a:ln>
            <a:effectLst/>
          </c:spPr>
          <c:marker>
            <c:symbol val="none"/>
          </c:marker>
          <c:dLbls>
            <c:dLbl>
              <c:idx val="0"/>
              <c:layout>
                <c:manualLayout>
                  <c:x val="-2.0833338215536703E-2"/>
                  <c:y val="-6.6321548236573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62-46A0-BCAE-2519AC01C7C5}"/>
                </c:ext>
              </c:extLst>
            </c:dLbl>
            <c:dLbl>
              <c:idx val="1"/>
              <c:layout>
                <c:manualLayout>
                  <c:x val="-7.7380970514850614E-2"/>
                  <c:y val="-5.611823312325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62-46A0-BCAE-2519AC01C7C5}"/>
                </c:ext>
              </c:extLst>
            </c:dLbl>
            <c:dLbl>
              <c:idx val="2"/>
              <c:layout>
                <c:manualLayout>
                  <c:x val="-9.8214308730387362E-2"/>
                  <c:y val="-8.1626520906552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62-46A0-BCAE-2519AC01C7C5}"/>
                </c:ext>
              </c:extLst>
            </c:dLbl>
            <c:dLbl>
              <c:idx val="3"/>
              <c:layout>
                <c:manualLayout>
                  <c:x val="-0.10714288225133162"/>
                  <c:y val="-8.6728178463212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B62-46A0-BCAE-2519AC01C7C5}"/>
                </c:ext>
              </c:extLst>
            </c:dLbl>
            <c:dLbl>
              <c:idx val="4"/>
              <c:layout>
                <c:manualLayout>
                  <c:x val="-0.12202383811957222"/>
                  <c:y val="-8.6728178463212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B62-46A0-BCAE-2519AC01C7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bg1">
                          <a:lumMod val="7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Feuil1!$C$23:$C$27</c:f>
              <c:numCache>
                <c:formatCode>General</c:formatCode>
                <c:ptCount val="5"/>
                <c:pt idx="0">
                  <c:v>3000</c:v>
                </c:pt>
                <c:pt idx="1">
                  <c:v>6000</c:v>
                </c:pt>
                <c:pt idx="2">
                  <c:v>12000</c:v>
                </c:pt>
                <c:pt idx="3">
                  <c:v>18000</c:v>
                </c:pt>
                <c:pt idx="4">
                  <c:v>24001</c:v>
                </c:pt>
              </c:numCache>
            </c:numRef>
          </c:val>
          <c:smooth val="0"/>
          <c:extLst>
            <c:ext xmlns:c16="http://schemas.microsoft.com/office/drawing/2014/chart" uri="{C3380CC4-5D6E-409C-BE32-E72D297353CC}">
              <c16:uniqueId val="{00000002-8B62-46A0-BCAE-2519AC01C7C5}"/>
            </c:ext>
          </c:extLst>
        </c:ser>
        <c:ser>
          <c:idx val="2"/>
          <c:order val="2"/>
          <c:tx>
            <c:strRef>
              <c:f>Feuil1!$E$22</c:f>
              <c:strCache>
                <c:ptCount val="1"/>
                <c:pt idx="0">
                  <c:v>Trafic accidentel ou évènementiel</c:v>
                </c:pt>
              </c:strCache>
            </c:strRef>
          </c:tx>
          <c:spPr>
            <a:ln w="22225" cap="rnd">
              <a:solidFill>
                <a:schemeClr val="accent3"/>
              </a:solidFill>
              <a:round/>
            </a:ln>
            <a:effectLst/>
          </c:spPr>
          <c:marker>
            <c:symbol val="none"/>
          </c:marker>
          <c:dLbls>
            <c:dLbl>
              <c:idx val="0"/>
              <c:layout>
                <c:manualLayout>
                  <c:x val="-9.2261926383091108E-2"/>
                  <c:y val="-0.23977790516299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B62-46A0-BCAE-2519AC01C7C5}"/>
                </c:ext>
              </c:extLst>
            </c:dLbl>
            <c:dLbl>
              <c:idx val="1"/>
              <c:layout>
                <c:manualLayout>
                  <c:x val="-0.13095241164051641"/>
                  <c:y val="-0.214269617379700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62-46A0-BCAE-2519AC01C7C5}"/>
                </c:ext>
              </c:extLst>
            </c:dLbl>
            <c:dLbl>
              <c:idx val="2"/>
              <c:layout>
                <c:manualLayout>
                  <c:x val="-0.11607145577227597"/>
                  <c:y val="-0.158151384256445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62-46A0-BCAE-2519AC01C7C5}"/>
                </c:ext>
              </c:extLst>
            </c:dLbl>
            <c:dLbl>
              <c:idx val="3"/>
              <c:layout>
                <c:manualLayout>
                  <c:x val="-0.10119049990403552"/>
                  <c:y val="-0.10713480868985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62-46A0-BCAE-2519AC01C7C5}"/>
                </c:ext>
              </c:extLst>
            </c:dLbl>
            <c:dLbl>
              <c:idx val="4"/>
              <c:layout>
                <c:manualLayout>
                  <c:x val="-8.6309544035795022E-2"/>
                  <c:y val="-6.1219890679914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B62-46A0-BCAE-2519AC01C7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bg1">
                          <a:lumMod val="7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Feuil1!$E$23:$E$27</c:f>
              <c:numCache>
                <c:formatCode>General</c:formatCode>
                <c:ptCount val="5"/>
                <c:pt idx="0">
                  <c:v>3750</c:v>
                </c:pt>
                <c:pt idx="1">
                  <c:v>7500</c:v>
                </c:pt>
                <c:pt idx="2">
                  <c:v>15000</c:v>
                </c:pt>
                <c:pt idx="3">
                  <c:v>22500</c:v>
                </c:pt>
                <c:pt idx="4">
                  <c:v>30002</c:v>
                </c:pt>
              </c:numCache>
            </c:numRef>
          </c:val>
          <c:smooth val="0"/>
          <c:extLst>
            <c:ext xmlns:c16="http://schemas.microsoft.com/office/drawing/2014/chart" uri="{C3380CC4-5D6E-409C-BE32-E72D297353CC}">
              <c16:uniqueId val="{00000003-8B62-46A0-BCAE-2519AC01C7C5}"/>
            </c:ext>
          </c:extLst>
        </c:ser>
        <c:dLbls>
          <c:showLegendKey val="0"/>
          <c:showVal val="0"/>
          <c:showCatName val="0"/>
          <c:showSerName val="0"/>
          <c:showPercent val="0"/>
          <c:showBubbleSize val="0"/>
        </c:dLbls>
        <c:marker val="1"/>
        <c:smooth val="0"/>
        <c:axId val="739741544"/>
        <c:axId val="739734328"/>
      </c:lineChart>
      <c:catAx>
        <c:axId val="7397415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fr-FR"/>
          </a:p>
        </c:txPr>
        <c:crossAx val="739734328"/>
        <c:crosses val="autoZero"/>
        <c:auto val="1"/>
        <c:lblAlgn val="ctr"/>
        <c:lblOffset val="100"/>
        <c:noMultiLvlLbl val="0"/>
      </c:catAx>
      <c:valAx>
        <c:axId val="739734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fr-FR"/>
          </a:p>
        </c:txPr>
        <c:crossAx val="739741544"/>
        <c:crosses val="autoZero"/>
        <c:crossBetween val="between"/>
      </c:valAx>
      <c:valAx>
        <c:axId val="73975761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fr-FR"/>
          </a:p>
        </c:txPr>
        <c:crossAx val="739757944"/>
        <c:crosses val="max"/>
        <c:crossBetween val="between"/>
      </c:valAx>
      <c:catAx>
        <c:axId val="739757944"/>
        <c:scaling>
          <c:orientation val="minMax"/>
        </c:scaling>
        <c:delete val="1"/>
        <c:axPos val="b"/>
        <c:numFmt formatCode="General" sourceLinked="1"/>
        <c:majorTickMark val="out"/>
        <c:minorTickMark val="none"/>
        <c:tickLblPos val="nextTo"/>
        <c:crossAx val="73975761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fr-FR" sz="900" b="1" i="0" u="none" strike="noStrike" kern="1200" cap="none" spc="0" normalizeH="0" baseline="0">
                <a:solidFill>
                  <a:srgbClr val="FF0000"/>
                </a:solidFill>
                <a:effectLst/>
                <a:latin typeface="+mj-lt"/>
                <a:ea typeface="+mj-ea"/>
                <a:cs typeface="+mj-cs"/>
              </a:defRPr>
            </a:pPr>
            <a:r>
              <a:rPr lang="fr-FR" sz="900" b="1" i="0" u="none" strike="noStrike" kern="1200" cap="none" spc="0" normalizeH="0" baseline="0" dirty="0">
                <a:solidFill>
                  <a:srgbClr val="FF0000"/>
                </a:solidFill>
                <a:effectLst/>
                <a:latin typeface="+mj-lt"/>
                <a:ea typeface="+mj-ea"/>
                <a:cs typeface="+mj-cs"/>
              </a:rPr>
              <a:t>Comparatif RH et FLUX RESEAUX SOCIAUX: Normal et évènementiel</a:t>
            </a:r>
          </a:p>
        </c:rich>
      </c:tx>
      <c:overlay val="0"/>
      <c:spPr>
        <a:noFill/>
        <a:ln>
          <a:noFill/>
        </a:ln>
        <a:effectLst/>
      </c:spPr>
      <c:txPr>
        <a:bodyPr rot="0" spcFirstLastPara="1" vertOverflow="ellipsis" vert="horz" wrap="square" anchor="ctr" anchorCtr="1"/>
        <a:lstStyle/>
        <a:p>
          <a:pPr algn="ctr" rtl="0">
            <a:defRPr lang="fr-FR" sz="900" b="1" i="0" u="none" strike="noStrike" kern="1200" cap="none" spc="0" normalizeH="0" baseline="0">
              <a:solidFill>
                <a:srgbClr val="FF0000"/>
              </a:solidFill>
              <a:effectLst/>
              <a:latin typeface="+mj-lt"/>
              <a:ea typeface="+mj-ea"/>
              <a:cs typeface="+mj-cs"/>
            </a:defRPr>
          </a:pPr>
          <a:endParaRPr lang="fr-FR"/>
        </a:p>
      </c:txPr>
    </c:title>
    <c:autoTitleDeleted val="0"/>
    <c:plotArea>
      <c:layout/>
      <c:barChart>
        <c:barDir val="col"/>
        <c:grouping val="clustered"/>
        <c:varyColors val="0"/>
        <c:ser>
          <c:idx val="1"/>
          <c:order val="1"/>
          <c:tx>
            <c:strRef>
              <c:f>Feuil1!$D$32</c:f>
              <c:strCache>
                <c:ptCount val="1"/>
                <c:pt idx="0">
                  <c:v>Nombre d'agents </c:v>
                </c:pt>
              </c:strCache>
            </c:strRef>
          </c:tx>
          <c:spPr>
            <a:solidFill>
              <a:schemeClr val="accent2"/>
            </a:solidFill>
            <a:ln>
              <a:noFill/>
            </a:ln>
            <a:effectLst/>
          </c:spPr>
          <c:invertIfNegative val="0"/>
          <c:dLbls>
            <c:dLbl>
              <c:idx val="0"/>
              <c:layout>
                <c:manualLayout>
                  <c:x val="3.0787595168820263E-3"/>
                  <c:y val="8.318047620533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38-4E92-8680-B2C8EFEB7856}"/>
                </c:ext>
              </c:extLst>
            </c:dLbl>
            <c:dLbl>
              <c:idx val="1"/>
              <c:layout>
                <c:manualLayout>
                  <c:x val="-3.0787595168820263E-3"/>
                  <c:y val="0.13211016809082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38-4E92-8680-B2C8EFEB7856}"/>
                </c:ext>
              </c:extLst>
            </c:dLbl>
            <c:dLbl>
              <c:idx val="2"/>
              <c:layout>
                <c:manualLayout>
                  <c:x val="0"/>
                  <c:y val="0.254434397804559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38-4E92-8680-B2C8EFEB7856}"/>
                </c:ext>
              </c:extLst>
            </c:dLbl>
            <c:dLbl>
              <c:idx val="3"/>
              <c:layout>
                <c:manualLayout>
                  <c:x val="0"/>
                  <c:y val="0.26422033618165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38-4E92-8680-B2C8EFEB7856}"/>
                </c:ext>
              </c:extLst>
            </c:dLbl>
            <c:dLbl>
              <c:idx val="4"/>
              <c:layout>
                <c:manualLayout>
                  <c:x val="1.1288654487734155E-16"/>
                  <c:y val="0.366972689141191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38-4E92-8680-B2C8EFEB785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Feuil1!$B$33:$B$37</c:f>
              <c:strCache>
                <c:ptCount val="5"/>
                <c:pt idx="0">
                  <c:v>H1</c:v>
                </c:pt>
                <c:pt idx="1">
                  <c:v>H2</c:v>
                </c:pt>
                <c:pt idx="2">
                  <c:v>H3</c:v>
                </c:pt>
                <c:pt idx="3">
                  <c:v>H4</c:v>
                </c:pt>
                <c:pt idx="4">
                  <c:v>H5</c:v>
                </c:pt>
              </c:strCache>
            </c:strRef>
          </c:cat>
          <c:val>
            <c:numRef>
              <c:f>Feuil1!$D$33:$D$37</c:f>
              <c:numCache>
                <c:formatCode>General</c:formatCode>
                <c:ptCount val="5"/>
                <c:pt idx="0">
                  <c:v>9</c:v>
                </c:pt>
                <c:pt idx="1">
                  <c:v>14</c:v>
                </c:pt>
                <c:pt idx="2">
                  <c:v>23</c:v>
                </c:pt>
                <c:pt idx="3">
                  <c:v>30</c:v>
                </c:pt>
                <c:pt idx="4">
                  <c:v>37</c:v>
                </c:pt>
              </c:numCache>
            </c:numRef>
          </c:val>
          <c:extLst>
            <c:ext xmlns:c16="http://schemas.microsoft.com/office/drawing/2014/chart" uri="{C3380CC4-5D6E-409C-BE32-E72D297353CC}">
              <c16:uniqueId val="{00000000-7C38-4E92-8680-B2C8EFEB7856}"/>
            </c:ext>
          </c:extLst>
        </c:ser>
        <c:ser>
          <c:idx val="3"/>
          <c:order val="3"/>
          <c:tx>
            <c:strRef>
              <c:f>Feuil1!$F$32</c:f>
              <c:strCache>
                <c:ptCount val="1"/>
                <c:pt idx="0">
                  <c:v>Nombre d'agents Flux évenementiel</c:v>
                </c:pt>
              </c:strCache>
            </c:strRef>
          </c:tx>
          <c:spPr>
            <a:solidFill>
              <a:srgbClr val="4F81BD">
                <a:lumMod val="40000"/>
                <a:lumOff val="60000"/>
              </a:srgbClr>
            </a:solidFill>
            <a:ln>
              <a:noFill/>
            </a:ln>
            <a:effectLst/>
          </c:spPr>
          <c:invertIfNegative val="0"/>
          <c:dLbls>
            <c:dLbl>
              <c:idx val="0"/>
              <c:layout>
                <c:manualLayout>
                  <c:x val="-3.0787595168820263E-3"/>
                  <c:y val="8.318047620533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38-4E92-8680-B2C8EFEB7856}"/>
                </c:ext>
              </c:extLst>
            </c:dLbl>
            <c:dLbl>
              <c:idx val="1"/>
              <c:layout>
                <c:manualLayout>
                  <c:x val="3.0787595168820263E-3"/>
                  <c:y val="0.18593282916487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38-4E92-8680-B2C8EFEB7856}"/>
                </c:ext>
              </c:extLst>
            </c:dLbl>
            <c:dLbl>
              <c:idx val="2"/>
              <c:layout>
                <c:manualLayout>
                  <c:x val="3.0787595168820263E-3"/>
                  <c:y val="0.18593282916487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38-4E92-8680-B2C8EFEB7856}"/>
                </c:ext>
              </c:extLst>
            </c:dLbl>
            <c:dLbl>
              <c:idx val="3"/>
              <c:layout>
                <c:manualLayout>
                  <c:x val="6.1575190337640525E-3"/>
                  <c:y val="0.22018380612129709"/>
                </c:manualLayout>
              </c:layout>
              <c:showLegendKey val="0"/>
              <c:showVal val="1"/>
              <c:showCatName val="0"/>
              <c:showSerName val="0"/>
              <c:showPercent val="0"/>
              <c:showBubbleSize val="0"/>
              <c:extLst>
                <c:ext xmlns:c15="http://schemas.microsoft.com/office/drawing/2012/chart" uri="{CE6537A1-D6FC-4f65-9D91-7224C49458BB}">
                  <c15:layout>
                    <c:manualLayout>
                      <c:w val="4.6550843895256239E-2"/>
                      <c:h val="6.8428366738443047E-2"/>
                    </c:manualLayout>
                  </c15:layout>
                </c:ext>
                <c:ext xmlns:c16="http://schemas.microsoft.com/office/drawing/2014/chart" uri="{C3380CC4-5D6E-409C-BE32-E72D297353CC}">
                  <c16:uniqueId val="{0000000B-7C38-4E92-8680-B2C8EFEB7856}"/>
                </c:ext>
              </c:extLst>
            </c:dLbl>
            <c:dLbl>
              <c:idx val="4"/>
              <c:layout>
                <c:manualLayout>
                  <c:x val="6.1575190337639397E-3"/>
                  <c:y val="0.308257058878600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38-4E92-8680-B2C8EFEB785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Feuil1!$B$33:$B$37</c:f>
              <c:strCache>
                <c:ptCount val="5"/>
                <c:pt idx="0">
                  <c:v>H1</c:v>
                </c:pt>
                <c:pt idx="1">
                  <c:v>H2</c:v>
                </c:pt>
                <c:pt idx="2">
                  <c:v>H3</c:v>
                </c:pt>
                <c:pt idx="3">
                  <c:v>H4</c:v>
                </c:pt>
                <c:pt idx="4">
                  <c:v>H5</c:v>
                </c:pt>
              </c:strCache>
            </c:strRef>
          </c:cat>
          <c:val>
            <c:numRef>
              <c:f>Feuil1!$F$33:$F$37</c:f>
              <c:numCache>
                <c:formatCode>General</c:formatCode>
                <c:ptCount val="5"/>
                <c:pt idx="0">
                  <c:v>9</c:v>
                </c:pt>
                <c:pt idx="1">
                  <c:v>19</c:v>
                </c:pt>
                <c:pt idx="2">
                  <c:v>28</c:v>
                </c:pt>
                <c:pt idx="3">
                  <c:v>37</c:v>
                </c:pt>
                <c:pt idx="4">
                  <c:v>46</c:v>
                </c:pt>
              </c:numCache>
            </c:numRef>
          </c:val>
          <c:extLst>
            <c:ext xmlns:c16="http://schemas.microsoft.com/office/drawing/2014/chart" uri="{C3380CC4-5D6E-409C-BE32-E72D297353CC}">
              <c16:uniqueId val="{00000001-7C38-4E92-8680-B2C8EFEB7856}"/>
            </c:ext>
          </c:extLst>
        </c:ser>
        <c:dLbls>
          <c:showLegendKey val="0"/>
          <c:showVal val="0"/>
          <c:showCatName val="0"/>
          <c:showSerName val="0"/>
          <c:showPercent val="0"/>
          <c:showBubbleSize val="0"/>
        </c:dLbls>
        <c:gapWidth val="150"/>
        <c:axId val="739757944"/>
        <c:axId val="739757616"/>
      </c:barChart>
      <c:lineChart>
        <c:grouping val="standard"/>
        <c:varyColors val="0"/>
        <c:ser>
          <c:idx val="0"/>
          <c:order val="0"/>
          <c:tx>
            <c:strRef>
              <c:f>Feuil1!$C$32</c:f>
              <c:strCache>
                <c:ptCount val="1"/>
                <c:pt idx="0">
                  <c:v>Trafic normal</c:v>
                </c:pt>
              </c:strCache>
            </c:strRef>
          </c:tx>
          <c:spPr>
            <a:ln w="28575" cap="rnd">
              <a:solidFill>
                <a:srgbClr val="00B0F0"/>
              </a:solidFill>
              <a:round/>
            </a:ln>
            <a:effectLst/>
          </c:spPr>
          <c:marker>
            <c:symbol val="none"/>
          </c:marker>
          <c:dLbls>
            <c:dLbl>
              <c:idx val="0"/>
              <c:layout>
                <c:manualLayout>
                  <c:x val="-3.0787595168820264E-2"/>
                  <c:y val="-6.3608599451139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C38-4E92-8680-B2C8EFEB7856}"/>
                </c:ext>
              </c:extLst>
            </c:dLbl>
            <c:dLbl>
              <c:idx val="1"/>
              <c:layout>
                <c:manualLayout>
                  <c:x val="-3.078759516882032E-2"/>
                  <c:y val="-7.828750701678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38-4E92-8680-B2C8EFEB7856}"/>
                </c:ext>
              </c:extLst>
            </c:dLbl>
            <c:dLbl>
              <c:idx val="2"/>
              <c:layout>
                <c:manualLayout>
                  <c:x val="-3.0787595168820264E-2"/>
                  <c:y val="-0.107645322148082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C38-4E92-8680-B2C8EFEB7856}"/>
                </c:ext>
              </c:extLst>
            </c:dLbl>
            <c:dLbl>
              <c:idx val="3"/>
              <c:layout>
                <c:manualLayout>
                  <c:x val="-2.7708835651938237E-2"/>
                  <c:y val="-0.102752352959533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38-4E92-8680-B2C8EFEB7856}"/>
                </c:ext>
              </c:extLst>
            </c:dLbl>
            <c:dLbl>
              <c:idx val="4"/>
              <c:layout>
                <c:manualLayout>
                  <c:x val="-2.4630076135056325E-2"/>
                  <c:y val="-0.11253829133663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38-4E92-8680-B2C8EFEB785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Feuil1!$C$33:$C$37</c:f>
              <c:numCache>
                <c:formatCode>General</c:formatCode>
                <c:ptCount val="5"/>
                <c:pt idx="0">
                  <c:v>600</c:v>
                </c:pt>
                <c:pt idx="1">
                  <c:v>1200</c:v>
                </c:pt>
                <c:pt idx="2">
                  <c:v>1800</c:v>
                </c:pt>
                <c:pt idx="3">
                  <c:v>2400</c:v>
                </c:pt>
                <c:pt idx="4">
                  <c:v>3001</c:v>
                </c:pt>
              </c:numCache>
            </c:numRef>
          </c:val>
          <c:smooth val="0"/>
          <c:extLst>
            <c:ext xmlns:c16="http://schemas.microsoft.com/office/drawing/2014/chart" uri="{C3380CC4-5D6E-409C-BE32-E72D297353CC}">
              <c16:uniqueId val="{00000002-7C38-4E92-8680-B2C8EFEB7856}"/>
            </c:ext>
          </c:extLst>
        </c:ser>
        <c:ser>
          <c:idx val="2"/>
          <c:order val="2"/>
          <c:tx>
            <c:strRef>
              <c:f>Feuil1!$E$32</c:f>
              <c:strCache>
                <c:ptCount val="1"/>
                <c:pt idx="0">
                  <c:v>Trafic accidentel ou évènementiel</c:v>
                </c:pt>
              </c:strCache>
            </c:strRef>
          </c:tx>
          <c:spPr>
            <a:ln w="28575" cap="rnd">
              <a:solidFill>
                <a:schemeClr val="accent3"/>
              </a:solidFill>
              <a:round/>
            </a:ln>
            <a:effectLst/>
          </c:spPr>
          <c:marker>
            <c:symbol val="none"/>
          </c:marker>
          <c:dLbls>
            <c:dLbl>
              <c:idx val="0"/>
              <c:layout>
                <c:manualLayout>
                  <c:x val="-8.6205266472696745E-2"/>
                  <c:y val="-0.102752352959533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38-4E92-8680-B2C8EFEB7856}"/>
                </c:ext>
              </c:extLst>
            </c:dLbl>
            <c:dLbl>
              <c:idx val="1"/>
              <c:layout>
                <c:manualLayout>
                  <c:x val="-0.10467782357398889"/>
                  <c:y val="-0.156575014033575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38-4E92-8680-B2C8EFEB7856}"/>
                </c:ext>
              </c:extLst>
            </c:dLbl>
            <c:dLbl>
              <c:idx val="2"/>
              <c:layout>
                <c:manualLayout>
                  <c:x val="-0.10159906405710692"/>
                  <c:y val="-0.151682044845025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38-4E92-8680-B2C8EFEB7856}"/>
                </c:ext>
              </c:extLst>
            </c:dLbl>
            <c:dLbl>
              <c:idx val="3"/>
              <c:layout>
                <c:manualLayout>
                  <c:x val="-0.10159906405710686"/>
                  <c:y val="-0.11253829133663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38-4E92-8680-B2C8EFEB7856}"/>
                </c:ext>
              </c:extLst>
            </c:dLbl>
            <c:dLbl>
              <c:idx val="4"/>
              <c:layout>
                <c:manualLayout>
                  <c:x val="-0.11699275404459239"/>
                  <c:y val="-3.7567346013960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38-4E92-8680-B2C8EFEB785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Feuil1!$B$23:$B$27</c:f>
              <c:strCache>
                <c:ptCount val="5"/>
                <c:pt idx="0">
                  <c:v>H1</c:v>
                </c:pt>
                <c:pt idx="1">
                  <c:v>H2</c:v>
                </c:pt>
                <c:pt idx="2">
                  <c:v>H3</c:v>
                </c:pt>
                <c:pt idx="3">
                  <c:v>H4</c:v>
                </c:pt>
                <c:pt idx="4">
                  <c:v>H5</c:v>
                </c:pt>
              </c:strCache>
            </c:strRef>
          </c:cat>
          <c:val>
            <c:numRef>
              <c:f>Feuil1!$E$33:$E$37</c:f>
              <c:numCache>
                <c:formatCode>General</c:formatCode>
                <c:ptCount val="5"/>
                <c:pt idx="0">
                  <c:v>750</c:v>
                </c:pt>
                <c:pt idx="1">
                  <c:v>1500</c:v>
                </c:pt>
                <c:pt idx="2">
                  <c:v>2250</c:v>
                </c:pt>
                <c:pt idx="3">
                  <c:v>3000</c:v>
                </c:pt>
                <c:pt idx="4">
                  <c:v>3752</c:v>
                </c:pt>
              </c:numCache>
            </c:numRef>
          </c:val>
          <c:smooth val="0"/>
          <c:extLst>
            <c:ext xmlns:c16="http://schemas.microsoft.com/office/drawing/2014/chart" uri="{C3380CC4-5D6E-409C-BE32-E72D297353CC}">
              <c16:uniqueId val="{00000003-7C38-4E92-8680-B2C8EFEB7856}"/>
            </c:ext>
          </c:extLst>
        </c:ser>
        <c:dLbls>
          <c:showLegendKey val="0"/>
          <c:showVal val="0"/>
          <c:showCatName val="0"/>
          <c:showSerName val="0"/>
          <c:showPercent val="0"/>
          <c:showBubbleSize val="0"/>
        </c:dLbls>
        <c:marker val="1"/>
        <c:smooth val="0"/>
        <c:axId val="739741544"/>
        <c:axId val="739734328"/>
      </c:lineChart>
      <c:catAx>
        <c:axId val="73974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739734328"/>
        <c:crosses val="autoZero"/>
        <c:auto val="1"/>
        <c:lblAlgn val="ctr"/>
        <c:lblOffset val="100"/>
        <c:noMultiLvlLbl val="0"/>
      </c:catAx>
      <c:valAx>
        <c:axId val="739734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739741544"/>
        <c:crosses val="autoZero"/>
        <c:crossBetween val="between"/>
      </c:valAx>
      <c:valAx>
        <c:axId val="7397576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739757944"/>
        <c:crosses val="max"/>
        <c:crossBetween val="between"/>
      </c:valAx>
      <c:catAx>
        <c:axId val="739757944"/>
        <c:scaling>
          <c:orientation val="minMax"/>
        </c:scaling>
        <c:delete val="1"/>
        <c:axPos val="b"/>
        <c:numFmt formatCode="General" sourceLinked="1"/>
        <c:majorTickMark val="out"/>
        <c:minorTickMark val="none"/>
        <c:tickLblPos val="nextTo"/>
        <c:crossAx val="739757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600"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 lastClr="FFFFFF">
          <a:lumMod val="85000"/>
        </a:sysClr>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536825" cy="1651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316288" y="0"/>
            <a:ext cx="2536825" cy="165100"/>
          </a:xfrm>
          <a:prstGeom prst="rect">
            <a:avLst/>
          </a:prstGeom>
        </p:spPr>
        <p:txBody>
          <a:bodyPr vert="horz" lIns="91440" tIns="45720" rIns="91440" bIns="45720" rtlCol="0"/>
          <a:lstStyle>
            <a:lvl1pPr algn="r">
              <a:defRPr sz="1200"/>
            </a:lvl1pPr>
          </a:lstStyle>
          <a:p>
            <a:fld id="{7F18BA63-B097-4915-B0ED-701E4867B9C2}" type="datetimeFigureOut">
              <a:rPr lang="fr-FR" smtClean="0"/>
              <a:t>08/11/2022</a:t>
            </a:fld>
            <a:endParaRPr lang="fr-FR"/>
          </a:p>
        </p:txBody>
      </p:sp>
      <p:sp>
        <p:nvSpPr>
          <p:cNvPr id="4" name="Espace réservé du pied de page 3"/>
          <p:cNvSpPr>
            <a:spLocks noGrp="1"/>
          </p:cNvSpPr>
          <p:nvPr>
            <p:ph type="ftr" sz="quarter" idx="2"/>
          </p:nvPr>
        </p:nvSpPr>
        <p:spPr>
          <a:xfrm>
            <a:off x="0" y="3130550"/>
            <a:ext cx="2536825" cy="1651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316288" y="3130550"/>
            <a:ext cx="2536825" cy="165100"/>
          </a:xfrm>
          <a:prstGeom prst="rect">
            <a:avLst/>
          </a:prstGeom>
        </p:spPr>
        <p:txBody>
          <a:bodyPr vert="horz" lIns="91440" tIns="45720" rIns="91440" bIns="45720" rtlCol="0" anchor="b"/>
          <a:lstStyle>
            <a:lvl1pPr algn="r">
              <a:defRPr sz="1200"/>
            </a:lvl1pPr>
          </a:lstStyle>
          <a:p>
            <a:fld id="{471D1A1E-B336-4148-8241-4142CAA34BED}" type="slidenum">
              <a:rPr lang="fr-FR" smtClean="0"/>
              <a:t>‹N°›</a:t>
            </a:fld>
            <a:endParaRPr lang="fr-FR"/>
          </a:p>
        </p:txBody>
      </p:sp>
    </p:spTree>
    <p:extLst>
      <p:ext uri="{BB962C8B-B14F-4D97-AF65-F5344CB8AC3E}">
        <p14:creationId xmlns:p14="http://schemas.microsoft.com/office/powerpoint/2010/main" val="43119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36825" cy="1651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316288" y="0"/>
            <a:ext cx="2536825" cy="165100"/>
          </a:xfrm>
          <a:prstGeom prst="rect">
            <a:avLst/>
          </a:prstGeom>
        </p:spPr>
        <p:txBody>
          <a:bodyPr vert="horz" lIns="91440" tIns="45720" rIns="91440" bIns="45720" rtlCol="0"/>
          <a:lstStyle>
            <a:lvl1pPr algn="r">
              <a:defRPr sz="1200"/>
            </a:lvl1pPr>
          </a:lstStyle>
          <a:p>
            <a:fld id="{AF34A4CE-BF4B-468E-AF8D-5246C0C1B850}" type="datetimeFigureOut">
              <a:rPr lang="en-US" smtClean="0"/>
              <a:t>11/8/2022</a:t>
            </a:fld>
            <a:endParaRPr lang="en-US"/>
          </a:p>
        </p:txBody>
      </p:sp>
      <p:sp>
        <p:nvSpPr>
          <p:cNvPr id="4" name="Slide Image Placeholder 3"/>
          <p:cNvSpPr>
            <a:spLocks noGrp="1" noRot="1" noChangeAspect="1"/>
          </p:cNvSpPr>
          <p:nvPr>
            <p:ph type="sldImg" idx="2"/>
          </p:nvPr>
        </p:nvSpPr>
        <p:spPr>
          <a:xfrm>
            <a:off x="1830388" y="247650"/>
            <a:ext cx="2193925" cy="1235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85788" y="1565275"/>
            <a:ext cx="4683125" cy="1482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130550"/>
            <a:ext cx="2536825" cy="1651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316288" y="3130550"/>
            <a:ext cx="2536825" cy="165100"/>
          </a:xfrm>
          <a:prstGeom prst="rect">
            <a:avLst/>
          </a:prstGeom>
        </p:spPr>
        <p:txBody>
          <a:bodyPr vert="horz" lIns="91440" tIns="45720" rIns="91440" bIns="45720" rtlCol="0" anchor="b"/>
          <a:lstStyle>
            <a:lvl1pPr algn="r">
              <a:defRPr sz="1200"/>
            </a:lvl1pPr>
          </a:lstStyle>
          <a:p>
            <a:fld id="{A718B709-24B6-4F03-8B18-B9329DEBD66C}" type="slidenum">
              <a:rPr lang="en-US" smtClean="0"/>
              <a:t>‹N°›</a:t>
            </a:fld>
            <a:endParaRPr lang="en-US"/>
          </a:p>
        </p:txBody>
      </p:sp>
    </p:spTree>
    <p:extLst>
      <p:ext uri="{BB962C8B-B14F-4D97-AF65-F5344CB8AC3E}">
        <p14:creationId xmlns:p14="http://schemas.microsoft.com/office/powerpoint/2010/main" val="139119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8B709-24B6-4F03-8B18-B9329DEBD6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1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18B709-24B6-4F03-8B18-B9329DEBD66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7293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852159" cy="327971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291655"/>
            <a:ext cx="2792095" cy="2588895"/>
          </a:xfrm>
          <a:custGeom>
            <a:avLst/>
            <a:gdLst/>
            <a:ahLst/>
            <a:cxnLst/>
            <a:rect l="l" t="t" r="r" b="b"/>
            <a:pathLst>
              <a:path w="2792095" h="2588895">
                <a:moveTo>
                  <a:pt x="0" y="0"/>
                </a:moveTo>
                <a:lnTo>
                  <a:pt x="0" y="2588324"/>
                </a:lnTo>
                <a:lnTo>
                  <a:pt x="2791498" y="1484655"/>
                </a:lnTo>
                <a:lnTo>
                  <a:pt x="0" y="0"/>
                </a:lnTo>
                <a:close/>
              </a:path>
            </a:pathLst>
          </a:custGeom>
          <a:solidFill>
            <a:srgbClr val="FE0000"/>
          </a:solidFill>
        </p:spPr>
        <p:txBody>
          <a:bodyPr wrap="square" lIns="0" tIns="0" rIns="0" bIns="0" rtlCol="0"/>
          <a:lstStyle/>
          <a:p>
            <a:endParaRPr/>
          </a:p>
        </p:txBody>
      </p:sp>
      <p:sp>
        <p:nvSpPr>
          <p:cNvPr id="18" name="bg object 18"/>
          <p:cNvSpPr/>
          <p:nvPr/>
        </p:nvSpPr>
        <p:spPr>
          <a:xfrm>
            <a:off x="0" y="466590"/>
            <a:ext cx="5852160" cy="2825750"/>
          </a:xfrm>
          <a:custGeom>
            <a:avLst/>
            <a:gdLst/>
            <a:ahLst/>
            <a:cxnLst/>
            <a:rect l="l" t="t" r="r" b="b"/>
            <a:pathLst>
              <a:path w="5852160" h="2825750">
                <a:moveTo>
                  <a:pt x="5852159" y="0"/>
                </a:moveTo>
                <a:lnTo>
                  <a:pt x="0" y="2212983"/>
                </a:lnTo>
                <a:lnTo>
                  <a:pt x="0" y="2825249"/>
                </a:lnTo>
                <a:lnTo>
                  <a:pt x="5852159" y="2825249"/>
                </a:lnTo>
                <a:lnTo>
                  <a:pt x="5852159" y="0"/>
                </a:lnTo>
                <a:close/>
              </a:path>
            </a:pathLst>
          </a:custGeom>
          <a:solidFill>
            <a:srgbClr val="FFFFFF"/>
          </a:solidFill>
        </p:spPr>
        <p:txBody>
          <a:bodyPr wrap="square" lIns="0" tIns="0" rIns="0" bIns="0" rtlCol="0"/>
          <a:lstStyle/>
          <a:p>
            <a:endParaRPr/>
          </a:p>
        </p:txBody>
      </p:sp>
      <p:sp>
        <p:nvSpPr>
          <p:cNvPr id="19" name="bg object 19"/>
          <p:cNvSpPr/>
          <p:nvPr/>
        </p:nvSpPr>
        <p:spPr>
          <a:xfrm>
            <a:off x="4676470" y="0"/>
            <a:ext cx="1176020" cy="1068705"/>
          </a:xfrm>
          <a:custGeom>
            <a:avLst/>
            <a:gdLst/>
            <a:ahLst/>
            <a:cxnLst/>
            <a:rect l="l" t="t" r="r" b="b"/>
            <a:pathLst>
              <a:path w="1176020" h="1068705">
                <a:moveTo>
                  <a:pt x="1175689" y="0"/>
                </a:moveTo>
                <a:lnTo>
                  <a:pt x="0" y="0"/>
                </a:lnTo>
                <a:lnTo>
                  <a:pt x="1175689" y="1068400"/>
                </a:lnTo>
                <a:lnTo>
                  <a:pt x="1175689" y="0"/>
                </a:lnTo>
                <a:close/>
              </a:path>
            </a:pathLst>
          </a:custGeom>
          <a:solidFill>
            <a:srgbClr val="0D0D0D"/>
          </a:solidFill>
        </p:spPr>
        <p:txBody>
          <a:bodyPr wrap="square" lIns="0" tIns="0" rIns="0" bIns="0" rtlCol="0"/>
          <a:lstStyle/>
          <a:p>
            <a:endParaRPr/>
          </a:p>
        </p:txBody>
      </p:sp>
      <p:sp>
        <p:nvSpPr>
          <p:cNvPr id="2" name="Holder 2"/>
          <p:cNvSpPr>
            <a:spLocks noGrp="1"/>
          </p:cNvSpPr>
          <p:nvPr>
            <p:ph type="ctrTitle"/>
          </p:nvPr>
        </p:nvSpPr>
        <p:spPr>
          <a:xfrm>
            <a:off x="177139" y="1416253"/>
            <a:ext cx="5500420" cy="4216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2681" y="2013599"/>
            <a:ext cx="5509336" cy="939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CE3F7A7-6833-4227-BEC1-0BAF8B67BE0F}" type="datetime1">
              <a:rPr lang="en-US" smtClean="0">
                <a:solidFill>
                  <a:prstClr val="black">
                    <a:tint val="75000"/>
                  </a:prstClr>
                </a:solidFill>
              </a:rPr>
              <a:pPr/>
              <a:t>11/8/2022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87281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5852159" cy="327971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17" name="bg object 17"/>
          <p:cNvSpPr/>
          <p:nvPr/>
        </p:nvSpPr>
        <p:spPr>
          <a:xfrm>
            <a:off x="1" y="291656"/>
            <a:ext cx="2792095" cy="2588895"/>
          </a:xfrm>
          <a:custGeom>
            <a:avLst/>
            <a:gdLst/>
            <a:ahLst/>
            <a:cxnLst/>
            <a:rect l="l" t="t" r="r" b="b"/>
            <a:pathLst>
              <a:path w="2792095" h="2588895">
                <a:moveTo>
                  <a:pt x="0" y="0"/>
                </a:moveTo>
                <a:lnTo>
                  <a:pt x="0" y="2588324"/>
                </a:lnTo>
                <a:lnTo>
                  <a:pt x="2791498" y="1484655"/>
                </a:lnTo>
                <a:lnTo>
                  <a:pt x="0" y="0"/>
                </a:lnTo>
                <a:close/>
              </a:path>
            </a:pathLst>
          </a:custGeom>
          <a:solidFill>
            <a:srgbClr val="FE0000"/>
          </a:solidFill>
        </p:spPr>
        <p:txBody>
          <a:bodyPr wrap="square" lIns="0" tIns="0" rIns="0" bIns="0" rtlCol="0"/>
          <a:lstStyle/>
          <a:p>
            <a:pPr defTabSz="913669"/>
            <a:endParaRPr sz="1798">
              <a:solidFill>
                <a:prstClr val="black"/>
              </a:solidFill>
            </a:endParaRPr>
          </a:p>
        </p:txBody>
      </p:sp>
      <p:sp>
        <p:nvSpPr>
          <p:cNvPr id="18" name="bg object 18"/>
          <p:cNvSpPr/>
          <p:nvPr/>
        </p:nvSpPr>
        <p:spPr>
          <a:xfrm>
            <a:off x="1" y="466590"/>
            <a:ext cx="5852160" cy="2825750"/>
          </a:xfrm>
          <a:custGeom>
            <a:avLst/>
            <a:gdLst/>
            <a:ahLst/>
            <a:cxnLst/>
            <a:rect l="l" t="t" r="r" b="b"/>
            <a:pathLst>
              <a:path w="5852160" h="2825750">
                <a:moveTo>
                  <a:pt x="5852159" y="0"/>
                </a:moveTo>
                <a:lnTo>
                  <a:pt x="0" y="2212983"/>
                </a:lnTo>
                <a:lnTo>
                  <a:pt x="0" y="2825249"/>
                </a:lnTo>
                <a:lnTo>
                  <a:pt x="5852159" y="2825249"/>
                </a:lnTo>
                <a:lnTo>
                  <a:pt x="5852159" y="0"/>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19" name="bg object 19"/>
          <p:cNvSpPr/>
          <p:nvPr/>
        </p:nvSpPr>
        <p:spPr>
          <a:xfrm>
            <a:off x="4676470" y="2"/>
            <a:ext cx="1176020" cy="1068705"/>
          </a:xfrm>
          <a:custGeom>
            <a:avLst/>
            <a:gdLst/>
            <a:ahLst/>
            <a:cxnLst/>
            <a:rect l="l" t="t" r="r" b="b"/>
            <a:pathLst>
              <a:path w="1176020" h="1068705">
                <a:moveTo>
                  <a:pt x="1175689" y="0"/>
                </a:moveTo>
                <a:lnTo>
                  <a:pt x="0" y="0"/>
                </a:lnTo>
                <a:lnTo>
                  <a:pt x="1175689" y="1068400"/>
                </a:lnTo>
                <a:lnTo>
                  <a:pt x="1175689" y="0"/>
                </a:lnTo>
                <a:close/>
              </a:path>
            </a:pathLst>
          </a:custGeom>
          <a:solidFill>
            <a:srgbClr val="0D0D0D"/>
          </a:solidFill>
        </p:spPr>
        <p:txBody>
          <a:bodyPr wrap="square" lIns="0" tIns="0" rIns="0" bIns="0" rtlCol="0"/>
          <a:lstStyle/>
          <a:p>
            <a:pPr defTabSz="913669"/>
            <a:endParaRPr sz="1798">
              <a:solidFill>
                <a:prstClr val="black"/>
              </a:solidFill>
            </a:endParaRPr>
          </a:p>
        </p:txBody>
      </p:sp>
      <p:sp>
        <p:nvSpPr>
          <p:cNvPr id="2" name="Holder 2"/>
          <p:cNvSpPr>
            <a:spLocks noGrp="1"/>
          </p:cNvSpPr>
          <p:nvPr>
            <p:ph type="ctrTitle"/>
          </p:nvPr>
        </p:nvSpPr>
        <p:spPr>
          <a:xfrm>
            <a:off x="177140" y="1416254"/>
            <a:ext cx="5500420" cy="2000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2681" y="2013599"/>
            <a:ext cx="5509336" cy="123111"/>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DE2EA8-4A5D-4D5E-AC18-2F4579CB3930}" type="datetime1">
              <a:rPr lang="en-US" smtClean="0">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extLst>
      <p:ext uri="{BB962C8B-B14F-4D97-AF65-F5344CB8AC3E}">
        <p14:creationId xmlns:p14="http://schemas.microsoft.com/office/powerpoint/2010/main" val="423651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4"/>
            <a:ext cx="2904490" cy="123130"/>
          </a:xfrm>
        </p:spPr>
        <p:txBody>
          <a:bodyPr lIns="0" tIns="0" rIns="0" bIns="0"/>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a:xfrm>
            <a:off x="1990598" y="3064954"/>
            <a:ext cx="1873504" cy="1384995"/>
          </a:xfrm>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lang="fr-F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BC324D1-ACF1-4D21-B762-9F7C70C1F967}" type="datetime1">
              <a:rPr lang="en-US" smtClean="0">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57650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309" y="263573"/>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17" name="bg object 17"/>
          <p:cNvSpPr/>
          <p:nvPr/>
        </p:nvSpPr>
        <p:spPr>
          <a:xfrm>
            <a:off x="182880" y="267144"/>
            <a:ext cx="634365" cy="508634"/>
          </a:xfrm>
          <a:custGeom>
            <a:avLst/>
            <a:gdLst/>
            <a:ahLst/>
            <a:cxnLst/>
            <a:rect l="l" t="t" r="r" b="b"/>
            <a:pathLst>
              <a:path w="634365" h="508634">
                <a:moveTo>
                  <a:pt x="633872" y="0"/>
                </a:moveTo>
                <a:lnTo>
                  <a:pt x="199645" y="0"/>
                </a:lnTo>
                <a:lnTo>
                  <a:pt x="0" y="146265"/>
                </a:lnTo>
                <a:lnTo>
                  <a:pt x="0" y="508215"/>
                </a:lnTo>
                <a:lnTo>
                  <a:pt x="434228" y="508215"/>
                </a:lnTo>
                <a:lnTo>
                  <a:pt x="633872" y="361950"/>
                </a:lnTo>
                <a:lnTo>
                  <a:pt x="633872"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18" name="bg object 18"/>
          <p:cNvSpPr/>
          <p:nvPr/>
        </p:nvSpPr>
        <p:spPr>
          <a:xfrm>
            <a:off x="366655" y="355841"/>
            <a:ext cx="291600" cy="330822"/>
          </a:xfrm>
          <a:prstGeom prst="rect">
            <a:avLst/>
          </a:prstGeom>
          <a:blipFill>
            <a:blip r:embed="rId3" cstate="print"/>
            <a:stretch>
              <a:fillRect/>
            </a:stretch>
          </a:blipFill>
        </p:spPr>
        <p:txBody>
          <a:bodyPr wrap="square" lIns="0" tIns="0" rIns="0" bIns="0" rtlCol="0"/>
          <a:lstStyle/>
          <a:p>
            <a:pPr defTabSz="913669"/>
            <a:endParaRPr sz="1798">
              <a:solidFill>
                <a:prstClr val="black"/>
              </a:solidFill>
            </a:endParaRPr>
          </a:p>
        </p:txBody>
      </p:sp>
      <p:sp>
        <p:nvSpPr>
          <p:cNvPr id="19" name="bg object 19"/>
          <p:cNvSpPr/>
          <p:nvPr/>
        </p:nvSpPr>
        <p:spPr>
          <a:xfrm>
            <a:off x="179309" y="1772917"/>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0" name="bg object 20"/>
          <p:cNvSpPr/>
          <p:nvPr/>
        </p:nvSpPr>
        <p:spPr>
          <a:xfrm>
            <a:off x="182880" y="1776488"/>
            <a:ext cx="634365" cy="508634"/>
          </a:xfrm>
          <a:custGeom>
            <a:avLst/>
            <a:gdLst/>
            <a:ahLst/>
            <a:cxnLst/>
            <a:rect l="l" t="t" r="r" b="b"/>
            <a:pathLst>
              <a:path w="634365" h="508635">
                <a:moveTo>
                  <a:pt x="633872" y="0"/>
                </a:moveTo>
                <a:lnTo>
                  <a:pt x="199645" y="0"/>
                </a:lnTo>
                <a:lnTo>
                  <a:pt x="0" y="146265"/>
                </a:lnTo>
                <a:lnTo>
                  <a:pt x="0" y="508217"/>
                </a:lnTo>
                <a:lnTo>
                  <a:pt x="434228" y="508217"/>
                </a:lnTo>
                <a:lnTo>
                  <a:pt x="633872" y="361947"/>
                </a:lnTo>
                <a:lnTo>
                  <a:pt x="633872"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1" name="bg object 21"/>
          <p:cNvSpPr/>
          <p:nvPr/>
        </p:nvSpPr>
        <p:spPr>
          <a:xfrm>
            <a:off x="2861548" y="263573"/>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2" name="bg object 22"/>
          <p:cNvSpPr/>
          <p:nvPr/>
        </p:nvSpPr>
        <p:spPr>
          <a:xfrm>
            <a:off x="2865121" y="267144"/>
            <a:ext cx="634365" cy="508634"/>
          </a:xfrm>
          <a:custGeom>
            <a:avLst/>
            <a:gdLst/>
            <a:ahLst/>
            <a:cxnLst/>
            <a:rect l="l" t="t" r="r" b="b"/>
            <a:pathLst>
              <a:path w="634364" h="508634">
                <a:moveTo>
                  <a:pt x="633869" y="0"/>
                </a:moveTo>
                <a:lnTo>
                  <a:pt x="199644" y="0"/>
                </a:lnTo>
                <a:lnTo>
                  <a:pt x="0" y="146265"/>
                </a:lnTo>
                <a:lnTo>
                  <a:pt x="0" y="508215"/>
                </a:lnTo>
                <a:lnTo>
                  <a:pt x="434225" y="508215"/>
                </a:lnTo>
                <a:lnTo>
                  <a:pt x="633869" y="361950"/>
                </a:lnTo>
                <a:lnTo>
                  <a:pt x="633869"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3" name="bg object 23"/>
          <p:cNvSpPr/>
          <p:nvPr/>
        </p:nvSpPr>
        <p:spPr>
          <a:xfrm>
            <a:off x="2861548" y="1772917"/>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4" name="bg object 24"/>
          <p:cNvSpPr/>
          <p:nvPr/>
        </p:nvSpPr>
        <p:spPr>
          <a:xfrm>
            <a:off x="2865121" y="1776488"/>
            <a:ext cx="634365" cy="508634"/>
          </a:xfrm>
          <a:custGeom>
            <a:avLst/>
            <a:gdLst/>
            <a:ahLst/>
            <a:cxnLst/>
            <a:rect l="l" t="t" r="r" b="b"/>
            <a:pathLst>
              <a:path w="634364" h="508635">
                <a:moveTo>
                  <a:pt x="633869" y="0"/>
                </a:moveTo>
                <a:lnTo>
                  <a:pt x="199644" y="0"/>
                </a:lnTo>
                <a:lnTo>
                  <a:pt x="0" y="146265"/>
                </a:lnTo>
                <a:lnTo>
                  <a:pt x="0" y="508217"/>
                </a:lnTo>
                <a:lnTo>
                  <a:pt x="434225" y="508217"/>
                </a:lnTo>
                <a:lnTo>
                  <a:pt x="633869" y="361947"/>
                </a:lnTo>
                <a:lnTo>
                  <a:pt x="633869"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5" name="bg object 25"/>
          <p:cNvSpPr/>
          <p:nvPr/>
        </p:nvSpPr>
        <p:spPr>
          <a:xfrm>
            <a:off x="4944505" y="2467017"/>
            <a:ext cx="908050" cy="824865"/>
          </a:xfrm>
          <a:custGeom>
            <a:avLst/>
            <a:gdLst/>
            <a:ahLst/>
            <a:cxnLst/>
            <a:rect l="l" t="t" r="r" b="b"/>
            <a:pathLst>
              <a:path w="908050" h="824864">
                <a:moveTo>
                  <a:pt x="907654" y="0"/>
                </a:moveTo>
                <a:lnTo>
                  <a:pt x="0" y="824824"/>
                </a:lnTo>
                <a:lnTo>
                  <a:pt x="907654" y="824824"/>
                </a:lnTo>
                <a:lnTo>
                  <a:pt x="907654" y="0"/>
                </a:lnTo>
                <a:close/>
              </a:path>
            </a:pathLst>
          </a:custGeom>
          <a:solidFill>
            <a:srgbClr val="0D0D0D"/>
          </a:solidFill>
        </p:spPr>
        <p:txBody>
          <a:bodyPr wrap="square" lIns="0" tIns="0" rIns="0" bIns="0" rtlCol="0"/>
          <a:lstStyle/>
          <a:p>
            <a:pPr defTabSz="913669"/>
            <a:endParaRPr sz="1798">
              <a:solidFill>
                <a:prstClr val="black"/>
              </a:solidFill>
            </a:endParaRPr>
          </a:p>
        </p:txBody>
      </p:sp>
      <p:sp>
        <p:nvSpPr>
          <p:cNvPr id="26" name="bg object 26"/>
          <p:cNvSpPr/>
          <p:nvPr/>
        </p:nvSpPr>
        <p:spPr>
          <a:xfrm>
            <a:off x="3047174" y="355691"/>
            <a:ext cx="287400" cy="330073"/>
          </a:xfrm>
          <a:prstGeom prst="rect">
            <a:avLst/>
          </a:prstGeom>
          <a:blipFill>
            <a:blip r:embed="rId4" cstate="print"/>
            <a:stretch>
              <a:fillRect/>
            </a:stretch>
          </a:blipFill>
        </p:spPr>
        <p:txBody>
          <a:bodyPr wrap="square" lIns="0" tIns="0" rIns="0" bIns="0" rtlCol="0"/>
          <a:lstStyle/>
          <a:p>
            <a:pPr defTabSz="913669"/>
            <a:endParaRPr sz="1798">
              <a:solidFill>
                <a:prstClr val="black"/>
              </a:solidFill>
            </a:endParaRPr>
          </a:p>
        </p:txBody>
      </p:sp>
      <p:sp>
        <p:nvSpPr>
          <p:cNvPr id="27" name="bg object 27"/>
          <p:cNvSpPr/>
          <p:nvPr/>
        </p:nvSpPr>
        <p:spPr>
          <a:xfrm>
            <a:off x="3119121" y="2000339"/>
            <a:ext cx="208279" cy="208286"/>
          </a:xfrm>
          <a:prstGeom prst="rect">
            <a:avLst/>
          </a:prstGeom>
          <a:blipFill>
            <a:blip r:embed="rId5" cstate="print"/>
            <a:stretch>
              <a:fillRect/>
            </a:stretch>
          </a:blipFill>
        </p:spPr>
        <p:txBody>
          <a:bodyPr wrap="square" lIns="0" tIns="0" rIns="0" bIns="0" rtlCol="0"/>
          <a:lstStyle/>
          <a:p>
            <a:pPr defTabSz="913669"/>
            <a:endParaRPr sz="1798">
              <a:solidFill>
                <a:prstClr val="black"/>
              </a:solidFill>
            </a:endParaRPr>
          </a:p>
        </p:txBody>
      </p:sp>
      <p:sp>
        <p:nvSpPr>
          <p:cNvPr id="28" name="bg object 28"/>
          <p:cNvSpPr/>
          <p:nvPr/>
        </p:nvSpPr>
        <p:spPr>
          <a:xfrm>
            <a:off x="2987039" y="1868271"/>
            <a:ext cx="260350" cy="260350"/>
          </a:xfrm>
          <a:custGeom>
            <a:avLst/>
            <a:gdLst/>
            <a:ahLst/>
            <a:cxnLst/>
            <a:rect l="l" t="t" r="r" b="b"/>
            <a:pathLst>
              <a:path w="260350" h="260350">
                <a:moveTo>
                  <a:pt x="192047" y="241896"/>
                </a:moveTo>
                <a:lnTo>
                  <a:pt x="63906" y="241896"/>
                </a:lnTo>
                <a:lnTo>
                  <a:pt x="79365" y="249692"/>
                </a:lnTo>
                <a:lnTo>
                  <a:pt x="95661" y="255333"/>
                </a:lnTo>
                <a:lnTo>
                  <a:pt x="112592" y="258762"/>
                </a:lnTo>
                <a:lnTo>
                  <a:pt x="129959" y="259918"/>
                </a:lnTo>
                <a:lnTo>
                  <a:pt x="180499" y="249689"/>
                </a:lnTo>
                <a:lnTo>
                  <a:pt x="192047" y="241896"/>
                </a:lnTo>
                <a:close/>
              </a:path>
              <a:path w="260350" h="260350">
                <a:moveTo>
                  <a:pt x="129959" y="0"/>
                </a:moveTo>
                <a:lnTo>
                  <a:pt x="79418" y="10228"/>
                </a:lnTo>
                <a:lnTo>
                  <a:pt x="38104" y="38104"/>
                </a:lnTo>
                <a:lnTo>
                  <a:pt x="10228" y="79418"/>
                </a:lnTo>
                <a:lnTo>
                  <a:pt x="0" y="129959"/>
                </a:lnTo>
                <a:lnTo>
                  <a:pt x="1156" y="147325"/>
                </a:lnTo>
                <a:lnTo>
                  <a:pt x="4586" y="164258"/>
                </a:lnTo>
                <a:lnTo>
                  <a:pt x="10228" y="180556"/>
                </a:lnTo>
                <a:lnTo>
                  <a:pt x="18021" y="196015"/>
                </a:lnTo>
                <a:lnTo>
                  <a:pt x="482" y="259436"/>
                </a:lnTo>
                <a:lnTo>
                  <a:pt x="63906" y="241896"/>
                </a:lnTo>
                <a:lnTo>
                  <a:pt x="192047" y="241896"/>
                </a:lnTo>
                <a:lnTo>
                  <a:pt x="221813" y="221811"/>
                </a:lnTo>
                <a:lnTo>
                  <a:pt x="236469" y="200089"/>
                </a:lnTo>
                <a:lnTo>
                  <a:pt x="119989" y="200089"/>
                </a:lnTo>
                <a:lnTo>
                  <a:pt x="119989" y="180146"/>
                </a:lnTo>
                <a:lnTo>
                  <a:pt x="249760" y="180146"/>
                </a:lnTo>
                <a:lnTo>
                  <a:pt x="253797" y="160204"/>
                </a:lnTo>
                <a:lnTo>
                  <a:pt x="119989" y="160204"/>
                </a:lnTo>
                <a:lnTo>
                  <a:pt x="119989" y="135864"/>
                </a:lnTo>
                <a:lnTo>
                  <a:pt x="147599" y="110604"/>
                </a:lnTo>
                <a:lnTo>
                  <a:pt x="149898" y="105371"/>
                </a:lnTo>
                <a:lnTo>
                  <a:pt x="149898" y="99707"/>
                </a:lnTo>
                <a:lnTo>
                  <a:pt x="90068" y="99707"/>
                </a:lnTo>
                <a:lnTo>
                  <a:pt x="93208" y="84197"/>
                </a:lnTo>
                <a:lnTo>
                  <a:pt x="101765" y="71520"/>
                </a:lnTo>
                <a:lnTo>
                  <a:pt x="114446" y="62967"/>
                </a:lnTo>
                <a:lnTo>
                  <a:pt x="129959" y="59829"/>
                </a:lnTo>
                <a:lnTo>
                  <a:pt x="236472" y="59829"/>
                </a:lnTo>
                <a:lnTo>
                  <a:pt x="221813" y="38104"/>
                </a:lnTo>
                <a:lnTo>
                  <a:pt x="180499" y="10228"/>
                </a:lnTo>
                <a:lnTo>
                  <a:pt x="129959" y="0"/>
                </a:lnTo>
                <a:close/>
              </a:path>
              <a:path w="260350" h="260350">
                <a:moveTo>
                  <a:pt x="249760" y="180146"/>
                </a:moveTo>
                <a:lnTo>
                  <a:pt x="139928" y="180146"/>
                </a:lnTo>
                <a:lnTo>
                  <a:pt x="139928" y="200089"/>
                </a:lnTo>
                <a:lnTo>
                  <a:pt x="236469" y="200089"/>
                </a:lnTo>
                <a:lnTo>
                  <a:pt x="249650" y="180556"/>
                </a:lnTo>
                <a:lnTo>
                  <a:pt x="249760" y="180146"/>
                </a:lnTo>
                <a:close/>
              </a:path>
              <a:path w="260350" h="260350">
                <a:moveTo>
                  <a:pt x="236472" y="59829"/>
                </a:moveTo>
                <a:lnTo>
                  <a:pt x="129959" y="59829"/>
                </a:lnTo>
                <a:lnTo>
                  <a:pt x="145471" y="62967"/>
                </a:lnTo>
                <a:lnTo>
                  <a:pt x="158153" y="71520"/>
                </a:lnTo>
                <a:lnTo>
                  <a:pt x="166710" y="84197"/>
                </a:lnTo>
                <a:lnTo>
                  <a:pt x="169849" y="99707"/>
                </a:lnTo>
                <a:lnTo>
                  <a:pt x="168982" y="107956"/>
                </a:lnTo>
                <a:lnTo>
                  <a:pt x="166455" y="115784"/>
                </a:lnTo>
                <a:lnTo>
                  <a:pt x="162381" y="122933"/>
                </a:lnTo>
                <a:lnTo>
                  <a:pt x="156870" y="129146"/>
                </a:lnTo>
                <a:lnTo>
                  <a:pt x="139928" y="144652"/>
                </a:lnTo>
                <a:lnTo>
                  <a:pt x="139928" y="160204"/>
                </a:lnTo>
                <a:lnTo>
                  <a:pt x="253797" y="160204"/>
                </a:lnTo>
                <a:lnTo>
                  <a:pt x="259918" y="129959"/>
                </a:lnTo>
                <a:lnTo>
                  <a:pt x="249690" y="79418"/>
                </a:lnTo>
                <a:lnTo>
                  <a:pt x="236472" y="59829"/>
                </a:lnTo>
                <a:close/>
              </a:path>
              <a:path w="260350" h="260350">
                <a:moveTo>
                  <a:pt x="129959" y="79768"/>
                </a:moveTo>
                <a:lnTo>
                  <a:pt x="122203" y="81337"/>
                </a:lnTo>
                <a:lnTo>
                  <a:pt x="115865" y="85613"/>
                </a:lnTo>
                <a:lnTo>
                  <a:pt x="111588" y="91952"/>
                </a:lnTo>
                <a:lnTo>
                  <a:pt x="110020" y="99707"/>
                </a:lnTo>
                <a:lnTo>
                  <a:pt x="149898" y="99707"/>
                </a:lnTo>
                <a:lnTo>
                  <a:pt x="148329" y="91952"/>
                </a:lnTo>
                <a:lnTo>
                  <a:pt x="144052" y="85613"/>
                </a:lnTo>
                <a:lnTo>
                  <a:pt x="137714" y="81337"/>
                </a:lnTo>
                <a:lnTo>
                  <a:pt x="129959" y="79768"/>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29" name="bg object 29"/>
          <p:cNvSpPr/>
          <p:nvPr/>
        </p:nvSpPr>
        <p:spPr>
          <a:xfrm>
            <a:off x="363532" y="1997062"/>
            <a:ext cx="65600" cy="154532"/>
          </a:xfrm>
          <a:prstGeom prst="rect">
            <a:avLst/>
          </a:prstGeom>
          <a:blipFill>
            <a:blip r:embed="rId6" cstate="print"/>
            <a:stretch>
              <a:fillRect/>
            </a:stretch>
          </a:blipFill>
        </p:spPr>
        <p:txBody>
          <a:bodyPr wrap="square" lIns="0" tIns="0" rIns="0" bIns="0" rtlCol="0"/>
          <a:lstStyle/>
          <a:p>
            <a:pPr defTabSz="913669"/>
            <a:endParaRPr sz="1798">
              <a:solidFill>
                <a:prstClr val="black"/>
              </a:solidFill>
            </a:endParaRPr>
          </a:p>
        </p:txBody>
      </p:sp>
      <p:sp>
        <p:nvSpPr>
          <p:cNvPr id="30" name="bg object 30"/>
          <p:cNvSpPr/>
          <p:nvPr/>
        </p:nvSpPr>
        <p:spPr>
          <a:xfrm>
            <a:off x="319798" y="2020658"/>
            <a:ext cx="22860" cy="107950"/>
          </a:xfrm>
          <a:custGeom>
            <a:avLst/>
            <a:gdLst/>
            <a:ahLst/>
            <a:cxnLst/>
            <a:rect l="l" t="t" r="r" b="b"/>
            <a:pathLst>
              <a:path w="22860" h="107950">
                <a:moveTo>
                  <a:pt x="22797" y="0"/>
                </a:moveTo>
                <a:lnTo>
                  <a:pt x="13676" y="4602"/>
                </a:lnTo>
                <a:lnTo>
                  <a:pt x="6457" y="11668"/>
                </a:lnTo>
                <a:lnTo>
                  <a:pt x="1709" y="20669"/>
                </a:lnTo>
                <a:lnTo>
                  <a:pt x="0" y="31075"/>
                </a:lnTo>
                <a:lnTo>
                  <a:pt x="0" y="76267"/>
                </a:lnTo>
                <a:lnTo>
                  <a:pt x="1709" y="86674"/>
                </a:lnTo>
                <a:lnTo>
                  <a:pt x="6457" y="95675"/>
                </a:lnTo>
                <a:lnTo>
                  <a:pt x="13676" y="102741"/>
                </a:lnTo>
                <a:lnTo>
                  <a:pt x="22797" y="107344"/>
                </a:lnTo>
                <a:lnTo>
                  <a:pt x="21866" y="101288"/>
                </a:lnTo>
                <a:lnTo>
                  <a:pt x="21866" y="6055"/>
                </a:lnTo>
                <a:lnTo>
                  <a:pt x="22797" y="0"/>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31" name="bg object 31"/>
          <p:cNvSpPr/>
          <p:nvPr/>
        </p:nvSpPr>
        <p:spPr>
          <a:xfrm>
            <a:off x="450998" y="1997062"/>
            <a:ext cx="153069" cy="220132"/>
          </a:xfrm>
          <a:prstGeom prst="rect">
            <a:avLst/>
          </a:prstGeom>
          <a:blipFill>
            <a:blip r:embed="rId7" cstate="print"/>
            <a:stretch>
              <a:fillRect/>
            </a:stretch>
          </a:blipFill>
        </p:spPr>
        <p:txBody>
          <a:bodyPr wrap="square" lIns="0" tIns="0" rIns="0" bIns="0" rtlCol="0"/>
          <a:lstStyle/>
          <a:p>
            <a:pPr defTabSz="913669"/>
            <a:endParaRPr sz="1798">
              <a:solidFill>
                <a:prstClr val="black"/>
              </a:solidFill>
            </a:endParaRPr>
          </a:p>
        </p:txBody>
      </p:sp>
      <p:sp>
        <p:nvSpPr>
          <p:cNvPr id="32" name="bg object 32"/>
          <p:cNvSpPr/>
          <p:nvPr/>
        </p:nvSpPr>
        <p:spPr>
          <a:xfrm>
            <a:off x="319787" y="1844001"/>
            <a:ext cx="328295" cy="284480"/>
          </a:xfrm>
          <a:custGeom>
            <a:avLst/>
            <a:gdLst/>
            <a:ahLst/>
            <a:cxnLst/>
            <a:rect l="l" t="t" r="r" b="b"/>
            <a:pathLst>
              <a:path w="328295" h="284480">
                <a:moveTo>
                  <a:pt x="328015" y="207733"/>
                </a:moveTo>
                <a:lnTo>
                  <a:pt x="326301" y="197332"/>
                </a:lnTo>
                <a:lnTo>
                  <a:pt x="321551" y="188328"/>
                </a:lnTo>
                <a:lnTo>
                  <a:pt x="314337" y="181267"/>
                </a:lnTo>
                <a:lnTo>
                  <a:pt x="305206" y="176657"/>
                </a:lnTo>
                <a:lnTo>
                  <a:pt x="306146" y="182714"/>
                </a:lnTo>
                <a:lnTo>
                  <a:pt x="306146" y="277952"/>
                </a:lnTo>
                <a:lnTo>
                  <a:pt x="305206" y="284010"/>
                </a:lnTo>
                <a:lnTo>
                  <a:pt x="314337" y="279400"/>
                </a:lnTo>
                <a:lnTo>
                  <a:pt x="321551" y="272338"/>
                </a:lnTo>
                <a:lnTo>
                  <a:pt x="326301" y="263334"/>
                </a:lnTo>
                <a:lnTo>
                  <a:pt x="328015" y="252933"/>
                </a:lnTo>
                <a:lnTo>
                  <a:pt x="328015" y="207733"/>
                </a:lnTo>
                <a:close/>
              </a:path>
              <a:path w="328295" h="284480">
                <a:moveTo>
                  <a:pt x="328015" y="164274"/>
                </a:moveTo>
                <a:lnTo>
                  <a:pt x="322135" y="120446"/>
                </a:lnTo>
                <a:lnTo>
                  <a:pt x="305587" y="81292"/>
                </a:lnTo>
                <a:lnTo>
                  <a:pt x="279920" y="48094"/>
                </a:lnTo>
                <a:lnTo>
                  <a:pt x="246722" y="22428"/>
                </a:lnTo>
                <a:lnTo>
                  <a:pt x="207556" y="5880"/>
                </a:lnTo>
                <a:lnTo>
                  <a:pt x="164007" y="0"/>
                </a:lnTo>
                <a:lnTo>
                  <a:pt x="120459" y="5880"/>
                </a:lnTo>
                <a:lnTo>
                  <a:pt x="81292" y="22428"/>
                </a:lnTo>
                <a:lnTo>
                  <a:pt x="48094" y="48094"/>
                </a:lnTo>
                <a:lnTo>
                  <a:pt x="22428" y="81292"/>
                </a:lnTo>
                <a:lnTo>
                  <a:pt x="5867" y="120446"/>
                </a:lnTo>
                <a:lnTo>
                  <a:pt x="0" y="164274"/>
                </a:lnTo>
                <a:lnTo>
                  <a:pt x="6515" y="159346"/>
                </a:lnTo>
                <a:lnTo>
                  <a:pt x="14058" y="155740"/>
                </a:lnTo>
                <a:lnTo>
                  <a:pt x="22377" y="154127"/>
                </a:lnTo>
                <a:lnTo>
                  <a:pt x="31864" y="112052"/>
                </a:lnTo>
                <a:lnTo>
                  <a:pt x="52819" y="75704"/>
                </a:lnTo>
                <a:lnTo>
                  <a:pt x="83210" y="47180"/>
                </a:lnTo>
                <a:lnTo>
                  <a:pt x="120954" y="28549"/>
                </a:lnTo>
                <a:lnTo>
                  <a:pt x="164007" y="21869"/>
                </a:lnTo>
                <a:lnTo>
                  <a:pt x="207060" y="28549"/>
                </a:lnTo>
                <a:lnTo>
                  <a:pt x="244805" y="47180"/>
                </a:lnTo>
                <a:lnTo>
                  <a:pt x="275183" y="75704"/>
                </a:lnTo>
                <a:lnTo>
                  <a:pt x="296151" y="112039"/>
                </a:lnTo>
                <a:lnTo>
                  <a:pt x="305638" y="154114"/>
                </a:lnTo>
                <a:lnTo>
                  <a:pt x="313956" y="155740"/>
                </a:lnTo>
                <a:lnTo>
                  <a:pt x="321500" y="159346"/>
                </a:lnTo>
                <a:lnTo>
                  <a:pt x="328015" y="164274"/>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sz="half" idx="2"/>
          </p:nvPr>
        </p:nvSpPr>
        <p:spPr>
          <a:xfrm>
            <a:off x="292735" y="758001"/>
            <a:ext cx="2546794" cy="1231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015170" y="758001"/>
            <a:ext cx="2546794" cy="1231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E1CE4FD-773A-477E-B347-3906B10D4E21}" type="datetime1">
              <a:rPr lang="en-US" smtClean="0">
                <a:solidFill>
                  <a:prstClr val="black">
                    <a:tint val="75000"/>
                  </a:prstClr>
                </a:solidFill>
              </a:rPr>
              <a:pPr/>
              <a:t>11/8/2022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pic>
        <p:nvPicPr>
          <p:cNvPr id="33" name="Image 32"/>
          <p:cNvPicPr>
            <a:picLocks noChangeAspect="1"/>
          </p:cNvPicPr>
          <p:nvPr userDrawn="1"/>
        </p:nvPicPr>
        <p:blipFill rotWithShape="1">
          <a:blip r:embed="rId8"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extLst>
      <p:ext uri="{BB962C8B-B14F-4D97-AF65-F5344CB8AC3E}">
        <p14:creationId xmlns:p14="http://schemas.microsoft.com/office/powerpoint/2010/main" val="240325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4989C9A-790F-49BF-A855-9154B1E0E6D6}" type="datetime1">
              <a:rPr lang="en-US" smtClean="0">
                <a:solidFill>
                  <a:prstClr val="black">
                    <a:tint val="75000"/>
                  </a:prstClr>
                </a:solidFill>
              </a:rPr>
              <a:pPr/>
              <a:t>11/8/2022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63805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6C744B9-18DE-447E-AA9E-D54DCA3D1F41}" type="datetime1">
              <a:rPr lang="en-US" smtClean="0">
                <a:solidFill>
                  <a:prstClr val="black">
                    <a:tint val="75000"/>
                  </a:prstClr>
                </a:solidFill>
              </a:rPr>
              <a:pPr/>
              <a:t>11/8/2022</a:t>
            </a:fld>
            <a:endParaRPr lang="en-US">
              <a:solidFill>
                <a:prstClr val="black">
                  <a:tint val="75000"/>
                </a:prstClr>
              </a:solidFill>
            </a:endParaRPr>
          </a:p>
        </p:txBody>
      </p:sp>
      <p:sp>
        <p:nvSpPr>
          <p:cNvPr id="4" name="Holder 4"/>
          <p:cNvSpPr>
            <a:spLocks noGrp="1"/>
          </p:cNvSpPr>
          <p:nvPr>
            <p:ph type="sldNum" sz="quarter" idx="7"/>
          </p:nvPr>
        </p:nvSpPr>
        <p:spPr>
          <a:xfrm>
            <a:off x="4134882" y="3049420"/>
            <a:ext cx="1346581"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29112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5852159" cy="327971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17" name="bg object 17"/>
          <p:cNvSpPr/>
          <p:nvPr/>
        </p:nvSpPr>
        <p:spPr>
          <a:xfrm>
            <a:off x="1" y="291656"/>
            <a:ext cx="2792095" cy="2588895"/>
          </a:xfrm>
          <a:custGeom>
            <a:avLst/>
            <a:gdLst/>
            <a:ahLst/>
            <a:cxnLst/>
            <a:rect l="l" t="t" r="r" b="b"/>
            <a:pathLst>
              <a:path w="2792095" h="2588895">
                <a:moveTo>
                  <a:pt x="0" y="0"/>
                </a:moveTo>
                <a:lnTo>
                  <a:pt x="0" y="2588324"/>
                </a:lnTo>
                <a:lnTo>
                  <a:pt x="2791498" y="1484655"/>
                </a:lnTo>
                <a:lnTo>
                  <a:pt x="0" y="0"/>
                </a:lnTo>
                <a:close/>
              </a:path>
            </a:pathLst>
          </a:custGeom>
          <a:solidFill>
            <a:srgbClr val="FE0000"/>
          </a:solidFill>
        </p:spPr>
        <p:txBody>
          <a:bodyPr wrap="square" lIns="0" tIns="0" rIns="0" bIns="0" rtlCol="0"/>
          <a:lstStyle/>
          <a:p>
            <a:pPr defTabSz="913669"/>
            <a:endParaRPr sz="1798">
              <a:solidFill>
                <a:prstClr val="black"/>
              </a:solidFill>
            </a:endParaRPr>
          </a:p>
        </p:txBody>
      </p:sp>
      <p:sp>
        <p:nvSpPr>
          <p:cNvPr id="18" name="bg object 18"/>
          <p:cNvSpPr/>
          <p:nvPr/>
        </p:nvSpPr>
        <p:spPr>
          <a:xfrm>
            <a:off x="1" y="466590"/>
            <a:ext cx="5852160" cy="2825750"/>
          </a:xfrm>
          <a:custGeom>
            <a:avLst/>
            <a:gdLst/>
            <a:ahLst/>
            <a:cxnLst/>
            <a:rect l="l" t="t" r="r" b="b"/>
            <a:pathLst>
              <a:path w="5852160" h="2825750">
                <a:moveTo>
                  <a:pt x="5852159" y="0"/>
                </a:moveTo>
                <a:lnTo>
                  <a:pt x="0" y="2212983"/>
                </a:lnTo>
                <a:lnTo>
                  <a:pt x="0" y="2825249"/>
                </a:lnTo>
                <a:lnTo>
                  <a:pt x="5852159" y="2825249"/>
                </a:lnTo>
                <a:lnTo>
                  <a:pt x="5852159" y="0"/>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19" name="bg object 19"/>
          <p:cNvSpPr/>
          <p:nvPr/>
        </p:nvSpPr>
        <p:spPr>
          <a:xfrm>
            <a:off x="4676470" y="2"/>
            <a:ext cx="1176020" cy="1068705"/>
          </a:xfrm>
          <a:custGeom>
            <a:avLst/>
            <a:gdLst/>
            <a:ahLst/>
            <a:cxnLst/>
            <a:rect l="l" t="t" r="r" b="b"/>
            <a:pathLst>
              <a:path w="1176020" h="1068705">
                <a:moveTo>
                  <a:pt x="1175689" y="0"/>
                </a:moveTo>
                <a:lnTo>
                  <a:pt x="0" y="0"/>
                </a:lnTo>
                <a:lnTo>
                  <a:pt x="1175689" y="1068400"/>
                </a:lnTo>
                <a:lnTo>
                  <a:pt x="1175689" y="0"/>
                </a:lnTo>
                <a:close/>
              </a:path>
            </a:pathLst>
          </a:custGeom>
          <a:solidFill>
            <a:srgbClr val="0D0D0D"/>
          </a:solidFill>
        </p:spPr>
        <p:txBody>
          <a:bodyPr wrap="square" lIns="0" tIns="0" rIns="0" bIns="0" rtlCol="0"/>
          <a:lstStyle/>
          <a:p>
            <a:pPr defTabSz="913669"/>
            <a:endParaRPr sz="1798">
              <a:solidFill>
                <a:prstClr val="black"/>
              </a:solidFill>
            </a:endParaRPr>
          </a:p>
        </p:txBody>
      </p:sp>
      <p:sp>
        <p:nvSpPr>
          <p:cNvPr id="2" name="Holder 2"/>
          <p:cNvSpPr>
            <a:spLocks noGrp="1"/>
          </p:cNvSpPr>
          <p:nvPr>
            <p:ph type="ctrTitle"/>
          </p:nvPr>
        </p:nvSpPr>
        <p:spPr>
          <a:xfrm>
            <a:off x="177140" y="1416254"/>
            <a:ext cx="5500420" cy="2000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2681" y="2013599"/>
            <a:ext cx="5509336" cy="123111"/>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43525" y="3002703"/>
            <a:ext cx="311175" cy="311400"/>
          </a:xfrm>
          <a:prstGeom prst="rect">
            <a:avLst/>
          </a:prstGeom>
        </p:spPr>
      </p:pic>
    </p:spTree>
    <p:extLst>
      <p:ext uri="{BB962C8B-B14F-4D97-AF65-F5344CB8AC3E}">
        <p14:creationId xmlns:p14="http://schemas.microsoft.com/office/powerpoint/2010/main" val="250287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4"/>
            <a:ext cx="2904490" cy="123130"/>
          </a:xfrm>
        </p:spPr>
        <p:txBody>
          <a:bodyPr lIns="0" tIns="0" rIns="0" bIns="0"/>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55934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309" y="263573"/>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17" name="bg object 17"/>
          <p:cNvSpPr/>
          <p:nvPr/>
        </p:nvSpPr>
        <p:spPr>
          <a:xfrm>
            <a:off x="182880" y="267144"/>
            <a:ext cx="634365" cy="508634"/>
          </a:xfrm>
          <a:custGeom>
            <a:avLst/>
            <a:gdLst/>
            <a:ahLst/>
            <a:cxnLst/>
            <a:rect l="l" t="t" r="r" b="b"/>
            <a:pathLst>
              <a:path w="634365" h="508634">
                <a:moveTo>
                  <a:pt x="633872" y="0"/>
                </a:moveTo>
                <a:lnTo>
                  <a:pt x="199645" y="0"/>
                </a:lnTo>
                <a:lnTo>
                  <a:pt x="0" y="146265"/>
                </a:lnTo>
                <a:lnTo>
                  <a:pt x="0" y="508215"/>
                </a:lnTo>
                <a:lnTo>
                  <a:pt x="434228" y="508215"/>
                </a:lnTo>
                <a:lnTo>
                  <a:pt x="633872" y="361950"/>
                </a:lnTo>
                <a:lnTo>
                  <a:pt x="633872"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18" name="bg object 18"/>
          <p:cNvSpPr/>
          <p:nvPr/>
        </p:nvSpPr>
        <p:spPr>
          <a:xfrm>
            <a:off x="366655" y="355841"/>
            <a:ext cx="291600" cy="330822"/>
          </a:xfrm>
          <a:prstGeom prst="rect">
            <a:avLst/>
          </a:prstGeom>
          <a:blipFill>
            <a:blip r:embed="rId3" cstate="print"/>
            <a:stretch>
              <a:fillRect/>
            </a:stretch>
          </a:blipFill>
        </p:spPr>
        <p:txBody>
          <a:bodyPr wrap="square" lIns="0" tIns="0" rIns="0" bIns="0" rtlCol="0"/>
          <a:lstStyle/>
          <a:p>
            <a:pPr defTabSz="913669"/>
            <a:endParaRPr sz="1798">
              <a:solidFill>
                <a:prstClr val="black"/>
              </a:solidFill>
            </a:endParaRPr>
          </a:p>
        </p:txBody>
      </p:sp>
      <p:sp>
        <p:nvSpPr>
          <p:cNvPr id="19" name="bg object 19"/>
          <p:cNvSpPr/>
          <p:nvPr/>
        </p:nvSpPr>
        <p:spPr>
          <a:xfrm>
            <a:off x="179309" y="1772917"/>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0" name="bg object 20"/>
          <p:cNvSpPr/>
          <p:nvPr/>
        </p:nvSpPr>
        <p:spPr>
          <a:xfrm>
            <a:off x="182880" y="1776488"/>
            <a:ext cx="634365" cy="508634"/>
          </a:xfrm>
          <a:custGeom>
            <a:avLst/>
            <a:gdLst/>
            <a:ahLst/>
            <a:cxnLst/>
            <a:rect l="l" t="t" r="r" b="b"/>
            <a:pathLst>
              <a:path w="634365" h="508635">
                <a:moveTo>
                  <a:pt x="633872" y="0"/>
                </a:moveTo>
                <a:lnTo>
                  <a:pt x="199645" y="0"/>
                </a:lnTo>
                <a:lnTo>
                  <a:pt x="0" y="146265"/>
                </a:lnTo>
                <a:lnTo>
                  <a:pt x="0" y="508217"/>
                </a:lnTo>
                <a:lnTo>
                  <a:pt x="434228" y="508217"/>
                </a:lnTo>
                <a:lnTo>
                  <a:pt x="633872" y="361947"/>
                </a:lnTo>
                <a:lnTo>
                  <a:pt x="633872"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1" name="bg object 21"/>
          <p:cNvSpPr/>
          <p:nvPr/>
        </p:nvSpPr>
        <p:spPr>
          <a:xfrm>
            <a:off x="2861548" y="263573"/>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2" name="bg object 22"/>
          <p:cNvSpPr/>
          <p:nvPr/>
        </p:nvSpPr>
        <p:spPr>
          <a:xfrm>
            <a:off x="2865121" y="267144"/>
            <a:ext cx="634365" cy="508634"/>
          </a:xfrm>
          <a:custGeom>
            <a:avLst/>
            <a:gdLst/>
            <a:ahLst/>
            <a:cxnLst/>
            <a:rect l="l" t="t" r="r" b="b"/>
            <a:pathLst>
              <a:path w="634364" h="508634">
                <a:moveTo>
                  <a:pt x="633869" y="0"/>
                </a:moveTo>
                <a:lnTo>
                  <a:pt x="199644" y="0"/>
                </a:lnTo>
                <a:lnTo>
                  <a:pt x="0" y="146265"/>
                </a:lnTo>
                <a:lnTo>
                  <a:pt x="0" y="508215"/>
                </a:lnTo>
                <a:lnTo>
                  <a:pt x="434225" y="508215"/>
                </a:lnTo>
                <a:lnTo>
                  <a:pt x="633869" y="361950"/>
                </a:lnTo>
                <a:lnTo>
                  <a:pt x="633869"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3" name="bg object 23"/>
          <p:cNvSpPr/>
          <p:nvPr/>
        </p:nvSpPr>
        <p:spPr>
          <a:xfrm>
            <a:off x="2861548" y="1772917"/>
            <a:ext cx="658259" cy="532599"/>
          </a:xfrm>
          <a:prstGeom prst="rect">
            <a:avLst/>
          </a:prstGeom>
          <a:blipFill>
            <a:blip r:embed="rId2" cstate="print"/>
            <a:stretch>
              <a:fillRect/>
            </a:stretch>
          </a:blipFill>
        </p:spPr>
        <p:txBody>
          <a:bodyPr wrap="square" lIns="0" tIns="0" rIns="0" bIns="0" rtlCol="0"/>
          <a:lstStyle/>
          <a:p>
            <a:pPr defTabSz="913669"/>
            <a:endParaRPr sz="1798">
              <a:solidFill>
                <a:prstClr val="black"/>
              </a:solidFill>
            </a:endParaRPr>
          </a:p>
        </p:txBody>
      </p:sp>
      <p:sp>
        <p:nvSpPr>
          <p:cNvPr id="24" name="bg object 24"/>
          <p:cNvSpPr/>
          <p:nvPr/>
        </p:nvSpPr>
        <p:spPr>
          <a:xfrm>
            <a:off x="2865121" y="1776488"/>
            <a:ext cx="634365" cy="508634"/>
          </a:xfrm>
          <a:custGeom>
            <a:avLst/>
            <a:gdLst/>
            <a:ahLst/>
            <a:cxnLst/>
            <a:rect l="l" t="t" r="r" b="b"/>
            <a:pathLst>
              <a:path w="634364" h="508635">
                <a:moveTo>
                  <a:pt x="633869" y="0"/>
                </a:moveTo>
                <a:lnTo>
                  <a:pt x="199644" y="0"/>
                </a:lnTo>
                <a:lnTo>
                  <a:pt x="0" y="146265"/>
                </a:lnTo>
                <a:lnTo>
                  <a:pt x="0" y="508217"/>
                </a:lnTo>
                <a:lnTo>
                  <a:pt x="434225" y="508217"/>
                </a:lnTo>
                <a:lnTo>
                  <a:pt x="633869" y="361947"/>
                </a:lnTo>
                <a:lnTo>
                  <a:pt x="633869" y="0"/>
                </a:lnTo>
                <a:close/>
              </a:path>
            </a:pathLst>
          </a:custGeom>
          <a:solidFill>
            <a:srgbClr val="ED1C24"/>
          </a:solidFill>
        </p:spPr>
        <p:txBody>
          <a:bodyPr wrap="square" lIns="0" tIns="0" rIns="0" bIns="0" rtlCol="0"/>
          <a:lstStyle/>
          <a:p>
            <a:pPr defTabSz="913669"/>
            <a:endParaRPr sz="1798">
              <a:solidFill>
                <a:prstClr val="black"/>
              </a:solidFill>
            </a:endParaRPr>
          </a:p>
        </p:txBody>
      </p:sp>
      <p:sp>
        <p:nvSpPr>
          <p:cNvPr id="25" name="bg object 25"/>
          <p:cNvSpPr/>
          <p:nvPr/>
        </p:nvSpPr>
        <p:spPr>
          <a:xfrm>
            <a:off x="4944505" y="2467017"/>
            <a:ext cx="908050" cy="824865"/>
          </a:xfrm>
          <a:custGeom>
            <a:avLst/>
            <a:gdLst/>
            <a:ahLst/>
            <a:cxnLst/>
            <a:rect l="l" t="t" r="r" b="b"/>
            <a:pathLst>
              <a:path w="908050" h="824864">
                <a:moveTo>
                  <a:pt x="907654" y="0"/>
                </a:moveTo>
                <a:lnTo>
                  <a:pt x="0" y="824824"/>
                </a:lnTo>
                <a:lnTo>
                  <a:pt x="907654" y="824824"/>
                </a:lnTo>
                <a:lnTo>
                  <a:pt x="907654" y="0"/>
                </a:lnTo>
                <a:close/>
              </a:path>
            </a:pathLst>
          </a:custGeom>
          <a:solidFill>
            <a:srgbClr val="0D0D0D"/>
          </a:solidFill>
        </p:spPr>
        <p:txBody>
          <a:bodyPr wrap="square" lIns="0" tIns="0" rIns="0" bIns="0" rtlCol="0"/>
          <a:lstStyle/>
          <a:p>
            <a:pPr defTabSz="913669"/>
            <a:endParaRPr sz="1798">
              <a:solidFill>
                <a:prstClr val="black"/>
              </a:solidFill>
            </a:endParaRPr>
          </a:p>
        </p:txBody>
      </p:sp>
      <p:sp>
        <p:nvSpPr>
          <p:cNvPr id="26" name="bg object 26"/>
          <p:cNvSpPr/>
          <p:nvPr/>
        </p:nvSpPr>
        <p:spPr>
          <a:xfrm>
            <a:off x="3047174" y="355691"/>
            <a:ext cx="287400" cy="330073"/>
          </a:xfrm>
          <a:prstGeom prst="rect">
            <a:avLst/>
          </a:prstGeom>
          <a:blipFill>
            <a:blip r:embed="rId4" cstate="print"/>
            <a:stretch>
              <a:fillRect/>
            </a:stretch>
          </a:blipFill>
        </p:spPr>
        <p:txBody>
          <a:bodyPr wrap="square" lIns="0" tIns="0" rIns="0" bIns="0" rtlCol="0"/>
          <a:lstStyle/>
          <a:p>
            <a:pPr defTabSz="913669"/>
            <a:endParaRPr sz="1798">
              <a:solidFill>
                <a:prstClr val="black"/>
              </a:solidFill>
            </a:endParaRPr>
          </a:p>
        </p:txBody>
      </p:sp>
      <p:sp>
        <p:nvSpPr>
          <p:cNvPr id="27" name="bg object 27"/>
          <p:cNvSpPr/>
          <p:nvPr/>
        </p:nvSpPr>
        <p:spPr>
          <a:xfrm>
            <a:off x="3119121" y="2000339"/>
            <a:ext cx="208279" cy="208286"/>
          </a:xfrm>
          <a:prstGeom prst="rect">
            <a:avLst/>
          </a:prstGeom>
          <a:blipFill>
            <a:blip r:embed="rId5" cstate="print"/>
            <a:stretch>
              <a:fillRect/>
            </a:stretch>
          </a:blipFill>
        </p:spPr>
        <p:txBody>
          <a:bodyPr wrap="square" lIns="0" tIns="0" rIns="0" bIns="0" rtlCol="0"/>
          <a:lstStyle/>
          <a:p>
            <a:pPr defTabSz="913669"/>
            <a:endParaRPr sz="1798">
              <a:solidFill>
                <a:prstClr val="black"/>
              </a:solidFill>
            </a:endParaRPr>
          </a:p>
        </p:txBody>
      </p:sp>
      <p:sp>
        <p:nvSpPr>
          <p:cNvPr id="28" name="bg object 28"/>
          <p:cNvSpPr/>
          <p:nvPr/>
        </p:nvSpPr>
        <p:spPr>
          <a:xfrm>
            <a:off x="2987039" y="1868271"/>
            <a:ext cx="260350" cy="260350"/>
          </a:xfrm>
          <a:custGeom>
            <a:avLst/>
            <a:gdLst/>
            <a:ahLst/>
            <a:cxnLst/>
            <a:rect l="l" t="t" r="r" b="b"/>
            <a:pathLst>
              <a:path w="260350" h="260350">
                <a:moveTo>
                  <a:pt x="192047" y="241896"/>
                </a:moveTo>
                <a:lnTo>
                  <a:pt x="63906" y="241896"/>
                </a:lnTo>
                <a:lnTo>
                  <a:pt x="79365" y="249692"/>
                </a:lnTo>
                <a:lnTo>
                  <a:pt x="95661" y="255333"/>
                </a:lnTo>
                <a:lnTo>
                  <a:pt x="112592" y="258762"/>
                </a:lnTo>
                <a:lnTo>
                  <a:pt x="129959" y="259918"/>
                </a:lnTo>
                <a:lnTo>
                  <a:pt x="180499" y="249689"/>
                </a:lnTo>
                <a:lnTo>
                  <a:pt x="192047" y="241896"/>
                </a:lnTo>
                <a:close/>
              </a:path>
              <a:path w="260350" h="260350">
                <a:moveTo>
                  <a:pt x="129959" y="0"/>
                </a:moveTo>
                <a:lnTo>
                  <a:pt x="79418" y="10228"/>
                </a:lnTo>
                <a:lnTo>
                  <a:pt x="38104" y="38104"/>
                </a:lnTo>
                <a:lnTo>
                  <a:pt x="10228" y="79418"/>
                </a:lnTo>
                <a:lnTo>
                  <a:pt x="0" y="129959"/>
                </a:lnTo>
                <a:lnTo>
                  <a:pt x="1156" y="147325"/>
                </a:lnTo>
                <a:lnTo>
                  <a:pt x="4586" y="164258"/>
                </a:lnTo>
                <a:lnTo>
                  <a:pt x="10228" y="180556"/>
                </a:lnTo>
                <a:lnTo>
                  <a:pt x="18021" y="196015"/>
                </a:lnTo>
                <a:lnTo>
                  <a:pt x="482" y="259436"/>
                </a:lnTo>
                <a:lnTo>
                  <a:pt x="63906" y="241896"/>
                </a:lnTo>
                <a:lnTo>
                  <a:pt x="192047" y="241896"/>
                </a:lnTo>
                <a:lnTo>
                  <a:pt x="221813" y="221811"/>
                </a:lnTo>
                <a:lnTo>
                  <a:pt x="236469" y="200089"/>
                </a:lnTo>
                <a:lnTo>
                  <a:pt x="119989" y="200089"/>
                </a:lnTo>
                <a:lnTo>
                  <a:pt x="119989" y="180146"/>
                </a:lnTo>
                <a:lnTo>
                  <a:pt x="249760" y="180146"/>
                </a:lnTo>
                <a:lnTo>
                  <a:pt x="253797" y="160204"/>
                </a:lnTo>
                <a:lnTo>
                  <a:pt x="119989" y="160204"/>
                </a:lnTo>
                <a:lnTo>
                  <a:pt x="119989" y="135864"/>
                </a:lnTo>
                <a:lnTo>
                  <a:pt x="147599" y="110604"/>
                </a:lnTo>
                <a:lnTo>
                  <a:pt x="149898" y="105371"/>
                </a:lnTo>
                <a:lnTo>
                  <a:pt x="149898" y="99707"/>
                </a:lnTo>
                <a:lnTo>
                  <a:pt x="90068" y="99707"/>
                </a:lnTo>
                <a:lnTo>
                  <a:pt x="93208" y="84197"/>
                </a:lnTo>
                <a:lnTo>
                  <a:pt x="101765" y="71520"/>
                </a:lnTo>
                <a:lnTo>
                  <a:pt x="114446" y="62967"/>
                </a:lnTo>
                <a:lnTo>
                  <a:pt x="129959" y="59829"/>
                </a:lnTo>
                <a:lnTo>
                  <a:pt x="236472" y="59829"/>
                </a:lnTo>
                <a:lnTo>
                  <a:pt x="221813" y="38104"/>
                </a:lnTo>
                <a:lnTo>
                  <a:pt x="180499" y="10228"/>
                </a:lnTo>
                <a:lnTo>
                  <a:pt x="129959" y="0"/>
                </a:lnTo>
                <a:close/>
              </a:path>
              <a:path w="260350" h="260350">
                <a:moveTo>
                  <a:pt x="249760" y="180146"/>
                </a:moveTo>
                <a:lnTo>
                  <a:pt x="139928" y="180146"/>
                </a:lnTo>
                <a:lnTo>
                  <a:pt x="139928" y="200089"/>
                </a:lnTo>
                <a:lnTo>
                  <a:pt x="236469" y="200089"/>
                </a:lnTo>
                <a:lnTo>
                  <a:pt x="249650" y="180556"/>
                </a:lnTo>
                <a:lnTo>
                  <a:pt x="249760" y="180146"/>
                </a:lnTo>
                <a:close/>
              </a:path>
              <a:path w="260350" h="260350">
                <a:moveTo>
                  <a:pt x="236472" y="59829"/>
                </a:moveTo>
                <a:lnTo>
                  <a:pt x="129959" y="59829"/>
                </a:lnTo>
                <a:lnTo>
                  <a:pt x="145471" y="62967"/>
                </a:lnTo>
                <a:lnTo>
                  <a:pt x="158153" y="71520"/>
                </a:lnTo>
                <a:lnTo>
                  <a:pt x="166710" y="84197"/>
                </a:lnTo>
                <a:lnTo>
                  <a:pt x="169849" y="99707"/>
                </a:lnTo>
                <a:lnTo>
                  <a:pt x="168982" y="107956"/>
                </a:lnTo>
                <a:lnTo>
                  <a:pt x="166455" y="115784"/>
                </a:lnTo>
                <a:lnTo>
                  <a:pt x="162381" y="122933"/>
                </a:lnTo>
                <a:lnTo>
                  <a:pt x="156870" y="129146"/>
                </a:lnTo>
                <a:lnTo>
                  <a:pt x="139928" y="144652"/>
                </a:lnTo>
                <a:lnTo>
                  <a:pt x="139928" y="160204"/>
                </a:lnTo>
                <a:lnTo>
                  <a:pt x="253797" y="160204"/>
                </a:lnTo>
                <a:lnTo>
                  <a:pt x="259918" y="129959"/>
                </a:lnTo>
                <a:lnTo>
                  <a:pt x="249690" y="79418"/>
                </a:lnTo>
                <a:lnTo>
                  <a:pt x="236472" y="59829"/>
                </a:lnTo>
                <a:close/>
              </a:path>
              <a:path w="260350" h="260350">
                <a:moveTo>
                  <a:pt x="129959" y="79768"/>
                </a:moveTo>
                <a:lnTo>
                  <a:pt x="122203" y="81337"/>
                </a:lnTo>
                <a:lnTo>
                  <a:pt x="115865" y="85613"/>
                </a:lnTo>
                <a:lnTo>
                  <a:pt x="111588" y="91952"/>
                </a:lnTo>
                <a:lnTo>
                  <a:pt x="110020" y="99707"/>
                </a:lnTo>
                <a:lnTo>
                  <a:pt x="149898" y="99707"/>
                </a:lnTo>
                <a:lnTo>
                  <a:pt x="148329" y="91952"/>
                </a:lnTo>
                <a:lnTo>
                  <a:pt x="144052" y="85613"/>
                </a:lnTo>
                <a:lnTo>
                  <a:pt x="137714" y="81337"/>
                </a:lnTo>
                <a:lnTo>
                  <a:pt x="129959" y="79768"/>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29" name="bg object 29"/>
          <p:cNvSpPr/>
          <p:nvPr/>
        </p:nvSpPr>
        <p:spPr>
          <a:xfrm>
            <a:off x="363532" y="1997062"/>
            <a:ext cx="65600" cy="154532"/>
          </a:xfrm>
          <a:prstGeom prst="rect">
            <a:avLst/>
          </a:prstGeom>
          <a:blipFill>
            <a:blip r:embed="rId6" cstate="print"/>
            <a:stretch>
              <a:fillRect/>
            </a:stretch>
          </a:blipFill>
        </p:spPr>
        <p:txBody>
          <a:bodyPr wrap="square" lIns="0" tIns="0" rIns="0" bIns="0" rtlCol="0"/>
          <a:lstStyle/>
          <a:p>
            <a:pPr defTabSz="913669"/>
            <a:endParaRPr sz="1798">
              <a:solidFill>
                <a:prstClr val="black"/>
              </a:solidFill>
            </a:endParaRPr>
          </a:p>
        </p:txBody>
      </p:sp>
      <p:sp>
        <p:nvSpPr>
          <p:cNvPr id="30" name="bg object 30"/>
          <p:cNvSpPr/>
          <p:nvPr/>
        </p:nvSpPr>
        <p:spPr>
          <a:xfrm>
            <a:off x="319798" y="2020658"/>
            <a:ext cx="22860" cy="107950"/>
          </a:xfrm>
          <a:custGeom>
            <a:avLst/>
            <a:gdLst/>
            <a:ahLst/>
            <a:cxnLst/>
            <a:rect l="l" t="t" r="r" b="b"/>
            <a:pathLst>
              <a:path w="22860" h="107950">
                <a:moveTo>
                  <a:pt x="22797" y="0"/>
                </a:moveTo>
                <a:lnTo>
                  <a:pt x="13676" y="4602"/>
                </a:lnTo>
                <a:lnTo>
                  <a:pt x="6457" y="11668"/>
                </a:lnTo>
                <a:lnTo>
                  <a:pt x="1709" y="20669"/>
                </a:lnTo>
                <a:lnTo>
                  <a:pt x="0" y="31075"/>
                </a:lnTo>
                <a:lnTo>
                  <a:pt x="0" y="76267"/>
                </a:lnTo>
                <a:lnTo>
                  <a:pt x="1709" y="86674"/>
                </a:lnTo>
                <a:lnTo>
                  <a:pt x="6457" y="95675"/>
                </a:lnTo>
                <a:lnTo>
                  <a:pt x="13676" y="102741"/>
                </a:lnTo>
                <a:lnTo>
                  <a:pt x="22797" y="107344"/>
                </a:lnTo>
                <a:lnTo>
                  <a:pt x="21866" y="101288"/>
                </a:lnTo>
                <a:lnTo>
                  <a:pt x="21866" y="6055"/>
                </a:lnTo>
                <a:lnTo>
                  <a:pt x="22797" y="0"/>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31" name="bg object 31"/>
          <p:cNvSpPr/>
          <p:nvPr/>
        </p:nvSpPr>
        <p:spPr>
          <a:xfrm>
            <a:off x="450998" y="1997062"/>
            <a:ext cx="153069" cy="220132"/>
          </a:xfrm>
          <a:prstGeom prst="rect">
            <a:avLst/>
          </a:prstGeom>
          <a:blipFill>
            <a:blip r:embed="rId7" cstate="print"/>
            <a:stretch>
              <a:fillRect/>
            </a:stretch>
          </a:blipFill>
        </p:spPr>
        <p:txBody>
          <a:bodyPr wrap="square" lIns="0" tIns="0" rIns="0" bIns="0" rtlCol="0"/>
          <a:lstStyle/>
          <a:p>
            <a:pPr defTabSz="913669"/>
            <a:endParaRPr sz="1798">
              <a:solidFill>
                <a:prstClr val="black"/>
              </a:solidFill>
            </a:endParaRPr>
          </a:p>
        </p:txBody>
      </p:sp>
      <p:sp>
        <p:nvSpPr>
          <p:cNvPr id="32" name="bg object 32"/>
          <p:cNvSpPr/>
          <p:nvPr/>
        </p:nvSpPr>
        <p:spPr>
          <a:xfrm>
            <a:off x="319787" y="1844001"/>
            <a:ext cx="328295" cy="284480"/>
          </a:xfrm>
          <a:custGeom>
            <a:avLst/>
            <a:gdLst/>
            <a:ahLst/>
            <a:cxnLst/>
            <a:rect l="l" t="t" r="r" b="b"/>
            <a:pathLst>
              <a:path w="328295" h="284480">
                <a:moveTo>
                  <a:pt x="328015" y="207733"/>
                </a:moveTo>
                <a:lnTo>
                  <a:pt x="326301" y="197332"/>
                </a:lnTo>
                <a:lnTo>
                  <a:pt x="321551" y="188328"/>
                </a:lnTo>
                <a:lnTo>
                  <a:pt x="314337" y="181267"/>
                </a:lnTo>
                <a:lnTo>
                  <a:pt x="305206" y="176657"/>
                </a:lnTo>
                <a:lnTo>
                  <a:pt x="306146" y="182714"/>
                </a:lnTo>
                <a:lnTo>
                  <a:pt x="306146" y="277952"/>
                </a:lnTo>
                <a:lnTo>
                  <a:pt x="305206" y="284010"/>
                </a:lnTo>
                <a:lnTo>
                  <a:pt x="314337" y="279400"/>
                </a:lnTo>
                <a:lnTo>
                  <a:pt x="321551" y="272338"/>
                </a:lnTo>
                <a:lnTo>
                  <a:pt x="326301" y="263334"/>
                </a:lnTo>
                <a:lnTo>
                  <a:pt x="328015" y="252933"/>
                </a:lnTo>
                <a:lnTo>
                  <a:pt x="328015" y="207733"/>
                </a:lnTo>
                <a:close/>
              </a:path>
              <a:path w="328295" h="284480">
                <a:moveTo>
                  <a:pt x="328015" y="164274"/>
                </a:moveTo>
                <a:lnTo>
                  <a:pt x="322135" y="120446"/>
                </a:lnTo>
                <a:lnTo>
                  <a:pt x="305587" y="81292"/>
                </a:lnTo>
                <a:lnTo>
                  <a:pt x="279920" y="48094"/>
                </a:lnTo>
                <a:lnTo>
                  <a:pt x="246722" y="22428"/>
                </a:lnTo>
                <a:lnTo>
                  <a:pt x="207556" y="5880"/>
                </a:lnTo>
                <a:lnTo>
                  <a:pt x="164007" y="0"/>
                </a:lnTo>
                <a:lnTo>
                  <a:pt x="120459" y="5880"/>
                </a:lnTo>
                <a:lnTo>
                  <a:pt x="81292" y="22428"/>
                </a:lnTo>
                <a:lnTo>
                  <a:pt x="48094" y="48094"/>
                </a:lnTo>
                <a:lnTo>
                  <a:pt x="22428" y="81292"/>
                </a:lnTo>
                <a:lnTo>
                  <a:pt x="5867" y="120446"/>
                </a:lnTo>
                <a:lnTo>
                  <a:pt x="0" y="164274"/>
                </a:lnTo>
                <a:lnTo>
                  <a:pt x="6515" y="159346"/>
                </a:lnTo>
                <a:lnTo>
                  <a:pt x="14058" y="155740"/>
                </a:lnTo>
                <a:lnTo>
                  <a:pt x="22377" y="154127"/>
                </a:lnTo>
                <a:lnTo>
                  <a:pt x="31864" y="112052"/>
                </a:lnTo>
                <a:lnTo>
                  <a:pt x="52819" y="75704"/>
                </a:lnTo>
                <a:lnTo>
                  <a:pt x="83210" y="47180"/>
                </a:lnTo>
                <a:lnTo>
                  <a:pt x="120954" y="28549"/>
                </a:lnTo>
                <a:lnTo>
                  <a:pt x="164007" y="21869"/>
                </a:lnTo>
                <a:lnTo>
                  <a:pt x="207060" y="28549"/>
                </a:lnTo>
                <a:lnTo>
                  <a:pt x="244805" y="47180"/>
                </a:lnTo>
                <a:lnTo>
                  <a:pt x="275183" y="75704"/>
                </a:lnTo>
                <a:lnTo>
                  <a:pt x="296151" y="112039"/>
                </a:lnTo>
                <a:lnTo>
                  <a:pt x="305638" y="154114"/>
                </a:lnTo>
                <a:lnTo>
                  <a:pt x="313956" y="155740"/>
                </a:lnTo>
                <a:lnTo>
                  <a:pt x="321500" y="159346"/>
                </a:lnTo>
                <a:lnTo>
                  <a:pt x="328015" y="164274"/>
                </a:lnTo>
                <a:close/>
              </a:path>
            </a:pathLst>
          </a:custGeom>
          <a:solidFill>
            <a:srgbClr val="FFFFFF"/>
          </a:solidFill>
        </p:spPr>
        <p:txBody>
          <a:bodyPr wrap="square" lIns="0" tIns="0" rIns="0" bIns="0" rtlCol="0"/>
          <a:lstStyle/>
          <a:p>
            <a:pPr defTabSz="913669"/>
            <a:endParaRPr sz="1798">
              <a:solidFill>
                <a:prstClr val="black"/>
              </a:solidFill>
            </a:endParaRPr>
          </a:p>
        </p:txBody>
      </p:sp>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sz="half" idx="2"/>
          </p:nvPr>
        </p:nvSpPr>
        <p:spPr>
          <a:xfrm>
            <a:off x="292735" y="758001"/>
            <a:ext cx="2546794" cy="1231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015170" y="758001"/>
            <a:ext cx="2546794" cy="1231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pic>
        <p:nvPicPr>
          <p:cNvPr id="33" name="Image 32"/>
          <p:cNvPicPr>
            <a:picLocks noChangeAspect="1"/>
          </p:cNvPicPr>
          <p:nvPr userDrawn="1"/>
        </p:nvPicPr>
        <p:blipFill rotWithShape="1">
          <a:blip r:embed="rId8" cstate="print">
            <a:extLst>
              <a:ext uri="{28A0092B-C50C-407E-A947-70E740481C1C}">
                <a14:useLocalDpi xmlns:a14="http://schemas.microsoft.com/office/drawing/2010/main" val="0"/>
              </a:ext>
            </a:extLst>
          </a:blip>
          <a:srcRect r="69419"/>
          <a:stretch/>
        </p:blipFill>
        <p:spPr>
          <a:xfrm>
            <a:off x="0" y="0"/>
            <a:ext cx="343631" cy="243236"/>
          </a:xfrm>
          <a:prstGeom prst="rect">
            <a:avLst/>
          </a:prstGeom>
        </p:spPr>
      </p:pic>
      <p:pic>
        <p:nvPicPr>
          <p:cNvPr id="34" name="Image 3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43525" y="2984250"/>
            <a:ext cx="311175" cy="311400"/>
          </a:xfrm>
          <a:prstGeom prst="rect">
            <a:avLst/>
          </a:prstGeom>
        </p:spPr>
      </p:pic>
    </p:spTree>
    <p:extLst>
      <p:ext uri="{BB962C8B-B14F-4D97-AF65-F5344CB8AC3E}">
        <p14:creationId xmlns:p14="http://schemas.microsoft.com/office/powerpoint/2010/main" val="81466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40"/>
          </a:xfrm>
        </p:spPr>
        <p:txBody>
          <a:bodyPr lIns="0" tIns="0" rIns="0" bIns="0"/>
          <a:lstStyle>
            <a:lvl1pPr>
              <a:defRPr sz="1299" b="1" i="0">
                <a:solidFill>
                  <a:srgbClr val="FF0000"/>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54242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00" b="1" i="0">
                <a:solidFill>
                  <a:srgbClr val="FF0000"/>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04989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309" y="263571"/>
            <a:ext cx="658258" cy="53259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82879" y="267144"/>
            <a:ext cx="634365" cy="508634"/>
          </a:xfrm>
          <a:custGeom>
            <a:avLst/>
            <a:gdLst/>
            <a:ahLst/>
            <a:cxnLst/>
            <a:rect l="l" t="t" r="r" b="b"/>
            <a:pathLst>
              <a:path w="634365" h="508634">
                <a:moveTo>
                  <a:pt x="633872" y="0"/>
                </a:moveTo>
                <a:lnTo>
                  <a:pt x="199645" y="0"/>
                </a:lnTo>
                <a:lnTo>
                  <a:pt x="0" y="146265"/>
                </a:lnTo>
                <a:lnTo>
                  <a:pt x="0" y="508215"/>
                </a:lnTo>
                <a:lnTo>
                  <a:pt x="434228" y="508215"/>
                </a:lnTo>
                <a:lnTo>
                  <a:pt x="633872" y="361950"/>
                </a:lnTo>
                <a:lnTo>
                  <a:pt x="633872" y="0"/>
                </a:lnTo>
                <a:close/>
              </a:path>
            </a:pathLst>
          </a:custGeom>
          <a:solidFill>
            <a:srgbClr val="ED1C24"/>
          </a:solidFill>
        </p:spPr>
        <p:txBody>
          <a:bodyPr wrap="square" lIns="0" tIns="0" rIns="0" bIns="0" rtlCol="0"/>
          <a:lstStyle/>
          <a:p>
            <a:endParaRPr/>
          </a:p>
        </p:txBody>
      </p:sp>
      <p:sp>
        <p:nvSpPr>
          <p:cNvPr id="18" name="bg object 18"/>
          <p:cNvSpPr/>
          <p:nvPr/>
        </p:nvSpPr>
        <p:spPr>
          <a:xfrm>
            <a:off x="366655" y="355841"/>
            <a:ext cx="291600" cy="330822"/>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179309" y="1772916"/>
            <a:ext cx="658258" cy="532599"/>
          </a:xfrm>
          <a:prstGeom prst="rect">
            <a:avLst/>
          </a:prstGeom>
          <a:blipFill>
            <a:blip r:embed="rId2" cstate="print"/>
            <a:stretch>
              <a:fillRect/>
            </a:stretch>
          </a:blipFill>
        </p:spPr>
        <p:txBody>
          <a:bodyPr wrap="square" lIns="0" tIns="0" rIns="0" bIns="0" rtlCol="0"/>
          <a:lstStyle/>
          <a:p>
            <a:endParaRPr/>
          </a:p>
        </p:txBody>
      </p:sp>
      <p:sp>
        <p:nvSpPr>
          <p:cNvPr id="20" name="bg object 20"/>
          <p:cNvSpPr/>
          <p:nvPr/>
        </p:nvSpPr>
        <p:spPr>
          <a:xfrm>
            <a:off x="182879" y="1776488"/>
            <a:ext cx="634365" cy="508634"/>
          </a:xfrm>
          <a:custGeom>
            <a:avLst/>
            <a:gdLst/>
            <a:ahLst/>
            <a:cxnLst/>
            <a:rect l="l" t="t" r="r" b="b"/>
            <a:pathLst>
              <a:path w="634365" h="508635">
                <a:moveTo>
                  <a:pt x="633872" y="0"/>
                </a:moveTo>
                <a:lnTo>
                  <a:pt x="199645" y="0"/>
                </a:lnTo>
                <a:lnTo>
                  <a:pt x="0" y="146265"/>
                </a:lnTo>
                <a:lnTo>
                  <a:pt x="0" y="508217"/>
                </a:lnTo>
                <a:lnTo>
                  <a:pt x="434228" y="508217"/>
                </a:lnTo>
                <a:lnTo>
                  <a:pt x="633872" y="361947"/>
                </a:lnTo>
                <a:lnTo>
                  <a:pt x="633872" y="0"/>
                </a:lnTo>
                <a:close/>
              </a:path>
            </a:pathLst>
          </a:custGeom>
          <a:solidFill>
            <a:srgbClr val="ED1C24"/>
          </a:solidFill>
        </p:spPr>
        <p:txBody>
          <a:bodyPr wrap="square" lIns="0" tIns="0" rIns="0" bIns="0" rtlCol="0"/>
          <a:lstStyle/>
          <a:p>
            <a:endParaRPr/>
          </a:p>
        </p:txBody>
      </p:sp>
      <p:sp>
        <p:nvSpPr>
          <p:cNvPr id="21" name="bg object 21"/>
          <p:cNvSpPr/>
          <p:nvPr/>
        </p:nvSpPr>
        <p:spPr>
          <a:xfrm>
            <a:off x="2861548" y="263571"/>
            <a:ext cx="658258" cy="532599"/>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2865120" y="267144"/>
            <a:ext cx="634365" cy="508634"/>
          </a:xfrm>
          <a:custGeom>
            <a:avLst/>
            <a:gdLst/>
            <a:ahLst/>
            <a:cxnLst/>
            <a:rect l="l" t="t" r="r" b="b"/>
            <a:pathLst>
              <a:path w="634364" h="508634">
                <a:moveTo>
                  <a:pt x="633869" y="0"/>
                </a:moveTo>
                <a:lnTo>
                  <a:pt x="199644" y="0"/>
                </a:lnTo>
                <a:lnTo>
                  <a:pt x="0" y="146265"/>
                </a:lnTo>
                <a:lnTo>
                  <a:pt x="0" y="508215"/>
                </a:lnTo>
                <a:lnTo>
                  <a:pt x="434225" y="508215"/>
                </a:lnTo>
                <a:lnTo>
                  <a:pt x="633869" y="361950"/>
                </a:lnTo>
                <a:lnTo>
                  <a:pt x="633869" y="0"/>
                </a:lnTo>
                <a:close/>
              </a:path>
            </a:pathLst>
          </a:custGeom>
          <a:solidFill>
            <a:srgbClr val="ED1C24"/>
          </a:solidFill>
        </p:spPr>
        <p:txBody>
          <a:bodyPr wrap="square" lIns="0" tIns="0" rIns="0" bIns="0" rtlCol="0"/>
          <a:lstStyle/>
          <a:p>
            <a:endParaRPr/>
          </a:p>
        </p:txBody>
      </p:sp>
      <p:sp>
        <p:nvSpPr>
          <p:cNvPr id="23" name="bg object 23"/>
          <p:cNvSpPr/>
          <p:nvPr/>
        </p:nvSpPr>
        <p:spPr>
          <a:xfrm>
            <a:off x="2861548" y="1772916"/>
            <a:ext cx="658258" cy="532599"/>
          </a:xfrm>
          <a:prstGeom prst="rect">
            <a:avLst/>
          </a:prstGeom>
          <a:blipFill>
            <a:blip r:embed="rId2" cstate="print"/>
            <a:stretch>
              <a:fillRect/>
            </a:stretch>
          </a:blipFill>
        </p:spPr>
        <p:txBody>
          <a:bodyPr wrap="square" lIns="0" tIns="0" rIns="0" bIns="0" rtlCol="0"/>
          <a:lstStyle/>
          <a:p>
            <a:endParaRPr/>
          </a:p>
        </p:txBody>
      </p:sp>
      <p:sp>
        <p:nvSpPr>
          <p:cNvPr id="24" name="bg object 24"/>
          <p:cNvSpPr/>
          <p:nvPr/>
        </p:nvSpPr>
        <p:spPr>
          <a:xfrm>
            <a:off x="2865120" y="1776488"/>
            <a:ext cx="634365" cy="508634"/>
          </a:xfrm>
          <a:custGeom>
            <a:avLst/>
            <a:gdLst/>
            <a:ahLst/>
            <a:cxnLst/>
            <a:rect l="l" t="t" r="r" b="b"/>
            <a:pathLst>
              <a:path w="634364" h="508635">
                <a:moveTo>
                  <a:pt x="633869" y="0"/>
                </a:moveTo>
                <a:lnTo>
                  <a:pt x="199644" y="0"/>
                </a:lnTo>
                <a:lnTo>
                  <a:pt x="0" y="146265"/>
                </a:lnTo>
                <a:lnTo>
                  <a:pt x="0" y="508217"/>
                </a:lnTo>
                <a:lnTo>
                  <a:pt x="434225" y="508217"/>
                </a:lnTo>
                <a:lnTo>
                  <a:pt x="633869" y="361947"/>
                </a:lnTo>
                <a:lnTo>
                  <a:pt x="633869" y="0"/>
                </a:lnTo>
                <a:close/>
              </a:path>
            </a:pathLst>
          </a:custGeom>
          <a:solidFill>
            <a:srgbClr val="ED1C24"/>
          </a:solidFill>
        </p:spPr>
        <p:txBody>
          <a:bodyPr wrap="square" lIns="0" tIns="0" rIns="0" bIns="0" rtlCol="0"/>
          <a:lstStyle/>
          <a:p>
            <a:endParaRPr/>
          </a:p>
        </p:txBody>
      </p:sp>
      <p:sp>
        <p:nvSpPr>
          <p:cNvPr id="25" name="bg object 25"/>
          <p:cNvSpPr/>
          <p:nvPr/>
        </p:nvSpPr>
        <p:spPr>
          <a:xfrm>
            <a:off x="4944505" y="2467015"/>
            <a:ext cx="908050" cy="824865"/>
          </a:xfrm>
          <a:custGeom>
            <a:avLst/>
            <a:gdLst/>
            <a:ahLst/>
            <a:cxnLst/>
            <a:rect l="l" t="t" r="r" b="b"/>
            <a:pathLst>
              <a:path w="908050" h="824864">
                <a:moveTo>
                  <a:pt x="907654" y="0"/>
                </a:moveTo>
                <a:lnTo>
                  <a:pt x="0" y="824824"/>
                </a:lnTo>
                <a:lnTo>
                  <a:pt x="907654" y="824824"/>
                </a:lnTo>
                <a:lnTo>
                  <a:pt x="907654" y="0"/>
                </a:lnTo>
                <a:close/>
              </a:path>
            </a:pathLst>
          </a:custGeom>
          <a:solidFill>
            <a:srgbClr val="0D0D0D"/>
          </a:solidFill>
        </p:spPr>
        <p:txBody>
          <a:bodyPr wrap="square" lIns="0" tIns="0" rIns="0" bIns="0" rtlCol="0"/>
          <a:lstStyle/>
          <a:p>
            <a:endParaRPr/>
          </a:p>
        </p:txBody>
      </p:sp>
      <p:sp>
        <p:nvSpPr>
          <p:cNvPr id="26" name="bg object 26"/>
          <p:cNvSpPr/>
          <p:nvPr/>
        </p:nvSpPr>
        <p:spPr>
          <a:xfrm>
            <a:off x="3047174" y="355689"/>
            <a:ext cx="287400" cy="330073"/>
          </a:xfrm>
          <a:prstGeom prst="rect">
            <a:avLst/>
          </a:prstGeom>
          <a:blipFill>
            <a:blip r:embed="rId4" cstate="print"/>
            <a:stretch>
              <a:fillRect/>
            </a:stretch>
          </a:blipFill>
        </p:spPr>
        <p:txBody>
          <a:bodyPr wrap="square" lIns="0" tIns="0" rIns="0" bIns="0" rtlCol="0"/>
          <a:lstStyle/>
          <a:p>
            <a:endParaRPr/>
          </a:p>
        </p:txBody>
      </p:sp>
      <p:sp>
        <p:nvSpPr>
          <p:cNvPr id="27" name="bg object 27"/>
          <p:cNvSpPr/>
          <p:nvPr/>
        </p:nvSpPr>
        <p:spPr>
          <a:xfrm>
            <a:off x="3119119" y="2000339"/>
            <a:ext cx="208280" cy="208286"/>
          </a:xfrm>
          <a:prstGeom prst="rect">
            <a:avLst/>
          </a:prstGeom>
          <a:blipFill>
            <a:blip r:embed="rId5" cstate="print"/>
            <a:stretch>
              <a:fillRect/>
            </a:stretch>
          </a:blipFill>
        </p:spPr>
        <p:txBody>
          <a:bodyPr wrap="square" lIns="0" tIns="0" rIns="0" bIns="0" rtlCol="0"/>
          <a:lstStyle/>
          <a:p>
            <a:endParaRPr/>
          </a:p>
        </p:txBody>
      </p:sp>
      <p:sp>
        <p:nvSpPr>
          <p:cNvPr id="28" name="bg object 28"/>
          <p:cNvSpPr/>
          <p:nvPr/>
        </p:nvSpPr>
        <p:spPr>
          <a:xfrm>
            <a:off x="2987039" y="1868271"/>
            <a:ext cx="260350" cy="260350"/>
          </a:xfrm>
          <a:custGeom>
            <a:avLst/>
            <a:gdLst/>
            <a:ahLst/>
            <a:cxnLst/>
            <a:rect l="l" t="t" r="r" b="b"/>
            <a:pathLst>
              <a:path w="260350" h="260350">
                <a:moveTo>
                  <a:pt x="192047" y="241896"/>
                </a:moveTo>
                <a:lnTo>
                  <a:pt x="63906" y="241896"/>
                </a:lnTo>
                <a:lnTo>
                  <a:pt x="79365" y="249692"/>
                </a:lnTo>
                <a:lnTo>
                  <a:pt x="95661" y="255333"/>
                </a:lnTo>
                <a:lnTo>
                  <a:pt x="112592" y="258762"/>
                </a:lnTo>
                <a:lnTo>
                  <a:pt x="129959" y="259918"/>
                </a:lnTo>
                <a:lnTo>
                  <a:pt x="180499" y="249689"/>
                </a:lnTo>
                <a:lnTo>
                  <a:pt x="192047" y="241896"/>
                </a:lnTo>
                <a:close/>
              </a:path>
              <a:path w="260350" h="260350">
                <a:moveTo>
                  <a:pt x="129959" y="0"/>
                </a:moveTo>
                <a:lnTo>
                  <a:pt x="79418" y="10228"/>
                </a:lnTo>
                <a:lnTo>
                  <a:pt x="38104" y="38104"/>
                </a:lnTo>
                <a:lnTo>
                  <a:pt x="10228" y="79418"/>
                </a:lnTo>
                <a:lnTo>
                  <a:pt x="0" y="129959"/>
                </a:lnTo>
                <a:lnTo>
                  <a:pt x="1156" y="147325"/>
                </a:lnTo>
                <a:lnTo>
                  <a:pt x="4586" y="164258"/>
                </a:lnTo>
                <a:lnTo>
                  <a:pt x="10228" y="180556"/>
                </a:lnTo>
                <a:lnTo>
                  <a:pt x="18021" y="196015"/>
                </a:lnTo>
                <a:lnTo>
                  <a:pt x="482" y="259436"/>
                </a:lnTo>
                <a:lnTo>
                  <a:pt x="63906" y="241896"/>
                </a:lnTo>
                <a:lnTo>
                  <a:pt x="192047" y="241896"/>
                </a:lnTo>
                <a:lnTo>
                  <a:pt x="221813" y="221811"/>
                </a:lnTo>
                <a:lnTo>
                  <a:pt x="236469" y="200089"/>
                </a:lnTo>
                <a:lnTo>
                  <a:pt x="119989" y="200089"/>
                </a:lnTo>
                <a:lnTo>
                  <a:pt x="119989" y="180146"/>
                </a:lnTo>
                <a:lnTo>
                  <a:pt x="249760" y="180146"/>
                </a:lnTo>
                <a:lnTo>
                  <a:pt x="253797" y="160204"/>
                </a:lnTo>
                <a:lnTo>
                  <a:pt x="119989" y="160204"/>
                </a:lnTo>
                <a:lnTo>
                  <a:pt x="119989" y="135864"/>
                </a:lnTo>
                <a:lnTo>
                  <a:pt x="147599" y="110604"/>
                </a:lnTo>
                <a:lnTo>
                  <a:pt x="149898" y="105371"/>
                </a:lnTo>
                <a:lnTo>
                  <a:pt x="149898" y="99707"/>
                </a:lnTo>
                <a:lnTo>
                  <a:pt x="90068" y="99707"/>
                </a:lnTo>
                <a:lnTo>
                  <a:pt x="93208" y="84197"/>
                </a:lnTo>
                <a:lnTo>
                  <a:pt x="101765" y="71520"/>
                </a:lnTo>
                <a:lnTo>
                  <a:pt x="114446" y="62967"/>
                </a:lnTo>
                <a:lnTo>
                  <a:pt x="129959" y="59829"/>
                </a:lnTo>
                <a:lnTo>
                  <a:pt x="236472" y="59829"/>
                </a:lnTo>
                <a:lnTo>
                  <a:pt x="221813" y="38104"/>
                </a:lnTo>
                <a:lnTo>
                  <a:pt x="180499" y="10228"/>
                </a:lnTo>
                <a:lnTo>
                  <a:pt x="129959" y="0"/>
                </a:lnTo>
                <a:close/>
              </a:path>
              <a:path w="260350" h="260350">
                <a:moveTo>
                  <a:pt x="249760" y="180146"/>
                </a:moveTo>
                <a:lnTo>
                  <a:pt x="139928" y="180146"/>
                </a:lnTo>
                <a:lnTo>
                  <a:pt x="139928" y="200089"/>
                </a:lnTo>
                <a:lnTo>
                  <a:pt x="236469" y="200089"/>
                </a:lnTo>
                <a:lnTo>
                  <a:pt x="249650" y="180556"/>
                </a:lnTo>
                <a:lnTo>
                  <a:pt x="249760" y="180146"/>
                </a:lnTo>
                <a:close/>
              </a:path>
              <a:path w="260350" h="260350">
                <a:moveTo>
                  <a:pt x="236472" y="59829"/>
                </a:moveTo>
                <a:lnTo>
                  <a:pt x="129959" y="59829"/>
                </a:lnTo>
                <a:lnTo>
                  <a:pt x="145471" y="62967"/>
                </a:lnTo>
                <a:lnTo>
                  <a:pt x="158153" y="71520"/>
                </a:lnTo>
                <a:lnTo>
                  <a:pt x="166710" y="84197"/>
                </a:lnTo>
                <a:lnTo>
                  <a:pt x="169849" y="99707"/>
                </a:lnTo>
                <a:lnTo>
                  <a:pt x="168982" y="107956"/>
                </a:lnTo>
                <a:lnTo>
                  <a:pt x="166455" y="115784"/>
                </a:lnTo>
                <a:lnTo>
                  <a:pt x="162381" y="122933"/>
                </a:lnTo>
                <a:lnTo>
                  <a:pt x="156870" y="129146"/>
                </a:lnTo>
                <a:lnTo>
                  <a:pt x="139928" y="144652"/>
                </a:lnTo>
                <a:lnTo>
                  <a:pt x="139928" y="160204"/>
                </a:lnTo>
                <a:lnTo>
                  <a:pt x="253797" y="160204"/>
                </a:lnTo>
                <a:lnTo>
                  <a:pt x="259918" y="129959"/>
                </a:lnTo>
                <a:lnTo>
                  <a:pt x="249690" y="79418"/>
                </a:lnTo>
                <a:lnTo>
                  <a:pt x="236472" y="59829"/>
                </a:lnTo>
                <a:close/>
              </a:path>
              <a:path w="260350" h="260350">
                <a:moveTo>
                  <a:pt x="129959" y="79768"/>
                </a:moveTo>
                <a:lnTo>
                  <a:pt x="122203" y="81337"/>
                </a:lnTo>
                <a:lnTo>
                  <a:pt x="115865" y="85613"/>
                </a:lnTo>
                <a:lnTo>
                  <a:pt x="111588" y="91952"/>
                </a:lnTo>
                <a:lnTo>
                  <a:pt x="110020" y="99707"/>
                </a:lnTo>
                <a:lnTo>
                  <a:pt x="149898" y="99707"/>
                </a:lnTo>
                <a:lnTo>
                  <a:pt x="148329" y="91952"/>
                </a:lnTo>
                <a:lnTo>
                  <a:pt x="144052" y="85613"/>
                </a:lnTo>
                <a:lnTo>
                  <a:pt x="137714" y="81337"/>
                </a:lnTo>
                <a:lnTo>
                  <a:pt x="129959" y="79768"/>
                </a:lnTo>
                <a:close/>
              </a:path>
            </a:pathLst>
          </a:custGeom>
          <a:solidFill>
            <a:srgbClr val="FFFFFF"/>
          </a:solidFill>
        </p:spPr>
        <p:txBody>
          <a:bodyPr wrap="square" lIns="0" tIns="0" rIns="0" bIns="0" rtlCol="0"/>
          <a:lstStyle/>
          <a:p>
            <a:endParaRPr/>
          </a:p>
        </p:txBody>
      </p:sp>
      <p:sp>
        <p:nvSpPr>
          <p:cNvPr id="29" name="bg object 29"/>
          <p:cNvSpPr/>
          <p:nvPr/>
        </p:nvSpPr>
        <p:spPr>
          <a:xfrm>
            <a:off x="363531" y="1997062"/>
            <a:ext cx="65600" cy="154532"/>
          </a:xfrm>
          <a:prstGeom prst="rect">
            <a:avLst/>
          </a:prstGeom>
          <a:blipFill>
            <a:blip r:embed="rId6" cstate="print"/>
            <a:stretch>
              <a:fillRect/>
            </a:stretch>
          </a:blipFill>
        </p:spPr>
        <p:txBody>
          <a:bodyPr wrap="square" lIns="0" tIns="0" rIns="0" bIns="0" rtlCol="0"/>
          <a:lstStyle/>
          <a:p>
            <a:endParaRPr/>
          </a:p>
        </p:txBody>
      </p:sp>
      <p:sp>
        <p:nvSpPr>
          <p:cNvPr id="30" name="bg object 30"/>
          <p:cNvSpPr/>
          <p:nvPr/>
        </p:nvSpPr>
        <p:spPr>
          <a:xfrm>
            <a:off x="319797" y="2020658"/>
            <a:ext cx="22860" cy="107950"/>
          </a:xfrm>
          <a:custGeom>
            <a:avLst/>
            <a:gdLst/>
            <a:ahLst/>
            <a:cxnLst/>
            <a:rect l="l" t="t" r="r" b="b"/>
            <a:pathLst>
              <a:path w="22860" h="107950">
                <a:moveTo>
                  <a:pt x="22797" y="0"/>
                </a:moveTo>
                <a:lnTo>
                  <a:pt x="13676" y="4602"/>
                </a:lnTo>
                <a:lnTo>
                  <a:pt x="6457" y="11668"/>
                </a:lnTo>
                <a:lnTo>
                  <a:pt x="1709" y="20669"/>
                </a:lnTo>
                <a:lnTo>
                  <a:pt x="0" y="31075"/>
                </a:lnTo>
                <a:lnTo>
                  <a:pt x="0" y="76267"/>
                </a:lnTo>
                <a:lnTo>
                  <a:pt x="1709" y="86674"/>
                </a:lnTo>
                <a:lnTo>
                  <a:pt x="6457" y="95675"/>
                </a:lnTo>
                <a:lnTo>
                  <a:pt x="13676" y="102741"/>
                </a:lnTo>
                <a:lnTo>
                  <a:pt x="22797" y="107344"/>
                </a:lnTo>
                <a:lnTo>
                  <a:pt x="21866" y="101288"/>
                </a:lnTo>
                <a:lnTo>
                  <a:pt x="21866" y="6055"/>
                </a:lnTo>
                <a:lnTo>
                  <a:pt x="22797" y="0"/>
                </a:lnTo>
                <a:close/>
              </a:path>
            </a:pathLst>
          </a:custGeom>
          <a:solidFill>
            <a:srgbClr val="FFFFFF"/>
          </a:solidFill>
        </p:spPr>
        <p:txBody>
          <a:bodyPr wrap="square" lIns="0" tIns="0" rIns="0" bIns="0" rtlCol="0"/>
          <a:lstStyle/>
          <a:p>
            <a:endParaRPr/>
          </a:p>
        </p:txBody>
      </p:sp>
      <p:sp>
        <p:nvSpPr>
          <p:cNvPr id="31" name="bg object 31"/>
          <p:cNvSpPr/>
          <p:nvPr/>
        </p:nvSpPr>
        <p:spPr>
          <a:xfrm>
            <a:off x="450998" y="1997062"/>
            <a:ext cx="153069" cy="220132"/>
          </a:xfrm>
          <a:prstGeom prst="rect">
            <a:avLst/>
          </a:prstGeom>
          <a:blipFill>
            <a:blip r:embed="rId7" cstate="print"/>
            <a:stretch>
              <a:fillRect/>
            </a:stretch>
          </a:blipFill>
        </p:spPr>
        <p:txBody>
          <a:bodyPr wrap="square" lIns="0" tIns="0" rIns="0" bIns="0" rtlCol="0"/>
          <a:lstStyle/>
          <a:p>
            <a:endParaRPr/>
          </a:p>
        </p:txBody>
      </p:sp>
      <p:sp>
        <p:nvSpPr>
          <p:cNvPr id="32" name="bg object 32"/>
          <p:cNvSpPr/>
          <p:nvPr/>
        </p:nvSpPr>
        <p:spPr>
          <a:xfrm>
            <a:off x="319786" y="1844001"/>
            <a:ext cx="328295" cy="284480"/>
          </a:xfrm>
          <a:custGeom>
            <a:avLst/>
            <a:gdLst/>
            <a:ahLst/>
            <a:cxnLst/>
            <a:rect l="l" t="t" r="r" b="b"/>
            <a:pathLst>
              <a:path w="328295" h="284480">
                <a:moveTo>
                  <a:pt x="328015" y="207733"/>
                </a:moveTo>
                <a:lnTo>
                  <a:pt x="326301" y="197332"/>
                </a:lnTo>
                <a:lnTo>
                  <a:pt x="321551" y="188328"/>
                </a:lnTo>
                <a:lnTo>
                  <a:pt x="314337" y="181267"/>
                </a:lnTo>
                <a:lnTo>
                  <a:pt x="305206" y="176657"/>
                </a:lnTo>
                <a:lnTo>
                  <a:pt x="306146" y="182714"/>
                </a:lnTo>
                <a:lnTo>
                  <a:pt x="306146" y="277952"/>
                </a:lnTo>
                <a:lnTo>
                  <a:pt x="305206" y="284010"/>
                </a:lnTo>
                <a:lnTo>
                  <a:pt x="314337" y="279400"/>
                </a:lnTo>
                <a:lnTo>
                  <a:pt x="321551" y="272338"/>
                </a:lnTo>
                <a:lnTo>
                  <a:pt x="326301" y="263334"/>
                </a:lnTo>
                <a:lnTo>
                  <a:pt x="328015" y="252933"/>
                </a:lnTo>
                <a:lnTo>
                  <a:pt x="328015" y="207733"/>
                </a:lnTo>
                <a:close/>
              </a:path>
              <a:path w="328295" h="284480">
                <a:moveTo>
                  <a:pt x="328015" y="164274"/>
                </a:moveTo>
                <a:lnTo>
                  <a:pt x="322135" y="120446"/>
                </a:lnTo>
                <a:lnTo>
                  <a:pt x="305587" y="81292"/>
                </a:lnTo>
                <a:lnTo>
                  <a:pt x="279920" y="48094"/>
                </a:lnTo>
                <a:lnTo>
                  <a:pt x="246722" y="22428"/>
                </a:lnTo>
                <a:lnTo>
                  <a:pt x="207556" y="5880"/>
                </a:lnTo>
                <a:lnTo>
                  <a:pt x="164007" y="0"/>
                </a:lnTo>
                <a:lnTo>
                  <a:pt x="120459" y="5880"/>
                </a:lnTo>
                <a:lnTo>
                  <a:pt x="81292" y="22428"/>
                </a:lnTo>
                <a:lnTo>
                  <a:pt x="48094" y="48094"/>
                </a:lnTo>
                <a:lnTo>
                  <a:pt x="22428" y="81292"/>
                </a:lnTo>
                <a:lnTo>
                  <a:pt x="5867" y="120446"/>
                </a:lnTo>
                <a:lnTo>
                  <a:pt x="0" y="164274"/>
                </a:lnTo>
                <a:lnTo>
                  <a:pt x="6515" y="159346"/>
                </a:lnTo>
                <a:lnTo>
                  <a:pt x="14058" y="155740"/>
                </a:lnTo>
                <a:lnTo>
                  <a:pt x="22377" y="154127"/>
                </a:lnTo>
                <a:lnTo>
                  <a:pt x="31864" y="112052"/>
                </a:lnTo>
                <a:lnTo>
                  <a:pt x="52819" y="75704"/>
                </a:lnTo>
                <a:lnTo>
                  <a:pt x="83210" y="47180"/>
                </a:lnTo>
                <a:lnTo>
                  <a:pt x="120954" y="28549"/>
                </a:lnTo>
                <a:lnTo>
                  <a:pt x="164007" y="21869"/>
                </a:lnTo>
                <a:lnTo>
                  <a:pt x="207060" y="28549"/>
                </a:lnTo>
                <a:lnTo>
                  <a:pt x="244805" y="47180"/>
                </a:lnTo>
                <a:lnTo>
                  <a:pt x="275183" y="75704"/>
                </a:lnTo>
                <a:lnTo>
                  <a:pt x="296151" y="112039"/>
                </a:lnTo>
                <a:lnTo>
                  <a:pt x="305638" y="154114"/>
                </a:lnTo>
                <a:lnTo>
                  <a:pt x="313956" y="155740"/>
                </a:lnTo>
                <a:lnTo>
                  <a:pt x="321500" y="159346"/>
                </a:lnTo>
                <a:lnTo>
                  <a:pt x="328015" y="16427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300" b="1" i="0">
                <a:solidFill>
                  <a:srgbClr val="FF0000"/>
                </a:solidFill>
                <a:latin typeface="Montserrat"/>
                <a:cs typeface="Montserrat"/>
              </a:defRPr>
            </a:lvl1pPr>
          </a:lstStyle>
          <a:p>
            <a:endParaRPr/>
          </a:p>
        </p:txBody>
      </p:sp>
      <p:sp>
        <p:nvSpPr>
          <p:cNvPr id="3" name="Holder 3"/>
          <p:cNvSpPr>
            <a:spLocks noGrp="1"/>
          </p:cNvSpPr>
          <p:nvPr>
            <p:ph sz="half" idx="2"/>
          </p:nvPr>
        </p:nvSpPr>
        <p:spPr>
          <a:xfrm>
            <a:off x="292735" y="757999"/>
            <a:ext cx="2546794" cy="217512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015170" y="757999"/>
            <a:ext cx="2546794" cy="217512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00" b="1" i="0">
                <a:solidFill>
                  <a:srgbClr val="FF0000"/>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2"/>
            <a:ext cx="5852159" cy="3279719"/>
          </a:xfrm>
          <a:prstGeom prst="rect">
            <a:avLst/>
          </a:prstGeom>
          <a:blipFill>
            <a:blip r:embed="rId2" cstate="print"/>
            <a:stretch>
              <a:fillRect/>
            </a:stretch>
          </a:blipFill>
        </p:spPr>
        <p:txBody>
          <a:bodyPr wrap="square" lIns="0" tIns="0" rIns="0" bIns="0" rtlCol="0"/>
          <a:lstStyle/>
          <a:p>
            <a:pPr defTabSz="913713"/>
            <a:endParaRPr sz="1798">
              <a:solidFill>
                <a:prstClr val="black"/>
              </a:solidFill>
            </a:endParaRPr>
          </a:p>
        </p:txBody>
      </p:sp>
      <p:sp>
        <p:nvSpPr>
          <p:cNvPr id="17" name="bg object 17"/>
          <p:cNvSpPr/>
          <p:nvPr/>
        </p:nvSpPr>
        <p:spPr>
          <a:xfrm>
            <a:off x="2" y="291655"/>
            <a:ext cx="2792095" cy="2588895"/>
          </a:xfrm>
          <a:custGeom>
            <a:avLst/>
            <a:gdLst/>
            <a:ahLst/>
            <a:cxnLst/>
            <a:rect l="l" t="t" r="r" b="b"/>
            <a:pathLst>
              <a:path w="2792095" h="2588895">
                <a:moveTo>
                  <a:pt x="0" y="0"/>
                </a:moveTo>
                <a:lnTo>
                  <a:pt x="0" y="2588324"/>
                </a:lnTo>
                <a:lnTo>
                  <a:pt x="2791498" y="1484655"/>
                </a:lnTo>
                <a:lnTo>
                  <a:pt x="0" y="0"/>
                </a:lnTo>
                <a:close/>
              </a:path>
            </a:pathLst>
          </a:custGeom>
          <a:solidFill>
            <a:srgbClr val="FE0000"/>
          </a:solidFill>
        </p:spPr>
        <p:txBody>
          <a:bodyPr wrap="square" lIns="0" tIns="0" rIns="0" bIns="0" rtlCol="0"/>
          <a:lstStyle/>
          <a:p>
            <a:pPr defTabSz="913713"/>
            <a:endParaRPr sz="1798">
              <a:solidFill>
                <a:prstClr val="black"/>
              </a:solidFill>
            </a:endParaRPr>
          </a:p>
        </p:txBody>
      </p:sp>
      <p:sp>
        <p:nvSpPr>
          <p:cNvPr id="18" name="bg object 18"/>
          <p:cNvSpPr/>
          <p:nvPr/>
        </p:nvSpPr>
        <p:spPr>
          <a:xfrm>
            <a:off x="0" y="466590"/>
            <a:ext cx="5852160" cy="2825750"/>
          </a:xfrm>
          <a:custGeom>
            <a:avLst/>
            <a:gdLst/>
            <a:ahLst/>
            <a:cxnLst/>
            <a:rect l="l" t="t" r="r" b="b"/>
            <a:pathLst>
              <a:path w="5852160" h="2825750">
                <a:moveTo>
                  <a:pt x="5852159" y="0"/>
                </a:moveTo>
                <a:lnTo>
                  <a:pt x="0" y="2212983"/>
                </a:lnTo>
                <a:lnTo>
                  <a:pt x="0" y="2825249"/>
                </a:lnTo>
                <a:lnTo>
                  <a:pt x="5852159" y="2825249"/>
                </a:lnTo>
                <a:lnTo>
                  <a:pt x="5852159" y="0"/>
                </a:lnTo>
                <a:close/>
              </a:path>
            </a:pathLst>
          </a:custGeom>
          <a:solidFill>
            <a:srgbClr val="FFFFFF"/>
          </a:solidFill>
        </p:spPr>
        <p:txBody>
          <a:bodyPr wrap="square" lIns="0" tIns="0" rIns="0" bIns="0" rtlCol="0"/>
          <a:lstStyle/>
          <a:p>
            <a:pPr defTabSz="913713"/>
            <a:endParaRPr sz="1798">
              <a:solidFill>
                <a:prstClr val="black"/>
              </a:solidFill>
            </a:endParaRPr>
          </a:p>
        </p:txBody>
      </p:sp>
      <p:sp>
        <p:nvSpPr>
          <p:cNvPr id="19" name="bg object 19"/>
          <p:cNvSpPr/>
          <p:nvPr/>
        </p:nvSpPr>
        <p:spPr>
          <a:xfrm>
            <a:off x="4676470" y="2"/>
            <a:ext cx="1176020" cy="1068705"/>
          </a:xfrm>
          <a:custGeom>
            <a:avLst/>
            <a:gdLst/>
            <a:ahLst/>
            <a:cxnLst/>
            <a:rect l="l" t="t" r="r" b="b"/>
            <a:pathLst>
              <a:path w="1176020" h="1068705">
                <a:moveTo>
                  <a:pt x="1175689" y="0"/>
                </a:moveTo>
                <a:lnTo>
                  <a:pt x="0" y="0"/>
                </a:lnTo>
                <a:lnTo>
                  <a:pt x="1175689" y="1068400"/>
                </a:lnTo>
                <a:lnTo>
                  <a:pt x="1175689" y="0"/>
                </a:lnTo>
                <a:close/>
              </a:path>
            </a:pathLst>
          </a:custGeom>
          <a:solidFill>
            <a:srgbClr val="0D0D0D"/>
          </a:solidFill>
        </p:spPr>
        <p:txBody>
          <a:bodyPr wrap="square" lIns="0" tIns="0" rIns="0" bIns="0" rtlCol="0"/>
          <a:lstStyle/>
          <a:p>
            <a:pPr defTabSz="913713"/>
            <a:endParaRPr sz="1798">
              <a:solidFill>
                <a:prstClr val="black"/>
              </a:solidFill>
            </a:endParaRPr>
          </a:p>
        </p:txBody>
      </p:sp>
      <p:sp>
        <p:nvSpPr>
          <p:cNvPr id="2" name="Holder 2"/>
          <p:cNvSpPr>
            <a:spLocks noGrp="1"/>
          </p:cNvSpPr>
          <p:nvPr>
            <p:ph type="ctrTitle"/>
          </p:nvPr>
        </p:nvSpPr>
        <p:spPr>
          <a:xfrm>
            <a:off x="177139" y="1416253"/>
            <a:ext cx="5500420" cy="2000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2681" y="2013599"/>
            <a:ext cx="5509336" cy="123111"/>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38E1CF6-97F8-4D86-A28F-5D91559E4A14}" type="datetime1">
              <a:rPr lang="en-US" smtClean="0">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03898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181" y="619290"/>
            <a:ext cx="1462405" cy="200040"/>
          </a:xfrm>
        </p:spPr>
        <p:txBody>
          <a:bodyPr lIns="0" tIns="0" rIns="0" bIns="0"/>
          <a:lstStyle>
            <a:lvl1pPr>
              <a:defRPr sz="1298"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4"/>
            <a:ext cx="2904490" cy="123130"/>
          </a:xfrm>
        </p:spPr>
        <p:txBody>
          <a:bodyPr lIns="0" tIns="0" rIns="0" bIns="0"/>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7DAE29F-E4C3-42B6-99DE-0AF4CC3E1294}" type="datetime1">
              <a:rPr lang="en-US" smtClean="0">
                <a:solidFill>
                  <a:prstClr val="black">
                    <a:tint val="75000"/>
                  </a:prstClr>
                </a:solidFill>
              </a:rPr>
              <a:pPr/>
              <a:t>11/8/2022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21444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309" y="263573"/>
            <a:ext cx="658258" cy="532599"/>
          </a:xfrm>
          <a:prstGeom prst="rect">
            <a:avLst/>
          </a:prstGeom>
          <a:blipFill>
            <a:blip r:embed="rId2" cstate="print"/>
            <a:stretch>
              <a:fillRect/>
            </a:stretch>
          </a:blipFill>
        </p:spPr>
        <p:txBody>
          <a:bodyPr wrap="square" lIns="0" tIns="0" rIns="0" bIns="0" rtlCol="0"/>
          <a:lstStyle/>
          <a:p>
            <a:pPr defTabSz="913713"/>
            <a:endParaRPr sz="1798">
              <a:solidFill>
                <a:prstClr val="black"/>
              </a:solidFill>
            </a:endParaRPr>
          </a:p>
        </p:txBody>
      </p:sp>
      <p:sp>
        <p:nvSpPr>
          <p:cNvPr id="17" name="bg object 17"/>
          <p:cNvSpPr/>
          <p:nvPr/>
        </p:nvSpPr>
        <p:spPr>
          <a:xfrm>
            <a:off x="182881" y="267144"/>
            <a:ext cx="634365" cy="508634"/>
          </a:xfrm>
          <a:custGeom>
            <a:avLst/>
            <a:gdLst/>
            <a:ahLst/>
            <a:cxnLst/>
            <a:rect l="l" t="t" r="r" b="b"/>
            <a:pathLst>
              <a:path w="634365" h="508634">
                <a:moveTo>
                  <a:pt x="633872" y="0"/>
                </a:moveTo>
                <a:lnTo>
                  <a:pt x="199645" y="0"/>
                </a:lnTo>
                <a:lnTo>
                  <a:pt x="0" y="146265"/>
                </a:lnTo>
                <a:lnTo>
                  <a:pt x="0" y="508215"/>
                </a:lnTo>
                <a:lnTo>
                  <a:pt x="434228" y="508215"/>
                </a:lnTo>
                <a:lnTo>
                  <a:pt x="633872" y="361950"/>
                </a:lnTo>
                <a:lnTo>
                  <a:pt x="633872" y="0"/>
                </a:lnTo>
                <a:close/>
              </a:path>
            </a:pathLst>
          </a:custGeom>
          <a:solidFill>
            <a:srgbClr val="ED1C24"/>
          </a:solidFill>
        </p:spPr>
        <p:txBody>
          <a:bodyPr wrap="square" lIns="0" tIns="0" rIns="0" bIns="0" rtlCol="0"/>
          <a:lstStyle/>
          <a:p>
            <a:pPr defTabSz="913713"/>
            <a:endParaRPr sz="1798">
              <a:solidFill>
                <a:prstClr val="black"/>
              </a:solidFill>
            </a:endParaRPr>
          </a:p>
        </p:txBody>
      </p:sp>
      <p:sp>
        <p:nvSpPr>
          <p:cNvPr id="18" name="bg object 18"/>
          <p:cNvSpPr/>
          <p:nvPr/>
        </p:nvSpPr>
        <p:spPr>
          <a:xfrm>
            <a:off x="366655" y="355841"/>
            <a:ext cx="291600" cy="330822"/>
          </a:xfrm>
          <a:prstGeom prst="rect">
            <a:avLst/>
          </a:prstGeom>
          <a:blipFill>
            <a:blip r:embed="rId3" cstate="print"/>
            <a:stretch>
              <a:fillRect/>
            </a:stretch>
          </a:blipFill>
        </p:spPr>
        <p:txBody>
          <a:bodyPr wrap="square" lIns="0" tIns="0" rIns="0" bIns="0" rtlCol="0"/>
          <a:lstStyle/>
          <a:p>
            <a:pPr defTabSz="913713"/>
            <a:endParaRPr sz="1798">
              <a:solidFill>
                <a:prstClr val="black"/>
              </a:solidFill>
            </a:endParaRPr>
          </a:p>
        </p:txBody>
      </p:sp>
      <p:sp>
        <p:nvSpPr>
          <p:cNvPr id="19" name="bg object 19"/>
          <p:cNvSpPr/>
          <p:nvPr/>
        </p:nvSpPr>
        <p:spPr>
          <a:xfrm>
            <a:off x="179309" y="1772916"/>
            <a:ext cx="658258" cy="532599"/>
          </a:xfrm>
          <a:prstGeom prst="rect">
            <a:avLst/>
          </a:prstGeom>
          <a:blipFill>
            <a:blip r:embed="rId2" cstate="print"/>
            <a:stretch>
              <a:fillRect/>
            </a:stretch>
          </a:blipFill>
        </p:spPr>
        <p:txBody>
          <a:bodyPr wrap="square" lIns="0" tIns="0" rIns="0" bIns="0" rtlCol="0"/>
          <a:lstStyle/>
          <a:p>
            <a:pPr defTabSz="913713"/>
            <a:endParaRPr sz="1798">
              <a:solidFill>
                <a:prstClr val="black"/>
              </a:solidFill>
            </a:endParaRPr>
          </a:p>
        </p:txBody>
      </p:sp>
      <p:sp>
        <p:nvSpPr>
          <p:cNvPr id="20" name="bg object 20"/>
          <p:cNvSpPr/>
          <p:nvPr/>
        </p:nvSpPr>
        <p:spPr>
          <a:xfrm>
            <a:off x="182881" y="1776488"/>
            <a:ext cx="634365" cy="508634"/>
          </a:xfrm>
          <a:custGeom>
            <a:avLst/>
            <a:gdLst/>
            <a:ahLst/>
            <a:cxnLst/>
            <a:rect l="l" t="t" r="r" b="b"/>
            <a:pathLst>
              <a:path w="634365" h="508635">
                <a:moveTo>
                  <a:pt x="633872" y="0"/>
                </a:moveTo>
                <a:lnTo>
                  <a:pt x="199645" y="0"/>
                </a:lnTo>
                <a:lnTo>
                  <a:pt x="0" y="146265"/>
                </a:lnTo>
                <a:lnTo>
                  <a:pt x="0" y="508217"/>
                </a:lnTo>
                <a:lnTo>
                  <a:pt x="434228" y="508217"/>
                </a:lnTo>
                <a:lnTo>
                  <a:pt x="633872" y="361947"/>
                </a:lnTo>
                <a:lnTo>
                  <a:pt x="633872" y="0"/>
                </a:lnTo>
                <a:close/>
              </a:path>
            </a:pathLst>
          </a:custGeom>
          <a:solidFill>
            <a:srgbClr val="ED1C24"/>
          </a:solidFill>
        </p:spPr>
        <p:txBody>
          <a:bodyPr wrap="square" lIns="0" tIns="0" rIns="0" bIns="0" rtlCol="0"/>
          <a:lstStyle/>
          <a:p>
            <a:pPr defTabSz="913713"/>
            <a:endParaRPr sz="1798">
              <a:solidFill>
                <a:prstClr val="black"/>
              </a:solidFill>
            </a:endParaRPr>
          </a:p>
        </p:txBody>
      </p:sp>
      <p:sp>
        <p:nvSpPr>
          <p:cNvPr id="21" name="bg object 21"/>
          <p:cNvSpPr/>
          <p:nvPr/>
        </p:nvSpPr>
        <p:spPr>
          <a:xfrm>
            <a:off x="2861548" y="263573"/>
            <a:ext cx="658258" cy="532599"/>
          </a:xfrm>
          <a:prstGeom prst="rect">
            <a:avLst/>
          </a:prstGeom>
          <a:blipFill>
            <a:blip r:embed="rId2" cstate="print"/>
            <a:stretch>
              <a:fillRect/>
            </a:stretch>
          </a:blipFill>
        </p:spPr>
        <p:txBody>
          <a:bodyPr wrap="square" lIns="0" tIns="0" rIns="0" bIns="0" rtlCol="0"/>
          <a:lstStyle/>
          <a:p>
            <a:pPr defTabSz="913713"/>
            <a:endParaRPr sz="1798">
              <a:solidFill>
                <a:prstClr val="black"/>
              </a:solidFill>
            </a:endParaRPr>
          </a:p>
        </p:txBody>
      </p:sp>
      <p:sp>
        <p:nvSpPr>
          <p:cNvPr id="22" name="bg object 22"/>
          <p:cNvSpPr/>
          <p:nvPr/>
        </p:nvSpPr>
        <p:spPr>
          <a:xfrm>
            <a:off x="2865122" y="267144"/>
            <a:ext cx="634365" cy="508634"/>
          </a:xfrm>
          <a:custGeom>
            <a:avLst/>
            <a:gdLst/>
            <a:ahLst/>
            <a:cxnLst/>
            <a:rect l="l" t="t" r="r" b="b"/>
            <a:pathLst>
              <a:path w="634364" h="508634">
                <a:moveTo>
                  <a:pt x="633869" y="0"/>
                </a:moveTo>
                <a:lnTo>
                  <a:pt x="199644" y="0"/>
                </a:lnTo>
                <a:lnTo>
                  <a:pt x="0" y="146265"/>
                </a:lnTo>
                <a:lnTo>
                  <a:pt x="0" y="508215"/>
                </a:lnTo>
                <a:lnTo>
                  <a:pt x="434225" y="508215"/>
                </a:lnTo>
                <a:lnTo>
                  <a:pt x="633869" y="361950"/>
                </a:lnTo>
                <a:lnTo>
                  <a:pt x="633869" y="0"/>
                </a:lnTo>
                <a:close/>
              </a:path>
            </a:pathLst>
          </a:custGeom>
          <a:solidFill>
            <a:srgbClr val="ED1C24"/>
          </a:solidFill>
        </p:spPr>
        <p:txBody>
          <a:bodyPr wrap="square" lIns="0" tIns="0" rIns="0" bIns="0" rtlCol="0"/>
          <a:lstStyle/>
          <a:p>
            <a:pPr defTabSz="913713"/>
            <a:endParaRPr sz="1798">
              <a:solidFill>
                <a:prstClr val="black"/>
              </a:solidFill>
            </a:endParaRPr>
          </a:p>
        </p:txBody>
      </p:sp>
      <p:sp>
        <p:nvSpPr>
          <p:cNvPr id="23" name="bg object 23"/>
          <p:cNvSpPr/>
          <p:nvPr/>
        </p:nvSpPr>
        <p:spPr>
          <a:xfrm>
            <a:off x="2861548" y="1772916"/>
            <a:ext cx="658258" cy="532599"/>
          </a:xfrm>
          <a:prstGeom prst="rect">
            <a:avLst/>
          </a:prstGeom>
          <a:blipFill>
            <a:blip r:embed="rId2" cstate="print"/>
            <a:stretch>
              <a:fillRect/>
            </a:stretch>
          </a:blipFill>
        </p:spPr>
        <p:txBody>
          <a:bodyPr wrap="square" lIns="0" tIns="0" rIns="0" bIns="0" rtlCol="0"/>
          <a:lstStyle/>
          <a:p>
            <a:pPr defTabSz="913713"/>
            <a:endParaRPr sz="1798">
              <a:solidFill>
                <a:prstClr val="black"/>
              </a:solidFill>
            </a:endParaRPr>
          </a:p>
        </p:txBody>
      </p:sp>
      <p:sp>
        <p:nvSpPr>
          <p:cNvPr id="24" name="bg object 24"/>
          <p:cNvSpPr/>
          <p:nvPr/>
        </p:nvSpPr>
        <p:spPr>
          <a:xfrm>
            <a:off x="2865122" y="1776488"/>
            <a:ext cx="634365" cy="508634"/>
          </a:xfrm>
          <a:custGeom>
            <a:avLst/>
            <a:gdLst/>
            <a:ahLst/>
            <a:cxnLst/>
            <a:rect l="l" t="t" r="r" b="b"/>
            <a:pathLst>
              <a:path w="634364" h="508635">
                <a:moveTo>
                  <a:pt x="633869" y="0"/>
                </a:moveTo>
                <a:lnTo>
                  <a:pt x="199644" y="0"/>
                </a:lnTo>
                <a:lnTo>
                  <a:pt x="0" y="146265"/>
                </a:lnTo>
                <a:lnTo>
                  <a:pt x="0" y="508217"/>
                </a:lnTo>
                <a:lnTo>
                  <a:pt x="434225" y="508217"/>
                </a:lnTo>
                <a:lnTo>
                  <a:pt x="633869" y="361947"/>
                </a:lnTo>
                <a:lnTo>
                  <a:pt x="633869" y="0"/>
                </a:lnTo>
                <a:close/>
              </a:path>
            </a:pathLst>
          </a:custGeom>
          <a:solidFill>
            <a:srgbClr val="ED1C24"/>
          </a:solidFill>
        </p:spPr>
        <p:txBody>
          <a:bodyPr wrap="square" lIns="0" tIns="0" rIns="0" bIns="0" rtlCol="0"/>
          <a:lstStyle/>
          <a:p>
            <a:pPr defTabSz="913713"/>
            <a:endParaRPr sz="1798">
              <a:solidFill>
                <a:prstClr val="black"/>
              </a:solidFill>
            </a:endParaRPr>
          </a:p>
        </p:txBody>
      </p:sp>
      <p:sp>
        <p:nvSpPr>
          <p:cNvPr id="25" name="bg object 25"/>
          <p:cNvSpPr/>
          <p:nvPr/>
        </p:nvSpPr>
        <p:spPr>
          <a:xfrm>
            <a:off x="4944505" y="2467017"/>
            <a:ext cx="908050" cy="824865"/>
          </a:xfrm>
          <a:custGeom>
            <a:avLst/>
            <a:gdLst/>
            <a:ahLst/>
            <a:cxnLst/>
            <a:rect l="l" t="t" r="r" b="b"/>
            <a:pathLst>
              <a:path w="908050" h="824864">
                <a:moveTo>
                  <a:pt x="907654" y="0"/>
                </a:moveTo>
                <a:lnTo>
                  <a:pt x="0" y="824824"/>
                </a:lnTo>
                <a:lnTo>
                  <a:pt x="907654" y="824824"/>
                </a:lnTo>
                <a:lnTo>
                  <a:pt x="907654" y="0"/>
                </a:lnTo>
                <a:close/>
              </a:path>
            </a:pathLst>
          </a:custGeom>
          <a:solidFill>
            <a:srgbClr val="0D0D0D"/>
          </a:solidFill>
        </p:spPr>
        <p:txBody>
          <a:bodyPr wrap="square" lIns="0" tIns="0" rIns="0" bIns="0" rtlCol="0"/>
          <a:lstStyle/>
          <a:p>
            <a:pPr defTabSz="913713"/>
            <a:endParaRPr sz="1798">
              <a:solidFill>
                <a:prstClr val="black"/>
              </a:solidFill>
            </a:endParaRPr>
          </a:p>
        </p:txBody>
      </p:sp>
      <p:sp>
        <p:nvSpPr>
          <p:cNvPr id="26" name="bg object 26"/>
          <p:cNvSpPr/>
          <p:nvPr/>
        </p:nvSpPr>
        <p:spPr>
          <a:xfrm>
            <a:off x="3047174" y="355691"/>
            <a:ext cx="287400" cy="330073"/>
          </a:xfrm>
          <a:prstGeom prst="rect">
            <a:avLst/>
          </a:prstGeom>
          <a:blipFill>
            <a:blip r:embed="rId4" cstate="print"/>
            <a:stretch>
              <a:fillRect/>
            </a:stretch>
          </a:blipFill>
        </p:spPr>
        <p:txBody>
          <a:bodyPr wrap="square" lIns="0" tIns="0" rIns="0" bIns="0" rtlCol="0"/>
          <a:lstStyle/>
          <a:p>
            <a:pPr defTabSz="913713"/>
            <a:endParaRPr sz="1798">
              <a:solidFill>
                <a:prstClr val="black"/>
              </a:solidFill>
            </a:endParaRPr>
          </a:p>
        </p:txBody>
      </p:sp>
      <p:sp>
        <p:nvSpPr>
          <p:cNvPr id="27" name="bg object 27"/>
          <p:cNvSpPr/>
          <p:nvPr/>
        </p:nvSpPr>
        <p:spPr>
          <a:xfrm>
            <a:off x="3119119" y="2000339"/>
            <a:ext cx="208280" cy="208286"/>
          </a:xfrm>
          <a:prstGeom prst="rect">
            <a:avLst/>
          </a:prstGeom>
          <a:blipFill>
            <a:blip r:embed="rId5" cstate="print"/>
            <a:stretch>
              <a:fillRect/>
            </a:stretch>
          </a:blipFill>
        </p:spPr>
        <p:txBody>
          <a:bodyPr wrap="square" lIns="0" tIns="0" rIns="0" bIns="0" rtlCol="0"/>
          <a:lstStyle/>
          <a:p>
            <a:pPr defTabSz="913713"/>
            <a:endParaRPr sz="1798">
              <a:solidFill>
                <a:prstClr val="black"/>
              </a:solidFill>
            </a:endParaRPr>
          </a:p>
        </p:txBody>
      </p:sp>
      <p:sp>
        <p:nvSpPr>
          <p:cNvPr id="28" name="bg object 28"/>
          <p:cNvSpPr/>
          <p:nvPr/>
        </p:nvSpPr>
        <p:spPr>
          <a:xfrm>
            <a:off x="2987039" y="1868271"/>
            <a:ext cx="260350" cy="260350"/>
          </a:xfrm>
          <a:custGeom>
            <a:avLst/>
            <a:gdLst/>
            <a:ahLst/>
            <a:cxnLst/>
            <a:rect l="l" t="t" r="r" b="b"/>
            <a:pathLst>
              <a:path w="260350" h="260350">
                <a:moveTo>
                  <a:pt x="192047" y="241896"/>
                </a:moveTo>
                <a:lnTo>
                  <a:pt x="63906" y="241896"/>
                </a:lnTo>
                <a:lnTo>
                  <a:pt x="79365" y="249692"/>
                </a:lnTo>
                <a:lnTo>
                  <a:pt x="95661" y="255333"/>
                </a:lnTo>
                <a:lnTo>
                  <a:pt x="112592" y="258762"/>
                </a:lnTo>
                <a:lnTo>
                  <a:pt x="129959" y="259918"/>
                </a:lnTo>
                <a:lnTo>
                  <a:pt x="180499" y="249689"/>
                </a:lnTo>
                <a:lnTo>
                  <a:pt x="192047" y="241896"/>
                </a:lnTo>
                <a:close/>
              </a:path>
              <a:path w="260350" h="260350">
                <a:moveTo>
                  <a:pt x="129959" y="0"/>
                </a:moveTo>
                <a:lnTo>
                  <a:pt x="79418" y="10228"/>
                </a:lnTo>
                <a:lnTo>
                  <a:pt x="38104" y="38104"/>
                </a:lnTo>
                <a:lnTo>
                  <a:pt x="10228" y="79418"/>
                </a:lnTo>
                <a:lnTo>
                  <a:pt x="0" y="129959"/>
                </a:lnTo>
                <a:lnTo>
                  <a:pt x="1156" y="147325"/>
                </a:lnTo>
                <a:lnTo>
                  <a:pt x="4586" y="164258"/>
                </a:lnTo>
                <a:lnTo>
                  <a:pt x="10228" y="180556"/>
                </a:lnTo>
                <a:lnTo>
                  <a:pt x="18021" y="196015"/>
                </a:lnTo>
                <a:lnTo>
                  <a:pt x="482" y="259436"/>
                </a:lnTo>
                <a:lnTo>
                  <a:pt x="63906" y="241896"/>
                </a:lnTo>
                <a:lnTo>
                  <a:pt x="192047" y="241896"/>
                </a:lnTo>
                <a:lnTo>
                  <a:pt x="221813" y="221811"/>
                </a:lnTo>
                <a:lnTo>
                  <a:pt x="236469" y="200089"/>
                </a:lnTo>
                <a:lnTo>
                  <a:pt x="119989" y="200089"/>
                </a:lnTo>
                <a:lnTo>
                  <a:pt x="119989" y="180146"/>
                </a:lnTo>
                <a:lnTo>
                  <a:pt x="249760" y="180146"/>
                </a:lnTo>
                <a:lnTo>
                  <a:pt x="253797" y="160204"/>
                </a:lnTo>
                <a:lnTo>
                  <a:pt x="119989" y="160204"/>
                </a:lnTo>
                <a:lnTo>
                  <a:pt x="119989" y="135864"/>
                </a:lnTo>
                <a:lnTo>
                  <a:pt x="147599" y="110604"/>
                </a:lnTo>
                <a:lnTo>
                  <a:pt x="149898" y="105371"/>
                </a:lnTo>
                <a:lnTo>
                  <a:pt x="149898" y="99707"/>
                </a:lnTo>
                <a:lnTo>
                  <a:pt x="90068" y="99707"/>
                </a:lnTo>
                <a:lnTo>
                  <a:pt x="93208" y="84197"/>
                </a:lnTo>
                <a:lnTo>
                  <a:pt x="101765" y="71520"/>
                </a:lnTo>
                <a:lnTo>
                  <a:pt x="114446" y="62967"/>
                </a:lnTo>
                <a:lnTo>
                  <a:pt x="129959" y="59829"/>
                </a:lnTo>
                <a:lnTo>
                  <a:pt x="236472" y="59829"/>
                </a:lnTo>
                <a:lnTo>
                  <a:pt x="221813" y="38104"/>
                </a:lnTo>
                <a:lnTo>
                  <a:pt x="180499" y="10228"/>
                </a:lnTo>
                <a:lnTo>
                  <a:pt x="129959" y="0"/>
                </a:lnTo>
                <a:close/>
              </a:path>
              <a:path w="260350" h="260350">
                <a:moveTo>
                  <a:pt x="249760" y="180146"/>
                </a:moveTo>
                <a:lnTo>
                  <a:pt x="139928" y="180146"/>
                </a:lnTo>
                <a:lnTo>
                  <a:pt x="139928" y="200089"/>
                </a:lnTo>
                <a:lnTo>
                  <a:pt x="236469" y="200089"/>
                </a:lnTo>
                <a:lnTo>
                  <a:pt x="249650" y="180556"/>
                </a:lnTo>
                <a:lnTo>
                  <a:pt x="249760" y="180146"/>
                </a:lnTo>
                <a:close/>
              </a:path>
              <a:path w="260350" h="260350">
                <a:moveTo>
                  <a:pt x="236472" y="59829"/>
                </a:moveTo>
                <a:lnTo>
                  <a:pt x="129959" y="59829"/>
                </a:lnTo>
                <a:lnTo>
                  <a:pt x="145471" y="62967"/>
                </a:lnTo>
                <a:lnTo>
                  <a:pt x="158153" y="71520"/>
                </a:lnTo>
                <a:lnTo>
                  <a:pt x="166710" y="84197"/>
                </a:lnTo>
                <a:lnTo>
                  <a:pt x="169849" y="99707"/>
                </a:lnTo>
                <a:lnTo>
                  <a:pt x="168982" y="107956"/>
                </a:lnTo>
                <a:lnTo>
                  <a:pt x="166455" y="115784"/>
                </a:lnTo>
                <a:lnTo>
                  <a:pt x="162381" y="122933"/>
                </a:lnTo>
                <a:lnTo>
                  <a:pt x="156870" y="129146"/>
                </a:lnTo>
                <a:lnTo>
                  <a:pt x="139928" y="144652"/>
                </a:lnTo>
                <a:lnTo>
                  <a:pt x="139928" y="160204"/>
                </a:lnTo>
                <a:lnTo>
                  <a:pt x="253797" y="160204"/>
                </a:lnTo>
                <a:lnTo>
                  <a:pt x="259918" y="129959"/>
                </a:lnTo>
                <a:lnTo>
                  <a:pt x="249690" y="79418"/>
                </a:lnTo>
                <a:lnTo>
                  <a:pt x="236472" y="59829"/>
                </a:lnTo>
                <a:close/>
              </a:path>
              <a:path w="260350" h="260350">
                <a:moveTo>
                  <a:pt x="129959" y="79768"/>
                </a:moveTo>
                <a:lnTo>
                  <a:pt x="122203" y="81337"/>
                </a:lnTo>
                <a:lnTo>
                  <a:pt x="115865" y="85613"/>
                </a:lnTo>
                <a:lnTo>
                  <a:pt x="111588" y="91952"/>
                </a:lnTo>
                <a:lnTo>
                  <a:pt x="110020" y="99707"/>
                </a:lnTo>
                <a:lnTo>
                  <a:pt x="149898" y="99707"/>
                </a:lnTo>
                <a:lnTo>
                  <a:pt x="148329" y="91952"/>
                </a:lnTo>
                <a:lnTo>
                  <a:pt x="144052" y="85613"/>
                </a:lnTo>
                <a:lnTo>
                  <a:pt x="137714" y="81337"/>
                </a:lnTo>
                <a:lnTo>
                  <a:pt x="129959" y="79768"/>
                </a:lnTo>
                <a:close/>
              </a:path>
            </a:pathLst>
          </a:custGeom>
          <a:solidFill>
            <a:srgbClr val="FFFFFF"/>
          </a:solidFill>
        </p:spPr>
        <p:txBody>
          <a:bodyPr wrap="square" lIns="0" tIns="0" rIns="0" bIns="0" rtlCol="0"/>
          <a:lstStyle/>
          <a:p>
            <a:pPr defTabSz="913713"/>
            <a:endParaRPr sz="1798">
              <a:solidFill>
                <a:prstClr val="black"/>
              </a:solidFill>
            </a:endParaRPr>
          </a:p>
        </p:txBody>
      </p:sp>
      <p:sp>
        <p:nvSpPr>
          <p:cNvPr id="29" name="bg object 29"/>
          <p:cNvSpPr/>
          <p:nvPr/>
        </p:nvSpPr>
        <p:spPr>
          <a:xfrm>
            <a:off x="363531" y="1997062"/>
            <a:ext cx="65600" cy="154532"/>
          </a:xfrm>
          <a:prstGeom prst="rect">
            <a:avLst/>
          </a:prstGeom>
          <a:blipFill>
            <a:blip r:embed="rId6" cstate="print"/>
            <a:stretch>
              <a:fillRect/>
            </a:stretch>
          </a:blipFill>
        </p:spPr>
        <p:txBody>
          <a:bodyPr wrap="square" lIns="0" tIns="0" rIns="0" bIns="0" rtlCol="0"/>
          <a:lstStyle/>
          <a:p>
            <a:pPr defTabSz="913713"/>
            <a:endParaRPr sz="1798">
              <a:solidFill>
                <a:prstClr val="black"/>
              </a:solidFill>
            </a:endParaRPr>
          </a:p>
        </p:txBody>
      </p:sp>
      <p:sp>
        <p:nvSpPr>
          <p:cNvPr id="30" name="bg object 30"/>
          <p:cNvSpPr/>
          <p:nvPr/>
        </p:nvSpPr>
        <p:spPr>
          <a:xfrm>
            <a:off x="319797" y="2020658"/>
            <a:ext cx="22860" cy="107950"/>
          </a:xfrm>
          <a:custGeom>
            <a:avLst/>
            <a:gdLst/>
            <a:ahLst/>
            <a:cxnLst/>
            <a:rect l="l" t="t" r="r" b="b"/>
            <a:pathLst>
              <a:path w="22860" h="107950">
                <a:moveTo>
                  <a:pt x="22797" y="0"/>
                </a:moveTo>
                <a:lnTo>
                  <a:pt x="13676" y="4602"/>
                </a:lnTo>
                <a:lnTo>
                  <a:pt x="6457" y="11668"/>
                </a:lnTo>
                <a:lnTo>
                  <a:pt x="1709" y="20669"/>
                </a:lnTo>
                <a:lnTo>
                  <a:pt x="0" y="31075"/>
                </a:lnTo>
                <a:lnTo>
                  <a:pt x="0" y="76267"/>
                </a:lnTo>
                <a:lnTo>
                  <a:pt x="1709" y="86674"/>
                </a:lnTo>
                <a:lnTo>
                  <a:pt x="6457" y="95675"/>
                </a:lnTo>
                <a:lnTo>
                  <a:pt x="13676" y="102741"/>
                </a:lnTo>
                <a:lnTo>
                  <a:pt x="22797" y="107344"/>
                </a:lnTo>
                <a:lnTo>
                  <a:pt x="21866" y="101288"/>
                </a:lnTo>
                <a:lnTo>
                  <a:pt x="21866" y="6055"/>
                </a:lnTo>
                <a:lnTo>
                  <a:pt x="22797" y="0"/>
                </a:lnTo>
                <a:close/>
              </a:path>
            </a:pathLst>
          </a:custGeom>
          <a:solidFill>
            <a:srgbClr val="FFFFFF"/>
          </a:solidFill>
        </p:spPr>
        <p:txBody>
          <a:bodyPr wrap="square" lIns="0" tIns="0" rIns="0" bIns="0" rtlCol="0"/>
          <a:lstStyle/>
          <a:p>
            <a:pPr defTabSz="913713"/>
            <a:endParaRPr sz="1798">
              <a:solidFill>
                <a:prstClr val="black"/>
              </a:solidFill>
            </a:endParaRPr>
          </a:p>
        </p:txBody>
      </p:sp>
      <p:sp>
        <p:nvSpPr>
          <p:cNvPr id="31" name="bg object 31"/>
          <p:cNvSpPr/>
          <p:nvPr/>
        </p:nvSpPr>
        <p:spPr>
          <a:xfrm>
            <a:off x="451000" y="1997062"/>
            <a:ext cx="153069" cy="220132"/>
          </a:xfrm>
          <a:prstGeom prst="rect">
            <a:avLst/>
          </a:prstGeom>
          <a:blipFill>
            <a:blip r:embed="rId7" cstate="print"/>
            <a:stretch>
              <a:fillRect/>
            </a:stretch>
          </a:blipFill>
        </p:spPr>
        <p:txBody>
          <a:bodyPr wrap="square" lIns="0" tIns="0" rIns="0" bIns="0" rtlCol="0"/>
          <a:lstStyle/>
          <a:p>
            <a:pPr defTabSz="913713"/>
            <a:endParaRPr sz="1798">
              <a:solidFill>
                <a:prstClr val="black"/>
              </a:solidFill>
            </a:endParaRPr>
          </a:p>
        </p:txBody>
      </p:sp>
      <p:sp>
        <p:nvSpPr>
          <p:cNvPr id="32" name="bg object 32"/>
          <p:cNvSpPr/>
          <p:nvPr/>
        </p:nvSpPr>
        <p:spPr>
          <a:xfrm>
            <a:off x="319788" y="1844001"/>
            <a:ext cx="328295" cy="284480"/>
          </a:xfrm>
          <a:custGeom>
            <a:avLst/>
            <a:gdLst/>
            <a:ahLst/>
            <a:cxnLst/>
            <a:rect l="l" t="t" r="r" b="b"/>
            <a:pathLst>
              <a:path w="328295" h="284480">
                <a:moveTo>
                  <a:pt x="328015" y="207733"/>
                </a:moveTo>
                <a:lnTo>
                  <a:pt x="326301" y="197332"/>
                </a:lnTo>
                <a:lnTo>
                  <a:pt x="321551" y="188328"/>
                </a:lnTo>
                <a:lnTo>
                  <a:pt x="314337" y="181267"/>
                </a:lnTo>
                <a:lnTo>
                  <a:pt x="305206" y="176657"/>
                </a:lnTo>
                <a:lnTo>
                  <a:pt x="306146" y="182714"/>
                </a:lnTo>
                <a:lnTo>
                  <a:pt x="306146" y="277952"/>
                </a:lnTo>
                <a:lnTo>
                  <a:pt x="305206" y="284010"/>
                </a:lnTo>
                <a:lnTo>
                  <a:pt x="314337" y="279400"/>
                </a:lnTo>
                <a:lnTo>
                  <a:pt x="321551" y="272338"/>
                </a:lnTo>
                <a:lnTo>
                  <a:pt x="326301" y="263334"/>
                </a:lnTo>
                <a:lnTo>
                  <a:pt x="328015" y="252933"/>
                </a:lnTo>
                <a:lnTo>
                  <a:pt x="328015" y="207733"/>
                </a:lnTo>
                <a:close/>
              </a:path>
              <a:path w="328295" h="284480">
                <a:moveTo>
                  <a:pt x="328015" y="164274"/>
                </a:moveTo>
                <a:lnTo>
                  <a:pt x="322135" y="120446"/>
                </a:lnTo>
                <a:lnTo>
                  <a:pt x="305587" y="81292"/>
                </a:lnTo>
                <a:lnTo>
                  <a:pt x="279920" y="48094"/>
                </a:lnTo>
                <a:lnTo>
                  <a:pt x="246722" y="22428"/>
                </a:lnTo>
                <a:lnTo>
                  <a:pt x="207556" y="5880"/>
                </a:lnTo>
                <a:lnTo>
                  <a:pt x="164007" y="0"/>
                </a:lnTo>
                <a:lnTo>
                  <a:pt x="120459" y="5880"/>
                </a:lnTo>
                <a:lnTo>
                  <a:pt x="81292" y="22428"/>
                </a:lnTo>
                <a:lnTo>
                  <a:pt x="48094" y="48094"/>
                </a:lnTo>
                <a:lnTo>
                  <a:pt x="22428" y="81292"/>
                </a:lnTo>
                <a:lnTo>
                  <a:pt x="5867" y="120446"/>
                </a:lnTo>
                <a:lnTo>
                  <a:pt x="0" y="164274"/>
                </a:lnTo>
                <a:lnTo>
                  <a:pt x="6515" y="159346"/>
                </a:lnTo>
                <a:lnTo>
                  <a:pt x="14058" y="155740"/>
                </a:lnTo>
                <a:lnTo>
                  <a:pt x="22377" y="154127"/>
                </a:lnTo>
                <a:lnTo>
                  <a:pt x="31864" y="112052"/>
                </a:lnTo>
                <a:lnTo>
                  <a:pt x="52819" y="75704"/>
                </a:lnTo>
                <a:lnTo>
                  <a:pt x="83210" y="47180"/>
                </a:lnTo>
                <a:lnTo>
                  <a:pt x="120954" y="28549"/>
                </a:lnTo>
                <a:lnTo>
                  <a:pt x="164007" y="21869"/>
                </a:lnTo>
                <a:lnTo>
                  <a:pt x="207060" y="28549"/>
                </a:lnTo>
                <a:lnTo>
                  <a:pt x="244805" y="47180"/>
                </a:lnTo>
                <a:lnTo>
                  <a:pt x="275183" y="75704"/>
                </a:lnTo>
                <a:lnTo>
                  <a:pt x="296151" y="112039"/>
                </a:lnTo>
                <a:lnTo>
                  <a:pt x="305638" y="154114"/>
                </a:lnTo>
                <a:lnTo>
                  <a:pt x="313956" y="155740"/>
                </a:lnTo>
                <a:lnTo>
                  <a:pt x="321500" y="159346"/>
                </a:lnTo>
                <a:lnTo>
                  <a:pt x="328015" y="164274"/>
                </a:lnTo>
                <a:close/>
              </a:path>
            </a:pathLst>
          </a:custGeom>
          <a:solidFill>
            <a:srgbClr val="FFFFFF"/>
          </a:solidFill>
        </p:spPr>
        <p:txBody>
          <a:bodyPr wrap="square" lIns="0" tIns="0" rIns="0" bIns="0" rtlCol="0"/>
          <a:lstStyle/>
          <a:p>
            <a:pPr defTabSz="913713"/>
            <a:endParaRPr sz="1798">
              <a:solidFill>
                <a:prstClr val="black"/>
              </a:solidFill>
            </a:endParaRPr>
          </a:p>
        </p:txBody>
      </p:sp>
      <p:sp>
        <p:nvSpPr>
          <p:cNvPr id="2" name="Holder 2"/>
          <p:cNvSpPr>
            <a:spLocks noGrp="1"/>
          </p:cNvSpPr>
          <p:nvPr>
            <p:ph type="title"/>
          </p:nvPr>
        </p:nvSpPr>
        <p:spPr>
          <a:xfrm>
            <a:off x="170181" y="619290"/>
            <a:ext cx="1462405" cy="200040"/>
          </a:xfrm>
        </p:spPr>
        <p:txBody>
          <a:bodyPr lIns="0" tIns="0" rIns="0" bIns="0"/>
          <a:lstStyle>
            <a:lvl1pPr>
              <a:defRPr sz="1298" b="1" i="0">
                <a:solidFill>
                  <a:srgbClr val="FF0000"/>
                </a:solidFill>
                <a:latin typeface="Montserrat"/>
                <a:cs typeface="Montserrat"/>
              </a:defRPr>
            </a:lvl1pPr>
          </a:lstStyle>
          <a:p>
            <a:endParaRPr/>
          </a:p>
        </p:txBody>
      </p:sp>
      <p:sp>
        <p:nvSpPr>
          <p:cNvPr id="3" name="Holder 3"/>
          <p:cNvSpPr>
            <a:spLocks noGrp="1"/>
          </p:cNvSpPr>
          <p:nvPr>
            <p:ph sz="half" idx="2"/>
          </p:nvPr>
        </p:nvSpPr>
        <p:spPr>
          <a:xfrm>
            <a:off x="292735" y="758001"/>
            <a:ext cx="2546794" cy="1231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015170" y="758001"/>
            <a:ext cx="2546794" cy="1231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6C3448A-6904-44C4-8955-A17078685280}" type="datetime1">
              <a:rPr lang="en-US" smtClean="0">
                <a:solidFill>
                  <a:prstClr val="black">
                    <a:tint val="75000"/>
                  </a:prstClr>
                </a:solidFill>
              </a:rPr>
              <a:pPr/>
              <a:t>11/8/2022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97707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0181" y="619290"/>
            <a:ext cx="1462405" cy="200040"/>
          </a:xfrm>
        </p:spPr>
        <p:txBody>
          <a:bodyPr lIns="0" tIns="0" rIns="0" bIns="0"/>
          <a:lstStyle>
            <a:lvl1pPr>
              <a:defRPr sz="1298" b="1" i="0">
                <a:solidFill>
                  <a:srgbClr val="FF0000"/>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Externalisation partielle du Back Office Customer Services MTN @oct2021</a:t>
            </a:r>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FBE504D-B0EE-4104-A5FA-412646EFFB26}" type="datetime1">
              <a:rPr lang="en-US" smtClean="0">
                <a:solidFill>
                  <a:prstClr val="black">
                    <a:tint val="75000"/>
                  </a:prstClr>
                </a:solidFill>
              </a:rPr>
              <a:pPr/>
              <a:t>11/8/2022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2160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0179" y="619290"/>
            <a:ext cx="1462405" cy="223519"/>
          </a:xfrm>
          <a:prstGeom prst="rect">
            <a:avLst/>
          </a:prstGeom>
        </p:spPr>
        <p:txBody>
          <a:bodyPr wrap="square" lIns="0" tIns="0" rIns="0" bIns="0">
            <a:spAutoFit/>
          </a:bodyPr>
          <a:lstStyle>
            <a:lvl1pPr>
              <a:defRPr sz="1300"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4"/>
            <a:ext cx="2904490" cy="2001520"/>
          </a:xfrm>
          <a:prstGeom prst="rect">
            <a:avLst/>
          </a:prstGeom>
        </p:spPr>
        <p:txBody>
          <a:bodyPr wrap="square" lIns="0" tIns="0" rIns="0" bIns="0">
            <a:spAutoFit/>
          </a:bodyPr>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a:xfrm>
            <a:off x="1990598" y="3064954"/>
            <a:ext cx="1873504" cy="16478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92735" y="3064954"/>
            <a:ext cx="1346581" cy="16478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a:xfrm>
            <a:off x="4215384" y="3064954"/>
            <a:ext cx="1346581" cy="16478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pic>
        <p:nvPicPr>
          <p:cNvPr id="7" name="Image 6"/>
          <p:cNvPicPr>
            <a:picLocks noChangeAspect="1"/>
          </p:cNvPicPr>
          <p:nvPr userDrawn="1"/>
        </p:nvPicPr>
        <p:blipFill rotWithShape="1">
          <a:blip r:embed="rId7"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0181" y="619291"/>
            <a:ext cx="1462405" cy="200055"/>
          </a:xfrm>
          <a:prstGeom prst="rect">
            <a:avLst/>
          </a:prstGeom>
        </p:spPr>
        <p:txBody>
          <a:bodyPr wrap="square" lIns="0" tIns="0" rIns="0" bIns="0">
            <a:spAutoFit/>
          </a:bodyPr>
          <a:lstStyle>
            <a:lvl1pPr>
              <a:defRPr sz="1300"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5"/>
            <a:ext cx="2904490" cy="123111"/>
          </a:xfrm>
          <a:prstGeom prst="rect">
            <a:avLst/>
          </a:prstGeom>
        </p:spPr>
        <p:txBody>
          <a:bodyPr wrap="square" lIns="0" tIns="0" rIns="0" bIns="0">
            <a:spAutoFit/>
          </a:bodyPr>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a:xfrm>
            <a:off x="1990598" y="3064954"/>
            <a:ext cx="1873504" cy="1384353"/>
          </a:xfrm>
          <a:prstGeom prst="rect">
            <a:avLst/>
          </a:prstGeom>
        </p:spPr>
        <p:txBody>
          <a:bodyPr wrap="square" lIns="0" tIns="0" rIns="0" bIns="0">
            <a:spAutoFit/>
          </a:bodyPr>
          <a:lstStyle>
            <a:lvl1pPr algn="ctr">
              <a:defRPr>
                <a:solidFill>
                  <a:schemeClr val="tx1">
                    <a:tint val="75000"/>
                  </a:schemeClr>
                </a:solidFill>
              </a:defRPr>
            </a:lvl1pPr>
          </a:lstStyle>
          <a:p>
            <a:pPr defTabSz="913713"/>
            <a:r>
              <a:rPr lang="fr-FR" sz="1799">
                <a:solidFill>
                  <a:prstClr val="black">
                    <a:tint val="75000"/>
                  </a:prstClr>
                </a:solidFill>
              </a:rPr>
              <a:t>Externalisation partielle du Back Office Customer Services MTN @oct2021</a:t>
            </a:r>
          </a:p>
        </p:txBody>
      </p:sp>
      <p:sp>
        <p:nvSpPr>
          <p:cNvPr id="5" name="Holder 5"/>
          <p:cNvSpPr>
            <a:spLocks noGrp="1"/>
          </p:cNvSpPr>
          <p:nvPr>
            <p:ph type="dt" sz="half" idx="6"/>
          </p:nvPr>
        </p:nvSpPr>
        <p:spPr>
          <a:xfrm>
            <a:off x="292735" y="3064954"/>
            <a:ext cx="1346581" cy="276871"/>
          </a:xfrm>
          <a:prstGeom prst="rect">
            <a:avLst/>
          </a:prstGeom>
        </p:spPr>
        <p:txBody>
          <a:bodyPr wrap="square" lIns="0" tIns="0" rIns="0" bIns="0">
            <a:spAutoFit/>
          </a:bodyPr>
          <a:lstStyle>
            <a:lvl1pPr algn="l">
              <a:defRPr>
                <a:solidFill>
                  <a:schemeClr val="tx1">
                    <a:tint val="75000"/>
                  </a:schemeClr>
                </a:solidFill>
              </a:defRPr>
            </a:lvl1pPr>
          </a:lstStyle>
          <a:p>
            <a:pPr defTabSz="913713"/>
            <a:fld id="{FFBCFE83-C014-4244-877B-75A52B8E3CE7}" type="datetime1">
              <a:rPr lang="en-US" sz="1799" smtClean="0">
                <a:solidFill>
                  <a:prstClr val="black">
                    <a:tint val="75000"/>
                  </a:prstClr>
                </a:solidFill>
              </a:rPr>
              <a:pPr defTabSz="913713"/>
              <a:t>11/8/2022</a:t>
            </a:fld>
            <a:endParaRPr lang="en-US" sz="1799">
              <a:solidFill>
                <a:prstClr val="black">
                  <a:tint val="75000"/>
                </a:prstClr>
              </a:solidFill>
            </a:endParaRPr>
          </a:p>
        </p:txBody>
      </p:sp>
      <p:sp>
        <p:nvSpPr>
          <p:cNvPr id="6" name="Holder 6"/>
          <p:cNvSpPr>
            <a:spLocks noGrp="1"/>
          </p:cNvSpPr>
          <p:nvPr>
            <p:ph type="sldNum" sz="quarter" idx="7"/>
          </p:nvPr>
        </p:nvSpPr>
        <p:spPr>
          <a:xfrm>
            <a:off x="4215384" y="3064954"/>
            <a:ext cx="1346581" cy="276871"/>
          </a:xfrm>
          <a:prstGeom prst="rect">
            <a:avLst/>
          </a:prstGeom>
        </p:spPr>
        <p:txBody>
          <a:bodyPr wrap="square" lIns="0" tIns="0" rIns="0" bIns="0">
            <a:spAutoFit/>
          </a:bodyPr>
          <a:lstStyle>
            <a:lvl1pPr algn="r">
              <a:defRPr>
                <a:solidFill>
                  <a:schemeClr val="tx1">
                    <a:tint val="75000"/>
                  </a:schemeClr>
                </a:solidFill>
              </a:defRPr>
            </a:lvl1pPr>
          </a:lstStyle>
          <a:p>
            <a:pPr defTabSz="913713"/>
            <a:fld id="{B6F15528-21DE-4FAA-801E-634DDDAF4B2B}" type="slidenum">
              <a:rPr lang="fr-FR" sz="1799" smtClean="0">
                <a:solidFill>
                  <a:prstClr val="black">
                    <a:tint val="75000"/>
                  </a:prstClr>
                </a:solidFill>
              </a:rPr>
              <a:pPr defTabSz="913713"/>
              <a:t>‹N°›</a:t>
            </a:fld>
            <a:endParaRPr lang="fr-FR" sz="1799">
              <a:solidFill>
                <a:prstClr val="black">
                  <a:tint val="75000"/>
                </a:prstClr>
              </a:solidFill>
            </a:endParaRPr>
          </a:p>
        </p:txBody>
      </p:sp>
      <p:pic>
        <p:nvPicPr>
          <p:cNvPr id="7" name="Image 6"/>
          <p:cNvPicPr>
            <a:picLocks noChangeAspect="1"/>
          </p:cNvPicPr>
          <p:nvPr userDrawn="1"/>
        </p:nvPicPr>
        <p:blipFill rotWithShape="1">
          <a:blip r:embed="rId7"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extLst>
      <p:ext uri="{BB962C8B-B14F-4D97-AF65-F5344CB8AC3E}">
        <p14:creationId xmlns:p14="http://schemas.microsoft.com/office/powerpoint/2010/main" val="14836378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6513">
        <a:defRPr>
          <a:latin typeface="+mn-lt"/>
          <a:ea typeface="+mn-ea"/>
          <a:cs typeface="+mn-cs"/>
        </a:defRPr>
      </a:lvl2pPr>
      <a:lvl3pPr marL="913026">
        <a:defRPr>
          <a:latin typeface="+mn-lt"/>
          <a:ea typeface="+mn-ea"/>
          <a:cs typeface="+mn-cs"/>
        </a:defRPr>
      </a:lvl3pPr>
      <a:lvl4pPr marL="1369539">
        <a:defRPr>
          <a:latin typeface="+mn-lt"/>
          <a:ea typeface="+mn-ea"/>
          <a:cs typeface="+mn-cs"/>
        </a:defRPr>
      </a:lvl4pPr>
      <a:lvl5pPr marL="1826051">
        <a:defRPr>
          <a:latin typeface="+mn-lt"/>
          <a:ea typeface="+mn-ea"/>
          <a:cs typeface="+mn-cs"/>
        </a:defRPr>
      </a:lvl5pPr>
      <a:lvl6pPr marL="2282563">
        <a:defRPr>
          <a:latin typeface="+mn-lt"/>
          <a:ea typeface="+mn-ea"/>
          <a:cs typeface="+mn-cs"/>
        </a:defRPr>
      </a:lvl6pPr>
      <a:lvl7pPr marL="2739077">
        <a:defRPr>
          <a:latin typeface="+mn-lt"/>
          <a:ea typeface="+mn-ea"/>
          <a:cs typeface="+mn-cs"/>
        </a:defRPr>
      </a:lvl7pPr>
      <a:lvl8pPr marL="3195590">
        <a:defRPr>
          <a:latin typeface="+mn-lt"/>
          <a:ea typeface="+mn-ea"/>
          <a:cs typeface="+mn-cs"/>
        </a:defRPr>
      </a:lvl8pPr>
      <a:lvl9pPr marL="3652102">
        <a:defRPr>
          <a:latin typeface="+mn-lt"/>
          <a:ea typeface="+mn-ea"/>
          <a:cs typeface="+mn-cs"/>
        </a:defRPr>
      </a:lvl9pPr>
    </p:bodyStyle>
    <p:otherStyle>
      <a:lvl1pPr marL="0">
        <a:defRPr>
          <a:latin typeface="+mn-lt"/>
          <a:ea typeface="+mn-ea"/>
          <a:cs typeface="+mn-cs"/>
        </a:defRPr>
      </a:lvl1pPr>
      <a:lvl2pPr marL="456513">
        <a:defRPr>
          <a:latin typeface="+mn-lt"/>
          <a:ea typeface="+mn-ea"/>
          <a:cs typeface="+mn-cs"/>
        </a:defRPr>
      </a:lvl2pPr>
      <a:lvl3pPr marL="913026">
        <a:defRPr>
          <a:latin typeface="+mn-lt"/>
          <a:ea typeface="+mn-ea"/>
          <a:cs typeface="+mn-cs"/>
        </a:defRPr>
      </a:lvl3pPr>
      <a:lvl4pPr marL="1369539">
        <a:defRPr>
          <a:latin typeface="+mn-lt"/>
          <a:ea typeface="+mn-ea"/>
          <a:cs typeface="+mn-cs"/>
        </a:defRPr>
      </a:lvl4pPr>
      <a:lvl5pPr marL="1826051">
        <a:defRPr>
          <a:latin typeface="+mn-lt"/>
          <a:ea typeface="+mn-ea"/>
          <a:cs typeface="+mn-cs"/>
        </a:defRPr>
      </a:lvl5pPr>
      <a:lvl6pPr marL="2282563">
        <a:defRPr>
          <a:latin typeface="+mn-lt"/>
          <a:ea typeface="+mn-ea"/>
          <a:cs typeface="+mn-cs"/>
        </a:defRPr>
      </a:lvl6pPr>
      <a:lvl7pPr marL="2739077">
        <a:defRPr>
          <a:latin typeface="+mn-lt"/>
          <a:ea typeface="+mn-ea"/>
          <a:cs typeface="+mn-cs"/>
        </a:defRPr>
      </a:lvl7pPr>
      <a:lvl8pPr marL="3195590">
        <a:defRPr>
          <a:latin typeface="+mn-lt"/>
          <a:ea typeface="+mn-ea"/>
          <a:cs typeface="+mn-cs"/>
        </a:defRPr>
      </a:lvl8pPr>
      <a:lvl9pPr marL="365210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55"/>
          </a:xfrm>
          <a:prstGeom prst="rect">
            <a:avLst/>
          </a:prstGeom>
        </p:spPr>
        <p:txBody>
          <a:bodyPr wrap="square" lIns="0" tIns="0" rIns="0" bIns="0">
            <a:spAutoFit/>
          </a:bodyPr>
          <a:lstStyle>
            <a:lvl1pPr>
              <a:defRPr sz="1300"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5"/>
            <a:ext cx="2904490" cy="123111"/>
          </a:xfrm>
          <a:prstGeom prst="rect">
            <a:avLst/>
          </a:prstGeom>
        </p:spPr>
        <p:txBody>
          <a:bodyPr wrap="square" lIns="0" tIns="0" rIns="0" bIns="0">
            <a:spAutoFit/>
          </a:bodyPr>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a:xfrm>
            <a:off x="1990598" y="3064955"/>
            <a:ext cx="1873504" cy="1383392"/>
          </a:xfrm>
          <a:prstGeom prst="rect">
            <a:avLst/>
          </a:prstGeom>
        </p:spPr>
        <p:txBody>
          <a:bodyPr wrap="square" lIns="0" tIns="0" rIns="0" bIns="0">
            <a:spAutoFit/>
          </a:bodyPr>
          <a:lstStyle>
            <a:lvl1pPr algn="ctr">
              <a:defRPr>
                <a:solidFill>
                  <a:schemeClr val="tx1">
                    <a:tint val="75000"/>
                  </a:schemeClr>
                </a:solidFill>
              </a:defRPr>
            </a:lvl1pPr>
          </a:lstStyle>
          <a:p>
            <a:pPr defTabSz="913669"/>
            <a:r>
              <a:rPr lang="fr-FR" sz="1798">
                <a:solidFill>
                  <a:prstClr val="black">
                    <a:tint val="75000"/>
                  </a:prstClr>
                </a:solidFill>
              </a:rPr>
              <a:t>Externalisation partielle du Back Office Customer Services MTN @oct2021</a:t>
            </a:r>
          </a:p>
        </p:txBody>
      </p:sp>
      <p:sp>
        <p:nvSpPr>
          <p:cNvPr id="5" name="Holder 5"/>
          <p:cNvSpPr>
            <a:spLocks noGrp="1"/>
          </p:cNvSpPr>
          <p:nvPr>
            <p:ph type="dt" sz="half" idx="6"/>
          </p:nvPr>
        </p:nvSpPr>
        <p:spPr>
          <a:xfrm>
            <a:off x="292736" y="3064955"/>
            <a:ext cx="1346581" cy="276679"/>
          </a:xfrm>
          <a:prstGeom prst="rect">
            <a:avLst/>
          </a:prstGeom>
        </p:spPr>
        <p:txBody>
          <a:bodyPr wrap="square" lIns="0" tIns="0" rIns="0" bIns="0">
            <a:spAutoFit/>
          </a:bodyPr>
          <a:lstStyle>
            <a:lvl1pPr algn="l">
              <a:defRPr>
                <a:solidFill>
                  <a:schemeClr val="tx1">
                    <a:tint val="75000"/>
                  </a:schemeClr>
                </a:solidFill>
              </a:defRPr>
            </a:lvl1pPr>
          </a:lstStyle>
          <a:p>
            <a:pPr defTabSz="913669"/>
            <a:fld id="{7AE4F270-6561-4B89-A2B5-0FB5CBD6F225}" type="datetime1">
              <a:rPr lang="en-US" sz="1798" smtClean="0">
                <a:solidFill>
                  <a:prstClr val="black">
                    <a:tint val="75000"/>
                  </a:prstClr>
                </a:solidFill>
              </a:rPr>
              <a:pPr defTabSz="913669"/>
              <a:t>11/8/2022</a:t>
            </a:fld>
            <a:endParaRPr lang="en-US" sz="1798">
              <a:solidFill>
                <a:prstClr val="black">
                  <a:tint val="75000"/>
                </a:prstClr>
              </a:solidFill>
            </a:endParaRPr>
          </a:p>
        </p:txBody>
      </p:sp>
      <p:sp>
        <p:nvSpPr>
          <p:cNvPr id="6" name="Holder 6"/>
          <p:cNvSpPr>
            <a:spLocks noGrp="1"/>
          </p:cNvSpPr>
          <p:nvPr>
            <p:ph type="sldNum" sz="quarter" idx="7"/>
          </p:nvPr>
        </p:nvSpPr>
        <p:spPr>
          <a:xfrm>
            <a:off x="4098290" y="3052414"/>
            <a:ext cx="1346581" cy="276679"/>
          </a:xfrm>
          <a:prstGeom prst="rect">
            <a:avLst/>
          </a:prstGeom>
        </p:spPr>
        <p:txBody>
          <a:bodyPr wrap="square" lIns="0" tIns="0" rIns="0" bIns="0">
            <a:spAutoFit/>
          </a:bodyPr>
          <a:lstStyle>
            <a:lvl1pPr algn="r">
              <a:defRPr>
                <a:solidFill>
                  <a:schemeClr val="tx1">
                    <a:tint val="75000"/>
                  </a:schemeClr>
                </a:solidFill>
              </a:defRPr>
            </a:lvl1pPr>
          </a:lstStyle>
          <a:p>
            <a:pPr defTabSz="913669"/>
            <a:fld id="{B6F15528-21DE-4FAA-801E-634DDDAF4B2B}" type="slidenum">
              <a:rPr lang="fr-FR" sz="1798" smtClean="0">
                <a:solidFill>
                  <a:prstClr val="black">
                    <a:tint val="75000"/>
                  </a:prstClr>
                </a:solidFill>
              </a:rPr>
              <a:pPr defTabSz="913669"/>
              <a:t>‹N°›</a:t>
            </a:fld>
            <a:endParaRPr lang="fr-FR" sz="1798">
              <a:solidFill>
                <a:prstClr val="black">
                  <a:tint val="75000"/>
                </a:prstClr>
              </a:solidFill>
            </a:endParaRPr>
          </a:p>
        </p:txBody>
      </p:sp>
      <p:pic>
        <p:nvPicPr>
          <p:cNvPr id="8" name="Image 7"/>
          <p:cNvPicPr>
            <a:picLocks noChangeAspect="1"/>
          </p:cNvPicPr>
          <p:nvPr userDrawn="1"/>
        </p:nvPicPr>
        <p:blipFill rotWithShape="1">
          <a:blip r:embed="rId7"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extLst>
      <p:ext uri="{BB962C8B-B14F-4D97-AF65-F5344CB8AC3E}">
        <p14:creationId xmlns:p14="http://schemas.microsoft.com/office/powerpoint/2010/main" val="1215519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6812">
        <a:defRPr>
          <a:latin typeface="+mn-lt"/>
          <a:ea typeface="+mn-ea"/>
          <a:cs typeface="+mn-cs"/>
        </a:defRPr>
      </a:lvl2pPr>
      <a:lvl3pPr marL="913625">
        <a:defRPr>
          <a:latin typeface="+mn-lt"/>
          <a:ea typeface="+mn-ea"/>
          <a:cs typeface="+mn-cs"/>
        </a:defRPr>
      </a:lvl3pPr>
      <a:lvl4pPr marL="1370437">
        <a:defRPr>
          <a:latin typeface="+mn-lt"/>
          <a:ea typeface="+mn-ea"/>
          <a:cs typeface="+mn-cs"/>
        </a:defRPr>
      </a:lvl4pPr>
      <a:lvl5pPr marL="1827249">
        <a:defRPr>
          <a:latin typeface="+mn-lt"/>
          <a:ea typeface="+mn-ea"/>
          <a:cs typeface="+mn-cs"/>
        </a:defRPr>
      </a:lvl5pPr>
      <a:lvl6pPr marL="2284062">
        <a:defRPr>
          <a:latin typeface="+mn-lt"/>
          <a:ea typeface="+mn-ea"/>
          <a:cs typeface="+mn-cs"/>
        </a:defRPr>
      </a:lvl6pPr>
      <a:lvl7pPr marL="2740874">
        <a:defRPr>
          <a:latin typeface="+mn-lt"/>
          <a:ea typeface="+mn-ea"/>
          <a:cs typeface="+mn-cs"/>
        </a:defRPr>
      </a:lvl7pPr>
      <a:lvl8pPr marL="3197686">
        <a:defRPr>
          <a:latin typeface="+mn-lt"/>
          <a:ea typeface="+mn-ea"/>
          <a:cs typeface="+mn-cs"/>
        </a:defRPr>
      </a:lvl8pPr>
      <a:lvl9pPr marL="3654499">
        <a:defRPr>
          <a:latin typeface="+mn-lt"/>
          <a:ea typeface="+mn-ea"/>
          <a:cs typeface="+mn-cs"/>
        </a:defRPr>
      </a:lvl9pPr>
    </p:bodyStyle>
    <p:otherStyle>
      <a:lvl1pPr marL="0">
        <a:defRPr>
          <a:latin typeface="+mn-lt"/>
          <a:ea typeface="+mn-ea"/>
          <a:cs typeface="+mn-cs"/>
        </a:defRPr>
      </a:lvl1pPr>
      <a:lvl2pPr marL="456812">
        <a:defRPr>
          <a:latin typeface="+mn-lt"/>
          <a:ea typeface="+mn-ea"/>
          <a:cs typeface="+mn-cs"/>
        </a:defRPr>
      </a:lvl2pPr>
      <a:lvl3pPr marL="913625">
        <a:defRPr>
          <a:latin typeface="+mn-lt"/>
          <a:ea typeface="+mn-ea"/>
          <a:cs typeface="+mn-cs"/>
        </a:defRPr>
      </a:lvl3pPr>
      <a:lvl4pPr marL="1370437">
        <a:defRPr>
          <a:latin typeface="+mn-lt"/>
          <a:ea typeface="+mn-ea"/>
          <a:cs typeface="+mn-cs"/>
        </a:defRPr>
      </a:lvl4pPr>
      <a:lvl5pPr marL="1827249">
        <a:defRPr>
          <a:latin typeface="+mn-lt"/>
          <a:ea typeface="+mn-ea"/>
          <a:cs typeface="+mn-cs"/>
        </a:defRPr>
      </a:lvl5pPr>
      <a:lvl6pPr marL="2284062">
        <a:defRPr>
          <a:latin typeface="+mn-lt"/>
          <a:ea typeface="+mn-ea"/>
          <a:cs typeface="+mn-cs"/>
        </a:defRPr>
      </a:lvl6pPr>
      <a:lvl7pPr marL="2740874">
        <a:defRPr>
          <a:latin typeface="+mn-lt"/>
          <a:ea typeface="+mn-ea"/>
          <a:cs typeface="+mn-cs"/>
        </a:defRPr>
      </a:lvl7pPr>
      <a:lvl8pPr marL="3197686">
        <a:defRPr>
          <a:latin typeface="+mn-lt"/>
          <a:ea typeface="+mn-ea"/>
          <a:cs typeface="+mn-cs"/>
        </a:defRPr>
      </a:lvl8pPr>
      <a:lvl9pPr marL="365449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0180" y="619291"/>
            <a:ext cx="1462405" cy="200055"/>
          </a:xfrm>
          <a:prstGeom prst="rect">
            <a:avLst/>
          </a:prstGeom>
        </p:spPr>
        <p:txBody>
          <a:bodyPr wrap="square" lIns="0" tIns="0" rIns="0" bIns="0">
            <a:spAutoFit/>
          </a:bodyPr>
          <a:lstStyle>
            <a:lvl1pPr>
              <a:defRPr sz="1300" b="1" i="0">
                <a:solidFill>
                  <a:srgbClr val="FF0000"/>
                </a:solidFill>
                <a:latin typeface="Montserrat"/>
                <a:cs typeface="Montserrat"/>
              </a:defRPr>
            </a:lvl1pPr>
          </a:lstStyle>
          <a:p>
            <a:endParaRPr/>
          </a:p>
        </p:txBody>
      </p:sp>
      <p:sp>
        <p:nvSpPr>
          <p:cNvPr id="3" name="Holder 3"/>
          <p:cNvSpPr>
            <a:spLocks noGrp="1"/>
          </p:cNvSpPr>
          <p:nvPr>
            <p:ph type="body" idx="1"/>
          </p:nvPr>
        </p:nvSpPr>
        <p:spPr>
          <a:xfrm>
            <a:off x="170179" y="788645"/>
            <a:ext cx="2904490" cy="123111"/>
          </a:xfrm>
          <a:prstGeom prst="rect">
            <a:avLst/>
          </a:prstGeom>
        </p:spPr>
        <p:txBody>
          <a:bodyPr wrap="square" lIns="0" tIns="0" rIns="0" bIns="0">
            <a:spAutoFit/>
          </a:bodyPr>
          <a:lstStyle>
            <a:lvl1pPr>
              <a:defRPr sz="800" b="0" i="0">
                <a:solidFill>
                  <a:srgbClr val="0D0D0D"/>
                </a:solidFill>
                <a:latin typeface="Montserrat"/>
                <a:cs typeface="Montserrat"/>
              </a:defRPr>
            </a:lvl1pPr>
          </a:lstStyle>
          <a:p>
            <a:endParaRPr/>
          </a:p>
        </p:txBody>
      </p:sp>
      <p:sp>
        <p:nvSpPr>
          <p:cNvPr id="4" name="Holder 4"/>
          <p:cNvSpPr>
            <a:spLocks noGrp="1"/>
          </p:cNvSpPr>
          <p:nvPr>
            <p:ph type="ftr" sz="quarter" idx="5"/>
          </p:nvPr>
        </p:nvSpPr>
        <p:spPr>
          <a:xfrm>
            <a:off x="1990598" y="3064955"/>
            <a:ext cx="1873504" cy="276679"/>
          </a:xfrm>
          <a:prstGeom prst="rect">
            <a:avLst/>
          </a:prstGeom>
        </p:spPr>
        <p:txBody>
          <a:bodyPr wrap="square" lIns="0" tIns="0" rIns="0" bIns="0">
            <a:spAutoFit/>
          </a:bodyPr>
          <a:lstStyle>
            <a:lvl1pPr algn="ctr">
              <a:defRPr>
                <a:solidFill>
                  <a:schemeClr val="tx1">
                    <a:tint val="75000"/>
                  </a:schemeClr>
                </a:solidFill>
              </a:defRPr>
            </a:lvl1pPr>
          </a:lstStyle>
          <a:p>
            <a:pPr defTabSz="913669"/>
            <a:endParaRPr lang="fr-FR" sz="1798">
              <a:solidFill>
                <a:prstClr val="black">
                  <a:tint val="75000"/>
                </a:prstClr>
              </a:solidFill>
            </a:endParaRPr>
          </a:p>
        </p:txBody>
      </p:sp>
      <p:sp>
        <p:nvSpPr>
          <p:cNvPr id="5" name="Holder 5"/>
          <p:cNvSpPr>
            <a:spLocks noGrp="1"/>
          </p:cNvSpPr>
          <p:nvPr>
            <p:ph type="dt" sz="half" idx="6"/>
          </p:nvPr>
        </p:nvSpPr>
        <p:spPr>
          <a:xfrm>
            <a:off x="292736" y="3064955"/>
            <a:ext cx="1346581" cy="276679"/>
          </a:xfrm>
          <a:prstGeom prst="rect">
            <a:avLst/>
          </a:prstGeom>
        </p:spPr>
        <p:txBody>
          <a:bodyPr wrap="square" lIns="0" tIns="0" rIns="0" bIns="0">
            <a:spAutoFit/>
          </a:bodyPr>
          <a:lstStyle>
            <a:lvl1pPr algn="l">
              <a:defRPr>
                <a:solidFill>
                  <a:schemeClr val="tx1">
                    <a:tint val="75000"/>
                  </a:schemeClr>
                </a:solidFill>
              </a:defRPr>
            </a:lvl1pPr>
          </a:lstStyle>
          <a:p>
            <a:pPr defTabSz="913669"/>
            <a:fld id="{1D8BD707-D9CF-40AE-B4C6-C98DA3205C09}" type="datetimeFigureOut">
              <a:rPr lang="en-US" sz="1798" smtClean="0">
                <a:solidFill>
                  <a:prstClr val="black">
                    <a:tint val="75000"/>
                  </a:prstClr>
                </a:solidFill>
              </a:rPr>
              <a:pPr defTabSz="913669"/>
              <a:t>11/8/2022</a:t>
            </a:fld>
            <a:endParaRPr lang="en-US" sz="1798">
              <a:solidFill>
                <a:prstClr val="black">
                  <a:tint val="75000"/>
                </a:prstClr>
              </a:solidFill>
            </a:endParaRPr>
          </a:p>
        </p:txBody>
      </p:sp>
      <p:sp>
        <p:nvSpPr>
          <p:cNvPr id="6" name="Holder 6"/>
          <p:cNvSpPr>
            <a:spLocks noGrp="1"/>
          </p:cNvSpPr>
          <p:nvPr>
            <p:ph type="sldNum" sz="quarter" idx="7"/>
          </p:nvPr>
        </p:nvSpPr>
        <p:spPr>
          <a:xfrm>
            <a:off x="4215384" y="3064955"/>
            <a:ext cx="1346581" cy="276679"/>
          </a:xfrm>
          <a:prstGeom prst="rect">
            <a:avLst/>
          </a:prstGeom>
        </p:spPr>
        <p:txBody>
          <a:bodyPr wrap="square" lIns="0" tIns="0" rIns="0" bIns="0">
            <a:spAutoFit/>
          </a:bodyPr>
          <a:lstStyle>
            <a:lvl1pPr algn="r">
              <a:defRPr>
                <a:solidFill>
                  <a:schemeClr val="tx1">
                    <a:tint val="75000"/>
                  </a:schemeClr>
                </a:solidFill>
              </a:defRPr>
            </a:lvl1pPr>
          </a:lstStyle>
          <a:p>
            <a:pPr defTabSz="913669"/>
            <a:fld id="{B6F15528-21DE-4FAA-801E-634DDDAF4B2B}" type="slidenum">
              <a:rPr lang="fr-FR" sz="1798" smtClean="0">
                <a:solidFill>
                  <a:prstClr val="black">
                    <a:tint val="75000"/>
                  </a:prstClr>
                </a:solidFill>
              </a:rPr>
              <a:pPr defTabSz="913669"/>
              <a:t>‹N°›</a:t>
            </a:fld>
            <a:endParaRPr lang="fr-FR" sz="1798">
              <a:solidFill>
                <a:prstClr val="black">
                  <a:tint val="75000"/>
                </a:prstClr>
              </a:solidFill>
            </a:endParaRPr>
          </a:p>
        </p:txBody>
      </p:sp>
      <p:pic>
        <p:nvPicPr>
          <p:cNvPr id="7" name="Image 6"/>
          <p:cNvPicPr>
            <a:picLocks noChangeAspect="1"/>
          </p:cNvPicPr>
          <p:nvPr userDrawn="1"/>
        </p:nvPicPr>
        <p:blipFill rotWithShape="1">
          <a:blip r:embed="rId7" cstate="print">
            <a:extLst>
              <a:ext uri="{28A0092B-C50C-407E-A947-70E740481C1C}">
                <a14:useLocalDpi xmlns:a14="http://schemas.microsoft.com/office/drawing/2010/main" val="0"/>
              </a:ext>
            </a:extLst>
          </a:blip>
          <a:srcRect r="69419"/>
          <a:stretch/>
        </p:blipFill>
        <p:spPr>
          <a:xfrm>
            <a:off x="0" y="-36618"/>
            <a:ext cx="343631" cy="243236"/>
          </a:xfrm>
          <a:prstGeom prst="rect">
            <a:avLst/>
          </a:prstGeom>
        </p:spPr>
      </p:pic>
      <p:pic>
        <p:nvPicPr>
          <p:cNvPr id="8" name="Imag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3525" y="2984250"/>
            <a:ext cx="311175" cy="311400"/>
          </a:xfrm>
          <a:prstGeom prst="rect">
            <a:avLst/>
          </a:prstGeom>
        </p:spPr>
      </p:pic>
    </p:spTree>
    <p:extLst>
      <p:ext uri="{BB962C8B-B14F-4D97-AF65-F5344CB8AC3E}">
        <p14:creationId xmlns:p14="http://schemas.microsoft.com/office/powerpoint/2010/main" val="12492031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6812">
        <a:defRPr>
          <a:latin typeface="+mn-lt"/>
          <a:ea typeface="+mn-ea"/>
          <a:cs typeface="+mn-cs"/>
        </a:defRPr>
      </a:lvl2pPr>
      <a:lvl3pPr marL="913625">
        <a:defRPr>
          <a:latin typeface="+mn-lt"/>
          <a:ea typeface="+mn-ea"/>
          <a:cs typeface="+mn-cs"/>
        </a:defRPr>
      </a:lvl3pPr>
      <a:lvl4pPr marL="1370437">
        <a:defRPr>
          <a:latin typeface="+mn-lt"/>
          <a:ea typeface="+mn-ea"/>
          <a:cs typeface="+mn-cs"/>
        </a:defRPr>
      </a:lvl4pPr>
      <a:lvl5pPr marL="1827249">
        <a:defRPr>
          <a:latin typeface="+mn-lt"/>
          <a:ea typeface="+mn-ea"/>
          <a:cs typeface="+mn-cs"/>
        </a:defRPr>
      </a:lvl5pPr>
      <a:lvl6pPr marL="2284062">
        <a:defRPr>
          <a:latin typeface="+mn-lt"/>
          <a:ea typeface="+mn-ea"/>
          <a:cs typeface="+mn-cs"/>
        </a:defRPr>
      </a:lvl6pPr>
      <a:lvl7pPr marL="2740874">
        <a:defRPr>
          <a:latin typeface="+mn-lt"/>
          <a:ea typeface="+mn-ea"/>
          <a:cs typeface="+mn-cs"/>
        </a:defRPr>
      </a:lvl7pPr>
      <a:lvl8pPr marL="3197686">
        <a:defRPr>
          <a:latin typeface="+mn-lt"/>
          <a:ea typeface="+mn-ea"/>
          <a:cs typeface="+mn-cs"/>
        </a:defRPr>
      </a:lvl8pPr>
      <a:lvl9pPr marL="3654499">
        <a:defRPr>
          <a:latin typeface="+mn-lt"/>
          <a:ea typeface="+mn-ea"/>
          <a:cs typeface="+mn-cs"/>
        </a:defRPr>
      </a:lvl9pPr>
    </p:bodyStyle>
    <p:otherStyle>
      <a:lvl1pPr marL="0">
        <a:defRPr>
          <a:latin typeface="+mn-lt"/>
          <a:ea typeface="+mn-ea"/>
          <a:cs typeface="+mn-cs"/>
        </a:defRPr>
      </a:lvl1pPr>
      <a:lvl2pPr marL="456812">
        <a:defRPr>
          <a:latin typeface="+mn-lt"/>
          <a:ea typeface="+mn-ea"/>
          <a:cs typeface="+mn-cs"/>
        </a:defRPr>
      </a:lvl2pPr>
      <a:lvl3pPr marL="913625">
        <a:defRPr>
          <a:latin typeface="+mn-lt"/>
          <a:ea typeface="+mn-ea"/>
          <a:cs typeface="+mn-cs"/>
        </a:defRPr>
      </a:lvl3pPr>
      <a:lvl4pPr marL="1370437">
        <a:defRPr>
          <a:latin typeface="+mn-lt"/>
          <a:ea typeface="+mn-ea"/>
          <a:cs typeface="+mn-cs"/>
        </a:defRPr>
      </a:lvl4pPr>
      <a:lvl5pPr marL="1827249">
        <a:defRPr>
          <a:latin typeface="+mn-lt"/>
          <a:ea typeface="+mn-ea"/>
          <a:cs typeface="+mn-cs"/>
        </a:defRPr>
      </a:lvl5pPr>
      <a:lvl6pPr marL="2284062">
        <a:defRPr>
          <a:latin typeface="+mn-lt"/>
          <a:ea typeface="+mn-ea"/>
          <a:cs typeface="+mn-cs"/>
        </a:defRPr>
      </a:lvl6pPr>
      <a:lvl7pPr marL="2740874">
        <a:defRPr>
          <a:latin typeface="+mn-lt"/>
          <a:ea typeface="+mn-ea"/>
          <a:cs typeface="+mn-cs"/>
        </a:defRPr>
      </a:lvl7pPr>
      <a:lvl8pPr marL="3197686">
        <a:defRPr>
          <a:latin typeface="+mn-lt"/>
          <a:ea typeface="+mn-ea"/>
          <a:cs typeface="+mn-cs"/>
        </a:defRPr>
      </a:lvl8pPr>
      <a:lvl9pPr marL="365449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ntact@groupmediacontact.com"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www.groupmediacontac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7"/>
          <p:cNvSpPr txBox="1">
            <a:spLocks noGrp="1"/>
          </p:cNvSpPr>
          <p:nvPr>
            <p:ph type="title"/>
          </p:nvPr>
        </p:nvSpPr>
        <p:spPr>
          <a:xfrm>
            <a:off x="170179" y="2287179"/>
            <a:ext cx="3442971" cy="845744"/>
          </a:xfrm>
          <a:prstGeom prst="rect">
            <a:avLst/>
          </a:prstGeom>
        </p:spPr>
        <p:txBody>
          <a:bodyPr vert="horz" wrap="square" lIns="0" tIns="45085" rIns="0" bIns="0" rtlCol="0">
            <a:spAutoFit/>
          </a:bodyPr>
          <a:lstStyle/>
          <a:p>
            <a:pPr marL="12700">
              <a:lnSpc>
                <a:spcPct val="100000"/>
              </a:lnSpc>
              <a:spcBef>
                <a:spcPts val="355"/>
              </a:spcBef>
            </a:pPr>
            <a:r>
              <a:rPr lang="en-US" sz="2600" spc="-40" dirty="0">
                <a:solidFill>
                  <a:srgbClr val="FFFFFF"/>
                </a:solidFill>
              </a:rPr>
              <a:t>PRÉSENTATION</a:t>
            </a:r>
            <a:br>
              <a:rPr lang="en-US" sz="2600" spc="-40" dirty="0">
                <a:solidFill>
                  <a:srgbClr val="FFFFFF"/>
                </a:solidFill>
              </a:rPr>
            </a:br>
            <a:r>
              <a:rPr lang="en-ZA" sz="2600" b="0" spc="80" dirty="0">
                <a:solidFill>
                  <a:srgbClr val="FFFFFF"/>
                </a:solidFill>
                <a:latin typeface="Montserrat Light"/>
                <a:cs typeface="Montserrat Light"/>
              </a:rPr>
              <a:t>DE LA SOCIÉTÉ</a:t>
            </a:r>
            <a:endParaRPr lang="en-ZA" sz="2600" dirty="0">
              <a:latin typeface="Montserrat Light"/>
              <a:cs typeface="Montserrat Light"/>
            </a:endParaRPr>
          </a:p>
        </p:txBody>
      </p:sp>
      <p:sp>
        <p:nvSpPr>
          <p:cNvPr id="8" name="object 8"/>
          <p:cNvSpPr/>
          <p:nvPr/>
        </p:nvSpPr>
        <p:spPr>
          <a:xfrm>
            <a:off x="182879" y="182880"/>
            <a:ext cx="1686269" cy="411763"/>
          </a:xfrm>
          <a:prstGeom prst="rect">
            <a:avLst/>
          </a:prstGeom>
          <a:blipFill>
            <a:blip r:embed="rId3" cstate="print"/>
            <a:stretch>
              <a:fillRect/>
            </a:stretch>
          </a:blipFill>
        </p:spPr>
        <p:txBody>
          <a:bodyPr wrap="square" lIns="0" tIns="0" rIns="0" bIns="0" rtlCol="0"/>
          <a:lstStyle/>
          <a:p>
            <a:endParaRPr dirty="0"/>
          </a:p>
        </p:txBody>
      </p:sp>
      <p:pic>
        <p:nvPicPr>
          <p:cNvPr id="2" name="object 4">
            <a:extLst>
              <a:ext uri="{FF2B5EF4-FFF2-40B4-BE49-F238E27FC236}">
                <a16:creationId xmlns:a16="http://schemas.microsoft.com/office/drawing/2014/main" id="{0D0CAC89-ABC9-2D2B-C6E2-CD7F81558461}"/>
              </a:ext>
            </a:extLst>
          </p:cNvPr>
          <p:cNvPicPr/>
          <p:nvPr/>
        </p:nvPicPr>
        <p:blipFill>
          <a:blip r:embed="rId4" cstate="print"/>
          <a:stretch>
            <a:fillRect/>
          </a:stretch>
        </p:blipFill>
        <p:spPr>
          <a:xfrm>
            <a:off x="5425537" y="2951138"/>
            <a:ext cx="343631" cy="3283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85532" y="855318"/>
            <a:ext cx="3747771" cy="2176621"/>
          </a:xfrm>
          <a:prstGeom prst="rect">
            <a:avLst/>
          </a:prstGeom>
        </p:spPr>
        <p:txBody>
          <a:bodyPr vert="horz" wrap="square" lIns="0" tIns="12065" rIns="0" bIns="0" rtlCol="0">
            <a:spAutoFit/>
          </a:bodyPr>
          <a:lstStyle/>
          <a:p>
            <a:pPr marL="12700" marR="5080" algn="just">
              <a:lnSpc>
                <a:spcPct val="150000"/>
              </a:lnSpc>
              <a:spcBef>
                <a:spcPts val="95"/>
              </a:spcBef>
            </a:pPr>
            <a:r>
              <a:rPr lang="fr-FR" sz="800" b="1" dirty="0">
                <a:solidFill>
                  <a:srgbClr val="0D0D0D"/>
                </a:solidFill>
                <a:latin typeface="Montserrat Medium" panose="00000600000000000000"/>
                <a:cs typeface="Montserrat"/>
              </a:rPr>
              <a:t>Flux normal: </a:t>
            </a:r>
            <a:r>
              <a:rPr lang="fr-FR" sz="800" dirty="0">
                <a:latin typeface="Montserrat Medium" panose="00000600000000000000"/>
              </a:rPr>
              <a:t>varier le flux moyen journalier obtenu de </a:t>
            </a:r>
            <a:r>
              <a:rPr lang="fr-FR" sz="800" b="1" dirty="0">
                <a:latin typeface="Montserrat Medium" panose="00000600000000000000"/>
              </a:rPr>
              <a:t>20%</a:t>
            </a:r>
            <a:r>
              <a:rPr lang="fr-FR" sz="800" dirty="0">
                <a:latin typeface="Montserrat Medium" panose="00000600000000000000"/>
              </a:rPr>
              <a:t> vu que le prestataire doit atteindre normalement les objectifs contractuels même après variation du flux normale d'au plus </a:t>
            </a:r>
            <a:r>
              <a:rPr lang="fr-FR" sz="800" b="1" dirty="0">
                <a:latin typeface="Montserrat Medium" panose="00000600000000000000"/>
              </a:rPr>
              <a:t>20%.</a:t>
            </a:r>
          </a:p>
          <a:p>
            <a:pPr marL="12700" marR="5080" algn="just">
              <a:lnSpc>
                <a:spcPct val="150000"/>
              </a:lnSpc>
              <a:spcBef>
                <a:spcPts val="95"/>
              </a:spcBef>
            </a:pPr>
            <a:endParaRPr lang="fr-FR" sz="100" dirty="0">
              <a:latin typeface="Montserrat Medium" panose="00000600000000000000"/>
              <a:cs typeface="Montserrat"/>
            </a:endParaRPr>
          </a:p>
          <a:p>
            <a:pPr marL="12700" marR="5080" algn="just">
              <a:lnSpc>
                <a:spcPct val="150000"/>
              </a:lnSpc>
              <a:spcBef>
                <a:spcPts val="95"/>
              </a:spcBef>
            </a:pPr>
            <a:r>
              <a:rPr lang="fr-FR" sz="800" b="1" dirty="0">
                <a:latin typeface="Montserrat Medium" panose="00000600000000000000"/>
              </a:rPr>
              <a:t>Flux accidentel ou évènementiel: </a:t>
            </a:r>
            <a:r>
              <a:rPr lang="fr-FR" sz="800" dirty="0">
                <a:latin typeface="Montserrat Medium" panose="00000600000000000000"/>
              </a:rPr>
              <a:t>déterminé après une hypothèse de variation de 50% du flux normal.</a:t>
            </a:r>
          </a:p>
          <a:p>
            <a:pPr marL="12700" marR="5080" algn="just">
              <a:lnSpc>
                <a:spcPct val="150000"/>
              </a:lnSpc>
              <a:spcBef>
                <a:spcPts val="95"/>
              </a:spcBef>
            </a:pPr>
            <a:endParaRPr lang="fr-FR" sz="400" b="1" dirty="0">
              <a:latin typeface="Montserrat Medium" panose="00000600000000000000"/>
            </a:endParaRPr>
          </a:p>
          <a:p>
            <a:pPr>
              <a:lnSpc>
                <a:spcPct val="150000"/>
              </a:lnSpc>
            </a:pPr>
            <a:r>
              <a:rPr lang="fr-FR" sz="800" b="1" dirty="0">
                <a:solidFill>
                  <a:srgbClr val="FF0000"/>
                </a:solidFill>
                <a:latin typeface="Montserrat Medium" panose="00000600000000000000"/>
              </a:rPr>
              <a:t>Indicateurs clés de WFM tels que : </a:t>
            </a:r>
          </a:p>
          <a:p>
            <a:pPr lvl="1">
              <a:lnSpc>
                <a:spcPct val="150000"/>
              </a:lnSpc>
            </a:pPr>
            <a:r>
              <a:rPr lang="fr-FR" sz="800" dirty="0">
                <a:latin typeface="Montserrat Medium" panose="00000600000000000000"/>
              </a:rPr>
              <a:t>Le temps moyen de traitement : </a:t>
            </a:r>
            <a:r>
              <a:rPr lang="fr-FR" sz="800" b="1" dirty="0">
                <a:latin typeface="Montserrat Medium" panose="00000600000000000000"/>
              </a:rPr>
              <a:t>150s</a:t>
            </a:r>
          </a:p>
          <a:p>
            <a:pPr lvl="1">
              <a:lnSpc>
                <a:spcPct val="150000"/>
              </a:lnSpc>
            </a:pPr>
            <a:r>
              <a:rPr lang="fr-FR" sz="800" dirty="0">
                <a:latin typeface="Montserrat Medium" panose="00000600000000000000"/>
              </a:rPr>
              <a:t>Le temps moyen de réponse : </a:t>
            </a:r>
            <a:r>
              <a:rPr lang="fr-FR" sz="800" b="1" dirty="0">
                <a:latin typeface="Montserrat Medium" panose="00000600000000000000"/>
              </a:rPr>
              <a:t>16 s </a:t>
            </a:r>
          </a:p>
          <a:p>
            <a:pPr lvl="1">
              <a:lnSpc>
                <a:spcPct val="150000"/>
              </a:lnSpc>
            </a:pPr>
            <a:r>
              <a:rPr lang="fr-FR" sz="800" dirty="0">
                <a:latin typeface="Montserrat Medium" panose="00000600000000000000"/>
              </a:rPr>
              <a:t>La qualité de service attendue : </a:t>
            </a:r>
            <a:r>
              <a:rPr lang="fr-FR" sz="800" b="1" dirty="0">
                <a:latin typeface="Montserrat Medium" panose="00000600000000000000"/>
              </a:rPr>
              <a:t>75%</a:t>
            </a:r>
          </a:p>
          <a:p>
            <a:pPr lvl="1">
              <a:lnSpc>
                <a:spcPct val="150000"/>
              </a:lnSpc>
            </a:pPr>
            <a:r>
              <a:rPr lang="fr-FR" sz="800" dirty="0">
                <a:latin typeface="Montserrat Medium" panose="00000600000000000000"/>
              </a:rPr>
              <a:t>Les réducteurs de temps (les absences ; </a:t>
            </a:r>
          </a:p>
          <a:p>
            <a:pPr lvl="1">
              <a:lnSpc>
                <a:spcPct val="150000"/>
              </a:lnSpc>
            </a:pPr>
            <a:r>
              <a:rPr lang="fr-FR" sz="800" dirty="0">
                <a:latin typeface="Montserrat Medium" panose="00000600000000000000"/>
              </a:rPr>
              <a:t>les abandons ; les retards ; etc…). </a:t>
            </a:r>
            <a:r>
              <a:rPr lang="fr-FR" sz="800" b="1" dirty="0">
                <a:latin typeface="Montserrat Medium" panose="00000600000000000000"/>
              </a:rPr>
              <a:t>30%</a:t>
            </a:r>
          </a:p>
        </p:txBody>
      </p:sp>
      <p:sp>
        <p:nvSpPr>
          <p:cNvPr id="5" name="object 50">
            <a:extLst>
              <a:ext uri="{FF2B5EF4-FFF2-40B4-BE49-F238E27FC236}">
                <a16:creationId xmlns:a16="http://schemas.microsoft.com/office/drawing/2014/main" id="{3ADB4AE5-A849-4D3C-9211-D35F7C29F882}"/>
              </a:ext>
            </a:extLst>
          </p:cNvPr>
          <p:cNvSpPr txBox="1">
            <a:spLocks/>
          </p:cNvSpPr>
          <p:nvPr/>
        </p:nvSpPr>
        <p:spPr>
          <a:xfrm>
            <a:off x="402510" y="149038"/>
            <a:ext cx="39726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DEMARCHE D’INTERVENTION</a:t>
            </a:r>
          </a:p>
        </p:txBody>
      </p:sp>
      <p:sp>
        <p:nvSpPr>
          <p:cNvPr id="7" name="Rectangle 6"/>
          <p:cNvSpPr/>
          <p:nvPr/>
        </p:nvSpPr>
        <p:spPr>
          <a:xfrm>
            <a:off x="0" y="497685"/>
            <a:ext cx="4572000" cy="338554"/>
          </a:xfrm>
          <a:prstGeom prst="rect">
            <a:avLst/>
          </a:prstGeom>
        </p:spPr>
        <p:txBody>
          <a:bodyPr wrap="square">
            <a:spAutoFit/>
          </a:bodyPr>
          <a:lstStyle/>
          <a:p>
            <a:pPr marL="12689" lvl="0">
              <a:spcBef>
                <a:spcPts val="100"/>
              </a:spcBef>
            </a:pPr>
            <a:r>
              <a:rPr lang="en-US" sz="800" dirty="0">
                <a:solidFill>
                  <a:srgbClr val="0D0D0D"/>
                </a:solidFill>
                <a:latin typeface="Montserrat Medium"/>
                <a:cs typeface="Montserrat"/>
              </a:rPr>
              <a:t>Il s’agit ici de presenter notre gestion du capacitaire en fonction des données ci dessous:</a:t>
            </a:r>
          </a:p>
        </p:txBody>
      </p:sp>
      <p:pic>
        <p:nvPicPr>
          <p:cNvPr id="2" name="object 4">
            <a:extLst>
              <a:ext uri="{FF2B5EF4-FFF2-40B4-BE49-F238E27FC236}">
                <a16:creationId xmlns:a16="http://schemas.microsoft.com/office/drawing/2014/main" id="{9D8B2088-50BC-C7EB-148F-D93117CCB984}"/>
              </a:ext>
            </a:extLst>
          </p:cNvPr>
          <p:cNvPicPr/>
          <p:nvPr/>
        </p:nvPicPr>
        <p:blipFill>
          <a:blip r:embed="rId3" cstate="print"/>
          <a:stretch>
            <a:fillRect/>
          </a:stretch>
        </p:blipFill>
        <p:spPr>
          <a:xfrm>
            <a:off x="5425537" y="2951138"/>
            <a:ext cx="343631" cy="328378"/>
          </a:xfrm>
          <a:prstGeom prst="rect">
            <a:avLst/>
          </a:prstGeom>
        </p:spPr>
      </p:pic>
      <p:pic>
        <p:nvPicPr>
          <p:cNvPr id="4" name="Image 3">
            <a:extLst>
              <a:ext uri="{FF2B5EF4-FFF2-40B4-BE49-F238E27FC236}">
                <a16:creationId xmlns:a16="http://schemas.microsoft.com/office/drawing/2014/main" id="{C6A9CC29-06C2-F29E-1985-278372A231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50">
            <a:extLst>
              <a:ext uri="{FF2B5EF4-FFF2-40B4-BE49-F238E27FC236}">
                <a16:creationId xmlns:a16="http://schemas.microsoft.com/office/drawing/2014/main" id="{3ADB4AE5-A849-4D3C-9211-D35F7C29F882}"/>
              </a:ext>
            </a:extLst>
          </p:cNvPr>
          <p:cNvSpPr txBox="1">
            <a:spLocks/>
          </p:cNvSpPr>
          <p:nvPr/>
        </p:nvSpPr>
        <p:spPr>
          <a:xfrm>
            <a:off x="402510" y="149038"/>
            <a:ext cx="41250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CAPACITAIRE</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graphicFrame>
        <p:nvGraphicFramePr>
          <p:cNvPr id="4" name="Graphique 3">
            <a:extLst>
              <a:ext uri="{FF2B5EF4-FFF2-40B4-BE49-F238E27FC236}">
                <a16:creationId xmlns:a16="http://schemas.microsoft.com/office/drawing/2014/main" id="{AF67B84B-F857-1979-0942-EF0F464F5B0B}"/>
              </a:ext>
            </a:extLst>
          </p:cNvPr>
          <p:cNvGraphicFramePr>
            <a:graphicFrameLocks/>
          </p:cNvGraphicFramePr>
          <p:nvPr>
            <p:extLst>
              <p:ext uri="{D42A27DB-BD31-4B8C-83A1-F6EECF244321}">
                <p14:modId xmlns:p14="http://schemas.microsoft.com/office/powerpoint/2010/main" val="1923992275"/>
              </p:ext>
            </p:extLst>
          </p:nvPr>
        </p:nvGraphicFramePr>
        <p:xfrm>
          <a:off x="-1045" y="488691"/>
          <a:ext cx="4267199" cy="2790825"/>
        </p:xfrm>
        <a:graphic>
          <a:graphicData uri="http://schemas.openxmlformats.org/drawingml/2006/chart">
            <c:chart xmlns:c="http://schemas.openxmlformats.org/drawingml/2006/chart" xmlns:r="http://schemas.openxmlformats.org/officeDocument/2006/relationships" r:id="rId4"/>
          </a:graphicData>
        </a:graphic>
      </p:graphicFrame>
      <p:pic>
        <p:nvPicPr>
          <p:cNvPr id="9" name="object 4">
            <a:extLst>
              <a:ext uri="{FF2B5EF4-FFF2-40B4-BE49-F238E27FC236}">
                <a16:creationId xmlns:a16="http://schemas.microsoft.com/office/drawing/2014/main" id="{95E9B27B-0A6A-2670-8E37-570CD0140DC4}"/>
              </a:ext>
            </a:extLst>
          </p:cNvPr>
          <p:cNvPicPr/>
          <p:nvPr/>
        </p:nvPicPr>
        <p:blipFill>
          <a:blip r:embed="rId5"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235974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50">
            <a:extLst>
              <a:ext uri="{FF2B5EF4-FFF2-40B4-BE49-F238E27FC236}">
                <a16:creationId xmlns:a16="http://schemas.microsoft.com/office/drawing/2014/main" id="{3ADB4AE5-A849-4D3C-9211-D35F7C29F882}"/>
              </a:ext>
            </a:extLst>
          </p:cNvPr>
          <p:cNvSpPr txBox="1">
            <a:spLocks/>
          </p:cNvSpPr>
          <p:nvPr/>
        </p:nvSpPr>
        <p:spPr>
          <a:xfrm>
            <a:off x="402510" y="149038"/>
            <a:ext cx="41250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CAPACITAIRE</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r="69419"/>
          <a:stretch/>
        </p:blipFill>
        <p:spPr>
          <a:xfrm>
            <a:off x="0" y="-12206"/>
            <a:ext cx="343631" cy="243236"/>
          </a:xfrm>
          <a:prstGeom prst="rect">
            <a:avLst/>
          </a:prstGeom>
        </p:spPr>
      </p:pic>
      <p:pic>
        <p:nvPicPr>
          <p:cNvPr id="9" name="object 4">
            <a:extLst>
              <a:ext uri="{FF2B5EF4-FFF2-40B4-BE49-F238E27FC236}">
                <a16:creationId xmlns:a16="http://schemas.microsoft.com/office/drawing/2014/main" id="{95E9B27B-0A6A-2670-8E37-570CD0140DC4}"/>
              </a:ext>
            </a:extLst>
          </p:cNvPr>
          <p:cNvPicPr/>
          <p:nvPr/>
        </p:nvPicPr>
        <p:blipFill>
          <a:blip r:embed="rId4" cstate="print"/>
          <a:stretch>
            <a:fillRect/>
          </a:stretch>
        </p:blipFill>
        <p:spPr>
          <a:xfrm>
            <a:off x="5425537" y="2951138"/>
            <a:ext cx="343631" cy="328378"/>
          </a:xfrm>
          <a:prstGeom prst="rect">
            <a:avLst/>
          </a:prstGeom>
        </p:spPr>
      </p:pic>
      <p:graphicFrame>
        <p:nvGraphicFramePr>
          <p:cNvPr id="2" name="Graphique 1">
            <a:extLst>
              <a:ext uri="{FF2B5EF4-FFF2-40B4-BE49-F238E27FC236}">
                <a16:creationId xmlns:a16="http://schemas.microsoft.com/office/drawing/2014/main" id="{45883C8E-62D9-416A-9A56-36A7892A3C39}"/>
              </a:ext>
            </a:extLst>
          </p:cNvPr>
          <p:cNvGraphicFramePr>
            <a:graphicFrameLocks/>
          </p:cNvGraphicFramePr>
          <p:nvPr>
            <p:extLst>
              <p:ext uri="{D42A27DB-BD31-4B8C-83A1-F6EECF244321}">
                <p14:modId xmlns:p14="http://schemas.microsoft.com/office/powerpoint/2010/main" val="4191039468"/>
              </p:ext>
            </p:extLst>
          </p:nvPr>
        </p:nvGraphicFramePr>
        <p:xfrm>
          <a:off x="1" y="488691"/>
          <a:ext cx="4298950" cy="2806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971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r="69419"/>
          <a:stretch/>
        </p:blipFill>
        <p:spPr>
          <a:xfrm>
            <a:off x="0" y="-13287"/>
            <a:ext cx="343631" cy="243060"/>
          </a:xfrm>
          <a:prstGeom prst="rect">
            <a:avLst/>
          </a:prstGeom>
        </p:spPr>
      </p:pic>
      <p:sp>
        <p:nvSpPr>
          <p:cNvPr id="13" name="object 50">
            <a:extLst>
              <a:ext uri="{FF2B5EF4-FFF2-40B4-BE49-F238E27FC236}">
                <a16:creationId xmlns:a16="http://schemas.microsoft.com/office/drawing/2014/main" id="{3ADB4AE5-A849-4D3C-9211-D35F7C29F882}"/>
              </a:ext>
            </a:extLst>
          </p:cNvPr>
          <p:cNvSpPr txBox="1">
            <a:spLocks/>
          </p:cNvSpPr>
          <p:nvPr/>
        </p:nvSpPr>
        <p:spPr>
          <a:xfrm>
            <a:off x="402510" y="149038"/>
            <a:ext cx="41250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DEMARCHE D’INTERVENTION</a:t>
            </a:r>
          </a:p>
        </p:txBody>
      </p:sp>
      <p:sp>
        <p:nvSpPr>
          <p:cNvPr id="15" name="Rectangle 14"/>
          <p:cNvSpPr/>
          <p:nvPr/>
        </p:nvSpPr>
        <p:spPr>
          <a:xfrm>
            <a:off x="-44450" y="572492"/>
            <a:ext cx="3108800" cy="2841804"/>
          </a:xfrm>
          <a:prstGeom prst="rect">
            <a:avLst/>
          </a:prstGeom>
        </p:spPr>
        <p:txBody>
          <a:bodyPr wrap="square">
            <a:spAutoFit/>
          </a:bodyPr>
          <a:lstStyle/>
          <a:p>
            <a:pPr marL="12689">
              <a:lnSpc>
                <a:spcPct val="150000"/>
              </a:lnSpc>
              <a:spcBef>
                <a:spcPts val="100"/>
              </a:spcBef>
            </a:pPr>
            <a:r>
              <a:rPr lang="en-US" sz="800" dirty="0">
                <a:solidFill>
                  <a:srgbClr val="0D0D0D"/>
                </a:solidFill>
                <a:latin typeface="Montserrat Medium"/>
                <a:cs typeface="Montserrat"/>
              </a:rPr>
              <a:t>Notre </a:t>
            </a:r>
            <a:r>
              <a:rPr lang="en-US" sz="800" dirty="0" err="1">
                <a:solidFill>
                  <a:srgbClr val="0D0D0D"/>
                </a:solidFill>
                <a:latin typeface="Montserrat Medium"/>
                <a:cs typeface="Montserrat"/>
              </a:rPr>
              <a:t>stratégie</a:t>
            </a:r>
            <a:r>
              <a:rPr lang="en-US" sz="800" dirty="0">
                <a:solidFill>
                  <a:srgbClr val="0D0D0D"/>
                </a:solidFill>
                <a:latin typeface="Montserrat Medium"/>
                <a:cs typeface="Montserrat"/>
              </a:rPr>
              <a:t> de </a:t>
            </a:r>
            <a:r>
              <a:rPr lang="en-US" sz="800" dirty="0" err="1">
                <a:solidFill>
                  <a:srgbClr val="0D0D0D"/>
                </a:solidFill>
                <a:latin typeface="Montserrat Medium"/>
                <a:cs typeface="Montserrat"/>
              </a:rPr>
              <a:t>prise</a:t>
            </a:r>
            <a:r>
              <a:rPr lang="en-US" sz="800" dirty="0">
                <a:solidFill>
                  <a:srgbClr val="0D0D0D"/>
                </a:solidFill>
                <a:latin typeface="Montserrat Medium"/>
                <a:cs typeface="Montserrat"/>
              </a:rPr>
              <a:t> en </a:t>
            </a:r>
            <a:r>
              <a:rPr lang="fr-FR" altLang="fr-FR" sz="800" dirty="0">
                <a:solidFill>
                  <a:srgbClr val="0D0D0D"/>
                </a:solidFill>
                <a:latin typeface="Montserrat Medium"/>
                <a:cs typeface="Montserrat"/>
                <a:sym typeface="Arial" panose="020B0604020202020204" pitchFamily="34" charset="0"/>
              </a:rPr>
              <a:t>charge globale et permanente des requêtes clientes dans une démarche qualité et d’Efficacité commerciale passe par:</a:t>
            </a:r>
          </a:p>
          <a:p>
            <a:pPr marL="184139" indent="-171450">
              <a:lnSpc>
                <a:spcPct val="150000"/>
              </a:lnSpc>
              <a:spcBef>
                <a:spcPts val="100"/>
              </a:spcBef>
              <a:buFont typeface="Wingdings" panose="05000000000000000000" pitchFamily="2" charset="2"/>
              <a:buChar char="ü"/>
            </a:pPr>
            <a:r>
              <a:rPr lang="fr-FR" altLang="fr-FR" sz="800" dirty="0">
                <a:solidFill>
                  <a:srgbClr val="0D0D0D"/>
                </a:solidFill>
                <a:latin typeface="Montserrat Medium"/>
                <a:cs typeface="Montserrat"/>
                <a:sym typeface="Arial" panose="020B0604020202020204" pitchFamily="34" charset="0"/>
              </a:rPr>
              <a:t>La garantie d’un traitement des contacts 24h/24 et 7j/7.</a:t>
            </a:r>
          </a:p>
          <a:p>
            <a:pPr marL="184139" indent="-171450">
              <a:lnSpc>
                <a:spcPct val="150000"/>
              </a:lnSpc>
              <a:spcBef>
                <a:spcPts val="100"/>
              </a:spcBef>
              <a:buFont typeface="Wingdings" panose="05000000000000000000" pitchFamily="2" charset="2"/>
              <a:buChar char="ü"/>
            </a:pPr>
            <a:r>
              <a:rPr lang="fr-FR" altLang="fr-FR" sz="800" dirty="0">
                <a:solidFill>
                  <a:srgbClr val="0D0D0D"/>
                </a:solidFill>
                <a:latin typeface="Montserrat Medium"/>
                <a:cs typeface="Montserrat"/>
                <a:sym typeface="Arial" panose="020B0604020202020204" pitchFamily="34" charset="0"/>
              </a:rPr>
              <a:t>La mise en place d’un plan de formation </a:t>
            </a:r>
            <a:r>
              <a:rPr lang="fr-FR" altLang="fr-FR" sz="800" dirty="0" err="1">
                <a:solidFill>
                  <a:srgbClr val="0D0D0D"/>
                </a:solidFill>
                <a:latin typeface="Montserrat Medium"/>
                <a:cs typeface="Montserrat"/>
                <a:sym typeface="Arial" panose="020B0604020202020204" pitchFamily="34" charset="0"/>
              </a:rPr>
              <a:t>initale</a:t>
            </a:r>
            <a:r>
              <a:rPr lang="fr-FR" altLang="fr-FR" sz="800" dirty="0">
                <a:solidFill>
                  <a:srgbClr val="0D0D0D"/>
                </a:solidFill>
                <a:latin typeface="Montserrat Medium"/>
                <a:cs typeface="Montserrat"/>
                <a:sym typeface="Arial" panose="020B0604020202020204" pitchFamily="34" charset="0"/>
              </a:rPr>
              <a:t> et continue déclenché selon les retours qualité. Un total de 3h de Formation Mensuel programmé </a:t>
            </a:r>
          </a:p>
          <a:p>
            <a:pPr marL="12689">
              <a:lnSpc>
                <a:spcPct val="150000"/>
              </a:lnSpc>
              <a:spcBef>
                <a:spcPts val="100"/>
              </a:spcBef>
            </a:pPr>
            <a:r>
              <a:rPr lang="fr-FR" altLang="fr-FR" sz="800" dirty="0">
                <a:solidFill>
                  <a:srgbClr val="0D0D0D"/>
                </a:solidFill>
                <a:latin typeface="Montserrat Medium"/>
                <a:cs typeface="Montserrat"/>
                <a:sym typeface="Arial" panose="020B0604020202020204" pitchFamily="34" charset="0"/>
              </a:rPr>
              <a:t>      pour tous les agents.</a:t>
            </a:r>
          </a:p>
          <a:p>
            <a:pPr marL="184139" indent="-171450">
              <a:lnSpc>
                <a:spcPct val="150000"/>
              </a:lnSpc>
              <a:spcBef>
                <a:spcPts val="100"/>
              </a:spcBef>
              <a:buFont typeface="Wingdings" panose="05000000000000000000" pitchFamily="2" charset="2"/>
              <a:buChar char="ü"/>
            </a:pPr>
            <a:r>
              <a:rPr lang="fr-FR" altLang="fr-FR" sz="800" dirty="0">
                <a:solidFill>
                  <a:srgbClr val="0D0D0D"/>
                </a:solidFill>
                <a:latin typeface="Montserrat Medium"/>
                <a:cs typeface="Montserrat"/>
                <a:sym typeface="Arial" panose="020B0604020202020204" pitchFamily="34" charset="0"/>
              </a:rPr>
              <a:t>Des ratios d’encadrement smart pour un suivi </a:t>
            </a:r>
          </a:p>
          <a:p>
            <a:pPr marL="12689">
              <a:lnSpc>
                <a:spcPct val="150000"/>
              </a:lnSpc>
              <a:spcBef>
                <a:spcPts val="100"/>
              </a:spcBef>
            </a:pPr>
            <a:r>
              <a:rPr lang="fr-FR" altLang="fr-FR" sz="800" dirty="0">
                <a:solidFill>
                  <a:srgbClr val="0D0D0D"/>
                </a:solidFill>
                <a:latin typeface="Montserrat Medium"/>
                <a:cs typeface="Montserrat"/>
                <a:sym typeface="Arial" panose="020B0604020202020204" pitchFamily="34" charset="0"/>
              </a:rPr>
              <a:t>       et un accompagnement individuel des équipes</a:t>
            </a:r>
          </a:p>
          <a:p>
            <a:pPr marL="12689">
              <a:lnSpc>
                <a:spcPct val="150000"/>
              </a:lnSpc>
              <a:spcBef>
                <a:spcPts val="100"/>
              </a:spcBef>
            </a:pPr>
            <a:endParaRPr lang="fr-FR" altLang="fr-FR" sz="800" dirty="0">
              <a:latin typeface="Montserrat Medium"/>
              <a:cs typeface="Montserrat"/>
              <a:sym typeface="Arial" panose="020B0604020202020204" pitchFamily="34" charset="0"/>
            </a:endParaRPr>
          </a:p>
          <a:p>
            <a:pPr marL="12689">
              <a:lnSpc>
                <a:spcPct val="150000"/>
              </a:lnSpc>
              <a:spcBef>
                <a:spcPts val="100"/>
              </a:spcBef>
            </a:pPr>
            <a:endParaRPr lang="fr-FR" altLang="fr-FR" sz="800" dirty="0">
              <a:solidFill>
                <a:srgbClr val="0D0D0D"/>
              </a:solidFill>
              <a:latin typeface="Montserrat Medium"/>
              <a:cs typeface="Montserrat"/>
              <a:sym typeface="Arial" panose="020B0604020202020204" pitchFamily="34" charset="0"/>
            </a:endParaRPr>
          </a:p>
          <a:p>
            <a:pPr marL="184139" indent="-171450">
              <a:spcBef>
                <a:spcPts val="100"/>
              </a:spcBef>
              <a:buFont typeface="Wingdings" panose="05000000000000000000" pitchFamily="2" charset="2"/>
              <a:buChar char="ü"/>
            </a:pPr>
            <a:endParaRPr lang="fr-FR" altLang="fr-FR" sz="800" dirty="0">
              <a:solidFill>
                <a:srgbClr val="0D0D0D"/>
              </a:solidFill>
              <a:latin typeface="Montserrat Medium"/>
              <a:cs typeface="Montserrat"/>
              <a:sym typeface="Arial" panose="020B0604020202020204" pitchFamily="34" charset="0"/>
            </a:endParaRPr>
          </a:p>
          <a:p>
            <a:pPr marL="12689" lvl="0">
              <a:spcBef>
                <a:spcPts val="100"/>
              </a:spcBef>
            </a:pPr>
            <a:endParaRPr lang="en-US" sz="800" dirty="0">
              <a:solidFill>
                <a:srgbClr val="0D0D0D"/>
              </a:solidFill>
              <a:latin typeface="Montserrat Medium"/>
              <a:cs typeface="Montserrat"/>
            </a:endParaRPr>
          </a:p>
        </p:txBody>
      </p:sp>
      <p:pic>
        <p:nvPicPr>
          <p:cNvPr id="3" name="object 4">
            <a:extLst>
              <a:ext uri="{FF2B5EF4-FFF2-40B4-BE49-F238E27FC236}">
                <a16:creationId xmlns:a16="http://schemas.microsoft.com/office/drawing/2014/main" id="{F7931C54-AB2D-395A-9185-A6EC258591CF}"/>
              </a:ext>
            </a:extLst>
          </p:cNvPr>
          <p:cNvPicPr/>
          <p:nvPr/>
        </p:nvPicPr>
        <p:blipFill>
          <a:blip r:embed="rId4"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115295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object 27"/>
          <p:cNvSpPr txBox="1"/>
          <p:nvPr/>
        </p:nvSpPr>
        <p:spPr>
          <a:xfrm>
            <a:off x="1812684" y="172123"/>
            <a:ext cx="114300"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2</a:t>
            </a:r>
            <a:endParaRPr sz="1200" dirty="0">
              <a:solidFill>
                <a:prstClr val="black"/>
              </a:solidFill>
              <a:latin typeface="Montserrat SemiBold"/>
              <a:cs typeface="Montserrat SemiBold"/>
            </a:endParaRPr>
          </a:p>
        </p:txBody>
      </p:sp>
      <p:sp>
        <p:nvSpPr>
          <p:cNvPr id="28" name="object 28"/>
          <p:cNvSpPr txBox="1"/>
          <p:nvPr/>
        </p:nvSpPr>
        <p:spPr>
          <a:xfrm>
            <a:off x="222467" y="470226"/>
            <a:ext cx="953135" cy="382156"/>
          </a:xfrm>
          <a:prstGeom prst="rect">
            <a:avLst/>
          </a:prstGeom>
        </p:spPr>
        <p:txBody>
          <a:bodyPr vert="horz" wrap="square" lIns="0" tIns="12700" rIns="0" bIns="0" rtlCol="0">
            <a:spAutoFit/>
          </a:bodyPr>
          <a:lstStyle/>
          <a:p>
            <a:pPr marL="12690" marR="5076" indent="-634" algn="ctr" defTabSz="913713">
              <a:spcBef>
                <a:spcPts val="1209"/>
              </a:spcBef>
            </a:pPr>
            <a:r>
              <a:rPr lang="fr-FR" sz="800" b="1" dirty="0">
                <a:latin typeface="Montserrat Medium" panose="00000600000000000000" pitchFamily="2" charset="0"/>
                <a:cs typeface="Montserrat"/>
              </a:rPr>
              <a:t>DÉTECTION DES BESOINS EN FORMATION</a:t>
            </a:r>
            <a:endParaRPr lang="fr-FR" sz="800" dirty="0">
              <a:latin typeface="Montserrat Medium" panose="00000600000000000000" pitchFamily="2" charset="0"/>
              <a:cs typeface="Montserrat"/>
            </a:endParaRPr>
          </a:p>
        </p:txBody>
      </p:sp>
      <p:sp>
        <p:nvSpPr>
          <p:cNvPr id="32" name="object 32"/>
          <p:cNvSpPr txBox="1"/>
          <p:nvPr/>
        </p:nvSpPr>
        <p:spPr>
          <a:xfrm>
            <a:off x="642329" y="1222543"/>
            <a:ext cx="114300"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3</a:t>
            </a:r>
            <a:endParaRPr sz="1200" dirty="0">
              <a:solidFill>
                <a:prstClr val="black"/>
              </a:solidFill>
              <a:latin typeface="Montserrat SemiBold"/>
              <a:cs typeface="Montserrat SemiBold"/>
            </a:endParaRPr>
          </a:p>
        </p:txBody>
      </p:sp>
      <p:sp>
        <p:nvSpPr>
          <p:cNvPr id="33" name="object 33"/>
          <p:cNvSpPr txBox="1"/>
          <p:nvPr/>
        </p:nvSpPr>
        <p:spPr>
          <a:xfrm>
            <a:off x="217990" y="1543993"/>
            <a:ext cx="962966" cy="259045"/>
          </a:xfrm>
          <a:prstGeom prst="rect">
            <a:avLst/>
          </a:prstGeom>
        </p:spPr>
        <p:txBody>
          <a:bodyPr vert="horz" wrap="square" lIns="0" tIns="12700" rIns="0" bIns="0" rtlCol="0">
            <a:spAutoFit/>
          </a:bodyPr>
          <a:lstStyle/>
          <a:p>
            <a:pPr marL="12690" marR="5076" indent="-634" algn="ctr" defTabSz="913713">
              <a:spcBef>
                <a:spcPts val="1209"/>
              </a:spcBef>
            </a:pPr>
            <a:r>
              <a:rPr lang="fr-FR" sz="800" b="1" dirty="0">
                <a:latin typeface="Montserrat Medium" panose="00000600000000000000" pitchFamily="2" charset="0"/>
                <a:cs typeface="Montserrat"/>
              </a:rPr>
              <a:t>DÉCOUVERTE DE LA FORMATION</a:t>
            </a:r>
            <a:endParaRPr lang="fr-FR" sz="800" dirty="0">
              <a:latin typeface="Montserrat Medium" panose="00000600000000000000" pitchFamily="2" charset="0"/>
              <a:cs typeface="Montserrat"/>
            </a:endParaRPr>
          </a:p>
        </p:txBody>
      </p:sp>
      <p:sp>
        <p:nvSpPr>
          <p:cNvPr id="34" name="object 34"/>
          <p:cNvSpPr txBox="1"/>
          <p:nvPr/>
        </p:nvSpPr>
        <p:spPr>
          <a:xfrm>
            <a:off x="657645" y="172123"/>
            <a:ext cx="83820"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1</a:t>
            </a:r>
            <a:endParaRPr sz="1200">
              <a:solidFill>
                <a:prstClr val="black"/>
              </a:solidFill>
              <a:latin typeface="Montserrat SemiBold"/>
              <a:cs typeface="Montserrat SemiBold"/>
            </a:endParaRPr>
          </a:p>
        </p:txBody>
      </p:sp>
      <p:sp>
        <p:nvSpPr>
          <p:cNvPr id="35" name="object 35"/>
          <p:cNvSpPr txBox="1"/>
          <p:nvPr/>
        </p:nvSpPr>
        <p:spPr>
          <a:xfrm>
            <a:off x="2994532" y="1222543"/>
            <a:ext cx="114935"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5</a:t>
            </a:r>
            <a:endParaRPr sz="1200">
              <a:solidFill>
                <a:prstClr val="black"/>
              </a:solidFill>
              <a:latin typeface="Montserrat SemiBold"/>
              <a:cs typeface="Montserrat SemiBold"/>
            </a:endParaRPr>
          </a:p>
        </p:txBody>
      </p:sp>
      <p:sp>
        <p:nvSpPr>
          <p:cNvPr id="36" name="object 36"/>
          <p:cNvSpPr txBox="1"/>
          <p:nvPr/>
        </p:nvSpPr>
        <p:spPr>
          <a:xfrm>
            <a:off x="1374728" y="1537901"/>
            <a:ext cx="962966" cy="382156"/>
          </a:xfrm>
          <a:prstGeom prst="rect">
            <a:avLst/>
          </a:prstGeom>
        </p:spPr>
        <p:txBody>
          <a:bodyPr vert="horz" wrap="square" lIns="0" tIns="12700" rIns="0" bIns="0" rtlCol="0">
            <a:spAutoFit/>
          </a:bodyPr>
          <a:lstStyle/>
          <a:p>
            <a:pPr marL="12056" marR="5076" algn="ctr" defTabSz="913713">
              <a:spcBef>
                <a:spcPts val="1209"/>
              </a:spcBef>
            </a:pPr>
            <a:r>
              <a:rPr lang="en-US" sz="800" b="1" dirty="0">
                <a:latin typeface="Montserrat Medium" panose="00000600000000000000" pitchFamily="2" charset="0"/>
                <a:cs typeface="Montserrat"/>
              </a:rPr>
              <a:t>ADMINISTRATION DE LA FORMATION</a:t>
            </a:r>
            <a:endParaRPr lang="en-US" sz="800" dirty="0">
              <a:latin typeface="Montserrat Medium" panose="00000600000000000000" pitchFamily="2" charset="0"/>
              <a:cs typeface="Montserrat"/>
            </a:endParaRPr>
          </a:p>
        </p:txBody>
      </p:sp>
      <p:sp>
        <p:nvSpPr>
          <p:cNvPr id="37" name="object 37"/>
          <p:cNvSpPr txBox="1"/>
          <p:nvPr/>
        </p:nvSpPr>
        <p:spPr>
          <a:xfrm>
            <a:off x="2674289" y="1543993"/>
            <a:ext cx="862661" cy="382156"/>
          </a:xfrm>
          <a:prstGeom prst="rect">
            <a:avLst/>
          </a:prstGeom>
        </p:spPr>
        <p:txBody>
          <a:bodyPr vert="horz" wrap="square" lIns="0" tIns="12700" rIns="0" bIns="0" rtlCol="0">
            <a:spAutoFit/>
          </a:bodyPr>
          <a:lstStyle/>
          <a:p>
            <a:pPr algn="ctr" defTabSz="913713">
              <a:spcBef>
                <a:spcPts val="1149"/>
              </a:spcBef>
            </a:pPr>
            <a:r>
              <a:rPr lang="fr-FR" sz="800" b="1" dirty="0">
                <a:latin typeface="Montserrat Medium" panose="00000600000000000000" pitchFamily="2" charset="0"/>
                <a:cs typeface="Montserrat"/>
              </a:rPr>
              <a:t>VALIDATION DES ACQUIS DE LA FORMATION</a:t>
            </a:r>
            <a:endParaRPr lang="fr-FR" sz="800" dirty="0">
              <a:latin typeface="Montserrat Medium" panose="00000600000000000000" pitchFamily="2" charset="0"/>
              <a:cs typeface="Montserrat"/>
            </a:endParaRPr>
          </a:p>
        </p:txBody>
      </p:sp>
      <p:sp>
        <p:nvSpPr>
          <p:cNvPr id="38" name="object 38"/>
          <p:cNvSpPr txBox="1"/>
          <p:nvPr/>
        </p:nvSpPr>
        <p:spPr>
          <a:xfrm>
            <a:off x="638900" y="2266872"/>
            <a:ext cx="121285"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6</a:t>
            </a:r>
            <a:endParaRPr sz="1200">
              <a:solidFill>
                <a:prstClr val="black"/>
              </a:solidFill>
              <a:latin typeface="Montserrat SemiBold"/>
              <a:cs typeface="Montserrat SemiBold"/>
            </a:endParaRPr>
          </a:p>
        </p:txBody>
      </p:sp>
      <p:sp>
        <p:nvSpPr>
          <p:cNvPr id="39" name="object 39"/>
          <p:cNvSpPr txBox="1"/>
          <p:nvPr/>
        </p:nvSpPr>
        <p:spPr>
          <a:xfrm>
            <a:off x="217990" y="2588321"/>
            <a:ext cx="963294" cy="382156"/>
          </a:xfrm>
          <a:prstGeom prst="rect">
            <a:avLst/>
          </a:prstGeom>
        </p:spPr>
        <p:txBody>
          <a:bodyPr vert="horz" wrap="square" lIns="0" tIns="12700" rIns="0" bIns="0" rtlCol="0">
            <a:spAutoFit/>
          </a:bodyPr>
          <a:lstStyle/>
          <a:p>
            <a:pPr marL="12690" marR="5076" indent="-634" algn="ctr" defTabSz="913713">
              <a:spcBef>
                <a:spcPts val="1209"/>
              </a:spcBef>
            </a:pPr>
            <a:r>
              <a:rPr lang="en-US" sz="800" b="1" dirty="0">
                <a:latin typeface="Montserrat Medium" panose="00000600000000000000" pitchFamily="2" charset="0"/>
                <a:cs typeface="Montserrat"/>
              </a:rPr>
              <a:t>SITUATION PROFESSIONNELLE/OUTILS</a:t>
            </a:r>
            <a:endParaRPr lang="en-US" sz="800" dirty="0">
              <a:latin typeface="Montserrat Medium" panose="00000600000000000000" pitchFamily="2" charset="0"/>
              <a:cs typeface="Montserrat"/>
            </a:endParaRPr>
          </a:p>
        </p:txBody>
      </p:sp>
      <p:sp>
        <p:nvSpPr>
          <p:cNvPr id="40" name="object 40"/>
          <p:cNvSpPr txBox="1"/>
          <p:nvPr/>
        </p:nvSpPr>
        <p:spPr>
          <a:xfrm>
            <a:off x="1804238" y="1222543"/>
            <a:ext cx="128905"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4</a:t>
            </a:r>
            <a:endParaRPr sz="1200" dirty="0">
              <a:solidFill>
                <a:prstClr val="black"/>
              </a:solidFill>
              <a:latin typeface="Montserrat SemiBold"/>
              <a:cs typeface="Montserrat SemiBold"/>
            </a:endParaRPr>
          </a:p>
        </p:txBody>
      </p:sp>
      <p:sp>
        <p:nvSpPr>
          <p:cNvPr id="41" name="object 41"/>
          <p:cNvSpPr txBox="1"/>
          <p:nvPr/>
        </p:nvSpPr>
        <p:spPr>
          <a:xfrm>
            <a:off x="2986747" y="2266872"/>
            <a:ext cx="125095"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8</a:t>
            </a:r>
            <a:endParaRPr sz="1200" dirty="0">
              <a:solidFill>
                <a:prstClr val="black"/>
              </a:solidFill>
              <a:latin typeface="Montserrat SemiBold"/>
              <a:cs typeface="Montserrat SemiBold"/>
            </a:endParaRPr>
          </a:p>
        </p:txBody>
      </p:sp>
      <p:sp>
        <p:nvSpPr>
          <p:cNvPr id="42" name="object 42"/>
          <p:cNvSpPr txBox="1"/>
          <p:nvPr/>
        </p:nvSpPr>
        <p:spPr>
          <a:xfrm>
            <a:off x="1407991" y="2702207"/>
            <a:ext cx="940435" cy="135935"/>
          </a:xfrm>
          <a:prstGeom prst="rect">
            <a:avLst/>
          </a:prstGeom>
        </p:spPr>
        <p:txBody>
          <a:bodyPr vert="horz" wrap="square" lIns="0" tIns="12700" rIns="0" bIns="0" rtlCol="0">
            <a:spAutoFit/>
          </a:bodyPr>
          <a:lstStyle/>
          <a:p>
            <a:pPr algn="ctr" defTabSz="913713">
              <a:spcBef>
                <a:spcPts val="984"/>
              </a:spcBef>
            </a:pPr>
            <a:r>
              <a:rPr lang="en-US" sz="800" b="1" dirty="0">
                <a:latin typeface="Montserrat Medium" panose="00000600000000000000" pitchFamily="2" charset="0"/>
                <a:cs typeface="Montserrat"/>
              </a:rPr>
              <a:t>ÉVALUATION</a:t>
            </a:r>
            <a:endParaRPr lang="en-US" sz="800" dirty="0">
              <a:latin typeface="Montserrat Medium" panose="00000600000000000000" pitchFamily="2" charset="0"/>
              <a:cs typeface="Montserrat"/>
            </a:endParaRPr>
          </a:p>
        </p:txBody>
      </p:sp>
      <p:sp>
        <p:nvSpPr>
          <p:cNvPr id="43" name="object 43"/>
          <p:cNvSpPr txBox="1"/>
          <p:nvPr/>
        </p:nvSpPr>
        <p:spPr>
          <a:xfrm>
            <a:off x="2571098" y="2599561"/>
            <a:ext cx="965852" cy="259045"/>
          </a:xfrm>
          <a:prstGeom prst="rect">
            <a:avLst/>
          </a:prstGeom>
        </p:spPr>
        <p:txBody>
          <a:bodyPr vert="horz" wrap="square" lIns="0" tIns="12700" rIns="0" bIns="0" rtlCol="0">
            <a:spAutoFit/>
          </a:bodyPr>
          <a:lstStyle/>
          <a:p>
            <a:pPr marL="12690" marR="5076" algn="ctr" defTabSz="913713">
              <a:spcBef>
                <a:spcPts val="1109"/>
              </a:spcBef>
            </a:pPr>
            <a:r>
              <a:rPr lang="fr-FR" sz="800" b="1" dirty="0">
                <a:latin typeface="Montserrat Medium" panose="00000600000000000000" pitchFamily="2" charset="0"/>
                <a:cs typeface="Montserrat"/>
              </a:rPr>
              <a:t>SUIVI DES AXES D’AMÉLIORATION</a:t>
            </a:r>
            <a:endParaRPr lang="fr-FR" sz="800" dirty="0">
              <a:latin typeface="Montserrat Medium" panose="00000600000000000000" pitchFamily="2" charset="0"/>
              <a:cs typeface="Montserrat"/>
            </a:endParaRPr>
          </a:p>
        </p:txBody>
      </p:sp>
      <p:sp>
        <p:nvSpPr>
          <p:cNvPr id="44" name="object 44"/>
          <p:cNvSpPr txBox="1"/>
          <p:nvPr/>
        </p:nvSpPr>
        <p:spPr>
          <a:xfrm>
            <a:off x="4164240" y="2266872"/>
            <a:ext cx="121285"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9</a:t>
            </a:r>
            <a:endParaRPr sz="1200" dirty="0">
              <a:solidFill>
                <a:prstClr val="black"/>
              </a:solidFill>
              <a:latin typeface="Montserrat SemiBold"/>
              <a:cs typeface="Montserrat SemiBold"/>
            </a:endParaRPr>
          </a:p>
        </p:txBody>
      </p:sp>
      <p:sp>
        <p:nvSpPr>
          <p:cNvPr id="45" name="object 45"/>
          <p:cNvSpPr txBox="1"/>
          <p:nvPr/>
        </p:nvSpPr>
        <p:spPr>
          <a:xfrm>
            <a:off x="3759622" y="2487666"/>
            <a:ext cx="965011" cy="505267"/>
          </a:xfrm>
          <a:prstGeom prst="rect">
            <a:avLst/>
          </a:prstGeom>
        </p:spPr>
        <p:txBody>
          <a:bodyPr vert="horz" wrap="square" lIns="0" tIns="12700" rIns="0" bIns="0" rtlCol="0">
            <a:spAutoFit/>
          </a:bodyPr>
          <a:lstStyle/>
          <a:p>
            <a:pPr marL="12690" marR="5076" algn="ctr" defTabSz="913713">
              <a:spcBef>
                <a:spcPts val="1109"/>
              </a:spcBef>
            </a:pPr>
            <a:r>
              <a:rPr lang="fr-FR" sz="800" b="1" dirty="0">
                <a:latin typeface="Montserrat Medium" panose="00000600000000000000" pitchFamily="2" charset="0"/>
                <a:cs typeface="Montserrat"/>
              </a:rPr>
              <a:t>PARTAGE DES RAPPORTS ET DES ÉVIDENCES DE LA FORMATION</a:t>
            </a:r>
            <a:endParaRPr lang="fr-FR" sz="800" dirty="0">
              <a:latin typeface="Montserrat Medium" panose="00000600000000000000" pitchFamily="2" charset="0"/>
              <a:cs typeface="Montserrat"/>
            </a:endParaRPr>
          </a:p>
        </p:txBody>
      </p:sp>
      <p:sp>
        <p:nvSpPr>
          <p:cNvPr id="46" name="object 46"/>
          <p:cNvSpPr txBox="1"/>
          <p:nvPr/>
        </p:nvSpPr>
        <p:spPr>
          <a:xfrm>
            <a:off x="1816239" y="2266872"/>
            <a:ext cx="118110" cy="208279"/>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Montserrat SemiBold"/>
                <a:cs typeface="Montserrat SemiBold"/>
              </a:rPr>
              <a:t>7</a:t>
            </a:r>
            <a:endParaRPr sz="1200">
              <a:solidFill>
                <a:prstClr val="black"/>
              </a:solidFill>
              <a:latin typeface="Montserrat SemiBold"/>
              <a:cs typeface="Montserrat SemiBold"/>
            </a:endParaRPr>
          </a:p>
        </p:txBody>
      </p:sp>
      <p:sp>
        <p:nvSpPr>
          <p:cNvPr id="47" name="object 47"/>
          <p:cNvSpPr txBox="1"/>
          <p:nvPr/>
        </p:nvSpPr>
        <p:spPr>
          <a:xfrm>
            <a:off x="3917951" y="277736"/>
            <a:ext cx="1765236" cy="882293"/>
          </a:xfrm>
          <a:prstGeom prst="rect">
            <a:avLst/>
          </a:prstGeom>
        </p:spPr>
        <p:txBody>
          <a:bodyPr vert="horz" wrap="square" lIns="0" tIns="25400" rIns="0" bIns="0" rtlCol="0">
            <a:spAutoFit/>
          </a:bodyPr>
          <a:lstStyle/>
          <a:p>
            <a:pPr marR="5715" algn="r">
              <a:spcBef>
                <a:spcPts val="200"/>
              </a:spcBef>
            </a:pPr>
            <a:r>
              <a:rPr lang="en-US" sz="1500" dirty="0">
                <a:solidFill>
                  <a:srgbClr val="FDFDFC"/>
                </a:solidFill>
                <a:latin typeface="Montserrat"/>
                <a:cs typeface="Montserrat"/>
              </a:rPr>
              <a:t>MÉTHODOLOGIE  Formation continue</a:t>
            </a:r>
          </a:p>
          <a:p>
            <a:pPr marR="5715" algn="r">
              <a:spcBef>
                <a:spcPts val="200"/>
              </a:spcBef>
            </a:pPr>
            <a:r>
              <a:rPr lang="fr-FR" sz="800" dirty="0">
                <a:solidFill>
                  <a:srgbClr val="FDFDFC"/>
                </a:solidFill>
                <a:latin typeface="Montserrat Medium" panose="00000600000000000000" pitchFamily="2" charset="0"/>
                <a:cs typeface="Arial"/>
              </a:rPr>
              <a:t>Ce graphique représente le cycle de mise en œuvre de la formation continue</a:t>
            </a:r>
            <a:endParaRPr sz="800" dirty="0">
              <a:solidFill>
                <a:prstClr val="black"/>
              </a:solidFill>
              <a:latin typeface="Arial"/>
              <a:cs typeface="Arial"/>
            </a:endParaRPr>
          </a:p>
        </p:txBody>
      </p:sp>
      <p:sp>
        <p:nvSpPr>
          <p:cNvPr id="2" name="object 29">
            <a:extLst>
              <a:ext uri="{FF2B5EF4-FFF2-40B4-BE49-F238E27FC236}">
                <a16:creationId xmlns:a16="http://schemas.microsoft.com/office/drawing/2014/main" id="{DC8323A1-8D38-432E-A263-06B0FC8A9AC9}"/>
              </a:ext>
            </a:extLst>
          </p:cNvPr>
          <p:cNvSpPr txBox="1"/>
          <p:nvPr/>
        </p:nvSpPr>
        <p:spPr>
          <a:xfrm>
            <a:off x="1357712" y="458553"/>
            <a:ext cx="1021956" cy="259045"/>
          </a:xfrm>
          <a:prstGeom prst="rect">
            <a:avLst/>
          </a:prstGeom>
        </p:spPr>
        <p:txBody>
          <a:bodyPr vert="horz" wrap="square" lIns="0" tIns="12700" rIns="0" bIns="0" rtlCol="0">
            <a:spAutoFit/>
          </a:bodyPr>
          <a:lstStyle/>
          <a:p>
            <a:pPr marL="12690" marR="5076" indent="-634" algn="ctr" defTabSz="913713">
              <a:spcBef>
                <a:spcPts val="1209"/>
              </a:spcBef>
            </a:pPr>
            <a:r>
              <a:rPr lang="fr-FR" sz="800" b="1" dirty="0">
                <a:latin typeface="Montserrat Medium" panose="00000600000000000000" pitchFamily="2" charset="0"/>
                <a:cs typeface="Montserrat"/>
              </a:rPr>
              <a:t>PLANIFICATION DE LA FORMATION</a:t>
            </a:r>
            <a:endParaRPr lang="fr-FR" sz="800" dirty="0">
              <a:latin typeface="Montserrat Medium" panose="00000600000000000000" pitchFamily="2" charset="0"/>
              <a:cs typeface="Montserrat"/>
            </a:endParaRPr>
          </a:p>
        </p:txBody>
      </p:sp>
      <p:pic>
        <p:nvPicPr>
          <p:cNvPr id="3" name="object 4">
            <a:extLst>
              <a:ext uri="{FF2B5EF4-FFF2-40B4-BE49-F238E27FC236}">
                <a16:creationId xmlns:a16="http://schemas.microsoft.com/office/drawing/2014/main" id="{BA7D5CA0-C0DD-7D72-E685-1590764AAF72}"/>
              </a:ext>
            </a:extLst>
          </p:cNvPr>
          <p:cNvPicPr/>
          <p:nvPr/>
        </p:nvPicPr>
        <p:blipFill>
          <a:blip r:embed="rId3"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420610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0">
            <a:extLst>
              <a:ext uri="{FF2B5EF4-FFF2-40B4-BE49-F238E27FC236}">
                <a16:creationId xmlns:a16="http://schemas.microsoft.com/office/drawing/2014/main" id="{3ADB4AE5-A849-4D3C-9211-D35F7C29F882}"/>
              </a:ext>
            </a:extLst>
          </p:cNvPr>
          <p:cNvSpPr txBox="1">
            <a:spLocks/>
          </p:cNvSpPr>
          <p:nvPr/>
        </p:nvSpPr>
        <p:spPr>
          <a:xfrm>
            <a:off x="402510" y="149038"/>
            <a:ext cx="40488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DEMARCHE D’INTERVENTION</a:t>
            </a:r>
          </a:p>
        </p:txBody>
      </p:sp>
      <p:sp>
        <p:nvSpPr>
          <p:cNvPr id="6" name="object 6"/>
          <p:cNvSpPr txBox="1"/>
          <p:nvPr/>
        </p:nvSpPr>
        <p:spPr>
          <a:xfrm>
            <a:off x="0" y="415778"/>
            <a:ext cx="5847083" cy="446276"/>
          </a:xfrm>
          <a:prstGeom prst="rect">
            <a:avLst/>
          </a:prstGeom>
        </p:spPr>
        <p:txBody>
          <a:bodyPr vert="horz" wrap="square" lIns="0" tIns="91440" rIns="0" bIns="0" rtlCol="0">
            <a:spAutoFit/>
          </a:bodyPr>
          <a:lstStyle/>
          <a:p>
            <a:pPr marL="12700">
              <a:lnSpc>
                <a:spcPct val="150000"/>
              </a:lnSpc>
              <a:spcBef>
                <a:spcPts val="620"/>
              </a:spcBef>
              <a:tabLst>
                <a:tab pos="240665" algn="l"/>
                <a:tab pos="241300" algn="l"/>
              </a:tabLst>
            </a:pPr>
            <a:r>
              <a:rPr lang="fr-FR" sz="800" dirty="0">
                <a:solidFill>
                  <a:srgbClr val="0D0D0D"/>
                </a:solidFill>
                <a:latin typeface="Montserrat Medium"/>
                <a:cs typeface="Montserrat"/>
              </a:rPr>
              <a:t> Afin de garantir la réalisation des exigences contractuelles dans une démarche d’amélioration continue nous axons notre stratégie sur les aspects suivants:</a:t>
            </a:r>
          </a:p>
        </p:txBody>
      </p:sp>
      <p:grpSp>
        <p:nvGrpSpPr>
          <p:cNvPr id="90" name="Group 1">
            <a:extLst>
              <a:ext uri="{FF2B5EF4-FFF2-40B4-BE49-F238E27FC236}">
                <a16:creationId xmlns:a16="http://schemas.microsoft.com/office/drawing/2014/main" id="{D548113E-2591-CD46-8368-0A0C0C6429A6}"/>
              </a:ext>
            </a:extLst>
          </p:cNvPr>
          <p:cNvGrpSpPr/>
          <p:nvPr/>
        </p:nvGrpSpPr>
        <p:grpSpPr>
          <a:xfrm>
            <a:off x="1849" y="892386"/>
            <a:ext cx="5652001" cy="2344649"/>
            <a:chOff x="1719729" y="1581705"/>
            <a:chExt cx="9977326" cy="5978028"/>
          </a:xfrm>
        </p:grpSpPr>
        <p:sp>
          <p:nvSpPr>
            <p:cNvPr id="91" name="Rounded Rectangle"/>
            <p:cNvSpPr/>
            <p:nvPr/>
          </p:nvSpPr>
          <p:spPr>
            <a:xfrm>
              <a:off x="2049952" y="1581705"/>
              <a:ext cx="3189686" cy="1853663"/>
            </a:xfrm>
            <a:prstGeom prst="roundRect">
              <a:avLst>
                <a:gd name="adj" fmla="val 5651"/>
              </a:avLst>
            </a:prstGeom>
            <a:solidFill>
              <a:schemeClr val="accent6"/>
            </a:solidFill>
            <a:ln w="3175">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92" name="Rounded Rectangle"/>
            <p:cNvSpPr/>
            <p:nvPr/>
          </p:nvSpPr>
          <p:spPr>
            <a:xfrm>
              <a:off x="5278658" y="1607671"/>
              <a:ext cx="3189688" cy="1853663"/>
            </a:xfrm>
            <a:prstGeom prst="roundRect">
              <a:avLst>
                <a:gd name="adj" fmla="val 5651"/>
              </a:avLst>
            </a:prstGeom>
            <a:solidFill>
              <a:schemeClr val="accent6"/>
            </a:solidFill>
            <a:ln w="3175">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93" name="Rounded Rectangle"/>
            <p:cNvSpPr/>
            <p:nvPr/>
          </p:nvSpPr>
          <p:spPr>
            <a:xfrm>
              <a:off x="8507366" y="1607671"/>
              <a:ext cx="3189687" cy="1853663"/>
            </a:xfrm>
            <a:prstGeom prst="roundRect">
              <a:avLst>
                <a:gd name="adj" fmla="val 5651"/>
              </a:avLst>
            </a:prstGeom>
            <a:solidFill>
              <a:schemeClr val="accent6"/>
            </a:solidFill>
            <a:ln w="3175">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94" name="Rounded Rectangle"/>
            <p:cNvSpPr/>
            <p:nvPr/>
          </p:nvSpPr>
          <p:spPr>
            <a:xfrm>
              <a:off x="2049952" y="3496511"/>
              <a:ext cx="3189686" cy="3743390"/>
            </a:xfrm>
            <a:prstGeom prst="roundRect">
              <a:avLst>
                <a:gd name="adj" fmla="val 5651"/>
              </a:avLst>
            </a:prstGeom>
            <a:solidFill>
              <a:schemeClr val="bg1">
                <a:alpha val="85098"/>
              </a:schemeClr>
            </a:solidFill>
            <a:ln w="3175">
              <a:solidFill>
                <a:schemeClr val="accent6">
                  <a:lumMod val="75000"/>
                </a:schemeClr>
              </a:solidFill>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95" name="Rounded Rectangle"/>
            <p:cNvSpPr/>
            <p:nvPr/>
          </p:nvSpPr>
          <p:spPr>
            <a:xfrm>
              <a:off x="5267674" y="3496513"/>
              <a:ext cx="3189688" cy="3720529"/>
            </a:xfrm>
            <a:prstGeom prst="roundRect">
              <a:avLst>
                <a:gd name="adj" fmla="val 5651"/>
              </a:avLst>
            </a:prstGeom>
            <a:solidFill>
              <a:schemeClr val="bg1"/>
            </a:solidFill>
            <a:ln w="3175">
              <a:solidFill>
                <a:schemeClr val="accent6">
                  <a:lumMod val="75000"/>
                </a:schemeClr>
              </a:solidFill>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96" name="Rounded Rectangle"/>
            <p:cNvSpPr/>
            <p:nvPr/>
          </p:nvSpPr>
          <p:spPr>
            <a:xfrm>
              <a:off x="8507367" y="3496513"/>
              <a:ext cx="3189688" cy="3720529"/>
            </a:xfrm>
            <a:prstGeom prst="roundRect">
              <a:avLst>
                <a:gd name="adj" fmla="val 5651"/>
              </a:avLst>
            </a:prstGeom>
            <a:solidFill>
              <a:schemeClr val="bg1"/>
            </a:solidFill>
            <a:ln w="3175">
              <a:solidFill>
                <a:schemeClr val="accent6">
                  <a:lumMod val="75000"/>
                </a:schemeClr>
              </a:solidFill>
              <a:miter lim="400000"/>
            </a:ln>
          </p:spPr>
          <p:txBody>
            <a:bodyPr lIns="0" tIns="0" rIns="0" bIns="0" anchor="ct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700" b="0" i="0" u="none" strike="noStrike" kern="0" cap="none" spc="0" normalizeH="0" baseline="0" noProof="0">
                <a:ln>
                  <a:noFill/>
                </a:ln>
                <a:solidFill>
                  <a:srgbClr val="FFFFFF"/>
                </a:solidFill>
                <a:effectLst/>
                <a:uLnTx/>
                <a:uFillTx/>
                <a:latin typeface="Montserrat Medium" panose="00000600000000000000"/>
                <a:ea typeface="Helvetica Neue Medium"/>
                <a:cs typeface="Helvetica Neue Medium"/>
                <a:sym typeface="Helvetica Neue Medium"/>
              </a:endParaRPr>
            </a:p>
          </p:txBody>
        </p:sp>
        <p:sp>
          <p:nvSpPr>
            <p:cNvPr id="106" name="Invest to grow at maximum tare possible…"/>
            <p:cNvSpPr txBox="1"/>
            <p:nvPr/>
          </p:nvSpPr>
          <p:spPr>
            <a:xfrm>
              <a:off x="2286865" y="2075411"/>
              <a:ext cx="2666306" cy="9634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p>
              <a:pPr marR="0" lvl="0" defTabSz="325120" eaLnBrk="1" fontAlgn="auto" latinLnBrk="0" hangingPunct="0">
                <a:lnSpc>
                  <a:spcPct val="100000"/>
                </a:lnSpc>
                <a:spcBef>
                  <a:spcPts val="0"/>
                </a:spcBef>
                <a:spcAft>
                  <a:spcPts val="0"/>
                </a:spcAft>
                <a:buClrTx/>
                <a:buSzPct val="125000"/>
                <a:tabLst/>
                <a:defRPr sz="1400" b="0">
                  <a:solidFill>
                    <a:srgbClr val="FFFFFF"/>
                  </a:solidFill>
                  <a:latin typeface="DM Sans Regular"/>
                  <a:ea typeface="DM Sans Regular"/>
                  <a:cs typeface="DM Sans Regular"/>
                  <a:sym typeface="DM Sans Regular"/>
                </a:defRPr>
              </a:pPr>
              <a:r>
                <a:rPr kumimoji="0" lang="fr-FR" sz="700" b="0" i="0" u="none" strike="noStrike" kern="0" cap="none" spc="0" normalizeH="0" baseline="0" noProof="0" dirty="0">
                  <a:ln>
                    <a:noFill/>
                  </a:ln>
                  <a:solidFill>
                    <a:srgbClr val="FEFFFE"/>
                  </a:solidFill>
                  <a:effectLst/>
                  <a:uLnTx/>
                  <a:uFillTx/>
                  <a:latin typeface="Montserrat Medium" panose="00000600000000000000"/>
                  <a:ea typeface="DM Sans Regular"/>
                  <a:cs typeface="DM Sans Regular"/>
                  <a:sym typeface="DM Sans Regular"/>
                </a:rPr>
                <a:t>Les</a:t>
              </a:r>
              <a:r>
                <a:rPr kumimoji="0" lang="fr-FR" sz="700" b="0" i="0" u="none" strike="noStrike" kern="0" cap="none" spc="0" normalizeH="0" noProof="0" dirty="0">
                  <a:ln>
                    <a:noFill/>
                  </a:ln>
                  <a:solidFill>
                    <a:srgbClr val="FEFFFE"/>
                  </a:solidFill>
                  <a:effectLst/>
                  <a:uLnTx/>
                  <a:uFillTx/>
                  <a:latin typeface="Montserrat Medium" panose="00000600000000000000"/>
                  <a:ea typeface="DM Sans Regular"/>
                  <a:cs typeface="DM Sans Regular"/>
                  <a:sym typeface="DM Sans Regular"/>
                </a:rPr>
                <a:t> comités se réunissent selon le système de gouvernance contractuel</a:t>
              </a:r>
              <a:endParaRPr kumimoji="0" sz="700" b="0" i="0" u="none" strike="noStrike" kern="0" cap="none" spc="0" normalizeH="0" baseline="0" noProof="0" dirty="0">
                <a:ln>
                  <a:noFill/>
                </a:ln>
                <a:solidFill>
                  <a:srgbClr val="FEFFFE"/>
                </a:solidFill>
                <a:effectLst/>
                <a:uLnTx/>
                <a:uFillTx/>
                <a:latin typeface="Montserrat Medium" panose="00000600000000000000"/>
                <a:ea typeface="DM Sans Regular"/>
                <a:cs typeface="DM Sans Regular"/>
                <a:sym typeface="DM Sans Regular"/>
              </a:endParaRPr>
            </a:p>
          </p:txBody>
        </p:sp>
        <p:sp>
          <p:nvSpPr>
            <p:cNvPr id="107" name="Protect Position"/>
            <p:cNvSpPr txBox="1"/>
            <p:nvPr/>
          </p:nvSpPr>
          <p:spPr>
            <a:xfrm>
              <a:off x="2197671" y="1645416"/>
              <a:ext cx="2780275" cy="41415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lvl1pPr defTabSz="325120">
                <a:defRPr sz="1600" b="0">
                  <a:solidFill>
                    <a:srgbClr val="FFFFFF"/>
                  </a:solidFill>
                  <a:latin typeface="DM Sans Medium"/>
                  <a:ea typeface="DM Sans Medium"/>
                  <a:cs typeface="DM Sans Medium"/>
                  <a:sym typeface="DM Sans Medium"/>
                </a:defRPr>
              </a:lvl1pPr>
            </a:lstStyle>
            <a:p>
              <a:pPr marL="0" marR="0" lvl="0" indent="0" algn="ctr" defTabSz="325120" eaLnBrk="1" fontAlgn="auto" latinLnBrk="0" hangingPunct="0">
                <a:lnSpc>
                  <a:spcPct val="100000"/>
                </a:lnSpc>
                <a:spcBef>
                  <a:spcPts val="0"/>
                </a:spcBef>
                <a:spcAft>
                  <a:spcPts val="0"/>
                </a:spcAft>
                <a:buClrTx/>
                <a:buSzTx/>
                <a:buFontTx/>
                <a:buNone/>
                <a:tabLst/>
                <a:defRPr/>
              </a:pPr>
              <a:r>
                <a:rPr lang="fr-FR" sz="700" b="1" kern="0" dirty="0">
                  <a:solidFill>
                    <a:schemeClr val="bg1"/>
                  </a:solidFill>
                  <a:latin typeface="Montserrat Medium" panose="00000600000000000000"/>
                </a:rPr>
                <a:t>PILOTAGE EN TEMPS REEL</a:t>
              </a:r>
              <a:endParaRPr kumimoji="0" sz="700" b="1" i="0" u="none" strike="noStrike" kern="0" cap="none" spc="0" normalizeH="0" baseline="0" noProof="0" dirty="0">
                <a:ln>
                  <a:noFill/>
                </a:ln>
                <a:solidFill>
                  <a:schemeClr val="bg1"/>
                </a:solidFill>
                <a:effectLst/>
                <a:uLnTx/>
                <a:uFillTx/>
                <a:latin typeface="Montserrat Medium" panose="00000600000000000000"/>
                <a:sym typeface="DM Sans Medium"/>
              </a:endParaRPr>
            </a:p>
          </p:txBody>
        </p:sp>
        <p:sp>
          <p:nvSpPr>
            <p:cNvPr id="108" name="Challenge for leadership…"/>
            <p:cNvSpPr txBox="1"/>
            <p:nvPr/>
          </p:nvSpPr>
          <p:spPr>
            <a:xfrm>
              <a:off x="5473005" y="2039884"/>
              <a:ext cx="2666306" cy="123811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p>
              <a:pPr marL="185208" marR="0" lvl="0" indent="-185208" defTabSz="325120" eaLnBrk="1" fontAlgn="auto" latinLnBrk="0" hangingPunct="0">
                <a:lnSpc>
                  <a:spcPct val="100000"/>
                </a:lnSpc>
                <a:spcBef>
                  <a:spcPts val="0"/>
                </a:spcBef>
                <a:spcAft>
                  <a:spcPts val="0"/>
                </a:spcAft>
                <a:buClrTx/>
                <a:buSzPct val="125000"/>
                <a:buFontTx/>
                <a:buChar char="•"/>
                <a:tabLst/>
                <a:defRPr sz="1400" b="0">
                  <a:solidFill>
                    <a:srgbClr val="FFFFFF"/>
                  </a:solidFill>
                  <a:latin typeface="DM Sans Regular"/>
                  <a:ea typeface="DM Sans Regular"/>
                  <a:cs typeface="DM Sans Regular"/>
                  <a:sym typeface="DM Sans Regular"/>
                </a:defRPr>
              </a:pPr>
              <a:r>
                <a:rPr kumimoji="0" lang="fr-FR" sz="700" b="0" i="0" u="none" strike="noStrike" kern="0" cap="none" spc="0" normalizeH="0" baseline="0" noProof="0" dirty="0">
                  <a:ln>
                    <a:noFill/>
                  </a:ln>
                  <a:solidFill>
                    <a:srgbClr val="FEFFFE"/>
                  </a:solidFill>
                  <a:effectLst/>
                  <a:uLnTx/>
                  <a:uFillTx/>
                  <a:latin typeface="Montserrat Medium" panose="00000600000000000000"/>
                  <a:ea typeface="DM Sans Regular"/>
                  <a:cs typeface="DM Sans Regular"/>
                  <a:sym typeface="DM Sans Regular"/>
                </a:rPr>
                <a:t>Définir la grille d’évaluation des agents</a:t>
              </a:r>
            </a:p>
            <a:p>
              <a:pPr marL="185208" marR="0" lvl="0" indent="-185208" defTabSz="325120" eaLnBrk="1" fontAlgn="auto" latinLnBrk="0" hangingPunct="0">
                <a:lnSpc>
                  <a:spcPct val="100000"/>
                </a:lnSpc>
                <a:spcBef>
                  <a:spcPts val="0"/>
                </a:spcBef>
                <a:spcAft>
                  <a:spcPts val="0"/>
                </a:spcAft>
                <a:buClrTx/>
                <a:buSzPct val="125000"/>
                <a:buFontTx/>
                <a:buChar char="•"/>
                <a:tabLst/>
                <a:defRPr sz="1400" b="0">
                  <a:solidFill>
                    <a:srgbClr val="FFFFFF"/>
                  </a:solidFill>
                  <a:latin typeface="DM Sans Regular"/>
                  <a:ea typeface="DM Sans Regular"/>
                  <a:cs typeface="DM Sans Regular"/>
                  <a:sym typeface="DM Sans Regular"/>
                </a:defRPr>
              </a:pPr>
              <a:r>
                <a:rPr lang="fr-FR" sz="700" kern="0" noProof="0" dirty="0">
                  <a:solidFill>
                    <a:srgbClr val="FEFFFE"/>
                  </a:solidFill>
                  <a:latin typeface="Montserrat Medium" panose="00000600000000000000"/>
                  <a:ea typeface="DM Sans Regular"/>
                  <a:cs typeface="DM Sans Regular"/>
                  <a:sym typeface="DM Sans Regular"/>
                </a:rPr>
                <a:t>Définir l’échantillon à évaluer</a:t>
              </a:r>
              <a:endParaRPr kumimoji="0" sz="700" b="0" i="0" u="none" strike="noStrike" kern="0" cap="none" spc="0" normalizeH="0" baseline="0" noProof="0" dirty="0">
                <a:ln>
                  <a:noFill/>
                </a:ln>
                <a:solidFill>
                  <a:srgbClr val="FEFFFE"/>
                </a:solidFill>
                <a:effectLst/>
                <a:uLnTx/>
                <a:uFillTx/>
                <a:latin typeface="Montserrat Medium" panose="00000600000000000000"/>
                <a:ea typeface="DM Sans Regular"/>
                <a:cs typeface="DM Sans Regular"/>
                <a:sym typeface="DM Sans Regular"/>
              </a:endParaRPr>
            </a:p>
          </p:txBody>
        </p:sp>
        <p:sp>
          <p:nvSpPr>
            <p:cNvPr id="109" name="Invest to Build"/>
            <p:cNvSpPr txBox="1"/>
            <p:nvPr/>
          </p:nvSpPr>
          <p:spPr>
            <a:xfrm>
              <a:off x="5456103" y="1636023"/>
              <a:ext cx="2780275" cy="41415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lvl1pPr defTabSz="325120">
                <a:defRPr sz="1600" b="0">
                  <a:solidFill>
                    <a:srgbClr val="FFFFFF"/>
                  </a:solidFill>
                  <a:latin typeface="DM Sans Medium"/>
                  <a:ea typeface="DM Sans Medium"/>
                  <a:cs typeface="DM Sans Medium"/>
                  <a:sym typeface="DM Sans Medium"/>
                </a:defRPr>
              </a:lvl1pPr>
            </a:lstStyle>
            <a:p>
              <a:pPr marL="0" marR="0" lvl="0" indent="0" algn="ctr" defTabSz="325120" eaLnBrk="1" fontAlgn="auto" latinLnBrk="0" hangingPunct="0">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FEFFFE"/>
                  </a:solidFill>
                  <a:effectLst/>
                  <a:uLnTx/>
                  <a:uFillTx/>
                  <a:latin typeface="Montserrat Medium" panose="00000600000000000000"/>
                  <a:sym typeface="DM Sans Medium"/>
                </a:rPr>
                <a:t>PLAN</a:t>
              </a:r>
              <a:r>
                <a:rPr kumimoji="0" lang="fr-FR" sz="700" b="1" i="0" u="none" strike="noStrike" kern="0" cap="none" spc="0" normalizeH="0" noProof="0" dirty="0">
                  <a:ln>
                    <a:noFill/>
                  </a:ln>
                  <a:solidFill>
                    <a:srgbClr val="FEFFFE"/>
                  </a:solidFill>
                  <a:effectLst/>
                  <a:uLnTx/>
                  <a:uFillTx/>
                  <a:latin typeface="Montserrat Medium" panose="00000600000000000000"/>
                  <a:sym typeface="DM Sans Medium"/>
                </a:rPr>
                <a:t> QUALITE</a:t>
              </a:r>
              <a:endParaRPr kumimoji="0" sz="700" b="1" i="0" u="none" strike="noStrike" kern="0" cap="none" spc="0" normalizeH="0" baseline="0" noProof="0" dirty="0">
                <a:ln>
                  <a:noFill/>
                </a:ln>
                <a:solidFill>
                  <a:srgbClr val="FEFFFE"/>
                </a:solidFill>
                <a:effectLst/>
                <a:uLnTx/>
                <a:uFillTx/>
                <a:latin typeface="Montserrat Medium" panose="00000600000000000000"/>
                <a:sym typeface="DM Sans Medium"/>
              </a:endParaRPr>
            </a:p>
          </p:txBody>
        </p:sp>
        <p:sp>
          <p:nvSpPr>
            <p:cNvPr id="110" name="Specialize around limited strengths…"/>
            <p:cNvSpPr txBox="1"/>
            <p:nvPr/>
          </p:nvSpPr>
          <p:spPr>
            <a:xfrm>
              <a:off x="8529335" y="1953543"/>
              <a:ext cx="3145750" cy="17874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p>
              <a:pPr marL="185208" marR="0" lvl="0" indent="-185208" defTabSz="325120" eaLnBrk="1" fontAlgn="auto" latinLnBrk="0" hangingPunct="0">
                <a:lnSpc>
                  <a:spcPct val="100000"/>
                </a:lnSpc>
                <a:spcBef>
                  <a:spcPts val="0"/>
                </a:spcBef>
                <a:spcAft>
                  <a:spcPts val="0"/>
                </a:spcAft>
                <a:buClrTx/>
                <a:buSzPct val="125000"/>
                <a:buFontTx/>
                <a:buChar char="•"/>
                <a:tabLst/>
                <a:defRPr sz="1400" b="0">
                  <a:solidFill>
                    <a:srgbClr val="FFFFFF"/>
                  </a:solidFill>
                  <a:latin typeface="DM Sans Regular"/>
                  <a:ea typeface="DM Sans Regular"/>
                  <a:cs typeface="DM Sans Regular"/>
                  <a:sym typeface="DM Sans Regular"/>
                </a:defRPr>
              </a:pPr>
              <a:r>
                <a:rPr lang="fr-FR" sz="700" kern="0" dirty="0">
                  <a:solidFill>
                    <a:srgbClr val="FEFFFE"/>
                  </a:solidFill>
                  <a:latin typeface="Montserrat Medium" panose="00000600000000000000"/>
                  <a:ea typeface="DM Sans Regular"/>
                  <a:cs typeface="DM Sans Regular"/>
                  <a:sym typeface="DM Sans Regular"/>
                </a:rPr>
                <a:t>Gestion des incidents</a:t>
              </a:r>
            </a:p>
            <a:p>
              <a:pPr marL="185208" lvl="0" indent="-185208" defTabSz="325120" hangingPunct="0">
                <a:buSzPct val="125000"/>
                <a:buFontTx/>
                <a:buChar char="•"/>
                <a:defRPr sz="1400" b="0">
                  <a:solidFill>
                    <a:srgbClr val="FFFFFF"/>
                  </a:solidFill>
                  <a:latin typeface="DM Sans Regular"/>
                  <a:ea typeface="DM Sans Regular"/>
                  <a:cs typeface="DM Sans Regular"/>
                  <a:sym typeface="DM Sans Regular"/>
                </a:defRPr>
              </a:pPr>
              <a:r>
                <a:rPr lang="fr-FR" sz="700" kern="0" dirty="0">
                  <a:solidFill>
                    <a:srgbClr val="FEFFFE"/>
                  </a:solidFill>
                  <a:latin typeface="Montserrat Medium" panose="00000600000000000000"/>
                  <a:ea typeface="DM Sans Regular"/>
                  <a:cs typeface="DM Sans Regular"/>
                  <a:sym typeface="DM Sans Regular"/>
                </a:rPr>
                <a:t>Redondance des sources d’Energie</a:t>
              </a:r>
            </a:p>
            <a:p>
              <a:pPr marL="185208" lvl="0" indent="-185208" defTabSz="325120" hangingPunct="0">
                <a:buSzPct val="125000"/>
                <a:buFontTx/>
                <a:buChar char="•"/>
                <a:defRPr sz="1400" b="0">
                  <a:solidFill>
                    <a:srgbClr val="FFFFFF"/>
                  </a:solidFill>
                  <a:latin typeface="DM Sans Regular"/>
                  <a:ea typeface="DM Sans Regular"/>
                  <a:cs typeface="DM Sans Regular"/>
                  <a:sym typeface="DM Sans Regular"/>
                </a:defRPr>
              </a:pPr>
              <a:r>
                <a:rPr kumimoji="0" lang="fr-FR" sz="700" b="0" i="0" u="none" strike="noStrike" kern="0" cap="none" spc="0" normalizeH="0" noProof="0" dirty="0">
                  <a:ln>
                    <a:noFill/>
                  </a:ln>
                  <a:solidFill>
                    <a:srgbClr val="FEFFFE"/>
                  </a:solidFill>
                  <a:effectLst/>
                  <a:uLnTx/>
                  <a:uFillTx/>
                  <a:latin typeface="Montserrat Medium" panose="00000600000000000000"/>
                  <a:ea typeface="DM Sans Regular"/>
                  <a:cs typeface="DM Sans Regular"/>
                  <a:sym typeface="DM Sans Regular"/>
                </a:rPr>
                <a:t>redondance physique/ télétravail</a:t>
              </a:r>
            </a:p>
            <a:p>
              <a:pPr marL="185208" marR="0" lvl="0" indent="-185208" defTabSz="325120" eaLnBrk="1" fontAlgn="auto" latinLnBrk="0" hangingPunct="0">
                <a:lnSpc>
                  <a:spcPct val="100000"/>
                </a:lnSpc>
                <a:spcBef>
                  <a:spcPts val="0"/>
                </a:spcBef>
                <a:spcAft>
                  <a:spcPts val="0"/>
                </a:spcAft>
                <a:buClrTx/>
                <a:buSzPct val="125000"/>
                <a:buFontTx/>
                <a:buChar char="•"/>
                <a:tabLst/>
                <a:defRPr sz="1400" b="0">
                  <a:solidFill>
                    <a:srgbClr val="FFFFFF"/>
                  </a:solidFill>
                  <a:latin typeface="DM Sans Regular"/>
                  <a:ea typeface="DM Sans Regular"/>
                  <a:cs typeface="DM Sans Regular"/>
                  <a:sym typeface="DM Sans Regular"/>
                </a:defRPr>
              </a:pPr>
              <a:endParaRPr kumimoji="0" sz="700" b="0" i="0" u="none" strike="noStrike" kern="0" cap="none" spc="0" normalizeH="0" baseline="0" noProof="0" dirty="0">
                <a:ln>
                  <a:noFill/>
                </a:ln>
                <a:solidFill>
                  <a:srgbClr val="FEFFFE"/>
                </a:solidFill>
                <a:effectLst/>
                <a:uLnTx/>
                <a:uFillTx/>
                <a:latin typeface="Montserrat Medium" panose="00000600000000000000"/>
                <a:ea typeface="DM Sans Regular"/>
                <a:cs typeface="DM Sans Regular"/>
                <a:sym typeface="DM Sans Regular"/>
              </a:endParaRPr>
            </a:p>
          </p:txBody>
        </p:sp>
        <p:sp>
          <p:nvSpPr>
            <p:cNvPr id="111" name="Build Selectively"/>
            <p:cNvSpPr txBox="1"/>
            <p:nvPr/>
          </p:nvSpPr>
          <p:spPr>
            <a:xfrm>
              <a:off x="8712070" y="1627693"/>
              <a:ext cx="2780275" cy="41415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spAutoFit/>
            </a:bodyPr>
            <a:lstStyle>
              <a:lvl1pPr defTabSz="325120">
                <a:defRPr sz="1600" b="0">
                  <a:solidFill>
                    <a:srgbClr val="FFFFFF"/>
                  </a:solidFill>
                  <a:latin typeface="DM Sans Medium"/>
                  <a:ea typeface="DM Sans Medium"/>
                  <a:cs typeface="DM Sans Medium"/>
                  <a:sym typeface="DM Sans Medium"/>
                </a:defRPr>
              </a:lvl1pPr>
            </a:lstStyle>
            <a:p>
              <a:pPr marL="0" marR="0" lvl="0" indent="0" algn="ctr" defTabSz="325120" eaLnBrk="1" fontAlgn="auto" latinLnBrk="0" hangingPunct="0">
                <a:lnSpc>
                  <a:spcPct val="100000"/>
                </a:lnSpc>
                <a:spcBef>
                  <a:spcPts val="0"/>
                </a:spcBef>
                <a:spcAft>
                  <a:spcPts val="0"/>
                </a:spcAft>
                <a:buClrTx/>
                <a:buSzTx/>
                <a:buFontTx/>
                <a:buNone/>
                <a:tabLst/>
                <a:defRPr/>
              </a:pPr>
              <a:r>
                <a:rPr lang="fr-FR" sz="700" b="1" kern="0" dirty="0">
                  <a:solidFill>
                    <a:srgbClr val="FEFFFE"/>
                  </a:solidFill>
                  <a:latin typeface="Montserrat Medium" panose="00000600000000000000"/>
                </a:rPr>
                <a:t>PLAN DE CONTIUNUITE SERVICE </a:t>
              </a:r>
              <a:endParaRPr kumimoji="0" sz="700" b="1" i="0" u="none" strike="noStrike" kern="0" cap="none" spc="0" normalizeH="0" baseline="0" noProof="0" dirty="0">
                <a:ln>
                  <a:noFill/>
                </a:ln>
                <a:solidFill>
                  <a:srgbClr val="FEFFFE"/>
                </a:solidFill>
                <a:effectLst/>
                <a:uLnTx/>
                <a:uFillTx/>
                <a:latin typeface="Montserrat Medium" panose="00000600000000000000"/>
                <a:sym typeface="DM Sans Medium"/>
              </a:endParaRPr>
            </a:p>
          </p:txBody>
        </p:sp>
        <p:sp>
          <p:nvSpPr>
            <p:cNvPr id="118" name="Line"/>
            <p:cNvSpPr/>
            <p:nvPr/>
          </p:nvSpPr>
          <p:spPr>
            <a:xfrm>
              <a:off x="1781943" y="1602485"/>
              <a:ext cx="9901332" cy="5915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516B7E"/>
              </a:solidFill>
              <a:miter lim="400000"/>
              <a:headEnd type="triangle"/>
              <a:tailEnd type="triangle"/>
            </a:ln>
          </p:spPr>
          <p:txBody>
            <a:bodyPr lIns="27093" tIns="27093" rIns="27093" bIns="27093" anchor="ctr"/>
            <a:lstStyle/>
            <a:p>
              <a:pPr marL="0" marR="0" lvl="0" indent="0" algn="ctr" defTabSz="587022" eaLnBrk="1" fontAlgn="auto" latinLnBrk="0" hangingPunct="0">
                <a:lnSpc>
                  <a:spcPct val="100000"/>
                </a:lnSpc>
                <a:spcBef>
                  <a:spcPts val="0"/>
                </a:spcBef>
                <a:spcAft>
                  <a:spcPts val="0"/>
                </a:spcAft>
                <a:buClrTx/>
                <a:buSzTx/>
                <a:buFontTx/>
                <a:buNone/>
                <a:tabLst/>
                <a:defRPr/>
              </a:pPr>
              <a:endParaRPr kumimoji="0" sz="700" b="1" i="0" u="none" strike="noStrike" kern="0" cap="none" spc="0" normalizeH="0" baseline="0" noProof="0">
                <a:ln>
                  <a:noFill/>
                </a:ln>
                <a:solidFill>
                  <a:srgbClr val="000000"/>
                </a:solidFill>
                <a:effectLst/>
                <a:uLnTx/>
                <a:uFillTx/>
                <a:latin typeface="Montserrat Medium" panose="00000600000000000000"/>
                <a:sym typeface="Helvetica Neue"/>
              </a:endParaRPr>
            </a:p>
          </p:txBody>
        </p:sp>
        <p:sp>
          <p:nvSpPr>
            <p:cNvPr id="119" name="Line"/>
            <p:cNvSpPr/>
            <p:nvPr/>
          </p:nvSpPr>
          <p:spPr>
            <a:xfrm flipH="1">
              <a:off x="1719729" y="5366369"/>
              <a:ext cx="234748" cy="1"/>
            </a:xfrm>
            <a:prstGeom prst="line">
              <a:avLst/>
            </a:prstGeom>
            <a:ln w="12700">
              <a:solidFill>
                <a:srgbClr val="516B7E"/>
              </a:solidFill>
              <a:custDash>
                <a:ds d="200000" sp="200000"/>
              </a:custDash>
              <a:miter lim="400000"/>
            </a:ln>
          </p:spPr>
          <p:txBody>
            <a:bodyPr lIns="27093" tIns="27093" rIns="27093" bIns="27093" anchor="ctr"/>
            <a:lstStyle/>
            <a:p>
              <a:pPr marL="0" marR="0" lvl="0" indent="0" algn="ctr" defTabSz="587022" eaLnBrk="1" fontAlgn="auto" latinLnBrk="0" hangingPunct="0">
                <a:lnSpc>
                  <a:spcPct val="100000"/>
                </a:lnSpc>
                <a:spcBef>
                  <a:spcPts val="0"/>
                </a:spcBef>
                <a:spcAft>
                  <a:spcPts val="0"/>
                </a:spcAft>
                <a:buClrTx/>
                <a:buSzTx/>
                <a:buFontTx/>
                <a:buNone/>
                <a:tabLst/>
                <a:defRPr/>
              </a:pPr>
              <a:endParaRPr kumimoji="0" sz="700" b="1" i="0" u="none" strike="noStrike" kern="0" cap="none" spc="0" normalizeH="0" baseline="0" noProof="0">
                <a:ln>
                  <a:noFill/>
                </a:ln>
                <a:solidFill>
                  <a:srgbClr val="000000"/>
                </a:solidFill>
                <a:effectLst/>
                <a:uLnTx/>
                <a:uFillTx/>
                <a:latin typeface="Montserrat Medium" panose="00000600000000000000"/>
                <a:sym typeface="Helvetica Neue"/>
              </a:endParaRPr>
            </a:p>
          </p:txBody>
        </p:sp>
        <p:sp>
          <p:nvSpPr>
            <p:cNvPr id="120" name="Line"/>
            <p:cNvSpPr/>
            <p:nvPr/>
          </p:nvSpPr>
          <p:spPr>
            <a:xfrm flipH="1">
              <a:off x="1719729" y="3488627"/>
              <a:ext cx="234748" cy="1"/>
            </a:xfrm>
            <a:prstGeom prst="line">
              <a:avLst/>
            </a:prstGeom>
            <a:ln w="12700">
              <a:solidFill>
                <a:srgbClr val="516B7E"/>
              </a:solidFill>
              <a:custDash>
                <a:ds d="200000" sp="200000"/>
              </a:custDash>
              <a:miter lim="400000"/>
            </a:ln>
          </p:spPr>
          <p:txBody>
            <a:bodyPr lIns="27093" tIns="27093" rIns="27093" bIns="27093" anchor="ctr"/>
            <a:lstStyle/>
            <a:p>
              <a:pPr marL="0" marR="0" lvl="0" indent="0" algn="ctr" defTabSz="587022" eaLnBrk="1" fontAlgn="auto" latinLnBrk="0" hangingPunct="0">
                <a:lnSpc>
                  <a:spcPct val="100000"/>
                </a:lnSpc>
                <a:spcBef>
                  <a:spcPts val="0"/>
                </a:spcBef>
                <a:spcAft>
                  <a:spcPts val="0"/>
                </a:spcAft>
                <a:buClrTx/>
                <a:buSzTx/>
                <a:buFontTx/>
                <a:buNone/>
                <a:tabLst/>
                <a:defRPr/>
              </a:pPr>
              <a:endParaRPr kumimoji="0" sz="700" b="1" i="0" u="none" strike="noStrike" kern="0" cap="none" spc="0" normalizeH="0" baseline="0" noProof="0">
                <a:ln>
                  <a:noFill/>
                </a:ln>
                <a:solidFill>
                  <a:srgbClr val="000000"/>
                </a:solidFill>
                <a:effectLst/>
                <a:uLnTx/>
                <a:uFillTx/>
                <a:latin typeface="Montserrat Medium" panose="00000600000000000000"/>
                <a:sym typeface="Helvetica Neue"/>
              </a:endParaRPr>
            </a:p>
          </p:txBody>
        </p:sp>
        <p:sp>
          <p:nvSpPr>
            <p:cNvPr id="121" name="Line"/>
            <p:cNvSpPr/>
            <p:nvPr/>
          </p:nvSpPr>
          <p:spPr>
            <a:xfrm>
              <a:off x="5257109" y="7301318"/>
              <a:ext cx="1" cy="258415"/>
            </a:xfrm>
            <a:prstGeom prst="line">
              <a:avLst/>
            </a:prstGeom>
            <a:ln w="12700">
              <a:solidFill>
                <a:srgbClr val="516B7E"/>
              </a:solidFill>
              <a:custDash>
                <a:ds d="200000" sp="200000"/>
              </a:custDash>
              <a:miter lim="400000"/>
            </a:ln>
          </p:spPr>
          <p:txBody>
            <a:bodyPr lIns="27093" tIns="27093" rIns="27093" bIns="27093" anchor="ctr"/>
            <a:lstStyle/>
            <a:p>
              <a:pPr marL="0" marR="0" lvl="0" indent="0" algn="ctr" defTabSz="587022" eaLnBrk="1" fontAlgn="auto" latinLnBrk="0" hangingPunct="0">
                <a:lnSpc>
                  <a:spcPct val="100000"/>
                </a:lnSpc>
                <a:spcBef>
                  <a:spcPts val="0"/>
                </a:spcBef>
                <a:spcAft>
                  <a:spcPts val="0"/>
                </a:spcAft>
                <a:buClrTx/>
                <a:buSzTx/>
                <a:buFontTx/>
                <a:buNone/>
                <a:tabLst/>
                <a:defRPr/>
              </a:pPr>
              <a:endParaRPr kumimoji="0" sz="700" b="1" i="0" u="none" strike="noStrike" kern="0" cap="none" spc="0" normalizeH="0" baseline="0" noProof="0">
                <a:ln>
                  <a:noFill/>
                </a:ln>
                <a:solidFill>
                  <a:srgbClr val="000000"/>
                </a:solidFill>
                <a:effectLst/>
                <a:uLnTx/>
                <a:uFillTx/>
                <a:latin typeface="Montserrat Medium" panose="00000600000000000000"/>
                <a:sym typeface="Helvetica Neue"/>
              </a:endParaRPr>
            </a:p>
          </p:txBody>
        </p:sp>
        <p:sp>
          <p:nvSpPr>
            <p:cNvPr id="122" name="Line"/>
            <p:cNvSpPr/>
            <p:nvPr/>
          </p:nvSpPr>
          <p:spPr>
            <a:xfrm>
              <a:off x="8488921" y="7301318"/>
              <a:ext cx="1" cy="258415"/>
            </a:xfrm>
            <a:prstGeom prst="line">
              <a:avLst/>
            </a:prstGeom>
            <a:ln w="12700">
              <a:solidFill>
                <a:srgbClr val="516B7E"/>
              </a:solidFill>
              <a:custDash>
                <a:ds d="200000" sp="200000"/>
              </a:custDash>
              <a:miter lim="400000"/>
            </a:ln>
          </p:spPr>
          <p:txBody>
            <a:bodyPr lIns="27093" tIns="27093" rIns="27093" bIns="27093" anchor="ctr"/>
            <a:lstStyle/>
            <a:p>
              <a:pPr marL="0" marR="0" lvl="0" indent="0" algn="ctr" defTabSz="587022" eaLnBrk="1" fontAlgn="auto" latinLnBrk="0" hangingPunct="0">
                <a:lnSpc>
                  <a:spcPct val="100000"/>
                </a:lnSpc>
                <a:spcBef>
                  <a:spcPts val="0"/>
                </a:spcBef>
                <a:spcAft>
                  <a:spcPts val="0"/>
                </a:spcAft>
                <a:buClrTx/>
                <a:buSzTx/>
                <a:buFontTx/>
                <a:buNone/>
                <a:tabLst/>
                <a:defRPr/>
              </a:pPr>
              <a:endParaRPr kumimoji="0" sz="700" b="1" i="0" u="none" strike="noStrike" kern="0" cap="none" spc="0" normalizeH="0" baseline="0" noProof="0">
                <a:ln>
                  <a:noFill/>
                </a:ln>
                <a:solidFill>
                  <a:srgbClr val="000000"/>
                </a:solidFill>
                <a:effectLst/>
                <a:uLnTx/>
                <a:uFillTx/>
                <a:latin typeface="Montserrat Medium" panose="00000600000000000000"/>
                <a:sym typeface="Helvetica Neue"/>
              </a:endParaRPr>
            </a:p>
          </p:txBody>
        </p:sp>
        <p:sp>
          <p:nvSpPr>
            <p:cNvPr id="131" name="Invest to grow at maximum tare possible…"/>
            <p:cNvSpPr txBox="1"/>
            <p:nvPr/>
          </p:nvSpPr>
          <p:spPr>
            <a:xfrm>
              <a:off x="2094295" y="3670113"/>
              <a:ext cx="3119474" cy="314760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spAutoFit/>
            </a:bodyPr>
            <a:lstStyle/>
            <a:p>
              <a:pPr marL="171450" lvl="0" indent="-171450" defTabSz="325120" hangingPunct="0">
                <a:buSzPct val="125000"/>
                <a:buFont typeface="Arial" panose="020B0604020202020204" pitchFamily="34" charset="0"/>
                <a:buChar char="•"/>
                <a:defRPr sz="1400" b="0">
                  <a:solidFill>
                    <a:srgbClr val="FFFFFF"/>
                  </a:solidFill>
                  <a:latin typeface="DM Sans Regular"/>
                  <a:ea typeface="DM Sans Regular"/>
                  <a:cs typeface="DM Sans Regular"/>
                  <a:sym typeface="DM Sans Regular"/>
                </a:defRPr>
              </a:pPr>
              <a:r>
                <a:rPr lang="fr-FR" sz="700" kern="0" dirty="0">
                  <a:solidFill>
                    <a:schemeClr val="tx1">
                      <a:lumMod val="95000"/>
                      <a:lumOff val="5000"/>
                    </a:schemeClr>
                  </a:solidFill>
                  <a:latin typeface="Montserrat Medium" panose="00000600000000000000"/>
                  <a:ea typeface="DM Sans Regular"/>
                  <a:cs typeface="DM Sans Regular"/>
                  <a:sym typeface="DM Sans Regular"/>
                </a:rPr>
                <a:t>Mettre en place une gouvernance régulière afin de faire un état des lieux à J-1 dans le but de déterminer les actions préventives pour réaliser des ajustements le jour J.</a:t>
              </a:r>
            </a:p>
            <a:p>
              <a:pPr marL="171450" lvl="0" indent="-171450" defTabSz="325120" hangingPunct="0">
                <a:buSzPct val="125000"/>
                <a:buFont typeface="Arial" panose="020B0604020202020204" pitchFamily="34" charset="0"/>
                <a:buChar char="•"/>
                <a:defRPr sz="1400" b="0">
                  <a:solidFill>
                    <a:srgbClr val="FFFFFF"/>
                  </a:solidFill>
                  <a:latin typeface="DM Sans Regular"/>
                  <a:ea typeface="DM Sans Regular"/>
                  <a:cs typeface="DM Sans Regular"/>
                  <a:sym typeface="DM Sans Regular"/>
                </a:defRPr>
              </a:pPr>
              <a:endParaRPr lang="fr-FR" sz="700" kern="0" dirty="0">
                <a:solidFill>
                  <a:schemeClr val="tx1">
                    <a:lumMod val="95000"/>
                    <a:lumOff val="5000"/>
                  </a:schemeClr>
                </a:solidFill>
                <a:latin typeface="Montserrat Medium" panose="00000600000000000000"/>
                <a:ea typeface="DM Sans Regular"/>
                <a:cs typeface="DM Sans Regular"/>
                <a:sym typeface="DM Sans Regular"/>
              </a:endParaRPr>
            </a:p>
            <a:p>
              <a:pPr lvl="0" algn="just">
                <a:spcAft>
                  <a:spcPts val="800"/>
                </a:spcAft>
                <a:buClr>
                  <a:srgbClr val="FF6600"/>
                </a:buClr>
                <a:buSzPts val="1600"/>
              </a:pPr>
              <a:r>
                <a:rPr lang="fr-FR" sz="700" kern="0" dirty="0">
                  <a:solidFill>
                    <a:schemeClr val="tx1">
                      <a:lumMod val="95000"/>
                      <a:lumOff val="5000"/>
                    </a:schemeClr>
                  </a:solidFill>
                  <a:latin typeface="Montserrat Medium" panose="00000600000000000000"/>
                </a:rPr>
                <a:t>Ex: Comité de pilotage et Comité de production hebdomadaire.</a:t>
              </a:r>
              <a:endParaRPr lang="fr-FR" sz="700" kern="0" dirty="0">
                <a:latin typeface="Montserrat Medium" panose="00000600000000000000"/>
                <a:ea typeface="DM Sans Regular"/>
                <a:cs typeface="DM Sans Regular"/>
                <a:sym typeface="DM Sans Regular"/>
              </a:endParaRPr>
            </a:p>
            <a:p>
              <a:pPr lvl="0" defTabSz="325120" hangingPunct="0">
                <a:buSzPct val="125000"/>
                <a:defRPr sz="1400" b="0">
                  <a:solidFill>
                    <a:srgbClr val="FFFFFF"/>
                  </a:solidFill>
                  <a:latin typeface="DM Sans Regular"/>
                  <a:ea typeface="DM Sans Regular"/>
                  <a:cs typeface="DM Sans Regular"/>
                  <a:sym typeface="DM Sans Regular"/>
                </a:defRPr>
              </a:pPr>
              <a:endParaRPr lang="fr-FR" sz="700" kern="0" dirty="0">
                <a:latin typeface="Montserrat Medium" panose="00000600000000000000"/>
                <a:ea typeface="DM Sans Regular"/>
                <a:cs typeface="DM Sans Regular"/>
                <a:sym typeface="DM Sans Regular"/>
              </a:endParaRPr>
            </a:p>
          </p:txBody>
        </p:sp>
        <p:sp>
          <p:nvSpPr>
            <p:cNvPr id="132" name="Specialize around limited strengths…"/>
            <p:cNvSpPr txBox="1"/>
            <p:nvPr/>
          </p:nvSpPr>
          <p:spPr>
            <a:xfrm>
              <a:off x="8666215" y="3691581"/>
              <a:ext cx="2871981" cy="17874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spAutoFit/>
            </a:bodyPr>
            <a:lstStyle/>
            <a:p>
              <a:pPr marL="185208" lvl="0" indent="-185208" defTabSz="325120" hangingPunct="0">
                <a:lnSpc>
                  <a:spcPct val="150000"/>
                </a:lnSpc>
                <a:buSzPct val="125000"/>
                <a:buFontTx/>
                <a:buChar char="•"/>
                <a:defRPr sz="1400" b="0">
                  <a:solidFill>
                    <a:srgbClr val="FFFFFF"/>
                  </a:solidFill>
                  <a:latin typeface="DM Sans Regular"/>
                  <a:ea typeface="DM Sans Regular"/>
                  <a:cs typeface="DM Sans Regular"/>
                  <a:sym typeface="DM Sans Regular"/>
                </a:defRPr>
              </a:pPr>
              <a:r>
                <a:rPr lang="fr-FR" sz="700" kern="0" dirty="0">
                  <a:solidFill>
                    <a:schemeClr val="tx1">
                      <a:lumMod val="95000"/>
                      <a:lumOff val="5000"/>
                    </a:schemeClr>
                  </a:solidFill>
                  <a:latin typeface="Montserrat Medium" panose="00000600000000000000"/>
                  <a:ea typeface="DM Sans Regular"/>
                  <a:cs typeface="DM Sans Regular"/>
                  <a:sym typeface="DM Sans Regular"/>
                </a:rPr>
                <a:t>Gestion des identités et contrôle d’accès </a:t>
              </a:r>
            </a:p>
            <a:p>
              <a:pPr marL="185208" marR="0" lvl="0" indent="-185208" defTabSz="325120" eaLnBrk="1" fontAlgn="auto" latinLnBrk="0" hangingPunct="0">
                <a:lnSpc>
                  <a:spcPct val="150000"/>
                </a:lnSpc>
                <a:spcBef>
                  <a:spcPts val="0"/>
                </a:spcBef>
                <a:spcAft>
                  <a:spcPts val="0"/>
                </a:spcAft>
                <a:buClrTx/>
                <a:buSzPct val="125000"/>
                <a:buFontTx/>
                <a:buChar char="•"/>
                <a:tabLst/>
                <a:defRPr sz="1400" b="0">
                  <a:solidFill>
                    <a:srgbClr val="FFFFFF"/>
                  </a:solidFill>
                  <a:latin typeface="DM Sans Regular"/>
                  <a:ea typeface="DM Sans Regular"/>
                  <a:cs typeface="DM Sans Regular"/>
                  <a:sym typeface="DM Sans Regular"/>
                </a:defRPr>
              </a:pPr>
              <a:r>
                <a:rPr kumimoji="0" lang="fr-FR" sz="700" b="0" i="0" u="none" strike="noStrike" kern="0" cap="none" spc="0" normalizeH="0" baseline="0" noProof="0" dirty="0">
                  <a:ln>
                    <a:noFill/>
                  </a:ln>
                  <a:solidFill>
                    <a:schemeClr val="tx1">
                      <a:lumMod val="95000"/>
                      <a:lumOff val="5000"/>
                    </a:schemeClr>
                  </a:solidFill>
                  <a:effectLst/>
                  <a:uLnTx/>
                  <a:uFillTx/>
                  <a:latin typeface="Montserrat Medium" panose="00000600000000000000"/>
                  <a:ea typeface="DM Sans Regular"/>
                  <a:cs typeface="DM Sans Regular"/>
                  <a:sym typeface="DM Sans Regular"/>
                </a:rPr>
                <a:t>Gestion</a:t>
              </a:r>
              <a:r>
                <a:rPr kumimoji="0" lang="fr-FR" sz="700" b="0" i="0" u="none" strike="noStrike" kern="0" cap="none" spc="0" normalizeH="0" noProof="0" dirty="0">
                  <a:ln>
                    <a:noFill/>
                  </a:ln>
                  <a:solidFill>
                    <a:schemeClr val="tx1">
                      <a:lumMod val="95000"/>
                      <a:lumOff val="5000"/>
                    </a:schemeClr>
                  </a:solidFill>
                  <a:effectLst/>
                  <a:uLnTx/>
                  <a:uFillTx/>
                  <a:latin typeface="Montserrat Medium" panose="00000600000000000000"/>
                  <a:ea typeface="DM Sans Regular"/>
                  <a:cs typeface="DM Sans Regular"/>
                  <a:sym typeface="DM Sans Regular"/>
                </a:rPr>
                <a:t> des accès des applications</a:t>
              </a:r>
              <a:endParaRPr kumimoji="0" sz="700" b="0" i="0" u="none" strike="noStrike" kern="0" cap="none" spc="0" normalizeH="0" baseline="0" noProof="0" dirty="0">
                <a:ln>
                  <a:noFill/>
                </a:ln>
                <a:solidFill>
                  <a:schemeClr val="tx1">
                    <a:lumMod val="95000"/>
                    <a:lumOff val="5000"/>
                  </a:schemeClr>
                </a:solidFill>
                <a:effectLst/>
                <a:uLnTx/>
                <a:uFillTx/>
                <a:latin typeface="Montserrat Medium" panose="00000600000000000000"/>
                <a:ea typeface="DM Sans Regular"/>
                <a:cs typeface="DM Sans Regular"/>
                <a:sym typeface="DM Sans Regular"/>
              </a:endParaRPr>
            </a:p>
          </p:txBody>
        </p:sp>
        <p:sp>
          <p:nvSpPr>
            <p:cNvPr id="133" name="Challenge for leadership…"/>
            <p:cNvSpPr txBox="1"/>
            <p:nvPr/>
          </p:nvSpPr>
          <p:spPr>
            <a:xfrm>
              <a:off x="5374755" y="3666552"/>
              <a:ext cx="2862802" cy="17874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spAutoFit/>
            </a:bodyPr>
            <a:lstStyle/>
            <a:p>
              <a:pPr marL="185208" lvl="0" indent="-185208" defTabSz="325120" hangingPunct="0">
                <a:buSzPct val="125000"/>
                <a:buFontTx/>
                <a:buChar char="•"/>
                <a:defRPr sz="1400" b="0">
                  <a:solidFill>
                    <a:srgbClr val="FFFFFF"/>
                  </a:solidFill>
                  <a:latin typeface="DM Sans Regular"/>
                  <a:ea typeface="DM Sans Regular"/>
                  <a:cs typeface="DM Sans Regular"/>
                  <a:sym typeface="DM Sans Regular"/>
                </a:defRPr>
              </a:pPr>
              <a:r>
                <a:rPr lang="fr-FR" sz="700" kern="0" dirty="0">
                  <a:solidFill>
                    <a:schemeClr val="tx1">
                      <a:lumMod val="95000"/>
                      <a:lumOff val="5000"/>
                    </a:schemeClr>
                  </a:solidFill>
                  <a:latin typeface="Montserrat Medium" panose="00000600000000000000"/>
                  <a:ea typeface="DM Sans Regular"/>
                  <a:cs typeface="DM Sans Regular"/>
                  <a:sym typeface="DM Sans Regular"/>
                </a:rPr>
                <a:t>Définir les erreurs critiques client tout les en les analysant au regard des résultats des mesures de l’expérience client</a:t>
              </a:r>
              <a:endParaRPr kumimoji="0" sz="700" b="0" i="0" u="none" strike="noStrike" kern="0" cap="none" spc="0" normalizeH="0" baseline="0" noProof="0" dirty="0">
                <a:ln>
                  <a:noFill/>
                </a:ln>
                <a:solidFill>
                  <a:schemeClr val="tx1">
                    <a:lumMod val="95000"/>
                    <a:lumOff val="5000"/>
                  </a:schemeClr>
                </a:solidFill>
                <a:effectLst/>
                <a:uLnTx/>
                <a:uFillTx/>
                <a:latin typeface="Montserrat Medium" panose="00000600000000000000"/>
                <a:ea typeface="DM Sans Regular"/>
                <a:cs typeface="DM Sans Regular"/>
                <a:sym typeface="DM Sans Regular"/>
              </a:endParaRPr>
            </a:p>
          </p:txBody>
        </p:sp>
      </p:grpSp>
      <p:pic>
        <p:nvPicPr>
          <p:cNvPr id="2" name="object 4">
            <a:extLst>
              <a:ext uri="{FF2B5EF4-FFF2-40B4-BE49-F238E27FC236}">
                <a16:creationId xmlns:a16="http://schemas.microsoft.com/office/drawing/2014/main" id="{84820D6E-E9B2-FE13-022E-43687438FA59}"/>
              </a:ext>
            </a:extLst>
          </p:cNvPr>
          <p:cNvPicPr/>
          <p:nvPr/>
        </p:nvPicPr>
        <p:blipFill>
          <a:blip r:embed="rId2"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110902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0">
            <a:extLst>
              <a:ext uri="{FF2B5EF4-FFF2-40B4-BE49-F238E27FC236}">
                <a16:creationId xmlns:a16="http://schemas.microsoft.com/office/drawing/2014/main" id="{3ADB4AE5-A849-4D3C-9211-D35F7C29F882}"/>
              </a:ext>
            </a:extLst>
          </p:cNvPr>
          <p:cNvSpPr txBox="1">
            <a:spLocks/>
          </p:cNvSpPr>
          <p:nvPr/>
        </p:nvSpPr>
        <p:spPr>
          <a:xfrm>
            <a:off x="402510" y="149038"/>
            <a:ext cx="40488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PLANNING DE MISE EN OEUVRE</a:t>
            </a:r>
          </a:p>
        </p:txBody>
      </p:sp>
      <p:pic>
        <p:nvPicPr>
          <p:cNvPr id="2" name="object 4">
            <a:extLst>
              <a:ext uri="{FF2B5EF4-FFF2-40B4-BE49-F238E27FC236}">
                <a16:creationId xmlns:a16="http://schemas.microsoft.com/office/drawing/2014/main" id="{3DFDBE8D-C71A-3731-E382-788A02E04017}"/>
              </a:ext>
            </a:extLst>
          </p:cNvPr>
          <p:cNvPicPr/>
          <p:nvPr/>
        </p:nvPicPr>
        <p:blipFill>
          <a:blip r:embed="rId2" cstate="print"/>
          <a:stretch>
            <a:fillRect/>
          </a:stretch>
        </p:blipFill>
        <p:spPr>
          <a:xfrm>
            <a:off x="5425537" y="2951138"/>
            <a:ext cx="343631" cy="328378"/>
          </a:xfrm>
          <a:prstGeom prst="rect">
            <a:avLst/>
          </a:prstGeom>
        </p:spPr>
      </p:pic>
      <p:graphicFrame>
        <p:nvGraphicFramePr>
          <p:cNvPr id="8" name="Tableau 7">
            <a:extLst>
              <a:ext uri="{FF2B5EF4-FFF2-40B4-BE49-F238E27FC236}">
                <a16:creationId xmlns:a16="http://schemas.microsoft.com/office/drawing/2014/main" id="{4E771EA1-1E00-F720-FA4B-82C57CB328C3}"/>
              </a:ext>
            </a:extLst>
          </p:cNvPr>
          <p:cNvGraphicFramePr>
            <a:graphicFrameLocks noGrp="1"/>
          </p:cNvGraphicFramePr>
          <p:nvPr>
            <p:extLst>
              <p:ext uri="{D42A27DB-BD31-4B8C-83A1-F6EECF244321}">
                <p14:modId xmlns:p14="http://schemas.microsoft.com/office/powerpoint/2010/main" val="863754708"/>
              </p:ext>
            </p:extLst>
          </p:nvPr>
        </p:nvGraphicFramePr>
        <p:xfrm>
          <a:off x="336550" y="557283"/>
          <a:ext cx="5051811" cy="2360250"/>
        </p:xfrm>
        <a:graphic>
          <a:graphicData uri="http://schemas.openxmlformats.org/drawingml/2006/table">
            <a:tbl>
              <a:tblPr firstRow="1" firstCol="1" lastRow="1" lastCol="1" bandRow="1" bandCol="1">
                <a:tableStyleId>{08FB837D-C827-4EFA-A057-4D05807E0F7C}</a:tableStyleId>
              </a:tblPr>
              <a:tblGrid>
                <a:gridCol w="613706">
                  <a:extLst>
                    <a:ext uri="{9D8B030D-6E8A-4147-A177-3AD203B41FA5}">
                      <a16:colId xmlns:a16="http://schemas.microsoft.com/office/drawing/2014/main" val="2086289503"/>
                    </a:ext>
                  </a:extLst>
                </a:gridCol>
                <a:gridCol w="1096138">
                  <a:extLst>
                    <a:ext uri="{9D8B030D-6E8A-4147-A177-3AD203B41FA5}">
                      <a16:colId xmlns:a16="http://schemas.microsoft.com/office/drawing/2014/main" val="910010983"/>
                    </a:ext>
                  </a:extLst>
                </a:gridCol>
                <a:gridCol w="671133">
                  <a:extLst>
                    <a:ext uri="{9D8B030D-6E8A-4147-A177-3AD203B41FA5}">
                      <a16:colId xmlns:a16="http://schemas.microsoft.com/office/drawing/2014/main" val="2236111800"/>
                    </a:ext>
                  </a:extLst>
                </a:gridCol>
                <a:gridCol w="862365">
                  <a:extLst>
                    <a:ext uri="{9D8B030D-6E8A-4147-A177-3AD203B41FA5}">
                      <a16:colId xmlns:a16="http://schemas.microsoft.com/office/drawing/2014/main" val="3015287855"/>
                    </a:ext>
                  </a:extLst>
                </a:gridCol>
                <a:gridCol w="947658">
                  <a:extLst>
                    <a:ext uri="{9D8B030D-6E8A-4147-A177-3AD203B41FA5}">
                      <a16:colId xmlns:a16="http://schemas.microsoft.com/office/drawing/2014/main" val="1021845668"/>
                    </a:ext>
                  </a:extLst>
                </a:gridCol>
                <a:gridCol w="860811">
                  <a:extLst>
                    <a:ext uri="{9D8B030D-6E8A-4147-A177-3AD203B41FA5}">
                      <a16:colId xmlns:a16="http://schemas.microsoft.com/office/drawing/2014/main" val="3102135603"/>
                    </a:ext>
                  </a:extLst>
                </a:gridCol>
              </a:tblGrid>
              <a:tr h="86930">
                <a:tc>
                  <a:txBody>
                    <a:bodyPr/>
                    <a:lstStyle/>
                    <a:p>
                      <a:pPr algn="ctr">
                        <a:lnSpc>
                          <a:spcPct val="106000"/>
                        </a:lnSpc>
                        <a:spcAft>
                          <a:spcPts val="800"/>
                        </a:spcAft>
                      </a:pPr>
                      <a:r>
                        <a:rPr lang="fr-FR" sz="500" b="1" kern="1200" dirty="0">
                          <a:solidFill>
                            <a:srgbClr val="C45911"/>
                          </a:solidFill>
                          <a:effectLst/>
                        </a:rPr>
                        <a:t>N°</a:t>
                      </a:r>
                      <a:endParaRPr lang="fr-FR" sz="500" dirty="0">
                        <a:effectLst/>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kern="1200" dirty="0">
                          <a:solidFill>
                            <a:srgbClr val="C00000"/>
                          </a:solidFill>
                          <a:effectLst/>
                        </a:rPr>
                        <a:t>  </a:t>
                      </a:r>
                      <a:r>
                        <a:rPr lang="fr-FR" sz="500" b="1" kern="1200" dirty="0">
                          <a:solidFill>
                            <a:srgbClr val="C00000"/>
                          </a:solidFill>
                          <a:effectLst/>
                        </a:rPr>
                        <a:t>CHANTIERS</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kern="1200" dirty="0">
                          <a:solidFill>
                            <a:srgbClr val="C00000"/>
                          </a:solidFill>
                          <a:effectLst/>
                        </a:rPr>
                        <a:t> </a:t>
                      </a:r>
                      <a:r>
                        <a:rPr lang="fr-FR" sz="500" b="1" kern="1200" dirty="0">
                          <a:solidFill>
                            <a:srgbClr val="C00000"/>
                          </a:solidFill>
                          <a:effectLst/>
                        </a:rPr>
                        <a:t>RESPONSABLES / INTERVENANTS</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en-GB" sz="500" kern="1200" dirty="0">
                          <a:solidFill>
                            <a:srgbClr val="C00000"/>
                          </a:solidFill>
                          <a:effectLst/>
                        </a:rPr>
                        <a:t> </a:t>
                      </a:r>
                      <a:r>
                        <a:rPr lang="en-GB" sz="500" b="1" kern="1200" dirty="0">
                          <a:solidFill>
                            <a:srgbClr val="C00000"/>
                          </a:solidFill>
                          <a:effectLst/>
                        </a:rPr>
                        <a:t>DATE DE DEBUT PREVISIONNELLE</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en-GB" sz="500" kern="1200" dirty="0">
                          <a:solidFill>
                            <a:srgbClr val="C00000"/>
                          </a:solidFill>
                          <a:effectLst/>
                        </a:rPr>
                        <a:t> </a:t>
                      </a:r>
                      <a:r>
                        <a:rPr lang="en-GB" sz="500" b="1" kern="1200" dirty="0">
                          <a:solidFill>
                            <a:srgbClr val="C00000"/>
                          </a:solidFill>
                          <a:effectLst/>
                        </a:rPr>
                        <a:t>DATE DE FIN PREVISIONNELLE</a:t>
                      </a:r>
                      <a:r>
                        <a:rPr lang="en-GB" sz="500" kern="1200" dirty="0">
                          <a:solidFill>
                            <a:srgbClr val="C00000"/>
                          </a:solidFill>
                          <a:effectLst/>
                        </a:rPr>
                        <a:t> </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en-GB" sz="500" b="1" kern="1200" dirty="0">
                          <a:solidFill>
                            <a:srgbClr val="C00000"/>
                          </a:solidFill>
                          <a:effectLst/>
                        </a:rPr>
                        <a:t> DUREE (</a:t>
                      </a:r>
                      <a:r>
                        <a:rPr lang="en-GB" sz="500" b="1" kern="1200" dirty="0" err="1">
                          <a:solidFill>
                            <a:srgbClr val="C00000"/>
                          </a:solidFill>
                          <a:effectLst/>
                        </a:rPr>
                        <a:t>jr</a:t>
                      </a:r>
                      <a:r>
                        <a:rPr lang="en-GB" sz="500" b="1" kern="1200" dirty="0">
                          <a:solidFill>
                            <a:srgbClr val="C00000"/>
                          </a:solidFill>
                          <a:effectLst/>
                        </a:rPr>
                        <a:t>)</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6268983"/>
                  </a:ext>
                </a:extLst>
              </a:tr>
              <a:tr h="233127">
                <a:tc>
                  <a:txBody>
                    <a:bodyPr/>
                    <a:lstStyle/>
                    <a:p>
                      <a:pPr algn="ctr">
                        <a:lnSpc>
                          <a:spcPct val="106000"/>
                        </a:lnSpc>
                        <a:spcAft>
                          <a:spcPts val="800"/>
                        </a:spcAft>
                      </a:pPr>
                      <a:r>
                        <a:rPr lang="en-GB" sz="500" kern="1200" dirty="0">
                          <a:solidFill>
                            <a:srgbClr val="C45911"/>
                          </a:solidFill>
                          <a:effectLst/>
                        </a:rPr>
                        <a:t> </a:t>
                      </a:r>
                      <a:r>
                        <a:rPr lang="fr-FR" sz="500" b="1" kern="1200" dirty="0">
                          <a:solidFill>
                            <a:srgbClr val="C45911"/>
                          </a:solidFill>
                          <a:effectLst/>
                        </a:rPr>
                        <a:t>1</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dirty="0">
                          <a:solidFill>
                            <a:srgbClr val="525252"/>
                          </a:solidFill>
                          <a:effectLst/>
                        </a:rPr>
                        <a:t> NOTIFICATION ADJUDICATION</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dirty="0">
                          <a:solidFill>
                            <a:srgbClr val="525252"/>
                          </a:solidFill>
                          <a:effectLst/>
                        </a:rPr>
                        <a:t>ORANGE BURKINA</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30 /10/2022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30 /10/2022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800" b="1" kern="1200" dirty="0">
                          <a:solidFill>
                            <a:srgbClr val="323E4F"/>
                          </a:solidFill>
                          <a:effectLst/>
                        </a:rPr>
                        <a:t> 1</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3606704"/>
                  </a:ext>
                </a:extLst>
              </a:tr>
              <a:tr h="232617">
                <a:tc>
                  <a:txBody>
                    <a:bodyPr/>
                    <a:lstStyle/>
                    <a:p>
                      <a:pPr algn="ctr">
                        <a:lnSpc>
                          <a:spcPct val="106000"/>
                        </a:lnSpc>
                        <a:spcAft>
                          <a:spcPts val="800"/>
                        </a:spcAft>
                      </a:pPr>
                      <a:r>
                        <a:rPr lang="fr-FR" sz="500" kern="1200" dirty="0">
                          <a:solidFill>
                            <a:srgbClr val="C45911"/>
                          </a:solidFill>
                          <a:effectLst/>
                        </a:rPr>
                        <a:t> </a:t>
                      </a:r>
                      <a:r>
                        <a:rPr lang="fr-FR" sz="500" b="1" kern="1200" dirty="0">
                          <a:solidFill>
                            <a:srgbClr val="C45911"/>
                          </a:solidFill>
                          <a:effectLst/>
                        </a:rPr>
                        <a:t>2</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dirty="0">
                          <a:solidFill>
                            <a:srgbClr val="525252"/>
                          </a:solidFill>
                          <a:effectLst/>
                        </a:rPr>
                        <a:t>REUNION DE CADRAGE</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dirty="0">
                          <a:solidFill>
                            <a:srgbClr val="525252"/>
                          </a:solidFill>
                          <a:effectLst/>
                        </a:rPr>
                        <a:t>ORANGE BURKINA /MEDIA CONTACT</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01/11/2022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01/11/2022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1</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8075343"/>
                  </a:ext>
                </a:extLst>
              </a:tr>
              <a:tr h="0">
                <a:tc>
                  <a:txBody>
                    <a:bodyPr/>
                    <a:lstStyle/>
                    <a:p>
                      <a:pPr algn="ctr">
                        <a:lnSpc>
                          <a:spcPct val="106000"/>
                        </a:lnSpc>
                        <a:spcAft>
                          <a:spcPts val="800"/>
                        </a:spcAft>
                      </a:pPr>
                      <a:endParaRPr lang="fr-FR" sz="500" dirty="0">
                        <a:effectLst/>
                      </a:endParaRPr>
                    </a:p>
                    <a:p>
                      <a:pPr algn="ctr">
                        <a:lnSpc>
                          <a:spcPct val="106000"/>
                        </a:lnSpc>
                        <a:spcAft>
                          <a:spcPts val="800"/>
                        </a:spcAft>
                      </a:pPr>
                      <a:r>
                        <a:rPr lang="fr-FR" sz="500" b="1" kern="1200" dirty="0">
                          <a:solidFill>
                            <a:srgbClr val="C45911"/>
                          </a:solidFill>
                          <a:effectLst/>
                        </a:rPr>
                        <a:t>3</a:t>
                      </a:r>
                      <a:endParaRPr lang="fr-FR" sz="500" dirty="0">
                        <a:effectLst/>
                      </a:endParaRPr>
                    </a:p>
                    <a:p>
                      <a:pPr algn="ctr">
                        <a:lnSpc>
                          <a:spcPct val="106000"/>
                        </a:lnSpc>
                        <a:spcAft>
                          <a:spcPts val="800"/>
                        </a:spcAft>
                      </a:pPr>
                      <a:r>
                        <a:rPr lang="fr-FR" sz="500" kern="1200" dirty="0">
                          <a:solidFill>
                            <a:srgbClr val="C45911"/>
                          </a:solidFill>
                          <a:effectLst/>
                        </a:rPr>
                        <a:t> </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dirty="0">
                          <a:solidFill>
                            <a:srgbClr val="525252"/>
                          </a:solidFill>
                          <a:effectLst/>
                        </a:rPr>
                        <a:t>REUNION INTERNE D'INFORMATIONS ET CONSTITUTION DE L’EQUIPE PROJET</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dirty="0">
                          <a:solidFill>
                            <a:srgbClr val="525252"/>
                          </a:solidFill>
                          <a:effectLst/>
                        </a:rPr>
                        <a:t>MEDIA CONTACT</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04 /11/ 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04 /11/ 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1</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140309"/>
                  </a:ext>
                </a:extLst>
              </a:tr>
              <a:tr h="178586">
                <a:tc>
                  <a:txBody>
                    <a:bodyPr/>
                    <a:lstStyle/>
                    <a:p>
                      <a:pPr algn="ctr">
                        <a:lnSpc>
                          <a:spcPct val="106000"/>
                        </a:lnSpc>
                        <a:spcAft>
                          <a:spcPts val="800"/>
                        </a:spcAft>
                      </a:pPr>
                      <a:r>
                        <a:rPr lang="fr-FR" sz="500" b="1" kern="1200" dirty="0">
                          <a:solidFill>
                            <a:srgbClr val="C45911"/>
                          </a:solidFill>
                          <a:effectLst/>
                        </a:rPr>
                        <a:t>4</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a:solidFill>
                            <a:srgbClr val="525252"/>
                          </a:solidFill>
                          <a:effectLst/>
                        </a:rPr>
                        <a:t>INSTALLATION LOGISTIQUE</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a:solidFill>
                            <a:srgbClr val="525252"/>
                          </a:solidFill>
                          <a:effectLst/>
                        </a:rPr>
                        <a:t>MEDIA CONTACT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a:solidFill>
                            <a:srgbClr val="525252"/>
                          </a:solidFill>
                          <a:effectLst/>
                        </a:rPr>
                        <a:t>05/11/2022</a:t>
                      </a:r>
                      <a:endParaRPr lang="fr-FR" sz="500" b="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05/ 12/ 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30</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4373285"/>
                  </a:ext>
                </a:extLst>
              </a:tr>
              <a:tr h="296791">
                <a:tc>
                  <a:txBody>
                    <a:bodyPr/>
                    <a:lstStyle/>
                    <a:p>
                      <a:pPr algn="ctr">
                        <a:lnSpc>
                          <a:spcPct val="106000"/>
                        </a:lnSpc>
                        <a:spcAft>
                          <a:spcPts val="800"/>
                        </a:spcAft>
                      </a:pPr>
                      <a:r>
                        <a:rPr lang="fr-FR" sz="500" kern="1200" dirty="0">
                          <a:solidFill>
                            <a:srgbClr val="C45911"/>
                          </a:solidFill>
                          <a:effectLst/>
                        </a:rPr>
                        <a:t> </a:t>
                      </a:r>
                      <a:r>
                        <a:rPr lang="fr-FR" sz="500" b="1" kern="1200" dirty="0">
                          <a:solidFill>
                            <a:srgbClr val="C45911"/>
                          </a:solidFill>
                          <a:effectLst/>
                        </a:rPr>
                        <a:t>5</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a:solidFill>
                            <a:srgbClr val="525252"/>
                          </a:solidFill>
                          <a:effectLst/>
                        </a:rPr>
                        <a:t>VALIDATION ET MISE EN PLACE DE LA SOLUTION TECHNIQUE PROPOSEE</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a:solidFill>
                            <a:srgbClr val="525252"/>
                          </a:solidFill>
                          <a:effectLst/>
                        </a:rPr>
                        <a:t>ORANGE BURKINA /MEDIA CONTACT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a:solidFill>
                            <a:srgbClr val="323E4F"/>
                          </a:solidFill>
                          <a:effectLst/>
                        </a:rPr>
                        <a:t>10 /11/2022</a:t>
                      </a:r>
                      <a:endParaRPr lang="fr-FR" sz="500" b="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25/12/ 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45</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854239"/>
                  </a:ext>
                </a:extLst>
              </a:tr>
              <a:tr h="228600">
                <a:tc>
                  <a:txBody>
                    <a:bodyPr/>
                    <a:lstStyle/>
                    <a:p>
                      <a:pPr algn="ctr">
                        <a:lnSpc>
                          <a:spcPct val="106000"/>
                        </a:lnSpc>
                        <a:spcAft>
                          <a:spcPts val="800"/>
                        </a:spcAft>
                      </a:pPr>
                      <a:r>
                        <a:rPr lang="fr-FR" sz="500" kern="1200" dirty="0">
                          <a:solidFill>
                            <a:srgbClr val="C45911"/>
                          </a:solidFill>
                          <a:effectLst/>
                        </a:rPr>
                        <a:t>6</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a:solidFill>
                            <a:srgbClr val="525252"/>
                          </a:solidFill>
                          <a:effectLst/>
                        </a:rPr>
                        <a:t>SELECTION ET FORMATION DES PROFILS</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a:solidFill>
                            <a:srgbClr val="525252"/>
                          </a:solidFill>
                          <a:effectLst/>
                        </a:rPr>
                        <a:t>MEDIA CONTACT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a:solidFill>
                            <a:srgbClr val="323E4F"/>
                          </a:solidFill>
                          <a:effectLst/>
                        </a:rPr>
                        <a:t>15/11/2022</a:t>
                      </a:r>
                      <a:endParaRPr lang="fr-FR" sz="500" b="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25/12/2022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40</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4716039"/>
                  </a:ext>
                </a:extLst>
              </a:tr>
              <a:tr h="231937">
                <a:tc>
                  <a:txBody>
                    <a:bodyPr/>
                    <a:lstStyle/>
                    <a:p>
                      <a:pPr algn="ctr">
                        <a:lnSpc>
                          <a:spcPct val="106000"/>
                        </a:lnSpc>
                        <a:spcAft>
                          <a:spcPts val="800"/>
                        </a:spcAft>
                      </a:pPr>
                      <a:r>
                        <a:rPr lang="fr-FR" sz="500" kern="1200" dirty="0">
                          <a:solidFill>
                            <a:srgbClr val="C45911"/>
                          </a:solidFill>
                          <a:effectLst/>
                        </a:rPr>
                        <a:t> </a:t>
                      </a:r>
                      <a:r>
                        <a:rPr lang="fr-FR" sz="500" b="1" kern="1200" dirty="0">
                          <a:solidFill>
                            <a:srgbClr val="C45911"/>
                          </a:solidFill>
                          <a:effectLst/>
                        </a:rPr>
                        <a:t>7</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a:solidFill>
                            <a:srgbClr val="525252"/>
                          </a:solidFill>
                          <a:effectLst/>
                        </a:rPr>
                        <a:t>HOMOLOGATION ET TEST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a:solidFill>
                            <a:srgbClr val="525252"/>
                          </a:solidFill>
                          <a:effectLst/>
                        </a:rPr>
                        <a:t>ORANGE BURKINA /MEDIA CONTACT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a:solidFill>
                            <a:srgbClr val="525252"/>
                          </a:solidFill>
                          <a:effectLst/>
                        </a:rPr>
                        <a:t>29/12/2022</a:t>
                      </a:r>
                      <a:endParaRPr lang="fr-FR" sz="500" b="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29/12/2022</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1</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5950629"/>
                  </a:ext>
                </a:extLst>
              </a:tr>
              <a:tr h="357816">
                <a:tc>
                  <a:txBody>
                    <a:bodyPr/>
                    <a:lstStyle/>
                    <a:p>
                      <a:pPr algn="ctr">
                        <a:lnSpc>
                          <a:spcPct val="106000"/>
                        </a:lnSpc>
                        <a:spcAft>
                          <a:spcPts val="800"/>
                        </a:spcAft>
                      </a:pPr>
                      <a:r>
                        <a:rPr lang="fr-FR" sz="500" kern="1200" dirty="0">
                          <a:solidFill>
                            <a:srgbClr val="C45911"/>
                          </a:solidFill>
                          <a:effectLst/>
                        </a:rPr>
                        <a:t>8</a:t>
                      </a:r>
                      <a:endParaRPr lang="fr-FR" sz="50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hangingPunct="0">
                        <a:lnSpc>
                          <a:spcPct val="107000"/>
                        </a:lnSpc>
                        <a:spcAft>
                          <a:spcPts val="800"/>
                        </a:spcAft>
                      </a:pPr>
                      <a:r>
                        <a:rPr lang="fr-FR" sz="500" b="1" kern="1200">
                          <a:solidFill>
                            <a:srgbClr val="525252"/>
                          </a:solidFill>
                          <a:effectLst/>
                        </a:rPr>
                        <a:t>GO LIVE</a:t>
                      </a:r>
                      <a:endParaRPr lang="fr-FR" sz="500">
                        <a:effectLst/>
                      </a:endParaRPr>
                    </a:p>
                    <a:p>
                      <a:pPr algn="ctr">
                        <a:lnSpc>
                          <a:spcPct val="106000"/>
                        </a:lnSpc>
                        <a:spcAft>
                          <a:spcPts val="800"/>
                        </a:spcAft>
                      </a:pPr>
                      <a:r>
                        <a:rPr lang="fr-FR" sz="500" kern="1200">
                          <a:solidFill>
                            <a:srgbClr val="525252"/>
                          </a:solidFill>
                          <a:effectLst/>
                        </a:rPr>
                        <a:t> </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1" kern="1200">
                          <a:solidFill>
                            <a:srgbClr val="525252"/>
                          </a:solidFill>
                          <a:effectLst/>
                        </a:rPr>
                        <a:t>ORANGE</a:t>
                      </a:r>
                      <a:r>
                        <a:rPr lang="fr-FR" sz="500" kern="1200">
                          <a:solidFill>
                            <a:srgbClr val="525252"/>
                          </a:solidFill>
                          <a:effectLst/>
                        </a:rPr>
                        <a:t> </a:t>
                      </a:r>
                      <a:r>
                        <a:rPr lang="fr-FR" sz="500" b="1" kern="1200">
                          <a:solidFill>
                            <a:srgbClr val="525252"/>
                          </a:solidFill>
                          <a:effectLst/>
                        </a:rPr>
                        <a:t>BURKINA /MEDIA CONTACT</a:t>
                      </a:r>
                      <a:endParaRPr lang="fr-FR" sz="50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a:solidFill>
                            <a:srgbClr val="525252"/>
                          </a:solidFill>
                          <a:effectLst/>
                        </a:rPr>
                        <a:t>01/01/2023</a:t>
                      </a:r>
                      <a:endParaRPr lang="fr-FR" sz="500" b="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lnSpc>
                          <a:spcPct val="106000"/>
                        </a:lnSpc>
                        <a:spcAft>
                          <a:spcPts val="800"/>
                        </a:spcAft>
                      </a:pPr>
                      <a:r>
                        <a:rPr lang="fr-FR" sz="500" b="0" kern="1200" dirty="0">
                          <a:solidFill>
                            <a:srgbClr val="525252"/>
                          </a:solidFill>
                          <a:effectLst/>
                        </a:rPr>
                        <a:t>01/01/2023</a:t>
                      </a:r>
                      <a:endParaRPr lang="fr-FR" sz="500" b="0" dirty="0">
                        <a:effectLst/>
                        <a:latin typeface="+mn-lt"/>
                        <a:ea typeface="Calibri" panose="020F0502020204030204" pitchFamily="34" charset="0"/>
                        <a:cs typeface="Times New Roman" panose="02020603050405020304" pitchFamily="18" charset="0"/>
                      </a:endParaRPr>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lang="fr-FR" sz="800" b="1" kern="1200" dirty="0">
                          <a:solidFill>
                            <a:srgbClr val="323E4F"/>
                          </a:solidFill>
                          <a:effectLst/>
                        </a:rPr>
                        <a:t>1</a:t>
                      </a:r>
                      <a:endParaRPr lang="fr-FR" sz="2800" dirty="0"/>
                    </a:p>
                  </a:txBody>
                  <a:tcPr marL="1512" marR="1512" marT="287"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4909016"/>
                  </a:ext>
                </a:extLst>
              </a:tr>
            </a:tbl>
          </a:graphicData>
        </a:graphic>
      </p:graphicFrame>
    </p:spTree>
    <p:extLst>
      <p:ext uri="{BB962C8B-B14F-4D97-AF65-F5344CB8AC3E}">
        <p14:creationId xmlns:p14="http://schemas.microsoft.com/office/powerpoint/2010/main" val="206363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r="69419"/>
          <a:stretch/>
        </p:blipFill>
        <p:spPr>
          <a:xfrm>
            <a:off x="0" y="-10730"/>
            <a:ext cx="343631" cy="243060"/>
          </a:xfrm>
          <a:prstGeom prst="rect">
            <a:avLst/>
          </a:prstGeom>
        </p:spPr>
      </p:pic>
      <p:sp>
        <p:nvSpPr>
          <p:cNvPr id="9" name="object 50">
            <a:extLst>
              <a:ext uri="{FF2B5EF4-FFF2-40B4-BE49-F238E27FC236}">
                <a16:creationId xmlns:a16="http://schemas.microsoft.com/office/drawing/2014/main" id="{3ADB4AE5-A849-4D3C-9211-D35F7C29F882}"/>
              </a:ext>
            </a:extLst>
          </p:cNvPr>
          <p:cNvSpPr txBox="1">
            <a:spLocks/>
          </p:cNvSpPr>
          <p:nvPr/>
        </p:nvSpPr>
        <p:spPr>
          <a:xfrm>
            <a:off x="402511" y="149038"/>
            <a:ext cx="3064350" cy="166574"/>
          </a:xfrm>
          <a:prstGeom prst="rect">
            <a:avLst/>
          </a:prstGeom>
        </p:spPr>
        <p:txBody>
          <a:bodyPr vert="horz" wrap="square" lIns="0" tIns="12690" rIns="0" bIns="0" rtlCol="0">
            <a:spAutoFit/>
          </a:bodyPr>
          <a:lstStyle>
            <a:defPPr>
              <a:defRPr lang="en-US"/>
            </a:defPPr>
            <a:lvl1pPr marL="12689">
              <a:spcBef>
                <a:spcPts val="100"/>
              </a:spcBef>
              <a:defRPr sz="1400" b="1" spc="-5">
                <a:solidFill>
                  <a:srgbClr val="0D0D0D"/>
                </a:solidFill>
                <a:latin typeface="Montserrat"/>
                <a:ea typeface="+mj-ea"/>
                <a:cs typeface="Montserrat"/>
              </a:defRPr>
            </a:lvl1pPr>
          </a:lstStyle>
          <a:p>
            <a:r>
              <a:rPr lang="en-US" dirty="0"/>
              <a:t>CHRONOGRAMME TECHNIQUE</a:t>
            </a:r>
          </a:p>
        </p:txBody>
      </p:sp>
      <p:pic>
        <p:nvPicPr>
          <p:cNvPr id="5" name="object 4">
            <a:extLst>
              <a:ext uri="{FF2B5EF4-FFF2-40B4-BE49-F238E27FC236}">
                <a16:creationId xmlns:a16="http://schemas.microsoft.com/office/drawing/2014/main" id="{5D76A1F2-940E-7EEE-3B5B-F27C922B5FCF}"/>
              </a:ext>
            </a:extLst>
          </p:cNvPr>
          <p:cNvPicPr/>
          <p:nvPr/>
        </p:nvPicPr>
        <p:blipFill>
          <a:blip r:embed="rId4"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327849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989542" y="1645920"/>
            <a:ext cx="624973" cy="62627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82879" y="1645920"/>
            <a:ext cx="624973" cy="62497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804136" y="1685520"/>
            <a:ext cx="919840" cy="5457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82879" y="2570892"/>
            <a:ext cx="1045210" cy="51006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264056" y="2627986"/>
            <a:ext cx="931874" cy="38097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441115" y="2614850"/>
            <a:ext cx="948000" cy="494109"/>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184997" y="660567"/>
            <a:ext cx="1609090" cy="609600"/>
          </a:xfrm>
          <a:prstGeom prst="rect">
            <a:avLst/>
          </a:prstGeom>
        </p:spPr>
        <p:txBody>
          <a:bodyPr vert="horz" wrap="square" lIns="0" tIns="30480" rIns="0" bIns="0" rtlCol="0">
            <a:spAutoFit/>
          </a:bodyPr>
          <a:lstStyle/>
          <a:p>
            <a:pPr marL="12700">
              <a:lnSpc>
                <a:spcPct val="100000"/>
              </a:lnSpc>
              <a:spcBef>
                <a:spcPts val="240"/>
              </a:spcBef>
            </a:pPr>
            <a:r>
              <a:rPr lang="en-US" b="1" dirty="0">
                <a:solidFill>
                  <a:srgbClr val="030303"/>
                </a:solidFill>
                <a:latin typeface="Montserrat"/>
                <a:cs typeface="Montserrat"/>
              </a:rPr>
              <a:t>NOS</a:t>
            </a:r>
          </a:p>
          <a:p>
            <a:pPr marL="12700">
              <a:lnSpc>
                <a:spcPct val="100000"/>
              </a:lnSpc>
              <a:spcBef>
                <a:spcPts val="240"/>
              </a:spcBef>
            </a:pPr>
            <a:r>
              <a:rPr lang="en-US" dirty="0">
                <a:solidFill>
                  <a:srgbClr val="030303"/>
                </a:solidFill>
                <a:latin typeface="Montserrat"/>
                <a:cs typeface="Montserrat"/>
              </a:rPr>
              <a:t>RÉFÉRENCES</a:t>
            </a:r>
            <a:endParaRPr sz="1800" dirty="0">
              <a:latin typeface="Arial"/>
              <a:cs typeface="Arial"/>
            </a:endParaRPr>
          </a:p>
        </p:txBody>
      </p:sp>
      <p:pic>
        <p:nvPicPr>
          <p:cNvPr id="10" name="Image 9"/>
          <p:cNvPicPr>
            <a:picLocks noChangeAspect="1"/>
          </p:cNvPicPr>
          <p:nvPr/>
        </p:nvPicPr>
        <p:blipFill rotWithShape="1">
          <a:blip r:embed="rId9"/>
          <a:srcRect l="6809" t="11764" r="4680" b="11766"/>
          <a:stretch/>
        </p:blipFill>
        <p:spPr>
          <a:xfrm>
            <a:off x="3774726" y="1900584"/>
            <a:ext cx="1296000" cy="432000"/>
          </a:xfrm>
          <a:prstGeom prst="rect">
            <a:avLst/>
          </a:prstGeom>
        </p:spPr>
      </p:pic>
      <p:pic>
        <p:nvPicPr>
          <p:cNvPr id="11" name="Image 10">
            <a:extLst>
              <a:ext uri="{FF2B5EF4-FFF2-40B4-BE49-F238E27FC236}">
                <a16:creationId xmlns:a16="http://schemas.microsoft.com/office/drawing/2014/main" id="{A1646639-38CD-2C8D-6123-656B874AC0B2}"/>
              </a:ext>
            </a:extLst>
          </p:cNvPr>
          <p:cNvPicPr>
            <a:picLocks noChangeAspect="1"/>
          </p:cNvPicPr>
          <p:nvPr/>
        </p:nvPicPr>
        <p:blipFill>
          <a:blip r:embed="rId10"/>
          <a:stretch>
            <a:fillRect/>
          </a:stretch>
        </p:blipFill>
        <p:spPr>
          <a:xfrm>
            <a:off x="2849677" y="1533964"/>
            <a:ext cx="931874" cy="882539"/>
          </a:xfrm>
          <a:prstGeom prst="rect">
            <a:avLst/>
          </a:prstGeom>
        </p:spPr>
      </p:pic>
      <p:pic>
        <p:nvPicPr>
          <p:cNvPr id="12" name="Image 11" descr="C:\Users\mdegboe\Pictures\moov africa.png">
            <a:extLst>
              <a:ext uri="{FF2B5EF4-FFF2-40B4-BE49-F238E27FC236}">
                <a16:creationId xmlns:a16="http://schemas.microsoft.com/office/drawing/2014/main" id="{984536E3-1367-065F-9D18-559A576D0CA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6152" y="2530963"/>
            <a:ext cx="919841" cy="5750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7"/>
          <p:cNvSpPr txBox="1"/>
          <p:nvPr/>
        </p:nvSpPr>
        <p:spPr>
          <a:xfrm>
            <a:off x="1555750" y="1190729"/>
            <a:ext cx="2557780" cy="1576072"/>
          </a:xfrm>
          <a:prstGeom prst="rect">
            <a:avLst/>
          </a:prstGeom>
        </p:spPr>
        <p:txBody>
          <a:bodyPr vert="horz" wrap="square" lIns="0" tIns="12700" rIns="0" bIns="0" rtlCol="0">
            <a:spAutoFit/>
          </a:bodyPr>
          <a:lstStyle/>
          <a:p>
            <a:pPr marL="93345" marR="5080" indent="-81280" algn="ctr">
              <a:lnSpc>
                <a:spcPct val="111100"/>
              </a:lnSpc>
              <a:spcBef>
                <a:spcPts val="100"/>
              </a:spcBef>
            </a:pPr>
            <a:r>
              <a:rPr lang="fr-FR" sz="900" dirty="0">
                <a:solidFill>
                  <a:srgbClr val="FFFFFF"/>
                </a:solidFill>
                <a:latin typeface="Montserrat Bold" panose="00000800000000000000" pitchFamily="2" charset="0"/>
                <a:cs typeface="Montserrat SemiBold"/>
              </a:rPr>
              <a:t>Notre ambition de nous développer d'ici 2025 s'inscrit dans une démarche de Relation Client et de Fidélité Client.</a:t>
            </a:r>
          </a:p>
          <a:p>
            <a:pPr marL="93345" marR="5080" indent="-81280" algn="ctr">
              <a:lnSpc>
                <a:spcPct val="111100"/>
              </a:lnSpc>
              <a:spcBef>
                <a:spcPts val="100"/>
              </a:spcBef>
            </a:pPr>
            <a:endParaRPr lang="fr-FR" sz="900" dirty="0">
              <a:solidFill>
                <a:srgbClr val="FFFFFF"/>
              </a:solidFill>
              <a:latin typeface="Montserrat Bold" panose="00000800000000000000" pitchFamily="2" charset="0"/>
              <a:cs typeface="Montserrat SemiBold"/>
            </a:endParaRPr>
          </a:p>
          <a:p>
            <a:pPr marL="93345" marR="5080" indent="-81280" algn="ctr">
              <a:lnSpc>
                <a:spcPct val="111100"/>
              </a:lnSpc>
              <a:spcBef>
                <a:spcPts val="100"/>
              </a:spcBef>
            </a:pPr>
            <a:r>
              <a:rPr lang="fr-FR" sz="900" dirty="0">
                <a:solidFill>
                  <a:srgbClr val="FFFFFF"/>
                </a:solidFill>
                <a:latin typeface="Montserrat Bold" panose="00000800000000000000" pitchFamily="2" charset="0"/>
                <a:cs typeface="Montserrat SemiBold"/>
              </a:rPr>
              <a:t>Les stratégies d'acquisition s'accompagnent de stratégies de fidélisation. Fidéliser nos clients est aussi important pour nous que de les amener à venir chez nous.</a:t>
            </a:r>
            <a:endParaRPr sz="900" dirty="0">
              <a:latin typeface="Montserrat Medium" panose="00000600000000000000" pitchFamily="2" charset="0"/>
              <a:cs typeface="Montserrat SemiBold"/>
            </a:endParaRPr>
          </a:p>
        </p:txBody>
      </p:sp>
      <p:sp>
        <p:nvSpPr>
          <p:cNvPr id="8" name="object 8"/>
          <p:cNvSpPr txBox="1"/>
          <p:nvPr/>
        </p:nvSpPr>
        <p:spPr>
          <a:xfrm>
            <a:off x="1966595" y="885825"/>
            <a:ext cx="1649730"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FFFFFF"/>
                </a:solidFill>
                <a:latin typeface="Montserrat"/>
                <a:cs typeface="Montserrat"/>
              </a:rPr>
              <a:t>C</a:t>
            </a:r>
            <a:r>
              <a:rPr sz="1800" b="1" dirty="0">
                <a:solidFill>
                  <a:srgbClr val="FFFFFF"/>
                </a:solidFill>
                <a:latin typeface="Montserrat"/>
                <a:cs typeface="Montserrat"/>
              </a:rPr>
              <a:t>ONC</a:t>
            </a:r>
            <a:r>
              <a:rPr sz="1800" b="1" spc="-20" dirty="0">
                <a:solidFill>
                  <a:srgbClr val="FFFFFF"/>
                </a:solidFill>
                <a:latin typeface="Montserrat"/>
                <a:cs typeface="Montserrat"/>
              </a:rPr>
              <a:t>L</a:t>
            </a:r>
            <a:r>
              <a:rPr sz="1800" b="1" dirty="0">
                <a:solidFill>
                  <a:srgbClr val="FFFFFF"/>
                </a:solidFill>
                <a:latin typeface="Montserrat"/>
                <a:cs typeface="Montserrat"/>
              </a:rPr>
              <a:t>USION</a:t>
            </a:r>
            <a:endParaRPr sz="1800" dirty="0">
              <a:latin typeface="Montserrat"/>
              <a:cs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object 12"/>
          <p:cNvSpPr txBox="1">
            <a:spLocks noGrp="1"/>
          </p:cNvSpPr>
          <p:nvPr>
            <p:ph type="title"/>
          </p:nvPr>
        </p:nvSpPr>
        <p:spPr>
          <a:xfrm>
            <a:off x="170178" y="238696"/>
            <a:ext cx="2147571" cy="628377"/>
          </a:xfrm>
          <a:prstGeom prst="rect">
            <a:avLst/>
          </a:prstGeom>
        </p:spPr>
        <p:txBody>
          <a:bodyPr vert="horz" wrap="square" lIns="0" tIns="12700" rIns="0" bIns="0" rtlCol="0">
            <a:spAutoFit/>
          </a:bodyPr>
          <a:lstStyle/>
          <a:p>
            <a:pPr marL="12700">
              <a:lnSpc>
                <a:spcPct val="100000"/>
              </a:lnSpc>
              <a:spcBef>
                <a:spcPts val="100"/>
              </a:spcBef>
            </a:pPr>
            <a:r>
              <a:rPr lang="en-US" sz="2000" spc="-15" dirty="0">
                <a:solidFill>
                  <a:srgbClr val="FFFFFF"/>
                </a:solidFill>
              </a:rPr>
              <a:t>POURQUOI NOUS?</a:t>
            </a:r>
            <a:r>
              <a:rPr sz="2000" b="0" spc="-20" dirty="0">
                <a:solidFill>
                  <a:srgbClr val="FFFFFF"/>
                </a:solidFill>
              </a:rPr>
              <a:t>?</a:t>
            </a:r>
            <a:endParaRPr sz="2000" dirty="0"/>
          </a:p>
        </p:txBody>
      </p:sp>
      <p:sp>
        <p:nvSpPr>
          <p:cNvPr id="13" name="object 13"/>
          <p:cNvSpPr txBox="1"/>
          <p:nvPr/>
        </p:nvSpPr>
        <p:spPr>
          <a:xfrm>
            <a:off x="3308351" y="1961574"/>
            <a:ext cx="2039694" cy="847027"/>
          </a:xfrm>
          <a:prstGeom prst="rect">
            <a:avLst/>
          </a:prstGeom>
        </p:spPr>
        <p:txBody>
          <a:bodyPr vert="horz" wrap="square" lIns="0" tIns="97155" rIns="0" bIns="0" rtlCol="0">
            <a:spAutoFit/>
          </a:bodyPr>
          <a:lstStyle/>
          <a:p>
            <a:pPr algn="ctr">
              <a:lnSpc>
                <a:spcPct val="100000"/>
              </a:lnSpc>
              <a:spcBef>
                <a:spcPts val="765"/>
              </a:spcBef>
            </a:pPr>
            <a:r>
              <a:rPr lang="en-US" sz="1400" b="1" spc="-15" dirty="0">
                <a:solidFill>
                  <a:srgbClr val="FFFFFF"/>
                </a:solidFill>
                <a:latin typeface="Montserrat"/>
                <a:cs typeface="Montserrat"/>
              </a:rPr>
              <a:t>STATISTIQUES</a:t>
            </a:r>
          </a:p>
          <a:p>
            <a:pPr algn="ctr">
              <a:lnSpc>
                <a:spcPct val="100000"/>
              </a:lnSpc>
              <a:spcBef>
                <a:spcPts val="765"/>
              </a:spcBef>
            </a:pPr>
            <a:r>
              <a:rPr lang="fr-FR" sz="700" b="1" dirty="0">
                <a:solidFill>
                  <a:srgbClr val="FFFFFF"/>
                </a:solidFill>
                <a:latin typeface="Montserrat SemiBold"/>
                <a:cs typeface="Montserrat SemiBold"/>
              </a:rPr>
              <a:t>Notre Groupe a reçu de nombreuses distinctions de la part de chefs d'entreprise et de professionnels du domaine, ainsi que d'experts et de gouvernements.</a:t>
            </a:r>
            <a:endParaRPr sz="700" dirty="0">
              <a:latin typeface="Montserrat SemiBold"/>
              <a:cs typeface="Montserrat SemiBold"/>
            </a:endParaRPr>
          </a:p>
        </p:txBody>
      </p:sp>
      <p:sp>
        <p:nvSpPr>
          <p:cNvPr id="14" name="object 14"/>
          <p:cNvSpPr txBox="1"/>
          <p:nvPr/>
        </p:nvSpPr>
        <p:spPr>
          <a:xfrm>
            <a:off x="211212" y="1961574"/>
            <a:ext cx="2639938" cy="954749"/>
          </a:xfrm>
          <a:prstGeom prst="rect">
            <a:avLst/>
          </a:prstGeom>
        </p:spPr>
        <p:txBody>
          <a:bodyPr vert="horz" wrap="square" lIns="0" tIns="97155" rIns="0" bIns="0" rtlCol="0">
            <a:spAutoFit/>
          </a:bodyPr>
          <a:lstStyle/>
          <a:p>
            <a:pPr algn="ctr">
              <a:lnSpc>
                <a:spcPct val="100000"/>
              </a:lnSpc>
              <a:spcBef>
                <a:spcPts val="765"/>
              </a:spcBef>
            </a:pPr>
            <a:r>
              <a:rPr lang="en-US" sz="1400" b="1" spc="-10" dirty="0">
                <a:solidFill>
                  <a:srgbClr val="FFFFFF"/>
                </a:solidFill>
                <a:latin typeface="Montserrat"/>
                <a:cs typeface="Montserrat"/>
              </a:rPr>
              <a:t>STRATÉGIES</a:t>
            </a:r>
          </a:p>
          <a:p>
            <a:pPr algn="ctr">
              <a:lnSpc>
                <a:spcPct val="100000"/>
              </a:lnSpc>
              <a:spcBef>
                <a:spcPts val="765"/>
              </a:spcBef>
            </a:pPr>
            <a:r>
              <a:rPr lang="fr-FR" sz="700" b="1" dirty="0">
                <a:solidFill>
                  <a:srgbClr val="FFFFFF"/>
                </a:solidFill>
                <a:latin typeface="Montserrat SemiBold"/>
                <a:cs typeface="Montserrat SemiBold"/>
              </a:rPr>
              <a:t>Le Groupe Contact Média, dans sa stratégie opérationnelle multicanal, propose à tous ses clients des stratégies éprouvées qui fonctionnent non seulement à court terme mais pendant de nombreuses années dans le futur.</a:t>
            </a:r>
            <a:endParaRPr sz="700" dirty="0">
              <a:latin typeface="Montserrat SemiBold"/>
              <a:cs typeface="Montserrat SemiBold"/>
            </a:endParaRPr>
          </a:p>
        </p:txBody>
      </p:sp>
      <p:pic>
        <p:nvPicPr>
          <p:cNvPr id="2" name="object 4">
            <a:extLst>
              <a:ext uri="{FF2B5EF4-FFF2-40B4-BE49-F238E27FC236}">
                <a16:creationId xmlns:a16="http://schemas.microsoft.com/office/drawing/2014/main" id="{90DFE1A8-4CA8-393D-6913-CAD19AF48167}"/>
              </a:ext>
            </a:extLst>
          </p:cNvPr>
          <p:cNvPicPr/>
          <p:nvPr/>
        </p:nvPicPr>
        <p:blipFill>
          <a:blip r:embed="rId3" cstate="print"/>
          <a:stretch>
            <a:fillRect/>
          </a:stretch>
        </p:blipFill>
        <p:spPr>
          <a:xfrm>
            <a:off x="5425537" y="2951138"/>
            <a:ext cx="343631" cy="3283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31750" y="78753"/>
            <a:ext cx="3747771" cy="382156"/>
          </a:xfrm>
          <a:prstGeom prst="rect">
            <a:avLst/>
          </a:prstGeom>
        </p:spPr>
        <p:txBody>
          <a:bodyPr vert="horz" wrap="square" lIns="0" tIns="12700" rIns="0" bIns="0" rtlCol="0">
            <a:spAutoFit/>
          </a:bodyPr>
          <a:lstStyle/>
          <a:p>
            <a:pPr marL="12700">
              <a:lnSpc>
                <a:spcPct val="100000"/>
              </a:lnSpc>
              <a:spcBef>
                <a:spcPts val="100"/>
              </a:spcBef>
            </a:pPr>
            <a:r>
              <a:rPr lang="en-US" sz="2400" spc="-25" dirty="0">
                <a:solidFill>
                  <a:srgbClr val="FFFFFF"/>
                </a:solidFill>
              </a:rPr>
              <a:t>DÉTAILS </a:t>
            </a:r>
            <a:r>
              <a:rPr lang="en-US" sz="2400" b="0" spc="-25" dirty="0">
                <a:solidFill>
                  <a:srgbClr val="FFFFFF"/>
                </a:solidFill>
              </a:rPr>
              <a:t>DU CONTACT</a:t>
            </a:r>
            <a:endParaRPr sz="2400" b="0" dirty="0"/>
          </a:p>
        </p:txBody>
      </p:sp>
      <p:sp>
        <p:nvSpPr>
          <p:cNvPr id="5" name="object 5"/>
          <p:cNvSpPr txBox="1"/>
          <p:nvPr/>
        </p:nvSpPr>
        <p:spPr>
          <a:xfrm>
            <a:off x="107950" y="733425"/>
            <a:ext cx="2667000" cy="2057400"/>
          </a:xfrm>
          <a:prstGeom prst="rect">
            <a:avLst/>
          </a:prstGeom>
        </p:spPr>
        <p:txBody>
          <a:bodyPr vert="horz" wrap="square" lIns="0" tIns="27939" rIns="0" bIns="0" rtlCol="0">
            <a:spAutoFit/>
          </a:bodyPr>
          <a:lstStyle/>
          <a:p>
            <a:pPr marL="12700">
              <a:lnSpc>
                <a:spcPct val="100000"/>
              </a:lnSpc>
              <a:spcBef>
                <a:spcPts val="219"/>
              </a:spcBef>
            </a:pPr>
            <a:r>
              <a:rPr sz="900" b="1" dirty="0">
                <a:solidFill>
                  <a:srgbClr val="FDFDFC"/>
                </a:solidFill>
                <a:latin typeface="Montserrat"/>
                <a:cs typeface="Montserrat"/>
              </a:rPr>
              <a:t>TEL:</a:t>
            </a:r>
            <a:endParaRPr sz="900" dirty="0">
              <a:latin typeface="Montserrat"/>
              <a:cs typeface="Montserrat"/>
            </a:endParaRPr>
          </a:p>
          <a:p>
            <a:pPr marL="12700">
              <a:lnSpc>
                <a:spcPct val="100000"/>
              </a:lnSpc>
              <a:spcBef>
                <a:spcPts val="120"/>
              </a:spcBef>
            </a:pPr>
            <a:r>
              <a:rPr sz="900" b="1" spc="-5" dirty="0">
                <a:solidFill>
                  <a:srgbClr val="FDFDFC"/>
                </a:solidFill>
                <a:latin typeface="Montserrat SemiBold"/>
                <a:cs typeface="Montserrat SemiBold"/>
              </a:rPr>
              <a:t>(+229) </a:t>
            </a:r>
            <a:r>
              <a:rPr sz="900" b="1" dirty="0">
                <a:solidFill>
                  <a:srgbClr val="FDFDFC"/>
                </a:solidFill>
                <a:latin typeface="Montserrat SemiBold"/>
                <a:cs typeface="Montserrat SemiBold"/>
              </a:rPr>
              <a:t>9517 </a:t>
            </a:r>
            <a:r>
              <a:rPr sz="900" b="1" spc="-5" dirty="0">
                <a:solidFill>
                  <a:srgbClr val="FDFDFC"/>
                </a:solidFill>
                <a:latin typeface="Montserrat SemiBold"/>
                <a:cs typeface="Montserrat SemiBold"/>
              </a:rPr>
              <a:t>0016 </a:t>
            </a:r>
            <a:r>
              <a:rPr sz="900" b="1" dirty="0">
                <a:solidFill>
                  <a:srgbClr val="FDFDFC"/>
                </a:solidFill>
                <a:latin typeface="Montserrat SemiBold"/>
                <a:cs typeface="Montserrat SemiBold"/>
              </a:rPr>
              <a:t>/ </a:t>
            </a:r>
            <a:r>
              <a:rPr sz="900" b="1" spc="-5" dirty="0">
                <a:solidFill>
                  <a:srgbClr val="FDFDFC"/>
                </a:solidFill>
                <a:latin typeface="Montserrat SemiBold"/>
                <a:cs typeface="Montserrat SemiBold"/>
              </a:rPr>
              <a:t>(+229) </a:t>
            </a:r>
            <a:r>
              <a:rPr sz="900" b="1" dirty="0">
                <a:solidFill>
                  <a:srgbClr val="FDFDFC"/>
                </a:solidFill>
                <a:latin typeface="Montserrat SemiBold"/>
                <a:cs typeface="Montserrat SemiBold"/>
              </a:rPr>
              <a:t>2130</a:t>
            </a:r>
            <a:r>
              <a:rPr sz="900" b="1" spc="-20" dirty="0">
                <a:solidFill>
                  <a:srgbClr val="FDFDFC"/>
                </a:solidFill>
                <a:latin typeface="Montserrat SemiBold"/>
                <a:cs typeface="Montserrat SemiBold"/>
              </a:rPr>
              <a:t> </a:t>
            </a:r>
            <a:r>
              <a:rPr sz="900" b="1" spc="-5" dirty="0">
                <a:solidFill>
                  <a:srgbClr val="FDFDFC"/>
                </a:solidFill>
                <a:latin typeface="Montserrat SemiBold"/>
                <a:cs typeface="Montserrat SemiBold"/>
              </a:rPr>
              <a:t>3325</a:t>
            </a:r>
            <a:endParaRPr sz="900" dirty="0">
              <a:latin typeface="Montserrat SemiBold"/>
              <a:cs typeface="Montserrat SemiBold"/>
            </a:endParaRPr>
          </a:p>
          <a:p>
            <a:pPr>
              <a:lnSpc>
                <a:spcPct val="100000"/>
              </a:lnSpc>
              <a:spcBef>
                <a:spcPts val="50"/>
              </a:spcBef>
            </a:pPr>
            <a:endParaRPr sz="1500" dirty="0">
              <a:latin typeface="Montserrat SemiBold"/>
              <a:cs typeface="Montserrat SemiBold"/>
            </a:endParaRPr>
          </a:p>
          <a:p>
            <a:pPr marL="12700">
              <a:lnSpc>
                <a:spcPct val="100000"/>
              </a:lnSpc>
            </a:pPr>
            <a:r>
              <a:rPr sz="900" b="1" dirty="0">
                <a:solidFill>
                  <a:srgbClr val="FDFDFC"/>
                </a:solidFill>
                <a:latin typeface="Montserrat"/>
                <a:cs typeface="Montserrat"/>
              </a:rPr>
              <a:t>E-MAIL:</a:t>
            </a:r>
            <a:endParaRPr sz="900" dirty="0">
              <a:latin typeface="Montserrat"/>
              <a:cs typeface="Montserrat"/>
            </a:endParaRPr>
          </a:p>
          <a:p>
            <a:pPr marL="12700">
              <a:lnSpc>
                <a:spcPct val="100000"/>
              </a:lnSpc>
              <a:spcBef>
                <a:spcPts val="120"/>
              </a:spcBef>
            </a:pPr>
            <a:r>
              <a:rPr sz="900" b="1" spc="-5" dirty="0">
                <a:solidFill>
                  <a:srgbClr val="FDFDFC"/>
                </a:solidFill>
                <a:latin typeface="Montserrat SemiBold"/>
                <a:cs typeface="Montserrat SemiBold"/>
                <a:hlinkClick r:id="rId3"/>
              </a:rPr>
              <a:t>contact@groupmediacontact.com</a:t>
            </a:r>
            <a:endParaRPr sz="900" dirty="0">
              <a:latin typeface="Montserrat SemiBold"/>
              <a:cs typeface="Montserrat SemiBold"/>
            </a:endParaRPr>
          </a:p>
          <a:p>
            <a:pPr>
              <a:lnSpc>
                <a:spcPct val="100000"/>
              </a:lnSpc>
              <a:spcBef>
                <a:spcPts val="50"/>
              </a:spcBef>
            </a:pPr>
            <a:endParaRPr sz="1500" dirty="0">
              <a:latin typeface="Montserrat SemiBold"/>
              <a:cs typeface="Montserrat SemiBold"/>
            </a:endParaRPr>
          </a:p>
          <a:p>
            <a:pPr marL="12700">
              <a:lnSpc>
                <a:spcPct val="100000"/>
              </a:lnSpc>
            </a:pPr>
            <a:r>
              <a:rPr lang="en-US" sz="900" b="1" spc="-5" dirty="0">
                <a:solidFill>
                  <a:srgbClr val="FDFDFC"/>
                </a:solidFill>
                <a:latin typeface="Montserrat"/>
                <a:cs typeface="Montserrat"/>
              </a:rPr>
              <a:t>ADRESSE PHYSIQUE </a:t>
            </a:r>
            <a:r>
              <a:rPr sz="900" b="1" spc="-5" dirty="0">
                <a:solidFill>
                  <a:srgbClr val="FDFDFC"/>
                </a:solidFill>
                <a:latin typeface="Montserrat"/>
                <a:cs typeface="Montserrat"/>
              </a:rPr>
              <a:t>:</a:t>
            </a:r>
            <a:endParaRPr sz="900" dirty="0">
              <a:latin typeface="Montserrat"/>
              <a:cs typeface="Montserrat"/>
            </a:endParaRPr>
          </a:p>
          <a:p>
            <a:pPr marL="12700">
              <a:lnSpc>
                <a:spcPct val="100000"/>
              </a:lnSpc>
              <a:spcBef>
                <a:spcPts val="120"/>
              </a:spcBef>
            </a:pPr>
            <a:r>
              <a:rPr sz="900" b="1" spc="-5" dirty="0">
                <a:solidFill>
                  <a:srgbClr val="FDFDFC"/>
                </a:solidFill>
                <a:latin typeface="Montserrat SemiBold"/>
                <a:cs typeface="Montserrat SemiBold"/>
              </a:rPr>
              <a:t>Cotonou,</a:t>
            </a:r>
            <a:r>
              <a:rPr sz="900" b="1" spc="-95" dirty="0">
                <a:solidFill>
                  <a:srgbClr val="FDFDFC"/>
                </a:solidFill>
                <a:latin typeface="Montserrat SemiBold"/>
                <a:cs typeface="Montserrat SemiBold"/>
              </a:rPr>
              <a:t> </a:t>
            </a:r>
            <a:r>
              <a:rPr sz="900" b="1" spc="-5" dirty="0" err="1">
                <a:solidFill>
                  <a:srgbClr val="FDFDFC"/>
                </a:solidFill>
                <a:latin typeface="Montserrat SemiBold"/>
                <a:cs typeface="Montserrat SemiBold"/>
              </a:rPr>
              <a:t>Gbégamey</a:t>
            </a:r>
            <a:endParaRPr sz="900" dirty="0">
              <a:latin typeface="Montserrat SemiBold"/>
              <a:cs typeface="Montserrat SemiBold"/>
            </a:endParaRPr>
          </a:p>
          <a:p>
            <a:pPr marL="12700">
              <a:lnSpc>
                <a:spcPct val="100000"/>
              </a:lnSpc>
              <a:spcBef>
                <a:spcPts val="120"/>
              </a:spcBef>
            </a:pPr>
            <a:r>
              <a:rPr sz="900" b="1" spc="-10" dirty="0">
                <a:solidFill>
                  <a:srgbClr val="FDFDFC"/>
                </a:solidFill>
                <a:latin typeface="Montserrat SemiBold"/>
                <a:cs typeface="Montserrat SemiBold"/>
              </a:rPr>
              <a:t>Avenue </a:t>
            </a:r>
            <a:r>
              <a:rPr sz="900" b="1" spc="-5" dirty="0">
                <a:solidFill>
                  <a:srgbClr val="FDFDFC"/>
                </a:solidFill>
                <a:latin typeface="Montserrat SemiBold"/>
                <a:cs typeface="Montserrat SemiBold"/>
              </a:rPr>
              <a:t>Dorothée </a:t>
            </a:r>
            <a:r>
              <a:rPr sz="900" b="1" dirty="0">
                <a:solidFill>
                  <a:srgbClr val="FDFDFC"/>
                </a:solidFill>
                <a:latin typeface="Montserrat SemiBold"/>
                <a:cs typeface="Montserrat SemiBold"/>
              </a:rPr>
              <a:t>Lima Rue,</a:t>
            </a:r>
            <a:r>
              <a:rPr sz="900" b="1" spc="-15" dirty="0">
                <a:solidFill>
                  <a:srgbClr val="FDFDFC"/>
                </a:solidFill>
                <a:latin typeface="Montserrat SemiBold"/>
                <a:cs typeface="Montserrat SemiBold"/>
              </a:rPr>
              <a:t> </a:t>
            </a:r>
            <a:r>
              <a:rPr sz="900" b="1" spc="-5" dirty="0">
                <a:solidFill>
                  <a:srgbClr val="FDFDFC"/>
                </a:solidFill>
                <a:latin typeface="Montserrat SemiBold"/>
                <a:cs typeface="Montserrat SemiBold"/>
              </a:rPr>
              <a:t>11.010</a:t>
            </a:r>
            <a:endParaRPr sz="900" dirty="0">
              <a:latin typeface="Montserrat SemiBold"/>
              <a:cs typeface="Montserrat SemiBold"/>
            </a:endParaRPr>
          </a:p>
          <a:p>
            <a:pPr>
              <a:lnSpc>
                <a:spcPct val="100000"/>
              </a:lnSpc>
              <a:spcBef>
                <a:spcPts val="50"/>
              </a:spcBef>
            </a:pPr>
            <a:endParaRPr sz="1500" dirty="0">
              <a:latin typeface="Montserrat SemiBold"/>
              <a:cs typeface="Montserrat SemiBold"/>
            </a:endParaRPr>
          </a:p>
          <a:p>
            <a:pPr marL="12700">
              <a:lnSpc>
                <a:spcPct val="100000"/>
              </a:lnSpc>
              <a:spcBef>
                <a:spcPts val="5"/>
              </a:spcBef>
            </a:pPr>
            <a:r>
              <a:rPr lang="en-US" sz="900" b="1" spc="-5" dirty="0">
                <a:solidFill>
                  <a:srgbClr val="FDFDFC"/>
                </a:solidFill>
                <a:latin typeface="Montserrat"/>
                <a:cs typeface="Montserrat"/>
              </a:rPr>
              <a:t>SITE INTERNET</a:t>
            </a:r>
          </a:p>
          <a:p>
            <a:pPr marL="12700">
              <a:lnSpc>
                <a:spcPct val="100000"/>
              </a:lnSpc>
              <a:spcBef>
                <a:spcPts val="5"/>
              </a:spcBef>
            </a:pPr>
            <a:r>
              <a:rPr sz="900" b="1" spc="-5" dirty="0">
                <a:solidFill>
                  <a:srgbClr val="FDFDFC"/>
                </a:solidFill>
                <a:latin typeface="Montserrat SemiBold"/>
                <a:cs typeface="Montserrat SemiBold"/>
                <a:hlinkClick r:id="rId4"/>
              </a:rPr>
              <a:t>www.groupmediacontact.com</a:t>
            </a:r>
            <a:endParaRPr sz="900" dirty="0">
              <a:latin typeface="Montserrat SemiBold"/>
              <a:cs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object 16"/>
          <p:cNvSpPr txBox="1"/>
          <p:nvPr/>
        </p:nvSpPr>
        <p:spPr>
          <a:xfrm>
            <a:off x="3460750" y="1961574"/>
            <a:ext cx="1735048" cy="631583"/>
          </a:xfrm>
          <a:prstGeom prst="rect">
            <a:avLst/>
          </a:prstGeom>
        </p:spPr>
        <p:txBody>
          <a:bodyPr vert="horz" wrap="square" lIns="0" tIns="97155" rIns="0" bIns="0" rtlCol="0">
            <a:spAutoFit/>
          </a:bodyPr>
          <a:lstStyle/>
          <a:p>
            <a:pPr algn="ctr">
              <a:lnSpc>
                <a:spcPct val="100000"/>
              </a:lnSpc>
              <a:spcBef>
                <a:spcPts val="765"/>
              </a:spcBef>
            </a:pPr>
            <a:r>
              <a:rPr lang="en-US" sz="1400" b="1" spc="-5" dirty="0">
                <a:solidFill>
                  <a:srgbClr val="FFFFFF"/>
                </a:solidFill>
                <a:latin typeface="Montserrat"/>
                <a:cs typeface="Montserrat"/>
              </a:rPr>
              <a:t>SOUTIEN</a:t>
            </a:r>
          </a:p>
          <a:p>
            <a:pPr algn="ctr">
              <a:lnSpc>
                <a:spcPct val="100000"/>
              </a:lnSpc>
              <a:spcBef>
                <a:spcPts val="765"/>
              </a:spcBef>
            </a:pPr>
            <a:r>
              <a:rPr lang="fr-FR" sz="700" b="1" dirty="0">
                <a:solidFill>
                  <a:srgbClr val="FFFFFF"/>
                </a:solidFill>
                <a:latin typeface="Montserrat SemiBold"/>
                <a:cs typeface="Montserrat SemiBold"/>
              </a:rPr>
              <a:t>Nos solutions CRM s'intègrent facilement dans votre architecture.</a:t>
            </a:r>
            <a:endParaRPr sz="700" dirty="0">
              <a:latin typeface="Montserrat SemiBold"/>
              <a:cs typeface="Montserrat SemiBold"/>
            </a:endParaRPr>
          </a:p>
        </p:txBody>
      </p:sp>
      <p:sp>
        <p:nvSpPr>
          <p:cNvPr id="17" name="object 17"/>
          <p:cNvSpPr txBox="1"/>
          <p:nvPr/>
        </p:nvSpPr>
        <p:spPr>
          <a:xfrm>
            <a:off x="219791" y="1961573"/>
            <a:ext cx="2514600" cy="739305"/>
          </a:xfrm>
          <a:prstGeom prst="rect">
            <a:avLst/>
          </a:prstGeom>
        </p:spPr>
        <p:txBody>
          <a:bodyPr vert="horz" wrap="square" lIns="0" tIns="97155" rIns="0" bIns="0" rtlCol="0">
            <a:spAutoFit/>
          </a:bodyPr>
          <a:lstStyle/>
          <a:p>
            <a:pPr algn="ctr">
              <a:lnSpc>
                <a:spcPct val="100000"/>
              </a:lnSpc>
              <a:spcBef>
                <a:spcPts val="765"/>
              </a:spcBef>
            </a:pPr>
            <a:r>
              <a:rPr lang="en-US" sz="1400" b="1" spc="-10" dirty="0">
                <a:solidFill>
                  <a:srgbClr val="FFFFFF"/>
                </a:solidFill>
                <a:latin typeface="Montserrat"/>
                <a:cs typeface="Montserrat"/>
              </a:rPr>
              <a:t>INNOVATION NUMÉRIQUE</a:t>
            </a:r>
          </a:p>
          <a:p>
            <a:pPr algn="ctr">
              <a:lnSpc>
                <a:spcPct val="100000"/>
              </a:lnSpc>
              <a:spcBef>
                <a:spcPts val="765"/>
              </a:spcBef>
            </a:pPr>
            <a:r>
              <a:rPr lang="fr-FR" sz="700" b="1" dirty="0">
                <a:solidFill>
                  <a:srgbClr val="FFFFFF"/>
                </a:solidFill>
                <a:latin typeface="Montserrat SemiBold"/>
                <a:cs typeface="Montserrat SemiBold"/>
              </a:rPr>
              <a:t>Notre équipe en charge des solutions innovantes est principalement composée d'analystes programmeurs avec une compréhension supérieure à la moyenne.</a:t>
            </a:r>
            <a:endParaRPr sz="700" dirty="0">
              <a:latin typeface="Montserrat SemiBold"/>
              <a:cs typeface="Montserrat SemiBold"/>
            </a:endParaRPr>
          </a:p>
        </p:txBody>
      </p:sp>
      <p:sp>
        <p:nvSpPr>
          <p:cNvPr id="7" name="object 12"/>
          <p:cNvSpPr txBox="1">
            <a:spLocks noGrp="1"/>
          </p:cNvSpPr>
          <p:nvPr>
            <p:ph type="title"/>
          </p:nvPr>
        </p:nvSpPr>
        <p:spPr>
          <a:xfrm>
            <a:off x="170178" y="238696"/>
            <a:ext cx="2147571" cy="628377"/>
          </a:xfrm>
          <a:prstGeom prst="rect">
            <a:avLst/>
          </a:prstGeom>
        </p:spPr>
        <p:txBody>
          <a:bodyPr vert="horz" wrap="square" lIns="0" tIns="12700" rIns="0" bIns="0" rtlCol="0">
            <a:spAutoFit/>
          </a:bodyPr>
          <a:lstStyle/>
          <a:p>
            <a:pPr marL="12700">
              <a:lnSpc>
                <a:spcPct val="100000"/>
              </a:lnSpc>
              <a:spcBef>
                <a:spcPts val="100"/>
              </a:spcBef>
            </a:pPr>
            <a:r>
              <a:rPr lang="en-US" sz="2000" spc="-15" dirty="0">
                <a:solidFill>
                  <a:srgbClr val="FFFFFF"/>
                </a:solidFill>
              </a:rPr>
              <a:t>POURQUOI NOUS?</a:t>
            </a:r>
            <a:r>
              <a:rPr sz="2000" b="0" spc="-20" dirty="0">
                <a:solidFill>
                  <a:srgbClr val="FFFFFF"/>
                </a:solidFill>
              </a:rPr>
              <a:t>?</a:t>
            </a:r>
            <a:endParaRPr sz="2000" dirty="0"/>
          </a:p>
        </p:txBody>
      </p:sp>
      <p:pic>
        <p:nvPicPr>
          <p:cNvPr id="2" name="object 4">
            <a:extLst>
              <a:ext uri="{FF2B5EF4-FFF2-40B4-BE49-F238E27FC236}">
                <a16:creationId xmlns:a16="http://schemas.microsoft.com/office/drawing/2014/main" id="{EB3F0311-7CA6-8898-EA89-F6ED9451C9BF}"/>
              </a:ext>
            </a:extLst>
          </p:cNvPr>
          <p:cNvPicPr/>
          <p:nvPr/>
        </p:nvPicPr>
        <p:blipFill>
          <a:blip r:embed="rId3" cstate="print"/>
          <a:stretch>
            <a:fillRect/>
          </a:stretch>
        </p:blipFill>
        <p:spPr>
          <a:xfrm>
            <a:off x="5425537" y="2951138"/>
            <a:ext cx="343631" cy="3283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177139" y="1416253"/>
            <a:ext cx="1828164" cy="628377"/>
          </a:xfrm>
          <a:prstGeom prst="rect">
            <a:avLst/>
          </a:prstGeom>
        </p:spPr>
        <p:txBody>
          <a:bodyPr vert="horz" wrap="square" lIns="0" tIns="12700" rIns="0" bIns="0" rtlCol="0">
            <a:spAutoFit/>
          </a:bodyPr>
          <a:lstStyle/>
          <a:p>
            <a:pPr marL="12700">
              <a:lnSpc>
                <a:spcPct val="100000"/>
              </a:lnSpc>
              <a:spcBef>
                <a:spcPts val="100"/>
              </a:spcBef>
            </a:pPr>
            <a:r>
              <a:rPr lang="en-US" sz="2000" b="1" spc="-10" dirty="0">
                <a:solidFill>
                  <a:srgbClr val="FFFFFF"/>
                </a:solidFill>
                <a:latin typeface="Montserrat"/>
                <a:cs typeface="Montserrat"/>
              </a:rPr>
              <a:t>À PROPOS DE NOUS</a:t>
            </a:r>
            <a:endParaRPr sz="2000" dirty="0">
              <a:latin typeface="Montserrat"/>
              <a:cs typeface="Montserrat"/>
            </a:endParaRPr>
          </a:p>
        </p:txBody>
      </p:sp>
      <p:sp>
        <p:nvSpPr>
          <p:cNvPr id="3" name="object 3"/>
          <p:cNvSpPr txBox="1"/>
          <p:nvPr/>
        </p:nvSpPr>
        <p:spPr>
          <a:xfrm>
            <a:off x="2546350" y="2105025"/>
            <a:ext cx="3135668" cy="766364"/>
          </a:xfrm>
          <a:prstGeom prst="rect">
            <a:avLst/>
          </a:prstGeom>
        </p:spPr>
        <p:txBody>
          <a:bodyPr vert="horz" wrap="square" lIns="0" tIns="12700" rIns="0" bIns="0" rtlCol="0">
            <a:spAutoFit/>
          </a:bodyPr>
          <a:lstStyle/>
          <a:p>
            <a:pPr marL="12700" marR="5080" indent="151765" algn="r">
              <a:lnSpc>
                <a:spcPct val="136400"/>
              </a:lnSpc>
              <a:spcBef>
                <a:spcPts val="100"/>
              </a:spcBef>
            </a:pPr>
            <a:r>
              <a:rPr lang="fr-FR" sz="900" spc="25" dirty="0">
                <a:solidFill>
                  <a:srgbClr val="0D0D0D"/>
                </a:solidFill>
                <a:latin typeface="Montserrat Medium" panose="00000600000000000000" pitchFamily="2" charset="0"/>
                <a:cs typeface="Montserrat"/>
              </a:rPr>
              <a:t>Créé en 2005 par un groupe d'investisseurs africains, Groupe Media Contact se positionne comme l'un des acteurs majeurs du secteur Global Customer Relationship Management en Afrique.</a:t>
            </a:r>
            <a:endParaRPr lang="en-ZA" sz="900" dirty="0">
              <a:latin typeface="Montserrat Medium" panose="00000600000000000000" pitchFamily="2" charset="0"/>
              <a:cs typeface="Montserrat"/>
            </a:endParaRPr>
          </a:p>
        </p:txBody>
      </p:sp>
      <p:pic>
        <p:nvPicPr>
          <p:cNvPr id="5" name="object 4">
            <a:extLst>
              <a:ext uri="{FF2B5EF4-FFF2-40B4-BE49-F238E27FC236}">
                <a16:creationId xmlns:a16="http://schemas.microsoft.com/office/drawing/2014/main" id="{DA918A7B-A5AC-7896-F1C3-9AA03E7514E9}"/>
              </a:ext>
            </a:extLst>
          </p:cNvPr>
          <p:cNvPicPr/>
          <p:nvPr/>
        </p:nvPicPr>
        <p:blipFill>
          <a:blip r:embed="rId3" cstate="print"/>
          <a:stretch>
            <a:fillRect/>
          </a:stretch>
        </p:blipFill>
        <p:spPr>
          <a:xfrm>
            <a:off x="5425537" y="2951138"/>
            <a:ext cx="343631" cy="3283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bject 11"/>
          <p:cNvSpPr txBox="1"/>
          <p:nvPr/>
        </p:nvSpPr>
        <p:spPr>
          <a:xfrm>
            <a:off x="309177" y="945146"/>
            <a:ext cx="13589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Montserrat"/>
                <a:cs typeface="Montserrat"/>
              </a:rPr>
              <a:t>1</a:t>
            </a:r>
            <a:endParaRPr sz="2400" dirty="0">
              <a:latin typeface="Montserrat"/>
              <a:cs typeface="Montserrat"/>
            </a:endParaRPr>
          </a:p>
        </p:txBody>
      </p:sp>
      <p:sp>
        <p:nvSpPr>
          <p:cNvPr id="12" name="object 12"/>
          <p:cNvSpPr txBox="1"/>
          <p:nvPr/>
        </p:nvSpPr>
        <p:spPr>
          <a:xfrm>
            <a:off x="717550" y="840263"/>
            <a:ext cx="3414036" cy="666849"/>
          </a:xfrm>
          <a:prstGeom prst="rect">
            <a:avLst/>
          </a:prstGeom>
        </p:spPr>
        <p:txBody>
          <a:bodyPr vert="horz" wrap="square" lIns="0" tIns="63500" rIns="0" bIns="0" rtlCol="0">
            <a:spAutoFit/>
          </a:bodyPr>
          <a:lstStyle/>
          <a:p>
            <a:pPr marL="12700">
              <a:lnSpc>
                <a:spcPct val="100000"/>
              </a:lnSpc>
              <a:spcBef>
                <a:spcPts val="500"/>
              </a:spcBef>
            </a:pPr>
            <a:r>
              <a:rPr lang="en-US" sz="1100" b="1" dirty="0">
                <a:solidFill>
                  <a:srgbClr val="0D0D0D"/>
                </a:solidFill>
                <a:latin typeface="Montserrat"/>
                <a:cs typeface="Montserrat"/>
              </a:rPr>
              <a:t>LA MEILLEURE </a:t>
            </a:r>
            <a:r>
              <a:rPr lang="en-US" sz="1100" b="1" dirty="0">
                <a:solidFill>
                  <a:srgbClr val="FF0000"/>
                </a:solidFill>
                <a:latin typeface="Montserrat"/>
                <a:cs typeface="Montserrat"/>
              </a:rPr>
              <a:t>EXPERTISE</a:t>
            </a:r>
          </a:p>
          <a:p>
            <a:pPr marL="12700">
              <a:lnSpc>
                <a:spcPct val="100000"/>
              </a:lnSpc>
              <a:spcBef>
                <a:spcPts val="500"/>
              </a:spcBef>
            </a:pPr>
            <a:r>
              <a:rPr lang="fr-FR" sz="800" dirty="0">
                <a:solidFill>
                  <a:srgbClr val="0D0D0D"/>
                </a:solidFill>
                <a:latin typeface="Montserrat Medium" panose="00000600000000000000" pitchFamily="2" charset="0"/>
                <a:cs typeface="Arial" panose="020B0604020202020204" pitchFamily="34" charset="0"/>
              </a:rPr>
              <a:t>Dans sa stratégie opérationnelle, il combine les meilleures expertises (ressources humaines, contexte environnemental, technologies) adaptées à chaque pays africain où il est implanté.</a:t>
            </a:r>
            <a:endParaRPr sz="800" dirty="0">
              <a:latin typeface="Montserrat Medium" panose="00000600000000000000" pitchFamily="2" charset="0"/>
              <a:cs typeface="Arial" panose="020B0604020202020204" pitchFamily="34" charset="0"/>
            </a:endParaRPr>
          </a:p>
        </p:txBody>
      </p:sp>
      <p:sp>
        <p:nvSpPr>
          <p:cNvPr id="13" name="object 13"/>
          <p:cNvSpPr txBox="1"/>
          <p:nvPr/>
        </p:nvSpPr>
        <p:spPr>
          <a:xfrm>
            <a:off x="717550" y="1665819"/>
            <a:ext cx="2443480" cy="543739"/>
          </a:xfrm>
          <a:prstGeom prst="rect">
            <a:avLst/>
          </a:prstGeom>
        </p:spPr>
        <p:txBody>
          <a:bodyPr vert="horz" wrap="square" lIns="0" tIns="63500" rIns="0" bIns="0" rtlCol="0">
            <a:spAutoFit/>
          </a:bodyPr>
          <a:lstStyle/>
          <a:p>
            <a:pPr marL="12700">
              <a:lnSpc>
                <a:spcPct val="100000"/>
              </a:lnSpc>
              <a:spcBef>
                <a:spcPts val="500"/>
              </a:spcBef>
            </a:pPr>
            <a:r>
              <a:rPr lang="en-US" sz="1100" b="1" spc="-5" dirty="0">
                <a:solidFill>
                  <a:srgbClr val="0D0D0D"/>
                </a:solidFill>
                <a:latin typeface="Montserrat"/>
                <a:cs typeface="Montserrat"/>
              </a:rPr>
              <a:t>LA PLUS HAUTE </a:t>
            </a:r>
            <a:r>
              <a:rPr lang="en-US" sz="1100" b="1" spc="-5" dirty="0">
                <a:solidFill>
                  <a:srgbClr val="FF0000"/>
                </a:solidFill>
                <a:latin typeface="Montserrat"/>
                <a:cs typeface="Montserrat"/>
              </a:rPr>
              <a:t>QUALITÉ</a:t>
            </a:r>
          </a:p>
          <a:p>
            <a:pPr marL="12700">
              <a:lnSpc>
                <a:spcPct val="100000"/>
              </a:lnSpc>
              <a:spcBef>
                <a:spcPts val="500"/>
              </a:spcBef>
            </a:pPr>
            <a:r>
              <a:rPr lang="fr-FR" sz="800" dirty="0">
                <a:solidFill>
                  <a:srgbClr val="0D0D0D"/>
                </a:solidFill>
                <a:latin typeface="Montserrat Medium" panose="00000600000000000000" pitchFamily="2" charset="0"/>
                <a:cs typeface="Arial"/>
              </a:rPr>
              <a:t>Il garantit à ses clients l'externalisation globale de leur relation client et de leur force de vente.</a:t>
            </a:r>
            <a:endParaRPr sz="800" dirty="0">
              <a:latin typeface="Montserrat Medium" panose="00000600000000000000" pitchFamily="2" charset="0"/>
              <a:cs typeface="Arial"/>
            </a:endParaRPr>
          </a:p>
        </p:txBody>
      </p:sp>
      <p:sp>
        <p:nvSpPr>
          <p:cNvPr id="14" name="object 14"/>
          <p:cNvSpPr txBox="1"/>
          <p:nvPr/>
        </p:nvSpPr>
        <p:spPr>
          <a:xfrm>
            <a:off x="292058" y="1801012"/>
            <a:ext cx="17018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Montserrat"/>
                <a:cs typeface="Montserrat"/>
              </a:rPr>
              <a:t>2</a:t>
            </a:r>
            <a:endParaRPr sz="2000" dirty="0">
              <a:latin typeface="Montserrat"/>
              <a:cs typeface="Montserrat"/>
            </a:endParaRPr>
          </a:p>
        </p:txBody>
      </p:sp>
      <p:sp>
        <p:nvSpPr>
          <p:cNvPr id="15" name="object 15"/>
          <p:cNvSpPr txBox="1"/>
          <p:nvPr/>
        </p:nvSpPr>
        <p:spPr>
          <a:xfrm>
            <a:off x="349235" y="2491034"/>
            <a:ext cx="2796407" cy="538609"/>
          </a:xfrm>
          <a:prstGeom prst="rect">
            <a:avLst/>
          </a:prstGeom>
        </p:spPr>
        <p:txBody>
          <a:bodyPr vert="horz" wrap="square" lIns="0" tIns="0" rIns="0" bIns="0" rtlCol="0">
            <a:spAutoFit/>
          </a:bodyPr>
          <a:lstStyle/>
          <a:p>
            <a:pPr marL="12700">
              <a:lnSpc>
                <a:spcPts val="2005"/>
              </a:lnSpc>
              <a:tabLst>
                <a:tab pos="389255" algn="l"/>
              </a:tabLst>
            </a:pPr>
            <a:r>
              <a:rPr sz="3000" baseline="-36111" dirty="0">
                <a:solidFill>
                  <a:srgbClr val="FFFFFF"/>
                </a:solidFill>
                <a:latin typeface="Montserrat"/>
                <a:cs typeface="Montserrat"/>
              </a:rPr>
              <a:t>3	</a:t>
            </a:r>
            <a:r>
              <a:rPr lang="en-US" sz="1100" b="1" spc="-5" dirty="0">
                <a:solidFill>
                  <a:srgbClr val="0D0D0D"/>
                </a:solidFill>
                <a:latin typeface="Montserrat"/>
                <a:cs typeface="Montserrat"/>
              </a:rPr>
              <a:t>EXTERNALISATION </a:t>
            </a:r>
            <a:r>
              <a:rPr lang="en-US" sz="1100" b="1" spc="-5" dirty="0">
                <a:solidFill>
                  <a:srgbClr val="FF0000"/>
                </a:solidFill>
                <a:latin typeface="Montserrat"/>
                <a:cs typeface="Montserrat"/>
              </a:rPr>
              <a:t>MONDIALE</a:t>
            </a:r>
            <a:endParaRPr sz="1100" dirty="0">
              <a:solidFill>
                <a:srgbClr val="FF0000"/>
              </a:solidFill>
              <a:latin typeface="Montserrat"/>
              <a:cs typeface="Montserrat"/>
            </a:endParaRPr>
          </a:p>
          <a:p>
            <a:pPr marL="389255" marR="5080">
              <a:lnSpc>
                <a:spcPts val="1100"/>
              </a:lnSpc>
              <a:spcBef>
                <a:spcPts val="30"/>
              </a:spcBef>
            </a:pPr>
            <a:r>
              <a:rPr lang="fr-FR" sz="800" dirty="0">
                <a:solidFill>
                  <a:srgbClr val="0D0D0D"/>
                </a:solidFill>
                <a:latin typeface="Montserrat Medium" panose="00000600000000000000" pitchFamily="2" charset="0"/>
                <a:cs typeface="Arial"/>
              </a:rPr>
              <a:t>Il garantit une production conforme aux normes de qualité.</a:t>
            </a:r>
            <a:endParaRPr sz="800" dirty="0">
              <a:latin typeface="Montserrat Medium" panose="00000600000000000000" pitchFamily="2" charset="0"/>
              <a:cs typeface="Arial"/>
            </a:endParaRPr>
          </a:p>
        </p:txBody>
      </p:sp>
      <p:pic>
        <p:nvPicPr>
          <p:cNvPr id="2" name="object 4">
            <a:extLst>
              <a:ext uri="{FF2B5EF4-FFF2-40B4-BE49-F238E27FC236}">
                <a16:creationId xmlns:a16="http://schemas.microsoft.com/office/drawing/2014/main" id="{1D1351F0-798C-6B7D-C2F6-28E14744E1AF}"/>
              </a:ext>
            </a:extLst>
          </p:cNvPr>
          <p:cNvPicPr/>
          <p:nvPr/>
        </p:nvPicPr>
        <p:blipFill>
          <a:blip r:embed="rId3" cstate="print"/>
          <a:stretch>
            <a:fillRect/>
          </a:stretch>
        </p:blipFill>
        <p:spPr>
          <a:xfrm>
            <a:off x="5425537" y="2951138"/>
            <a:ext cx="343631" cy="3283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object 27"/>
          <p:cNvSpPr/>
          <p:nvPr/>
        </p:nvSpPr>
        <p:spPr>
          <a:xfrm>
            <a:off x="4590511" y="1926688"/>
            <a:ext cx="961269" cy="185152"/>
          </a:xfrm>
          <a:custGeom>
            <a:avLst/>
            <a:gdLst/>
            <a:ahLst/>
            <a:cxnLst/>
            <a:rect l="l" t="t" r="r" b="b"/>
            <a:pathLst>
              <a:path w="962660" h="185419">
                <a:moveTo>
                  <a:pt x="962592" y="0"/>
                </a:moveTo>
                <a:lnTo>
                  <a:pt x="0" y="0"/>
                </a:lnTo>
                <a:lnTo>
                  <a:pt x="0" y="185201"/>
                </a:lnTo>
                <a:lnTo>
                  <a:pt x="962592" y="185201"/>
                </a:lnTo>
                <a:lnTo>
                  <a:pt x="962592" y="0"/>
                </a:lnTo>
                <a:close/>
              </a:path>
            </a:pathLst>
          </a:custGeom>
          <a:solidFill>
            <a:srgbClr val="FFFFFF"/>
          </a:solidFill>
        </p:spPr>
        <p:txBody>
          <a:bodyPr wrap="square" lIns="0" tIns="0" rIns="0" bIns="0" rtlCol="0"/>
          <a:lstStyle/>
          <a:p>
            <a:pPr defTabSz="913026">
              <a:defRPr/>
            </a:pPr>
            <a:endParaRPr sz="1798" dirty="0">
              <a:solidFill>
                <a:prstClr val="black"/>
              </a:solidFill>
            </a:endParaRPr>
          </a:p>
        </p:txBody>
      </p:sp>
      <p:sp>
        <p:nvSpPr>
          <p:cNvPr id="29" name="object 29"/>
          <p:cNvSpPr txBox="1"/>
          <p:nvPr/>
        </p:nvSpPr>
        <p:spPr>
          <a:xfrm>
            <a:off x="174163" y="289710"/>
            <a:ext cx="3181193" cy="1543126"/>
          </a:xfrm>
          <a:prstGeom prst="rect">
            <a:avLst/>
          </a:prstGeom>
          <a:ln>
            <a:noFill/>
          </a:ln>
        </p:spPr>
        <p:txBody>
          <a:bodyPr vert="horz" wrap="square" lIns="0" tIns="80529" rIns="0" bIns="0" rtlCol="0">
            <a:spAutoFit/>
          </a:bodyPr>
          <a:lstStyle/>
          <a:p>
            <a:pPr marL="12681" defTabSz="913026">
              <a:spcBef>
                <a:spcPts val="633"/>
              </a:spcBef>
              <a:defRPr/>
            </a:pPr>
            <a:r>
              <a:rPr lang="en-US" sz="768" b="1" u="sng" spc="40" dirty="0">
                <a:solidFill>
                  <a:srgbClr val="4C4C4C"/>
                </a:solidFill>
                <a:latin typeface="Garamond" panose="02020404030301010803" pitchFamily="18" charset="0"/>
                <a:cs typeface="Arial"/>
              </a:rPr>
              <a:t>CLAUDE PADONOU</a:t>
            </a:r>
          </a:p>
          <a:p>
            <a:pPr marL="12690" marR="77412" algn="just" defTabSz="913713">
              <a:lnSpc>
                <a:spcPct val="150000"/>
              </a:lnSpc>
              <a:spcBef>
                <a:spcPts val="434"/>
              </a:spcBef>
            </a:pPr>
            <a:r>
              <a:rPr lang="fr-FR" sz="768" dirty="0">
                <a:solidFill>
                  <a:srgbClr val="0D0D0D"/>
                </a:solidFill>
                <a:latin typeface="Garamond" panose="02020404030301010803" pitchFamily="18" charset="0"/>
                <a:cs typeface="Montserrat"/>
              </a:rPr>
              <a:t>Le Groupe est dirigé par Claude PADONOU, Ingénieur Télécommunications Franco-Béninois avec vingt (20) ans d'expérience dans le domaine de la Relation Client, qui a décidé de mettre son savoir-faire au service de son continent.</a:t>
            </a:r>
          </a:p>
          <a:p>
            <a:pPr marL="12690" marR="77412" algn="just" defTabSz="913713">
              <a:lnSpc>
                <a:spcPct val="150000"/>
              </a:lnSpc>
              <a:spcBef>
                <a:spcPts val="434"/>
              </a:spcBef>
            </a:pPr>
            <a:r>
              <a:rPr lang="fr-FR" sz="768" dirty="0">
                <a:solidFill>
                  <a:srgbClr val="0D0D0D"/>
                </a:solidFill>
                <a:latin typeface="Garamond" panose="02020404030301010803" pitchFamily="18" charset="0"/>
                <a:cs typeface="Montserrat"/>
              </a:rPr>
              <a:t>Actionnaire majoritaire de toutes les filiales qui composent le Groupe, Claude PADONOU préside également le Conseil d'Administration de chaque pays d'implantation du Groupe, afin de répondre aux exigences de décision liées à la profession.</a:t>
            </a:r>
            <a:endParaRPr lang="fr-FR" sz="768" dirty="0">
              <a:solidFill>
                <a:prstClr val="black"/>
              </a:solidFill>
              <a:latin typeface="Garamond" panose="02020404030301010803" pitchFamily="18" charset="0"/>
              <a:cs typeface="Montserrat"/>
            </a:endParaRPr>
          </a:p>
        </p:txBody>
      </p:sp>
      <p:sp>
        <p:nvSpPr>
          <p:cNvPr id="30" name="object 30"/>
          <p:cNvSpPr txBox="1"/>
          <p:nvPr/>
        </p:nvSpPr>
        <p:spPr>
          <a:xfrm>
            <a:off x="475283" y="1950105"/>
            <a:ext cx="282800" cy="105139"/>
          </a:xfrm>
          <a:prstGeom prst="rect">
            <a:avLst/>
          </a:prstGeom>
        </p:spPr>
        <p:txBody>
          <a:bodyPr vert="horz" wrap="square" lIns="0" tIns="12682" rIns="0" bIns="0" rtlCol="0">
            <a:spAutoFit/>
          </a:bodyPr>
          <a:lstStyle/>
          <a:p>
            <a:pPr marL="12681" defTabSz="913026">
              <a:spcBef>
                <a:spcPts val="100"/>
              </a:spcBef>
              <a:defRPr/>
            </a:pPr>
            <a:r>
              <a:rPr lang="fr-FR" sz="600" b="1" dirty="0">
                <a:solidFill>
                  <a:srgbClr val="4C4C4C"/>
                </a:solidFill>
                <a:latin typeface="Montserrat"/>
                <a:cs typeface="Montserrat"/>
              </a:rPr>
              <a:t>Bénin</a:t>
            </a:r>
            <a:endParaRPr sz="600" dirty="0">
              <a:solidFill>
                <a:prstClr val="black"/>
              </a:solidFill>
              <a:latin typeface="Montserrat"/>
              <a:cs typeface="Montserrat"/>
            </a:endParaRPr>
          </a:p>
        </p:txBody>
      </p:sp>
      <p:sp>
        <p:nvSpPr>
          <p:cNvPr id="31" name="object 31"/>
          <p:cNvSpPr txBox="1"/>
          <p:nvPr/>
        </p:nvSpPr>
        <p:spPr>
          <a:xfrm>
            <a:off x="1272687" y="1950106"/>
            <a:ext cx="508534" cy="105139"/>
          </a:xfrm>
          <a:prstGeom prst="rect">
            <a:avLst/>
          </a:prstGeom>
        </p:spPr>
        <p:txBody>
          <a:bodyPr vert="horz" wrap="square" lIns="0" tIns="12682" rIns="0" bIns="0" rtlCol="0">
            <a:spAutoFit/>
          </a:bodyPr>
          <a:lstStyle/>
          <a:p>
            <a:pPr marL="12681" defTabSz="913026">
              <a:spcBef>
                <a:spcPts val="100"/>
              </a:spcBef>
              <a:defRPr/>
            </a:pPr>
            <a:r>
              <a:rPr sz="600" b="1" spc="-5" dirty="0">
                <a:solidFill>
                  <a:srgbClr val="4C4C4C"/>
                </a:solidFill>
                <a:latin typeface="Montserrat"/>
                <a:cs typeface="Montserrat"/>
              </a:rPr>
              <a:t>CAMEROON</a:t>
            </a:r>
            <a:endParaRPr sz="600" dirty="0">
              <a:solidFill>
                <a:prstClr val="black"/>
              </a:solidFill>
              <a:latin typeface="Montserrat"/>
              <a:cs typeface="Montserrat"/>
            </a:endParaRPr>
          </a:p>
        </p:txBody>
      </p:sp>
      <p:sp>
        <p:nvSpPr>
          <p:cNvPr id="32" name="object 32"/>
          <p:cNvSpPr txBox="1"/>
          <p:nvPr/>
        </p:nvSpPr>
        <p:spPr>
          <a:xfrm>
            <a:off x="2171196" y="1950105"/>
            <a:ext cx="620767" cy="105139"/>
          </a:xfrm>
          <a:prstGeom prst="rect">
            <a:avLst/>
          </a:prstGeom>
        </p:spPr>
        <p:txBody>
          <a:bodyPr vert="horz" wrap="square" lIns="0" tIns="12682" rIns="0" bIns="0" rtlCol="0">
            <a:spAutoFit/>
          </a:bodyPr>
          <a:lstStyle/>
          <a:p>
            <a:pPr marL="12681" defTabSz="913026">
              <a:spcBef>
                <a:spcPts val="100"/>
              </a:spcBef>
              <a:defRPr/>
            </a:pPr>
            <a:r>
              <a:rPr sz="600" b="1" spc="-5" dirty="0">
                <a:solidFill>
                  <a:srgbClr val="4C4C4C"/>
                </a:solidFill>
                <a:latin typeface="Montserrat"/>
                <a:cs typeface="Montserrat"/>
              </a:rPr>
              <a:t>CÔTE</a:t>
            </a:r>
            <a:r>
              <a:rPr sz="600" b="1" spc="-55" dirty="0">
                <a:solidFill>
                  <a:srgbClr val="4C4C4C"/>
                </a:solidFill>
                <a:latin typeface="Montserrat"/>
                <a:cs typeface="Montserrat"/>
              </a:rPr>
              <a:t> </a:t>
            </a:r>
            <a:r>
              <a:rPr sz="600" b="1" spc="-5" dirty="0">
                <a:solidFill>
                  <a:srgbClr val="4C4C4C"/>
                </a:solidFill>
                <a:latin typeface="Montserrat"/>
                <a:cs typeface="Montserrat"/>
              </a:rPr>
              <a:t>D’IVOIRE</a:t>
            </a:r>
            <a:endParaRPr sz="600" dirty="0">
              <a:solidFill>
                <a:prstClr val="black"/>
              </a:solidFill>
              <a:latin typeface="Montserrat"/>
              <a:cs typeface="Montserrat"/>
            </a:endParaRPr>
          </a:p>
        </p:txBody>
      </p:sp>
      <p:sp>
        <p:nvSpPr>
          <p:cNvPr id="33" name="object 33"/>
          <p:cNvSpPr txBox="1"/>
          <p:nvPr/>
        </p:nvSpPr>
        <p:spPr>
          <a:xfrm>
            <a:off x="2952893" y="1950105"/>
            <a:ext cx="904202" cy="105139"/>
          </a:xfrm>
          <a:prstGeom prst="rect">
            <a:avLst/>
          </a:prstGeom>
        </p:spPr>
        <p:txBody>
          <a:bodyPr vert="horz" wrap="square" lIns="0" tIns="12682" rIns="0" bIns="0" rtlCol="0">
            <a:spAutoFit/>
          </a:bodyPr>
          <a:lstStyle/>
          <a:p>
            <a:pPr marL="12681" defTabSz="913026">
              <a:spcBef>
                <a:spcPts val="100"/>
              </a:spcBef>
              <a:defRPr/>
            </a:pPr>
            <a:r>
              <a:rPr sz="600" b="1" spc="-5" dirty="0">
                <a:solidFill>
                  <a:srgbClr val="4C4C4C"/>
                </a:solidFill>
                <a:latin typeface="Montserrat"/>
                <a:cs typeface="Montserrat"/>
              </a:rPr>
              <a:t>CONGO</a:t>
            </a:r>
            <a:r>
              <a:rPr sz="600" b="1" spc="-40" dirty="0">
                <a:solidFill>
                  <a:srgbClr val="4C4C4C"/>
                </a:solidFill>
                <a:latin typeface="Montserrat"/>
                <a:cs typeface="Montserrat"/>
              </a:rPr>
              <a:t> </a:t>
            </a:r>
            <a:r>
              <a:rPr sz="600" b="1" spc="-5" dirty="0">
                <a:solidFill>
                  <a:srgbClr val="4C4C4C"/>
                </a:solidFill>
                <a:latin typeface="Montserrat"/>
                <a:cs typeface="Montserrat"/>
              </a:rPr>
              <a:t>BRAZZAVILLE</a:t>
            </a:r>
            <a:endParaRPr sz="600" dirty="0">
              <a:solidFill>
                <a:prstClr val="black"/>
              </a:solidFill>
              <a:latin typeface="Montserrat"/>
              <a:cs typeface="Montserrat"/>
            </a:endParaRPr>
          </a:p>
        </p:txBody>
      </p:sp>
      <p:sp>
        <p:nvSpPr>
          <p:cNvPr id="34" name="object 34"/>
          <p:cNvSpPr txBox="1"/>
          <p:nvPr/>
        </p:nvSpPr>
        <p:spPr>
          <a:xfrm>
            <a:off x="3939514" y="1950105"/>
            <a:ext cx="763435" cy="105139"/>
          </a:xfrm>
          <a:prstGeom prst="rect">
            <a:avLst/>
          </a:prstGeom>
        </p:spPr>
        <p:txBody>
          <a:bodyPr vert="horz" wrap="square" lIns="0" tIns="12682" rIns="0" bIns="0" rtlCol="0">
            <a:spAutoFit/>
          </a:bodyPr>
          <a:lstStyle/>
          <a:p>
            <a:pPr marL="12681" defTabSz="913026">
              <a:spcBef>
                <a:spcPts val="100"/>
              </a:spcBef>
              <a:defRPr/>
            </a:pPr>
            <a:r>
              <a:rPr sz="600" b="1" dirty="0">
                <a:solidFill>
                  <a:srgbClr val="4C4C4C"/>
                </a:solidFill>
                <a:latin typeface="Montserrat"/>
                <a:cs typeface="Montserrat"/>
              </a:rPr>
              <a:t>GUINEA</a:t>
            </a:r>
            <a:r>
              <a:rPr sz="600" b="1" spc="-55" dirty="0">
                <a:solidFill>
                  <a:srgbClr val="4C4C4C"/>
                </a:solidFill>
                <a:latin typeface="Montserrat"/>
                <a:cs typeface="Montserrat"/>
              </a:rPr>
              <a:t> </a:t>
            </a:r>
            <a:r>
              <a:rPr sz="600" b="1" spc="-5" dirty="0">
                <a:solidFill>
                  <a:srgbClr val="4C4C4C"/>
                </a:solidFill>
                <a:latin typeface="Montserrat"/>
                <a:cs typeface="Montserrat"/>
              </a:rPr>
              <a:t>CONAKRY</a:t>
            </a:r>
            <a:endParaRPr sz="600" dirty="0">
              <a:solidFill>
                <a:prstClr val="black"/>
              </a:solidFill>
              <a:latin typeface="Montserrat"/>
              <a:cs typeface="Montserrat"/>
            </a:endParaRPr>
          </a:p>
        </p:txBody>
      </p:sp>
      <p:sp>
        <p:nvSpPr>
          <p:cNvPr id="10" name="object 34"/>
          <p:cNvSpPr txBox="1"/>
          <p:nvPr/>
        </p:nvSpPr>
        <p:spPr>
          <a:xfrm>
            <a:off x="4892207" y="1950105"/>
            <a:ext cx="763435" cy="105139"/>
          </a:xfrm>
          <a:prstGeom prst="rect">
            <a:avLst/>
          </a:prstGeom>
        </p:spPr>
        <p:txBody>
          <a:bodyPr vert="horz" wrap="square" lIns="0" tIns="12682" rIns="0" bIns="0" rtlCol="0">
            <a:spAutoFit/>
          </a:bodyPr>
          <a:lstStyle/>
          <a:p>
            <a:pPr marL="12681" defTabSz="913026">
              <a:spcBef>
                <a:spcPts val="100"/>
              </a:spcBef>
              <a:defRPr/>
            </a:pPr>
            <a:r>
              <a:rPr sz="600" b="1" dirty="0">
                <a:solidFill>
                  <a:srgbClr val="4C4C4C"/>
                </a:solidFill>
                <a:latin typeface="Montserrat"/>
                <a:cs typeface="Montserrat"/>
              </a:rPr>
              <a:t>GUINEA</a:t>
            </a:r>
            <a:r>
              <a:rPr sz="600" b="1" spc="-55" dirty="0">
                <a:solidFill>
                  <a:srgbClr val="4C4C4C"/>
                </a:solidFill>
                <a:latin typeface="Montserrat"/>
                <a:cs typeface="Montserrat"/>
              </a:rPr>
              <a:t> </a:t>
            </a:r>
            <a:r>
              <a:rPr lang="fr-FR" sz="600" b="1" spc="-5" dirty="0">
                <a:solidFill>
                  <a:srgbClr val="4C4C4C"/>
                </a:solidFill>
                <a:latin typeface="Montserrat"/>
                <a:cs typeface="Montserrat"/>
              </a:rPr>
              <a:t>BISSAU</a:t>
            </a:r>
            <a:endParaRPr sz="600" dirty="0">
              <a:solidFill>
                <a:prstClr val="black"/>
              </a:solidFill>
              <a:latin typeface="Montserrat"/>
              <a:cs typeface="Montserrat"/>
            </a:endParaRPr>
          </a:p>
        </p:txBody>
      </p:sp>
      <p:sp>
        <p:nvSpPr>
          <p:cNvPr id="13" name="object 28"/>
          <p:cNvSpPr txBox="1">
            <a:spLocks/>
          </p:cNvSpPr>
          <p:nvPr/>
        </p:nvSpPr>
        <p:spPr>
          <a:xfrm>
            <a:off x="370017" y="37783"/>
            <a:ext cx="4438155" cy="166574"/>
          </a:xfrm>
          <a:prstGeom prst="rect">
            <a:avLst/>
          </a:prstGeom>
        </p:spPr>
        <p:txBody>
          <a:bodyPr vert="horz" wrap="square" lIns="0" tIns="12690" rIns="0" bIns="0" rtlCol="0">
            <a:spAutoFit/>
          </a:bodyPr>
          <a:lstStyle>
            <a:lvl1pPr>
              <a:defRPr>
                <a:latin typeface="+mj-lt"/>
                <a:ea typeface="+mj-ea"/>
                <a:cs typeface="+mj-cs"/>
              </a:defRPr>
            </a:lvl1pPr>
          </a:lstStyle>
          <a:p>
            <a:pPr marL="12689" defTabSz="913669">
              <a:spcBef>
                <a:spcPts val="100"/>
              </a:spcBef>
            </a:pPr>
            <a:r>
              <a:rPr lang="fr-FR" sz="999" b="1" dirty="0">
                <a:solidFill>
                  <a:srgbClr val="0D0D0D"/>
                </a:solidFill>
                <a:latin typeface="Montserrat"/>
                <a:cs typeface="Montserrat"/>
              </a:rPr>
              <a:t>GESTION DE LA PRESIDENCE GMC</a:t>
            </a:r>
          </a:p>
        </p:txBody>
      </p:sp>
      <p:pic>
        <p:nvPicPr>
          <p:cNvPr id="2" name="object 4">
            <a:extLst>
              <a:ext uri="{FF2B5EF4-FFF2-40B4-BE49-F238E27FC236}">
                <a16:creationId xmlns:a16="http://schemas.microsoft.com/office/drawing/2014/main" id="{504DC2A3-1511-3C8C-5C51-6AE548B50CBE}"/>
              </a:ext>
            </a:extLst>
          </p:cNvPr>
          <p:cNvPicPr/>
          <p:nvPr/>
        </p:nvPicPr>
        <p:blipFill>
          <a:blip r:embed="rId3" cstate="print"/>
          <a:stretch>
            <a:fillRect/>
          </a:stretch>
        </p:blipFill>
        <p:spPr>
          <a:xfrm>
            <a:off x="5511069" y="2967272"/>
            <a:ext cx="343631" cy="328378"/>
          </a:xfrm>
          <a:prstGeom prst="rect">
            <a:avLst/>
          </a:prstGeom>
        </p:spPr>
      </p:pic>
    </p:spTree>
    <p:extLst>
      <p:ext uri="{BB962C8B-B14F-4D97-AF65-F5344CB8AC3E}">
        <p14:creationId xmlns:p14="http://schemas.microsoft.com/office/powerpoint/2010/main" val="50479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object 49"/>
          <p:cNvSpPr txBox="1"/>
          <p:nvPr/>
        </p:nvSpPr>
        <p:spPr>
          <a:xfrm>
            <a:off x="3079534" y="1184656"/>
            <a:ext cx="946785" cy="287257"/>
          </a:xfrm>
          <a:prstGeom prst="rect">
            <a:avLst/>
          </a:prstGeom>
        </p:spPr>
        <p:txBody>
          <a:bodyPr vert="horz" wrap="square" lIns="0" tIns="33019" rIns="0" bIns="0" rtlCol="0">
            <a:spAutoFit/>
          </a:bodyPr>
          <a:lstStyle/>
          <a:p>
            <a:pPr algn="ctr">
              <a:lnSpc>
                <a:spcPct val="100000"/>
              </a:lnSpc>
              <a:spcBef>
                <a:spcPts val="259"/>
              </a:spcBef>
            </a:pPr>
            <a:r>
              <a:rPr lang="en-US" sz="700" spc="40" dirty="0">
                <a:solidFill>
                  <a:srgbClr val="4C4C4C"/>
                </a:solidFill>
                <a:latin typeface="Arial"/>
                <a:cs typeface="Arial"/>
              </a:rPr>
              <a:t>PRÉSIDENT</a:t>
            </a:r>
          </a:p>
          <a:p>
            <a:pPr algn="ctr">
              <a:lnSpc>
                <a:spcPct val="100000"/>
              </a:lnSpc>
              <a:spcBef>
                <a:spcPts val="259"/>
              </a:spcBef>
            </a:pPr>
            <a:r>
              <a:rPr sz="700" b="1" spc="-5" dirty="0">
                <a:solidFill>
                  <a:srgbClr val="4C4C4C"/>
                </a:solidFill>
                <a:latin typeface="Montserrat Black"/>
                <a:cs typeface="Montserrat Black"/>
              </a:rPr>
              <a:t>CLAUDE</a:t>
            </a:r>
            <a:r>
              <a:rPr sz="700" b="1" spc="-55" dirty="0">
                <a:solidFill>
                  <a:srgbClr val="4C4C4C"/>
                </a:solidFill>
                <a:latin typeface="Montserrat Black"/>
                <a:cs typeface="Montserrat Black"/>
              </a:rPr>
              <a:t> </a:t>
            </a:r>
            <a:r>
              <a:rPr sz="700" b="1" spc="-5" dirty="0">
                <a:solidFill>
                  <a:srgbClr val="4C4C4C"/>
                </a:solidFill>
                <a:latin typeface="Montserrat Black"/>
                <a:cs typeface="Montserrat Black"/>
              </a:rPr>
              <a:t>PADONOU</a:t>
            </a:r>
            <a:endParaRPr sz="700" dirty="0">
              <a:latin typeface="Montserrat Black"/>
              <a:cs typeface="Montserrat Black"/>
            </a:endParaRPr>
          </a:p>
        </p:txBody>
      </p:sp>
      <p:sp>
        <p:nvSpPr>
          <p:cNvPr id="50" name="object 50"/>
          <p:cNvSpPr txBox="1">
            <a:spLocks noGrp="1"/>
          </p:cNvSpPr>
          <p:nvPr>
            <p:ph type="title"/>
          </p:nvPr>
        </p:nvSpPr>
        <p:spPr>
          <a:xfrm>
            <a:off x="134467" y="58471"/>
            <a:ext cx="1724394" cy="166712"/>
          </a:xfrm>
          <a:prstGeom prst="rect">
            <a:avLst/>
          </a:prstGeom>
        </p:spPr>
        <p:txBody>
          <a:bodyPr vert="horz" wrap="square" lIns="0" tIns="12700" rIns="0" bIns="0" rtlCol="0">
            <a:spAutoFit/>
          </a:bodyPr>
          <a:lstStyle/>
          <a:p>
            <a:pPr marL="12700">
              <a:lnSpc>
                <a:spcPct val="100000"/>
              </a:lnSpc>
              <a:spcBef>
                <a:spcPts val="100"/>
              </a:spcBef>
            </a:pPr>
            <a:r>
              <a:rPr lang="en-US" sz="1000" spc="-5" dirty="0">
                <a:solidFill>
                  <a:srgbClr val="0D0D0D"/>
                </a:solidFill>
              </a:rPr>
              <a:t>DIRECTEURS GÉNÉRAUX</a:t>
            </a:r>
            <a:endParaRPr sz="1000" dirty="0"/>
          </a:p>
        </p:txBody>
      </p:sp>
      <p:sp>
        <p:nvSpPr>
          <p:cNvPr id="51" name="object 51"/>
          <p:cNvSpPr txBox="1"/>
          <p:nvPr/>
        </p:nvSpPr>
        <p:spPr>
          <a:xfrm>
            <a:off x="18368" y="239716"/>
            <a:ext cx="3197304" cy="943207"/>
          </a:xfrm>
          <a:prstGeom prst="rect">
            <a:avLst/>
          </a:prstGeom>
        </p:spPr>
        <p:txBody>
          <a:bodyPr vert="horz" wrap="square" lIns="0" tIns="80645" rIns="0" bIns="0" rtlCol="0">
            <a:spAutoFit/>
          </a:bodyPr>
          <a:lstStyle/>
          <a:p>
            <a:pPr marL="12700">
              <a:lnSpc>
                <a:spcPct val="100000"/>
              </a:lnSpc>
              <a:spcBef>
                <a:spcPts val="635"/>
              </a:spcBef>
            </a:pPr>
            <a:r>
              <a:rPr lang="en-US" sz="900" dirty="0">
                <a:solidFill>
                  <a:srgbClr val="4C4C4C"/>
                </a:solidFill>
                <a:latin typeface="Montserrat SemiBold" panose="00000700000000000000" pitchFamily="2" charset="0"/>
                <a:cs typeface="Arial"/>
              </a:rPr>
              <a:t>STRUCTURE DE L'ENTREPRISE</a:t>
            </a:r>
          </a:p>
          <a:p>
            <a:pPr marL="12700" algn="just">
              <a:lnSpc>
                <a:spcPct val="100000"/>
              </a:lnSpc>
              <a:spcBef>
                <a:spcPts val="635"/>
              </a:spcBef>
            </a:pPr>
            <a:r>
              <a:rPr lang="fr-FR" sz="600" dirty="0">
                <a:solidFill>
                  <a:srgbClr val="0D0D0D"/>
                </a:solidFill>
                <a:latin typeface="Montserrat Medium" panose="00000600000000000000" pitchFamily="2" charset="0"/>
                <a:cs typeface="Montserrat"/>
              </a:rPr>
              <a:t>Dans sa structure fonctionnelle, le Président est accompagné de huit (8) administrateurs pour la gestion quotidienne des activités de la société, chacun étant expert et autonome dans son domaine pour répondre aux exigences du client.</a:t>
            </a:r>
          </a:p>
          <a:p>
            <a:pPr marL="12700">
              <a:lnSpc>
                <a:spcPct val="100000"/>
              </a:lnSpc>
              <a:spcBef>
                <a:spcPts val="635"/>
              </a:spcBef>
            </a:pPr>
            <a:r>
              <a:rPr lang="fr-FR" sz="600" dirty="0">
                <a:solidFill>
                  <a:srgbClr val="0D0D0D"/>
                </a:solidFill>
                <a:latin typeface="Montserrat Medium" panose="00000600000000000000" pitchFamily="2" charset="0"/>
                <a:cs typeface="Montserrat"/>
              </a:rPr>
              <a:t>Pour une meilleure efficacité organisationnelle, chaque Direction soumet des tableaux de bord équilibrés (BSC) à la Présidence du </a:t>
            </a:r>
            <a:r>
              <a:rPr lang="fr-FR" sz="700" dirty="0">
                <a:solidFill>
                  <a:srgbClr val="0D0D0D"/>
                </a:solidFill>
                <a:latin typeface="Montserrat Medium" panose="00000600000000000000" pitchFamily="2" charset="0"/>
                <a:cs typeface="Montserrat"/>
              </a:rPr>
              <a:t>Groupe.</a:t>
            </a:r>
            <a:endParaRPr lang="en-US" sz="700" dirty="0">
              <a:solidFill>
                <a:srgbClr val="0D0D0D"/>
              </a:solidFill>
              <a:latin typeface="Montserrat Medium" panose="00000600000000000000" pitchFamily="2" charset="0"/>
              <a:cs typeface="Montserrat"/>
            </a:endParaRPr>
          </a:p>
        </p:txBody>
      </p:sp>
      <p:sp>
        <p:nvSpPr>
          <p:cNvPr id="52" name="object 52"/>
          <p:cNvSpPr txBox="1"/>
          <p:nvPr/>
        </p:nvSpPr>
        <p:spPr>
          <a:xfrm>
            <a:off x="4026319" y="141827"/>
            <a:ext cx="1793535" cy="451406"/>
          </a:xfrm>
          <a:prstGeom prst="rect">
            <a:avLst/>
          </a:prstGeom>
        </p:spPr>
        <p:txBody>
          <a:bodyPr vert="horz" wrap="square" lIns="0" tIns="20320" rIns="0" bIns="0" rtlCol="0">
            <a:spAutoFit/>
          </a:bodyPr>
          <a:lstStyle/>
          <a:p>
            <a:pPr marL="12700" marR="191770" algn="r">
              <a:spcBef>
                <a:spcPts val="160"/>
              </a:spcBef>
            </a:pPr>
            <a:r>
              <a:rPr lang="fr-FR" sz="700" i="1" spc="15" dirty="0">
                <a:solidFill>
                  <a:srgbClr val="0D0D0D"/>
                </a:solidFill>
                <a:latin typeface="Montserrat"/>
                <a:cs typeface="Montserrat"/>
              </a:rPr>
              <a:t>PS: Cette organisation fonctionnelle est dupliquée pour servir dans toutes les filiales du Groupe Media Contact.</a:t>
            </a:r>
            <a:endParaRPr lang="en-US" sz="700" i="1" dirty="0">
              <a:latin typeface="Montserrat"/>
              <a:cs typeface="Montserrat"/>
            </a:endParaRPr>
          </a:p>
        </p:txBody>
      </p:sp>
      <p:sp>
        <p:nvSpPr>
          <p:cNvPr id="55" name="object 55"/>
          <p:cNvSpPr txBox="1"/>
          <p:nvPr/>
        </p:nvSpPr>
        <p:spPr>
          <a:xfrm>
            <a:off x="1894573" y="1746808"/>
            <a:ext cx="1337577" cy="105157"/>
          </a:xfrm>
          <a:prstGeom prst="rect">
            <a:avLst/>
          </a:prstGeom>
        </p:spPr>
        <p:txBody>
          <a:bodyPr vert="horz" wrap="square" lIns="0" tIns="12700" rIns="0" bIns="0" rtlCol="0">
            <a:spAutoFit/>
          </a:bodyPr>
          <a:lstStyle/>
          <a:p>
            <a:pPr marL="12700">
              <a:lnSpc>
                <a:spcPct val="100000"/>
              </a:lnSpc>
              <a:spcBef>
                <a:spcPts val="100"/>
              </a:spcBef>
            </a:pPr>
            <a:r>
              <a:rPr lang="en-US" sz="600" b="1" dirty="0">
                <a:solidFill>
                  <a:srgbClr val="4C4C4C"/>
                </a:solidFill>
                <a:latin typeface="Montserrat Medium" panose="00000600000000000000" pitchFamily="2" charset="0"/>
                <a:cs typeface="Montserrat Black"/>
              </a:rPr>
              <a:t>DIRECTION STRATEGIE SUPPORT</a:t>
            </a:r>
            <a:endParaRPr sz="600" dirty="0">
              <a:latin typeface="Montserrat Medium" panose="00000600000000000000" pitchFamily="2" charset="0"/>
              <a:cs typeface="Montserrat Black"/>
            </a:endParaRPr>
          </a:p>
        </p:txBody>
      </p:sp>
      <p:sp>
        <p:nvSpPr>
          <p:cNvPr id="56" name="object 56"/>
          <p:cNvSpPr txBox="1"/>
          <p:nvPr/>
        </p:nvSpPr>
        <p:spPr>
          <a:xfrm>
            <a:off x="4081274" y="1771268"/>
            <a:ext cx="1513076" cy="105157"/>
          </a:xfrm>
          <a:prstGeom prst="rect">
            <a:avLst/>
          </a:prstGeom>
        </p:spPr>
        <p:txBody>
          <a:bodyPr vert="horz" wrap="square" lIns="0" tIns="12700" rIns="0" bIns="0" rtlCol="0">
            <a:spAutoFit/>
          </a:bodyPr>
          <a:lstStyle/>
          <a:p>
            <a:pPr marL="12700">
              <a:lnSpc>
                <a:spcPct val="100000"/>
              </a:lnSpc>
              <a:spcBef>
                <a:spcPts val="100"/>
              </a:spcBef>
            </a:pPr>
            <a:r>
              <a:rPr lang="en-US" sz="600" b="1" dirty="0">
                <a:solidFill>
                  <a:srgbClr val="4C4C4C"/>
                </a:solidFill>
                <a:latin typeface="Montserrat Medium" panose="00000600000000000000" pitchFamily="2" charset="0"/>
                <a:cs typeface="Montserrat Black"/>
              </a:rPr>
              <a:t>DIRECTION STRATEGIE BUSINESS</a:t>
            </a:r>
            <a:endParaRPr sz="600" dirty="0">
              <a:latin typeface="Montserrat Medium" panose="00000600000000000000" pitchFamily="2" charset="0"/>
              <a:cs typeface="Montserrat Black"/>
            </a:endParaRPr>
          </a:p>
        </p:txBody>
      </p:sp>
      <p:sp>
        <p:nvSpPr>
          <p:cNvPr id="57" name="object 57"/>
          <p:cNvSpPr txBox="1"/>
          <p:nvPr/>
        </p:nvSpPr>
        <p:spPr>
          <a:xfrm>
            <a:off x="1881390" y="2898006"/>
            <a:ext cx="1099631" cy="361637"/>
          </a:xfrm>
          <a:prstGeom prst="rect">
            <a:avLst/>
          </a:prstGeom>
        </p:spPr>
        <p:txBody>
          <a:bodyPr vert="horz" wrap="square" lIns="0" tIns="12700" rIns="0" bIns="0" rtlCol="0">
            <a:spAutoFit/>
          </a:bodyPr>
          <a:lstStyle/>
          <a:p>
            <a:pPr marL="240665" marR="5080" indent="-228600">
              <a:spcBef>
                <a:spcPts val="100"/>
              </a:spcBef>
              <a:buFont typeface="+mj-lt"/>
              <a:buAutoNum type="arabicPeriod"/>
            </a:pPr>
            <a:r>
              <a:rPr lang="en-US" sz="500" b="1" dirty="0">
                <a:solidFill>
                  <a:srgbClr val="4C4C4C"/>
                </a:solidFill>
                <a:latin typeface="Montserrat Bold" panose="00000800000000000000" pitchFamily="2" charset="0"/>
                <a:cs typeface="Montserrat Black"/>
              </a:rPr>
              <a:t>DIRECTION DE L’ADMINISTRATION</a:t>
            </a:r>
          </a:p>
          <a:p>
            <a:pPr marL="240665" marR="5080" indent="-228600">
              <a:spcBef>
                <a:spcPts val="100"/>
              </a:spcBef>
              <a:buFont typeface="+mj-lt"/>
              <a:buAutoNum type="arabicPeriod"/>
            </a:pPr>
            <a:endParaRPr lang="en-US" sz="100" b="1" dirty="0">
              <a:solidFill>
                <a:srgbClr val="4C4C4C"/>
              </a:solidFill>
              <a:latin typeface="Montserrat Bold" panose="00000800000000000000" pitchFamily="2" charset="0"/>
              <a:cs typeface="Montserrat Black"/>
            </a:endParaRPr>
          </a:p>
          <a:p>
            <a:pPr marL="240665" marR="5080" indent="-228600">
              <a:spcBef>
                <a:spcPts val="100"/>
              </a:spcBef>
              <a:buFont typeface="+mj-lt"/>
              <a:buAutoNum type="arabicPeriod"/>
            </a:pPr>
            <a:r>
              <a:rPr lang="en-US" sz="500" b="1" dirty="0">
                <a:solidFill>
                  <a:srgbClr val="4C4C4C"/>
                </a:solidFill>
                <a:latin typeface="Montserrat Bold" panose="00000800000000000000" pitchFamily="2" charset="0"/>
                <a:cs typeface="Montserrat Black"/>
              </a:rPr>
              <a:t>DIRECTION MARKETING ET COMMUNICATION</a:t>
            </a:r>
            <a:endParaRPr lang="en-US" sz="500" b="1" dirty="0">
              <a:latin typeface="Montserrat Bold" panose="00000800000000000000" pitchFamily="2" charset="0"/>
              <a:cs typeface="Montserrat Black"/>
            </a:endParaRPr>
          </a:p>
        </p:txBody>
      </p:sp>
      <p:sp>
        <p:nvSpPr>
          <p:cNvPr id="59" name="object 59"/>
          <p:cNvSpPr txBox="1"/>
          <p:nvPr/>
        </p:nvSpPr>
        <p:spPr>
          <a:xfrm>
            <a:off x="5220784" y="2898006"/>
            <a:ext cx="609600" cy="166712"/>
          </a:xfrm>
          <a:prstGeom prst="rect">
            <a:avLst/>
          </a:prstGeom>
        </p:spPr>
        <p:txBody>
          <a:bodyPr vert="horz" wrap="square" lIns="0" tIns="12700" rIns="0" bIns="0" rtlCol="0">
            <a:spAutoFit/>
          </a:bodyPr>
          <a:lstStyle/>
          <a:p>
            <a:pPr marL="12700" marR="5080" indent="83820" algn="ctr">
              <a:spcBef>
                <a:spcPts val="100"/>
              </a:spcBef>
            </a:pPr>
            <a:r>
              <a:rPr lang="en-US" sz="500" b="1" dirty="0">
                <a:solidFill>
                  <a:srgbClr val="4C4C4C"/>
                </a:solidFill>
                <a:latin typeface="Montserrat Bold" panose="00000800000000000000" pitchFamily="2" charset="0"/>
                <a:cs typeface="Montserrat Black"/>
              </a:rPr>
              <a:t>DIRECTION DES PROGRAMMES</a:t>
            </a:r>
            <a:endParaRPr sz="500" b="1" dirty="0">
              <a:latin typeface="Montserrat Bold" panose="00000800000000000000" pitchFamily="2" charset="0"/>
              <a:cs typeface="Montserrat Black"/>
            </a:endParaRPr>
          </a:p>
        </p:txBody>
      </p:sp>
      <p:sp>
        <p:nvSpPr>
          <p:cNvPr id="60" name="object 60"/>
          <p:cNvSpPr txBox="1"/>
          <p:nvPr/>
        </p:nvSpPr>
        <p:spPr>
          <a:xfrm>
            <a:off x="1098550" y="2887453"/>
            <a:ext cx="760311" cy="243656"/>
          </a:xfrm>
          <a:prstGeom prst="rect">
            <a:avLst/>
          </a:prstGeom>
        </p:spPr>
        <p:txBody>
          <a:bodyPr vert="horz" wrap="square" lIns="0" tIns="12700" rIns="0" bIns="0" rtlCol="0">
            <a:spAutoFit/>
          </a:bodyPr>
          <a:lstStyle/>
          <a:p>
            <a:pPr marL="60325" marR="5080" indent="-48260">
              <a:spcBef>
                <a:spcPts val="100"/>
              </a:spcBef>
            </a:pPr>
            <a:r>
              <a:rPr lang="en-US" sz="500" b="1" dirty="0">
                <a:solidFill>
                  <a:srgbClr val="4C4C4C"/>
                </a:solidFill>
                <a:latin typeface="Montserrat Bold" panose="00000800000000000000" pitchFamily="2" charset="0"/>
                <a:cs typeface="Montserrat Black"/>
              </a:rPr>
              <a:t>DIRECTION DES RESSOURCES HUMAINES</a:t>
            </a:r>
          </a:p>
        </p:txBody>
      </p:sp>
      <p:sp>
        <p:nvSpPr>
          <p:cNvPr id="3" name="object 57">
            <a:extLst>
              <a:ext uri="{FF2B5EF4-FFF2-40B4-BE49-F238E27FC236}">
                <a16:creationId xmlns:a16="http://schemas.microsoft.com/office/drawing/2014/main" id="{B0DDE48C-934C-42EC-B449-3D8E6C3CFB7A}"/>
              </a:ext>
            </a:extLst>
          </p:cNvPr>
          <p:cNvSpPr txBox="1"/>
          <p:nvPr/>
        </p:nvSpPr>
        <p:spPr>
          <a:xfrm>
            <a:off x="3003550" y="2887453"/>
            <a:ext cx="549376" cy="243656"/>
          </a:xfrm>
          <a:prstGeom prst="rect">
            <a:avLst/>
          </a:prstGeom>
        </p:spPr>
        <p:txBody>
          <a:bodyPr vert="horz" wrap="square" lIns="0" tIns="12700" rIns="0" bIns="0" rtlCol="0">
            <a:spAutoFit/>
          </a:bodyPr>
          <a:lstStyle/>
          <a:p>
            <a:pPr marL="12700" marR="5080" indent="26034" algn="ctr">
              <a:spcBef>
                <a:spcPts val="100"/>
              </a:spcBef>
            </a:pPr>
            <a:r>
              <a:rPr lang="en-ZA" sz="500" b="1" dirty="0">
                <a:solidFill>
                  <a:srgbClr val="4C4C4C"/>
                </a:solidFill>
                <a:latin typeface="Montserrat Bold" panose="00000800000000000000" pitchFamily="2" charset="0"/>
                <a:cs typeface="Montserrat Black"/>
              </a:rPr>
              <a:t>DIRECTION FINANCE ET COMPTABLE</a:t>
            </a:r>
            <a:endParaRPr sz="500" b="1" dirty="0">
              <a:latin typeface="Montserrat Bold" panose="00000800000000000000" pitchFamily="2" charset="0"/>
              <a:cs typeface="Montserrat Black"/>
            </a:endParaRPr>
          </a:p>
        </p:txBody>
      </p:sp>
      <p:sp>
        <p:nvSpPr>
          <p:cNvPr id="4" name="object 57">
            <a:extLst>
              <a:ext uri="{FF2B5EF4-FFF2-40B4-BE49-F238E27FC236}">
                <a16:creationId xmlns:a16="http://schemas.microsoft.com/office/drawing/2014/main" id="{3DAC2723-4D59-4714-AB2B-781E47064C28}"/>
              </a:ext>
            </a:extLst>
          </p:cNvPr>
          <p:cNvSpPr txBox="1"/>
          <p:nvPr/>
        </p:nvSpPr>
        <p:spPr>
          <a:xfrm>
            <a:off x="4420908" y="2898006"/>
            <a:ext cx="923092" cy="284693"/>
          </a:xfrm>
          <a:prstGeom prst="rect">
            <a:avLst/>
          </a:prstGeom>
        </p:spPr>
        <p:txBody>
          <a:bodyPr vert="horz" wrap="square" lIns="0" tIns="12700" rIns="0" bIns="0" rtlCol="0">
            <a:spAutoFit/>
          </a:bodyPr>
          <a:lstStyle/>
          <a:p>
            <a:pPr marL="241300" marR="5080" indent="-228600">
              <a:spcBef>
                <a:spcPts val="100"/>
              </a:spcBef>
              <a:buFont typeface="+mj-lt"/>
              <a:buAutoNum type="arabicPeriod"/>
            </a:pPr>
            <a:r>
              <a:rPr lang="fr-FR" sz="500" b="1" dirty="0">
                <a:solidFill>
                  <a:srgbClr val="4C4C4C"/>
                </a:solidFill>
                <a:latin typeface="Montserrat Bold" panose="00000800000000000000" pitchFamily="2" charset="0"/>
                <a:cs typeface="Montserrat Black"/>
              </a:rPr>
              <a:t>DIRECTION QUALITE</a:t>
            </a:r>
          </a:p>
          <a:p>
            <a:pPr marL="241300" marR="5080" indent="-228600">
              <a:spcBef>
                <a:spcPts val="100"/>
              </a:spcBef>
              <a:buFont typeface="+mj-lt"/>
              <a:buAutoNum type="arabicPeriod"/>
            </a:pPr>
            <a:endParaRPr lang="fr-FR" sz="100" b="1" dirty="0">
              <a:solidFill>
                <a:srgbClr val="4C4C4C"/>
              </a:solidFill>
              <a:latin typeface="Montserrat Bold" panose="00000800000000000000" pitchFamily="2" charset="0"/>
              <a:cs typeface="Montserrat Black"/>
            </a:endParaRPr>
          </a:p>
          <a:p>
            <a:pPr marL="241300" marR="5080" indent="-228600">
              <a:spcBef>
                <a:spcPts val="100"/>
              </a:spcBef>
              <a:buFont typeface="+mj-lt"/>
              <a:buAutoNum type="arabicPeriod"/>
            </a:pPr>
            <a:r>
              <a:rPr lang="fr-FR" sz="500" b="1" dirty="0">
                <a:solidFill>
                  <a:srgbClr val="4C4C4C"/>
                </a:solidFill>
                <a:latin typeface="Montserrat Bold" panose="00000800000000000000" pitchFamily="2" charset="0"/>
                <a:cs typeface="Montserrat Black"/>
              </a:rPr>
              <a:t>DIRECTION DES OPERATIONS</a:t>
            </a:r>
            <a:endParaRPr sz="500" b="1" dirty="0">
              <a:latin typeface="Montserrat Bold" panose="00000800000000000000" pitchFamily="2" charset="0"/>
              <a:cs typeface="Montserrat Black"/>
            </a:endParaRPr>
          </a:p>
        </p:txBody>
      </p:sp>
      <p:sp>
        <p:nvSpPr>
          <p:cNvPr id="7" name="object 57">
            <a:extLst>
              <a:ext uri="{FF2B5EF4-FFF2-40B4-BE49-F238E27FC236}">
                <a16:creationId xmlns:a16="http://schemas.microsoft.com/office/drawing/2014/main" id="{A8A3E45A-B1E0-471E-9F7B-FD18FFD84D13}"/>
              </a:ext>
            </a:extLst>
          </p:cNvPr>
          <p:cNvSpPr txBox="1"/>
          <p:nvPr/>
        </p:nvSpPr>
        <p:spPr>
          <a:xfrm>
            <a:off x="3705326" y="2886209"/>
            <a:ext cx="669824" cy="256480"/>
          </a:xfrm>
          <a:prstGeom prst="rect">
            <a:avLst/>
          </a:prstGeom>
        </p:spPr>
        <p:txBody>
          <a:bodyPr vert="horz" wrap="square" lIns="0" tIns="12700" rIns="0" bIns="0" rtlCol="0">
            <a:spAutoFit/>
          </a:bodyPr>
          <a:lstStyle/>
          <a:p>
            <a:pPr marL="12700" marR="5080" indent="26034" algn="ctr">
              <a:spcBef>
                <a:spcPts val="100"/>
              </a:spcBef>
            </a:pPr>
            <a:r>
              <a:rPr lang="en-ZA" sz="500" b="1" dirty="0">
                <a:solidFill>
                  <a:srgbClr val="4C4C4C"/>
                </a:solidFill>
                <a:latin typeface="Montserrat Bold" panose="00000800000000000000" pitchFamily="2" charset="0"/>
                <a:cs typeface="Montserrat Black"/>
              </a:rPr>
              <a:t>DIRECTION DES </a:t>
            </a:r>
          </a:p>
          <a:p>
            <a:pPr marL="12700" marR="5080" indent="26034" algn="ctr">
              <a:spcBef>
                <a:spcPts val="100"/>
              </a:spcBef>
            </a:pPr>
            <a:r>
              <a:rPr lang="en-ZA" sz="500" b="1" dirty="0">
                <a:solidFill>
                  <a:srgbClr val="4C4C4C"/>
                </a:solidFill>
                <a:latin typeface="Montserrat Bold" panose="00000800000000000000" pitchFamily="2" charset="0"/>
                <a:cs typeface="Montserrat Black"/>
              </a:rPr>
              <a:t>SYSTÈMES D'INFORMATION</a:t>
            </a:r>
            <a:endParaRPr lang="en-ZA" sz="500" b="1" dirty="0">
              <a:latin typeface="Montserrat Bold" panose="00000800000000000000" pitchFamily="2" charset="0"/>
              <a:cs typeface="Montserrat Black"/>
            </a:endParaRPr>
          </a:p>
        </p:txBody>
      </p:sp>
      <p:pic>
        <p:nvPicPr>
          <p:cNvPr id="2" name="object 4">
            <a:extLst>
              <a:ext uri="{FF2B5EF4-FFF2-40B4-BE49-F238E27FC236}">
                <a16:creationId xmlns:a16="http://schemas.microsoft.com/office/drawing/2014/main" id="{7450DD81-AC4E-383D-A3B0-2732D5C92BE2}"/>
              </a:ext>
            </a:extLst>
          </p:cNvPr>
          <p:cNvPicPr/>
          <p:nvPr/>
        </p:nvPicPr>
        <p:blipFill>
          <a:blip r:embed="rId3" cstate="print"/>
          <a:stretch>
            <a:fillRect/>
          </a:stretch>
        </p:blipFill>
        <p:spPr>
          <a:xfrm>
            <a:off x="34975" y="2949852"/>
            <a:ext cx="343631" cy="3283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r="69419"/>
          <a:stretch/>
        </p:blipFill>
        <p:spPr>
          <a:xfrm>
            <a:off x="0" y="-10730"/>
            <a:ext cx="343631" cy="243060"/>
          </a:xfrm>
          <a:prstGeom prst="rect">
            <a:avLst/>
          </a:prstGeom>
        </p:spPr>
      </p:pic>
      <p:sp>
        <p:nvSpPr>
          <p:cNvPr id="9" name="object 50">
            <a:extLst>
              <a:ext uri="{FF2B5EF4-FFF2-40B4-BE49-F238E27FC236}">
                <a16:creationId xmlns:a16="http://schemas.microsoft.com/office/drawing/2014/main" id="{3ADB4AE5-A849-4D3C-9211-D35F7C29F882}"/>
              </a:ext>
            </a:extLst>
          </p:cNvPr>
          <p:cNvSpPr txBox="1">
            <a:spLocks/>
          </p:cNvSpPr>
          <p:nvPr/>
        </p:nvSpPr>
        <p:spPr>
          <a:xfrm>
            <a:off x="402510" y="149038"/>
            <a:ext cx="3439239" cy="197480"/>
          </a:xfrm>
          <a:prstGeom prst="rect">
            <a:avLst/>
          </a:prstGeom>
        </p:spPr>
        <p:txBody>
          <a:bodyPr vert="horz" wrap="square" lIns="0" tIns="12690" rIns="0" bIns="0" rtlCol="0">
            <a:spAutoFit/>
          </a:bodyPr>
          <a:lstStyle>
            <a:lvl1pPr>
              <a:defRPr>
                <a:latin typeface="+mj-lt"/>
                <a:ea typeface="+mj-ea"/>
                <a:cs typeface="+mj-cs"/>
              </a:defRPr>
            </a:lvl1pPr>
          </a:lstStyle>
          <a:p>
            <a:pPr marL="12689"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0D0D0D"/>
                </a:solidFill>
                <a:effectLst/>
                <a:uLnTx/>
                <a:uFillTx/>
                <a:latin typeface="Montserrat"/>
                <a:ea typeface="+mj-ea"/>
                <a:cs typeface="+mj-cs"/>
              </a:rPr>
              <a:t>NOTRE COMPREHENSION DE LA MISSION</a:t>
            </a:r>
          </a:p>
        </p:txBody>
      </p:sp>
      <p:sp>
        <p:nvSpPr>
          <p:cNvPr id="11" name="object 15">
            <a:extLst>
              <a:ext uri="{FF2B5EF4-FFF2-40B4-BE49-F238E27FC236}">
                <a16:creationId xmlns:a16="http://schemas.microsoft.com/office/drawing/2014/main" id="{8A2F1EAE-111F-4453-97CC-7F327B233D02}"/>
              </a:ext>
            </a:extLst>
          </p:cNvPr>
          <p:cNvSpPr txBox="1"/>
          <p:nvPr/>
        </p:nvSpPr>
        <p:spPr>
          <a:xfrm>
            <a:off x="87815" y="420012"/>
            <a:ext cx="3498463" cy="348557"/>
          </a:xfrm>
          <a:prstGeom prst="rect">
            <a:avLst/>
          </a:prstGeom>
        </p:spPr>
        <p:txBody>
          <a:bodyPr vert="horz" wrap="square" lIns="0" tIns="0" rIns="0" bIns="0" rtlCol="0">
            <a:spAutoFit/>
          </a:bodyPr>
          <a:lstStyle/>
          <a:p>
            <a:pPr marL="12689" marR="0" lvl="0" indent="0" algn="l" defTabSz="914400" rtl="0" eaLnBrk="1" fontAlgn="auto" latinLnBrk="0" hangingPunct="1">
              <a:lnSpc>
                <a:spcPct val="150000"/>
              </a:lnSpc>
              <a:spcBef>
                <a:spcPts val="0"/>
              </a:spcBef>
              <a:spcAft>
                <a:spcPts val="0"/>
              </a:spcAft>
              <a:buClrTx/>
              <a:buSzTx/>
              <a:buFontTx/>
              <a:buNone/>
              <a:tabLst>
                <a:tab pos="388925" algn="l"/>
              </a:tabLst>
              <a:defRPr/>
            </a:pPr>
            <a:r>
              <a:rPr kumimoji="0" lang="fr-FR" sz="800" b="0" i="0" u="none" strike="noStrike" kern="1200" cap="none" spc="0" normalizeH="0" baseline="0" noProof="0" dirty="0">
                <a:ln>
                  <a:noFill/>
                </a:ln>
                <a:solidFill>
                  <a:srgbClr val="0D0D0D"/>
                </a:solidFill>
                <a:effectLst/>
                <a:uLnTx/>
                <a:uFillTx/>
                <a:latin typeface="Montserrat Medium"/>
                <a:ea typeface="+mn-ea"/>
                <a:cs typeface="Montserrat"/>
              </a:rPr>
              <a:t>L’analyse des différentes exigences et attentes du cahier de charge nous a permis de ressortir 4 problématiques suivants:</a:t>
            </a:r>
            <a:endParaRPr kumimoji="0" sz="800" b="0" i="0" u="none" strike="noStrike" kern="1200" cap="none" spc="0" normalizeH="0" baseline="0" noProof="0" dirty="0">
              <a:ln>
                <a:noFill/>
              </a:ln>
              <a:solidFill>
                <a:srgbClr val="0D0D0D"/>
              </a:solidFill>
              <a:effectLst/>
              <a:uLnTx/>
              <a:uFillTx/>
              <a:latin typeface="Montserrat Medium"/>
              <a:ea typeface="+mn-ea"/>
              <a:cs typeface="Montserrat"/>
            </a:endParaRPr>
          </a:p>
        </p:txBody>
      </p:sp>
      <p:grpSp>
        <p:nvGrpSpPr>
          <p:cNvPr id="201" name="Group 146"/>
          <p:cNvGrpSpPr>
            <a:grpSpLocks/>
          </p:cNvGrpSpPr>
          <p:nvPr/>
        </p:nvGrpSpPr>
        <p:grpSpPr bwMode="auto">
          <a:xfrm>
            <a:off x="43988" y="805252"/>
            <a:ext cx="4178762" cy="1797767"/>
            <a:chOff x="0" y="1643975"/>
            <a:chExt cx="8582849" cy="3712604"/>
          </a:xfrm>
        </p:grpSpPr>
        <p:grpSp>
          <p:nvGrpSpPr>
            <p:cNvPr id="202" name="Group 147"/>
            <p:cNvGrpSpPr>
              <a:grpSpLocks/>
            </p:cNvGrpSpPr>
            <p:nvPr/>
          </p:nvGrpSpPr>
          <p:grpSpPr bwMode="auto">
            <a:xfrm>
              <a:off x="0" y="1860506"/>
              <a:ext cx="907648" cy="3229315"/>
              <a:chOff x="0" y="3401987"/>
              <a:chExt cx="907648" cy="3229315"/>
            </a:xfrm>
          </p:grpSpPr>
          <p:grpSp>
            <p:nvGrpSpPr>
              <p:cNvPr id="207" name="Group 148"/>
              <p:cNvGrpSpPr>
                <a:grpSpLocks/>
              </p:cNvGrpSpPr>
              <p:nvPr/>
            </p:nvGrpSpPr>
            <p:grpSpPr bwMode="auto">
              <a:xfrm>
                <a:off x="0" y="5669839"/>
                <a:ext cx="901752" cy="961463"/>
                <a:chOff x="0" y="0"/>
                <a:chExt cx="901752" cy="961462"/>
              </a:xfrm>
            </p:grpSpPr>
            <p:sp>
              <p:nvSpPr>
                <p:cNvPr id="236" name="AutoShape 149"/>
                <p:cNvSpPr>
                  <a:spLocks/>
                </p:cNvSpPr>
                <p:nvPr/>
              </p:nvSpPr>
              <p:spPr bwMode="auto">
                <a:xfrm rot="10800000">
                  <a:off x="1786" y="44604"/>
                  <a:ext cx="898180" cy="913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DDB87A"/>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37" name="AutoShape 150"/>
                <p:cNvSpPr>
                  <a:spLocks/>
                </p:cNvSpPr>
                <p:nvPr/>
              </p:nvSpPr>
              <p:spPr bwMode="auto">
                <a:xfrm>
                  <a:off x="369649" y="792111"/>
                  <a:ext cx="164464" cy="169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582" y="21600"/>
                      </a:moveTo>
                      <a:lnTo>
                        <a:pt x="0" y="0"/>
                      </a:lnTo>
                      <a:cubicBezTo>
                        <a:pt x="3606" y="553"/>
                        <a:pt x="7250" y="828"/>
                        <a:pt x="10901" y="822"/>
                      </a:cubicBezTo>
                      <a:cubicBezTo>
                        <a:pt x="14484" y="817"/>
                        <a:pt x="18061" y="542"/>
                        <a:pt x="21600" y="0"/>
                      </a:cubicBezTo>
                      <a:lnTo>
                        <a:pt x="10582" y="21600"/>
                      </a:lnTo>
                      <a:close/>
                    </a:path>
                  </a:pathLst>
                </a:cu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nvGrpSpPr>
                <p:cNvPr id="238" name="Group 151"/>
                <p:cNvGrpSpPr>
                  <a:grpSpLocks/>
                </p:cNvGrpSpPr>
                <p:nvPr/>
              </p:nvGrpSpPr>
              <p:grpSpPr bwMode="auto">
                <a:xfrm>
                  <a:off x="0" y="0"/>
                  <a:ext cx="901752" cy="81776"/>
                  <a:chOff x="0" y="0"/>
                  <a:chExt cx="901752" cy="81776"/>
                </a:xfrm>
              </p:grpSpPr>
              <p:sp>
                <p:nvSpPr>
                  <p:cNvPr id="240" name="Oval 152"/>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41" name="Oval 153"/>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39" name="AutoShape 154"/>
                <p:cNvSpPr>
                  <a:spLocks/>
                </p:cNvSpPr>
                <p:nvPr/>
              </p:nvSpPr>
              <p:spPr bwMode="auto">
                <a:xfrm>
                  <a:off x="90018" y="69379"/>
                  <a:ext cx="359151" cy="87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cubicBezTo>
                        <a:pt x="2118" y="109"/>
                        <a:pt x="4243" y="197"/>
                        <a:pt x="6372" y="264"/>
                      </a:cubicBezTo>
                      <a:cubicBezTo>
                        <a:pt x="8343" y="326"/>
                        <a:pt x="10318" y="371"/>
                        <a:pt x="12295" y="397"/>
                      </a:cubicBezTo>
                      <a:lnTo>
                        <a:pt x="21600" y="21600"/>
                      </a:lnTo>
                      <a:close/>
                    </a:path>
                  </a:pathLst>
                </a:custGeom>
                <a:solidFill>
                  <a:srgbClr val="FEFAD3">
                    <a:alpha val="25209"/>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08" name="Group 155"/>
              <p:cNvGrpSpPr>
                <a:grpSpLocks/>
              </p:cNvGrpSpPr>
              <p:nvPr/>
            </p:nvGrpSpPr>
            <p:grpSpPr bwMode="auto">
              <a:xfrm>
                <a:off x="5895" y="5103517"/>
                <a:ext cx="901753" cy="507846"/>
                <a:chOff x="0" y="0"/>
                <a:chExt cx="901752" cy="507846"/>
              </a:xfrm>
            </p:grpSpPr>
            <p:sp>
              <p:nvSpPr>
                <p:cNvPr id="230" name="Rectangle 156"/>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31" name="Oval 157"/>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32" name="Group 158"/>
                <p:cNvGrpSpPr>
                  <a:grpSpLocks/>
                </p:cNvGrpSpPr>
                <p:nvPr/>
              </p:nvGrpSpPr>
              <p:grpSpPr bwMode="auto">
                <a:xfrm>
                  <a:off x="0" y="0"/>
                  <a:ext cx="901752" cy="81776"/>
                  <a:chOff x="0" y="0"/>
                  <a:chExt cx="901752" cy="81776"/>
                </a:xfrm>
              </p:grpSpPr>
              <p:sp>
                <p:nvSpPr>
                  <p:cNvPr id="234" name="Oval 159"/>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35" name="Oval 160"/>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33" name="AutoShape 161"/>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09" name="Group 162"/>
              <p:cNvGrpSpPr>
                <a:grpSpLocks/>
              </p:cNvGrpSpPr>
              <p:nvPr/>
            </p:nvGrpSpPr>
            <p:grpSpPr bwMode="auto">
              <a:xfrm>
                <a:off x="5895" y="4535983"/>
                <a:ext cx="901753" cy="543727"/>
                <a:chOff x="0" y="0"/>
                <a:chExt cx="901752" cy="543727"/>
              </a:xfrm>
            </p:grpSpPr>
            <p:sp>
              <p:nvSpPr>
                <p:cNvPr id="224" name="Rectangle 163"/>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25" name="Oval 164"/>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26" name="Group 165"/>
                <p:cNvGrpSpPr>
                  <a:grpSpLocks/>
                </p:cNvGrpSpPr>
                <p:nvPr/>
              </p:nvGrpSpPr>
              <p:grpSpPr bwMode="auto">
                <a:xfrm>
                  <a:off x="0" y="0"/>
                  <a:ext cx="901752" cy="81776"/>
                  <a:chOff x="0" y="0"/>
                  <a:chExt cx="901752" cy="81776"/>
                </a:xfrm>
              </p:grpSpPr>
              <p:sp>
                <p:nvSpPr>
                  <p:cNvPr id="228" name="Oval 166"/>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29" name="Oval 167"/>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27" name="AutoShape 168"/>
                <p:cNvSpPr>
                  <a:spLocks/>
                </p:cNvSpPr>
                <p:nvPr/>
              </p:nvSpPr>
              <p:spPr bwMode="auto">
                <a:xfrm>
                  <a:off x="93237" y="110651"/>
                  <a:ext cx="202587"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10" name="Group 169"/>
              <p:cNvGrpSpPr>
                <a:grpSpLocks/>
              </p:cNvGrpSpPr>
              <p:nvPr/>
            </p:nvGrpSpPr>
            <p:grpSpPr bwMode="auto">
              <a:xfrm>
                <a:off x="5895" y="3969521"/>
                <a:ext cx="901753" cy="507846"/>
                <a:chOff x="0" y="0"/>
                <a:chExt cx="901752" cy="507846"/>
              </a:xfrm>
            </p:grpSpPr>
            <p:sp>
              <p:nvSpPr>
                <p:cNvPr id="218" name="Rectangle 170"/>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19" name="Oval 171"/>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20" name="Group 172"/>
                <p:cNvGrpSpPr>
                  <a:grpSpLocks/>
                </p:cNvGrpSpPr>
                <p:nvPr/>
              </p:nvGrpSpPr>
              <p:grpSpPr bwMode="auto">
                <a:xfrm>
                  <a:off x="0" y="0"/>
                  <a:ext cx="901752" cy="81776"/>
                  <a:chOff x="0" y="0"/>
                  <a:chExt cx="901752" cy="81776"/>
                </a:xfrm>
              </p:grpSpPr>
              <p:sp>
                <p:nvSpPr>
                  <p:cNvPr id="222" name="Oval 173"/>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23" name="Oval 174"/>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21" name="AutoShape 175"/>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11" name="Group 176"/>
              <p:cNvGrpSpPr>
                <a:grpSpLocks/>
              </p:cNvGrpSpPr>
              <p:nvPr/>
            </p:nvGrpSpPr>
            <p:grpSpPr bwMode="auto">
              <a:xfrm>
                <a:off x="5895" y="3401987"/>
                <a:ext cx="901753" cy="507846"/>
                <a:chOff x="0" y="0"/>
                <a:chExt cx="901752" cy="507846"/>
              </a:xfrm>
            </p:grpSpPr>
            <p:sp>
              <p:nvSpPr>
                <p:cNvPr id="212" name="Rectangle 177"/>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13" name="Oval 178"/>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14" name="Group 179"/>
                <p:cNvGrpSpPr>
                  <a:grpSpLocks/>
                </p:cNvGrpSpPr>
                <p:nvPr/>
              </p:nvGrpSpPr>
              <p:grpSpPr bwMode="auto">
                <a:xfrm>
                  <a:off x="0" y="0"/>
                  <a:ext cx="901752" cy="81776"/>
                  <a:chOff x="0" y="0"/>
                  <a:chExt cx="901752" cy="81776"/>
                </a:xfrm>
              </p:grpSpPr>
              <p:sp>
                <p:nvSpPr>
                  <p:cNvPr id="216" name="Oval 180"/>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17" name="Oval 181"/>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15" name="AutoShape 182"/>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grpSp>
          <p:nvGrpSpPr>
            <p:cNvPr id="203" name="Group 183"/>
            <p:cNvGrpSpPr>
              <a:grpSpLocks/>
            </p:cNvGrpSpPr>
            <p:nvPr/>
          </p:nvGrpSpPr>
          <p:grpSpPr bwMode="auto">
            <a:xfrm>
              <a:off x="871992" y="1643975"/>
              <a:ext cx="7710857" cy="3712604"/>
              <a:chOff x="-232264" y="-63447"/>
              <a:chExt cx="7710859" cy="3712602"/>
            </a:xfrm>
          </p:grpSpPr>
          <p:sp>
            <p:nvSpPr>
              <p:cNvPr id="204" name="Text Box 184"/>
              <p:cNvSpPr txBox="1">
                <a:spLocks/>
              </p:cNvSpPr>
              <p:nvPr/>
            </p:nvSpPr>
            <p:spPr bwMode="auto">
              <a:xfrm>
                <a:off x="201348" y="-63447"/>
                <a:ext cx="2922702" cy="433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l" defTabSz="585788" rtl="0" eaLnBrk="1" fontAlgn="base" latinLnBrk="0" hangingPunct="0">
                  <a:lnSpc>
                    <a:spcPct val="100000"/>
                  </a:lnSpc>
                  <a:spcBef>
                    <a:spcPct val="0"/>
                  </a:spcBef>
                  <a:spcAft>
                    <a:spcPct val="0"/>
                  </a:spcAft>
                  <a:buClrTx/>
                  <a:buSzTx/>
                  <a:buFontTx/>
                  <a:buNone/>
                  <a:tabLst/>
                  <a:defRPr/>
                </a:pPr>
                <a:r>
                  <a:rPr kumimoji="0" lang="fr-FR" altLang="fr-FR" sz="1000" b="1" i="0" u="none" strike="noStrike" kern="1200" cap="none" spc="0" normalizeH="0" baseline="0" noProof="0" dirty="0">
                    <a:ln>
                      <a:noFill/>
                    </a:ln>
                    <a:solidFill>
                      <a:srgbClr val="1F497D">
                        <a:lumMod val="75000"/>
                      </a:srgbClr>
                    </a:solidFill>
                    <a:effectLst/>
                    <a:uLnTx/>
                    <a:uFillTx/>
                    <a:latin typeface="Montserrat Medium"/>
                    <a:ea typeface="+mn-ea"/>
                    <a:cs typeface="Arial" panose="020B0604020202020204" pitchFamily="34" charset="0"/>
                    <a:sym typeface="Arial" panose="020B0604020202020204" pitchFamily="34" charset="0"/>
                  </a:rPr>
                  <a:t>Problématique 1</a:t>
                </a:r>
              </a:p>
            </p:txBody>
          </p:sp>
          <p:sp>
            <p:nvSpPr>
              <p:cNvPr id="205" name="Text Box 185"/>
              <p:cNvSpPr txBox="1">
                <a:spLocks/>
              </p:cNvSpPr>
              <p:nvPr/>
            </p:nvSpPr>
            <p:spPr bwMode="auto">
              <a:xfrm>
                <a:off x="-84836" y="345333"/>
                <a:ext cx="3343159" cy="1016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lstStyle/>
              <a:p>
                <a:pPr marL="0" marR="0" lvl="0" indent="0" algn="l" defTabSz="585788" rtl="0" eaLnBrk="1" fontAlgn="base" latinLnBrk="0" hangingPunct="0">
                  <a:lnSpc>
                    <a:spcPct val="150000"/>
                  </a:lnSpc>
                  <a:spcBef>
                    <a:spcPct val="0"/>
                  </a:spcBef>
                  <a:spcAft>
                    <a:spcPct val="0"/>
                  </a:spcAft>
                  <a:buClrTx/>
                  <a:buSzTx/>
                  <a:buFontTx/>
                  <a:buNone/>
                  <a:tabLst/>
                  <a:defRPr/>
                </a:pP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ontserrat"/>
                    <a:sym typeface="Arial" panose="020B0604020202020204" pitchFamily="34" charset="0"/>
                  </a:rPr>
                  <a:t>Commen</a:t>
                </a: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n-cs"/>
                    <a:sym typeface="Arial" panose="020B0604020202020204" pitchFamily="34" charset="0"/>
                  </a:rPr>
                  <a:t>t </a:t>
                </a:r>
                <a:r>
                  <a:rPr kumimoji="0" lang="fr-FR" sz="700" b="0" i="0" u="none" strike="noStrike" kern="1200" cap="none" spc="0" normalizeH="0" baseline="0" noProof="0" dirty="0">
                    <a:ln>
                      <a:noFill/>
                    </a:ln>
                    <a:solidFill>
                      <a:srgbClr val="0D0D0D"/>
                    </a:solidFill>
                    <a:effectLst/>
                    <a:uLnTx/>
                    <a:uFillTx/>
                    <a:latin typeface="Montserrat Medium"/>
                    <a:ea typeface="+mn-ea"/>
                    <a:cs typeface="+mn-cs"/>
                  </a:rPr>
                  <a:t>ORANGE BURKINA FASO à être l’opérateur de téléphonie et de service financier mobile préférée sur le marché burkinabé</a:t>
                </a: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n-cs"/>
                    <a:sym typeface="Arial" panose="020B0604020202020204" pitchFamily="34" charset="0"/>
                  </a:rPr>
                  <a:t>?</a:t>
                </a:r>
              </a:p>
              <a:p>
                <a:pPr marL="0" marR="0" lvl="0" indent="0" algn="l" defTabSz="585788" rtl="0" eaLnBrk="1" fontAlgn="base" latinLnBrk="0" hangingPunct="0">
                  <a:lnSpc>
                    <a:spcPct val="100000"/>
                  </a:lnSpc>
                  <a:spcBef>
                    <a:spcPct val="0"/>
                  </a:spcBef>
                  <a:spcAft>
                    <a:spcPct val="0"/>
                  </a:spcAft>
                  <a:buClrTx/>
                  <a:buSzTx/>
                  <a:buFontTx/>
                  <a:buNone/>
                  <a:tabLst/>
                  <a:defRPr/>
                </a:pPr>
                <a:endParaRPr kumimoji="0" lang="fr-FR" altLang="fr-FR" sz="700" b="0" i="0" u="none" strike="noStrike" kern="1200" cap="none" spc="0" normalizeH="0" baseline="0" noProof="0" dirty="0">
                  <a:ln>
                    <a:noFill/>
                  </a:ln>
                  <a:solidFill>
                    <a:srgbClr val="000000"/>
                  </a:solidFill>
                  <a:effectLst/>
                  <a:uLnTx/>
                  <a:uFillTx/>
                  <a:latin typeface="Montserrat Medium"/>
                  <a:ea typeface="+mn-ea"/>
                  <a:cs typeface="Arial" panose="020B0604020202020204" pitchFamily="34" charset="0"/>
                  <a:sym typeface="Arial" panose="020B0604020202020204" pitchFamily="34" charset="0"/>
                </a:endParaRPr>
              </a:p>
            </p:txBody>
          </p:sp>
          <p:sp>
            <p:nvSpPr>
              <p:cNvPr id="206" name="Line 186"/>
              <p:cNvSpPr>
                <a:spLocks noChangeShapeType="1"/>
              </p:cNvSpPr>
              <p:nvPr/>
            </p:nvSpPr>
            <p:spPr bwMode="auto">
              <a:xfrm>
                <a:off x="-171877" y="200551"/>
                <a:ext cx="422056" cy="0"/>
              </a:xfrm>
              <a:prstGeom prst="line">
                <a:avLst/>
              </a:prstGeom>
              <a:noFill/>
              <a:ln w="12700" cap="flat" cmpd="sng">
                <a:solidFill>
                  <a:srgbClr val="A6AAA9"/>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sp>
            <p:nvSpPr>
              <p:cNvPr id="283" name="Line 186"/>
              <p:cNvSpPr>
                <a:spLocks noChangeShapeType="1"/>
              </p:cNvSpPr>
              <p:nvPr/>
            </p:nvSpPr>
            <p:spPr bwMode="auto">
              <a:xfrm>
                <a:off x="-232264" y="2416601"/>
                <a:ext cx="422056" cy="0"/>
              </a:xfrm>
              <a:prstGeom prst="line">
                <a:avLst/>
              </a:prstGeom>
              <a:noFill/>
              <a:ln w="12700" cap="flat" cmpd="sng">
                <a:solidFill>
                  <a:srgbClr val="A6AAA9"/>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sp>
            <p:nvSpPr>
              <p:cNvPr id="284" name="Text Box 185"/>
              <p:cNvSpPr txBox="1">
                <a:spLocks/>
              </p:cNvSpPr>
              <p:nvPr/>
            </p:nvSpPr>
            <p:spPr bwMode="auto">
              <a:xfrm>
                <a:off x="-102748" y="2632935"/>
                <a:ext cx="3642662" cy="1016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ontserrat"/>
                    <a:sym typeface="Arial" panose="020B0604020202020204" pitchFamily="34" charset="0"/>
                  </a:rPr>
                  <a:t>Comment assurer une prise en charge globale et permanente des requêtes clientes dans une démarche qualité et d’Efficacité commerciale?</a:t>
                </a:r>
              </a:p>
            </p:txBody>
          </p:sp>
          <p:sp>
            <p:nvSpPr>
              <p:cNvPr id="285" name="Text Box 184"/>
              <p:cNvSpPr txBox="1">
                <a:spLocks/>
              </p:cNvSpPr>
              <p:nvPr/>
            </p:nvSpPr>
            <p:spPr bwMode="auto">
              <a:xfrm>
                <a:off x="210333" y="2193797"/>
                <a:ext cx="2922702" cy="433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l" defTabSz="585788" rtl="0" eaLnBrk="1" fontAlgn="base" latinLnBrk="0" hangingPunct="0">
                  <a:lnSpc>
                    <a:spcPct val="100000"/>
                  </a:lnSpc>
                  <a:spcBef>
                    <a:spcPct val="0"/>
                  </a:spcBef>
                  <a:spcAft>
                    <a:spcPct val="0"/>
                  </a:spcAft>
                  <a:buClrTx/>
                  <a:buSzTx/>
                  <a:buFontTx/>
                  <a:buNone/>
                  <a:tabLst/>
                  <a:defRPr/>
                </a:pPr>
                <a:r>
                  <a:rPr kumimoji="0" lang="fr-FR" altLang="fr-FR" sz="1000" b="1" i="0" u="none" strike="noStrike" kern="1200" cap="none" spc="0" normalizeH="0" baseline="0" noProof="0" dirty="0">
                    <a:ln>
                      <a:noFill/>
                    </a:ln>
                    <a:solidFill>
                      <a:srgbClr val="1F497D">
                        <a:lumMod val="75000"/>
                      </a:srgbClr>
                    </a:solidFill>
                    <a:effectLst/>
                    <a:uLnTx/>
                    <a:uFillTx/>
                    <a:latin typeface="Montserrat Medium"/>
                    <a:ea typeface="+mn-ea"/>
                    <a:cs typeface="Arial" panose="020B0604020202020204" pitchFamily="34" charset="0"/>
                    <a:sym typeface="Arial" panose="020B0604020202020204" pitchFamily="34" charset="0"/>
                  </a:rPr>
                  <a:t>Problématique 3</a:t>
                </a:r>
              </a:p>
            </p:txBody>
          </p:sp>
          <p:sp>
            <p:nvSpPr>
              <p:cNvPr id="288" name="Text Box 184"/>
              <p:cNvSpPr txBox="1">
                <a:spLocks/>
              </p:cNvSpPr>
              <p:nvPr/>
            </p:nvSpPr>
            <p:spPr bwMode="auto">
              <a:xfrm>
                <a:off x="4555893" y="2193797"/>
                <a:ext cx="2922702" cy="433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l" defTabSz="585788" rtl="0" eaLnBrk="1" fontAlgn="base" latinLnBrk="0" hangingPunct="0">
                  <a:lnSpc>
                    <a:spcPct val="100000"/>
                  </a:lnSpc>
                  <a:spcBef>
                    <a:spcPct val="0"/>
                  </a:spcBef>
                  <a:spcAft>
                    <a:spcPct val="0"/>
                  </a:spcAft>
                  <a:buClrTx/>
                  <a:buSzTx/>
                  <a:buFontTx/>
                  <a:buNone/>
                  <a:tabLst/>
                  <a:defRPr/>
                </a:pPr>
                <a:r>
                  <a:rPr kumimoji="0" lang="fr-FR" altLang="fr-FR" sz="1000" b="1" i="0" u="none" strike="noStrike" kern="1200" cap="none" spc="0" normalizeH="0" baseline="0" noProof="0" dirty="0">
                    <a:ln>
                      <a:noFill/>
                    </a:ln>
                    <a:solidFill>
                      <a:srgbClr val="1F497D">
                        <a:lumMod val="75000"/>
                      </a:srgbClr>
                    </a:solidFill>
                    <a:effectLst/>
                    <a:uLnTx/>
                    <a:uFillTx/>
                    <a:latin typeface="Montserrat Medium"/>
                    <a:ea typeface="+mn-ea"/>
                    <a:cs typeface="Arial" panose="020B0604020202020204" pitchFamily="34" charset="0"/>
                    <a:sym typeface="Arial" panose="020B0604020202020204" pitchFamily="34" charset="0"/>
                  </a:rPr>
                  <a:t>Problématique  4</a:t>
                </a:r>
              </a:p>
            </p:txBody>
          </p:sp>
        </p:grpSp>
      </p:grpSp>
      <p:grpSp>
        <p:nvGrpSpPr>
          <p:cNvPr id="242" name="Group 146"/>
          <p:cNvGrpSpPr>
            <a:grpSpLocks/>
          </p:cNvGrpSpPr>
          <p:nvPr/>
        </p:nvGrpSpPr>
        <p:grpSpPr bwMode="auto">
          <a:xfrm>
            <a:off x="2099957" y="805650"/>
            <a:ext cx="2329019" cy="1777580"/>
            <a:chOff x="0" y="1668678"/>
            <a:chExt cx="4935706" cy="3670912"/>
          </a:xfrm>
        </p:grpSpPr>
        <p:grpSp>
          <p:nvGrpSpPr>
            <p:cNvPr id="243" name="Group 147"/>
            <p:cNvGrpSpPr>
              <a:grpSpLocks/>
            </p:cNvGrpSpPr>
            <p:nvPr/>
          </p:nvGrpSpPr>
          <p:grpSpPr bwMode="auto">
            <a:xfrm>
              <a:off x="0" y="1860506"/>
              <a:ext cx="907648" cy="3229315"/>
              <a:chOff x="0" y="3401987"/>
              <a:chExt cx="907648" cy="3229315"/>
            </a:xfrm>
          </p:grpSpPr>
          <p:grpSp>
            <p:nvGrpSpPr>
              <p:cNvPr id="248" name="Group 148"/>
              <p:cNvGrpSpPr>
                <a:grpSpLocks/>
              </p:cNvGrpSpPr>
              <p:nvPr/>
            </p:nvGrpSpPr>
            <p:grpSpPr bwMode="auto">
              <a:xfrm>
                <a:off x="0" y="5669839"/>
                <a:ext cx="901752" cy="961463"/>
                <a:chOff x="0" y="0"/>
                <a:chExt cx="901752" cy="961462"/>
              </a:xfrm>
            </p:grpSpPr>
            <p:sp>
              <p:nvSpPr>
                <p:cNvPr id="277" name="AutoShape 149"/>
                <p:cNvSpPr>
                  <a:spLocks/>
                </p:cNvSpPr>
                <p:nvPr/>
              </p:nvSpPr>
              <p:spPr bwMode="auto">
                <a:xfrm rot="10800000">
                  <a:off x="1786" y="44604"/>
                  <a:ext cx="898180" cy="913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DDB87A"/>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78" name="AutoShape 150"/>
                <p:cNvSpPr>
                  <a:spLocks/>
                </p:cNvSpPr>
                <p:nvPr/>
              </p:nvSpPr>
              <p:spPr bwMode="auto">
                <a:xfrm>
                  <a:off x="369649" y="792111"/>
                  <a:ext cx="164464" cy="169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582" y="21600"/>
                      </a:moveTo>
                      <a:lnTo>
                        <a:pt x="0" y="0"/>
                      </a:lnTo>
                      <a:cubicBezTo>
                        <a:pt x="3606" y="553"/>
                        <a:pt x="7250" y="828"/>
                        <a:pt x="10901" y="822"/>
                      </a:cubicBezTo>
                      <a:cubicBezTo>
                        <a:pt x="14484" y="817"/>
                        <a:pt x="18061" y="542"/>
                        <a:pt x="21600" y="0"/>
                      </a:cubicBezTo>
                      <a:lnTo>
                        <a:pt x="10582" y="21600"/>
                      </a:lnTo>
                      <a:close/>
                    </a:path>
                  </a:pathLst>
                </a:cu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nvGrpSpPr>
                <p:cNvPr id="279" name="Group 151"/>
                <p:cNvGrpSpPr>
                  <a:grpSpLocks/>
                </p:cNvGrpSpPr>
                <p:nvPr/>
              </p:nvGrpSpPr>
              <p:grpSpPr bwMode="auto">
                <a:xfrm>
                  <a:off x="0" y="0"/>
                  <a:ext cx="901752" cy="81776"/>
                  <a:chOff x="0" y="0"/>
                  <a:chExt cx="901752" cy="81776"/>
                </a:xfrm>
              </p:grpSpPr>
              <p:sp>
                <p:nvSpPr>
                  <p:cNvPr id="281" name="Oval 152"/>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82" name="Oval 153"/>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80" name="AutoShape 154"/>
                <p:cNvSpPr>
                  <a:spLocks/>
                </p:cNvSpPr>
                <p:nvPr/>
              </p:nvSpPr>
              <p:spPr bwMode="auto">
                <a:xfrm>
                  <a:off x="90018" y="69379"/>
                  <a:ext cx="359151" cy="87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cubicBezTo>
                        <a:pt x="2118" y="109"/>
                        <a:pt x="4243" y="197"/>
                        <a:pt x="6372" y="264"/>
                      </a:cubicBezTo>
                      <a:cubicBezTo>
                        <a:pt x="8343" y="326"/>
                        <a:pt x="10318" y="371"/>
                        <a:pt x="12295" y="397"/>
                      </a:cubicBezTo>
                      <a:lnTo>
                        <a:pt x="21600" y="21600"/>
                      </a:lnTo>
                      <a:close/>
                    </a:path>
                  </a:pathLst>
                </a:custGeom>
                <a:solidFill>
                  <a:srgbClr val="FEFAD3">
                    <a:alpha val="25209"/>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49" name="Group 155"/>
              <p:cNvGrpSpPr>
                <a:grpSpLocks/>
              </p:cNvGrpSpPr>
              <p:nvPr/>
            </p:nvGrpSpPr>
            <p:grpSpPr bwMode="auto">
              <a:xfrm>
                <a:off x="5895" y="5103517"/>
                <a:ext cx="901753" cy="507846"/>
                <a:chOff x="0" y="0"/>
                <a:chExt cx="901752" cy="507846"/>
              </a:xfrm>
            </p:grpSpPr>
            <p:sp>
              <p:nvSpPr>
                <p:cNvPr id="271" name="Rectangle 156"/>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72" name="Oval 157"/>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73" name="Group 158"/>
                <p:cNvGrpSpPr>
                  <a:grpSpLocks/>
                </p:cNvGrpSpPr>
                <p:nvPr/>
              </p:nvGrpSpPr>
              <p:grpSpPr bwMode="auto">
                <a:xfrm>
                  <a:off x="0" y="0"/>
                  <a:ext cx="901752" cy="81776"/>
                  <a:chOff x="0" y="0"/>
                  <a:chExt cx="901752" cy="81776"/>
                </a:xfrm>
              </p:grpSpPr>
              <p:sp>
                <p:nvSpPr>
                  <p:cNvPr id="275" name="Oval 159"/>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76" name="Oval 160"/>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74" name="AutoShape 161"/>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50" name="Group 162"/>
              <p:cNvGrpSpPr>
                <a:grpSpLocks/>
              </p:cNvGrpSpPr>
              <p:nvPr/>
            </p:nvGrpSpPr>
            <p:grpSpPr bwMode="auto">
              <a:xfrm>
                <a:off x="5895" y="4535983"/>
                <a:ext cx="901753" cy="507846"/>
                <a:chOff x="0" y="0"/>
                <a:chExt cx="901752" cy="507846"/>
              </a:xfrm>
            </p:grpSpPr>
            <p:sp>
              <p:nvSpPr>
                <p:cNvPr id="265" name="Rectangle 163"/>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66" name="Oval 164"/>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67" name="Group 165"/>
                <p:cNvGrpSpPr>
                  <a:grpSpLocks/>
                </p:cNvGrpSpPr>
                <p:nvPr/>
              </p:nvGrpSpPr>
              <p:grpSpPr bwMode="auto">
                <a:xfrm>
                  <a:off x="0" y="0"/>
                  <a:ext cx="901752" cy="81776"/>
                  <a:chOff x="0" y="0"/>
                  <a:chExt cx="901752" cy="81776"/>
                </a:xfrm>
              </p:grpSpPr>
              <p:sp>
                <p:nvSpPr>
                  <p:cNvPr id="269" name="Oval 166"/>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70" name="Oval 167"/>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68" name="AutoShape 168"/>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51" name="Group 169"/>
              <p:cNvGrpSpPr>
                <a:grpSpLocks/>
              </p:cNvGrpSpPr>
              <p:nvPr/>
            </p:nvGrpSpPr>
            <p:grpSpPr bwMode="auto">
              <a:xfrm>
                <a:off x="5895" y="3969521"/>
                <a:ext cx="901753" cy="507846"/>
                <a:chOff x="0" y="0"/>
                <a:chExt cx="901752" cy="507846"/>
              </a:xfrm>
            </p:grpSpPr>
            <p:sp>
              <p:nvSpPr>
                <p:cNvPr id="259" name="Rectangle 170"/>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60" name="Oval 171"/>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61" name="Group 172"/>
                <p:cNvGrpSpPr>
                  <a:grpSpLocks/>
                </p:cNvGrpSpPr>
                <p:nvPr/>
              </p:nvGrpSpPr>
              <p:grpSpPr bwMode="auto">
                <a:xfrm>
                  <a:off x="0" y="0"/>
                  <a:ext cx="901752" cy="81776"/>
                  <a:chOff x="0" y="0"/>
                  <a:chExt cx="901752" cy="81776"/>
                </a:xfrm>
              </p:grpSpPr>
              <p:sp>
                <p:nvSpPr>
                  <p:cNvPr id="263" name="Oval 173"/>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64" name="Oval 174"/>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62" name="AutoShape 175"/>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nvGrpSpPr>
              <p:cNvPr id="252" name="Group 176"/>
              <p:cNvGrpSpPr>
                <a:grpSpLocks/>
              </p:cNvGrpSpPr>
              <p:nvPr/>
            </p:nvGrpSpPr>
            <p:grpSpPr bwMode="auto">
              <a:xfrm>
                <a:off x="5895" y="3401987"/>
                <a:ext cx="901753" cy="507846"/>
                <a:chOff x="0" y="0"/>
                <a:chExt cx="901752" cy="507846"/>
              </a:xfrm>
            </p:grpSpPr>
            <p:sp>
              <p:nvSpPr>
                <p:cNvPr id="253" name="Rectangle 177"/>
                <p:cNvSpPr>
                  <a:spLocks/>
                </p:cNvSpPr>
                <p:nvPr/>
              </p:nvSpPr>
              <p:spPr bwMode="auto">
                <a:xfrm>
                  <a:off x="683" y="38801"/>
                  <a:ext cx="900386" cy="426578"/>
                </a:xfrm>
                <a:prstGeom prst="rect">
                  <a:avLst/>
                </a:prstGeom>
                <a:solidFill>
                  <a:schemeClr val="bg2">
                    <a:lumMod val="90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54" name="Oval 178"/>
                <p:cNvSpPr>
                  <a:spLocks/>
                </p:cNvSpPr>
                <p:nvPr/>
              </p:nvSpPr>
              <p:spPr bwMode="auto">
                <a:xfrm>
                  <a:off x="0" y="426069"/>
                  <a:ext cx="901752" cy="81777"/>
                </a:xfrm>
                <a:prstGeom prst="ellipse">
                  <a:avLst/>
                </a:prstGeom>
                <a:solidFill>
                  <a:srgbClr val="FFC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nvGrpSpPr>
                <p:cNvPr id="255" name="Group 179"/>
                <p:cNvGrpSpPr>
                  <a:grpSpLocks/>
                </p:cNvGrpSpPr>
                <p:nvPr/>
              </p:nvGrpSpPr>
              <p:grpSpPr bwMode="auto">
                <a:xfrm>
                  <a:off x="0" y="0"/>
                  <a:ext cx="901752" cy="81776"/>
                  <a:chOff x="0" y="0"/>
                  <a:chExt cx="901752" cy="81776"/>
                </a:xfrm>
              </p:grpSpPr>
              <p:sp>
                <p:nvSpPr>
                  <p:cNvPr id="257" name="Oval 180"/>
                  <p:cNvSpPr>
                    <a:spLocks/>
                  </p:cNvSpPr>
                  <p:nvPr/>
                </p:nvSpPr>
                <p:spPr bwMode="auto">
                  <a:xfrm>
                    <a:off x="0" y="0"/>
                    <a:ext cx="901752" cy="81776"/>
                  </a:xfrm>
                  <a:prstGeom prst="ellipse">
                    <a:avLst/>
                  </a:prstGeom>
                  <a:solidFill>
                    <a:srgbClr val="FFE89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sp>
                <p:nvSpPr>
                  <p:cNvPr id="258" name="Oval 181"/>
                  <p:cNvSpPr>
                    <a:spLocks/>
                  </p:cNvSpPr>
                  <p:nvPr/>
                </p:nvSpPr>
                <p:spPr bwMode="auto">
                  <a:xfrm>
                    <a:off x="367185" y="29498"/>
                    <a:ext cx="167381" cy="22779"/>
                  </a:xfrm>
                  <a:prstGeom prst="ellipse">
                    <a:avLst/>
                  </a:prstGeom>
                  <a:solidFill>
                    <a:srgbClr val="00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FFFFFF"/>
                      </a:solidFill>
                      <a:effectLst/>
                      <a:uLnTx/>
                      <a:uFillTx/>
                      <a:latin typeface="Montserrat Medium"/>
                      <a:ea typeface="Helvetica Light" charset="0"/>
                      <a:cs typeface="Helvetica Light" charset="0"/>
                      <a:sym typeface="Helvetica Light" charset="0"/>
                    </a:endParaRPr>
                  </a:p>
                </p:txBody>
              </p:sp>
            </p:grpSp>
            <p:sp>
              <p:nvSpPr>
                <p:cNvPr id="256" name="AutoShape 182"/>
                <p:cNvSpPr>
                  <a:spLocks/>
                </p:cNvSpPr>
                <p:nvPr/>
              </p:nvSpPr>
              <p:spPr bwMode="auto">
                <a:xfrm>
                  <a:off x="93237" y="67672"/>
                  <a:ext cx="202588" cy="433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 y="21015"/>
                      </a:moveTo>
                      <a:lnTo>
                        <a:pt x="0" y="0"/>
                      </a:lnTo>
                      <a:cubicBezTo>
                        <a:pt x="3833" y="236"/>
                        <a:pt x="7682" y="413"/>
                        <a:pt x="11540" y="531"/>
                      </a:cubicBezTo>
                      <a:cubicBezTo>
                        <a:pt x="14889" y="634"/>
                        <a:pt x="18244" y="692"/>
                        <a:pt x="21600" y="707"/>
                      </a:cubicBezTo>
                      <a:lnTo>
                        <a:pt x="21285" y="21600"/>
                      </a:lnTo>
                      <a:cubicBezTo>
                        <a:pt x="17710" y="21562"/>
                        <a:pt x="14136" y="21494"/>
                        <a:pt x="10566" y="21394"/>
                      </a:cubicBezTo>
                      <a:cubicBezTo>
                        <a:pt x="7079" y="21297"/>
                        <a:pt x="3597" y="21171"/>
                        <a:pt x="120" y="21015"/>
                      </a:cubicBezTo>
                      <a:close/>
                    </a:path>
                  </a:pathLst>
                </a:custGeom>
                <a:solidFill>
                  <a:srgbClr val="FFFFFF">
                    <a:alpha val="10727"/>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grpSp>
        </p:grpSp>
        <p:grpSp>
          <p:nvGrpSpPr>
            <p:cNvPr id="244" name="Group 183"/>
            <p:cNvGrpSpPr>
              <a:grpSpLocks/>
            </p:cNvGrpSpPr>
            <p:nvPr/>
          </p:nvGrpSpPr>
          <p:grpSpPr bwMode="auto">
            <a:xfrm>
              <a:off x="884741" y="1668678"/>
              <a:ext cx="4050965" cy="3670912"/>
              <a:chOff x="-219515" y="-38744"/>
              <a:chExt cx="4050966" cy="3670910"/>
            </a:xfrm>
          </p:grpSpPr>
          <p:sp>
            <p:nvSpPr>
              <p:cNvPr id="245" name="Text Box 184"/>
              <p:cNvSpPr txBox="1">
                <a:spLocks/>
              </p:cNvSpPr>
              <p:nvPr/>
            </p:nvSpPr>
            <p:spPr bwMode="auto">
              <a:xfrm>
                <a:off x="169209" y="-38744"/>
                <a:ext cx="2922702" cy="43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l" defTabSz="585788" rtl="0" eaLnBrk="1" fontAlgn="base" latinLnBrk="0" hangingPunct="0">
                  <a:lnSpc>
                    <a:spcPct val="100000"/>
                  </a:lnSpc>
                  <a:spcBef>
                    <a:spcPct val="0"/>
                  </a:spcBef>
                  <a:spcAft>
                    <a:spcPct val="0"/>
                  </a:spcAft>
                  <a:buClrTx/>
                  <a:buSzTx/>
                  <a:buFontTx/>
                  <a:buNone/>
                  <a:tabLst/>
                  <a:defRPr/>
                </a:pPr>
                <a:r>
                  <a:rPr kumimoji="0" lang="fr-FR" altLang="fr-FR" sz="1000" b="1" i="0" u="none" strike="noStrike" kern="1200" cap="none" spc="0" normalizeH="0" baseline="0" noProof="0" dirty="0">
                    <a:ln>
                      <a:noFill/>
                    </a:ln>
                    <a:solidFill>
                      <a:srgbClr val="1F497D">
                        <a:lumMod val="75000"/>
                      </a:srgbClr>
                    </a:solidFill>
                    <a:effectLst/>
                    <a:uLnTx/>
                    <a:uFillTx/>
                    <a:latin typeface="Montserrat Medium"/>
                    <a:ea typeface="+mn-ea"/>
                    <a:cs typeface="Arial" panose="020B0604020202020204" pitchFamily="34" charset="0"/>
                    <a:sym typeface="Arial" panose="020B0604020202020204" pitchFamily="34" charset="0"/>
                  </a:rPr>
                  <a:t>Problématique 2</a:t>
                </a:r>
              </a:p>
            </p:txBody>
          </p:sp>
          <p:sp>
            <p:nvSpPr>
              <p:cNvPr id="246" name="Text Box 185"/>
              <p:cNvSpPr txBox="1">
                <a:spLocks/>
              </p:cNvSpPr>
              <p:nvPr/>
            </p:nvSpPr>
            <p:spPr bwMode="auto">
              <a:xfrm>
                <a:off x="-219515" y="360660"/>
                <a:ext cx="3960678" cy="1446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lstStyle/>
              <a:p>
                <a:pPr marL="0" marR="0" lvl="0" indent="0" algn="l" defTabSz="585788" rtl="0" eaLnBrk="1" fontAlgn="base" latinLnBrk="0" hangingPunct="0">
                  <a:lnSpc>
                    <a:spcPct val="150000"/>
                  </a:lnSpc>
                  <a:spcBef>
                    <a:spcPct val="0"/>
                  </a:spcBef>
                  <a:spcAft>
                    <a:spcPct val="0"/>
                  </a:spcAft>
                  <a:buClrTx/>
                  <a:buSzTx/>
                  <a:buFontTx/>
                  <a:buNone/>
                  <a:tabLst/>
                  <a:defRPr/>
                </a:pP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ontserrat"/>
                    <a:sym typeface="Arial" panose="020B0604020202020204" pitchFamily="34" charset="0"/>
                  </a:rPr>
                  <a:t>Comment garantir une disponibilité</a:t>
                </a:r>
              </a:p>
              <a:p>
                <a:pPr marL="0" marR="0" lvl="0" indent="0" algn="l" defTabSz="585788" rtl="0" eaLnBrk="1" fontAlgn="base" latinLnBrk="0" hangingPunct="0">
                  <a:lnSpc>
                    <a:spcPct val="150000"/>
                  </a:lnSpc>
                  <a:spcBef>
                    <a:spcPct val="0"/>
                  </a:spcBef>
                  <a:spcAft>
                    <a:spcPct val="0"/>
                  </a:spcAft>
                  <a:buClrTx/>
                  <a:buSzTx/>
                  <a:buFontTx/>
                  <a:buNone/>
                  <a:tabLst/>
                  <a:defRPr/>
                </a:pP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ontserrat"/>
                    <a:sym typeface="Arial" panose="020B0604020202020204" pitchFamily="34" charset="0"/>
                  </a:rPr>
                  <a:t> des ressources humaines selon les prévisionnels reçus avec une marge de sécurité en cas de débordement</a:t>
                </a:r>
              </a:p>
            </p:txBody>
          </p:sp>
          <p:sp>
            <p:nvSpPr>
              <p:cNvPr id="247" name="Line 186"/>
              <p:cNvSpPr>
                <a:spLocks noChangeShapeType="1"/>
              </p:cNvSpPr>
              <p:nvPr/>
            </p:nvSpPr>
            <p:spPr bwMode="auto">
              <a:xfrm>
                <a:off x="-197293" y="223292"/>
                <a:ext cx="422056" cy="0"/>
              </a:xfrm>
              <a:prstGeom prst="line">
                <a:avLst/>
              </a:prstGeom>
              <a:noFill/>
              <a:ln w="12700" cap="flat" cmpd="sng">
                <a:solidFill>
                  <a:srgbClr val="A6AAA9"/>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sp>
            <p:nvSpPr>
              <p:cNvPr id="286" name="Line 186"/>
              <p:cNvSpPr>
                <a:spLocks noChangeShapeType="1"/>
              </p:cNvSpPr>
              <p:nvPr/>
            </p:nvSpPr>
            <p:spPr bwMode="auto">
              <a:xfrm>
                <a:off x="-211028" y="2465540"/>
                <a:ext cx="422056" cy="0"/>
              </a:xfrm>
              <a:prstGeom prst="line">
                <a:avLst/>
              </a:prstGeom>
              <a:noFill/>
              <a:ln w="12700" cap="flat" cmpd="sng">
                <a:solidFill>
                  <a:srgbClr val="A6AAA9"/>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algn="ctr" defTabSz="585788" rtl="0" eaLnBrk="1" fontAlgn="base" latinLnBrk="0" hangingPunct="0">
                  <a:lnSpc>
                    <a:spcPct val="100000"/>
                  </a:lnSpc>
                  <a:spcBef>
                    <a:spcPct val="0"/>
                  </a:spcBef>
                  <a:spcAft>
                    <a:spcPct val="0"/>
                  </a:spcAft>
                  <a:buClrTx/>
                  <a:buSzTx/>
                  <a:buFontTx/>
                  <a:buNone/>
                  <a:tabLst/>
                  <a:defRPr/>
                </a:pPr>
                <a:endParaRPr kumimoji="0" lang="fr-FR" altLang="fr-FR" sz="1000" b="0" i="0" u="none" strike="noStrike" kern="1200" cap="none" spc="0" normalizeH="0" baseline="0" noProof="0">
                  <a:ln>
                    <a:noFill/>
                  </a:ln>
                  <a:solidFill>
                    <a:srgbClr val="000000"/>
                  </a:solidFill>
                  <a:effectLst/>
                  <a:uLnTx/>
                  <a:uFillTx/>
                  <a:latin typeface="Montserrat Medium"/>
                  <a:ea typeface="Helvetica Light" charset="0"/>
                  <a:cs typeface="Helvetica Light" charset="0"/>
                  <a:sym typeface="Helvetica Light" charset="0"/>
                </a:endParaRPr>
              </a:p>
            </p:txBody>
          </p:sp>
          <p:sp>
            <p:nvSpPr>
              <p:cNvPr id="287" name="Text Box 185"/>
              <p:cNvSpPr txBox="1">
                <a:spLocks/>
              </p:cNvSpPr>
              <p:nvPr/>
            </p:nvSpPr>
            <p:spPr bwMode="auto">
              <a:xfrm>
                <a:off x="-129226" y="2615947"/>
                <a:ext cx="3960677" cy="1016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lstStyle/>
              <a:p>
                <a:pPr marL="0" marR="0" lvl="0" indent="0" algn="l" defTabSz="585788" rtl="0" eaLnBrk="1" fontAlgn="base" latinLnBrk="0" hangingPunct="0">
                  <a:lnSpc>
                    <a:spcPct val="150000"/>
                  </a:lnSpc>
                  <a:spcBef>
                    <a:spcPct val="0"/>
                  </a:spcBef>
                  <a:spcAft>
                    <a:spcPct val="0"/>
                  </a:spcAft>
                  <a:buClrTx/>
                  <a:buSzTx/>
                  <a:buFontTx/>
                  <a:buNone/>
                  <a:tabLst/>
                  <a:defRPr/>
                </a:pPr>
                <a:r>
                  <a:rPr kumimoji="0" lang="fr-FR" altLang="fr-FR" sz="700" b="0" i="0" u="none" strike="noStrike" kern="1200" cap="none" spc="0" normalizeH="0" baseline="0" noProof="0" dirty="0">
                    <a:ln>
                      <a:noFill/>
                    </a:ln>
                    <a:solidFill>
                      <a:srgbClr val="0D0D0D"/>
                    </a:solidFill>
                    <a:effectLst/>
                    <a:uLnTx/>
                    <a:uFillTx/>
                    <a:latin typeface="Montserrat Medium"/>
                    <a:ea typeface="+mn-ea"/>
                    <a:cs typeface="Montserrat"/>
                    <a:sym typeface="Arial" panose="020B0604020202020204" pitchFamily="34" charset="0"/>
                  </a:rPr>
                  <a:t>Comment garantir la réalisation des exigences contractuelles dans une démarche d’amélioration continue</a:t>
                </a:r>
              </a:p>
            </p:txBody>
          </p:sp>
        </p:grpSp>
      </p:grpSp>
      <p:pic>
        <p:nvPicPr>
          <p:cNvPr id="2" name="object 4">
            <a:extLst>
              <a:ext uri="{FF2B5EF4-FFF2-40B4-BE49-F238E27FC236}">
                <a16:creationId xmlns:a16="http://schemas.microsoft.com/office/drawing/2014/main" id="{E4FA77D8-4A1F-8E8A-90B7-7CC4DDB0B9F1}"/>
              </a:ext>
            </a:extLst>
          </p:cNvPr>
          <p:cNvPicPr/>
          <p:nvPr/>
        </p:nvPicPr>
        <p:blipFill>
          <a:blip r:embed="rId5"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3958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0">
            <a:extLst>
              <a:ext uri="{FF2B5EF4-FFF2-40B4-BE49-F238E27FC236}">
                <a16:creationId xmlns:a16="http://schemas.microsoft.com/office/drawing/2014/main" id="{3ADB4AE5-A849-4D3C-9211-D35F7C29F882}"/>
              </a:ext>
            </a:extLst>
          </p:cNvPr>
          <p:cNvSpPr txBox="1">
            <a:spLocks/>
          </p:cNvSpPr>
          <p:nvPr/>
        </p:nvSpPr>
        <p:spPr>
          <a:xfrm>
            <a:off x="402510" y="149038"/>
            <a:ext cx="4048839" cy="228258"/>
          </a:xfrm>
          <a:prstGeom prst="rect">
            <a:avLst/>
          </a:prstGeom>
        </p:spPr>
        <p:txBody>
          <a:bodyPr vert="horz" wrap="square" lIns="0" tIns="12690" rIns="0" bIns="0" rtlCol="0">
            <a:spAutoFit/>
          </a:bodyPr>
          <a:lstStyle>
            <a:lvl1pPr>
              <a:defRPr>
                <a:latin typeface="+mj-lt"/>
                <a:ea typeface="+mj-ea"/>
                <a:cs typeface="+mj-cs"/>
              </a:defRPr>
            </a:lvl1pPr>
          </a:lstStyle>
          <a:p>
            <a:pPr marL="12689">
              <a:spcBef>
                <a:spcPts val="100"/>
              </a:spcBef>
            </a:pPr>
            <a:r>
              <a:rPr lang="en-US" sz="1400" b="1" spc="-5" dirty="0">
                <a:solidFill>
                  <a:srgbClr val="0D0D0D"/>
                </a:solidFill>
                <a:latin typeface="Montserrat"/>
                <a:cs typeface="Montserrat"/>
              </a:rPr>
              <a:t>NOTRE DEMARCHE D’INTERVENTION</a:t>
            </a:r>
          </a:p>
        </p:txBody>
      </p:sp>
      <p:sp>
        <p:nvSpPr>
          <p:cNvPr id="6" name="object 6"/>
          <p:cNvSpPr txBox="1"/>
          <p:nvPr/>
        </p:nvSpPr>
        <p:spPr>
          <a:xfrm>
            <a:off x="0" y="363964"/>
            <a:ext cx="5847083" cy="446276"/>
          </a:xfrm>
          <a:prstGeom prst="rect">
            <a:avLst/>
          </a:prstGeom>
        </p:spPr>
        <p:txBody>
          <a:bodyPr vert="horz" wrap="square" lIns="0" tIns="91440" rIns="0" bIns="0" rtlCol="0">
            <a:spAutoFit/>
          </a:bodyPr>
          <a:lstStyle/>
          <a:p>
            <a:pPr marL="12700">
              <a:lnSpc>
                <a:spcPct val="150000"/>
              </a:lnSpc>
              <a:spcBef>
                <a:spcPts val="620"/>
              </a:spcBef>
              <a:tabLst>
                <a:tab pos="240665" algn="l"/>
                <a:tab pos="241300" algn="l"/>
              </a:tabLst>
            </a:pPr>
            <a:r>
              <a:rPr lang="fr-FR" sz="800" dirty="0">
                <a:solidFill>
                  <a:srgbClr val="0D0D0D"/>
                </a:solidFill>
                <a:latin typeface="Montserrat Medium"/>
                <a:cs typeface="Montserrat"/>
              </a:rPr>
              <a:t>Notre méthodologie pour résoudre la problématique se résume à piloter efficacement les deux points suivants:</a:t>
            </a:r>
          </a:p>
        </p:txBody>
      </p:sp>
      <p:grpSp>
        <p:nvGrpSpPr>
          <p:cNvPr id="9" name="Group 1">
            <a:extLst>
              <a:ext uri="{FF2B5EF4-FFF2-40B4-BE49-F238E27FC236}">
                <a16:creationId xmlns:a16="http://schemas.microsoft.com/office/drawing/2014/main" id="{C23F3DB9-CEF9-7945-905C-7544BBA1CBF8}"/>
              </a:ext>
            </a:extLst>
          </p:cNvPr>
          <p:cNvGrpSpPr/>
          <p:nvPr/>
        </p:nvGrpSpPr>
        <p:grpSpPr>
          <a:xfrm>
            <a:off x="-291613" y="732466"/>
            <a:ext cx="6173777" cy="2490986"/>
            <a:chOff x="347948" y="3092277"/>
            <a:chExt cx="12578973" cy="4653921"/>
          </a:xfrm>
        </p:grpSpPr>
        <p:grpSp>
          <p:nvGrpSpPr>
            <p:cNvPr id="10" name="Group"/>
            <p:cNvGrpSpPr/>
            <p:nvPr/>
          </p:nvGrpSpPr>
          <p:grpSpPr>
            <a:xfrm>
              <a:off x="8982365" y="3620824"/>
              <a:ext cx="3944556" cy="3164625"/>
              <a:chOff x="-142631" y="242700"/>
              <a:chExt cx="3944555" cy="3164624"/>
            </a:xfrm>
          </p:grpSpPr>
          <p:sp>
            <p:nvSpPr>
              <p:cNvPr id="51" name="Type your text"/>
              <p:cNvSpPr txBox="1"/>
              <p:nvPr/>
            </p:nvSpPr>
            <p:spPr>
              <a:xfrm>
                <a:off x="131313" y="242700"/>
                <a:ext cx="3670611" cy="332233"/>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l" defTabSz="325120">
                  <a:defRPr sz="1800" b="0">
                    <a:solidFill>
                      <a:srgbClr val="1D1C21"/>
                    </a:solidFill>
                    <a:latin typeface="DM Sans Medium"/>
                    <a:ea typeface="DM Sans Medium"/>
                    <a:cs typeface="DM Sans Medium"/>
                    <a:sym typeface="DM Sans Medium"/>
                  </a:defRPr>
                </a:lvl1pPr>
              </a:lstStyle>
              <a:p>
                <a:pPr marL="0" marR="0" lvl="0" indent="0" algn="l" defTabSz="325120" eaLnBrk="1" fontAlgn="auto" latinLnBrk="0" hangingPunct="0">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1D1C21"/>
                    </a:solidFill>
                    <a:effectLst/>
                    <a:uLnTx/>
                    <a:uFillTx/>
                    <a:latin typeface="Montserrat Medium"/>
                    <a:sym typeface="DM Sans Medium"/>
                  </a:rPr>
                  <a:t>De l’expérience</a:t>
                </a:r>
                <a:r>
                  <a:rPr kumimoji="0" lang="fr-FR" sz="800" b="1" i="0" u="none" strike="noStrike" kern="0" cap="none" spc="0" normalizeH="0" noProof="0" dirty="0">
                    <a:ln>
                      <a:noFill/>
                    </a:ln>
                    <a:solidFill>
                      <a:srgbClr val="1D1C21"/>
                    </a:solidFill>
                    <a:effectLst/>
                    <a:uLnTx/>
                    <a:uFillTx/>
                    <a:latin typeface="Montserrat Medium"/>
                    <a:sym typeface="DM Sans Medium"/>
                  </a:rPr>
                  <a:t> client</a:t>
                </a:r>
                <a:endParaRPr kumimoji="0" sz="800" b="1" i="0" u="none" strike="noStrike" kern="0" cap="none" spc="0" normalizeH="0" baseline="0" noProof="0" dirty="0">
                  <a:ln>
                    <a:noFill/>
                  </a:ln>
                  <a:solidFill>
                    <a:srgbClr val="1D1C21"/>
                  </a:solidFill>
                  <a:effectLst/>
                  <a:uLnTx/>
                  <a:uFillTx/>
                  <a:latin typeface="Montserrat Medium"/>
                  <a:sym typeface="DM Sans Medium"/>
                </a:endParaRPr>
              </a:p>
            </p:txBody>
          </p:sp>
          <p:sp>
            <p:nvSpPr>
              <p:cNvPr id="52" name="Circle"/>
              <p:cNvSpPr/>
              <p:nvPr/>
            </p:nvSpPr>
            <p:spPr>
              <a:xfrm>
                <a:off x="-142631" y="288277"/>
                <a:ext cx="134195" cy="134195"/>
              </a:xfrm>
              <a:prstGeom prst="ellipse">
                <a:avLst/>
              </a:prstGeom>
              <a:solidFill>
                <a:srgbClr val="3884A3"/>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53" name="Lorem ipsum dolor sit, consectetur adipiscing elit, eiusmod incididunt ut."/>
              <p:cNvSpPr txBox="1"/>
              <p:nvPr/>
            </p:nvSpPr>
            <p:spPr>
              <a:xfrm>
                <a:off x="-106967" y="547452"/>
                <a:ext cx="3745968" cy="13097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l" defTabSz="325120">
                  <a:defRPr sz="1600" b="0">
                    <a:solidFill>
                      <a:srgbClr val="64798C"/>
                    </a:solidFill>
                    <a:latin typeface="DM Sans Regular"/>
                    <a:ea typeface="DM Sans Regular"/>
                    <a:cs typeface="DM Sans Regular"/>
                    <a:sym typeface="DM Sans Regular"/>
                  </a:defRPr>
                </a:lvl1pPr>
              </a:lstStyle>
              <a:p>
                <a:pPr lvl="0" hangingPunct="0"/>
                <a:r>
                  <a:rPr lang="fr-FR" sz="700" kern="0" dirty="0">
                    <a:solidFill>
                      <a:srgbClr val="516B7E"/>
                    </a:solidFill>
                    <a:latin typeface="Montserrat Medium"/>
                  </a:rPr>
                  <a:t>Mettre en place la mesure de la satisfaction </a:t>
                </a:r>
              </a:p>
              <a:p>
                <a:pPr lvl="0" hangingPunct="0"/>
                <a:r>
                  <a:rPr lang="fr-FR" sz="700" kern="0" dirty="0">
                    <a:solidFill>
                      <a:srgbClr val="516B7E"/>
                    </a:solidFill>
                    <a:latin typeface="Montserrat Medium"/>
                  </a:rPr>
                  <a:t>des clients sur l’ensemble des programmes .</a:t>
                </a:r>
              </a:p>
              <a:p>
                <a:pPr lvl="0" hangingPunct="0"/>
                <a:r>
                  <a:rPr lang="fr-FR" sz="700" kern="0" dirty="0">
                    <a:solidFill>
                      <a:srgbClr val="516B7E"/>
                    </a:solidFill>
                    <a:latin typeface="Montserrat Medium"/>
                  </a:rPr>
                  <a:t>Indicateurs clés: CSAT, DSAT, CES, FCR et le NPS. </a:t>
                </a:r>
              </a:p>
            </p:txBody>
          </p:sp>
          <p:sp>
            <p:nvSpPr>
              <p:cNvPr id="54" name="Type your text"/>
              <p:cNvSpPr txBox="1"/>
              <p:nvPr/>
            </p:nvSpPr>
            <p:spPr>
              <a:xfrm>
                <a:off x="51470" y="2164714"/>
                <a:ext cx="3622573" cy="56224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l" defTabSz="325120">
                  <a:defRPr sz="1800" b="0">
                    <a:solidFill>
                      <a:srgbClr val="1D1C21"/>
                    </a:solidFill>
                    <a:latin typeface="DM Sans Medium"/>
                    <a:ea typeface="DM Sans Medium"/>
                    <a:cs typeface="DM Sans Medium"/>
                    <a:sym typeface="DM Sans Medium"/>
                  </a:defRPr>
                </a:lvl1pPr>
              </a:lstStyle>
              <a:p>
                <a:pPr marL="0" marR="0" lvl="0" indent="0" algn="l" defTabSz="325120" eaLnBrk="1" fontAlgn="auto" latinLnBrk="0" hangingPunct="0">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1D1C21"/>
                    </a:solidFill>
                    <a:effectLst/>
                    <a:uLnTx/>
                    <a:uFillTx/>
                    <a:latin typeface="Montserrat Medium"/>
                    <a:sym typeface="DM Sans Medium"/>
                  </a:rPr>
                  <a:t>De l’expérience du</a:t>
                </a:r>
                <a:r>
                  <a:rPr kumimoji="0" lang="fr-FR" sz="800" b="1" i="0" u="none" strike="noStrike" kern="0" cap="none" spc="0" normalizeH="0" noProof="0" dirty="0">
                    <a:ln>
                      <a:noFill/>
                    </a:ln>
                    <a:solidFill>
                      <a:srgbClr val="1D1C21"/>
                    </a:solidFill>
                    <a:effectLst/>
                    <a:uLnTx/>
                    <a:uFillTx/>
                    <a:latin typeface="Montserrat Medium"/>
                    <a:sym typeface="DM Sans Medium"/>
                  </a:rPr>
                  <a:t> donneur d’ordre</a:t>
                </a:r>
                <a:endParaRPr kumimoji="0" sz="800" b="1" i="0" u="none" strike="noStrike" kern="0" cap="none" spc="0" normalizeH="0" baseline="0" noProof="0" dirty="0">
                  <a:ln>
                    <a:noFill/>
                  </a:ln>
                  <a:solidFill>
                    <a:srgbClr val="1D1C21"/>
                  </a:solidFill>
                  <a:effectLst/>
                  <a:uLnTx/>
                  <a:uFillTx/>
                  <a:latin typeface="Montserrat Medium"/>
                  <a:sym typeface="DM Sans Medium"/>
                </a:endParaRPr>
              </a:p>
            </p:txBody>
          </p:sp>
          <p:sp>
            <p:nvSpPr>
              <p:cNvPr id="55" name="Circle"/>
              <p:cNvSpPr/>
              <p:nvPr/>
            </p:nvSpPr>
            <p:spPr>
              <a:xfrm>
                <a:off x="-133464" y="2247596"/>
                <a:ext cx="134195" cy="134195"/>
              </a:xfrm>
              <a:prstGeom prst="ellipse">
                <a:avLst/>
              </a:prstGeom>
              <a:solidFill>
                <a:srgbClr val="2D506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56" name="Lorem ipsum dolor sit, consectetur adipiscing elit, eiusmod incididunt ut."/>
              <p:cNvSpPr txBox="1"/>
              <p:nvPr/>
            </p:nvSpPr>
            <p:spPr>
              <a:xfrm>
                <a:off x="-21115" y="2701327"/>
                <a:ext cx="3681277" cy="70599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l" defTabSz="325120">
                  <a:defRPr sz="1600" b="0">
                    <a:solidFill>
                      <a:srgbClr val="64798C"/>
                    </a:solidFill>
                    <a:latin typeface="DM Sans Regular"/>
                    <a:ea typeface="DM Sans Regular"/>
                    <a:cs typeface="DM Sans Regular"/>
                    <a:sym typeface="DM Sans Regular"/>
                  </a:defRPr>
                </a:lvl1pPr>
              </a:lstStyle>
              <a:p>
                <a:pPr lvl="0" hangingPunct="0"/>
                <a:r>
                  <a:rPr lang="fr-FR" sz="700" kern="0" dirty="0">
                    <a:solidFill>
                      <a:srgbClr val="516B7E"/>
                    </a:solidFill>
                    <a:latin typeface="Montserrat Medium"/>
                  </a:rPr>
                  <a:t>Mesurer et gérer la satisfaction et l‘insatisfaction du client Orange a travers les </a:t>
                </a:r>
                <a:r>
                  <a:rPr lang="fr-FR" sz="700" kern="0" dirty="0" err="1">
                    <a:solidFill>
                      <a:srgbClr val="516B7E"/>
                    </a:solidFill>
                    <a:latin typeface="Montserrat Medium"/>
                  </a:rPr>
                  <a:t>survey</a:t>
                </a:r>
                <a:endParaRPr lang="fr-FR" sz="700" kern="0" dirty="0">
                  <a:solidFill>
                    <a:srgbClr val="516B7E"/>
                  </a:solidFill>
                  <a:latin typeface="Montserrat Medium"/>
                </a:endParaRPr>
              </a:p>
            </p:txBody>
          </p:sp>
        </p:grpSp>
        <p:grpSp>
          <p:nvGrpSpPr>
            <p:cNvPr id="11" name="Group"/>
            <p:cNvGrpSpPr/>
            <p:nvPr/>
          </p:nvGrpSpPr>
          <p:grpSpPr>
            <a:xfrm>
              <a:off x="347948" y="3092277"/>
              <a:ext cx="11670245" cy="4637300"/>
              <a:chOff x="-503591" y="-285847"/>
              <a:chExt cx="11670238" cy="4637299"/>
            </a:xfrm>
          </p:grpSpPr>
          <p:grpSp>
            <p:nvGrpSpPr>
              <p:cNvPr id="39" name="Group"/>
              <p:cNvGrpSpPr/>
              <p:nvPr/>
            </p:nvGrpSpPr>
            <p:grpSpPr>
              <a:xfrm>
                <a:off x="-501918" y="-285847"/>
                <a:ext cx="11668565" cy="1500432"/>
                <a:chOff x="-501918" y="-285846"/>
                <a:chExt cx="11668563" cy="1500430"/>
              </a:xfrm>
            </p:grpSpPr>
            <p:sp>
              <p:nvSpPr>
                <p:cNvPr id="48" name="Type your text"/>
                <p:cNvSpPr/>
                <p:nvPr/>
              </p:nvSpPr>
              <p:spPr>
                <a:xfrm>
                  <a:off x="897438" y="206921"/>
                  <a:ext cx="1796972" cy="3322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800" b="0">
                      <a:solidFill>
                        <a:srgbClr val="1D1C21"/>
                      </a:solidFill>
                      <a:latin typeface="DM Sans Medium"/>
                      <a:ea typeface="DM Sans Medium"/>
                      <a:cs typeface="DM Sans Medium"/>
                      <a:sym typeface="DM Sans Medium"/>
                    </a:defRPr>
                  </a:lvl1pPr>
                </a:lstStyle>
                <a:p>
                  <a:pPr marL="0" marR="0" lvl="0" indent="0" algn="r" defTabSz="325120" eaLnBrk="1" fontAlgn="auto" latinLnBrk="0" hangingPunct="0">
                    <a:lnSpc>
                      <a:spcPct val="100000"/>
                    </a:lnSpc>
                    <a:spcBef>
                      <a:spcPts val="0"/>
                    </a:spcBef>
                    <a:spcAft>
                      <a:spcPts val="0"/>
                    </a:spcAft>
                    <a:buClrTx/>
                    <a:buSzTx/>
                    <a:buFontTx/>
                    <a:buNone/>
                    <a:tabLst/>
                    <a:defRPr/>
                  </a:pPr>
                  <a:r>
                    <a:rPr kumimoji="0" lang="fr-FR" sz="800" b="1" u="none" strike="noStrike" kern="0" cap="none" spc="0" normalizeH="0" baseline="0" noProof="0" dirty="0">
                      <a:ln>
                        <a:noFill/>
                      </a:ln>
                      <a:solidFill>
                        <a:srgbClr val="1D1C21"/>
                      </a:solidFill>
                      <a:effectLst/>
                      <a:uLnTx/>
                      <a:uFillTx/>
                      <a:latin typeface="Montserrat Medium"/>
                      <a:sym typeface="DM Sans Medium"/>
                    </a:rPr>
                    <a:t>Recrutement</a:t>
                  </a:r>
                </a:p>
              </p:txBody>
            </p:sp>
            <p:sp>
              <p:nvSpPr>
                <p:cNvPr id="49" name="Circle"/>
                <p:cNvSpPr/>
                <p:nvPr/>
              </p:nvSpPr>
              <p:spPr>
                <a:xfrm>
                  <a:off x="2884790" y="285404"/>
                  <a:ext cx="134195" cy="134195"/>
                </a:xfrm>
                <a:prstGeom prst="ellipse">
                  <a:avLst/>
                </a:prstGeom>
                <a:solidFill>
                  <a:srgbClr val="4CADB2"/>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50" name="Lorem ipsum dolor sit, consectetur adipiscing elit, eiusmod incididunt ut."/>
                <p:cNvSpPr/>
                <p:nvPr/>
              </p:nvSpPr>
              <p:spPr>
                <a:xfrm>
                  <a:off x="-22185" y="508588"/>
                  <a:ext cx="3507119" cy="70599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600" b="0">
                      <a:solidFill>
                        <a:srgbClr val="64798C"/>
                      </a:solidFill>
                      <a:latin typeface="DM Sans Regular"/>
                      <a:ea typeface="DM Sans Regular"/>
                      <a:cs typeface="DM Sans Regular"/>
                      <a:sym typeface="DM Sans Regular"/>
                    </a:defRPr>
                  </a:lvl1pPr>
                </a:lstStyle>
                <a:p>
                  <a:pPr lvl="0" hangingPunct="0"/>
                  <a:r>
                    <a:rPr lang="fr-FR" sz="700" kern="0" dirty="0">
                      <a:solidFill>
                        <a:srgbClr val="516B7E"/>
                      </a:solidFill>
                      <a:latin typeface="Montserrat Medium"/>
                    </a:rPr>
                    <a:t>Recrutement sélectif et complet en faisant un focus sur le respect des délais de livraison </a:t>
                  </a:r>
                  <a:endParaRPr kumimoji="0" sz="700" b="0" i="0" u="none" strike="noStrike" kern="0" cap="none" spc="0" normalizeH="0" baseline="0" noProof="0" dirty="0">
                    <a:ln>
                      <a:noFill/>
                    </a:ln>
                    <a:solidFill>
                      <a:srgbClr val="516B7E"/>
                    </a:solidFill>
                    <a:effectLst/>
                    <a:uLnTx/>
                    <a:uFillTx/>
                    <a:latin typeface="Montserrat Medium"/>
                    <a:sym typeface="DM Sans Regular"/>
                  </a:endParaRPr>
                </a:p>
              </p:txBody>
            </p:sp>
            <p:sp>
              <p:nvSpPr>
                <p:cNvPr id="60" name="Type your text"/>
                <p:cNvSpPr/>
                <p:nvPr/>
              </p:nvSpPr>
              <p:spPr>
                <a:xfrm>
                  <a:off x="-501918" y="-225328"/>
                  <a:ext cx="5222744" cy="3322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800" b="0">
                      <a:solidFill>
                        <a:srgbClr val="1D1C21"/>
                      </a:solidFill>
                      <a:latin typeface="DM Sans Medium"/>
                      <a:ea typeface="DM Sans Medium"/>
                      <a:cs typeface="DM Sans Medium"/>
                      <a:sym typeface="DM Sans Medium"/>
                    </a:defRPr>
                  </a:lvl1pPr>
                </a:lstStyle>
                <a:p>
                  <a:pPr lvl="0" hangingPunct="0"/>
                  <a:r>
                    <a:rPr lang="fr-FR" sz="800" b="1" u="sng" dirty="0">
                      <a:solidFill>
                        <a:srgbClr val="0D0D0D"/>
                      </a:solidFill>
                      <a:latin typeface="Montserrat Medium"/>
                      <a:cs typeface="Montserrat"/>
                    </a:rPr>
                    <a:t>LA QUALITÉ DES RESSOURCES HUMAINES:</a:t>
                  </a:r>
                  <a:endParaRPr kumimoji="0" lang="fr-FR" sz="800" b="0" i="0" u="none" strike="noStrike" kern="0" cap="none" spc="0" normalizeH="0" baseline="0" noProof="0" dirty="0">
                    <a:ln>
                      <a:noFill/>
                    </a:ln>
                    <a:solidFill>
                      <a:srgbClr val="1D1C21"/>
                    </a:solidFill>
                    <a:effectLst/>
                    <a:uLnTx/>
                    <a:uFillTx/>
                    <a:latin typeface="Montserrat Medium"/>
                    <a:sym typeface="DM Sans Medium"/>
                  </a:endParaRPr>
                </a:p>
              </p:txBody>
            </p:sp>
            <p:sp>
              <p:nvSpPr>
                <p:cNvPr id="61" name="Type your text"/>
                <p:cNvSpPr/>
                <p:nvPr/>
              </p:nvSpPr>
              <p:spPr>
                <a:xfrm>
                  <a:off x="7003292" y="-285846"/>
                  <a:ext cx="4163353" cy="4045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800" b="0">
                      <a:solidFill>
                        <a:srgbClr val="1D1C21"/>
                      </a:solidFill>
                      <a:latin typeface="DM Sans Medium"/>
                      <a:ea typeface="DM Sans Medium"/>
                      <a:cs typeface="DM Sans Medium"/>
                      <a:sym typeface="DM Sans Medium"/>
                    </a:defRPr>
                  </a:lvl1pPr>
                </a:lstStyle>
                <a:p>
                  <a:pPr marL="12700">
                    <a:lnSpc>
                      <a:spcPct val="150000"/>
                    </a:lnSpc>
                    <a:spcBef>
                      <a:spcPts val="620"/>
                    </a:spcBef>
                    <a:tabLst>
                      <a:tab pos="240665" algn="l"/>
                      <a:tab pos="241300" algn="l"/>
                    </a:tabLst>
                  </a:pPr>
                  <a:r>
                    <a:rPr lang="fr-FR" sz="800" b="1" u="sng" dirty="0">
                      <a:solidFill>
                        <a:srgbClr val="0D0D0D"/>
                      </a:solidFill>
                      <a:latin typeface="Montserrat Medium"/>
                      <a:cs typeface="Montserrat"/>
                    </a:rPr>
                    <a:t>PILOTAGE DES PERFORMANCES </a:t>
                  </a:r>
                </a:p>
              </p:txBody>
            </p:sp>
          </p:grpSp>
          <p:grpSp>
            <p:nvGrpSpPr>
              <p:cNvPr id="40" name="Group"/>
              <p:cNvGrpSpPr/>
              <p:nvPr/>
            </p:nvGrpSpPr>
            <p:grpSpPr>
              <a:xfrm>
                <a:off x="-31654" y="1447487"/>
                <a:ext cx="3369885" cy="1188402"/>
                <a:chOff x="-31654" y="-11749"/>
                <a:chExt cx="3369884" cy="1188395"/>
              </a:xfrm>
            </p:grpSpPr>
            <p:sp>
              <p:nvSpPr>
                <p:cNvPr id="45" name="Type your text"/>
                <p:cNvSpPr/>
                <p:nvPr/>
              </p:nvSpPr>
              <p:spPr>
                <a:xfrm>
                  <a:off x="-31654" y="-11749"/>
                  <a:ext cx="2957563" cy="33223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800" b="0">
                      <a:solidFill>
                        <a:srgbClr val="1D1C21"/>
                      </a:solidFill>
                      <a:latin typeface="DM Sans Medium"/>
                      <a:ea typeface="DM Sans Medium"/>
                      <a:cs typeface="DM Sans Medium"/>
                      <a:sym typeface="DM Sans Medium"/>
                    </a:defRPr>
                  </a:lvl1pPr>
                </a:lstStyle>
                <a:p>
                  <a:pPr marL="0" marR="0" lvl="0" indent="0" algn="r" defTabSz="325120" eaLnBrk="1" fontAlgn="auto" latinLnBrk="0" hangingPunct="0">
                    <a:lnSpc>
                      <a:spcPct val="100000"/>
                    </a:lnSpc>
                    <a:spcBef>
                      <a:spcPts val="0"/>
                    </a:spcBef>
                    <a:spcAft>
                      <a:spcPts val="0"/>
                    </a:spcAft>
                    <a:buClrTx/>
                    <a:buSzTx/>
                    <a:buFontTx/>
                    <a:buNone/>
                    <a:tabLst/>
                    <a:defRPr/>
                  </a:pPr>
                  <a:r>
                    <a:rPr lang="fr-FR" sz="800" b="1" kern="0" dirty="0">
                      <a:latin typeface="Montserrat Medium"/>
                    </a:rPr>
                    <a:t>Indicateurs clés de suivi</a:t>
                  </a:r>
                  <a:endParaRPr kumimoji="0" sz="800" b="1" i="0" u="none" strike="noStrike" kern="0" cap="none" spc="0" normalizeH="0" baseline="0" noProof="0" dirty="0">
                    <a:ln>
                      <a:noFill/>
                    </a:ln>
                    <a:solidFill>
                      <a:srgbClr val="1D1C21"/>
                    </a:solidFill>
                    <a:effectLst/>
                    <a:uLnTx/>
                    <a:uFillTx/>
                    <a:latin typeface="Montserrat Medium"/>
                    <a:sym typeface="DM Sans Medium"/>
                  </a:endParaRPr>
                </a:p>
              </p:txBody>
            </p:sp>
            <p:sp>
              <p:nvSpPr>
                <p:cNvPr id="46" name="Circle"/>
                <p:cNvSpPr/>
                <p:nvPr/>
              </p:nvSpPr>
              <p:spPr>
                <a:xfrm>
                  <a:off x="2884791" y="91514"/>
                  <a:ext cx="134195" cy="134196"/>
                </a:xfrm>
                <a:prstGeom prst="ellipse">
                  <a:avLst/>
                </a:prstGeom>
                <a:solidFill>
                  <a:srgbClr val="3884A3"/>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47" name="Lorem ipsum dolor sit, consectetur adipiscing elit, eiusmod incididunt ut."/>
                <p:cNvSpPr/>
                <p:nvPr/>
              </p:nvSpPr>
              <p:spPr>
                <a:xfrm>
                  <a:off x="108068" y="269399"/>
                  <a:ext cx="3230162" cy="90724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600" b="0">
                      <a:solidFill>
                        <a:srgbClr val="64798C"/>
                      </a:solidFill>
                      <a:latin typeface="DM Sans Regular"/>
                      <a:ea typeface="DM Sans Regular"/>
                      <a:cs typeface="DM Sans Regular"/>
                      <a:sym typeface="DM Sans Regular"/>
                    </a:defRPr>
                  </a:lvl1pPr>
                </a:lstStyle>
                <a:p>
                  <a:pPr lvl="0" hangingPunct="0"/>
                  <a:r>
                    <a:rPr lang="fr-FR" sz="700" kern="0" dirty="0">
                      <a:solidFill>
                        <a:srgbClr val="516B7E"/>
                      </a:solidFill>
                      <a:latin typeface="Montserrat Medium"/>
                    </a:rPr>
                    <a:t>Le nombre de conseillers toujours dans l'entreprise </a:t>
                  </a:r>
                </a:p>
                <a:p>
                  <a:pPr lvl="0" hangingPunct="0"/>
                  <a:r>
                    <a:rPr lang="fr-FR" sz="700" kern="0" dirty="0">
                      <a:solidFill>
                        <a:srgbClr val="516B7E"/>
                      </a:solidFill>
                      <a:latin typeface="Montserrat Medium"/>
                    </a:rPr>
                    <a:t>après 3 mois / le nombre total recruté dans le mois.</a:t>
                  </a:r>
                </a:p>
              </p:txBody>
            </p:sp>
          </p:grpSp>
          <p:grpSp>
            <p:nvGrpSpPr>
              <p:cNvPr id="41" name="Group"/>
              <p:cNvGrpSpPr/>
              <p:nvPr/>
            </p:nvGrpSpPr>
            <p:grpSpPr>
              <a:xfrm>
                <a:off x="-503591" y="2705604"/>
                <a:ext cx="4074483" cy="1645848"/>
                <a:chOff x="-503591" y="-212912"/>
                <a:chExt cx="4074482" cy="1645842"/>
              </a:xfrm>
            </p:grpSpPr>
            <p:sp>
              <p:nvSpPr>
                <p:cNvPr id="42" name="Type your text"/>
                <p:cNvSpPr/>
                <p:nvPr/>
              </p:nvSpPr>
              <p:spPr>
                <a:xfrm>
                  <a:off x="8249" y="-200058"/>
                  <a:ext cx="3230161" cy="33223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800" b="0">
                      <a:solidFill>
                        <a:srgbClr val="1D1C21"/>
                      </a:solidFill>
                      <a:latin typeface="DM Sans Medium"/>
                      <a:ea typeface="DM Sans Medium"/>
                      <a:cs typeface="DM Sans Medium"/>
                      <a:sym typeface="DM Sans Medium"/>
                    </a:defRPr>
                  </a:lvl1pPr>
                </a:lstStyle>
                <a:p>
                  <a:pPr marL="0" marR="0" lvl="0" indent="0" algn="r" defTabSz="325120" eaLnBrk="1" fontAlgn="auto" latinLnBrk="0" hangingPunct="0">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1D1C21"/>
                      </a:solidFill>
                      <a:effectLst/>
                      <a:uLnTx/>
                      <a:uFillTx/>
                      <a:latin typeface="Montserrat Medium"/>
                      <a:sym typeface="DM Sans Medium"/>
                    </a:rPr>
                    <a:t>Ambassadeurs de la</a:t>
                  </a:r>
                  <a:r>
                    <a:rPr kumimoji="0" lang="fr-FR" sz="800" b="1" i="0" u="none" strike="noStrike" kern="0" cap="none" spc="0" normalizeH="0" noProof="0" dirty="0">
                      <a:ln>
                        <a:noFill/>
                      </a:ln>
                      <a:solidFill>
                        <a:srgbClr val="1D1C21"/>
                      </a:solidFill>
                      <a:effectLst/>
                      <a:uLnTx/>
                      <a:uFillTx/>
                      <a:latin typeface="Montserrat Medium"/>
                      <a:sym typeface="DM Sans Medium"/>
                    </a:rPr>
                    <a:t> marque</a:t>
                  </a:r>
                  <a:endParaRPr kumimoji="0" sz="800" b="1" i="0" u="none" strike="noStrike" kern="0" cap="none" spc="0" normalizeH="0" baseline="0" noProof="0" dirty="0">
                    <a:ln>
                      <a:noFill/>
                    </a:ln>
                    <a:solidFill>
                      <a:srgbClr val="1D1C21"/>
                    </a:solidFill>
                    <a:effectLst/>
                    <a:uLnTx/>
                    <a:uFillTx/>
                    <a:latin typeface="Montserrat Medium"/>
                    <a:sym typeface="DM Sans Medium"/>
                  </a:endParaRPr>
                </a:p>
              </p:txBody>
            </p:sp>
            <p:sp>
              <p:nvSpPr>
                <p:cNvPr id="43" name="Circle"/>
                <p:cNvSpPr/>
                <p:nvPr/>
              </p:nvSpPr>
              <p:spPr>
                <a:xfrm>
                  <a:off x="3281440" y="-212912"/>
                  <a:ext cx="134195" cy="134194"/>
                </a:xfrm>
                <a:prstGeom prst="ellipse">
                  <a:avLst/>
                </a:prstGeom>
                <a:solidFill>
                  <a:srgbClr val="4C5A75"/>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44" name="Lorem ipsum dolor sit, consectetur adipiscing elit, eiusmod incididunt ut."/>
                <p:cNvSpPr/>
                <p:nvPr/>
              </p:nvSpPr>
              <p:spPr>
                <a:xfrm>
                  <a:off x="-503591" y="123166"/>
                  <a:ext cx="4074482" cy="130976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spAutoFit/>
                </a:bodyPr>
                <a:lstStyle>
                  <a:lvl1pPr algn="r" defTabSz="325120">
                    <a:defRPr sz="1600" b="0">
                      <a:solidFill>
                        <a:srgbClr val="64798C"/>
                      </a:solidFill>
                      <a:latin typeface="DM Sans Regular"/>
                      <a:ea typeface="DM Sans Regular"/>
                      <a:cs typeface="DM Sans Regular"/>
                      <a:sym typeface="DM Sans Regular"/>
                    </a:defRPr>
                  </a:lvl1pPr>
                </a:lstStyle>
                <a:p>
                  <a:pPr lvl="0" hangingPunct="0"/>
                  <a:r>
                    <a:rPr lang="fr-FR" sz="700" kern="0" dirty="0">
                      <a:solidFill>
                        <a:srgbClr val="516B7E"/>
                      </a:solidFill>
                      <a:latin typeface="Montserrat Medium"/>
                    </a:rPr>
                    <a:t>Faire des ressources humaines de </a:t>
                  </a:r>
                </a:p>
                <a:p>
                  <a:pPr lvl="0" hangingPunct="0"/>
                  <a:r>
                    <a:rPr lang="fr-FR" sz="700" kern="0" dirty="0">
                      <a:solidFill>
                        <a:srgbClr val="516B7E"/>
                      </a:solidFill>
                      <a:latin typeface="Montserrat Medium"/>
                    </a:rPr>
                    <a:t>la campagne des ambassadeurs de</a:t>
                  </a:r>
                </a:p>
                <a:p>
                  <a:pPr lvl="0" hangingPunct="0"/>
                  <a:r>
                    <a:rPr lang="fr-FR" sz="700" kern="0" dirty="0">
                      <a:solidFill>
                        <a:srgbClr val="516B7E"/>
                      </a:solidFill>
                      <a:latin typeface="Montserrat Medium"/>
                    </a:rPr>
                    <a:t> la marque à travers une diffusion </a:t>
                  </a:r>
                </a:p>
                <a:p>
                  <a:pPr lvl="0" hangingPunct="0"/>
                  <a:r>
                    <a:rPr lang="fr-FR" sz="700" kern="0" dirty="0">
                      <a:solidFill>
                        <a:srgbClr val="516B7E"/>
                      </a:solidFill>
                      <a:latin typeface="Montserrat Medium"/>
                    </a:rPr>
                    <a:t>structurée des orientations (branding </a:t>
                  </a:r>
                </a:p>
                <a:p>
                  <a:pPr lvl="0" hangingPunct="0"/>
                  <a:r>
                    <a:rPr lang="fr-FR" sz="700" kern="0" dirty="0">
                      <a:solidFill>
                        <a:srgbClr val="516B7E"/>
                      </a:solidFill>
                      <a:latin typeface="Montserrat Medium"/>
                    </a:rPr>
                    <a:t>des plateaux de production </a:t>
                  </a:r>
                </a:p>
                <a:p>
                  <a:pPr lvl="0" hangingPunct="0"/>
                  <a:r>
                    <a:rPr lang="fr-FR" sz="700" kern="0" dirty="0">
                      <a:solidFill>
                        <a:srgbClr val="516B7E"/>
                      </a:solidFill>
                      <a:latin typeface="Montserrat Medium"/>
                    </a:rPr>
                    <a:t>fond d’écran )</a:t>
                  </a:r>
                </a:p>
              </p:txBody>
            </p:sp>
          </p:grpSp>
        </p:grpSp>
        <p:sp>
          <p:nvSpPr>
            <p:cNvPr id="12" name="Graphic 269"/>
            <p:cNvSpPr/>
            <p:nvPr/>
          </p:nvSpPr>
          <p:spPr>
            <a:xfrm rot="12614288">
              <a:off x="7286336" y="5913832"/>
              <a:ext cx="530212" cy="231756"/>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6A88B6"/>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3" name="Circle"/>
            <p:cNvSpPr/>
            <p:nvPr/>
          </p:nvSpPr>
          <p:spPr>
            <a:xfrm>
              <a:off x="5578168" y="4501192"/>
              <a:ext cx="1848467" cy="1848467"/>
            </a:xfrm>
            <a:prstGeom prst="ellipse">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4" name="Circle"/>
            <p:cNvSpPr/>
            <p:nvPr/>
          </p:nvSpPr>
          <p:spPr>
            <a:xfrm>
              <a:off x="4381022" y="3963275"/>
              <a:ext cx="1034003" cy="1034004"/>
            </a:xfrm>
            <a:prstGeom prst="ellipse">
              <a:avLst/>
            </a:prstGeom>
            <a:solidFill>
              <a:schemeClr val="bg1"/>
            </a:solidFill>
            <a:ln w="3175" cap="flat">
              <a:solidFill>
                <a:schemeClr val="bg1">
                  <a:lumMod val="7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5" name="Circle"/>
            <p:cNvSpPr/>
            <p:nvPr/>
          </p:nvSpPr>
          <p:spPr>
            <a:xfrm>
              <a:off x="7586840" y="3963275"/>
              <a:ext cx="1034004" cy="1034004"/>
            </a:xfrm>
            <a:prstGeom prst="ellipse">
              <a:avLst/>
            </a:prstGeom>
            <a:solidFill>
              <a:schemeClr val="bg1"/>
            </a:solidFill>
            <a:ln w="3175" cap="flat">
              <a:solidFill>
                <a:schemeClr val="bg1">
                  <a:lumMod val="7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6" name="Circle"/>
            <p:cNvSpPr/>
            <p:nvPr/>
          </p:nvSpPr>
          <p:spPr>
            <a:xfrm>
              <a:off x="5973305" y="3098606"/>
              <a:ext cx="1034004" cy="1034003"/>
            </a:xfrm>
            <a:prstGeom prst="ellipse">
              <a:avLst/>
            </a:prstGeom>
            <a:solidFill>
              <a:schemeClr val="bg1"/>
            </a:solidFill>
            <a:ln w="3175" cap="flat">
              <a:solidFill>
                <a:schemeClr val="bg1">
                  <a:lumMod val="6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7" name="Circle"/>
            <p:cNvSpPr/>
            <p:nvPr/>
          </p:nvSpPr>
          <p:spPr>
            <a:xfrm>
              <a:off x="5973305" y="6712194"/>
              <a:ext cx="1034004" cy="1034004"/>
            </a:xfrm>
            <a:prstGeom prst="ellipse">
              <a:avLst/>
            </a:prstGeom>
            <a:solidFill>
              <a:schemeClr val="bg1"/>
            </a:solidFill>
            <a:ln w="3175" cap="flat">
              <a:solidFill>
                <a:schemeClr val="bg1">
                  <a:lumMod val="7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8" name="Circle"/>
            <p:cNvSpPr/>
            <p:nvPr/>
          </p:nvSpPr>
          <p:spPr>
            <a:xfrm>
              <a:off x="4381022" y="5837736"/>
              <a:ext cx="1034003" cy="1034004"/>
            </a:xfrm>
            <a:prstGeom prst="ellipse">
              <a:avLst/>
            </a:prstGeom>
            <a:solidFill>
              <a:schemeClr val="bg1"/>
            </a:solidFill>
            <a:ln w="3175" cap="flat">
              <a:solidFill>
                <a:schemeClr val="bg1">
                  <a:lumMod val="6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19" name="Circle"/>
            <p:cNvSpPr/>
            <p:nvPr/>
          </p:nvSpPr>
          <p:spPr>
            <a:xfrm>
              <a:off x="7589776" y="5837736"/>
              <a:ext cx="1034003" cy="1034004"/>
            </a:xfrm>
            <a:prstGeom prst="ellipse">
              <a:avLst/>
            </a:prstGeom>
            <a:solidFill>
              <a:schemeClr val="bg1"/>
            </a:solidFill>
            <a:ln w="3175" cap="flat">
              <a:solidFill>
                <a:schemeClr val="bg1">
                  <a:lumMod val="65000"/>
                </a:schemeClr>
              </a:solid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0" name="Graphic 269"/>
            <p:cNvSpPr/>
            <p:nvPr/>
          </p:nvSpPr>
          <p:spPr>
            <a:xfrm rot="19768004">
              <a:off x="5201842" y="5923678"/>
              <a:ext cx="465379" cy="247803"/>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3884A3"/>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1" name="Graphic 269"/>
            <p:cNvSpPr/>
            <p:nvPr/>
          </p:nvSpPr>
          <p:spPr>
            <a:xfrm rot="1760984">
              <a:off x="5185717" y="4676548"/>
              <a:ext cx="465379" cy="247803"/>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4CADB2"/>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2" name="Graphic 269"/>
            <p:cNvSpPr/>
            <p:nvPr/>
          </p:nvSpPr>
          <p:spPr>
            <a:xfrm rot="5400000">
              <a:off x="6263665" y="4049711"/>
              <a:ext cx="465379" cy="247804"/>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3884A3"/>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3" name="Graphic 269"/>
            <p:cNvSpPr/>
            <p:nvPr/>
          </p:nvSpPr>
          <p:spPr>
            <a:xfrm rot="16200000">
              <a:off x="6263665" y="6541241"/>
              <a:ext cx="465379" cy="247803"/>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4C5A75"/>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4" name="Graphic 269"/>
            <p:cNvSpPr/>
            <p:nvPr/>
          </p:nvSpPr>
          <p:spPr>
            <a:xfrm rot="8952518">
              <a:off x="7345037" y="4666782"/>
              <a:ext cx="465379" cy="247803"/>
            </a:xfrm>
            <a:custGeom>
              <a:avLst/>
              <a:gdLst/>
              <a:ahLst/>
              <a:cxnLst>
                <a:cxn ang="0">
                  <a:pos x="wd2" y="hd2"/>
                </a:cxn>
                <a:cxn ang="5400000">
                  <a:pos x="wd2" y="hd2"/>
                </a:cxn>
                <a:cxn ang="10800000">
                  <a:pos x="wd2" y="hd2"/>
                </a:cxn>
                <a:cxn ang="16200000">
                  <a:pos x="wd2" y="hd2"/>
                </a:cxn>
              </a:cxnLst>
              <a:rect l="0" t="0" r="r" b="b"/>
              <a:pathLst>
                <a:path w="21600" h="21504" extrusionOk="0">
                  <a:moveTo>
                    <a:pt x="21600" y="10753"/>
                  </a:moveTo>
                  <a:cubicBezTo>
                    <a:pt x="21600" y="10493"/>
                    <a:pt x="21545" y="10245"/>
                    <a:pt x="21447" y="10062"/>
                  </a:cubicBezTo>
                  <a:lnTo>
                    <a:pt x="16219" y="287"/>
                  </a:lnTo>
                  <a:cubicBezTo>
                    <a:pt x="16015" y="-95"/>
                    <a:pt x="15684" y="-95"/>
                    <a:pt x="15479" y="287"/>
                  </a:cubicBezTo>
                  <a:cubicBezTo>
                    <a:pt x="15381" y="470"/>
                    <a:pt x="15326" y="719"/>
                    <a:pt x="15326" y="978"/>
                  </a:cubicBezTo>
                  <a:lnTo>
                    <a:pt x="15326" y="5865"/>
                  </a:lnTo>
                  <a:lnTo>
                    <a:pt x="523" y="5865"/>
                  </a:lnTo>
                  <a:cubicBezTo>
                    <a:pt x="378" y="5865"/>
                    <a:pt x="248" y="5975"/>
                    <a:pt x="153" y="6151"/>
                  </a:cubicBezTo>
                  <a:cubicBezTo>
                    <a:pt x="59" y="6328"/>
                    <a:pt x="0" y="6573"/>
                    <a:pt x="0" y="6843"/>
                  </a:cubicBezTo>
                  <a:lnTo>
                    <a:pt x="0" y="14663"/>
                  </a:lnTo>
                  <a:cubicBezTo>
                    <a:pt x="0" y="14933"/>
                    <a:pt x="59" y="15177"/>
                    <a:pt x="153" y="15354"/>
                  </a:cubicBezTo>
                  <a:cubicBezTo>
                    <a:pt x="248" y="15531"/>
                    <a:pt x="378" y="15640"/>
                    <a:pt x="523" y="15640"/>
                  </a:cubicBezTo>
                  <a:lnTo>
                    <a:pt x="15326" y="15640"/>
                  </a:lnTo>
                  <a:lnTo>
                    <a:pt x="15326" y="20528"/>
                  </a:lnTo>
                  <a:cubicBezTo>
                    <a:pt x="15326" y="21067"/>
                    <a:pt x="15560" y="21505"/>
                    <a:pt x="15849" y="21505"/>
                  </a:cubicBezTo>
                  <a:cubicBezTo>
                    <a:pt x="15988" y="21505"/>
                    <a:pt x="16121" y="21402"/>
                    <a:pt x="16219" y="21219"/>
                  </a:cubicBezTo>
                  <a:lnTo>
                    <a:pt x="21447" y="11444"/>
                  </a:lnTo>
                  <a:cubicBezTo>
                    <a:pt x="21545" y="11260"/>
                    <a:pt x="21600" y="11012"/>
                    <a:pt x="21600" y="10753"/>
                  </a:cubicBezTo>
                  <a:close/>
                </a:path>
              </a:pathLst>
            </a:custGeom>
            <a:solidFill>
              <a:srgbClr val="2D506C"/>
            </a:solidFill>
            <a:ln w="3175" cap="flat">
              <a:noFill/>
              <a:miter lim="400000"/>
            </a:ln>
            <a:effectLst/>
          </p:spPr>
          <p:txBody>
            <a:bodyPr wrap="square" lIns="24383" tIns="24383" rIns="24383" bIns="24383"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5" name="Rounded Rectangle"/>
            <p:cNvSpPr/>
            <p:nvPr/>
          </p:nvSpPr>
          <p:spPr>
            <a:xfrm rot="3585890">
              <a:off x="5632588" y="3740426"/>
              <a:ext cx="113385" cy="604665"/>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6" name="Rounded Rectangle"/>
            <p:cNvSpPr/>
            <p:nvPr/>
          </p:nvSpPr>
          <p:spPr>
            <a:xfrm rot="3585890">
              <a:off x="7253088" y="6513820"/>
              <a:ext cx="113385" cy="604665"/>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7" name="Rounded Rectangle"/>
            <p:cNvSpPr/>
            <p:nvPr/>
          </p:nvSpPr>
          <p:spPr>
            <a:xfrm>
              <a:off x="8051246" y="5113015"/>
              <a:ext cx="113385" cy="604665"/>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8" name="Rounded Rectangle"/>
            <p:cNvSpPr/>
            <p:nvPr/>
          </p:nvSpPr>
          <p:spPr>
            <a:xfrm>
              <a:off x="4841331" y="5113015"/>
              <a:ext cx="113385" cy="604665"/>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29" name="Rounded Rectangle"/>
            <p:cNvSpPr/>
            <p:nvPr/>
          </p:nvSpPr>
          <p:spPr>
            <a:xfrm rot="18003593">
              <a:off x="5624525" y="6503742"/>
              <a:ext cx="113385" cy="604666"/>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30" name="Rounded Rectangle"/>
            <p:cNvSpPr/>
            <p:nvPr/>
          </p:nvSpPr>
          <p:spPr>
            <a:xfrm rot="18003593">
              <a:off x="7236963" y="3730348"/>
              <a:ext cx="113385" cy="604665"/>
            </a:xfrm>
            <a:prstGeom prst="roundRect">
              <a:avLst>
                <a:gd name="adj" fmla="val 50000"/>
              </a:avLst>
            </a:prstGeom>
            <a:solidFill>
              <a:srgbClr val="EBECEC"/>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FFFFFF"/>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FFFFFF"/>
                </a:solidFill>
                <a:effectLst/>
                <a:uLnTx/>
                <a:uFillTx/>
                <a:latin typeface="Montserrat Medium"/>
                <a:ea typeface="Helvetica Neue Medium"/>
                <a:cs typeface="Helvetica Neue Medium"/>
                <a:sym typeface="Helvetica Neue Medium"/>
              </a:endParaRPr>
            </a:p>
          </p:txBody>
        </p:sp>
        <p:sp>
          <p:nvSpPr>
            <p:cNvPr id="31" name="Shape"/>
            <p:cNvSpPr/>
            <p:nvPr/>
          </p:nvSpPr>
          <p:spPr>
            <a:xfrm>
              <a:off x="6406401" y="3370069"/>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2" name="Shape"/>
            <p:cNvSpPr/>
            <p:nvPr/>
          </p:nvSpPr>
          <p:spPr>
            <a:xfrm>
              <a:off x="6406401" y="6980629"/>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3" name="Shape"/>
            <p:cNvSpPr/>
            <p:nvPr/>
          </p:nvSpPr>
          <p:spPr>
            <a:xfrm>
              <a:off x="8023127" y="4239712"/>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4" name="Shape"/>
            <p:cNvSpPr/>
            <p:nvPr/>
          </p:nvSpPr>
          <p:spPr>
            <a:xfrm>
              <a:off x="4808071" y="4239712"/>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5" name="Shape"/>
            <p:cNvSpPr/>
            <p:nvPr/>
          </p:nvSpPr>
          <p:spPr>
            <a:xfrm>
              <a:off x="8023127" y="6105078"/>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6" name="Shape"/>
            <p:cNvSpPr/>
            <p:nvPr/>
          </p:nvSpPr>
          <p:spPr>
            <a:xfrm>
              <a:off x="4811972" y="6105078"/>
              <a:ext cx="179905" cy="465379"/>
            </a:xfrm>
            <a:custGeom>
              <a:avLst/>
              <a:gdLst/>
              <a:ahLst/>
              <a:cxnLst>
                <a:cxn ang="0">
                  <a:pos x="wd2" y="hd2"/>
                </a:cxn>
                <a:cxn ang="5400000">
                  <a:pos x="wd2" y="hd2"/>
                </a:cxn>
                <a:cxn ang="10800000">
                  <a:pos x="wd2" y="hd2"/>
                </a:cxn>
                <a:cxn ang="16200000">
                  <a:pos x="wd2" y="hd2"/>
                </a:cxn>
              </a:cxnLst>
              <a:rect l="0" t="0" r="r" b="b"/>
              <a:pathLst>
                <a:path w="21055"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rgbClr val="C00000"/>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sp>
          <p:nvSpPr>
            <p:cNvPr id="37" name="Text Placeholder"/>
            <p:cNvSpPr txBox="1"/>
            <p:nvPr/>
          </p:nvSpPr>
          <p:spPr>
            <a:xfrm>
              <a:off x="5857373" y="5410955"/>
              <a:ext cx="1328810" cy="59644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numCol="1" anchor="t">
              <a:noAutofit/>
            </a:bodyPr>
            <a:lstStyle>
              <a:lvl1pPr defTabSz="325120">
                <a:defRPr sz="1600" b="0">
                  <a:solidFill>
                    <a:srgbClr val="1D1C21"/>
                  </a:solidFill>
                  <a:latin typeface="DM Sans Medium"/>
                  <a:ea typeface="DM Sans Medium"/>
                  <a:cs typeface="DM Sans Medium"/>
                  <a:sym typeface="DM Sans Medium"/>
                </a:defRPr>
              </a:lvl1pPr>
            </a:lstStyle>
            <a:p>
              <a:pPr marL="0" marR="0" lvl="0" indent="0" algn="ctr" defTabSz="325120" eaLnBrk="1" fontAlgn="auto" latinLnBrk="0" hangingPunct="0">
                <a:lnSpc>
                  <a:spcPct val="100000"/>
                </a:lnSpc>
                <a:spcBef>
                  <a:spcPts val="0"/>
                </a:spcBef>
                <a:spcAft>
                  <a:spcPts val="0"/>
                </a:spcAft>
                <a:buClrTx/>
                <a:buSzTx/>
                <a:buFontTx/>
                <a:buNone/>
                <a:tabLst/>
                <a:defRPr/>
              </a:pPr>
              <a:r>
                <a:rPr lang="fr-FR" sz="800" kern="0" dirty="0">
                  <a:latin typeface="Montserrat Medium"/>
                </a:rPr>
                <a:t>000000</a:t>
              </a:r>
              <a:endParaRPr kumimoji="0" lang="fr-FR" sz="800" b="0" i="0" u="none" strike="noStrike" kern="0" cap="none" spc="0" normalizeH="0" baseline="0" noProof="0" dirty="0">
                <a:ln>
                  <a:noFill/>
                </a:ln>
                <a:solidFill>
                  <a:srgbClr val="1D1C21"/>
                </a:solidFill>
                <a:effectLst/>
                <a:uLnTx/>
                <a:uFillTx/>
                <a:latin typeface="Montserrat Medium"/>
                <a:sym typeface="DM Sans Medium"/>
              </a:endParaRPr>
            </a:p>
          </p:txBody>
        </p:sp>
        <p:sp>
          <p:nvSpPr>
            <p:cNvPr id="38" name="Shape"/>
            <p:cNvSpPr/>
            <p:nvPr/>
          </p:nvSpPr>
          <p:spPr>
            <a:xfrm>
              <a:off x="6159052" y="4820900"/>
              <a:ext cx="696901" cy="534478"/>
            </a:xfrm>
            <a:custGeom>
              <a:avLst/>
              <a:gdLst/>
              <a:ahLst/>
              <a:cxnLst>
                <a:cxn ang="0">
                  <a:pos x="wd2" y="hd2"/>
                </a:cxn>
                <a:cxn ang="5400000">
                  <a:pos x="wd2" y="hd2"/>
                </a:cxn>
                <a:cxn ang="10800000">
                  <a:pos x="wd2" y="hd2"/>
                </a:cxn>
                <a:cxn ang="16200000">
                  <a:pos x="wd2" y="hd2"/>
                </a:cxn>
              </a:cxnLst>
              <a:rect l="0" t="0" r="r" b="b"/>
              <a:pathLst>
                <a:path w="21464" h="21584" extrusionOk="0">
                  <a:moveTo>
                    <a:pt x="6586" y="0"/>
                  </a:moveTo>
                  <a:cubicBezTo>
                    <a:pt x="6243" y="0"/>
                    <a:pt x="5898" y="168"/>
                    <a:pt x="5637" y="511"/>
                  </a:cubicBezTo>
                  <a:cubicBezTo>
                    <a:pt x="5113" y="1198"/>
                    <a:pt x="5113" y="2314"/>
                    <a:pt x="5637" y="3001"/>
                  </a:cubicBezTo>
                  <a:cubicBezTo>
                    <a:pt x="6160" y="3687"/>
                    <a:pt x="7011" y="3687"/>
                    <a:pt x="7535" y="3001"/>
                  </a:cubicBezTo>
                  <a:cubicBezTo>
                    <a:pt x="8058" y="2314"/>
                    <a:pt x="8058" y="1198"/>
                    <a:pt x="7535" y="511"/>
                  </a:cubicBezTo>
                  <a:cubicBezTo>
                    <a:pt x="7273" y="168"/>
                    <a:pt x="6929" y="0"/>
                    <a:pt x="6586" y="0"/>
                  </a:cubicBezTo>
                  <a:close/>
                  <a:moveTo>
                    <a:pt x="15050" y="0"/>
                  </a:moveTo>
                  <a:cubicBezTo>
                    <a:pt x="14707" y="0"/>
                    <a:pt x="14363" y="168"/>
                    <a:pt x="14101" y="511"/>
                  </a:cubicBezTo>
                  <a:cubicBezTo>
                    <a:pt x="13577" y="1198"/>
                    <a:pt x="13577" y="2314"/>
                    <a:pt x="14101" y="3001"/>
                  </a:cubicBezTo>
                  <a:cubicBezTo>
                    <a:pt x="14624" y="3687"/>
                    <a:pt x="15476" y="3687"/>
                    <a:pt x="15999" y="3001"/>
                  </a:cubicBezTo>
                  <a:cubicBezTo>
                    <a:pt x="16523" y="2314"/>
                    <a:pt x="16523" y="1198"/>
                    <a:pt x="15999" y="511"/>
                  </a:cubicBezTo>
                  <a:cubicBezTo>
                    <a:pt x="15737" y="168"/>
                    <a:pt x="15393" y="0"/>
                    <a:pt x="15050" y="0"/>
                  </a:cubicBezTo>
                  <a:close/>
                  <a:moveTo>
                    <a:pt x="2568" y="4271"/>
                  </a:moveTo>
                  <a:cubicBezTo>
                    <a:pt x="2225" y="4271"/>
                    <a:pt x="1881" y="4447"/>
                    <a:pt x="1619" y="4791"/>
                  </a:cubicBezTo>
                  <a:cubicBezTo>
                    <a:pt x="1095" y="5477"/>
                    <a:pt x="1095" y="6593"/>
                    <a:pt x="1619" y="7280"/>
                  </a:cubicBezTo>
                  <a:cubicBezTo>
                    <a:pt x="2143" y="7966"/>
                    <a:pt x="2994" y="7966"/>
                    <a:pt x="3517" y="7280"/>
                  </a:cubicBezTo>
                  <a:cubicBezTo>
                    <a:pt x="4041" y="6593"/>
                    <a:pt x="4041" y="5477"/>
                    <a:pt x="3517" y="4791"/>
                  </a:cubicBezTo>
                  <a:cubicBezTo>
                    <a:pt x="3255" y="4447"/>
                    <a:pt x="2911" y="4271"/>
                    <a:pt x="2568" y="4271"/>
                  </a:cubicBezTo>
                  <a:close/>
                  <a:moveTo>
                    <a:pt x="10746" y="4271"/>
                  </a:moveTo>
                  <a:cubicBezTo>
                    <a:pt x="10403" y="4271"/>
                    <a:pt x="10065" y="4447"/>
                    <a:pt x="9804" y="4791"/>
                  </a:cubicBezTo>
                  <a:cubicBezTo>
                    <a:pt x="9280" y="5477"/>
                    <a:pt x="9280" y="6593"/>
                    <a:pt x="9804" y="7280"/>
                  </a:cubicBezTo>
                  <a:cubicBezTo>
                    <a:pt x="10327" y="7966"/>
                    <a:pt x="11172" y="7966"/>
                    <a:pt x="11696" y="7280"/>
                  </a:cubicBezTo>
                  <a:cubicBezTo>
                    <a:pt x="12219" y="6593"/>
                    <a:pt x="12219" y="5477"/>
                    <a:pt x="11696" y="4791"/>
                  </a:cubicBezTo>
                  <a:cubicBezTo>
                    <a:pt x="11434" y="4447"/>
                    <a:pt x="11089" y="4271"/>
                    <a:pt x="10746" y="4271"/>
                  </a:cubicBezTo>
                  <a:close/>
                  <a:moveTo>
                    <a:pt x="18931" y="4271"/>
                  </a:moveTo>
                  <a:cubicBezTo>
                    <a:pt x="18588" y="4271"/>
                    <a:pt x="18244" y="4447"/>
                    <a:pt x="17982" y="4791"/>
                  </a:cubicBezTo>
                  <a:cubicBezTo>
                    <a:pt x="17458" y="5477"/>
                    <a:pt x="17458" y="6593"/>
                    <a:pt x="17982" y="7280"/>
                  </a:cubicBezTo>
                  <a:cubicBezTo>
                    <a:pt x="18506" y="7966"/>
                    <a:pt x="19357" y="7966"/>
                    <a:pt x="19880" y="7280"/>
                  </a:cubicBezTo>
                  <a:cubicBezTo>
                    <a:pt x="20404" y="6593"/>
                    <a:pt x="20404" y="5477"/>
                    <a:pt x="19880" y="4791"/>
                  </a:cubicBezTo>
                  <a:cubicBezTo>
                    <a:pt x="19618" y="4447"/>
                    <a:pt x="19274" y="4271"/>
                    <a:pt x="18931" y="4271"/>
                  </a:cubicBezTo>
                  <a:close/>
                  <a:moveTo>
                    <a:pt x="2601" y="7919"/>
                  </a:moveTo>
                  <a:cubicBezTo>
                    <a:pt x="1837" y="7891"/>
                    <a:pt x="1155" y="8476"/>
                    <a:pt x="702" y="9291"/>
                  </a:cubicBezTo>
                  <a:cubicBezTo>
                    <a:pt x="138" y="10307"/>
                    <a:pt x="-40" y="11574"/>
                    <a:pt x="7" y="12829"/>
                  </a:cubicBezTo>
                  <a:cubicBezTo>
                    <a:pt x="22" y="13235"/>
                    <a:pt x="56" y="13641"/>
                    <a:pt x="117" y="14039"/>
                  </a:cubicBezTo>
                  <a:cubicBezTo>
                    <a:pt x="158" y="14320"/>
                    <a:pt x="374" y="14501"/>
                    <a:pt x="585" y="14432"/>
                  </a:cubicBezTo>
                  <a:cubicBezTo>
                    <a:pt x="780" y="14368"/>
                    <a:pt x="898" y="14110"/>
                    <a:pt x="858" y="13852"/>
                  </a:cubicBezTo>
                  <a:cubicBezTo>
                    <a:pt x="825" y="13317"/>
                    <a:pt x="845" y="12778"/>
                    <a:pt x="917" y="12249"/>
                  </a:cubicBezTo>
                  <a:cubicBezTo>
                    <a:pt x="992" y="11697"/>
                    <a:pt x="1128" y="11161"/>
                    <a:pt x="1313" y="10655"/>
                  </a:cubicBezTo>
                  <a:lnTo>
                    <a:pt x="1040" y="13767"/>
                  </a:lnTo>
                  <a:cubicBezTo>
                    <a:pt x="1007" y="14048"/>
                    <a:pt x="1017" y="14344"/>
                    <a:pt x="1073" y="14619"/>
                  </a:cubicBezTo>
                  <a:cubicBezTo>
                    <a:pt x="1118" y="14845"/>
                    <a:pt x="1194" y="15057"/>
                    <a:pt x="1294" y="15250"/>
                  </a:cubicBezTo>
                  <a:lnTo>
                    <a:pt x="1508" y="21046"/>
                  </a:lnTo>
                  <a:cubicBezTo>
                    <a:pt x="1532" y="21361"/>
                    <a:pt x="1742" y="21600"/>
                    <a:pt x="1983" y="21583"/>
                  </a:cubicBezTo>
                  <a:cubicBezTo>
                    <a:pt x="2205" y="21568"/>
                    <a:pt x="2387" y="21337"/>
                    <a:pt x="2406" y="21046"/>
                  </a:cubicBezTo>
                  <a:lnTo>
                    <a:pt x="2575" y="16699"/>
                  </a:lnTo>
                  <a:lnTo>
                    <a:pt x="2744" y="20995"/>
                  </a:lnTo>
                  <a:cubicBezTo>
                    <a:pt x="2754" y="21334"/>
                    <a:pt x="2973" y="21592"/>
                    <a:pt x="3231" y="21575"/>
                  </a:cubicBezTo>
                  <a:cubicBezTo>
                    <a:pt x="3471" y="21559"/>
                    <a:pt x="3660" y="21310"/>
                    <a:pt x="3667" y="20995"/>
                  </a:cubicBezTo>
                  <a:lnTo>
                    <a:pt x="3855" y="15190"/>
                  </a:lnTo>
                  <a:cubicBezTo>
                    <a:pt x="3942" y="15042"/>
                    <a:pt x="4008" y="14880"/>
                    <a:pt x="4057" y="14704"/>
                  </a:cubicBezTo>
                  <a:cubicBezTo>
                    <a:pt x="4129" y="14441"/>
                    <a:pt x="4153" y="14156"/>
                    <a:pt x="4128" y="13877"/>
                  </a:cubicBezTo>
                  <a:lnTo>
                    <a:pt x="3836" y="10664"/>
                  </a:lnTo>
                  <a:cubicBezTo>
                    <a:pt x="4016" y="11168"/>
                    <a:pt x="4146" y="11701"/>
                    <a:pt x="4219" y="12249"/>
                  </a:cubicBezTo>
                  <a:cubicBezTo>
                    <a:pt x="4294" y="12808"/>
                    <a:pt x="4312" y="13373"/>
                    <a:pt x="4271" y="13937"/>
                  </a:cubicBezTo>
                  <a:cubicBezTo>
                    <a:pt x="4255" y="14159"/>
                    <a:pt x="4354" y="14368"/>
                    <a:pt x="4512" y="14449"/>
                  </a:cubicBezTo>
                  <a:cubicBezTo>
                    <a:pt x="4755" y="14573"/>
                    <a:pt x="5019" y="14369"/>
                    <a:pt x="5058" y="14031"/>
                  </a:cubicBezTo>
                  <a:cubicBezTo>
                    <a:pt x="5129" y="12469"/>
                    <a:pt x="5190" y="10755"/>
                    <a:pt x="4486" y="9419"/>
                  </a:cubicBezTo>
                  <a:cubicBezTo>
                    <a:pt x="4044" y="8582"/>
                    <a:pt x="3373" y="7947"/>
                    <a:pt x="2601" y="7919"/>
                  </a:cubicBezTo>
                  <a:close/>
                  <a:moveTo>
                    <a:pt x="10785" y="7919"/>
                  </a:moveTo>
                  <a:cubicBezTo>
                    <a:pt x="10021" y="7891"/>
                    <a:pt x="9340" y="8476"/>
                    <a:pt x="8887" y="9291"/>
                  </a:cubicBezTo>
                  <a:cubicBezTo>
                    <a:pt x="8323" y="10307"/>
                    <a:pt x="8138" y="11574"/>
                    <a:pt x="8185" y="12829"/>
                  </a:cubicBezTo>
                  <a:cubicBezTo>
                    <a:pt x="8200" y="13235"/>
                    <a:pt x="8240" y="13641"/>
                    <a:pt x="8302" y="14039"/>
                  </a:cubicBezTo>
                  <a:cubicBezTo>
                    <a:pt x="8343" y="14320"/>
                    <a:pt x="8552" y="14501"/>
                    <a:pt x="8764" y="14432"/>
                  </a:cubicBezTo>
                  <a:cubicBezTo>
                    <a:pt x="8958" y="14368"/>
                    <a:pt x="9083" y="14110"/>
                    <a:pt x="9043" y="13852"/>
                  </a:cubicBezTo>
                  <a:cubicBezTo>
                    <a:pt x="9010" y="13317"/>
                    <a:pt x="9030" y="12778"/>
                    <a:pt x="9102" y="12249"/>
                  </a:cubicBezTo>
                  <a:cubicBezTo>
                    <a:pt x="9177" y="11697"/>
                    <a:pt x="9307" y="11161"/>
                    <a:pt x="9492" y="10655"/>
                  </a:cubicBezTo>
                  <a:lnTo>
                    <a:pt x="9225" y="13767"/>
                  </a:lnTo>
                  <a:cubicBezTo>
                    <a:pt x="9192" y="14048"/>
                    <a:pt x="9202" y="14344"/>
                    <a:pt x="9258" y="14619"/>
                  </a:cubicBezTo>
                  <a:cubicBezTo>
                    <a:pt x="9303" y="14845"/>
                    <a:pt x="9379" y="15057"/>
                    <a:pt x="9479" y="15250"/>
                  </a:cubicBezTo>
                  <a:lnTo>
                    <a:pt x="9693" y="21046"/>
                  </a:lnTo>
                  <a:cubicBezTo>
                    <a:pt x="9716" y="21361"/>
                    <a:pt x="9927" y="21600"/>
                    <a:pt x="10168" y="21583"/>
                  </a:cubicBezTo>
                  <a:cubicBezTo>
                    <a:pt x="10390" y="21568"/>
                    <a:pt x="10565" y="21337"/>
                    <a:pt x="10584" y="21046"/>
                  </a:cubicBezTo>
                  <a:lnTo>
                    <a:pt x="10759" y="16699"/>
                  </a:lnTo>
                  <a:lnTo>
                    <a:pt x="10922" y="20995"/>
                  </a:lnTo>
                  <a:cubicBezTo>
                    <a:pt x="10932" y="21334"/>
                    <a:pt x="11151" y="21592"/>
                    <a:pt x="11409" y="21575"/>
                  </a:cubicBezTo>
                  <a:cubicBezTo>
                    <a:pt x="11649" y="21559"/>
                    <a:pt x="11838" y="21310"/>
                    <a:pt x="11845" y="20995"/>
                  </a:cubicBezTo>
                  <a:lnTo>
                    <a:pt x="12034" y="15190"/>
                  </a:lnTo>
                  <a:cubicBezTo>
                    <a:pt x="12121" y="15042"/>
                    <a:pt x="12193" y="14880"/>
                    <a:pt x="12242" y="14704"/>
                  </a:cubicBezTo>
                  <a:cubicBezTo>
                    <a:pt x="12314" y="14441"/>
                    <a:pt x="12338" y="14156"/>
                    <a:pt x="12313" y="13877"/>
                  </a:cubicBezTo>
                  <a:lnTo>
                    <a:pt x="12021" y="10664"/>
                  </a:lnTo>
                  <a:cubicBezTo>
                    <a:pt x="12200" y="11168"/>
                    <a:pt x="12331" y="11701"/>
                    <a:pt x="12404" y="12249"/>
                  </a:cubicBezTo>
                  <a:cubicBezTo>
                    <a:pt x="12479" y="12808"/>
                    <a:pt x="12491" y="13373"/>
                    <a:pt x="12450" y="13937"/>
                  </a:cubicBezTo>
                  <a:cubicBezTo>
                    <a:pt x="12433" y="14159"/>
                    <a:pt x="12532" y="14368"/>
                    <a:pt x="12690" y="14449"/>
                  </a:cubicBezTo>
                  <a:cubicBezTo>
                    <a:pt x="12933" y="14573"/>
                    <a:pt x="13204" y="14369"/>
                    <a:pt x="13243" y="14031"/>
                  </a:cubicBezTo>
                  <a:cubicBezTo>
                    <a:pt x="13313" y="12469"/>
                    <a:pt x="13375" y="10755"/>
                    <a:pt x="12671" y="9419"/>
                  </a:cubicBezTo>
                  <a:cubicBezTo>
                    <a:pt x="12229" y="8582"/>
                    <a:pt x="11557" y="7947"/>
                    <a:pt x="10785" y="7919"/>
                  </a:cubicBezTo>
                  <a:close/>
                  <a:moveTo>
                    <a:pt x="18970" y="7919"/>
                  </a:moveTo>
                  <a:cubicBezTo>
                    <a:pt x="18206" y="7891"/>
                    <a:pt x="17524" y="8476"/>
                    <a:pt x="17072" y="9291"/>
                  </a:cubicBezTo>
                  <a:cubicBezTo>
                    <a:pt x="16508" y="10307"/>
                    <a:pt x="16323" y="11574"/>
                    <a:pt x="16370" y="12829"/>
                  </a:cubicBezTo>
                  <a:cubicBezTo>
                    <a:pt x="16385" y="13235"/>
                    <a:pt x="16425" y="13641"/>
                    <a:pt x="16487" y="14039"/>
                  </a:cubicBezTo>
                  <a:cubicBezTo>
                    <a:pt x="16528" y="14320"/>
                    <a:pt x="16737" y="14501"/>
                    <a:pt x="16948" y="14432"/>
                  </a:cubicBezTo>
                  <a:cubicBezTo>
                    <a:pt x="17143" y="14368"/>
                    <a:pt x="17268" y="14110"/>
                    <a:pt x="17228" y="13852"/>
                  </a:cubicBezTo>
                  <a:cubicBezTo>
                    <a:pt x="17194" y="13317"/>
                    <a:pt x="17214" y="12778"/>
                    <a:pt x="17286" y="12249"/>
                  </a:cubicBezTo>
                  <a:cubicBezTo>
                    <a:pt x="17362" y="11697"/>
                    <a:pt x="17491" y="11161"/>
                    <a:pt x="17676" y="10655"/>
                  </a:cubicBezTo>
                  <a:lnTo>
                    <a:pt x="17403" y="13767"/>
                  </a:lnTo>
                  <a:cubicBezTo>
                    <a:pt x="17370" y="14048"/>
                    <a:pt x="17380" y="14344"/>
                    <a:pt x="17436" y="14619"/>
                  </a:cubicBezTo>
                  <a:cubicBezTo>
                    <a:pt x="17481" y="14845"/>
                    <a:pt x="17557" y="15057"/>
                    <a:pt x="17657" y="15250"/>
                  </a:cubicBezTo>
                  <a:lnTo>
                    <a:pt x="17878" y="21046"/>
                  </a:lnTo>
                  <a:cubicBezTo>
                    <a:pt x="17901" y="21361"/>
                    <a:pt x="18105" y="21600"/>
                    <a:pt x="18346" y="21583"/>
                  </a:cubicBezTo>
                  <a:cubicBezTo>
                    <a:pt x="18568" y="21568"/>
                    <a:pt x="18750" y="21337"/>
                    <a:pt x="18769" y="21046"/>
                  </a:cubicBezTo>
                  <a:lnTo>
                    <a:pt x="18938" y="16699"/>
                  </a:lnTo>
                  <a:lnTo>
                    <a:pt x="19107" y="20995"/>
                  </a:lnTo>
                  <a:cubicBezTo>
                    <a:pt x="19117" y="21334"/>
                    <a:pt x="19336" y="21592"/>
                    <a:pt x="19594" y="21575"/>
                  </a:cubicBezTo>
                  <a:cubicBezTo>
                    <a:pt x="19834" y="21559"/>
                    <a:pt x="20023" y="21310"/>
                    <a:pt x="20030" y="20995"/>
                  </a:cubicBezTo>
                  <a:lnTo>
                    <a:pt x="20218" y="15190"/>
                  </a:lnTo>
                  <a:cubicBezTo>
                    <a:pt x="20305" y="15042"/>
                    <a:pt x="20371" y="14880"/>
                    <a:pt x="20420" y="14704"/>
                  </a:cubicBezTo>
                  <a:cubicBezTo>
                    <a:pt x="20492" y="14441"/>
                    <a:pt x="20522" y="14156"/>
                    <a:pt x="20498" y="13877"/>
                  </a:cubicBezTo>
                  <a:lnTo>
                    <a:pt x="20205" y="10664"/>
                  </a:lnTo>
                  <a:cubicBezTo>
                    <a:pt x="20385" y="11168"/>
                    <a:pt x="20509" y="11701"/>
                    <a:pt x="20582" y="12249"/>
                  </a:cubicBezTo>
                  <a:cubicBezTo>
                    <a:pt x="20657" y="12808"/>
                    <a:pt x="20676" y="13373"/>
                    <a:pt x="20634" y="13937"/>
                  </a:cubicBezTo>
                  <a:cubicBezTo>
                    <a:pt x="20618" y="14159"/>
                    <a:pt x="20717" y="14368"/>
                    <a:pt x="20875" y="14449"/>
                  </a:cubicBezTo>
                  <a:cubicBezTo>
                    <a:pt x="21118" y="14573"/>
                    <a:pt x="21382" y="14369"/>
                    <a:pt x="21421" y="14031"/>
                  </a:cubicBezTo>
                  <a:cubicBezTo>
                    <a:pt x="21492" y="12469"/>
                    <a:pt x="21560" y="10755"/>
                    <a:pt x="20855" y="9419"/>
                  </a:cubicBezTo>
                  <a:cubicBezTo>
                    <a:pt x="20414" y="8582"/>
                    <a:pt x="19742" y="7947"/>
                    <a:pt x="18970" y="7919"/>
                  </a:cubicBezTo>
                  <a:close/>
                </a:path>
              </a:pathLst>
            </a:custGeom>
            <a:solidFill>
              <a:srgbClr val="516B7E"/>
            </a:solidFill>
            <a:ln w="3175" cap="flat">
              <a:noFill/>
              <a:miter lim="400000"/>
            </a:ln>
            <a:effectLst/>
          </p:spPr>
          <p:txBody>
            <a:bodyPr wrap="square" lIns="0" tIns="0" rIns="0" bIns="0" numCol="1" anchor="ctr">
              <a:noAutofit/>
            </a:bodyPr>
            <a:lstStyle/>
            <a:p>
              <a:pPr marL="0" marR="0" lvl="0" indent="0" algn="ctr" defTabSz="1087078" eaLnBrk="1" fontAlgn="auto" latinLnBrk="0" hangingPunct="0">
                <a:lnSpc>
                  <a:spcPct val="100000"/>
                </a:lnSpc>
                <a:spcBef>
                  <a:spcPts val="0"/>
                </a:spcBef>
                <a:spcAft>
                  <a:spcPts val="0"/>
                </a:spcAft>
                <a:buClrTx/>
                <a:buSzTx/>
                <a:buFontTx/>
                <a:buNone/>
                <a:tabLst/>
                <a:defRPr sz="3800" b="0">
                  <a:solidFill>
                    <a:srgbClr val="556A7C"/>
                  </a:solidFill>
                  <a:latin typeface="Helvetica Neue Medium"/>
                  <a:ea typeface="Helvetica Neue Medium"/>
                  <a:cs typeface="Helvetica Neue Medium"/>
                  <a:sym typeface="Helvetica Neue Medium"/>
                </a:defRPr>
              </a:pPr>
              <a:endParaRPr kumimoji="0" sz="800" b="0" i="0" u="none" strike="noStrike" kern="0" cap="none" spc="0" normalizeH="0" baseline="0" noProof="0">
                <a:ln>
                  <a:noFill/>
                </a:ln>
                <a:solidFill>
                  <a:srgbClr val="556A7C"/>
                </a:solidFill>
                <a:effectLst/>
                <a:uLnTx/>
                <a:uFillTx/>
                <a:latin typeface="Montserrat Medium"/>
                <a:ea typeface="Helvetica Neue Medium"/>
                <a:cs typeface="Helvetica Neue Medium"/>
                <a:sym typeface="Helvetica Neue Medium"/>
              </a:endParaRPr>
            </a:p>
          </p:txBody>
        </p:sp>
      </p:grpSp>
      <p:pic>
        <p:nvPicPr>
          <p:cNvPr id="2" name="object 4">
            <a:extLst>
              <a:ext uri="{FF2B5EF4-FFF2-40B4-BE49-F238E27FC236}">
                <a16:creationId xmlns:a16="http://schemas.microsoft.com/office/drawing/2014/main" id="{88010CB4-2AD5-CE1F-0451-B817A2BA68CB}"/>
              </a:ext>
            </a:extLst>
          </p:cNvPr>
          <p:cNvPicPr/>
          <p:nvPr/>
        </p:nvPicPr>
        <p:blipFill>
          <a:blip r:embed="rId2" cstate="print"/>
          <a:stretch>
            <a:fillRect/>
          </a:stretch>
        </p:blipFill>
        <p:spPr>
          <a:xfrm>
            <a:off x="5425537" y="2951138"/>
            <a:ext cx="343631" cy="328378"/>
          </a:xfrm>
          <a:prstGeom prst="rect">
            <a:avLst/>
          </a:prstGeom>
        </p:spPr>
      </p:pic>
    </p:spTree>
    <p:extLst>
      <p:ext uri="{BB962C8B-B14F-4D97-AF65-F5344CB8AC3E}">
        <p14:creationId xmlns:p14="http://schemas.microsoft.com/office/powerpoint/2010/main" val="609021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DF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DF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DF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DF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1279</TotalTime>
  <Words>1398</Words>
  <Application>Microsoft Office PowerPoint</Application>
  <PresentationFormat>Personnalisé</PresentationFormat>
  <Paragraphs>267</Paragraphs>
  <Slides>20</Slides>
  <Notes>2</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20</vt:i4>
      </vt:variant>
    </vt:vector>
  </HeadingPairs>
  <TitlesOfParts>
    <vt:vector size="35" baseType="lpstr">
      <vt:lpstr>Arial</vt:lpstr>
      <vt:lpstr>Calibri</vt:lpstr>
      <vt:lpstr>Calibri Light</vt:lpstr>
      <vt:lpstr>Garamond</vt:lpstr>
      <vt:lpstr>Montserrat</vt:lpstr>
      <vt:lpstr>Montserrat Black</vt:lpstr>
      <vt:lpstr>Montserrat Bold</vt:lpstr>
      <vt:lpstr>Montserrat Light</vt:lpstr>
      <vt:lpstr>Montserrat Medium</vt:lpstr>
      <vt:lpstr>Montserrat SemiBold</vt:lpstr>
      <vt:lpstr>Wingdings</vt:lpstr>
      <vt:lpstr>Office Theme</vt:lpstr>
      <vt:lpstr>5_Office Theme</vt:lpstr>
      <vt:lpstr>1_Office Theme</vt:lpstr>
      <vt:lpstr>2_Office Theme</vt:lpstr>
      <vt:lpstr>PRÉSENTATION DE LA SOCIÉTÉ</vt:lpstr>
      <vt:lpstr>POURQUOI NOUS??</vt:lpstr>
      <vt:lpstr>POURQUOI NOUS??</vt:lpstr>
      <vt:lpstr>Présentation PowerPoint</vt:lpstr>
      <vt:lpstr>Présentation PowerPoint</vt:lpstr>
      <vt:lpstr>Présentation PowerPoint</vt:lpstr>
      <vt:lpstr>DIRECTEURS GÉNÉRAUX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DÉTAILS DU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Profile v1.1</dc:title>
  <dc:creator>Solid Project</dc:creator>
  <cp:lastModifiedBy>Ella d'Almeida</cp:lastModifiedBy>
  <cp:revision>105</cp:revision>
  <dcterms:created xsi:type="dcterms:W3CDTF">2020-09-01T10:00:15Z</dcterms:created>
  <dcterms:modified xsi:type="dcterms:W3CDTF">2022-11-08T07:19:53Z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2020-09-01T00:00:00Z</vt:filetime>
  </property>
  <property fmtid="{D5CDD505-2E9C-101B-9397-08002B2CF9AE}" pid="3" name="Creator">
    <vt:lpwstr>Serif Affinity Publisher 1.8.3</vt:lpwstr>
  </property>
  <property fmtid="{D5CDD505-2E9C-101B-9397-08002B2CF9AE}" pid="4" name="LastSaved">
    <vt:filetime>2020-09-01T00:00:00Z</vt:filetime>
  </property>
</Properties>
</file>