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1" r:id="rId2"/>
    <p:sldId id="429" r:id="rId3"/>
    <p:sldId id="423" r:id="rId4"/>
    <p:sldId id="888" r:id="rId5"/>
    <p:sldId id="889" r:id="rId6"/>
    <p:sldId id="890" r:id="rId7"/>
    <p:sldId id="908" r:id="rId8"/>
    <p:sldId id="892" r:id="rId9"/>
    <p:sldId id="893" r:id="rId10"/>
    <p:sldId id="891" r:id="rId11"/>
    <p:sldId id="894" r:id="rId12"/>
    <p:sldId id="759" r:id="rId13"/>
    <p:sldId id="491" r:id="rId14"/>
    <p:sldId id="895" r:id="rId15"/>
    <p:sldId id="795" r:id="rId16"/>
    <p:sldId id="760" r:id="rId17"/>
    <p:sldId id="761" r:id="rId18"/>
    <p:sldId id="764" r:id="rId19"/>
    <p:sldId id="846" r:id="rId20"/>
    <p:sldId id="897" r:id="rId21"/>
    <p:sldId id="896" r:id="rId22"/>
    <p:sldId id="842" r:id="rId23"/>
    <p:sldId id="844" r:id="rId24"/>
    <p:sldId id="865" r:id="rId25"/>
    <p:sldId id="877" r:id="rId26"/>
    <p:sldId id="781" r:id="rId27"/>
    <p:sldId id="772" r:id="rId28"/>
    <p:sldId id="900" r:id="rId29"/>
    <p:sldId id="775" r:id="rId30"/>
    <p:sldId id="777" r:id="rId31"/>
    <p:sldId id="780" r:id="rId32"/>
    <p:sldId id="899" r:id="rId33"/>
    <p:sldId id="785" r:id="rId34"/>
    <p:sldId id="786" r:id="rId35"/>
    <p:sldId id="904" r:id="rId36"/>
    <p:sldId id="903" r:id="rId37"/>
    <p:sldId id="902" r:id="rId38"/>
    <p:sldId id="796" r:id="rId39"/>
    <p:sldId id="787" r:id="rId40"/>
    <p:sldId id="906" r:id="rId41"/>
    <p:sldId id="907" r:id="rId42"/>
    <p:sldId id="799" r:id="rId43"/>
    <p:sldId id="887" r:id="rId44"/>
    <p:sldId id="905" r:id="rId45"/>
    <p:sldId id="321" r:id="rId46"/>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dre" initials="LAW" lastIdx="1" clrIdx="0">
    <p:extLst>
      <p:ext uri="{19B8F6BF-5375-455C-9EA6-DF929625EA0E}">
        <p15:presenceInfo xmlns:p15="http://schemas.microsoft.com/office/powerpoint/2012/main" userId="Leand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FF7C80"/>
    <a:srgbClr val="FFFF00"/>
    <a:srgbClr val="FFFFFF"/>
    <a:srgbClr val="CCFFCC"/>
    <a:srgbClr val="CCECFF"/>
    <a:srgbClr val="FF6699"/>
    <a:srgbClr val="CC66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383" autoAdjust="0"/>
  </p:normalViewPr>
  <p:slideViewPr>
    <p:cSldViewPr snapToGrid="0">
      <p:cViewPr>
        <p:scale>
          <a:sx n="80" d="100"/>
          <a:sy n="80" d="100"/>
        </p:scale>
        <p:origin x="360" y="-3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32" tIns="49516" rIns="99032" bIns="49516"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32" tIns="49516" rIns="99032" bIns="49516" rtlCol="0"/>
          <a:lstStyle>
            <a:lvl1pPr algn="r">
              <a:defRPr sz="1300"/>
            </a:lvl1pPr>
          </a:lstStyle>
          <a:p>
            <a:fld id="{11222C7D-7A4D-4E64-8D8F-579A17140231}" type="datetimeFigureOut">
              <a:rPr lang="fr-FR" smtClean="0"/>
              <a:pPr/>
              <a:t>23/01/2018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2" tIns="49516" rIns="99032" bIns="49516" rtlCol="0" anchor="ctr"/>
          <a:lstStyle/>
          <a:p>
            <a:endParaRPr lang="fr-FR"/>
          </a:p>
        </p:txBody>
      </p:sp>
      <p:sp>
        <p:nvSpPr>
          <p:cNvPr id="5" name="Espace réservé des commentaires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7"/>
            <a:ext cx="3076363" cy="513507"/>
          </a:xfrm>
          <a:prstGeom prst="rect">
            <a:avLst/>
          </a:prstGeom>
        </p:spPr>
        <p:txBody>
          <a:bodyPr vert="horz" lIns="99032" tIns="49516" rIns="99032" bIns="4951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32" tIns="49516" rIns="99032" bIns="49516" rtlCol="0" anchor="b"/>
          <a:lstStyle>
            <a:lvl1pPr algn="r">
              <a:defRPr sz="1300"/>
            </a:lvl1pPr>
          </a:lstStyle>
          <a:p>
            <a:fld id="{D25F308E-1E8B-4971-BED4-FA8D2623719B}" type="slidenum">
              <a:rPr lang="fr-FR" smtClean="0"/>
              <a:pPr/>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88539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AC5EBD7-5ECC-4145-97F8-BF5AC5616BFD}" type="datetime1">
              <a:rPr lang="fr-FR" smtClean="0"/>
              <a:pPr/>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91554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28EC13-1718-4ED9-A103-5F9936688D79}" type="datetime1">
              <a:rPr lang="fr-FR" smtClean="0"/>
              <a:pPr/>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80922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ED6E0C-FF42-4313-BBAD-8E9C62C66370}" type="datetime1">
              <a:rPr lang="fr-FR" smtClean="0"/>
              <a:pPr/>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92817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5580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97EAB1F-FBD6-430A-8C0E-0729B89D2BCB}" type="datetime1">
              <a:rPr lang="fr-FR" smtClean="0"/>
              <a:pPr/>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00976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69964EC-F872-420C-A805-E72F1558268E}" type="datetime1">
              <a:rPr lang="fr-FR" smtClean="0"/>
              <a:pPr/>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452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D1EFC1F-E26C-4329-9261-4F3DFD2BBB49}" type="datetime1">
              <a:rPr lang="fr-FR" smtClean="0"/>
              <a:pPr/>
              <a:t>23/01/2018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8682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D6896C9-6239-4316-952F-60AA82723F21}" type="datetime1">
              <a:rPr lang="fr-FR" smtClean="0"/>
              <a:pPr/>
              <a:t>23/01/2018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6894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55515F-05F0-4A37-B914-B652B5D32315}" type="datetime1">
              <a:rPr lang="fr-FR" smtClean="0"/>
              <a:pPr/>
              <a:t>23/01/2018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546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23B9E62-323A-49AF-89FC-FC34C1353077}" type="datetime1">
              <a:rPr lang="fr-FR" smtClean="0"/>
              <a:pPr/>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5338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DB94997-D007-4CD5-9F77-A6BDE6E5433C}" type="datetime1">
              <a:rPr lang="fr-FR" smtClean="0"/>
              <a:pPr/>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467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73B4-9E1C-4B77-B3E3-4B1E4B0E9EA9}" type="datetime1">
              <a:rPr lang="fr-FR" smtClean="0"/>
              <a:pPr/>
              <a:t>23/01/2018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pPr/>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3C932D-5BA0-4877-A69A-300155FF16EC}"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a:t>
            </a:fld>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10" y="0"/>
            <a:ext cx="12455610" cy="6858000"/>
          </a:xfrm>
          <a:prstGeom prst="rect">
            <a:avLst/>
          </a:prstGeom>
        </p:spPr>
      </p:pic>
    </p:spTree>
    <p:extLst>
      <p:ext uri="{BB962C8B-B14F-4D97-AF65-F5344CB8AC3E}">
        <p14:creationId xmlns:p14="http://schemas.microsoft.com/office/powerpoint/2010/main" val="292620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4590908C-A45F-4507-ABF8-A5B236E2CCE2}" type="datetime1">
              <a:rPr lang="fr-FR" sz="1600" b="1" smtClean="0">
                <a:solidFill>
                  <a:prstClr val="black">
                    <a:tint val="75000"/>
                  </a:prstClr>
                </a:solidFill>
                <a:latin typeface="Agency FB" pitchFamily="34" charset="0"/>
              </a:rPr>
              <a:pPr/>
              <a:t>23/01/2018</a:t>
            </a:fld>
            <a:endParaRPr lang="fr-FR" b="1" dirty="0">
              <a:solidFill>
                <a:prstClr val="black">
                  <a:tint val="75000"/>
                </a:prstClr>
              </a:solidFill>
              <a:latin typeface="Agency FB" pitchFamily="34" charset="0"/>
            </a:endParaRPr>
          </a:p>
        </p:txBody>
      </p:sp>
      <p:sp>
        <p:nvSpPr>
          <p:cNvPr id="9" name="Espace réservé du numéro de diapositive 8"/>
          <p:cNvSpPr>
            <a:spLocks noGrp="1"/>
          </p:cNvSpPr>
          <p:nvPr>
            <p:ph type="sldNum" sz="quarter" idx="12"/>
          </p:nvPr>
        </p:nvSpPr>
        <p:spPr>
          <a:xfrm>
            <a:off x="2614749" y="6492875"/>
            <a:ext cx="2743200" cy="365125"/>
          </a:xfrm>
        </p:spPr>
        <p:txBody>
          <a:bodyPr/>
          <a:lstStyle/>
          <a:p>
            <a:fld id="{4C098E6C-35DE-4299-9817-4A72F0EAE663}" type="slidenum">
              <a:rPr lang="fr-FR" sz="1400" b="1" smtClean="0">
                <a:solidFill>
                  <a:prstClr val="black">
                    <a:tint val="75000"/>
                  </a:prstClr>
                </a:solidFill>
                <a:latin typeface="Agency FB" pitchFamily="34" charset="0"/>
              </a:rPr>
              <a:pPr/>
              <a:t>10</a:t>
            </a:fld>
            <a:endParaRPr lang="fr-FR" sz="1400" b="1" dirty="0">
              <a:solidFill>
                <a:prstClr val="black">
                  <a:tint val="75000"/>
                </a:prstClr>
              </a:solidFill>
              <a:latin typeface="Agency FB" pitchFamily="34" charset="0"/>
            </a:endParaRPr>
          </a:p>
        </p:txBody>
      </p:sp>
      <p:sp>
        <p:nvSpPr>
          <p:cNvPr id="15" name="Sous-titre 2"/>
          <p:cNvSpPr txBox="1">
            <a:spLocks/>
          </p:cNvSpPr>
          <p:nvPr/>
        </p:nvSpPr>
        <p:spPr>
          <a:xfrm>
            <a:off x="1045124" y="1003540"/>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a:solidFill>
                  <a:prstClr val="black"/>
                </a:solidFill>
                <a:latin typeface="Bodoni MT Black" pitchFamily="18" charset="0"/>
              </a:rPr>
              <a:t> </a:t>
            </a:r>
            <a:r>
              <a:rPr lang="fr-FR" sz="2400" dirty="0">
                <a:solidFill>
                  <a:srgbClr val="C00000"/>
                </a:solidFill>
                <a:latin typeface="Bodoni MT Black" pitchFamily="18" charset="0"/>
              </a:rPr>
              <a:t>CHRONOLOGIE DU GROUPE MEDIA CONTACT</a:t>
            </a:r>
          </a:p>
        </p:txBody>
      </p:sp>
      <p:sp>
        <p:nvSpPr>
          <p:cNvPr id="10"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2" name="Image 1"/>
          <p:cNvPicPr>
            <a:picLocks noChangeAspect="1"/>
          </p:cNvPicPr>
          <p:nvPr/>
        </p:nvPicPr>
        <p:blipFill rotWithShape="1">
          <a:blip r:embed="rId2"/>
          <a:srcRect l="642"/>
          <a:stretch/>
        </p:blipFill>
        <p:spPr>
          <a:xfrm>
            <a:off x="1532585" y="1515331"/>
            <a:ext cx="9800937" cy="4611649"/>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1553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11</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effectLst/>
                    <a:latin typeface="Aharoni" panose="02010803020104030203" pitchFamily="2" charset="-79"/>
                    <a:ea typeface="SimSun" panose="02010600030101010101" pitchFamily="2" charset="-122"/>
                    <a:cs typeface="Aharoni" panose="02010803020104030203" pitchFamily="2" charset="-79"/>
                  </a:rPr>
                  <a:t>NOS ATOUTS ET SOLUTIONS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3948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23/01/2018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12</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571329" y="0"/>
            <a:ext cx="6912459"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NOS ATOUTS ET SOLUTIONS</a:t>
            </a:r>
          </a:p>
        </p:txBody>
      </p:sp>
      <p:grpSp>
        <p:nvGrpSpPr>
          <p:cNvPr id="7" name="Page-1"/>
          <p:cNvGrpSpPr/>
          <p:nvPr/>
        </p:nvGrpSpPr>
        <p:grpSpPr>
          <a:xfrm>
            <a:off x="1630958" y="1410730"/>
            <a:ext cx="6653234" cy="4225797"/>
            <a:chOff x="-20321" y="39713"/>
            <a:chExt cx="6421752" cy="4356713"/>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sz="2000"/>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sz="2000"/>
              </a:p>
            </p:txBody>
          </p:sp>
        </p:grpSp>
        <p:sp>
          <p:nvSpPr>
            <p:cNvPr id="10" name="Text 2"/>
            <p:cNvSpPr txBox="1"/>
            <p:nvPr/>
          </p:nvSpPr>
          <p:spPr>
            <a:xfrm>
              <a:off x="1245490" y="39713"/>
              <a:ext cx="3206344" cy="402874"/>
            </a:xfrm>
            <a:prstGeom prst="rect">
              <a:avLst/>
            </a:prstGeom>
            <a:noFill/>
          </p:spPr>
          <p:txBody>
            <a:bodyPr wrap="square" lIns="36000" tIns="0" rIns="36000" bIns="0" rtlCol="0" anchor="ctr"/>
            <a:lstStyle/>
            <a:p>
              <a:pPr algn="ctr">
                <a:spcAft>
                  <a:spcPts val="0"/>
                </a:spcAft>
              </a:pPr>
              <a:r>
                <a:rPr lang="fr-FR" sz="2000" kern="100" dirty="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NOS ATOUTS</a:t>
              </a:r>
              <a:endParaRPr lang="fr-FR" sz="20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17104" y="77094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4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9209" y="136925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10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0321" y="199465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10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16297" y="3839713"/>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6</a:t>
              </a:r>
              <a:endParaRPr lang="fr-FR" sz="1100" b="1" kern="100" dirty="0">
                <a:effectLst/>
                <a:ea typeface="SimSun" panose="02010600030101010101" pitchFamily="2" charset="-122"/>
                <a:cs typeface="Times New Roman" panose="02020603050405020304" pitchFamily="18" charset="0"/>
              </a:endParaRPr>
            </a:p>
          </p:txBody>
        </p:sp>
        <p:sp>
          <p:nvSpPr>
            <p:cNvPr id="16" name="Text 3"/>
            <p:cNvSpPr txBox="1"/>
            <p:nvPr/>
          </p:nvSpPr>
          <p:spPr>
            <a:xfrm>
              <a:off x="632253" y="710236"/>
              <a:ext cx="5632470" cy="635224"/>
            </a:xfrm>
            <a:prstGeom prst="rect">
              <a:avLst/>
            </a:prstGeom>
            <a:noFill/>
          </p:spPr>
          <p:txBody>
            <a:bodyPr wrap="square" lIns="36000" tIns="0" rIns="36000" bIns="0" rtlCol="0" anchor="ctr"/>
            <a:lstStyle/>
            <a:p>
              <a:pPr algn="just">
                <a:spcAft>
                  <a:spcPts val="0"/>
                </a:spcAft>
              </a:pPr>
              <a:r>
                <a:rPr lang="fr-FR" sz="1600" dirty="0">
                  <a:latin typeface="Berlin Sans FB" panose="020E0602020502020306" pitchFamily="34" charset="0"/>
                </a:rPr>
                <a:t>Stratégie de différenciation basée principalement sur la qualité et la création de valeur ajoutée pour nos clients.</a:t>
              </a:r>
              <a:endParaRPr lang="fr-FR" sz="14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645426" y="1329529"/>
              <a:ext cx="5358660" cy="666993"/>
            </a:xfrm>
            <a:prstGeom prst="rect">
              <a:avLst/>
            </a:prstGeom>
            <a:noFill/>
          </p:spPr>
          <p:txBody>
            <a:bodyPr wrap="square" lIns="36000" tIns="0" rIns="36000" bIns="0" rtlCol="0" anchor="ctr"/>
            <a:lstStyle/>
            <a:p>
              <a:pPr algn="just">
                <a:spcAft>
                  <a:spcPts val="0"/>
                </a:spcAft>
              </a:pPr>
              <a:r>
                <a:rPr lang="fr-FR" sz="1600" dirty="0">
                  <a:latin typeface="Berlin Sans FB" panose="020E0602020502020306" pitchFamily="34" charset="0"/>
                </a:rPr>
                <a:t>Partenariats avec les sociétés leaders sur leur secteur d’activité</a:t>
              </a:r>
              <a:r>
                <a:rPr lang="fr-FR" sz="1600" kern="100" dirty="0">
                  <a:solidFill>
                    <a:srgbClr val="000000"/>
                  </a:solidFill>
                  <a:effectLst/>
                  <a:latin typeface="Berlin Sans FB" pitchFamily="34" charset="0"/>
                  <a:ea typeface="SimSun" panose="02010600030101010101" pitchFamily="2" charset="-122"/>
                  <a:cs typeface="Times New Roman" panose="02020603050405020304" pitchFamily="18" charset="0"/>
                </a:rPr>
                <a:t>.</a:t>
              </a:r>
              <a:endParaRPr lang="fr-FR" sz="1600" kern="100" dirty="0">
                <a:effectLst/>
                <a:latin typeface="Berlin Sans FB" pitchFamily="34" charset="0"/>
                <a:ea typeface="SimSun" panose="02010600030101010101" pitchFamily="2" charset="-122"/>
                <a:cs typeface="Times New Roman" panose="02020603050405020304" pitchFamily="18" charset="0"/>
              </a:endParaRPr>
            </a:p>
            <a:p>
              <a:pPr algn="l">
                <a:spcAft>
                  <a:spcPts val="0"/>
                </a:spcAft>
              </a:pPr>
              <a:r>
                <a:rPr lang="fr-FR" sz="700" kern="100" dirty="0">
                  <a:effectLst/>
                  <a:latin typeface="Calibri" panose="020F0502020204030204" pitchFamily="34" charset="0"/>
                  <a:ea typeface="SimSun" panose="02010600030101010101" pitchFamily="2" charset="-122"/>
                  <a:cs typeface="Times New Roman" panose="02020603050405020304" pitchFamily="18" charset="0"/>
                </a:rPr>
                <a:t> </a:t>
              </a:r>
              <a:endParaRPr lang="fr-FR" sz="11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645426" y="1940298"/>
              <a:ext cx="5632470" cy="625197"/>
            </a:xfrm>
            <a:prstGeom prst="rect">
              <a:avLst/>
            </a:prstGeom>
            <a:noFill/>
          </p:spPr>
          <p:txBody>
            <a:bodyPr wrap="square" lIns="36000" tIns="0" rIns="36000" bIns="0" rtlCol="0" anchor="ctr"/>
            <a:lstStyle/>
            <a:p>
              <a:pPr algn="just"/>
              <a:r>
                <a:rPr lang="fr-FR" sz="1600" kern="100" dirty="0">
                  <a:latin typeface="Berlin Sans FB" pitchFamily="34" charset="0"/>
                  <a:ea typeface="SimSun" panose="02010600030101010101" pitchFamily="2" charset="-122"/>
                  <a:cs typeface="Times New Roman" panose="02020603050405020304" pitchFamily="18" charset="0"/>
                </a:rPr>
                <a:t>Taux de satisfaction élevés pour les clients finaux de nos clients donneurs d’ordre.</a:t>
              </a:r>
              <a:endParaRPr lang="fr-FR" sz="2000" kern="100" dirty="0">
                <a:effectLst/>
                <a:latin typeface="Berlin Sans FB" pitchFamily="34" charset="0"/>
                <a:ea typeface="SimSun" panose="02010600030101010101" pitchFamily="2" charset="-122"/>
                <a:cs typeface="Times New Roman" panose="02020603050405020304" pitchFamily="18" charset="0"/>
              </a:endParaRPr>
            </a:p>
          </p:txBody>
        </p:sp>
        <p:sp>
          <p:nvSpPr>
            <p:cNvPr id="19" name="Text 6"/>
            <p:cNvSpPr txBox="1"/>
            <p:nvPr/>
          </p:nvSpPr>
          <p:spPr>
            <a:xfrm>
              <a:off x="671771" y="3736809"/>
              <a:ext cx="5729660" cy="659617"/>
            </a:xfrm>
            <a:prstGeom prst="rect">
              <a:avLst/>
            </a:prstGeom>
            <a:noFill/>
          </p:spPr>
          <p:txBody>
            <a:bodyPr wrap="square" lIns="36000" tIns="0" rIns="36000" bIns="0" rtlCol="0" anchor="ctr"/>
            <a:lstStyle/>
            <a:p>
              <a:pPr algn="just"/>
              <a:r>
                <a:rPr lang="fr-FR" sz="1600" kern="100" dirty="0">
                  <a:solidFill>
                    <a:srgbClr val="000000"/>
                  </a:solidFill>
                  <a:latin typeface="Berlin Sans FB" pitchFamily="34" charset="0"/>
                  <a:ea typeface="SimSun" panose="02010600030101010101" pitchFamily="2" charset="-122"/>
                  <a:cs typeface="Times New Roman" panose="02020603050405020304" pitchFamily="18" charset="0"/>
                </a:rPr>
                <a:t>Volonté de créer de la valeur ajoutée et d’être identifié comme un partenaire et non comme un simple exécutant.</a:t>
              </a:r>
              <a:endParaRPr lang="fr-FR" sz="16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sz="2000"/>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sz="2000"/>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sz="2000"/>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sz="2000"/>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sz="2000"/>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sz="2000"/>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sz="2000"/>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sz="2000"/>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sz="2000"/>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013"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
        <p:nvSpPr>
          <p:cNvPr id="30" name="Forme libre 29"/>
          <p:cNvSpPr/>
          <p:nvPr/>
        </p:nvSpPr>
        <p:spPr>
          <a:xfrm>
            <a:off x="1642471" y="3898040"/>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050" b="1" kern="100">
              <a:effectLst/>
              <a:ea typeface="SimSun" panose="02010600030101010101" pitchFamily="2" charset="-122"/>
              <a:cs typeface="Times New Roman" panose="02020603050405020304" pitchFamily="18" charset="0"/>
            </a:endParaRPr>
          </a:p>
        </p:txBody>
      </p:sp>
      <p:sp>
        <p:nvSpPr>
          <p:cNvPr id="31" name="Text 6"/>
          <p:cNvSpPr txBox="1"/>
          <p:nvPr/>
        </p:nvSpPr>
        <p:spPr>
          <a:xfrm>
            <a:off x="2355341" y="3798227"/>
            <a:ext cx="5936194" cy="639796"/>
          </a:xfrm>
          <a:prstGeom prst="rect">
            <a:avLst/>
          </a:prstGeom>
          <a:noFill/>
        </p:spPr>
        <p:txBody>
          <a:bodyPr wrap="square" lIns="36000" tIns="0" rIns="36000" bIns="0" rtlCol="0" anchor="ctr"/>
          <a:lstStyle/>
          <a:p>
            <a:pPr algn="just"/>
            <a:r>
              <a:rPr lang="fr-FR" sz="1600" kern="100" dirty="0">
                <a:solidFill>
                  <a:srgbClr val="000000"/>
                </a:solidFill>
                <a:latin typeface="Berlin Sans FB" pitchFamily="34" charset="0"/>
                <a:ea typeface="SimSun" panose="02010600030101010101" pitchFamily="2" charset="-122"/>
                <a:cs typeface="Times New Roman" panose="02020603050405020304" pitchFamily="18" charset="0"/>
              </a:rPr>
              <a:t>Efficience opérationnelle afin de proposer le meilleur service au meilleur coût.</a:t>
            </a:r>
            <a:endParaRPr lang="fr-FR" sz="16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sp>
        <p:nvSpPr>
          <p:cNvPr id="32" name="Forme libre 31"/>
          <p:cNvSpPr/>
          <p:nvPr/>
        </p:nvSpPr>
        <p:spPr>
          <a:xfrm>
            <a:off x="1642471" y="4503631"/>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5</a:t>
            </a:r>
            <a:endParaRPr lang="fr-FR" sz="1050" b="1" kern="100" dirty="0">
              <a:effectLst/>
              <a:ea typeface="SimSun" panose="02010600030101010101" pitchFamily="2" charset="-122"/>
              <a:cs typeface="Times New Roman" panose="02020603050405020304" pitchFamily="18" charset="0"/>
            </a:endParaRPr>
          </a:p>
        </p:txBody>
      </p:sp>
      <p:sp>
        <p:nvSpPr>
          <p:cNvPr id="33" name="Text 6"/>
          <p:cNvSpPr txBox="1"/>
          <p:nvPr/>
        </p:nvSpPr>
        <p:spPr>
          <a:xfrm>
            <a:off x="2355341" y="4403818"/>
            <a:ext cx="5936194" cy="639796"/>
          </a:xfrm>
          <a:prstGeom prst="rect">
            <a:avLst/>
          </a:prstGeom>
          <a:noFill/>
        </p:spPr>
        <p:txBody>
          <a:bodyPr wrap="square" lIns="36000" tIns="0" rIns="36000" bIns="0" rtlCol="0" anchor="ctr"/>
          <a:lstStyle/>
          <a:p>
            <a:pPr algn="just"/>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Perpétuelle remise en question afin de viser l’excellence.</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pic>
        <p:nvPicPr>
          <p:cNvPr id="34" name="Imag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1665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3D3B9891-9B3E-4503-962C-420769552690}" type="datetime1">
              <a:rPr lang="fr-FR" sz="1600" b="1" smtClean="0">
                <a:latin typeface="Agency FB" pitchFamily="34" charset="0"/>
              </a:rPr>
              <a:pPr/>
              <a:t>23/01/2018</a:t>
            </a:fld>
            <a:endParaRPr lang="fr-FR" sz="1600" b="1" dirty="0">
              <a:latin typeface="Agency FB" pitchFamily="34" charset="0"/>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z="1600" b="1" smtClean="0">
                <a:latin typeface="Agency FB" pitchFamily="34" charset="0"/>
              </a:rPr>
              <a:pPr/>
              <a:t>13</a:t>
            </a:fld>
            <a:endParaRPr lang="fr-FR" sz="1600" b="1" dirty="0">
              <a:latin typeface="Agency FB" pitchFamily="34" charset="0"/>
            </a:endParaRPr>
          </a:p>
        </p:txBody>
      </p:sp>
      <p:sp>
        <p:nvSpPr>
          <p:cNvPr id="11" name="Text 2"/>
          <p:cNvSpPr txBox="1"/>
          <p:nvPr/>
        </p:nvSpPr>
        <p:spPr>
          <a:xfrm>
            <a:off x="1925783" y="886129"/>
            <a:ext cx="3321922" cy="390768"/>
          </a:xfrm>
          <a:prstGeom prst="rect">
            <a:avLst/>
          </a:prstGeom>
          <a:noFill/>
        </p:spPr>
        <p:txBody>
          <a:bodyPr wrap="square" lIns="36000" tIns="0" rIns="36000" bIns="0" rtlCol="0" anchor="ctr"/>
          <a:lstStyle/>
          <a:p>
            <a:pPr algn="ctr">
              <a:spcAft>
                <a:spcPts val="0"/>
              </a:spcAft>
            </a:pPr>
            <a:r>
              <a:rPr lang="fr-FR" kern="100" dirty="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NOS SOLUTIONS</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3" name="Titre 1"/>
          <p:cNvSpPr txBox="1">
            <a:spLocks/>
          </p:cNvSpPr>
          <p:nvPr/>
        </p:nvSpPr>
        <p:spPr>
          <a:xfrm>
            <a:off x="4571329" y="0"/>
            <a:ext cx="6912459"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NOS ATOUTS ET SOLUTIONS</a:t>
            </a:r>
          </a:p>
        </p:txBody>
      </p:sp>
      <p:pic>
        <p:nvPicPr>
          <p:cNvPr id="7" name="Image 6" descr="C:\Users\gakpoly\Desktop\CONGO\Services Media Contact.jpg"/>
          <p:cNvPicPr/>
          <p:nvPr/>
        </p:nvPicPr>
        <p:blipFill rotWithShape="1">
          <a:blip r:embed="rId2" cstate="print">
            <a:extLst>
              <a:ext uri="{28A0092B-C50C-407E-A947-70E740481C1C}">
                <a14:useLocalDpi xmlns:a14="http://schemas.microsoft.com/office/drawing/2010/main" val="0"/>
              </a:ext>
            </a:extLst>
          </a:blip>
          <a:srcRect l="3472" t="14728" r="4628" b="9289"/>
          <a:stretch/>
        </p:blipFill>
        <p:spPr bwMode="auto">
          <a:xfrm>
            <a:off x="2060620" y="1276897"/>
            <a:ext cx="8345510" cy="481481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64738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3012A038-C12F-4410-BFC5-899A6F4D5533}" type="datetime1">
              <a:rPr lang="fr-FR" sz="1600" b="1" smtClean="0">
                <a:solidFill>
                  <a:prstClr val="black">
                    <a:tint val="75000"/>
                  </a:prstClr>
                </a:solidFill>
                <a:latin typeface="Agency FB" pitchFamily="34" charset="0"/>
              </a:rPr>
              <a:pPr/>
              <a:t>23/01/2018</a:t>
            </a:fld>
            <a:endParaRPr lang="fr-FR" sz="1600" b="1" dirty="0">
              <a:solidFill>
                <a:prstClr val="black">
                  <a:tint val="75000"/>
                </a:prstClr>
              </a:solidFill>
              <a:latin typeface="Agency FB" pitchFamily="34" charset="0"/>
            </a:endParaRPr>
          </a:p>
        </p:txBody>
      </p:sp>
      <p:sp>
        <p:nvSpPr>
          <p:cNvPr id="8" name="Espace réservé du numéro de diapositive 7"/>
          <p:cNvSpPr>
            <a:spLocks noGrp="1"/>
          </p:cNvSpPr>
          <p:nvPr>
            <p:ph type="sldNum" sz="quarter" idx="12"/>
          </p:nvPr>
        </p:nvSpPr>
        <p:spPr>
          <a:xfrm>
            <a:off x="2876006" y="6440623"/>
            <a:ext cx="2743200" cy="365125"/>
          </a:xfrm>
        </p:spPr>
        <p:txBody>
          <a:bodyPr/>
          <a:lstStyle/>
          <a:p>
            <a:fld id="{4C098E6C-35DE-4299-9817-4A72F0EAE663}" type="slidenum">
              <a:rPr lang="fr-FR" sz="1600" b="1" smtClean="0">
                <a:solidFill>
                  <a:prstClr val="black">
                    <a:tint val="75000"/>
                  </a:prstClr>
                </a:solidFill>
                <a:latin typeface="Agency FB" pitchFamily="34" charset="0"/>
              </a:rPr>
              <a:pPr/>
              <a:t>14</a:t>
            </a:fld>
            <a:endParaRPr lang="fr-FR" sz="1600" b="1" dirty="0">
              <a:solidFill>
                <a:prstClr val="black">
                  <a:tint val="75000"/>
                </a:prstClr>
              </a:solidFill>
              <a:latin typeface="Agency FB" pitchFamily="34" charset="0"/>
            </a:endParaRPr>
          </a:p>
        </p:txBody>
      </p:sp>
      <p:sp>
        <p:nvSpPr>
          <p:cNvPr id="10" name="Rectangle 9"/>
          <p:cNvSpPr/>
          <p:nvPr/>
        </p:nvSpPr>
        <p:spPr>
          <a:xfrm>
            <a:off x="721217" y="938064"/>
            <a:ext cx="6989225" cy="461665"/>
          </a:xfrm>
          <a:prstGeom prst="rect">
            <a:avLst/>
          </a:prstGeom>
        </p:spPr>
        <p:txBody>
          <a:bodyPr wrap="square">
            <a:spAutoFit/>
          </a:bodyPr>
          <a:lstStyle/>
          <a:p>
            <a:pPr algn="ctr"/>
            <a:r>
              <a:rPr lang="fr-FR" sz="2400" dirty="0">
                <a:solidFill>
                  <a:srgbClr val="C00000"/>
                </a:solidFill>
                <a:latin typeface="Bodoni MT Black" pitchFamily="18" charset="0"/>
              </a:rPr>
              <a:t>NOS SECTEURS D’ACTIVITES</a:t>
            </a:r>
          </a:p>
        </p:txBody>
      </p:sp>
      <p:sp>
        <p:nvSpPr>
          <p:cNvPr id="43" name="Rectangle à coins arrondis 42"/>
          <p:cNvSpPr/>
          <p:nvPr/>
        </p:nvSpPr>
        <p:spPr>
          <a:xfrm>
            <a:off x="5534165" y="1501272"/>
            <a:ext cx="975817"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lgn="ctr"/>
            <a:r>
              <a:rPr lang="fr-FR" kern="100" dirty="0">
                <a:solidFill>
                  <a:schemeClr val="accent5">
                    <a:lumMod val="50000"/>
                  </a:schemeClr>
                </a:solidFill>
                <a:latin typeface="Berlin Sans FB" pitchFamily="34" charset="0"/>
              </a:rPr>
              <a:t>35 %</a:t>
            </a:r>
            <a:endParaRPr lang="fr-FR" dirty="0">
              <a:solidFill>
                <a:schemeClr val="accent5">
                  <a:lumMod val="50000"/>
                </a:schemeClr>
              </a:solidFill>
              <a:latin typeface="Berlin Sans FB" pitchFamily="34" charset="0"/>
            </a:endParaRPr>
          </a:p>
          <a:p>
            <a:endParaRPr lang="fr-FR" dirty="0"/>
          </a:p>
        </p:txBody>
      </p:sp>
      <p:sp>
        <p:nvSpPr>
          <p:cNvPr id="44" name="Rectangle à coins arrondis 43"/>
          <p:cNvSpPr/>
          <p:nvPr/>
        </p:nvSpPr>
        <p:spPr>
          <a:xfrm>
            <a:off x="1828789" y="2478210"/>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pPr>
              <a:spcAft>
                <a:spcPts val="0"/>
              </a:spcAft>
            </a:pPr>
            <a:r>
              <a:rPr lang="fr-FR" kern="100" dirty="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DEVELOPPEMENT DES VENTES TELEMARKETING</a:t>
            </a:r>
          </a:p>
          <a:p>
            <a:pPr algn="ctr"/>
            <a:endParaRPr lang="fr-FR" dirty="0">
              <a:solidFill>
                <a:schemeClr val="bg1"/>
              </a:solidFill>
            </a:endParaRPr>
          </a:p>
        </p:txBody>
      </p:sp>
      <p:sp>
        <p:nvSpPr>
          <p:cNvPr id="45" name="Rectangle à coins arrondis 44"/>
          <p:cNvSpPr/>
          <p:nvPr/>
        </p:nvSpPr>
        <p:spPr>
          <a:xfrm>
            <a:off x="5534165" y="2478210"/>
            <a:ext cx="975817"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lgn="ctr"/>
            <a:r>
              <a:rPr lang="fr-FR" kern="100" dirty="0">
                <a:solidFill>
                  <a:schemeClr val="accent5">
                    <a:lumMod val="50000"/>
                  </a:schemeClr>
                </a:solidFill>
                <a:latin typeface="Berlin Sans FB" pitchFamily="34" charset="0"/>
              </a:rPr>
              <a:t>30 %</a:t>
            </a:r>
            <a:endParaRPr lang="fr-FR" dirty="0">
              <a:solidFill>
                <a:schemeClr val="accent5">
                  <a:lumMod val="50000"/>
                </a:schemeClr>
              </a:solidFill>
              <a:latin typeface="Berlin Sans FB" pitchFamily="34" charset="0"/>
            </a:endParaRPr>
          </a:p>
          <a:p>
            <a:endParaRPr lang="fr-FR" dirty="0"/>
          </a:p>
        </p:txBody>
      </p:sp>
      <p:sp>
        <p:nvSpPr>
          <p:cNvPr id="47" name="Rectangle à coins arrondis 46"/>
          <p:cNvSpPr/>
          <p:nvPr/>
        </p:nvSpPr>
        <p:spPr>
          <a:xfrm>
            <a:off x="1828789" y="1501272"/>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kern="100" dirty="0">
              <a:solidFill>
                <a:schemeClr val="bg1"/>
              </a:solidFill>
              <a:latin typeface="Berlin Sans FB Demi" panose="020E0802020502020306" pitchFamily="34" charset="0"/>
              <a:ea typeface="SimSun" panose="02010600030101010101" pitchFamily="2" charset="-122"/>
              <a:cs typeface="Times New Roman" panose="02020603050405020304" pitchFamily="18" charset="0"/>
            </a:endParaRPr>
          </a:p>
          <a:p>
            <a:r>
              <a:rPr lang="fr-FR" kern="100" dirty="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SERVICE CLIENT</a:t>
            </a:r>
          </a:p>
          <a:p>
            <a:pPr algn="ctr"/>
            <a:endParaRPr lang="fr-FR" dirty="0">
              <a:solidFill>
                <a:schemeClr val="bg1"/>
              </a:solidFill>
            </a:endParaRPr>
          </a:p>
        </p:txBody>
      </p:sp>
      <p:sp>
        <p:nvSpPr>
          <p:cNvPr id="48" name="Rectangle à coins arrondis 47"/>
          <p:cNvSpPr/>
          <p:nvPr/>
        </p:nvSpPr>
        <p:spPr>
          <a:xfrm>
            <a:off x="1828789" y="3531362"/>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pPr>
              <a:spcAft>
                <a:spcPts val="0"/>
              </a:spcAft>
            </a:pPr>
            <a:r>
              <a:rPr lang="fr-FR" kern="100" dirty="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DIGITAL SOCIAL</a:t>
            </a:r>
          </a:p>
          <a:p>
            <a:pPr algn="ctr"/>
            <a:endParaRPr lang="fr-FR" dirty="0">
              <a:solidFill>
                <a:schemeClr val="bg1"/>
              </a:solidFill>
            </a:endParaRPr>
          </a:p>
        </p:txBody>
      </p:sp>
      <p:sp>
        <p:nvSpPr>
          <p:cNvPr id="49" name="Rectangle à coins arrondis 48"/>
          <p:cNvSpPr/>
          <p:nvPr/>
        </p:nvSpPr>
        <p:spPr>
          <a:xfrm>
            <a:off x="5534165" y="3531362"/>
            <a:ext cx="975817"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lgn="ctr"/>
            <a:r>
              <a:rPr lang="fr-FR" kern="100" dirty="0">
                <a:solidFill>
                  <a:schemeClr val="accent5">
                    <a:lumMod val="50000"/>
                  </a:schemeClr>
                </a:solidFill>
                <a:latin typeface="Berlin Sans FB" pitchFamily="34" charset="0"/>
              </a:rPr>
              <a:t>15 %</a:t>
            </a:r>
            <a:endParaRPr lang="fr-FR" dirty="0">
              <a:solidFill>
                <a:schemeClr val="accent5">
                  <a:lumMod val="50000"/>
                </a:schemeClr>
              </a:solidFill>
              <a:latin typeface="Berlin Sans FB" pitchFamily="34" charset="0"/>
            </a:endParaRPr>
          </a:p>
          <a:p>
            <a:endParaRPr lang="fr-FR" dirty="0"/>
          </a:p>
        </p:txBody>
      </p:sp>
      <p:sp>
        <p:nvSpPr>
          <p:cNvPr id="50" name="Rectangle à coins arrondis 49"/>
          <p:cNvSpPr/>
          <p:nvPr/>
        </p:nvSpPr>
        <p:spPr>
          <a:xfrm>
            <a:off x="1815142" y="4428882"/>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pPr>
              <a:spcAft>
                <a:spcPts val="0"/>
              </a:spcAft>
            </a:pPr>
            <a:r>
              <a:rPr lang="fr-FR" kern="100" dirty="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BACK OFFICE</a:t>
            </a:r>
          </a:p>
          <a:p>
            <a:pPr algn="ctr"/>
            <a:endParaRPr lang="fr-FR" dirty="0">
              <a:solidFill>
                <a:schemeClr val="bg1"/>
              </a:solidFill>
            </a:endParaRPr>
          </a:p>
        </p:txBody>
      </p:sp>
      <p:sp>
        <p:nvSpPr>
          <p:cNvPr id="51" name="Rectangle à coins arrondis 50"/>
          <p:cNvSpPr/>
          <p:nvPr/>
        </p:nvSpPr>
        <p:spPr>
          <a:xfrm>
            <a:off x="5520519" y="4428882"/>
            <a:ext cx="989464"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lgn="ctr"/>
            <a:r>
              <a:rPr lang="fr-FR" kern="100" dirty="0">
                <a:solidFill>
                  <a:schemeClr val="accent5">
                    <a:lumMod val="50000"/>
                  </a:schemeClr>
                </a:solidFill>
                <a:latin typeface="Berlin Sans FB" pitchFamily="34" charset="0"/>
              </a:rPr>
              <a:t>15 %</a:t>
            </a:r>
            <a:endParaRPr lang="fr-FR" dirty="0">
              <a:solidFill>
                <a:schemeClr val="accent5">
                  <a:lumMod val="50000"/>
                </a:schemeClr>
              </a:solidFill>
              <a:latin typeface="Berlin Sans FB" pitchFamily="34" charset="0"/>
            </a:endParaRPr>
          </a:p>
          <a:p>
            <a:endParaRPr lang="fr-FR" dirty="0"/>
          </a:p>
        </p:txBody>
      </p:sp>
      <p:sp>
        <p:nvSpPr>
          <p:cNvPr id="53" name="Rectangle à coins arrondis 52"/>
          <p:cNvSpPr/>
          <p:nvPr/>
        </p:nvSpPr>
        <p:spPr>
          <a:xfrm>
            <a:off x="5520519" y="5291849"/>
            <a:ext cx="989464"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lgn="ctr"/>
            <a:r>
              <a:rPr lang="fr-FR" kern="100" dirty="0">
                <a:solidFill>
                  <a:schemeClr val="accent5">
                    <a:lumMod val="50000"/>
                  </a:schemeClr>
                </a:solidFill>
                <a:latin typeface="Berlin Sans FB" pitchFamily="34" charset="0"/>
              </a:rPr>
              <a:t>5 %</a:t>
            </a:r>
            <a:endParaRPr lang="fr-FR" dirty="0">
              <a:solidFill>
                <a:schemeClr val="accent5">
                  <a:lumMod val="50000"/>
                </a:schemeClr>
              </a:solidFill>
              <a:latin typeface="Berlin Sans FB" pitchFamily="34" charset="0"/>
            </a:endParaRPr>
          </a:p>
          <a:p>
            <a:endParaRPr lang="fr-FR" dirty="0"/>
          </a:p>
        </p:txBody>
      </p:sp>
      <p:sp>
        <p:nvSpPr>
          <p:cNvPr id="54" name="Rectangle à coins arrondis 53"/>
          <p:cNvSpPr/>
          <p:nvPr/>
        </p:nvSpPr>
        <p:spPr>
          <a:xfrm>
            <a:off x="1828789" y="5294665"/>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fr-FR" kern="100" dirty="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SUPPORT TECHNIQUE: NIVEAU 1 ET 2</a:t>
            </a:r>
            <a:endParaRPr lang="fr-FR" dirty="0">
              <a:solidFill>
                <a:schemeClr val="bg1"/>
              </a:solidFill>
            </a:endParaRPr>
          </a:p>
        </p:txBody>
      </p:sp>
      <p:pic>
        <p:nvPicPr>
          <p:cNvPr id="5122" name="Picture 2" descr="C:\Users\gakpoly\Desktop\social-cluster-n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33" y="1501272"/>
            <a:ext cx="3753746" cy="4384628"/>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1"/>
          <p:cNvSpPr txBox="1">
            <a:spLocks/>
          </p:cNvSpPr>
          <p:nvPr/>
        </p:nvSpPr>
        <p:spPr>
          <a:xfrm>
            <a:off x="4571329" y="0"/>
            <a:ext cx="6912459"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NOS ATOUTS ET SOLUTIONS</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04797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15</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effectLst/>
                    <a:latin typeface="Aharoni" panose="02010803020104030203" pitchFamily="2" charset="-79"/>
                    <a:ea typeface="SimSun" panose="02010600030101010101" pitchFamily="2" charset="-122"/>
                    <a:cs typeface="Aharoni" panose="02010803020104030203" pitchFamily="2" charset="-79"/>
                  </a:rPr>
                  <a:t>NOTRE PROPOSITION</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62648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3D3B9891-9B3E-4503-962C-420769552690}" type="datetime1">
              <a:rPr lang="fr-FR" sz="1600" b="1" smtClean="0">
                <a:latin typeface="Agency FB" pitchFamily="34" charset="0"/>
              </a:rPr>
              <a:pPr/>
              <a:t>23/01/2018</a:t>
            </a:fld>
            <a:endParaRPr lang="fr-FR" sz="1600" b="1" dirty="0">
              <a:latin typeface="Agency FB" pitchFamily="34" charset="0"/>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z="1600" b="1" smtClean="0">
                <a:latin typeface="Agency FB" pitchFamily="34" charset="0"/>
              </a:rPr>
              <a:pPr/>
              <a:t>16</a:t>
            </a:fld>
            <a:endParaRPr lang="fr-FR" sz="1600" b="1" dirty="0">
              <a:latin typeface="Agency FB" pitchFamily="34" charset="0"/>
            </a:endParaRPr>
          </a:p>
        </p:txBody>
      </p:sp>
      <p:sp>
        <p:nvSpPr>
          <p:cNvPr id="10" name="Rectangle 9"/>
          <p:cNvSpPr/>
          <p:nvPr/>
        </p:nvSpPr>
        <p:spPr>
          <a:xfrm>
            <a:off x="1641246" y="945862"/>
            <a:ext cx="6222594" cy="461665"/>
          </a:xfrm>
          <a:prstGeom prst="rect">
            <a:avLst/>
          </a:prstGeom>
        </p:spPr>
        <p:txBody>
          <a:bodyPr wrap="square">
            <a:spAutoFit/>
          </a:bodyPr>
          <a:lstStyle/>
          <a:p>
            <a:pPr algn="ctr"/>
            <a:r>
              <a:rPr lang="fr-FR" sz="2400" dirty="0">
                <a:solidFill>
                  <a:srgbClr val="C00000"/>
                </a:solidFill>
                <a:latin typeface="Bodoni MT Black" pitchFamily="18" charset="0"/>
              </a:rPr>
              <a:t>COMPREHENSION DE LA MISSION</a:t>
            </a:r>
          </a:p>
        </p:txBody>
      </p:sp>
      <p:sp>
        <p:nvSpPr>
          <p:cNvPr id="12"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grpSp>
        <p:nvGrpSpPr>
          <p:cNvPr id="3" name="Groupe 2"/>
          <p:cNvGrpSpPr/>
          <p:nvPr/>
        </p:nvGrpSpPr>
        <p:grpSpPr>
          <a:xfrm>
            <a:off x="1781260" y="1716464"/>
            <a:ext cx="9633499" cy="3541751"/>
            <a:chOff x="2332087" y="1995443"/>
            <a:chExt cx="8037765" cy="2272628"/>
          </a:xfrm>
        </p:grpSpPr>
        <p:grpSp>
          <p:nvGrpSpPr>
            <p:cNvPr id="11" name="Page-1"/>
            <p:cNvGrpSpPr/>
            <p:nvPr/>
          </p:nvGrpSpPr>
          <p:grpSpPr>
            <a:xfrm>
              <a:off x="2332087" y="1995443"/>
              <a:ext cx="8037765" cy="2272628"/>
              <a:chOff x="-22828" y="1132359"/>
              <a:chExt cx="6375795" cy="2343031"/>
            </a:xfrm>
          </p:grpSpPr>
          <p:sp>
            <p:nvSpPr>
              <p:cNvPr id="16" name="Forme libre 15"/>
              <p:cNvSpPr/>
              <p:nvPr/>
            </p:nvSpPr>
            <p:spPr>
              <a:xfrm>
                <a:off x="-22382" y="1863861"/>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400" b="1" kern="100" dirty="0">
                  <a:effectLst/>
                  <a:ea typeface="SimSun" panose="02010600030101010101" pitchFamily="2" charset="-122"/>
                  <a:cs typeface="Times New Roman" panose="02020603050405020304" pitchFamily="18" charset="0"/>
                </a:endParaRPr>
              </a:p>
            </p:txBody>
          </p:sp>
          <p:sp>
            <p:nvSpPr>
              <p:cNvPr id="17" name="Forme libre 16"/>
              <p:cNvSpPr/>
              <p:nvPr/>
            </p:nvSpPr>
            <p:spPr>
              <a:xfrm>
                <a:off x="-22827" y="2408580"/>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2000" b="1" kern="100" dirty="0">
                  <a:effectLst/>
                  <a:ea typeface="SimSun" panose="02010600030101010101" pitchFamily="2" charset="-122"/>
                  <a:cs typeface="Times New Roman" panose="02020603050405020304" pitchFamily="18" charset="0"/>
                </a:endParaRPr>
              </a:p>
            </p:txBody>
          </p:sp>
          <p:sp>
            <p:nvSpPr>
              <p:cNvPr id="19" name="Text 3"/>
              <p:cNvSpPr txBox="1"/>
              <p:nvPr/>
            </p:nvSpPr>
            <p:spPr>
              <a:xfrm>
                <a:off x="-22828" y="1132359"/>
                <a:ext cx="6287551" cy="731501"/>
              </a:xfrm>
              <a:prstGeom prst="rect">
                <a:avLst/>
              </a:prstGeom>
              <a:noFill/>
            </p:spPr>
            <p:txBody>
              <a:bodyPr wrap="square" lIns="36000" tIns="0" rIns="36000" bIns="0" rtlCol="0" anchor="ctr"/>
              <a:lstStyle/>
              <a:p>
                <a:pPr algn="just">
                  <a:spcAft>
                    <a:spcPts val="0"/>
                  </a:spcAft>
                </a:pPr>
                <a:r>
                  <a:rPr lang="fr-FR" sz="2000" dirty="0">
                    <a:latin typeface="Berlin Sans FB" panose="020E0602020502020306" pitchFamily="34" charset="0"/>
                  </a:rPr>
                  <a:t>ATLANTIQUE TELECOM TOGO souhaite sélectionner un prestataire expérimenté et capable de gérer et valoriser son parc de Clients à travers un ensemble d’activités permettant de :</a:t>
                </a:r>
              </a:p>
            </p:txBody>
          </p:sp>
          <p:sp>
            <p:nvSpPr>
              <p:cNvPr id="20" name="Text 4"/>
              <p:cNvSpPr txBox="1"/>
              <p:nvPr/>
            </p:nvSpPr>
            <p:spPr>
              <a:xfrm>
                <a:off x="632253" y="1824134"/>
                <a:ext cx="5358660" cy="666993"/>
              </a:xfrm>
              <a:prstGeom prst="rect">
                <a:avLst/>
              </a:prstGeom>
              <a:noFill/>
            </p:spPr>
            <p:txBody>
              <a:bodyPr wrap="square" lIns="36000" tIns="0" rIns="36000" bIns="0" rtlCol="0" anchor="ctr"/>
              <a:lstStyle/>
              <a:p>
                <a:pPr algn="just">
                  <a:spcAft>
                    <a:spcPts val="0"/>
                  </a:spcAft>
                </a:pPr>
                <a:r>
                  <a:rPr lang="fr-FR" sz="2000" kern="100" dirty="0">
                    <a:latin typeface="Berlin Sans FB" pitchFamily="34" charset="0"/>
                    <a:ea typeface="SimSun" panose="02010600030101010101" pitchFamily="2" charset="-122"/>
                    <a:cs typeface="Times New Roman" panose="02020603050405020304" pitchFamily="18" charset="0"/>
                  </a:rPr>
                  <a:t>mettre en place et gérer le serveur vocal interactif</a:t>
                </a:r>
                <a:r>
                  <a:rPr lang="fr-FR" sz="2000" dirty="0">
                    <a:latin typeface="Berlin Sans FB" panose="020E0602020502020306" pitchFamily="34" charset="0"/>
                  </a:rPr>
                  <a:t> ;</a:t>
                </a:r>
                <a:endParaRPr lang="fr-FR" sz="1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2" name="Text 6"/>
              <p:cNvSpPr txBox="1"/>
              <p:nvPr/>
            </p:nvSpPr>
            <p:spPr>
              <a:xfrm>
                <a:off x="623307" y="2815774"/>
                <a:ext cx="5729660" cy="659616"/>
              </a:xfrm>
              <a:prstGeom prst="rect">
                <a:avLst/>
              </a:prstGeom>
              <a:noFill/>
            </p:spPr>
            <p:txBody>
              <a:bodyPr wrap="square" lIns="36000" tIns="0" rIns="36000" bIns="0" rtlCol="0" anchor="ctr"/>
              <a:lstStyle/>
              <a:p>
                <a:pPr algn="just"/>
                <a:r>
                  <a:rPr lang="fr-FR" sz="2000" kern="100" dirty="0">
                    <a:solidFill>
                      <a:srgbClr val="000000"/>
                    </a:solidFill>
                    <a:latin typeface="Berlin Sans FB" pitchFamily="34" charset="0"/>
                    <a:ea typeface="SimSun" panose="02010600030101010101" pitchFamily="2" charset="-122"/>
                    <a:cs typeface="Times New Roman" panose="02020603050405020304" pitchFamily="18" charset="0"/>
                  </a:rPr>
                  <a:t>gérer des contacts clients sortants.</a:t>
                </a:r>
                <a:endParaRPr lang="fr-FR" sz="20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3" name="Service clients 2"/>
              <p:cNvGrpSpPr/>
              <p:nvPr/>
            </p:nvGrpSpPr>
            <p:grpSpPr>
              <a:xfrm>
                <a:off x="85988" y="2069279"/>
                <a:ext cx="362431" cy="715258"/>
                <a:chOff x="85988" y="2069279"/>
                <a:chExt cx="362431" cy="715258"/>
              </a:xfrm>
            </p:grpSpPr>
            <p:sp>
              <p:nvSpPr>
                <p:cNvPr id="24" name="Forme libre 23"/>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sz="2000"/>
                </a:p>
              </p:txBody>
            </p:sp>
            <p:sp>
              <p:nvSpPr>
                <p:cNvPr id="25" name="Forme libre 24"/>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sz="2000"/>
                </a:p>
              </p:txBody>
            </p:sp>
            <p:sp>
              <p:nvSpPr>
                <p:cNvPr id="26" name="Forme libre 25"/>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sz="2000"/>
                </a:p>
              </p:txBody>
            </p:sp>
            <p:sp>
              <p:nvSpPr>
                <p:cNvPr id="27" name="Forme libre 26"/>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sz="2000"/>
                </a:p>
              </p:txBody>
            </p:sp>
            <p:sp>
              <p:nvSpPr>
                <p:cNvPr id="28" name="Forme libre 2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sz="2000"/>
                </a:p>
              </p:txBody>
            </p:sp>
            <p:sp>
              <p:nvSpPr>
                <p:cNvPr id="29" name="Forme libre 28"/>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sz="2000"/>
                </a:p>
              </p:txBody>
            </p:sp>
            <p:sp>
              <p:nvSpPr>
                <p:cNvPr id="30" name="Forme libre 29"/>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sz="2000"/>
                </a:p>
              </p:txBody>
            </p:sp>
            <p:sp>
              <p:nvSpPr>
                <p:cNvPr id="31" name="Forme libre 30"/>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sz="2000"/>
                </a:p>
              </p:txBody>
            </p:sp>
            <p:sp>
              <p:nvSpPr>
                <p:cNvPr id="32" name="Forme libre 31"/>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sz="2000"/>
                </a:p>
              </p:txBody>
            </p:sp>
          </p:grpSp>
        </p:grpSp>
        <p:sp>
          <p:nvSpPr>
            <p:cNvPr id="33" name="Forme libre 32"/>
            <p:cNvSpPr/>
            <p:nvPr/>
          </p:nvSpPr>
          <p:spPr>
            <a:xfrm>
              <a:off x="2332087" y="3751471"/>
              <a:ext cx="564621"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3</a:t>
              </a:r>
              <a:endParaRPr lang="fr-FR" sz="1400" b="1" kern="100" dirty="0">
                <a:effectLst/>
                <a:ea typeface="SimSun" panose="02010600030101010101" pitchFamily="2" charset="-122"/>
                <a:cs typeface="Times New Roman" panose="02020603050405020304" pitchFamily="18" charset="0"/>
              </a:endParaRPr>
            </a:p>
          </p:txBody>
        </p:sp>
        <p:sp>
          <p:nvSpPr>
            <p:cNvPr id="34" name="Text 5"/>
            <p:cNvSpPr txBox="1"/>
            <p:nvPr/>
          </p:nvSpPr>
          <p:spPr>
            <a:xfrm>
              <a:off x="3147211" y="3094737"/>
              <a:ext cx="7206595" cy="606411"/>
            </a:xfrm>
            <a:prstGeom prst="rect">
              <a:avLst/>
            </a:prstGeom>
            <a:noFill/>
          </p:spPr>
          <p:txBody>
            <a:bodyPr wrap="square" lIns="36000" tIns="0" rIns="36000" bIns="0" rtlCol="0" anchor="ctr"/>
            <a:lstStyle/>
            <a:p>
              <a:pPr algn="just"/>
              <a:r>
                <a:rPr lang="fr-FR" sz="2000" kern="100" dirty="0">
                  <a:latin typeface="Berlin Sans FB" pitchFamily="34" charset="0"/>
                  <a:ea typeface="SimSun" panose="02010600030101010101" pitchFamily="2" charset="-122"/>
                  <a:cs typeface="Times New Roman" panose="02020603050405020304" pitchFamily="18" charset="0"/>
                </a:rPr>
                <a:t>gérer des activités de contacts clients entrants à but commercial, technique et/ou à valeur ajoutée ;</a:t>
              </a:r>
              <a:endParaRPr lang="fr-FR" sz="2800" kern="100" dirty="0">
                <a:effectLst/>
                <a:latin typeface="Berlin Sans FB" pitchFamily="34" charset="0"/>
                <a:ea typeface="SimSun" panose="02010600030101010101" pitchFamily="2" charset="-122"/>
                <a:cs typeface="Times New Roman" panose="02020603050405020304" pitchFamily="18" charset="0"/>
              </a:endParaRPr>
            </a:p>
          </p:txBody>
        </p:sp>
      </p:grpSp>
      <p:pic>
        <p:nvPicPr>
          <p:cNvPr id="35" name="Imag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07103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23/01/2018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17</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34" name="Rectangle 33"/>
          <p:cNvSpPr/>
          <p:nvPr/>
        </p:nvSpPr>
        <p:spPr>
          <a:xfrm>
            <a:off x="1068866" y="1087531"/>
            <a:ext cx="6222594" cy="461665"/>
          </a:xfrm>
          <a:prstGeom prst="rect">
            <a:avLst/>
          </a:prstGeom>
        </p:spPr>
        <p:txBody>
          <a:bodyPr wrap="square">
            <a:spAutoFit/>
          </a:bodyPr>
          <a:lstStyle/>
          <a:p>
            <a:pPr algn="ctr"/>
            <a:r>
              <a:rPr lang="fr-FR" sz="2400" dirty="0">
                <a:solidFill>
                  <a:srgbClr val="C00000"/>
                </a:solidFill>
                <a:latin typeface="Bodoni MT Black" pitchFamily="18" charset="0"/>
              </a:rPr>
              <a:t>DEMARCHE DE MISE OEUVRE</a:t>
            </a:r>
          </a:p>
        </p:txBody>
      </p:sp>
      <p:grpSp>
        <p:nvGrpSpPr>
          <p:cNvPr id="2" name="Groupe 1"/>
          <p:cNvGrpSpPr/>
          <p:nvPr/>
        </p:nvGrpSpPr>
        <p:grpSpPr>
          <a:xfrm>
            <a:off x="5822641" y="1688392"/>
            <a:ext cx="6110052" cy="4024576"/>
            <a:chOff x="3206598" y="1472842"/>
            <a:chExt cx="6523121" cy="4024576"/>
          </a:xfrm>
        </p:grpSpPr>
        <p:grpSp>
          <p:nvGrpSpPr>
            <p:cNvPr id="7" name="Page-1"/>
            <p:cNvGrpSpPr/>
            <p:nvPr/>
          </p:nvGrpSpPr>
          <p:grpSpPr>
            <a:xfrm>
              <a:off x="3546100" y="1472842"/>
              <a:ext cx="4842580" cy="2432953"/>
              <a:chOff x="85988" y="39713"/>
              <a:chExt cx="4674095" cy="2744824"/>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nchor="ctr"/>
                <a:lstStyle/>
                <a:p>
                  <a:pPr algn="ctr"/>
                  <a:endParaRPr lang="fr-FR"/>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nchor="ctr"/>
                <a:lstStyle/>
                <a:p>
                  <a:pPr algn="ctr"/>
                  <a:endParaRPr lang="fr-FR"/>
                </a:p>
              </p:txBody>
            </p:sp>
          </p:grpSp>
          <p:sp>
            <p:nvSpPr>
              <p:cNvPr id="10" name="Text 2"/>
              <p:cNvSpPr txBox="1"/>
              <p:nvPr/>
            </p:nvSpPr>
            <p:spPr>
              <a:xfrm>
                <a:off x="939748" y="39713"/>
                <a:ext cx="3820335" cy="402874"/>
              </a:xfrm>
              <a:prstGeom prst="rect">
                <a:avLst/>
              </a:prstGeom>
              <a:noFill/>
            </p:spPr>
            <p:txBody>
              <a:bodyPr wrap="square" lIns="36000" tIns="0" rIns="36000" bIns="0" rtlCol="0" anchor="ctr"/>
              <a:lstStyle/>
              <a:p>
                <a:pPr algn="ctr">
                  <a:spcAft>
                    <a:spcPts val="0"/>
                  </a:spcAft>
                </a:pPr>
                <a:r>
                  <a:rPr lang="fr-FR" kern="100" dirty="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ORGANISATION EN MODE PROJET</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nchor="ctr"/>
                <a:lstStyle/>
                <a:p>
                  <a:pPr algn="ctr"/>
                  <a:endParaRPr lang="fr-FR"/>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nchor="ctr"/>
                <a:lstStyle/>
                <a:p>
                  <a:pPr algn="ctr"/>
                  <a:endParaRPr lang="fr-FR"/>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nchor="ctr"/>
                <a:lstStyle/>
                <a:p>
                  <a:pPr algn="ctr"/>
                  <a:endParaRPr lang="fr-FR"/>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nchor="ctr"/>
                <a:lstStyle/>
                <a:p>
                  <a:pPr algn="ctr"/>
                  <a:endParaRPr lang="fr-FR"/>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nchor="ctr"/>
                <a:lstStyle/>
                <a:p>
                  <a:pPr algn="ctr"/>
                  <a:endParaRPr lang="fr-FR"/>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nchor="ctr"/>
                <a:lstStyle/>
                <a:p>
                  <a:pPr algn="ctr"/>
                  <a:endParaRPr lang="fr-FR"/>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nchor="ctr"/>
                <a:lstStyle/>
                <a:p>
                  <a:pPr algn="ctr"/>
                  <a:endParaRPr lang="fr-FR"/>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nchor="ctr"/>
                <a:lstStyle/>
                <a:p>
                  <a:pPr algn="ctr"/>
                  <a:endParaRPr lang="fr-FR"/>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nchor="ctr"/>
                <a:lstStyle/>
                <a:p>
                  <a:pPr algn="ctr"/>
                  <a:endParaRPr lang="fr-FR"/>
                </a:p>
              </p:txBody>
            </p:sp>
          </p:grpSp>
        </p:grpSp>
        <p:pic>
          <p:nvPicPr>
            <p:cNvPr id="35" name="Image 34"/>
            <p:cNvPicPr/>
            <p:nvPr/>
          </p:nvPicPr>
          <p:blipFill>
            <a:blip r:embed="rId2" cstate="print"/>
            <a:srcRect/>
            <a:stretch>
              <a:fillRect/>
            </a:stretch>
          </p:blipFill>
          <p:spPr bwMode="auto">
            <a:xfrm>
              <a:off x="3206598" y="2166494"/>
              <a:ext cx="6523121" cy="333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 name="ZoneTexte 2"/>
          <p:cNvSpPr txBox="1"/>
          <p:nvPr/>
        </p:nvSpPr>
        <p:spPr>
          <a:xfrm>
            <a:off x="1721185" y="1729515"/>
            <a:ext cx="3910989" cy="4675767"/>
          </a:xfrm>
          <a:prstGeom prst="rect">
            <a:avLst/>
          </a:prstGeom>
          <a:noFill/>
        </p:spPr>
        <p:txBody>
          <a:bodyPr wrap="square" rtlCol="0">
            <a:spAutoFit/>
          </a:bodyPr>
          <a:lstStyle/>
          <a:p>
            <a:pPr algn="just">
              <a:lnSpc>
                <a:spcPct val="125000"/>
              </a:lnSpc>
              <a:spcAft>
                <a:spcPts val="1200"/>
              </a:spcAft>
            </a:pPr>
            <a:r>
              <a:rPr lang="fr-FR" dirty="0">
                <a:latin typeface="Berlin Sans FB" panose="020E0602020502020306" pitchFamily="34" charset="0"/>
              </a:rPr>
              <a:t>Dans l’hypothèse que le Groupe Media Contact SA est sélectionné, nous optons pour une organisation en mode projet basé sur trois (03) axes importants :</a:t>
            </a:r>
          </a:p>
          <a:p>
            <a:pPr marL="285750" indent="-285750" algn="just">
              <a:lnSpc>
                <a:spcPct val="125000"/>
              </a:lnSpc>
              <a:buFont typeface="Wingdings" panose="05000000000000000000" pitchFamily="2" charset="2"/>
              <a:buChar char="Ø"/>
            </a:pPr>
            <a:r>
              <a:rPr lang="fr-FR" b="1" dirty="0">
                <a:latin typeface="Berlin Sans FB" panose="020E0602020502020306" pitchFamily="34" charset="0"/>
              </a:rPr>
              <a:t>La qualité</a:t>
            </a:r>
          </a:p>
          <a:p>
            <a:pPr marL="285750" indent="-285750" algn="just">
              <a:lnSpc>
                <a:spcPct val="125000"/>
              </a:lnSpc>
              <a:buFont typeface="Wingdings" panose="05000000000000000000" pitchFamily="2" charset="2"/>
              <a:buChar char="Ø"/>
            </a:pPr>
            <a:r>
              <a:rPr lang="fr-FR" b="1" dirty="0">
                <a:latin typeface="Berlin Sans FB" panose="020E0602020502020306" pitchFamily="34" charset="0"/>
              </a:rPr>
              <a:t>La production</a:t>
            </a:r>
          </a:p>
          <a:p>
            <a:pPr marL="285750" indent="-285750" algn="just">
              <a:lnSpc>
                <a:spcPct val="125000"/>
              </a:lnSpc>
              <a:spcAft>
                <a:spcPts val="1200"/>
              </a:spcAft>
              <a:buFont typeface="Wingdings" panose="05000000000000000000" pitchFamily="2" charset="2"/>
              <a:buChar char="Ø"/>
            </a:pPr>
            <a:r>
              <a:rPr lang="fr-FR" b="1" dirty="0">
                <a:latin typeface="Berlin Sans FB" panose="020E0602020502020306" pitchFamily="34" charset="0"/>
              </a:rPr>
              <a:t>Le pilotage</a:t>
            </a:r>
          </a:p>
          <a:p>
            <a:pPr algn="just">
              <a:lnSpc>
                <a:spcPct val="125000"/>
              </a:lnSpc>
              <a:spcAft>
                <a:spcPts val="1200"/>
              </a:spcAft>
            </a:pPr>
            <a:r>
              <a:rPr lang="fr-FR" dirty="0">
                <a:latin typeface="Berlin Sans FB" panose="020E0602020502020306" pitchFamily="34" charset="0"/>
              </a:rPr>
              <a:t>Ces axes sont encadrés par deux (02) étapes majeurs que sont :</a:t>
            </a:r>
          </a:p>
          <a:p>
            <a:pPr marL="285750" indent="-285750" algn="just">
              <a:buFont typeface="Wingdings" panose="05000000000000000000" pitchFamily="2" charset="2"/>
              <a:buChar char="Ø"/>
            </a:pPr>
            <a:r>
              <a:rPr lang="fr-FR" b="1" dirty="0">
                <a:latin typeface="Berlin Sans FB" panose="020E0602020502020306" pitchFamily="34" charset="0"/>
              </a:rPr>
              <a:t>La réunion de lancement </a:t>
            </a:r>
          </a:p>
          <a:p>
            <a:pPr marL="285750" indent="-285750" algn="just">
              <a:buFont typeface="Wingdings" panose="05000000000000000000" pitchFamily="2" charset="2"/>
              <a:buChar char="Ø"/>
            </a:pPr>
            <a:r>
              <a:rPr lang="fr-FR" b="1" dirty="0">
                <a:latin typeface="Berlin Sans FB" panose="020E0602020502020306" pitchFamily="34" charset="0"/>
              </a:rPr>
              <a:t>Le bilan en fin de période contractuelle</a:t>
            </a:r>
          </a:p>
        </p:txBody>
      </p:sp>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76899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4219" y="1773373"/>
            <a:ext cx="9759580" cy="3817532"/>
          </a:xfrm>
        </p:spPr>
        <p:txBody>
          <a:bodyPr>
            <a:normAutofit/>
          </a:bodyPr>
          <a:lstStyle/>
          <a:p>
            <a:pPr marL="0" indent="0" algn="just">
              <a:lnSpc>
                <a:spcPct val="150000"/>
              </a:lnSpc>
              <a:buNone/>
            </a:pPr>
            <a:r>
              <a:rPr lang="fr-FR" sz="1800" dirty="0">
                <a:latin typeface="Berlin Sans FB" panose="020E0602020502020306" pitchFamily="34" charset="0"/>
              </a:rPr>
              <a:t>Le GROUPE MEDIA CONTACT SA mettra à la disposition d’ATT l’ensemble des moyens humains disponibles durant toutes les étapes du projet pour en assurer la réussite. Une organisation flexible et réactive sera mise en place pour garantir de façon irrévocable l’atteinte des objectifs quantitatifs et qualitatifs. Elle sera basée sur deux principaux piliers :</a:t>
            </a:r>
          </a:p>
          <a:p>
            <a:pPr marL="0" indent="0" algn="just">
              <a:lnSpc>
                <a:spcPct val="150000"/>
              </a:lnSpc>
              <a:buNone/>
            </a:pPr>
            <a:r>
              <a:rPr lang="fr-FR" sz="1800" dirty="0">
                <a:latin typeface="Berlin Sans FB" panose="020E0602020502020306" pitchFamily="34" charset="0"/>
              </a:rPr>
              <a:t>                     </a:t>
            </a:r>
          </a:p>
        </p:txBody>
      </p:sp>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429478" y="1127456"/>
            <a:ext cx="8691478" cy="461665"/>
          </a:xfrm>
          <a:prstGeom prst="rect">
            <a:avLst/>
          </a:prstGeom>
        </p:spPr>
        <p:txBody>
          <a:bodyPr wrap="square">
            <a:spAutoFit/>
          </a:bodyPr>
          <a:lstStyle/>
          <a:p>
            <a:pPr algn="ctr"/>
            <a:r>
              <a:rPr lang="fr-FR" sz="2400" dirty="0">
                <a:solidFill>
                  <a:srgbClr val="C00000"/>
                </a:solidFill>
                <a:latin typeface="Bodoni MT Black" pitchFamily="18" charset="0"/>
              </a:rPr>
              <a:t>EQUIPE PROJET ET PROFILS DE COMPETENCES</a:t>
            </a:r>
          </a:p>
        </p:txBody>
      </p:sp>
      <p:grpSp>
        <p:nvGrpSpPr>
          <p:cNvPr id="8" name="Groupe 7"/>
          <p:cNvGrpSpPr/>
          <p:nvPr/>
        </p:nvGrpSpPr>
        <p:grpSpPr>
          <a:xfrm>
            <a:off x="2590228" y="3704925"/>
            <a:ext cx="8763571" cy="1350698"/>
            <a:chOff x="2590229" y="3498820"/>
            <a:chExt cx="7207736" cy="1350698"/>
          </a:xfrm>
        </p:grpSpPr>
        <p:sp>
          <p:nvSpPr>
            <p:cNvPr id="13" name="Forme libre 12"/>
            <p:cNvSpPr/>
            <p:nvPr/>
          </p:nvSpPr>
          <p:spPr>
            <a:xfrm>
              <a:off x="2590229" y="3615732"/>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20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592364" y="4321960"/>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1200" b="1" kern="100" dirty="0">
                <a:effectLst/>
                <a:ea typeface="SimSun" panose="02010600030101010101" pitchFamily="2" charset="-122"/>
                <a:cs typeface="Times New Roman" panose="02020603050405020304" pitchFamily="18" charset="0"/>
              </a:endParaRPr>
            </a:p>
          </p:txBody>
        </p:sp>
        <p:sp>
          <p:nvSpPr>
            <p:cNvPr id="16" name="Text 4"/>
            <p:cNvSpPr txBox="1"/>
            <p:nvPr/>
          </p:nvSpPr>
          <p:spPr>
            <a:xfrm>
              <a:off x="3268461" y="3498820"/>
              <a:ext cx="6529504" cy="646951"/>
            </a:xfrm>
            <a:prstGeom prst="rect">
              <a:avLst/>
            </a:prstGeom>
            <a:noFill/>
          </p:spPr>
          <p:txBody>
            <a:bodyPr wrap="square" lIns="36000" tIns="0" rIns="36000" bIns="0" rtlCol="0" anchor="ctr"/>
            <a:lstStyle/>
            <a:p>
              <a:pPr algn="just">
                <a:spcAft>
                  <a:spcPts val="0"/>
                </a:spcAft>
              </a:pPr>
              <a:r>
                <a:rPr lang="fr-FR" sz="2000" dirty="0">
                  <a:latin typeface="Berlin Sans FB" panose="020E0602020502020306" pitchFamily="34" charset="0"/>
                </a:rPr>
                <a:t>L’équipe projet, responsable du compte client ATLANTIQUE TELECOM TOGO ;</a:t>
              </a:r>
              <a:endParaRPr lang="fr-FR" sz="1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7" name="Text 5"/>
            <p:cNvSpPr txBox="1"/>
            <p:nvPr/>
          </p:nvSpPr>
          <p:spPr>
            <a:xfrm>
              <a:off x="3269044" y="4243107"/>
              <a:ext cx="6528921" cy="606411"/>
            </a:xfrm>
            <a:prstGeom prst="rect">
              <a:avLst/>
            </a:prstGeom>
            <a:noFill/>
          </p:spPr>
          <p:txBody>
            <a:bodyPr wrap="square" lIns="36000" tIns="0" rIns="36000" bIns="0" rtlCol="0" anchor="ctr"/>
            <a:lstStyle/>
            <a:p>
              <a:pPr algn="just"/>
              <a:r>
                <a:rPr lang="fr-FR" sz="2000" kern="100" dirty="0">
                  <a:latin typeface="Berlin Sans FB" pitchFamily="34" charset="0"/>
                  <a:ea typeface="SimSun" panose="02010600030101010101" pitchFamily="2" charset="-122"/>
                  <a:cs typeface="Times New Roman" panose="02020603050405020304" pitchFamily="18" charset="0"/>
                </a:rPr>
                <a:t>L’équipe de management au Togo en charge de la mise en œuvre opérationnelle des prestations.</a:t>
              </a:r>
              <a:endParaRPr lang="fr-FR" sz="2800" kern="100" dirty="0">
                <a:effectLst/>
                <a:latin typeface="Berlin Sans FB" pitchFamily="34" charset="0"/>
                <a:ea typeface="SimSun" panose="02010600030101010101" pitchFamily="2" charset="-122"/>
                <a:cs typeface="Times New Roman" panose="02020603050405020304" pitchFamily="18" charset="0"/>
              </a:endParaRPr>
            </a:p>
          </p:txBody>
        </p:sp>
      </p:gr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402457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336530" y="1124925"/>
            <a:ext cx="5859886" cy="461665"/>
          </a:xfrm>
          <a:prstGeom prst="rect">
            <a:avLst/>
          </a:prstGeom>
        </p:spPr>
        <p:txBody>
          <a:bodyPr wrap="square">
            <a:spAutoFit/>
          </a:bodyPr>
          <a:lstStyle/>
          <a:p>
            <a:pPr algn="ctr"/>
            <a:r>
              <a:rPr lang="fr-FR" sz="2400" dirty="0">
                <a:solidFill>
                  <a:srgbClr val="C00000"/>
                </a:solidFill>
                <a:latin typeface="Bodoni MT Black" pitchFamily="18" charset="0"/>
              </a:rPr>
              <a:t>SPECIFICATIONS TECHNIQUES</a:t>
            </a:r>
          </a:p>
        </p:txBody>
      </p:sp>
      <p:sp>
        <p:nvSpPr>
          <p:cNvPr id="8" name="ZoneTexte 7"/>
          <p:cNvSpPr txBox="1"/>
          <p:nvPr/>
        </p:nvSpPr>
        <p:spPr>
          <a:xfrm>
            <a:off x="1578715" y="1902631"/>
            <a:ext cx="10153501" cy="4031873"/>
          </a:xfrm>
          <a:prstGeom prst="rect">
            <a:avLst/>
          </a:prstGeom>
          <a:noFill/>
        </p:spPr>
        <p:txBody>
          <a:bodyPr wrap="square" rtlCol="0">
            <a:spAutoFit/>
          </a:bodyPr>
          <a:lstStyle/>
          <a:p>
            <a:pPr algn="just">
              <a:lnSpc>
                <a:spcPct val="150000"/>
              </a:lnSpc>
              <a:spcAft>
                <a:spcPts val="1200"/>
              </a:spcAft>
            </a:pPr>
            <a:r>
              <a:rPr lang="fr-FR" dirty="0">
                <a:latin typeface="Berlin Sans FB" panose="020E0602020502020306" pitchFamily="34" charset="0"/>
              </a:rPr>
              <a:t>L’interconnexion entre ATT et GMC se fera par une liaison « Faisceau Hertzien ». La mise en place de ce lien est sous la </a:t>
            </a:r>
            <a:r>
              <a:rPr lang="fr-FR" sz="2000" dirty="0">
                <a:latin typeface="Berlin Sans FB" panose="020E0602020502020306" pitchFamily="34" charset="0"/>
              </a:rPr>
              <a:t>responsabilité</a:t>
            </a:r>
            <a:r>
              <a:rPr lang="fr-FR" dirty="0">
                <a:latin typeface="Berlin Sans FB" panose="020E0602020502020306" pitchFamily="34" charset="0"/>
              </a:rPr>
              <a:t> de ATT qui en reste, pendant toute la durée du contrat, le propriétaire et le seul administrateur. La mise en place des autres équipements à partir du « Pare-feu » est sous la responsabilité de MEDIA CONTACT.</a:t>
            </a:r>
          </a:p>
          <a:p>
            <a:pPr algn="just">
              <a:lnSpc>
                <a:spcPct val="150000"/>
              </a:lnSpc>
            </a:pPr>
            <a:r>
              <a:rPr lang="fr-FR" dirty="0">
                <a:latin typeface="Berlin Sans FB" panose="020E0602020502020306" pitchFamily="34" charset="0"/>
              </a:rPr>
              <a:t>Cette architecture sera la seule qui sera utilisée dans le cadre de :</a:t>
            </a:r>
          </a:p>
          <a:p>
            <a:pPr marL="285750" indent="-285750" algn="just">
              <a:lnSpc>
                <a:spcPct val="150000"/>
              </a:lnSpc>
              <a:buFontTx/>
              <a:buChar char="-"/>
            </a:pPr>
            <a:r>
              <a:rPr lang="fr-FR" dirty="0">
                <a:latin typeface="Berlin Sans FB" panose="020E0602020502020306" pitchFamily="34" charset="0"/>
              </a:rPr>
              <a:t>Traitement des appels entrants et sortants ;</a:t>
            </a:r>
          </a:p>
          <a:p>
            <a:pPr marL="285750" indent="-285750" algn="just">
              <a:lnSpc>
                <a:spcPct val="150000"/>
              </a:lnSpc>
              <a:buFontTx/>
              <a:buChar char="-"/>
            </a:pPr>
            <a:r>
              <a:rPr lang="fr-FR" dirty="0">
                <a:latin typeface="Berlin Sans FB" panose="020E0602020502020306" pitchFamily="34" charset="0"/>
              </a:rPr>
              <a:t>Accès aux outils de traitement des contacts ;</a:t>
            </a:r>
          </a:p>
          <a:p>
            <a:pPr marL="285750" indent="-285750" algn="just">
              <a:lnSpc>
                <a:spcPct val="150000"/>
              </a:lnSpc>
              <a:buFontTx/>
              <a:buChar char="-"/>
            </a:pPr>
            <a:r>
              <a:rPr lang="fr-FR" dirty="0">
                <a:latin typeface="Berlin Sans FB" panose="020E0602020502020306" pitchFamily="34" charset="0"/>
              </a:rPr>
              <a:t>Accès au système d’informations de Groupe MEDIA CONTACT.</a:t>
            </a:r>
          </a:p>
          <a:p>
            <a:pPr marL="285750" indent="-285750" algn="just">
              <a:lnSpc>
                <a:spcPct val="150000"/>
              </a:lnSpc>
              <a:buFontTx/>
              <a:buChar char="-"/>
            </a:pPr>
            <a:endParaRPr lang="fr-FR" dirty="0">
              <a:latin typeface="Berlin Sans FB" panose="020E0602020502020306"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93425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a:t>
            </a:fld>
            <a:endParaRPr lang="fr-FR" dirty="0"/>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grpSp>
        <p:nvGrpSpPr>
          <p:cNvPr id="3" name="Groupe 2"/>
          <p:cNvGrpSpPr/>
          <p:nvPr/>
        </p:nvGrpSpPr>
        <p:grpSpPr>
          <a:xfrm>
            <a:off x="1709766" y="1046265"/>
            <a:ext cx="9301669" cy="5019685"/>
            <a:chOff x="1709766" y="1046265"/>
            <a:chExt cx="9301669" cy="5304318"/>
          </a:xfrm>
        </p:grpSpPr>
        <p:grpSp>
          <p:nvGrpSpPr>
            <p:cNvPr id="2" name="Groupe 1"/>
            <p:cNvGrpSpPr/>
            <p:nvPr/>
          </p:nvGrpSpPr>
          <p:grpSpPr>
            <a:xfrm>
              <a:off x="1709766" y="1046265"/>
              <a:ext cx="9301669" cy="4608288"/>
              <a:chOff x="1825678" y="968991"/>
              <a:chExt cx="7426082" cy="3836116"/>
            </a:xfrm>
          </p:grpSpPr>
          <p:sp>
            <p:nvSpPr>
              <p:cNvPr id="38" name="Ellipse 37"/>
              <p:cNvSpPr/>
              <p:nvPr/>
            </p:nvSpPr>
            <p:spPr>
              <a:xfrm>
                <a:off x="7989013" y="968991"/>
                <a:ext cx="1126527" cy="581643"/>
              </a:xfrm>
              <a:prstGeom prst="ellipse">
                <a:avLst/>
              </a:prstGeom>
              <a:solidFill>
                <a:schemeClr val="accent5">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Berlin Sans FB" pitchFamily="34" charset="0"/>
                  </a:rPr>
                  <a:t>PAGE</a:t>
                </a:r>
                <a:endParaRPr lang="fr-FR" sz="1400" dirty="0">
                  <a:latin typeface="Berlin Sans FB" pitchFamily="34" charset="0"/>
                </a:endParaRPr>
              </a:p>
            </p:txBody>
          </p:sp>
          <p:sp>
            <p:nvSpPr>
              <p:cNvPr id="39" name="Rectangle 38"/>
              <p:cNvSpPr/>
              <p:nvPr/>
            </p:nvSpPr>
            <p:spPr>
              <a:xfrm>
                <a:off x="1825678" y="968991"/>
                <a:ext cx="6020618" cy="581643"/>
              </a:xfrm>
              <a:prstGeom prst="rect">
                <a:avLst/>
              </a:prstGeom>
              <a:solidFill>
                <a:schemeClr val="accent5">
                  <a:lumMod val="50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dirty="0">
                    <a:solidFill>
                      <a:schemeClr val="bg1"/>
                    </a:solidFill>
                    <a:latin typeface="Berlin Sans FB" pitchFamily="34" charset="0"/>
                  </a:rPr>
                  <a:t>TITRES</a:t>
                </a:r>
              </a:p>
            </p:txBody>
          </p:sp>
          <p:sp>
            <p:nvSpPr>
              <p:cNvPr id="43" name="Ellipse 42"/>
              <p:cNvSpPr/>
              <p:nvPr/>
            </p:nvSpPr>
            <p:spPr>
              <a:xfrm>
                <a:off x="8221285" y="1594551"/>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03</a:t>
                </a:r>
              </a:p>
            </p:txBody>
          </p:sp>
          <p:sp>
            <p:nvSpPr>
              <p:cNvPr id="44" name="Rectangle 43"/>
              <p:cNvSpPr/>
              <p:nvPr/>
            </p:nvSpPr>
            <p:spPr>
              <a:xfrm>
                <a:off x="1829611" y="1582992"/>
                <a:ext cx="6003038" cy="529815"/>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PRESENTATION DU GROUPE MEDIA CONTACT SA</a:t>
                </a:r>
              </a:p>
            </p:txBody>
          </p:sp>
          <p:sp>
            <p:nvSpPr>
              <p:cNvPr id="57" name="Ellipse 56"/>
              <p:cNvSpPr/>
              <p:nvPr/>
            </p:nvSpPr>
            <p:spPr>
              <a:xfrm>
                <a:off x="8374778" y="2144641"/>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10</a:t>
                </a:r>
              </a:p>
            </p:txBody>
          </p:sp>
          <p:sp>
            <p:nvSpPr>
              <p:cNvPr id="58" name="Rectangle 57"/>
              <p:cNvSpPr/>
              <p:nvPr/>
            </p:nvSpPr>
            <p:spPr>
              <a:xfrm>
                <a:off x="1829611" y="2160019"/>
                <a:ext cx="6003038" cy="486858"/>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NOS ATOUTS ET SOLUTIONS</a:t>
                </a:r>
              </a:p>
            </p:txBody>
          </p:sp>
          <p:sp>
            <p:nvSpPr>
              <p:cNvPr id="59" name="Ellipse 58"/>
              <p:cNvSpPr/>
              <p:nvPr/>
            </p:nvSpPr>
            <p:spPr>
              <a:xfrm>
                <a:off x="8496124" y="2678376"/>
                <a:ext cx="689277" cy="468456"/>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14</a:t>
                </a:r>
              </a:p>
            </p:txBody>
          </p:sp>
          <p:sp>
            <p:nvSpPr>
              <p:cNvPr id="60" name="Rectangle 59"/>
              <p:cNvSpPr/>
              <p:nvPr/>
            </p:nvSpPr>
            <p:spPr>
              <a:xfrm>
                <a:off x="1831955" y="2697434"/>
                <a:ext cx="6000694" cy="474632"/>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NOTRE PROPOSITION</a:t>
                </a:r>
              </a:p>
            </p:txBody>
          </p:sp>
          <p:sp>
            <p:nvSpPr>
              <p:cNvPr id="61" name="Ellipse 60"/>
              <p:cNvSpPr/>
              <p:nvPr/>
            </p:nvSpPr>
            <p:spPr>
              <a:xfrm>
                <a:off x="8562483" y="3236894"/>
                <a:ext cx="689277" cy="467372"/>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37</a:t>
                </a:r>
              </a:p>
            </p:txBody>
          </p:sp>
          <p:sp>
            <p:nvSpPr>
              <p:cNvPr id="62" name="Rectangle 61"/>
              <p:cNvSpPr/>
              <p:nvPr/>
            </p:nvSpPr>
            <p:spPr>
              <a:xfrm>
                <a:off x="1826097" y="3220285"/>
                <a:ext cx="6006551" cy="488332"/>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LES SERVICES COMPLEMENTAIRES PROPOSES</a:t>
                </a:r>
              </a:p>
            </p:txBody>
          </p:sp>
          <p:sp>
            <p:nvSpPr>
              <p:cNvPr id="65" name="Ellipse 64"/>
              <p:cNvSpPr/>
              <p:nvPr/>
            </p:nvSpPr>
            <p:spPr>
              <a:xfrm>
                <a:off x="8511962" y="3770650"/>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39</a:t>
                </a:r>
              </a:p>
            </p:txBody>
          </p:sp>
          <p:sp>
            <p:nvSpPr>
              <p:cNvPr id="66" name="Rectangle 65"/>
              <p:cNvSpPr/>
              <p:nvPr/>
            </p:nvSpPr>
            <p:spPr>
              <a:xfrm>
                <a:off x="1831955" y="3756835"/>
                <a:ext cx="6000694" cy="482987"/>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QUELQUES REFERENCES</a:t>
                </a:r>
              </a:p>
            </p:txBody>
          </p:sp>
          <p:sp>
            <p:nvSpPr>
              <p:cNvPr id="19" name="Ellipse 18"/>
              <p:cNvSpPr/>
              <p:nvPr/>
            </p:nvSpPr>
            <p:spPr>
              <a:xfrm>
                <a:off x="8374778" y="4317602"/>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41</a:t>
                </a:r>
              </a:p>
            </p:txBody>
          </p:sp>
          <p:sp>
            <p:nvSpPr>
              <p:cNvPr id="20" name="Rectangle 19"/>
              <p:cNvSpPr/>
              <p:nvPr/>
            </p:nvSpPr>
            <p:spPr>
              <a:xfrm>
                <a:off x="1831955" y="4274573"/>
                <a:ext cx="6000694" cy="530534"/>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ANNEXES</a:t>
                </a:r>
              </a:p>
            </p:txBody>
          </p:sp>
        </p:grpSp>
        <p:sp>
          <p:nvSpPr>
            <p:cNvPr id="22" name="Rectangle 21"/>
            <p:cNvSpPr/>
            <p:nvPr/>
          </p:nvSpPr>
          <p:spPr>
            <a:xfrm>
              <a:off x="1709766" y="5713258"/>
              <a:ext cx="7529153" cy="637325"/>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QUESTIONS - REPONSES</a:t>
              </a:r>
            </a:p>
          </p:txBody>
        </p:sp>
        <p:sp>
          <p:nvSpPr>
            <p:cNvPr id="23" name="Ellipse 22"/>
            <p:cNvSpPr/>
            <p:nvPr/>
          </p:nvSpPr>
          <p:spPr>
            <a:xfrm>
              <a:off x="9720696" y="5735462"/>
              <a:ext cx="863366" cy="545302"/>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5">
                      <a:lumMod val="50000"/>
                    </a:schemeClr>
                  </a:solidFill>
                  <a:latin typeface="Berlin Sans FB" pitchFamily="34" charset="0"/>
                </a:rPr>
                <a:t>43</a:t>
              </a:r>
            </a:p>
          </p:txBody>
        </p:sp>
      </p:grpSp>
    </p:spTree>
    <p:extLst>
      <p:ext uri="{BB962C8B-B14F-4D97-AF65-F5344CB8AC3E}">
        <p14:creationId xmlns:p14="http://schemas.microsoft.com/office/powerpoint/2010/main" val="226302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983348" y="1088819"/>
            <a:ext cx="8603087" cy="461665"/>
          </a:xfrm>
          <a:prstGeom prst="rect">
            <a:avLst/>
          </a:prstGeom>
        </p:spPr>
        <p:txBody>
          <a:bodyPr wrap="square">
            <a:spAutoFit/>
          </a:bodyPr>
          <a:lstStyle/>
          <a:p>
            <a:pPr algn="ctr"/>
            <a:r>
              <a:rPr lang="fr-FR" sz="2400" dirty="0">
                <a:solidFill>
                  <a:srgbClr val="C00000"/>
                </a:solidFill>
                <a:latin typeface="Bodoni MT Black" pitchFamily="18" charset="0"/>
              </a:rPr>
              <a:t>SPECIFICATIONS DE LA COUCHE TRANSPORT</a:t>
            </a:r>
          </a:p>
        </p:txBody>
      </p:sp>
      <p:sp>
        <p:nvSpPr>
          <p:cNvPr id="8" name="ZoneTexte 7"/>
          <p:cNvSpPr txBox="1"/>
          <p:nvPr/>
        </p:nvSpPr>
        <p:spPr>
          <a:xfrm>
            <a:off x="1542992" y="1894610"/>
            <a:ext cx="9782576" cy="2862322"/>
          </a:xfrm>
          <a:prstGeom prst="rect">
            <a:avLst/>
          </a:prstGeom>
          <a:noFill/>
        </p:spPr>
        <p:txBody>
          <a:bodyPr wrap="square" rtlCol="0">
            <a:spAutoFit/>
          </a:bodyPr>
          <a:lstStyle/>
          <a:p>
            <a:pPr algn="just">
              <a:lnSpc>
                <a:spcPct val="150000"/>
              </a:lnSpc>
            </a:pPr>
            <a:r>
              <a:rPr lang="fr-FR" sz="2000" dirty="0">
                <a:latin typeface="Berlin Sans FB" panose="020E0602020502020306" pitchFamily="34" charset="0"/>
              </a:rPr>
              <a:t>Pour une gestion optimale des ressources voix, il est préférable de dédier une capacité de 30 appels simultanés pour les appels sortants (2Mbps ou 1 E1).</a:t>
            </a:r>
          </a:p>
          <a:p>
            <a:pPr algn="just">
              <a:lnSpc>
                <a:spcPct val="150000"/>
              </a:lnSpc>
            </a:pPr>
            <a:r>
              <a:rPr lang="fr-FR" sz="2000" dirty="0">
                <a:latin typeface="Berlin Sans FB" panose="020E0602020502020306" pitchFamily="34" charset="0"/>
              </a:rPr>
              <a:t>Pour les appels entrants, une capacité de quatre-vingt-dix (90) appels simultanés soit 6 Mbps en IP (l’équivalent de 3 E1) est nécessaire.</a:t>
            </a:r>
          </a:p>
          <a:p>
            <a:pPr algn="just">
              <a:lnSpc>
                <a:spcPct val="150000"/>
              </a:lnSpc>
            </a:pPr>
            <a:r>
              <a:rPr lang="fr-FR" sz="2000" dirty="0">
                <a:latin typeface="Berlin Sans FB" panose="020E0602020502020306" pitchFamily="34" charset="0"/>
              </a:rPr>
              <a:t>Avec l’implémentation d’un SVI dynamique et régulièrement mis à jour, au moins 40% des appels seront traités par le SVI et les 60% restants pourront accéder au call center.</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723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2" name="Rectangle 1"/>
          <p:cNvSpPr/>
          <p:nvPr/>
        </p:nvSpPr>
        <p:spPr>
          <a:xfrm>
            <a:off x="1314734" y="981259"/>
            <a:ext cx="9310336" cy="461665"/>
          </a:xfrm>
          <a:prstGeom prst="rect">
            <a:avLst/>
          </a:prstGeom>
        </p:spPr>
        <p:txBody>
          <a:bodyPr wrap="square">
            <a:spAutoFit/>
          </a:bodyPr>
          <a:lstStyle/>
          <a:p>
            <a:pPr algn="ctr"/>
            <a:r>
              <a:rPr lang="fr-FR" sz="2400" dirty="0">
                <a:solidFill>
                  <a:srgbClr val="C00000"/>
                </a:solidFill>
                <a:latin typeface="Bodoni MT Black" pitchFamily="18" charset="0"/>
              </a:rPr>
              <a:t>INTERCONNEXION DE ROUTAGE DES APPELS</a:t>
            </a:r>
          </a:p>
        </p:txBody>
      </p:sp>
      <p:pic>
        <p:nvPicPr>
          <p:cNvPr id="3" name="Image 2"/>
          <p:cNvPicPr>
            <a:picLocks noChangeAspect="1"/>
          </p:cNvPicPr>
          <p:nvPr/>
        </p:nvPicPr>
        <p:blipFill rotWithShape="1">
          <a:blip r:embed="rId2"/>
          <a:srcRect t="13491" b="6133"/>
          <a:stretch/>
        </p:blipFill>
        <p:spPr>
          <a:xfrm>
            <a:off x="1664820" y="2923506"/>
            <a:ext cx="9688980" cy="31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58344" y="1514958"/>
            <a:ext cx="9795456" cy="1384995"/>
          </a:xfrm>
          <a:prstGeom prst="rect">
            <a:avLst/>
          </a:prstGeom>
        </p:spPr>
        <p:txBody>
          <a:bodyPr wrap="square">
            <a:spAutoFit/>
          </a:bodyPr>
          <a:lstStyle/>
          <a:p>
            <a:pPr>
              <a:lnSpc>
                <a:spcPct val="150000"/>
              </a:lnSpc>
            </a:pPr>
            <a:r>
              <a:rPr lang="fr-FR" dirty="0">
                <a:latin typeface="Berlin Sans FB" panose="020E0602020502020306" pitchFamily="34" charset="0"/>
              </a:rPr>
              <a:t>Deux cas sont envisageables pour le routage des appels. En fonction du type d’appels (entrants ou sortants), le routage ne se fera pas de la même façon. Le cas des </a:t>
            </a:r>
            <a:r>
              <a:rPr lang="fr-FR" sz="2000" dirty="0">
                <a:latin typeface="Berlin Sans FB" panose="020E0602020502020306" pitchFamily="34" charset="0"/>
              </a:rPr>
              <a:t>appels</a:t>
            </a:r>
            <a:r>
              <a:rPr lang="fr-FR" dirty="0">
                <a:latin typeface="Berlin Sans FB" panose="020E0602020502020306" pitchFamily="34" charset="0"/>
              </a:rPr>
              <a:t> entrants fait intervenir le SVI qui prendra en charge au moins 40% des appels reçus.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4645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2" name="Rectangle 1"/>
          <p:cNvSpPr/>
          <p:nvPr/>
        </p:nvSpPr>
        <p:spPr>
          <a:xfrm>
            <a:off x="2275764" y="950363"/>
            <a:ext cx="7706436" cy="461665"/>
          </a:xfrm>
          <a:prstGeom prst="rect">
            <a:avLst/>
          </a:prstGeom>
        </p:spPr>
        <p:txBody>
          <a:bodyPr wrap="square">
            <a:spAutoFit/>
          </a:bodyPr>
          <a:lstStyle/>
          <a:p>
            <a:pPr algn="ctr"/>
            <a:r>
              <a:rPr lang="fr-FR" sz="2400" dirty="0">
                <a:solidFill>
                  <a:srgbClr val="C00000"/>
                </a:solidFill>
                <a:latin typeface="Bodoni MT Black" pitchFamily="18" charset="0"/>
              </a:rPr>
              <a:t>INTERCONNEXION DATA</a:t>
            </a:r>
          </a:p>
        </p:txBody>
      </p:sp>
      <p:pic>
        <p:nvPicPr>
          <p:cNvPr id="3" name="Image 2"/>
          <p:cNvPicPr>
            <a:picLocks noChangeAspect="1"/>
          </p:cNvPicPr>
          <p:nvPr/>
        </p:nvPicPr>
        <p:blipFill rotWithShape="1">
          <a:blip r:embed="rId2"/>
          <a:srcRect t="12280" b="7655"/>
          <a:stretch/>
        </p:blipFill>
        <p:spPr>
          <a:xfrm>
            <a:off x="1648496" y="3355404"/>
            <a:ext cx="9602272" cy="2895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541171" y="1474696"/>
            <a:ext cx="9709597" cy="1880708"/>
          </a:xfrm>
          <a:prstGeom prst="rect">
            <a:avLst/>
          </a:prstGeom>
        </p:spPr>
        <p:txBody>
          <a:bodyPr wrap="square">
            <a:spAutoFit/>
          </a:bodyPr>
          <a:lstStyle/>
          <a:p>
            <a:pPr algn="just">
              <a:lnSpc>
                <a:spcPct val="150000"/>
              </a:lnSpc>
            </a:pPr>
            <a:r>
              <a:rPr lang="fr-FR" sz="2000" dirty="0">
                <a:latin typeface="Berlin Sans FB" panose="020E0602020502020306" pitchFamily="34" charset="0"/>
              </a:rPr>
              <a:t>Pour traiter les requêtes des abonnés, ATT mettra à la disposition de Media Contact les liens d’accès aux applications métier hébergées sur des serveurs distants (ATT). Les CRCD, via un navigateur internet, entrent le lien pour accéder à l’interface web de l’application afin de trouver les informations nécessaires à la satisfaction des requêtes client.</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86521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738571" y="1017503"/>
            <a:ext cx="8876698" cy="461665"/>
          </a:xfrm>
          <a:prstGeom prst="rect">
            <a:avLst/>
          </a:prstGeom>
        </p:spPr>
        <p:txBody>
          <a:bodyPr wrap="square">
            <a:spAutoFit/>
          </a:bodyPr>
          <a:lstStyle/>
          <a:p>
            <a:pPr algn="ctr"/>
            <a:r>
              <a:rPr lang="fr-FR" sz="2400" dirty="0">
                <a:solidFill>
                  <a:srgbClr val="C00000"/>
                </a:solidFill>
                <a:latin typeface="Bodoni MT Black" pitchFamily="18" charset="0"/>
              </a:rPr>
              <a:t>ACCES AU SYSTÈME D’INFORMATIONS GMC</a:t>
            </a:r>
          </a:p>
        </p:txBody>
      </p:sp>
      <p:pic>
        <p:nvPicPr>
          <p:cNvPr id="3" name="Image 2"/>
          <p:cNvPicPr>
            <a:picLocks noChangeAspect="1"/>
          </p:cNvPicPr>
          <p:nvPr/>
        </p:nvPicPr>
        <p:blipFill rotWithShape="1">
          <a:blip r:embed="rId2"/>
          <a:srcRect t="13636" b="4544"/>
          <a:stretch/>
        </p:blipFill>
        <p:spPr>
          <a:xfrm>
            <a:off x="1596204" y="2704562"/>
            <a:ext cx="9757596" cy="3258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570446" y="1611433"/>
            <a:ext cx="9783354" cy="969496"/>
          </a:xfrm>
          <a:prstGeom prst="rect">
            <a:avLst/>
          </a:prstGeom>
        </p:spPr>
        <p:txBody>
          <a:bodyPr wrap="square">
            <a:spAutoFit/>
          </a:bodyPr>
          <a:lstStyle/>
          <a:p>
            <a:pPr>
              <a:lnSpc>
                <a:spcPct val="150000"/>
              </a:lnSpc>
            </a:pPr>
            <a:r>
              <a:rPr lang="fr-FR" dirty="0">
                <a:latin typeface="Berlin Sans FB" panose="020E0602020502020306" pitchFamily="34" charset="0"/>
              </a:rPr>
              <a:t>Depuis les locaux de ATT, un superviseur pourra accéder à </a:t>
            </a:r>
            <a:r>
              <a:rPr lang="fr-FR" sz="2000" dirty="0">
                <a:latin typeface="Berlin Sans FB" panose="020E0602020502020306" pitchFamily="34" charset="0"/>
              </a:rPr>
              <a:t>l’outil</a:t>
            </a:r>
            <a:r>
              <a:rPr lang="fr-FR" dirty="0">
                <a:latin typeface="Berlin Sans FB" panose="020E0602020502020306" pitchFamily="34" charset="0"/>
              </a:rPr>
              <a:t> de </a:t>
            </a:r>
            <a:r>
              <a:rPr lang="fr-FR" dirty="0" err="1">
                <a:latin typeface="Berlin Sans FB" panose="020E0602020502020306" pitchFamily="34" charset="0"/>
              </a:rPr>
              <a:t>reporting</a:t>
            </a:r>
            <a:r>
              <a:rPr lang="fr-FR" dirty="0">
                <a:latin typeface="Berlin Sans FB" panose="020E0602020502020306" pitchFamily="34" charset="0"/>
              </a:rPr>
              <a:t> et de supervision via un lien sécurisé à partir d’un navigateur. Media Contact mettra à disposition le lien et les identifiants.</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64337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262051" y="1075940"/>
            <a:ext cx="6542932" cy="461665"/>
          </a:xfrm>
          <a:prstGeom prst="rect">
            <a:avLst/>
          </a:prstGeom>
        </p:spPr>
        <p:txBody>
          <a:bodyPr wrap="square">
            <a:spAutoFit/>
          </a:bodyPr>
          <a:lstStyle/>
          <a:p>
            <a:pPr algn="ctr"/>
            <a:r>
              <a:rPr lang="fr-FR" sz="2400" dirty="0">
                <a:solidFill>
                  <a:srgbClr val="C00000"/>
                </a:solidFill>
                <a:latin typeface="Bodoni MT Black" pitchFamily="18" charset="0"/>
              </a:rPr>
              <a:t>CONTRÔLE D’ACCES AUX LOCAUX</a:t>
            </a:r>
          </a:p>
        </p:txBody>
      </p:sp>
      <p:sp>
        <p:nvSpPr>
          <p:cNvPr id="2" name="Rectangle 1"/>
          <p:cNvSpPr/>
          <p:nvPr/>
        </p:nvSpPr>
        <p:spPr>
          <a:xfrm>
            <a:off x="1558345" y="1837577"/>
            <a:ext cx="9795456" cy="4139595"/>
          </a:xfrm>
          <a:prstGeom prst="rect">
            <a:avLst/>
          </a:prstGeom>
        </p:spPr>
        <p:txBody>
          <a:bodyPr wrap="square">
            <a:spAutoFit/>
          </a:bodyPr>
          <a:lstStyle/>
          <a:p>
            <a:pPr algn="just">
              <a:lnSpc>
                <a:spcPct val="150000"/>
              </a:lnSpc>
            </a:pPr>
            <a:r>
              <a:rPr lang="fr-FR" dirty="0">
                <a:latin typeface="Berlin Sans FB" panose="020E0602020502020306" pitchFamily="34" charset="0"/>
              </a:rPr>
              <a:t>L’accès aux locaux (espaces de production et salle technique) est contrôlé par des badgeuses (en entrée comme en sortie).  Les badgeuses sont gérées depuis un serveur grâce à un logiciel qui permet de définir les droits et privilèges des employés.</a:t>
            </a:r>
          </a:p>
          <a:p>
            <a:pPr algn="just">
              <a:lnSpc>
                <a:spcPct val="150000"/>
              </a:lnSpc>
              <a:spcBef>
                <a:spcPts val="1200"/>
              </a:spcBef>
            </a:pPr>
            <a:r>
              <a:rPr lang="fr-FR" dirty="0">
                <a:latin typeface="Berlin Sans FB" panose="020E0602020502020306" pitchFamily="34" charset="0"/>
              </a:rPr>
              <a:t>Nous avons opté pour l’enrôlement des empreintes digitales (minimum deux doigts par employé). Tout accès est donc enregistré dans une base de données.</a:t>
            </a:r>
          </a:p>
          <a:p>
            <a:pPr algn="just">
              <a:lnSpc>
                <a:spcPct val="150000"/>
              </a:lnSpc>
              <a:spcBef>
                <a:spcPts val="1200"/>
              </a:spcBef>
            </a:pPr>
            <a:r>
              <a:rPr lang="fr-FR" dirty="0">
                <a:latin typeface="Berlin Sans FB" panose="020E0602020502020306" pitchFamily="34" charset="0"/>
              </a:rPr>
              <a:t>Nos espaces sont surveillés par des caméras IP qui couvrent tous les angles. Elles sont reliées à un serveur de vidéosurveillance qui permet leur administration. Ce serveur est équipé d’un disque de grande capacité (1 To) qui permet de stocker les images enregistrées pour une durée minimum de 15 jours.</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64228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236293" y="1037303"/>
            <a:ext cx="4890188" cy="461665"/>
          </a:xfrm>
          <a:prstGeom prst="rect">
            <a:avLst/>
          </a:prstGeom>
        </p:spPr>
        <p:txBody>
          <a:bodyPr wrap="square">
            <a:spAutoFit/>
          </a:bodyPr>
          <a:lstStyle/>
          <a:p>
            <a:pPr algn="ctr"/>
            <a:r>
              <a:rPr lang="fr-FR" sz="2400" dirty="0">
                <a:solidFill>
                  <a:srgbClr val="C00000"/>
                </a:solidFill>
                <a:latin typeface="Bodoni MT Black" pitchFamily="18" charset="0"/>
              </a:rPr>
              <a:t>PLAN DE CONTINUITE</a:t>
            </a:r>
          </a:p>
        </p:txBody>
      </p:sp>
      <p:sp>
        <p:nvSpPr>
          <p:cNvPr id="8" name="Rectangle 7"/>
          <p:cNvSpPr/>
          <p:nvPr/>
        </p:nvSpPr>
        <p:spPr>
          <a:xfrm>
            <a:off x="1636686" y="1530396"/>
            <a:ext cx="9717114" cy="1701813"/>
          </a:xfrm>
          <a:prstGeom prst="rect">
            <a:avLst/>
          </a:prstGeom>
        </p:spPr>
        <p:txBody>
          <a:bodyPr wrap="square">
            <a:spAutoFit/>
          </a:bodyPr>
          <a:lstStyle/>
          <a:p>
            <a:pPr>
              <a:lnSpc>
                <a:spcPct val="150000"/>
              </a:lnSpc>
            </a:pPr>
            <a:r>
              <a:rPr lang="fr-FR" dirty="0">
                <a:latin typeface="Berlin Sans FB" panose="020E0602020502020306" pitchFamily="34" charset="0"/>
              </a:rPr>
              <a:t>Nous avons classifié les menaces qui peuvent survenir dans le cadre des prestations en deux groupes suivant leur délai de résolution :</a:t>
            </a:r>
          </a:p>
          <a:p>
            <a:pPr>
              <a:lnSpc>
                <a:spcPct val="150000"/>
              </a:lnSpc>
            </a:pPr>
            <a:r>
              <a:rPr lang="fr-FR" dirty="0">
                <a:latin typeface="Berlin Sans FB" panose="020E0602020502020306" pitchFamily="34" charset="0"/>
              </a:rPr>
              <a:t>-	Menaces avec interruption de service à court terme (T&lt; 6heures)</a:t>
            </a:r>
          </a:p>
          <a:p>
            <a:pPr>
              <a:lnSpc>
                <a:spcPct val="150000"/>
              </a:lnSpc>
            </a:pPr>
            <a:r>
              <a:rPr lang="fr-FR" dirty="0">
                <a:latin typeface="Berlin Sans FB" panose="020E0602020502020306" pitchFamily="34" charset="0"/>
              </a:rPr>
              <a:t>-	Menaces avec interruption de service sur une longue durée (T&gt; 6heures).</a:t>
            </a:r>
          </a:p>
        </p:txBody>
      </p:sp>
      <p:pic>
        <p:nvPicPr>
          <p:cNvPr id="9" name="Image 8" descr="C:\Users\Leandre\Desktop\Sans titre-4.png"/>
          <p:cNvPicPr/>
          <p:nvPr/>
        </p:nvPicPr>
        <p:blipFill>
          <a:blip r:embed="rId2">
            <a:extLst>
              <a:ext uri="{28A0092B-C50C-407E-A947-70E740481C1C}">
                <a14:useLocalDpi xmlns:a14="http://schemas.microsoft.com/office/drawing/2010/main" val="0"/>
              </a:ext>
            </a:extLst>
          </a:blip>
          <a:srcRect/>
          <a:stretch>
            <a:fillRect/>
          </a:stretch>
        </p:blipFill>
        <p:spPr bwMode="auto">
          <a:xfrm>
            <a:off x="1672672" y="3203824"/>
            <a:ext cx="9681128" cy="2818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104305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523678" y="1037303"/>
            <a:ext cx="3035443" cy="461665"/>
          </a:xfrm>
          <a:prstGeom prst="rect">
            <a:avLst/>
          </a:prstGeom>
        </p:spPr>
        <p:txBody>
          <a:bodyPr wrap="square">
            <a:spAutoFit/>
          </a:bodyPr>
          <a:lstStyle/>
          <a:p>
            <a:pPr algn="ctr"/>
            <a:r>
              <a:rPr lang="fr-FR" sz="2400" dirty="0">
                <a:solidFill>
                  <a:srgbClr val="C00000"/>
                </a:solidFill>
                <a:latin typeface="Bodoni MT Black" pitchFamily="18" charset="0"/>
              </a:rPr>
              <a:t>GESTION DU SVI</a:t>
            </a:r>
          </a:p>
        </p:txBody>
      </p:sp>
      <p:sp>
        <p:nvSpPr>
          <p:cNvPr id="9" name="Rectangle 8"/>
          <p:cNvSpPr/>
          <p:nvPr/>
        </p:nvSpPr>
        <p:spPr>
          <a:xfrm>
            <a:off x="1570315" y="1677240"/>
            <a:ext cx="9783485" cy="3265702"/>
          </a:xfrm>
          <a:prstGeom prst="rect">
            <a:avLst/>
          </a:prstGeom>
        </p:spPr>
        <p:txBody>
          <a:bodyPr wrap="square">
            <a:spAutoFit/>
          </a:bodyPr>
          <a:lstStyle/>
          <a:p>
            <a:pPr algn="just">
              <a:lnSpc>
                <a:spcPct val="150000"/>
              </a:lnSpc>
            </a:pPr>
            <a:r>
              <a:rPr lang="fr-FR" sz="2000" dirty="0">
                <a:latin typeface="Berlin Sans FB" panose="020E0602020502020306" pitchFamily="34" charset="0"/>
              </a:rPr>
              <a:t>Pour une gestion dynamique du SVI, notre CRM dispose d’une interface Web et permet mise à jour régulière et à volonté des informations qui y sont posées. En fonction des préoccupations récurrentes des abonnés, à travers les statistiques, MEDIA CONTACT SA proposera à ATLANTIQUE TELECOM TOGO, selon les besoins et urgences éventuelles, l’insertion de telle ou telle autre information dans le SVI afin de permettre aux abonnés d’avoir directement une réponse à leurs préoccupations dans le SVI et de libérer la file agent pour des préoccupations plus pointues.</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565455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721798" y="958502"/>
            <a:ext cx="8417156" cy="461665"/>
          </a:xfrm>
          <a:prstGeom prst="rect">
            <a:avLst/>
          </a:prstGeom>
        </p:spPr>
        <p:txBody>
          <a:bodyPr wrap="square">
            <a:spAutoFit/>
          </a:bodyPr>
          <a:lstStyle/>
          <a:p>
            <a:pPr algn="ctr"/>
            <a:r>
              <a:rPr lang="fr-FR" sz="2400" dirty="0">
                <a:solidFill>
                  <a:srgbClr val="C00000"/>
                </a:solidFill>
                <a:latin typeface="Bodoni MT Black" pitchFamily="18" charset="0"/>
              </a:rPr>
              <a:t>GESTION DES EMPLOIS ET DE LA COMPETENCE</a:t>
            </a:r>
          </a:p>
        </p:txBody>
      </p:sp>
      <p:sp>
        <p:nvSpPr>
          <p:cNvPr id="3" name="ZoneTexte 2"/>
          <p:cNvSpPr txBox="1"/>
          <p:nvPr/>
        </p:nvSpPr>
        <p:spPr>
          <a:xfrm>
            <a:off x="1575194" y="1420167"/>
            <a:ext cx="3221489" cy="400110"/>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sz="2000" b="1" dirty="0">
                <a:solidFill>
                  <a:schemeClr val="accent6"/>
                </a:solidFill>
                <a:latin typeface="Arial" pitchFamily="34" charset="0"/>
                <a:cs typeface="Arial" pitchFamily="34" charset="0"/>
              </a:rPr>
              <a:t>LE RECRUTEMENT</a:t>
            </a:r>
          </a:p>
        </p:txBody>
      </p:sp>
      <p:pic>
        <p:nvPicPr>
          <p:cNvPr id="9" name="Image 8"/>
          <p:cNvPicPr>
            <a:picLocks noChangeAspect="1"/>
          </p:cNvPicPr>
          <p:nvPr/>
        </p:nvPicPr>
        <p:blipFill>
          <a:blip r:embed="rId2"/>
          <a:stretch>
            <a:fillRect/>
          </a:stretch>
        </p:blipFill>
        <p:spPr>
          <a:xfrm>
            <a:off x="5930376" y="1431920"/>
            <a:ext cx="5367888" cy="4658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575194" y="1910244"/>
            <a:ext cx="4091511" cy="4339650"/>
          </a:xfrm>
          <a:prstGeom prst="rect">
            <a:avLst/>
          </a:prstGeom>
        </p:spPr>
        <p:txBody>
          <a:bodyPr wrap="square">
            <a:spAutoFit/>
          </a:bodyPr>
          <a:lstStyle/>
          <a:p>
            <a:pPr algn="just">
              <a:lnSpc>
                <a:spcPct val="150000"/>
              </a:lnSpc>
            </a:pPr>
            <a:r>
              <a:rPr lang="fr-FR" sz="2000" dirty="0">
                <a:latin typeface="Berlin Sans FB" panose="020E0602020502020306" pitchFamily="34" charset="0"/>
              </a:rPr>
              <a:t>Le label recrutement du Groupe </a:t>
            </a:r>
            <a:r>
              <a:rPr lang="fr-FR" sz="2400" dirty="0">
                <a:latin typeface="Berlin Sans FB" panose="020E0602020502020306" pitchFamily="34" charset="0"/>
              </a:rPr>
              <a:t>Media</a:t>
            </a:r>
            <a:r>
              <a:rPr lang="fr-FR" sz="2000" dirty="0">
                <a:latin typeface="Berlin Sans FB" panose="020E0602020502020306" pitchFamily="34" charset="0"/>
              </a:rPr>
              <a:t> Contact permet au cours du processus de détecter tout profil correspondant aux besoins du client donneur d’ordres.</a:t>
            </a:r>
          </a:p>
          <a:p>
            <a:pPr algn="just">
              <a:lnSpc>
                <a:spcPct val="150000"/>
              </a:lnSpc>
            </a:pPr>
            <a:r>
              <a:rPr lang="fr-FR" sz="2000" dirty="0">
                <a:latin typeface="Berlin Sans FB" panose="020E0602020502020306" pitchFamily="34" charset="0"/>
              </a:rPr>
              <a:t>Il sera entièrement déployé pour les nouvelles recrues dans le cas où le Groupe Media Contact est déclaré adjudicataire au terme du processus.</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55467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a:solidFill>
                  <a:srgbClr val="C00000"/>
                </a:solidFill>
                <a:latin typeface="Bodoni MT Black" pitchFamily="18" charset="0"/>
              </a:rPr>
              <a:t>GESTION DES EMPLOIS ET DE LA COMPETENCE</a:t>
            </a:r>
          </a:p>
        </p:txBody>
      </p:sp>
      <p:sp>
        <p:nvSpPr>
          <p:cNvPr id="3" name="ZoneTexte 2"/>
          <p:cNvSpPr txBox="1"/>
          <p:nvPr/>
        </p:nvSpPr>
        <p:spPr>
          <a:xfrm>
            <a:off x="1523677" y="1447442"/>
            <a:ext cx="3606085" cy="400110"/>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sz="2000" b="1" dirty="0">
                <a:solidFill>
                  <a:schemeClr val="accent6"/>
                </a:solidFill>
                <a:latin typeface="Arial" pitchFamily="34" charset="0"/>
                <a:cs typeface="Arial" pitchFamily="34" charset="0"/>
              </a:rPr>
              <a:t>LE RECRUTEMENT</a:t>
            </a:r>
          </a:p>
        </p:txBody>
      </p:sp>
      <p:sp>
        <p:nvSpPr>
          <p:cNvPr id="10" name="Rectangle 9"/>
          <p:cNvSpPr/>
          <p:nvPr/>
        </p:nvSpPr>
        <p:spPr>
          <a:xfrm>
            <a:off x="1523677" y="1909107"/>
            <a:ext cx="3795297" cy="4650697"/>
          </a:xfrm>
          <a:prstGeom prst="rect">
            <a:avLst/>
          </a:prstGeom>
        </p:spPr>
        <p:txBody>
          <a:bodyPr wrap="square">
            <a:spAutoFit/>
          </a:bodyPr>
          <a:lstStyle/>
          <a:p>
            <a:pPr>
              <a:lnSpc>
                <a:spcPct val="150000"/>
              </a:lnSpc>
            </a:pPr>
            <a:r>
              <a:rPr lang="fr-FR" sz="2000" dirty="0">
                <a:latin typeface="Berlin Sans FB" panose="020E0602020502020306" pitchFamily="34" charset="0"/>
              </a:rPr>
              <a:t>En cas d’accord entre le GROUPE MEDIA CONTACT SA et ATT, les vingt-cinq (25) téléconseillers et deux (02) superviseurs pourront être intégrés à l’effectif selon la méthodologie de recrutement et d’intégration ci-contre, conformément à nos exigences qualité et selon les attentes de ATT.</a:t>
            </a:r>
          </a:p>
        </p:txBody>
      </p:sp>
      <p:pic>
        <p:nvPicPr>
          <p:cNvPr id="2" name="Image 1"/>
          <p:cNvPicPr>
            <a:picLocks noChangeAspect="1"/>
          </p:cNvPicPr>
          <p:nvPr/>
        </p:nvPicPr>
        <p:blipFill>
          <a:blip r:embed="rId2"/>
          <a:stretch>
            <a:fillRect/>
          </a:stretch>
        </p:blipFill>
        <p:spPr>
          <a:xfrm>
            <a:off x="5434885" y="1498968"/>
            <a:ext cx="5944673" cy="4581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1396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a:solidFill>
                  <a:srgbClr val="C00000"/>
                </a:solidFill>
                <a:latin typeface="Bodoni MT Black" pitchFamily="18" charset="0"/>
              </a:rPr>
              <a:t>GESTION DES EMPLOIS ET DE LA COMPETENCE</a:t>
            </a:r>
          </a:p>
        </p:txBody>
      </p:sp>
      <p:sp>
        <p:nvSpPr>
          <p:cNvPr id="2" name="Rectangle 1"/>
          <p:cNvSpPr/>
          <p:nvPr/>
        </p:nvSpPr>
        <p:spPr>
          <a:xfrm>
            <a:off x="1588992" y="1864915"/>
            <a:ext cx="3227705" cy="4708981"/>
          </a:xfrm>
          <a:prstGeom prst="rect">
            <a:avLst/>
          </a:prstGeom>
        </p:spPr>
        <p:txBody>
          <a:bodyPr wrap="square">
            <a:spAutoFit/>
          </a:bodyPr>
          <a:lstStyle/>
          <a:p>
            <a:pPr algn="just">
              <a:lnSpc>
                <a:spcPct val="150000"/>
              </a:lnSpc>
            </a:pPr>
            <a:r>
              <a:rPr lang="fr-FR" sz="2000" dirty="0">
                <a:latin typeface="Berlin Sans FB" panose="020E0602020502020306" pitchFamily="34" charset="0"/>
              </a:rPr>
              <a:t>Nos formations privilégient la pratique alliée à la théorie afin que les conseillers soient bien outillés. Elles intègrent également une dimension « développement personnel » pour favoriser l’épanouissement de nos collaborateurs.</a:t>
            </a:r>
          </a:p>
        </p:txBody>
      </p:sp>
      <p:sp>
        <p:nvSpPr>
          <p:cNvPr id="3" name="ZoneTexte 2"/>
          <p:cNvSpPr txBox="1"/>
          <p:nvPr/>
        </p:nvSpPr>
        <p:spPr>
          <a:xfrm>
            <a:off x="1588992" y="1515290"/>
            <a:ext cx="3397983" cy="400110"/>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sz="2000" b="1" dirty="0">
                <a:solidFill>
                  <a:schemeClr val="accent6"/>
                </a:solidFill>
                <a:latin typeface="Arial" pitchFamily="34" charset="0"/>
                <a:cs typeface="Arial" pitchFamily="34" charset="0"/>
              </a:rPr>
              <a:t>LA FORMATION</a:t>
            </a:r>
          </a:p>
        </p:txBody>
      </p:sp>
      <p:pic>
        <p:nvPicPr>
          <p:cNvPr id="9" name="Image 8"/>
          <p:cNvPicPr>
            <a:picLocks noChangeAspect="1"/>
          </p:cNvPicPr>
          <p:nvPr/>
        </p:nvPicPr>
        <p:blipFill>
          <a:blip r:embed="rId2"/>
          <a:stretch>
            <a:fillRect/>
          </a:stretch>
        </p:blipFill>
        <p:spPr>
          <a:xfrm>
            <a:off x="5253924" y="1713754"/>
            <a:ext cx="6086995" cy="4113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0397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C00000"/>
                    </a:solidFill>
                    <a:effectLst/>
                    <a:latin typeface="Arial Black" pitchFamily="34" charset="0"/>
                    <a:ea typeface="SimSun" panose="02010600030101010101" pitchFamily="2" charset="-122"/>
                    <a:cs typeface="Aharoni" panose="02010803020104030203" pitchFamily="2" charset="-79"/>
                  </a:rPr>
                  <a:t>PRESENTATION DU GROUPE MEDIA CONTACT </a:t>
                </a:r>
                <a:r>
                  <a:rPr lang="en-US" sz="2200" kern="100" dirty="0" err="1">
                    <a:solidFill>
                      <a:srgbClr val="C00000"/>
                    </a:solidFill>
                    <a:effectLst/>
                    <a:latin typeface="Arial Black" pitchFamily="34" charset="0"/>
                    <a:ea typeface="SimSun" panose="02010600030101010101" pitchFamily="2" charset="-122"/>
                    <a:cs typeface="Aharoni" panose="02010803020104030203" pitchFamily="2" charset="-79"/>
                  </a:rPr>
                  <a:t>sa</a:t>
                </a:r>
                <a:endParaRPr lang="fr-FR" sz="2200" kern="100" dirty="0">
                  <a:solidFill>
                    <a:srgbClr val="C00000"/>
                  </a:solidFill>
                  <a:effectLst/>
                  <a:latin typeface="Arial Black" pitchFamily="34" charset="0"/>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474164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523678" y="985051"/>
            <a:ext cx="8417156" cy="461665"/>
          </a:xfrm>
          <a:prstGeom prst="rect">
            <a:avLst/>
          </a:prstGeom>
        </p:spPr>
        <p:txBody>
          <a:bodyPr wrap="square">
            <a:spAutoFit/>
          </a:bodyPr>
          <a:lstStyle/>
          <a:p>
            <a:pPr algn="ctr"/>
            <a:r>
              <a:rPr lang="fr-FR" sz="2400" dirty="0">
                <a:solidFill>
                  <a:srgbClr val="C00000"/>
                </a:solidFill>
                <a:latin typeface="Bodoni MT Black" pitchFamily="18" charset="0"/>
              </a:rPr>
              <a:t>GESTION DES EMPLOIS ET DE LA COMPETENCE</a:t>
            </a:r>
          </a:p>
        </p:txBody>
      </p:sp>
      <p:sp>
        <p:nvSpPr>
          <p:cNvPr id="3" name="ZoneTexte 2"/>
          <p:cNvSpPr txBox="1"/>
          <p:nvPr/>
        </p:nvSpPr>
        <p:spPr>
          <a:xfrm>
            <a:off x="1549804" y="1423849"/>
            <a:ext cx="4328481"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a:t>Gestion de la planification</a:t>
            </a:r>
          </a:p>
        </p:txBody>
      </p:sp>
      <p:sp>
        <p:nvSpPr>
          <p:cNvPr id="2" name="Rectangle 1"/>
          <p:cNvSpPr/>
          <p:nvPr/>
        </p:nvSpPr>
        <p:spPr>
          <a:xfrm>
            <a:off x="1549804" y="1953498"/>
            <a:ext cx="9803996" cy="3016210"/>
          </a:xfrm>
          <a:prstGeom prst="rect">
            <a:avLst/>
          </a:prstGeom>
        </p:spPr>
        <p:txBody>
          <a:bodyPr wrap="square">
            <a:spAutoFit/>
          </a:bodyPr>
          <a:lstStyle/>
          <a:p>
            <a:pPr algn="just">
              <a:lnSpc>
                <a:spcPct val="150000"/>
              </a:lnSpc>
              <a:spcAft>
                <a:spcPts val="1200"/>
              </a:spcAft>
            </a:pPr>
            <a:r>
              <a:rPr lang="fr-FR" sz="2000" dirty="0">
                <a:latin typeface="Berlin Sans FB" panose="020E0602020502020306" pitchFamily="34" charset="0"/>
              </a:rPr>
              <a:t>L’enjeu crucial de la planification est de positionner le bon nombre d’agents, au bon moment avec les compétences requises pour mieux servir les clients. C’est ce qui motive la prise en compte de trois principaux piliers dans notre modèle de planification :</a:t>
            </a:r>
          </a:p>
          <a:p>
            <a:pPr marL="285750" indent="-285750" algn="just">
              <a:lnSpc>
                <a:spcPct val="150000"/>
              </a:lnSpc>
              <a:buFont typeface="Wingdings" panose="05000000000000000000" pitchFamily="2" charset="2"/>
              <a:buChar char="Ø"/>
            </a:pPr>
            <a:r>
              <a:rPr lang="fr-FR" sz="2000" dirty="0">
                <a:latin typeface="Berlin Sans FB" panose="020E0602020502020306" pitchFamily="34" charset="0"/>
              </a:rPr>
              <a:t>La maitrise du flux d’activité</a:t>
            </a:r>
          </a:p>
          <a:p>
            <a:pPr marL="285750" indent="-285750" algn="just">
              <a:lnSpc>
                <a:spcPct val="150000"/>
              </a:lnSpc>
              <a:buFont typeface="Wingdings" panose="05000000000000000000" pitchFamily="2" charset="2"/>
              <a:buChar char="Ø"/>
            </a:pPr>
            <a:r>
              <a:rPr lang="fr-FR" sz="2000" dirty="0">
                <a:latin typeface="Berlin Sans FB" panose="020E0602020502020306" pitchFamily="34" charset="0"/>
              </a:rPr>
              <a:t>La définition de la charge de travail</a:t>
            </a:r>
          </a:p>
          <a:p>
            <a:pPr marL="285750" indent="-285750" algn="just">
              <a:lnSpc>
                <a:spcPct val="150000"/>
              </a:lnSpc>
              <a:buFont typeface="Wingdings" panose="05000000000000000000" pitchFamily="2" charset="2"/>
              <a:buChar char="Ø"/>
            </a:pPr>
            <a:r>
              <a:rPr lang="fr-FR" sz="2000" dirty="0">
                <a:latin typeface="Berlin Sans FB" panose="020E0602020502020306" pitchFamily="34" charset="0"/>
              </a:rPr>
              <a:t>La gestion quotidienne et en temps réel des effectifs en production</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74534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690387" y="807453"/>
            <a:ext cx="5152171" cy="461665"/>
          </a:xfrm>
          <a:prstGeom prst="rect">
            <a:avLst/>
          </a:prstGeom>
        </p:spPr>
        <p:txBody>
          <a:bodyPr wrap="square">
            <a:spAutoFit/>
          </a:bodyPr>
          <a:lstStyle/>
          <a:p>
            <a:pPr algn="ctr"/>
            <a:r>
              <a:rPr lang="fr-FR" sz="2400" dirty="0">
                <a:solidFill>
                  <a:srgbClr val="C00000"/>
                </a:solidFill>
                <a:latin typeface="Bodoni MT Black" pitchFamily="18" charset="0"/>
              </a:rPr>
              <a:t>GESTION DES OPERATIONS</a:t>
            </a:r>
          </a:p>
        </p:txBody>
      </p:sp>
      <p:sp>
        <p:nvSpPr>
          <p:cNvPr id="12" name="ZoneTexte 11"/>
          <p:cNvSpPr txBox="1"/>
          <p:nvPr/>
        </p:nvSpPr>
        <p:spPr>
          <a:xfrm>
            <a:off x="1690387" y="1130586"/>
            <a:ext cx="8631484"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dirty="0">
                <a:solidFill>
                  <a:schemeClr val="accent6"/>
                </a:solidFill>
                <a:latin typeface="Arial" pitchFamily="34" charset="0"/>
                <a:cs typeface="Arial" pitchFamily="34" charset="0"/>
              </a:rPr>
              <a:t>MÉTHODOLOGIE DE GESTION OPÉRATIONNELLE</a:t>
            </a:r>
          </a:p>
        </p:txBody>
      </p:sp>
      <p:pic>
        <p:nvPicPr>
          <p:cNvPr id="2" name="Image 1"/>
          <p:cNvPicPr>
            <a:picLocks noChangeAspect="1"/>
          </p:cNvPicPr>
          <p:nvPr/>
        </p:nvPicPr>
        <p:blipFill>
          <a:blip r:embed="rId2"/>
          <a:stretch>
            <a:fillRect/>
          </a:stretch>
        </p:blipFill>
        <p:spPr>
          <a:xfrm>
            <a:off x="6705279" y="1684987"/>
            <a:ext cx="4831402" cy="442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549437" y="1603421"/>
            <a:ext cx="5155842" cy="4708981"/>
          </a:xfrm>
          <a:prstGeom prst="rect">
            <a:avLst/>
          </a:prstGeom>
        </p:spPr>
        <p:txBody>
          <a:bodyPr wrap="square">
            <a:spAutoFit/>
          </a:bodyPr>
          <a:lstStyle/>
          <a:p>
            <a:pPr>
              <a:lnSpc>
                <a:spcPct val="150000"/>
              </a:lnSpc>
            </a:pPr>
            <a:r>
              <a:rPr lang="fr-FR" sz="2000" dirty="0">
                <a:latin typeface="Berlin Sans FB" panose="020E0602020502020306" pitchFamily="34" charset="0"/>
              </a:rPr>
              <a:t>Les opérations du Groupe Media Contact sont mises en œuvre conformément à une stratégie fondée sur les bases que sont :</a:t>
            </a:r>
          </a:p>
          <a:p>
            <a:pPr marL="285750" indent="-285750">
              <a:lnSpc>
                <a:spcPct val="150000"/>
              </a:lnSpc>
              <a:buFont typeface="Wingdings" panose="05000000000000000000" pitchFamily="2" charset="2"/>
              <a:buChar char="§"/>
            </a:pPr>
            <a:r>
              <a:rPr lang="fr-FR" sz="2000" dirty="0">
                <a:latin typeface="Berlin Sans FB" panose="020E0602020502020306" pitchFamily="34" charset="0"/>
              </a:rPr>
              <a:t>la compréhension de la mission et la maîtrise de l’ensemble des </a:t>
            </a:r>
            <a:r>
              <a:rPr lang="fr-FR" sz="2000" dirty="0" err="1">
                <a:latin typeface="Berlin Sans FB" panose="020E0602020502020306" pitchFamily="34" charset="0"/>
              </a:rPr>
              <a:t>KPI’s</a:t>
            </a:r>
            <a:r>
              <a:rPr lang="fr-FR" sz="2000" dirty="0">
                <a:latin typeface="Berlin Sans FB" panose="020E0602020502020306" pitchFamily="34" charset="0"/>
              </a:rPr>
              <a:t> ;</a:t>
            </a:r>
          </a:p>
          <a:p>
            <a:pPr marL="285750" indent="-285750">
              <a:lnSpc>
                <a:spcPct val="150000"/>
              </a:lnSpc>
              <a:buFont typeface="Wingdings" panose="05000000000000000000" pitchFamily="2" charset="2"/>
              <a:buChar char="§"/>
            </a:pPr>
            <a:r>
              <a:rPr lang="fr-FR" sz="2000" dirty="0">
                <a:latin typeface="Berlin Sans FB" panose="020E0602020502020306" pitchFamily="34" charset="0"/>
              </a:rPr>
              <a:t>une transparence de tout instant ;</a:t>
            </a:r>
          </a:p>
          <a:p>
            <a:pPr marL="285750" indent="-285750">
              <a:lnSpc>
                <a:spcPct val="150000"/>
              </a:lnSpc>
              <a:buFont typeface="Wingdings" panose="05000000000000000000" pitchFamily="2" charset="2"/>
              <a:buChar char="§"/>
            </a:pPr>
            <a:r>
              <a:rPr lang="fr-FR" sz="2000" dirty="0">
                <a:latin typeface="Berlin Sans FB" panose="020E0602020502020306" pitchFamily="34" charset="0"/>
              </a:rPr>
              <a:t>l’obligation pour le Groupe Media Contact d’être force de proposition car seule la satisfaction du client final créera de la valeur ajoutée pour ATT.</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7991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a:solidFill>
                  <a:srgbClr val="C00000"/>
                </a:solidFill>
                <a:latin typeface="Bodoni MT Black" pitchFamily="18" charset="0"/>
              </a:rPr>
              <a:t>GESTION DES OPERATIONS</a:t>
            </a:r>
          </a:p>
        </p:txBody>
      </p:sp>
      <p:sp>
        <p:nvSpPr>
          <p:cNvPr id="12" name="ZoneTexte 11"/>
          <p:cNvSpPr txBox="1"/>
          <p:nvPr/>
        </p:nvSpPr>
        <p:spPr>
          <a:xfrm>
            <a:off x="1694302" y="1481276"/>
            <a:ext cx="5512528"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dirty="0">
                <a:solidFill>
                  <a:schemeClr val="accent6"/>
                </a:solidFill>
                <a:latin typeface="Arial" pitchFamily="34" charset="0"/>
                <a:cs typeface="Arial" pitchFamily="34" charset="0"/>
              </a:rPr>
              <a:t>ORGANISATION OPÉRATIONNELLE</a:t>
            </a:r>
          </a:p>
        </p:txBody>
      </p:sp>
      <p:sp>
        <p:nvSpPr>
          <p:cNvPr id="9" name="Rectangle 8"/>
          <p:cNvSpPr/>
          <p:nvPr/>
        </p:nvSpPr>
        <p:spPr>
          <a:xfrm>
            <a:off x="1623778" y="2002575"/>
            <a:ext cx="4405482" cy="3727367"/>
          </a:xfrm>
          <a:prstGeom prst="rect">
            <a:avLst/>
          </a:prstGeom>
        </p:spPr>
        <p:txBody>
          <a:bodyPr wrap="square">
            <a:spAutoFit/>
          </a:bodyPr>
          <a:lstStyle/>
          <a:p>
            <a:pPr algn="just">
              <a:lnSpc>
                <a:spcPct val="150000"/>
              </a:lnSpc>
            </a:pPr>
            <a:r>
              <a:rPr lang="fr-FR" sz="2000" dirty="0">
                <a:latin typeface="Berlin Sans FB" panose="020E0602020502020306" pitchFamily="34" charset="0"/>
              </a:rPr>
              <a:t>L’organisation opérationnelle est supportée par un ensemble de départements transversaux qui interviennent, selon le cas, à des phases critiques du projet. L’ensemble des départements transversaux se mettent à disposition des équipes opérationnelles.</a:t>
            </a:r>
          </a:p>
        </p:txBody>
      </p:sp>
      <p:pic>
        <p:nvPicPr>
          <p:cNvPr id="2" name="Image 1"/>
          <p:cNvPicPr>
            <a:picLocks noChangeAspect="1"/>
          </p:cNvPicPr>
          <p:nvPr/>
        </p:nvPicPr>
        <p:blipFill>
          <a:blip r:embed="rId2"/>
          <a:stretch>
            <a:fillRect/>
          </a:stretch>
        </p:blipFill>
        <p:spPr>
          <a:xfrm>
            <a:off x="6404133" y="2002575"/>
            <a:ext cx="4949667" cy="400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974836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7" name="Rectangle 6"/>
          <p:cNvSpPr/>
          <p:nvPr/>
        </p:nvSpPr>
        <p:spPr>
          <a:xfrm>
            <a:off x="953037" y="844118"/>
            <a:ext cx="10413642" cy="461665"/>
          </a:xfrm>
          <a:prstGeom prst="rect">
            <a:avLst/>
          </a:prstGeom>
        </p:spPr>
        <p:txBody>
          <a:bodyPr wrap="square">
            <a:spAutoFit/>
          </a:bodyPr>
          <a:lstStyle/>
          <a:p>
            <a:pPr algn="ctr"/>
            <a:r>
              <a:rPr lang="fr-FR" sz="2400" dirty="0">
                <a:solidFill>
                  <a:srgbClr val="C00000"/>
                </a:solidFill>
                <a:latin typeface="Bodoni MT Black" pitchFamily="18" charset="0"/>
              </a:rPr>
              <a:t>GESTION DES OPERATIONS: Gestion des pics et débordements</a:t>
            </a:r>
          </a:p>
        </p:txBody>
      </p:sp>
      <p:sp>
        <p:nvSpPr>
          <p:cNvPr id="9" name="Rectangle 8"/>
          <p:cNvSpPr/>
          <p:nvPr/>
        </p:nvSpPr>
        <p:spPr>
          <a:xfrm>
            <a:off x="1558344" y="1305783"/>
            <a:ext cx="10374349" cy="4862870"/>
          </a:xfrm>
          <a:prstGeom prst="rect">
            <a:avLst/>
          </a:prstGeom>
        </p:spPr>
        <p:txBody>
          <a:bodyPr wrap="square">
            <a:spAutoFit/>
          </a:bodyPr>
          <a:lstStyle/>
          <a:p>
            <a:pPr algn="just">
              <a:lnSpc>
                <a:spcPct val="150000"/>
              </a:lnSpc>
            </a:pPr>
            <a:r>
              <a:rPr lang="fr-FR" sz="2000" dirty="0">
                <a:latin typeface="Berlin Sans FB" panose="020E0602020502020306" pitchFamily="34" charset="0"/>
              </a:rPr>
              <a:t>S’appuyant sur l’expérience du Groupe MEDIA CONTACT, nous disposons de procédures documentées nous permettant de faire face aux imprévus d’une opération que sont notamment les pics et les débordements. Ces procédures se basent sur :</a:t>
            </a:r>
          </a:p>
          <a:p>
            <a:pPr marL="285750" indent="-285750" algn="just">
              <a:buFont typeface="Wingdings" panose="05000000000000000000" pitchFamily="2" charset="2"/>
              <a:buChar char="Ø"/>
            </a:pPr>
            <a:r>
              <a:rPr lang="fr-FR" sz="2000" dirty="0">
                <a:latin typeface="Berlin Sans FB" panose="020E0602020502020306" pitchFamily="34" charset="0"/>
              </a:rPr>
              <a:t>La législation (permettant une flexibilité horaire dans le dimensionnement);</a:t>
            </a:r>
          </a:p>
          <a:p>
            <a:pPr marL="285750" indent="-285750" algn="just">
              <a:buFont typeface="Wingdings" panose="05000000000000000000" pitchFamily="2" charset="2"/>
              <a:buChar char="Ø"/>
            </a:pPr>
            <a:r>
              <a:rPr lang="fr-FR" sz="2000" dirty="0">
                <a:latin typeface="Berlin Sans FB" panose="020E0602020502020306" pitchFamily="34" charset="0"/>
              </a:rPr>
              <a:t>La planification (tenant compte des performances individuelles et disponibilité des conseillers);</a:t>
            </a:r>
          </a:p>
          <a:p>
            <a:pPr marL="285750" indent="-285750" algn="just">
              <a:buFont typeface="Wingdings" panose="05000000000000000000" pitchFamily="2" charset="2"/>
              <a:buChar char="Ø"/>
            </a:pPr>
            <a:r>
              <a:rPr lang="fr-FR" sz="2000" dirty="0">
                <a:latin typeface="Berlin Sans FB" panose="020E0602020502020306" pitchFamily="34" charset="0"/>
              </a:rPr>
              <a:t>Les niches de remplaçants (disponibles pour combler les absences, congés, hausse d’activités, etc…);</a:t>
            </a:r>
          </a:p>
          <a:p>
            <a:pPr marL="285750" indent="-285750" algn="just">
              <a:buFont typeface="Wingdings" panose="05000000000000000000" pitchFamily="2" charset="2"/>
              <a:buChar char="Ø"/>
            </a:pPr>
            <a:r>
              <a:rPr lang="fr-FR" sz="2000" dirty="0">
                <a:latin typeface="Berlin Sans FB" panose="020E0602020502020306" pitchFamily="34" charset="0"/>
              </a:rPr>
              <a:t>La possibilité de mettre en place un débordement des appels vers un autre site ;</a:t>
            </a:r>
          </a:p>
          <a:p>
            <a:pPr marL="285750" indent="-285750" algn="just">
              <a:lnSpc>
                <a:spcPct val="150000"/>
              </a:lnSpc>
              <a:buFont typeface="Wingdings" panose="05000000000000000000" pitchFamily="2" charset="2"/>
              <a:buChar char="Ø"/>
            </a:pPr>
            <a:r>
              <a:rPr lang="fr-FR" sz="2000" dirty="0">
                <a:latin typeface="Berlin Sans FB" panose="020E0602020502020306" pitchFamily="34" charset="0"/>
              </a:rPr>
              <a:t>La disponibilité des formateurs et la possibilité de dérouler nos formations en environnement externe.</a:t>
            </a:r>
          </a:p>
          <a:p>
            <a:pPr algn="just">
              <a:lnSpc>
                <a:spcPct val="150000"/>
              </a:lnSpc>
            </a:pPr>
            <a:r>
              <a:rPr lang="fr-FR" sz="2000" dirty="0">
                <a:latin typeface="Berlin Sans FB" panose="020E0602020502020306" pitchFamily="34" charset="0"/>
              </a:rPr>
              <a:t>Ces différentes règles nous permettent d’avoir une capacité complémentaire de 30% pour la gestion du surplus.</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71293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12" name="ZoneTexte 11"/>
          <p:cNvSpPr txBox="1"/>
          <p:nvPr/>
        </p:nvSpPr>
        <p:spPr>
          <a:xfrm>
            <a:off x="1634711" y="999591"/>
            <a:ext cx="601534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a:t>POLITIQUE QUALITÉ DU GROUPE</a:t>
            </a: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5783741" y="1648495"/>
            <a:ext cx="5903981" cy="432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34711" y="1504510"/>
            <a:ext cx="4007315" cy="4610301"/>
          </a:xfrm>
          <a:prstGeom prst="rect">
            <a:avLst/>
          </a:prstGeom>
        </p:spPr>
        <p:txBody>
          <a:bodyPr wrap="square">
            <a:spAutoFit/>
          </a:bodyPr>
          <a:lstStyle/>
          <a:p>
            <a:pPr algn="just">
              <a:lnSpc>
                <a:spcPct val="150000"/>
              </a:lnSpc>
            </a:pPr>
            <a:r>
              <a:rPr lang="fr-FR" dirty="0">
                <a:latin typeface="Berlin Sans FB" pitchFamily="34" charset="0"/>
                <a:cs typeface="Arial" pitchFamily="34" charset="0"/>
              </a:rPr>
              <a:t>Basée sur la NORME NF 15838, notre politique qualité s’articule autour du progrès interne et est basée sur le perfectionnement des processus ainsi que le développement des compétences.</a:t>
            </a:r>
          </a:p>
          <a:p>
            <a:pPr algn="just">
              <a:lnSpc>
                <a:spcPct val="150000"/>
              </a:lnSpc>
            </a:pPr>
            <a:r>
              <a:rPr lang="fr-FR" dirty="0">
                <a:latin typeface="Berlin Sans FB" pitchFamily="34" charset="0"/>
                <a:cs typeface="Arial" pitchFamily="34" charset="0"/>
              </a:rPr>
              <a:t>Cette démarche vise l’amélioration permanente de nos prestations, de notre fonctionnement interne et permet une adéquation parfaite entre les projets stratégiques de nos clients et leurs déclinaisons opérationnelles.</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696370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b="-2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12" name="ZoneTexte 11"/>
          <p:cNvSpPr txBox="1"/>
          <p:nvPr/>
        </p:nvSpPr>
        <p:spPr>
          <a:xfrm>
            <a:off x="1634711" y="999591"/>
            <a:ext cx="601534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a:t>POLITIQUE QUALITÉ DU GROUPE</a:t>
            </a:r>
          </a:p>
        </p:txBody>
      </p:sp>
      <p:sp>
        <p:nvSpPr>
          <p:cNvPr id="10" name="Rectangle 9"/>
          <p:cNvSpPr/>
          <p:nvPr/>
        </p:nvSpPr>
        <p:spPr>
          <a:xfrm>
            <a:off x="1634711" y="1442055"/>
            <a:ext cx="4007315" cy="4662815"/>
          </a:xfrm>
          <a:prstGeom prst="rect">
            <a:avLst/>
          </a:prstGeom>
        </p:spPr>
        <p:txBody>
          <a:bodyPr wrap="square">
            <a:spAutoFit/>
          </a:bodyPr>
          <a:lstStyle/>
          <a:p>
            <a:pPr algn="just">
              <a:lnSpc>
                <a:spcPct val="150000"/>
              </a:lnSpc>
            </a:pPr>
            <a:r>
              <a:rPr lang="fr-FR" dirty="0">
                <a:latin typeface="Berlin Sans FB" panose="020E0602020502020306" pitchFamily="34" charset="0"/>
              </a:rPr>
              <a:t>L’évaluation de la qualité de prestation sera effectuée sur la base de la grille proposée dans le cahier de charges pour rester conforme à la volonté d’ATT. Nous avons pris l’initiative de suggérer, au regard de notre expérience pour ce type d’opération, une évolution de la grille de sorte à procéder à une pondération des différents indicateurs de performance afin d’obtenir un note globale pour la prestation.</a:t>
            </a:r>
          </a:p>
        </p:txBody>
      </p:sp>
      <p:pic>
        <p:nvPicPr>
          <p:cNvPr id="2" name="Image 1"/>
          <p:cNvPicPr>
            <a:picLocks noChangeAspect="1"/>
          </p:cNvPicPr>
          <p:nvPr/>
        </p:nvPicPr>
        <p:blipFill>
          <a:blip r:embed="rId4"/>
          <a:stretch>
            <a:fillRect/>
          </a:stretch>
        </p:blipFill>
        <p:spPr>
          <a:xfrm>
            <a:off x="5875267" y="1455852"/>
            <a:ext cx="5538407" cy="4585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645453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36</a:t>
            </a:fld>
            <a:endParaRPr lang="fr-FR"/>
          </a:p>
        </p:txBody>
      </p:sp>
      <p:sp>
        <p:nvSpPr>
          <p:cNvPr id="2" name="Rectangle 1"/>
          <p:cNvSpPr/>
          <p:nvPr/>
        </p:nvSpPr>
        <p:spPr>
          <a:xfrm>
            <a:off x="1545466" y="1610800"/>
            <a:ext cx="9795455" cy="4185761"/>
          </a:xfrm>
          <a:prstGeom prst="rect">
            <a:avLst/>
          </a:prstGeom>
        </p:spPr>
        <p:txBody>
          <a:bodyPr wrap="square">
            <a:spAutoFit/>
          </a:bodyPr>
          <a:lstStyle/>
          <a:p>
            <a:pPr algn="just">
              <a:lnSpc>
                <a:spcPct val="150000"/>
              </a:lnSpc>
              <a:spcAft>
                <a:spcPts val="1200"/>
              </a:spcAft>
            </a:pPr>
            <a:r>
              <a:rPr lang="fr-FR" dirty="0">
                <a:latin typeface="Berlin Sans FB" panose="020E0602020502020306" pitchFamily="34" charset="0"/>
              </a:rPr>
              <a:t>La phase d’exploitation se fera en deux (02) étapes :</a:t>
            </a:r>
          </a:p>
          <a:p>
            <a:pPr marL="285750" indent="-285750" algn="just">
              <a:lnSpc>
                <a:spcPct val="150000"/>
              </a:lnSpc>
              <a:spcAft>
                <a:spcPts val="1200"/>
              </a:spcAft>
              <a:buFont typeface="Courier New" panose="02070309020205020404" pitchFamily="49" charset="0"/>
              <a:buChar char="o"/>
            </a:pPr>
            <a:r>
              <a:rPr lang="fr-FR" dirty="0">
                <a:latin typeface="Berlin Sans FB" panose="020E0602020502020306" pitchFamily="34" charset="0"/>
              </a:rPr>
              <a:t>A court terme et pour rester en conformité avec le délai de démarrage des prestations dans les quarante cinq (45) jours, nous faisons l’option d’utiliser le call center actuel d’ATLANTIQUE TELECOM TOGO pour une période à définir entre les parties, si cette option intermédiaire est retenue, et le réaménager selon les </a:t>
            </a:r>
            <a:r>
              <a:rPr lang="fr-FR" sz="2000" dirty="0">
                <a:latin typeface="Berlin Sans FB" panose="020E0602020502020306" pitchFamily="34" charset="0"/>
              </a:rPr>
              <a:t>besoins</a:t>
            </a:r>
            <a:r>
              <a:rPr lang="fr-FR" dirty="0">
                <a:latin typeface="Berlin Sans FB" panose="020E0602020502020306" pitchFamily="34" charset="0"/>
              </a:rPr>
              <a:t> de cette phase du projet.</a:t>
            </a:r>
          </a:p>
          <a:p>
            <a:pPr marL="285750" indent="-285750" algn="just">
              <a:lnSpc>
                <a:spcPct val="150000"/>
              </a:lnSpc>
              <a:buFont typeface="Courier New" panose="02070309020205020404" pitchFamily="49" charset="0"/>
              <a:buChar char="o"/>
            </a:pPr>
            <a:r>
              <a:rPr lang="fr-FR" dirty="0">
                <a:latin typeface="Berlin Sans FB" panose="020E0602020502020306" pitchFamily="34" charset="0"/>
              </a:rPr>
              <a:t>A moyen terme, nous envisageons de créer la filiale togolaise du Groupe pour installer notre propre site de production d’une capacité initiale de cent (100) positions extensible à cent cinquante (150) à Lomé et avoir ainsi la possibilité d’accroitre notre capacité de production pour le compte d’ATLANTIQUE TELECOM TOGO.</a:t>
            </a:r>
          </a:p>
        </p:txBody>
      </p:sp>
      <p:sp>
        <p:nvSpPr>
          <p:cNvPr id="7"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8" name="Rectangle 7"/>
          <p:cNvSpPr/>
          <p:nvPr/>
        </p:nvSpPr>
        <p:spPr>
          <a:xfrm>
            <a:off x="1068866" y="1087531"/>
            <a:ext cx="5357692" cy="461665"/>
          </a:xfrm>
          <a:prstGeom prst="rect">
            <a:avLst/>
          </a:prstGeom>
        </p:spPr>
        <p:txBody>
          <a:bodyPr wrap="square">
            <a:spAutoFit/>
          </a:bodyPr>
          <a:lstStyle/>
          <a:p>
            <a:pPr algn="ctr"/>
            <a:r>
              <a:rPr lang="fr-FR" sz="2400" dirty="0">
                <a:solidFill>
                  <a:srgbClr val="C00000"/>
                </a:solidFill>
                <a:latin typeface="Bodoni MT Black" pitchFamily="18" charset="0"/>
              </a:rPr>
              <a:t>MISE EN EXPLOITATION</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373810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37</a:t>
            </a:fld>
            <a:endParaRPr lang="fr-FR"/>
          </a:p>
        </p:txBody>
      </p:sp>
      <p:pic>
        <p:nvPicPr>
          <p:cNvPr id="3" name="Image 2"/>
          <p:cNvPicPr>
            <a:picLocks noChangeAspect="1"/>
          </p:cNvPicPr>
          <p:nvPr/>
        </p:nvPicPr>
        <p:blipFill>
          <a:blip r:embed="rId2"/>
          <a:stretch>
            <a:fillRect/>
          </a:stretch>
        </p:blipFill>
        <p:spPr>
          <a:xfrm>
            <a:off x="2532850" y="972457"/>
            <a:ext cx="8903594" cy="5066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NOTRE PROPOSITION</a:t>
            </a:r>
          </a:p>
        </p:txBody>
      </p:sp>
      <p:sp>
        <p:nvSpPr>
          <p:cNvPr id="8" name="Titre 1"/>
          <p:cNvSpPr>
            <a:spLocks noGrp="1"/>
          </p:cNvSpPr>
          <p:nvPr>
            <p:ph type="title"/>
          </p:nvPr>
        </p:nvSpPr>
        <p:spPr>
          <a:xfrm>
            <a:off x="1554802" y="862885"/>
            <a:ext cx="978048" cy="5277871"/>
          </a:xfrm>
        </p:spPr>
        <p:txBody>
          <a:bodyPr vert="vert270">
            <a:normAutofit/>
          </a:bodyPr>
          <a:lstStyle/>
          <a:p>
            <a:pPr algn="ctr"/>
            <a:r>
              <a:rPr lang="fr-FR" sz="2400" dirty="0">
                <a:solidFill>
                  <a:srgbClr val="C00000"/>
                </a:solidFill>
                <a:latin typeface="Bodoni MT Black" pitchFamily="18" charset="0"/>
                <a:ea typeface="+mn-ea"/>
                <a:cs typeface="+mn-cs"/>
              </a:rPr>
              <a:t>PLANNING DE DEPLOIEMENT</a:t>
            </a:r>
            <a:endParaRPr lang="fr-FR" sz="2000" dirty="0">
              <a:solidFill>
                <a:srgbClr val="C00000"/>
              </a:solidFill>
              <a:latin typeface="Bodoni MT Black" pitchFamily="18" charset="0"/>
              <a:ea typeface="+mn-ea"/>
              <a:cs typeface="+mn-cs"/>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07868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38</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latin typeface="Aharoni" panose="02010803020104030203" pitchFamily="2" charset="-79"/>
                    <a:ea typeface="SimSun" panose="02010600030101010101" pitchFamily="2" charset="-122"/>
                    <a:cs typeface="Aharoni" panose="02010803020104030203" pitchFamily="2" charset="-79"/>
                  </a:rPr>
                  <a:t>LES SERVICES COMPLEMENTAIRES PROPOSES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227293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SERVICES COMPLEMENTAIRES PROPOSES</a:t>
            </a:r>
          </a:p>
        </p:txBody>
      </p:sp>
      <p:sp>
        <p:nvSpPr>
          <p:cNvPr id="9" name="Rectangle 8"/>
          <p:cNvSpPr/>
          <p:nvPr/>
        </p:nvSpPr>
        <p:spPr>
          <a:xfrm>
            <a:off x="1825041" y="1108868"/>
            <a:ext cx="4120994" cy="4487190"/>
          </a:xfrm>
          <a:prstGeom prst="rect">
            <a:avLst/>
          </a:prstGeom>
        </p:spPr>
        <p:txBody>
          <a:bodyPr wrap="square">
            <a:spAutoFit/>
          </a:bodyPr>
          <a:lstStyle/>
          <a:p>
            <a:pPr algn="just">
              <a:lnSpc>
                <a:spcPct val="150000"/>
              </a:lnSpc>
              <a:spcAft>
                <a:spcPts val="1200"/>
              </a:spcAft>
            </a:pPr>
            <a:r>
              <a:rPr lang="fr-FR" dirty="0">
                <a:latin typeface="Berlin Sans FB" panose="020E0602020502020306" pitchFamily="34" charset="0"/>
              </a:rPr>
              <a:t>Nous proposons, dans une vision de partenariat </a:t>
            </a:r>
            <a:r>
              <a:rPr lang="fr-FR" sz="2400" dirty="0">
                <a:latin typeface="Berlin Sans FB" panose="020E0602020502020306" pitchFamily="34" charset="0"/>
              </a:rPr>
              <a:t>gagnant-gagnant</a:t>
            </a:r>
            <a:r>
              <a:rPr lang="fr-FR" dirty="0">
                <a:latin typeface="Berlin Sans FB" panose="020E0602020502020306" pitchFamily="34" charset="0"/>
              </a:rPr>
              <a:t>, des solutions additionnelles qui aideront à l’amélioration du service proposé et par ricochet de la perception client. Les différentes catégories sont :</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Le Back Office</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L’émission d’appels</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Déploiement intérim</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Digitalisation</a:t>
            </a:r>
          </a:p>
        </p:txBody>
      </p:sp>
      <p:pic>
        <p:nvPicPr>
          <p:cNvPr id="2" name="Image 1"/>
          <p:cNvPicPr>
            <a:picLocks noChangeAspect="1"/>
          </p:cNvPicPr>
          <p:nvPr/>
        </p:nvPicPr>
        <p:blipFill>
          <a:blip r:embed="rId2"/>
          <a:stretch>
            <a:fillRect/>
          </a:stretch>
        </p:blipFill>
        <p:spPr>
          <a:xfrm>
            <a:off x="6147513" y="915291"/>
            <a:ext cx="5407765" cy="513515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19214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23/01/2018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4</a:t>
            </a:fld>
            <a:endParaRPr lang="fr-FR" sz="1600" b="1" dirty="0">
              <a:solidFill>
                <a:prstClr val="black">
                  <a:tint val="75000"/>
                </a:prstClr>
              </a:solidFill>
              <a:latin typeface="Agency FB" pitchFamily="34" charset="0"/>
            </a:endParaRPr>
          </a:p>
        </p:txBody>
      </p:sp>
      <p:grpSp>
        <p:nvGrpSpPr>
          <p:cNvPr id="7" name="Page-1"/>
          <p:cNvGrpSpPr/>
          <p:nvPr/>
        </p:nvGrpSpPr>
        <p:grpSpPr>
          <a:xfrm>
            <a:off x="1640504" y="1546085"/>
            <a:ext cx="7614018" cy="3779033"/>
            <a:chOff x="-62726" y="124139"/>
            <a:chExt cx="6362783" cy="3896103"/>
          </a:xfrm>
        </p:grpSpPr>
        <p:grpSp>
          <p:nvGrpSpPr>
            <p:cNvPr id="9" name="Groupe 8"/>
            <p:cNvGrpSpPr/>
            <p:nvPr/>
          </p:nvGrpSpPr>
          <p:grpSpPr>
            <a:xfrm>
              <a:off x="2281878" y="714115"/>
              <a:ext cx="1842966" cy="8883"/>
              <a:chOff x="2281878" y="714115"/>
              <a:chExt cx="1842966" cy="8883"/>
            </a:xfrm>
          </p:grpSpPr>
          <p:sp>
            <p:nvSpPr>
              <p:cNvPr id="76" name="Forme libre 75"/>
              <p:cNvSpPr/>
              <p:nvPr/>
            </p:nvSpPr>
            <p:spPr>
              <a:xfrm>
                <a:off x="2281878" y="714116"/>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sz="2000"/>
              </a:p>
            </p:txBody>
          </p:sp>
          <p:sp>
            <p:nvSpPr>
              <p:cNvPr id="77" name="Forme libre 76"/>
              <p:cNvSpPr/>
              <p:nvPr/>
            </p:nvSpPr>
            <p:spPr>
              <a:xfrm>
                <a:off x="3208207" y="714115"/>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sz="2000"/>
              </a:p>
            </p:txBody>
          </p:sp>
        </p:grpSp>
        <p:sp>
          <p:nvSpPr>
            <p:cNvPr id="10" name="Text 2"/>
            <p:cNvSpPr txBox="1"/>
            <p:nvPr/>
          </p:nvSpPr>
          <p:spPr>
            <a:xfrm>
              <a:off x="1657391" y="124139"/>
              <a:ext cx="3114113" cy="402874"/>
            </a:xfrm>
            <a:prstGeom prst="rect">
              <a:avLst/>
            </a:prstGeom>
            <a:noFill/>
          </p:spPr>
          <p:txBody>
            <a:bodyPr wrap="square" lIns="36000" tIns="0" rIns="36000" bIns="0" rtlCol="0" anchor="ctr"/>
            <a:lstStyle/>
            <a:p>
              <a:pPr algn="ctr">
                <a:spcAft>
                  <a:spcPts val="0"/>
                </a:spcAft>
              </a:pPr>
              <a:r>
                <a:rPr lang="fr-FR" sz="2000" kern="100" dirty="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LE GROUPE MEDIA CONTAC</a:t>
              </a:r>
              <a:r>
                <a:rPr lang="fr-FR" sz="2000" kern="100" dirty="0">
                  <a:solidFill>
                    <a:srgbClr val="000000"/>
                  </a:solidFill>
                  <a:latin typeface="Berlin Sans FB Demi" panose="020E0802020502020306" pitchFamily="34" charset="0"/>
                  <a:ea typeface="SimSun" panose="02010600030101010101" pitchFamily="2" charset="-122"/>
                  <a:cs typeface="Times New Roman" panose="02020603050405020304" pitchFamily="18" charset="0"/>
                </a:rPr>
                <a:t>T</a:t>
              </a:r>
              <a:endParaRPr lang="fr-FR" sz="20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62726" y="1319710"/>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4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56597" y="2100939"/>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10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44902" y="289517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10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33006" y="357236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100" b="1" kern="100">
                <a:effectLst/>
                <a:ea typeface="SimSun" panose="02010600030101010101" pitchFamily="2" charset="-122"/>
                <a:cs typeface="Times New Roman" panose="02020603050405020304" pitchFamily="18" charset="0"/>
              </a:endParaRPr>
            </a:p>
          </p:txBody>
        </p:sp>
        <p:sp>
          <p:nvSpPr>
            <p:cNvPr id="16" name="Text 3"/>
            <p:cNvSpPr txBox="1"/>
            <p:nvPr/>
          </p:nvSpPr>
          <p:spPr>
            <a:xfrm>
              <a:off x="505327" y="1090148"/>
              <a:ext cx="5759396" cy="842465"/>
            </a:xfrm>
            <a:prstGeom prst="rect">
              <a:avLst/>
            </a:prstGeom>
            <a:noFill/>
          </p:spPr>
          <p:txBody>
            <a:bodyPr wrap="square" lIns="36000" tIns="0" rIns="36000" bIns="0" rtlCol="0" anchor="ctr"/>
            <a:lstStyle/>
            <a:p>
              <a:pPr algn="just">
                <a:spcAft>
                  <a:spcPts val="0"/>
                </a:spcAft>
              </a:pPr>
              <a:r>
                <a:rPr lang="fr-FR" sz="1600" kern="100" dirty="0">
                  <a:effectLst/>
                  <a:latin typeface="Berlin Sans FB" pitchFamily="34" charset="0"/>
                  <a:ea typeface="SimSun" panose="02010600030101010101" pitchFamily="2" charset="-122"/>
                  <a:cs typeface="Times New Roman" panose="02020603050405020304" pitchFamily="18" charset="0"/>
                </a:rPr>
                <a:t>Créé en 2005 par un groupe d’investisseurs Africain, le Groupe </a:t>
              </a:r>
              <a:r>
                <a:rPr lang="fr-FR" sz="1600" b="1" kern="100" dirty="0">
                  <a:effectLst/>
                  <a:latin typeface="Berlin Sans FB" pitchFamily="34" charset="0"/>
                  <a:ea typeface="SimSun" panose="02010600030101010101" pitchFamily="2" charset="-122"/>
                  <a:cs typeface="Times New Roman" panose="02020603050405020304" pitchFamily="18" charset="0"/>
                </a:rPr>
                <a:t>MEDIA CONTACT </a:t>
              </a:r>
              <a:r>
                <a:rPr lang="fr-FR" sz="1600" kern="100" dirty="0">
                  <a:effectLst/>
                  <a:latin typeface="Berlin Sans FB" pitchFamily="34" charset="0"/>
                  <a:ea typeface="SimSun" panose="02010600030101010101" pitchFamily="2" charset="-122"/>
                  <a:cs typeface="Times New Roman" panose="02020603050405020304" pitchFamily="18" charset="0"/>
                </a:rPr>
                <a:t>se positionne comme l’un des acteurs majeurs de la Gestion globale de la relation clientèle en Afrique.</a:t>
              </a:r>
              <a:endParaRPr lang="fr-FR" sz="14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505327" y="1976786"/>
              <a:ext cx="5771920" cy="807751"/>
            </a:xfrm>
            <a:prstGeom prst="rect">
              <a:avLst/>
            </a:prstGeom>
            <a:noFill/>
          </p:spPr>
          <p:txBody>
            <a:bodyPr wrap="square" lIns="36000" tIns="0" rIns="36000" bIns="0" rtlCol="0" anchor="ctr"/>
            <a:lstStyle/>
            <a:p>
              <a:pPr algn="just">
                <a:spcAft>
                  <a:spcPts val="0"/>
                </a:spcAft>
              </a:pPr>
              <a:r>
                <a:rPr lang="fr-FR" sz="1600" kern="100" dirty="0">
                  <a:solidFill>
                    <a:srgbClr val="000000"/>
                  </a:solidFill>
                  <a:latin typeface="Berlin Sans FB" pitchFamily="34" charset="0"/>
                  <a:ea typeface="SimSun" panose="02010600030101010101" pitchFamily="2" charset="-122"/>
                  <a:cs typeface="Times New Roman" panose="02020603050405020304" pitchFamily="18" charset="0"/>
                </a:rPr>
                <a:t>D</a:t>
              </a:r>
              <a:r>
                <a:rPr lang="fr-FR" sz="1600" kern="100" dirty="0">
                  <a:solidFill>
                    <a:srgbClr val="000000"/>
                  </a:solidFill>
                  <a:effectLst/>
                  <a:latin typeface="Berlin Sans FB" pitchFamily="34" charset="0"/>
                  <a:ea typeface="SimSun" panose="02010600030101010101" pitchFamily="2" charset="-122"/>
                  <a:cs typeface="Times New Roman" panose="02020603050405020304" pitchFamily="18" charset="0"/>
                </a:rPr>
                <a:t>ans sa stratégie opérationnelle, il combine les meilleures expertises (ressources humaines, contexte environnemental, technologies) adaptées à chaque pays africain ou il s’implante.</a:t>
              </a:r>
              <a:endParaRPr lang="fr-FR" sz="11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470281" y="2854890"/>
              <a:ext cx="5806965" cy="502231"/>
            </a:xfrm>
            <a:prstGeom prst="rect">
              <a:avLst/>
            </a:prstGeom>
            <a:noFill/>
          </p:spPr>
          <p:txBody>
            <a:bodyPr wrap="square" lIns="36000" tIns="0" rIns="36000" bIns="0" rtlCol="0" anchor="ctr"/>
            <a:lstStyle/>
            <a:p>
              <a:pPr algn="just">
                <a:spcAft>
                  <a:spcPts val="0"/>
                </a:spcAft>
              </a:pPr>
              <a:r>
                <a:rPr lang="fr-FR" sz="1600" kern="100" dirty="0">
                  <a:effectLst/>
                  <a:latin typeface="Berlin Sans FB" pitchFamily="34" charset="0"/>
                  <a:ea typeface="SimSun" panose="02010600030101010101" pitchFamily="2" charset="-122"/>
                  <a:cs typeface="Times New Roman" panose="02020603050405020304" pitchFamily="18" charset="0"/>
                </a:rPr>
                <a:t> Il garantit à sa clientèle une externalisation globale de leur relation clientèle.</a:t>
              </a:r>
            </a:p>
          </p:txBody>
        </p:sp>
        <p:sp>
          <p:nvSpPr>
            <p:cNvPr id="19" name="Text 6"/>
            <p:cNvSpPr txBox="1"/>
            <p:nvPr/>
          </p:nvSpPr>
          <p:spPr>
            <a:xfrm>
              <a:off x="528428" y="3521142"/>
              <a:ext cx="5771629" cy="472360"/>
            </a:xfrm>
            <a:prstGeom prst="rect">
              <a:avLst/>
            </a:prstGeom>
            <a:noFill/>
          </p:spPr>
          <p:txBody>
            <a:bodyPr wrap="square" lIns="36000" tIns="0" rIns="36000" bIns="0" rtlCol="0" anchor="ctr"/>
            <a:lstStyle/>
            <a:p>
              <a:pPr algn="just">
                <a:spcAft>
                  <a:spcPts val="0"/>
                </a:spcAft>
              </a:pPr>
              <a:r>
                <a:rPr lang="fr-FR" sz="1600" kern="100" dirty="0">
                  <a:solidFill>
                    <a:srgbClr val="000000"/>
                  </a:solidFill>
                  <a:effectLst/>
                  <a:latin typeface="Berlin Sans FB" pitchFamily="34" charset="0"/>
                  <a:ea typeface="SimSun" panose="02010600030101010101" pitchFamily="2" charset="-122"/>
                  <a:cs typeface="Times New Roman" panose="02020603050405020304" pitchFamily="18" charset="0"/>
                </a:rPr>
                <a:t>Il assure une production respectant les normes qualité.</a:t>
              </a:r>
              <a:endParaRPr lang="fr-FR" sz="16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sz="2000"/>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sz="2000"/>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sz="2000"/>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sz="2000"/>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sz="2000"/>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sz="2000"/>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sz="2000"/>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sz="2000"/>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sz="2000"/>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717"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
        <p:nvSpPr>
          <p:cNvPr id="30"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666661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40</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12255" y="525759"/>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effectLst/>
                    <a:latin typeface="Aharoni" panose="02010803020104030203" pitchFamily="2" charset="-79"/>
                    <a:ea typeface="SimSun" panose="02010600030101010101" pitchFamily="2" charset="-122"/>
                    <a:cs typeface="Aharoni" panose="02010803020104030203" pitchFamily="2" charset="-79"/>
                  </a:rPr>
                  <a:t>QUELQUES REFERENCES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1" name="Imag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4055027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41</a:t>
            </a:fld>
            <a:endParaRPr lang="fr-FR" dirty="0"/>
          </a:p>
        </p:txBody>
      </p:sp>
      <p:pic>
        <p:nvPicPr>
          <p:cNvPr id="161" name="Imag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pic>
        <p:nvPicPr>
          <p:cNvPr id="162" name="Image 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931" y="1047372"/>
            <a:ext cx="1692937" cy="157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Image 162" descr="C:\Users\MCB\Desktop\ABFPA\cameroun\AO ORANGE\s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622" y="1328955"/>
            <a:ext cx="1165711" cy="106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Image 163" descr="C:\Users\MCB\Desktop\ABFPA\cameroun\AO ORANGE\bouygu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078" y="1541173"/>
            <a:ext cx="1531545" cy="14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Image 164" descr="mtn-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2784" y="3175367"/>
            <a:ext cx="999098" cy="8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Image 159"/>
          <p:cNvPicPr>
            <a:picLocks noChangeAspect="1"/>
          </p:cNvPicPr>
          <p:nvPr/>
        </p:nvPicPr>
        <p:blipFill rotWithShape="1">
          <a:blip r:embed="rId7">
            <a:extLst>
              <a:ext uri="{28A0092B-C50C-407E-A947-70E740481C1C}">
                <a14:useLocalDpi xmlns:a14="http://schemas.microsoft.com/office/drawing/2010/main" val="0"/>
              </a:ext>
            </a:extLst>
          </a:blip>
          <a:srcRect l="-1" t="1" r="-2033" b="-2"/>
          <a:stretch/>
        </p:blipFill>
        <p:spPr>
          <a:xfrm>
            <a:off x="2063824" y="3323844"/>
            <a:ext cx="3263320" cy="742816"/>
          </a:xfrm>
          <a:prstGeom prst="rect">
            <a:avLst/>
          </a:prstGeom>
        </p:spPr>
      </p:pic>
      <p:pic>
        <p:nvPicPr>
          <p:cNvPr id="166" name="Image 1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6308" y="4595997"/>
            <a:ext cx="2486025" cy="733425"/>
          </a:xfrm>
          <a:prstGeom prst="rect">
            <a:avLst/>
          </a:prstGeom>
        </p:spPr>
      </p:pic>
      <p:pic>
        <p:nvPicPr>
          <p:cNvPr id="167" name="Image 166"/>
          <p:cNvPicPr>
            <a:picLocks noChangeAspect="1"/>
          </p:cNvPicPr>
          <p:nvPr/>
        </p:nvPicPr>
        <p:blipFill>
          <a:blip r:embed="rId9"/>
          <a:stretch>
            <a:fillRect/>
          </a:stretch>
        </p:blipFill>
        <p:spPr>
          <a:xfrm>
            <a:off x="8610600" y="4053695"/>
            <a:ext cx="1926503" cy="859611"/>
          </a:xfrm>
          <a:prstGeom prst="rect">
            <a:avLst/>
          </a:prstGeom>
        </p:spPr>
      </p:pic>
      <p:pic>
        <p:nvPicPr>
          <p:cNvPr id="168" name="Image 167"/>
          <p:cNvPicPr>
            <a:picLocks noChangeAspect="1"/>
          </p:cNvPicPr>
          <p:nvPr/>
        </p:nvPicPr>
        <p:blipFill>
          <a:blip r:embed="rId10"/>
          <a:stretch>
            <a:fillRect/>
          </a:stretch>
        </p:blipFill>
        <p:spPr>
          <a:xfrm>
            <a:off x="1955174" y="4463826"/>
            <a:ext cx="2247900" cy="1123950"/>
          </a:xfrm>
          <a:prstGeom prst="rect">
            <a:avLst/>
          </a:prstGeom>
        </p:spPr>
      </p:pic>
      <p:sp>
        <p:nvSpPr>
          <p:cNvPr id="169"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QUELQUES REFERENCES</a:t>
            </a:r>
          </a:p>
        </p:txBody>
      </p:sp>
    </p:spTree>
    <p:extLst>
      <p:ext uri="{BB962C8B-B14F-4D97-AF65-F5344CB8AC3E}">
        <p14:creationId xmlns:p14="http://schemas.microsoft.com/office/powerpoint/2010/main" val="2451479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42</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12255" y="525759"/>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effectLst/>
                    <a:latin typeface="Aharoni" panose="02010803020104030203" pitchFamily="2" charset="-79"/>
                    <a:ea typeface="SimSun" panose="02010600030101010101" pitchFamily="2" charset="-122"/>
                    <a:cs typeface="Aharoni" panose="02010803020104030203" pitchFamily="2" charset="-79"/>
                  </a:rPr>
                  <a:t>ANNEXES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323" y="20940"/>
            <a:ext cx="704787" cy="634308"/>
          </a:xfrm>
          <a:prstGeom prst="rect">
            <a:avLst/>
          </a:prstGeom>
        </p:spPr>
      </p:pic>
      <p:pic>
        <p:nvPicPr>
          <p:cNvPr id="161" name="Imag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45544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ANNEXES</a:t>
            </a:r>
          </a:p>
        </p:txBody>
      </p:sp>
      <p:sp>
        <p:nvSpPr>
          <p:cNvPr id="2" name="Rectangle 1"/>
          <p:cNvSpPr/>
          <p:nvPr/>
        </p:nvSpPr>
        <p:spPr>
          <a:xfrm>
            <a:off x="1665027" y="1802833"/>
            <a:ext cx="6660108" cy="1200329"/>
          </a:xfrm>
          <a:prstGeom prst="rect">
            <a:avLst/>
          </a:prstGeom>
        </p:spPr>
        <p:txBody>
          <a:bodyPr wrap="square">
            <a:spAutoFit/>
          </a:bodyPr>
          <a:lstStyle/>
          <a:p>
            <a:pPr>
              <a:lnSpc>
                <a:spcPct val="200000"/>
              </a:lnSpc>
            </a:pPr>
            <a:r>
              <a:rPr lang="fr-FR" dirty="0">
                <a:latin typeface="Berlin Sans FB" panose="020E0602020502020306" pitchFamily="34" charset="0"/>
              </a:rPr>
              <a:t>1- Rapports en temps réel d’une campagne entrante</a:t>
            </a:r>
          </a:p>
          <a:p>
            <a:pPr>
              <a:lnSpc>
                <a:spcPct val="200000"/>
              </a:lnSpc>
            </a:pPr>
            <a:r>
              <a:rPr lang="fr-FR" dirty="0">
                <a:latin typeface="Berlin Sans FB" panose="020E0602020502020306" pitchFamily="34" charset="0"/>
              </a:rPr>
              <a:t>2- </a:t>
            </a:r>
            <a:r>
              <a:rPr lang="fr-FR" dirty="0" err="1">
                <a:latin typeface="Berlin Sans FB" panose="020E0602020502020306" pitchFamily="34" charset="0"/>
              </a:rPr>
              <a:t>Reporting</a:t>
            </a:r>
            <a:r>
              <a:rPr lang="fr-FR" dirty="0">
                <a:latin typeface="Berlin Sans FB" panose="020E0602020502020306" pitchFamily="34" charset="0"/>
              </a:rPr>
              <a:t> d’activités (journalier, hebdomadaire et mensuel)</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778433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7ACCD1C-1E93-4583-B90F-0E49C5B717DE}" type="datetime1">
              <a:rPr lang="fr-FR" smtClean="0"/>
              <a:pPr/>
              <a:t>23/01/2018</a:t>
            </a:fld>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44</a:t>
            </a:fld>
            <a:endParaRPr lang="fr-FR"/>
          </a:p>
        </p:txBody>
      </p:sp>
      <p:sp>
        <p:nvSpPr>
          <p:cNvPr id="2" name="ZoneTexte 1"/>
          <p:cNvSpPr txBox="1"/>
          <p:nvPr/>
        </p:nvSpPr>
        <p:spPr>
          <a:xfrm>
            <a:off x="2842387" y="2866036"/>
            <a:ext cx="6810233" cy="830997"/>
          </a:xfrm>
          <a:prstGeom prst="rect">
            <a:avLst/>
          </a:prstGeom>
          <a:noFill/>
        </p:spPr>
        <p:txBody>
          <a:bodyPr wrap="square" rtlCol="0">
            <a:spAutoFit/>
          </a:bodyPr>
          <a:lstStyle/>
          <a:p>
            <a:pPr algn="ctr"/>
            <a:r>
              <a:rPr lang="fr-FR" sz="4800" dirty="0">
                <a:latin typeface="Algerian" panose="04020705040A02060702" pitchFamily="82" charset="0"/>
              </a:rPr>
              <a:t>QUESTIONS - REPONSES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62475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fficher l'image d'origine"/>
          <p:cNvPicPr>
            <a:picLocks noChangeAspect="1" noChangeArrowheads="1"/>
          </p:cNvPicPr>
          <p:nvPr/>
        </p:nvPicPr>
        <p:blipFill>
          <a:blip r:embed="rId2" cstate="print"/>
          <a:srcRect/>
          <a:stretch>
            <a:fillRect/>
          </a:stretch>
        </p:blipFill>
        <p:spPr bwMode="auto">
          <a:xfrm>
            <a:off x="2145985" y="2008383"/>
            <a:ext cx="8748485" cy="238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space réservé de la date 2"/>
          <p:cNvSpPr>
            <a:spLocks noGrp="1"/>
          </p:cNvSpPr>
          <p:nvPr>
            <p:ph type="dt" sz="half" idx="10"/>
          </p:nvPr>
        </p:nvSpPr>
        <p:spPr/>
        <p:txBody>
          <a:bodyPr/>
          <a:lstStyle/>
          <a:p>
            <a:fld id="{87ACCD1C-1E93-4583-B90F-0E49C5B717DE}" type="datetime1">
              <a:rPr lang="fr-FR" smtClean="0"/>
              <a:pPr/>
              <a:t>23/01/2018</a:t>
            </a:fld>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45</a:t>
            </a:fld>
            <a:endParaRPr lang="fr-FR"/>
          </a:p>
        </p:txBody>
      </p:sp>
    </p:spTree>
    <p:extLst>
      <p:ext uri="{BB962C8B-B14F-4D97-AF65-F5344CB8AC3E}">
        <p14:creationId xmlns:p14="http://schemas.microsoft.com/office/powerpoint/2010/main" val="27812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9750"/>
                                        <p:tgtEl>
                                          <p:spTgt spid="78850"/>
                                        </p:tgtEl>
                                      </p:cBhvr>
                                    </p:animEffect>
                                    <p:anim calcmode="lin" valueType="num">
                                      <p:cBhvr>
                                        <p:cTn id="8" dur="29750" fill="hold"/>
                                        <p:tgtEl>
                                          <p:spTgt spid="78850"/>
                                        </p:tgtEl>
                                        <p:attrNameLst>
                                          <p:attrName>ppt_x</p:attrName>
                                        </p:attrNameLst>
                                      </p:cBhvr>
                                      <p:tavLst>
                                        <p:tav tm="0">
                                          <p:val>
                                            <p:strVal val="#ppt_x"/>
                                          </p:val>
                                        </p:tav>
                                        <p:tav tm="100000">
                                          <p:val>
                                            <p:strVal val="#ppt_x"/>
                                          </p:val>
                                        </p:tav>
                                      </p:tavLst>
                                    </p:anim>
                                    <p:anim calcmode="lin" valueType="num">
                                      <p:cBhvr>
                                        <p:cTn id="9" dur="29750" fill="hold"/>
                                        <p:tgtEl>
                                          <p:spTgt spid="788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p:cNvSpPr txBox="1">
            <a:spLocks/>
          </p:cNvSpPr>
          <p:nvPr/>
        </p:nvSpPr>
        <p:spPr>
          <a:xfrm>
            <a:off x="1828789" y="875459"/>
            <a:ext cx="9247991" cy="622458"/>
          </a:xfrm>
          <a:prstGeom prst="rect">
            <a:avLst/>
          </a:prstGeom>
        </p:spPr>
        <p:txBody>
          <a:bodyPr vert="horz" lIns="91440" tIns="45720" rIns="91440" bIns="45720" rtlCol="0" anchor="ctr">
            <a:noAutofit/>
          </a:bodyPr>
          <a:lstStyle/>
          <a:p>
            <a:pPr marL="228600" indent="-228600" algn="ctr">
              <a:lnSpc>
                <a:spcPct val="90000"/>
              </a:lnSpc>
              <a:spcBef>
                <a:spcPts val="1000"/>
              </a:spcBef>
              <a:defRPr/>
            </a:pPr>
            <a:r>
              <a:rPr lang="fr-FR" sz="2800" dirty="0">
                <a:solidFill>
                  <a:prstClr val="black"/>
                </a:solidFill>
                <a:latin typeface="Bodoni MT Black" pitchFamily="18" charset="0"/>
              </a:rPr>
              <a:t> </a:t>
            </a:r>
            <a:r>
              <a:rPr lang="fr-FR" sz="2400" dirty="0">
                <a:solidFill>
                  <a:srgbClr val="C00000"/>
                </a:solidFill>
                <a:latin typeface="Bodoni MT Black" pitchFamily="18" charset="0"/>
              </a:rPr>
              <a:t>FICHE SIGNALITIQUE DU GROUPE MEDIA CONTACT</a:t>
            </a:r>
          </a:p>
        </p:txBody>
      </p:sp>
      <p:sp>
        <p:nvSpPr>
          <p:cNvPr id="5" name="Espace réservé de la date 4"/>
          <p:cNvSpPr>
            <a:spLocks noGrp="1"/>
          </p:cNvSpPr>
          <p:nvPr>
            <p:ph type="dt" sz="half" idx="10"/>
          </p:nvPr>
        </p:nvSpPr>
        <p:spPr>
          <a:xfrm>
            <a:off x="890454" y="6330224"/>
            <a:ext cx="2743200" cy="365125"/>
          </a:xfrm>
        </p:spPr>
        <p:txBody>
          <a:bodyPr/>
          <a:lstStyle/>
          <a:p>
            <a:fld id="{E0837FBE-ABBF-4A41-915E-43382294B89C}" type="datetime1">
              <a:rPr lang="fr-FR" sz="1600" b="1" smtClean="0">
                <a:solidFill>
                  <a:prstClr val="black">
                    <a:tint val="75000"/>
                  </a:prstClr>
                </a:solidFill>
                <a:latin typeface="Agency FB" pitchFamily="34" charset="0"/>
              </a:rPr>
              <a:pPr/>
              <a:t>23/01/2018</a:t>
            </a:fld>
            <a:endParaRPr lang="fr-FR"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62944"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5</a:t>
            </a:fld>
            <a:endParaRPr lang="fr-FR" sz="1600" b="1" dirty="0">
              <a:solidFill>
                <a:prstClr val="black">
                  <a:tint val="75000"/>
                </a:prstClr>
              </a:solidFill>
              <a:latin typeface="Agency FB" pitchFamily="34" charset="0"/>
            </a:endParaRPr>
          </a:p>
        </p:txBody>
      </p:sp>
      <p:sp>
        <p:nvSpPr>
          <p:cNvPr id="37" name="Rectangle à coins arrondis 36"/>
          <p:cNvSpPr/>
          <p:nvPr/>
        </p:nvSpPr>
        <p:spPr>
          <a:xfrm>
            <a:off x="1828789" y="1562380"/>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r>
              <a:rPr lang="en-US" b="1" kern="100" dirty="0">
                <a:solidFill>
                  <a:schemeClr val="bg1"/>
                </a:solidFill>
                <a:latin typeface="Berlin Sans FB" pitchFamily="34" charset="0"/>
              </a:rPr>
              <a:t>FORME JURIDIQUE</a:t>
            </a:r>
          </a:p>
          <a:p>
            <a:pPr algn="ctr"/>
            <a:endParaRPr lang="fr-FR" dirty="0">
              <a:solidFill>
                <a:schemeClr val="bg1"/>
              </a:solidFill>
            </a:endParaRPr>
          </a:p>
        </p:txBody>
      </p:sp>
      <p:sp>
        <p:nvSpPr>
          <p:cNvPr id="38" name="Rectangle à coins arrondis 37"/>
          <p:cNvSpPr/>
          <p:nvPr/>
        </p:nvSpPr>
        <p:spPr>
          <a:xfrm>
            <a:off x="5029189" y="1562379"/>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r>
              <a:rPr lang="en-US" kern="100" dirty="0">
                <a:solidFill>
                  <a:schemeClr val="accent5">
                    <a:lumMod val="50000"/>
                  </a:schemeClr>
                </a:solidFill>
                <a:latin typeface="Berlin Sans FB" pitchFamily="34" charset="0"/>
              </a:rPr>
              <a:t>SOCIÉTÉ ANONYME</a:t>
            </a:r>
            <a:endParaRPr lang="fr-FR" dirty="0">
              <a:solidFill>
                <a:schemeClr val="accent5">
                  <a:lumMod val="50000"/>
                </a:schemeClr>
              </a:solidFill>
              <a:latin typeface="Berlin Sans FB" pitchFamily="34" charset="0"/>
            </a:endParaRPr>
          </a:p>
          <a:p>
            <a:endParaRPr lang="fr-FR" dirty="0"/>
          </a:p>
        </p:txBody>
      </p:sp>
      <p:sp>
        <p:nvSpPr>
          <p:cNvPr id="39" name="Rectangle à coins arrondis 38"/>
          <p:cNvSpPr/>
          <p:nvPr/>
        </p:nvSpPr>
        <p:spPr>
          <a:xfrm>
            <a:off x="1828790" y="2192467"/>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r>
              <a:rPr lang="en-US" b="1" kern="100" dirty="0">
                <a:solidFill>
                  <a:schemeClr val="bg1"/>
                </a:solidFill>
                <a:latin typeface="Berlin Sans FB" pitchFamily="34" charset="0"/>
              </a:rPr>
              <a:t>CAPITAL</a:t>
            </a:r>
          </a:p>
          <a:p>
            <a:pPr algn="ctr"/>
            <a:endParaRPr lang="fr-FR" dirty="0">
              <a:solidFill>
                <a:schemeClr val="bg1"/>
              </a:solidFill>
            </a:endParaRPr>
          </a:p>
        </p:txBody>
      </p:sp>
      <p:sp>
        <p:nvSpPr>
          <p:cNvPr id="40" name="Rectangle à coins arrondis 39"/>
          <p:cNvSpPr/>
          <p:nvPr/>
        </p:nvSpPr>
        <p:spPr>
          <a:xfrm>
            <a:off x="5029190" y="2192466"/>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(FCFA 1 500 000 000) 2 286 735 euros</a:t>
            </a:r>
            <a:endParaRPr lang="fr-FR" kern="100" dirty="0">
              <a:solidFill>
                <a:schemeClr val="accent5">
                  <a:lumMod val="50000"/>
                </a:schemeClr>
              </a:solidFill>
              <a:latin typeface="Berlin Sans FB" pitchFamily="34" charset="0"/>
            </a:endParaRPr>
          </a:p>
          <a:p>
            <a:endParaRPr lang="fr-FR" dirty="0">
              <a:solidFill>
                <a:schemeClr val="accent5">
                  <a:lumMod val="50000"/>
                </a:schemeClr>
              </a:solidFill>
            </a:endParaRPr>
          </a:p>
        </p:txBody>
      </p:sp>
      <p:sp>
        <p:nvSpPr>
          <p:cNvPr id="41" name="Rectangle à coins arrondis 40"/>
          <p:cNvSpPr/>
          <p:nvPr/>
        </p:nvSpPr>
        <p:spPr>
          <a:xfrm>
            <a:off x="1828790" y="2843048"/>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endParaRPr lang="en-US" b="1" kern="100" dirty="0">
              <a:solidFill>
                <a:schemeClr val="bg1">
                  <a:lumMod val="95000"/>
                </a:schemeClr>
              </a:solidFill>
              <a:latin typeface="Berlin Sans FB" pitchFamily="34" charset="0"/>
            </a:endParaRPr>
          </a:p>
          <a:p>
            <a:r>
              <a:rPr lang="en-US" b="1" kern="100" dirty="0">
                <a:solidFill>
                  <a:schemeClr val="bg1">
                    <a:lumMod val="95000"/>
                  </a:schemeClr>
                </a:solidFill>
                <a:latin typeface="Berlin Sans FB" pitchFamily="34" charset="0"/>
              </a:rPr>
              <a:t>DIRIGEANTS</a:t>
            </a:r>
            <a:r>
              <a:rPr lang="en-US" b="1" kern="100" dirty="0">
                <a:solidFill>
                  <a:schemeClr val="accent5">
                    <a:lumMod val="50000"/>
                  </a:schemeClr>
                </a:solidFill>
                <a:latin typeface="Berlin Sans FB" pitchFamily="34" charset="0"/>
              </a:rPr>
              <a:t> </a:t>
            </a:r>
            <a:r>
              <a:rPr lang="en-US" b="1" kern="100" dirty="0">
                <a:solidFill>
                  <a:schemeClr val="bg1">
                    <a:lumMod val="95000"/>
                  </a:schemeClr>
                </a:solidFill>
                <a:latin typeface="Berlin Sans FB" pitchFamily="34" charset="0"/>
              </a:rPr>
              <a:t>SOCIAUX</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2" name="Rectangle à coins arrondis 41"/>
          <p:cNvSpPr/>
          <p:nvPr/>
        </p:nvSpPr>
        <p:spPr>
          <a:xfrm>
            <a:off x="5029190" y="2843047"/>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ADMINISTRATEUR GENERAL : Claude PADONOU</a:t>
            </a:r>
          </a:p>
          <a:p>
            <a:endParaRPr lang="fr-FR" dirty="0">
              <a:solidFill>
                <a:schemeClr val="accent5">
                  <a:lumMod val="50000"/>
                </a:schemeClr>
              </a:solidFill>
            </a:endParaRPr>
          </a:p>
        </p:txBody>
      </p:sp>
      <p:sp>
        <p:nvSpPr>
          <p:cNvPr id="45" name="Rectangle à coins arrondis 44"/>
          <p:cNvSpPr/>
          <p:nvPr/>
        </p:nvSpPr>
        <p:spPr>
          <a:xfrm>
            <a:off x="1828789" y="3493628"/>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endParaRPr lang="en-US" b="1" kern="100" dirty="0">
              <a:solidFill>
                <a:schemeClr val="bg1">
                  <a:lumMod val="95000"/>
                </a:schemeClr>
              </a:solidFill>
              <a:latin typeface="Berlin Sans FB" pitchFamily="34" charset="0"/>
            </a:endParaRPr>
          </a:p>
          <a:p>
            <a:r>
              <a:rPr lang="fr-FR" b="1" kern="100" dirty="0">
                <a:solidFill>
                  <a:schemeClr val="bg1">
                    <a:lumMod val="95000"/>
                  </a:schemeClr>
                </a:solidFill>
                <a:latin typeface="Berlin Sans FB" pitchFamily="34" charset="0"/>
              </a:rPr>
              <a:t>COMMISSAIRES AUX COMPTES</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6" name="Rectangle à coins arrondis 45"/>
          <p:cNvSpPr/>
          <p:nvPr/>
        </p:nvSpPr>
        <p:spPr>
          <a:xfrm>
            <a:off x="5029189" y="3493627"/>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CABINET DELOITTE</a:t>
            </a:r>
          </a:p>
          <a:p>
            <a:endParaRPr lang="fr-FR" dirty="0">
              <a:solidFill>
                <a:schemeClr val="accent5">
                  <a:lumMod val="50000"/>
                </a:schemeClr>
              </a:solidFill>
            </a:endParaRPr>
          </a:p>
        </p:txBody>
      </p:sp>
      <p:sp>
        <p:nvSpPr>
          <p:cNvPr id="47" name="Rectangle à coins arrondis 46"/>
          <p:cNvSpPr/>
          <p:nvPr/>
        </p:nvSpPr>
        <p:spPr>
          <a:xfrm>
            <a:off x="1828790" y="4136831"/>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solidFill>
              <a:latin typeface="Berlin Sans FB" pitchFamily="34" charset="0"/>
            </a:endParaRPr>
          </a:p>
          <a:p>
            <a:endParaRPr lang="en-US" b="1" kern="100" dirty="0">
              <a:solidFill>
                <a:schemeClr val="bg1">
                  <a:lumMod val="95000"/>
                </a:schemeClr>
              </a:solidFill>
              <a:latin typeface="Berlin Sans FB" pitchFamily="34" charset="0"/>
            </a:endParaRPr>
          </a:p>
          <a:p>
            <a:r>
              <a:rPr lang="fr-FR" b="1" kern="100" dirty="0">
                <a:solidFill>
                  <a:schemeClr val="bg1">
                    <a:lumMod val="95000"/>
                  </a:schemeClr>
                </a:solidFill>
                <a:latin typeface="Berlin Sans FB" pitchFamily="34" charset="0"/>
              </a:rPr>
              <a:t>IFU	</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8" name="Rectangle à coins arrondis 47"/>
          <p:cNvSpPr/>
          <p:nvPr/>
        </p:nvSpPr>
        <p:spPr>
          <a:xfrm>
            <a:off x="5029190" y="4136830"/>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kern="100" dirty="0">
                <a:solidFill>
                  <a:schemeClr val="accent5">
                    <a:lumMod val="50000"/>
                  </a:schemeClr>
                </a:solidFill>
                <a:latin typeface="Berlin Sans FB" pitchFamily="34" charset="0"/>
              </a:rPr>
              <a:t>3201300930112</a:t>
            </a:r>
            <a:endParaRPr lang="fr-FR" dirty="0">
              <a:solidFill>
                <a:schemeClr val="accent5">
                  <a:lumMod val="50000"/>
                </a:schemeClr>
              </a:solidFill>
            </a:endParaRPr>
          </a:p>
        </p:txBody>
      </p:sp>
      <p:sp>
        <p:nvSpPr>
          <p:cNvPr id="49" name="Rectangle à coins arrondis 48"/>
          <p:cNvSpPr/>
          <p:nvPr/>
        </p:nvSpPr>
        <p:spPr>
          <a:xfrm>
            <a:off x="1828790" y="4766869"/>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r>
              <a:rPr lang="en-US" b="1" kern="100" dirty="0">
                <a:solidFill>
                  <a:schemeClr val="bg1">
                    <a:lumMod val="95000"/>
                  </a:schemeClr>
                </a:solidFill>
                <a:latin typeface="Berlin Sans FB" pitchFamily="34" charset="0"/>
              </a:rPr>
              <a:t>RCCM</a:t>
            </a:r>
            <a:r>
              <a:rPr lang="fr-FR" b="1" kern="100" dirty="0">
                <a:solidFill>
                  <a:schemeClr val="bg1">
                    <a:lumMod val="95000"/>
                  </a:schemeClr>
                </a:solidFill>
                <a:latin typeface="Berlin Sans FB" pitchFamily="34" charset="0"/>
              </a:rPr>
              <a:t>	</a:t>
            </a:r>
            <a:endParaRPr lang="fr-FR" b="1" dirty="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endParaRPr lang="fr-FR" dirty="0">
              <a:solidFill>
                <a:schemeClr val="bg1">
                  <a:lumMod val="95000"/>
                </a:schemeClr>
              </a:solidFill>
            </a:endParaRPr>
          </a:p>
        </p:txBody>
      </p:sp>
      <p:sp>
        <p:nvSpPr>
          <p:cNvPr id="50" name="Rectangle à coins arrondis 49"/>
          <p:cNvSpPr/>
          <p:nvPr/>
        </p:nvSpPr>
        <p:spPr>
          <a:xfrm>
            <a:off x="5029190" y="4766868"/>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kern="100" dirty="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RCCM RB/COT/13 B 10291</a:t>
            </a:r>
          </a:p>
          <a:p>
            <a:pPr>
              <a:defRPr/>
            </a:pPr>
            <a:endParaRPr lang="fr-FR" dirty="0">
              <a:solidFill>
                <a:schemeClr val="accent5">
                  <a:lumMod val="50000"/>
                </a:schemeClr>
              </a:solidFill>
            </a:endParaRPr>
          </a:p>
        </p:txBody>
      </p:sp>
      <p:sp>
        <p:nvSpPr>
          <p:cNvPr id="51" name="Rectangle à coins arrondis 50"/>
          <p:cNvSpPr/>
          <p:nvPr/>
        </p:nvSpPr>
        <p:spPr>
          <a:xfrm>
            <a:off x="1828789" y="5417874"/>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r>
              <a:rPr lang="en-US" b="1" kern="100" dirty="0">
                <a:solidFill>
                  <a:schemeClr val="bg1">
                    <a:lumMod val="95000"/>
                  </a:schemeClr>
                </a:solidFill>
                <a:latin typeface="Berlin Sans FB" pitchFamily="34" charset="0"/>
              </a:rPr>
              <a:t>ADRESSE</a:t>
            </a:r>
            <a:r>
              <a:rPr lang="fr-FR" b="1" kern="100" dirty="0">
                <a:solidFill>
                  <a:schemeClr val="bg1">
                    <a:lumMod val="95000"/>
                  </a:schemeClr>
                </a:solidFill>
                <a:latin typeface="Berlin Sans FB" pitchFamily="34" charset="0"/>
              </a:rPr>
              <a:t>	</a:t>
            </a:r>
            <a:endParaRPr lang="fr-FR" b="1" dirty="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endParaRPr lang="fr-FR" dirty="0">
              <a:solidFill>
                <a:schemeClr val="bg1">
                  <a:lumMod val="95000"/>
                </a:schemeClr>
              </a:solidFill>
            </a:endParaRPr>
          </a:p>
        </p:txBody>
      </p:sp>
      <p:sp>
        <p:nvSpPr>
          <p:cNvPr id="52" name="Rectangle à coins arrondis 51"/>
          <p:cNvSpPr/>
          <p:nvPr/>
        </p:nvSpPr>
        <p:spPr>
          <a:xfrm>
            <a:off x="5029189" y="5417873"/>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kern="100" dirty="0">
              <a:solidFill>
                <a:schemeClr val="accent5">
                  <a:lumMod val="50000"/>
                </a:schemeClr>
              </a:solidFill>
              <a:latin typeface="Berlin Sans FB" pitchFamily="34" charset="0"/>
            </a:endParaRPr>
          </a:p>
          <a:p>
            <a:pPr>
              <a:defRPr/>
            </a:pPr>
            <a:r>
              <a:rPr lang="fr-FR" kern="100" dirty="0">
                <a:solidFill>
                  <a:schemeClr val="accent5">
                    <a:lumMod val="50000"/>
                  </a:schemeClr>
                </a:solidFill>
                <a:latin typeface="Berlin Sans FB" pitchFamily="34" charset="0"/>
              </a:rPr>
              <a:t>AVENUE DOROTHEE LIMA RUE 11.010 -  Tel : +229 21 31 12 50 / 21 30 33 25</a:t>
            </a:r>
          </a:p>
          <a:p>
            <a:pPr>
              <a:defRPr/>
            </a:pPr>
            <a:endParaRPr lang="fr-FR" dirty="0">
              <a:solidFill>
                <a:schemeClr val="accent5">
                  <a:lumMod val="50000"/>
                </a:schemeClr>
              </a:solidFill>
            </a:endParaRPr>
          </a:p>
        </p:txBody>
      </p:sp>
      <p:sp>
        <p:nvSpPr>
          <p:cNvPr id="20"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318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4802" y="824248"/>
            <a:ext cx="1484612" cy="5277871"/>
          </a:xfrm>
        </p:spPr>
        <p:txBody>
          <a:bodyPr vert="vert270">
            <a:normAutofit/>
          </a:bodyPr>
          <a:lstStyle/>
          <a:p>
            <a:pPr algn="ctr"/>
            <a:r>
              <a:rPr lang="fr-FR" sz="2400" dirty="0">
                <a:solidFill>
                  <a:srgbClr val="C00000"/>
                </a:solidFill>
                <a:latin typeface="Bodoni MT Black" pitchFamily="18" charset="0"/>
                <a:ea typeface="+mn-ea"/>
                <a:cs typeface="+mn-cs"/>
              </a:rPr>
              <a:t>IMPLANTATIONS DU GROUPE MEDIA CONTACT</a:t>
            </a:r>
            <a:endParaRPr lang="fr-FR" sz="2000" dirty="0">
              <a:solidFill>
                <a:srgbClr val="C00000"/>
              </a:solidFill>
              <a:latin typeface="Bodoni MT Black" pitchFamily="18" charset="0"/>
              <a:ea typeface="+mn-ea"/>
              <a:cs typeface="+mn-cs"/>
            </a:endParaRPr>
          </a:p>
        </p:txBody>
      </p:sp>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a:t>
            </a:fld>
            <a:endParaRPr lang="fr-FR"/>
          </a:p>
        </p:txBody>
      </p:sp>
      <p:sp>
        <p:nvSpPr>
          <p:cNvPr id="7"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3" name="Image 2"/>
          <p:cNvPicPr>
            <a:picLocks noChangeAspect="1"/>
          </p:cNvPicPr>
          <p:nvPr/>
        </p:nvPicPr>
        <p:blipFill rotWithShape="1">
          <a:blip r:embed="rId2"/>
          <a:srcRect l="1340" t="4431" r="1525" b="5306"/>
          <a:stretch/>
        </p:blipFill>
        <p:spPr>
          <a:xfrm>
            <a:off x="3052293" y="850006"/>
            <a:ext cx="8143331" cy="5277871"/>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14408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4802" y="824248"/>
            <a:ext cx="1484612" cy="5277871"/>
          </a:xfrm>
        </p:spPr>
        <p:txBody>
          <a:bodyPr vert="vert270">
            <a:normAutofit/>
          </a:bodyPr>
          <a:lstStyle/>
          <a:p>
            <a:pPr algn="ctr"/>
            <a:r>
              <a:rPr lang="fr-FR" sz="2400" dirty="0">
                <a:solidFill>
                  <a:srgbClr val="C00000"/>
                </a:solidFill>
                <a:latin typeface="Bodoni MT Black" pitchFamily="18" charset="0"/>
                <a:ea typeface="+mn-ea"/>
                <a:cs typeface="+mn-cs"/>
              </a:rPr>
              <a:t>IMPLANTATIONS DU GROUPE MEDIA CONTACT</a:t>
            </a:r>
            <a:endParaRPr lang="fr-FR" sz="2000" dirty="0">
              <a:solidFill>
                <a:srgbClr val="C00000"/>
              </a:solidFill>
              <a:latin typeface="Bodoni MT Black" pitchFamily="18" charset="0"/>
              <a:ea typeface="+mn-ea"/>
              <a:cs typeface="+mn-cs"/>
            </a:endParaRPr>
          </a:p>
        </p:txBody>
      </p:sp>
      <p:sp>
        <p:nvSpPr>
          <p:cNvPr id="4" name="Espace réservé de la date 3"/>
          <p:cNvSpPr>
            <a:spLocks noGrp="1"/>
          </p:cNvSpPr>
          <p:nvPr>
            <p:ph type="dt" sz="half" idx="10"/>
          </p:nvPr>
        </p:nvSpPr>
        <p:spPr/>
        <p:txBody>
          <a:bodyPr/>
          <a:lstStyle/>
          <a:p>
            <a:fld id="{BE2DDE71-4A59-4600-8AD8-4F2331D4EEFE}" type="datetime1">
              <a:rPr lang="fr-FR" smtClean="0"/>
              <a:pPr/>
              <a:t>23/01/2018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a:t>
            </a:fld>
            <a:endParaRPr lang="fr-FR"/>
          </a:p>
        </p:txBody>
      </p:sp>
      <p:sp>
        <p:nvSpPr>
          <p:cNvPr id="7"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162299575"/>
              </p:ext>
            </p:extLst>
          </p:nvPr>
        </p:nvGraphicFramePr>
        <p:xfrm>
          <a:off x="3053168" y="1228931"/>
          <a:ext cx="8245097" cy="4238428"/>
        </p:xfrm>
        <a:graphic>
          <a:graphicData uri="http://schemas.openxmlformats.org/drawingml/2006/table">
            <a:tbl>
              <a:tblPr firstRow="1" firstCol="1" bandRow="1">
                <a:tableStyleId>{93296810-A885-4BE3-A3E7-6D5BEEA58F35}</a:tableStyleId>
              </a:tblPr>
              <a:tblGrid>
                <a:gridCol w="3095662">
                  <a:extLst>
                    <a:ext uri="{9D8B030D-6E8A-4147-A177-3AD203B41FA5}">
                      <a16:colId xmlns:a16="http://schemas.microsoft.com/office/drawing/2014/main" val="20000"/>
                    </a:ext>
                  </a:extLst>
                </a:gridCol>
                <a:gridCol w="1669203">
                  <a:extLst>
                    <a:ext uri="{9D8B030D-6E8A-4147-A177-3AD203B41FA5}">
                      <a16:colId xmlns:a16="http://schemas.microsoft.com/office/drawing/2014/main" val="20001"/>
                    </a:ext>
                  </a:extLst>
                </a:gridCol>
                <a:gridCol w="1804666">
                  <a:extLst>
                    <a:ext uri="{9D8B030D-6E8A-4147-A177-3AD203B41FA5}">
                      <a16:colId xmlns:a16="http://schemas.microsoft.com/office/drawing/2014/main" val="20002"/>
                    </a:ext>
                  </a:extLst>
                </a:gridCol>
                <a:gridCol w="1675566">
                  <a:extLst>
                    <a:ext uri="{9D8B030D-6E8A-4147-A177-3AD203B41FA5}">
                      <a16:colId xmlns:a16="http://schemas.microsoft.com/office/drawing/2014/main" val="20003"/>
                    </a:ext>
                  </a:extLst>
                </a:gridCol>
              </a:tblGrid>
              <a:tr h="332234">
                <a:tc>
                  <a:txBody>
                    <a:bodyPr/>
                    <a:lstStyle/>
                    <a:p>
                      <a:pPr algn="ctr">
                        <a:lnSpc>
                          <a:spcPct val="115000"/>
                        </a:lnSpc>
                        <a:spcAft>
                          <a:spcPts val="1000"/>
                        </a:spcAft>
                      </a:pPr>
                      <a:r>
                        <a:rPr lang="fr-FR" sz="1600" u="sng" dirty="0">
                          <a:effectLst/>
                        </a:rPr>
                        <a:t>FILIALES</a:t>
                      </a:r>
                      <a:endParaRPr lang="fr-FR" sz="1050" b="1" dirty="0">
                        <a:effectLst/>
                        <a:latin typeface="Times New Roman"/>
                        <a:ea typeface="Times New Roman"/>
                        <a:cs typeface="Times New Roman"/>
                      </a:endParaRPr>
                    </a:p>
                  </a:txBody>
                  <a:tcPr marL="68580" marR="68580" marT="0" marB="0" anchor="ctr"/>
                </a:tc>
                <a:tc>
                  <a:txBody>
                    <a:bodyPr/>
                    <a:lstStyle/>
                    <a:p>
                      <a:pPr algn="ctr">
                        <a:lnSpc>
                          <a:spcPct val="115000"/>
                        </a:lnSpc>
                        <a:spcAft>
                          <a:spcPts val="1000"/>
                        </a:spcAft>
                      </a:pPr>
                      <a:r>
                        <a:rPr lang="fr-FR" sz="1600" u="sng">
                          <a:effectLst/>
                        </a:rPr>
                        <a:t>POSITIONS</a:t>
                      </a:r>
                      <a:endParaRPr lang="fr-FR" sz="1050" b="1">
                        <a:effectLst/>
                        <a:latin typeface="Times New Roman"/>
                        <a:ea typeface="Times New Roman"/>
                        <a:cs typeface="Times New Roman"/>
                      </a:endParaRPr>
                    </a:p>
                  </a:txBody>
                  <a:tcPr marL="68580" marR="68580" marT="0" marB="0" anchor="ctr"/>
                </a:tc>
                <a:tc>
                  <a:txBody>
                    <a:bodyPr/>
                    <a:lstStyle/>
                    <a:p>
                      <a:pPr algn="ctr">
                        <a:lnSpc>
                          <a:spcPct val="115000"/>
                        </a:lnSpc>
                        <a:spcAft>
                          <a:spcPts val="1000"/>
                        </a:spcAft>
                      </a:pPr>
                      <a:r>
                        <a:rPr lang="fr-FR" sz="1600" u="sng">
                          <a:effectLst/>
                        </a:rPr>
                        <a:t>CAPACITE</a:t>
                      </a:r>
                      <a:endParaRPr lang="fr-FR" sz="1050" b="1">
                        <a:effectLst/>
                        <a:latin typeface="Times New Roman"/>
                        <a:ea typeface="Times New Roman"/>
                        <a:cs typeface="Times New Roman"/>
                      </a:endParaRPr>
                    </a:p>
                  </a:txBody>
                  <a:tcPr marL="68580" marR="68580" marT="0" marB="0" anchor="ctr"/>
                </a:tc>
                <a:tc>
                  <a:txBody>
                    <a:bodyPr/>
                    <a:lstStyle/>
                    <a:p>
                      <a:pPr algn="ctr">
                        <a:lnSpc>
                          <a:spcPct val="115000"/>
                        </a:lnSpc>
                        <a:spcAft>
                          <a:spcPts val="1000"/>
                        </a:spcAft>
                      </a:pPr>
                      <a:r>
                        <a:rPr lang="fr-FR" sz="1600" u="sng">
                          <a:effectLst/>
                        </a:rPr>
                        <a:t>EFFECTIF</a:t>
                      </a:r>
                      <a:endParaRPr lang="fr-FR" sz="1050" b="1">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515608">
                <a:tc>
                  <a:txBody>
                    <a:bodyPr/>
                    <a:lstStyle/>
                    <a:p>
                      <a:pPr>
                        <a:lnSpc>
                          <a:spcPct val="115000"/>
                        </a:lnSpc>
                        <a:spcAft>
                          <a:spcPts val="1000"/>
                        </a:spcAft>
                      </a:pPr>
                      <a:r>
                        <a:rPr lang="fr-FR" sz="200" dirty="0">
                          <a:effectLst/>
                        </a:rPr>
                        <a:t> </a:t>
                      </a:r>
                      <a:endParaRPr lang="fr-FR" sz="1050" dirty="0">
                        <a:effectLst/>
                      </a:endParaRPr>
                    </a:p>
                    <a:p>
                      <a:pPr>
                        <a:lnSpc>
                          <a:spcPct val="115000"/>
                        </a:lnSpc>
                        <a:spcAft>
                          <a:spcPts val="1000"/>
                        </a:spcAft>
                      </a:pPr>
                      <a:r>
                        <a:rPr lang="fr-FR" sz="1600" dirty="0">
                          <a:effectLst/>
                        </a:rPr>
                        <a:t>GROUP MEDIA CONTACT FRANCE</a:t>
                      </a:r>
                      <a:endParaRPr lang="fr-FR" sz="1050" b="1" dirty="0">
                        <a:effectLst/>
                        <a:latin typeface="Times New Roman"/>
                        <a:ea typeface="Times New Roman"/>
                        <a:cs typeface="Times New Roman"/>
                      </a:endParaRPr>
                    </a:p>
                  </a:txBody>
                  <a:tcPr marL="68580" marR="68580" marT="0" marB="0"/>
                </a:tc>
                <a:tc gridSpan="3">
                  <a:txBody>
                    <a:bodyPr/>
                    <a:lstStyle/>
                    <a:p>
                      <a:pPr algn="ctr">
                        <a:lnSpc>
                          <a:spcPct val="115000"/>
                        </a:lnSpc>
                        <a:spcAft>
                          <a:spcPts val="1000"/>
                        </a:spcAft>
                      </a:pPr>
                      <a:r>
                        <a:rPr lang="fr-FR" sz="200" dirty="0">
                          <a:effectLst/>
                        </a:rPr>
                        <a:t> </a:t>
                      </a:r>
                      <a:endParaRPr lang="fr-FR" sz="1050" dirty="0">
                        <a:effectLst/>
                      </a:endParaRPr>
                    </a:p>
                    <a:p>
                      <a:pPr algn="ctr">
                        <a:lnSpc>
                          <a:spcPct val="115000"/>
                        </a:lnSpc>
                        <a:spcAft>
                          <a:spcPts val="1000"/>
                        </a:spcAft>
                      </a:pPr>
                      <a:r>
                        <a:rPr lang="fr-FR" sz="1600" dirty="0">
                          <a:effectLst/>
                        </a:rPr>
                        <a:t>REPRÉSENTATION COMMERCIALE</a:t>
                      </a:r>
                      <a:endParaRPr lang="fr-FR" sz="1200" b="1" dirty="0">
                        <a:effectLst/>
                        <a:latin typeface="Times New Roman"/>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332234">
                <a:tc>
                  <a:txBody>
                    <a:bodyPr/>
                    <a:lstStyle/>
                    <a:p>
                      <a:pPr>
                        <a:lnSpc>
                          <a:spcPct val="115000"/>
                        </a:lnSpc>
                        <a:spcAft>
                          <a:spcPts val="1000"/>
                        </a:spcAft>
                      </a:pPr>
                      <a:r>
                        <a:rPr lang="fr-FR" sz="1600">
                          <a:effectLst/>
                        </a:rPr>
                        <a:t>MEDIA CONTACT BENIN</a:t>
                      </a:r>
                      <a:endParaRPr lang="fr-FR" sz="1050" b="1">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dirty="0">
                          <a:effectLst/>
                        </a:rPr>
                        <a:t>500</a:t>
                      </a:r>
                      <a:endParaRPr lang="fr-FR" sz="1100" b="1" dirty="0">
                        <a:effectLst/>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1000"/>
                        </a:spcAft>
                      </a:pPr>
                      <a:r>
                        <a:rPr lang="fr-FR" sz="1400" dirty="0">
                          <a:effectLst/>
                        </a:rPr>
                        <a:t>1 500</a:t>
                      </a:r>
                      <a:endParaRPr lang="fr-FR" sz="1100" b="1" dirty="0">
                        <a:effectLst/>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1000"/>
                        </a:spcAft>
                      </a:pPr>
                      <a:r>
                        <a:rPr lang="fr-FR" sz="1400">
                          <a:effectLst/>
                        </a:rPr>
                        <a:t>3 000</a:t>
                      </a:r>
                      <a:endParaRPr lang="fr-FR" sz="1100" b="1">
                        <a:effectLst/>
                        <a:latin typeface="Arial" pitchFamily="34" charset="0"/>
                        <a:ea typeface="Times New Roman"/>
                        <a:cs typeface="Arial" pitchFamily="34" charset="0"/>
                      </a:endParaRPr>
                    </a:p>
                  </a:txBody>
                  <a:tcPr marL="68580" marR="68580" marT="0" marB="0" anchor="b"/>
                </a:tc>
                <a:extLst>
                  <a:ext uri="{0D108BD9-81ED-4DB2-BD59-A6C34878D82A}">
                    <a16:rowId xmlns:a16="http://schemas.microsoft.com/office/drawing/2014/main" val="10002"/>
                  </a:ext>
                </a:extLst>
              </a:tr>
              <a:tr h="616912">
                <a:tc>
                  <a:txBody>
                    <a:bodyPr/>
                    <a:lstStyle/>
                    <a:p>
                      <a:pPr>
                        <a:spcAft>
                          <a:spcPts val="0"/>
                        </a:spcAft>
                      </a:pPr>
                      <a:r>
                        <a:rPr lang="fr-FR" sz="1600" dirty="0">
                          <a:effectLst/>
                        </a:rPr>
                        <a:t>MEDIA CONTACT CAMEROUN</a:t>
                      </a:r>
                      <a:endParaRPr lang="fr-FR" sz="1050" b="1" dirty="0">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dirty="0">
                          <a:effectLst/>
                        </a:rPr>
                        <a:t>150</a:t>
                      </a:r>
                      <a:endParaRPr lang="fr-FR" sz="1100" b="1"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300</a:t>
                      </a:r>
                      <a:endParaRPr lang="fr-FR" sz="1100" b="1"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200</a:t>
                      </a:r>
                      <a:endParaRPr lang="fr-FR" sz="1100" b="1" dirty="0">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3"/>
                  </a:ext>
                </a:extLst>
              </a:tr>
              <a:tr h="616912">
                <a:tc>
                  <a:txBody>
                    <a:bodyPr/>
                    <a:lstStyle/>
                    <a:p>
                      <a:pPr>
                        <a:spcAft>
                          <a:spcPts val="0"/>
                        </a:spcAft>
                      </a:pPr>
                      <a:r>
                        <a:rPr lang="fr-FR" sz="1600">
                          <a:effectLst/>
                        </a:rPr>
                        <a:t>MEDIA CONTACT BRAZAVILLE</a:t>
                      </a:r>
                      <a:endParaRPr lang="fr-FR" sz="1050" b="1">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a:effectLst/>
                        </a:rPr>
                        <a:t>100</a:t>
                      </a:r>
                      <a:endParaRPr lang="fr-FR" sz="1100" b="1">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300</a:t>
                      </a:r>
                      <a:endParaRPr lang="fr-FR" sz="1100" b="1"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200</a:t>
                      </a:r>
                      <a:endParaRPr lang="fr-FR" sz="1100" b="1" dirty="0">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4"/>
                  </a:ext>
                </a:extLst>
              </a:tr>
              <a:tr h="616912">
                <a:tc>
                  <a:txBody>
                    <a:bodyPr/>
                    <a:lstStyle/>
                    <a:p>
                      <a:pPr>
                        <a:spcAft>
                          <a:spcPts val="0"/>
                        </a:spcAft>
                      </a:pPr>
                      <a:r>
                        <a:rPr lang="fr-FR" sz="1600">
                          <a:effectLst/>
                        </a:rPr>
                        <a:t>MEDIA CONTACT COTE D’IVOIRE</a:t>
                      </a:r>
                      <a:endParaRPr lang="fr-FR" sz="1050" b="1">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a:effectLst/>
                        </a:rPr>
                        <a:t>100</a:t>
                      </a:r>
                      <a:endParaRPr lang="fr-FR" sz="1100" b="1">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a:effectLst/>
                        </a:rPr>
                        <a:t>300</a:t>
                      </a:r>
                      <a:endParaRPr lang="fr-FR" sz="1100" b="1">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200</a:t>
                      </a:r>
                      <a:endParaRPr lang="fr-FR" sz="1100" b="1" dirty="0">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5"/>
                  </a:ext>
                </a:extLst>
              </a:tr>
              <a:tr h="308456">
                <a:tc>
                  <a:txBody>
                    <a:bodyPr/>
                    <a:lstStyle/>
                    <a:p>
                      <a:pPr>
                        <a:spcAft>
                          <a:spcPts val="0"/>
                        </a:spcAft>
                      </a:pPr>
                      <a:endParaRPr lang="fr-FR" sz="1100" dirty="0">
                        <a:effectLst/>
                      </a:endParaRPr>
                    </a:p>
                    <a:p>
                      <a:pPr>
                        <a:spcAft>
                          <a:spcPts val="0"/>
                        </a:spcAft>
                      </a:pPr>
                      <a:r>
                        <a:rPr lang="fr-FR" sz="1600" dirty="0">
                          <a:effectLst/>
                        </a:rPr>
                        <a:t>MEDIA CONTACT TOGO</a:t>
                      </a:r>
                      <a:endParaRPr lang="fr-FR" sz="1050" b="1" dirty="0">
                        <a:effectLst/>
                        <a:latin typeface="Times New Roman"/>
                        <a:ea typeface="Times New Roman"/>
                        <a:cs typeface="Times New Roman"/>
                      </a:endParaRPr>
                    </a:p>
                  </a:txBody>
                  <a:tcPr marL="68580" marR="68580" marT="0" marB="0"/>
                </a:tc>
                <a:tc rowSpan="3" gridSpan="3">
                  <a:txBody>
                    <a:bodyPr/>
                    <a:lstStyle/>
                    <a:p>
                      <a:pPr algn="ctr">
                        <a:lnSpc>
                          <a:spcPct val="115000"/>
                        </a:lnSpc>
                        <a:spcAft>
                          <a:spcPts val="1000"/>
                        </a:spcAft>
                      </a:pPr>
                      <a:r>
                        <a:rPr lang="fr-FR" sz="1200" dirty="0">
                          <a:effectLst/>
                        </a:rPr>
                        <a:t>EN COURS DE CREATION</a:t>
                      </a:r>
                      <a:endParaRPr lang="fr-FR" sz="1050" b="1" dirty="0">
                        <a:effectLst/>
                        <a:latin typeface="Times New Roman"/>
                        <a:ea typeface="Times New Roman"/>
                        <a:cs typeface="Times New Roman"/>
                      </a:endParaRPr>
                    </a:p>
                  </a:txBody>
                  <a:tcPr marL="68580" marR="68580" marT="0" marB="0" anchor="ctr"/>
                </a:tc>
                <a:tc rowSpan="3" hMerge="1">
                  <a:txBody>
                    <a:bodyPr/>
                    <a:lstStyle/>
                    <a:p>
                      <a:endParaRPr lang="fr-FR"/>
                    </a:p>
                  </a:txBody>
                  <a:tcPr/>
                </a:tc>
                <a:tc rowSpan="3" hMerge="1">
                  <a:txBody>
                    <a:bodyPr/>
                    <a:lstStyle/>
                    <a:p>
                      <a:endParaRPr lang="fr-FR"/>
                    </a:p>
                  </a:txBody>
                  <a:tcPr/>
                </a:tc>
                <a:extLst>
                  <a:ext uri="{0D108BD9-81ED-4DB2-BD59-A6C34878D82A}">
                    <a16:rowId xmlns:a16="http://schemas.microsoft.com/office/drawing/2014/main" val="10006"/>
                  </a:ext>
                </a:extLst>
              </a:tr>
              <a:tr h="444919">
                <a:tc>
                  <a:txBody>
                    <a:bodyPr/>
                    <a:lstStyle/>
                    <a:p>
                      <a:pPr>
                        <a:spcAft>
                          <a:spcPts val="0"/>
                        </a:spcAft>
                      </a:pPr>
                      <a:endParaRPr lang="fr-FR" sz="1600" dirty="0">
                        <a:effectLst/>
                      </a:endParaRPr>
                    </a:p>
                    <a:p>
                      <a:pPr>
                        <a:spcAft>
                          <a:spcPts val="0"/>
                        </a:spcAft>
                      </a:pPr>
                      <a:r>
                        <a:rPr lang="fr-FR" sz="1600" dirty="0">
                          <a:effectLst/>
                        </a:rPr>
                        <a:t>MEDIA CONTACT BURKINA-FASO</a:t>
                      </a:r>
                      <a:endParaRPr lang="fr-FR" sz="1050" b="1" dirty="0">
                        <a:effectLst/>
                        <a:latin typeface="Times New Roman"/>
                        <a:ea typeface="Times New Roman"/>
                        <a:cs typeface="Times New Roman"/>
                      </a:endParaRPr>
                    </a:p>
                  </a:txBody>
                  <a:tcPr marL="68580" marR="68580" marT="0" marB="0"/>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7"/>
                  </a:ext>
                </a:extLst>
              </a:tr>
              <a:tr h="308456">
                <a:tc>
                  <a:txBody>
                    <a:bodyPr/>
                    <a:lstStyle/>
                    <a:p>
                      <a:pPr>
                        <a:spcAft>
                          <a:spcPts val="0"/>
                        </a:spcAft>
                      </a:pPr>
                      <a:r>
                        <a:rPr lang="fr-FR" sz="1400" dirty="0">
                          <a:effectLst/>
                        </a:rPr>
                        <a:t>MEDIA CONTACT MAROC</a:t>
                      </a:r>
                      <a:endParaRPr lang="fr-FR" sz="1000" dirty="0">
                        <a:effectLst/>
                        <a:latin typeface="Times New Roman"/>
                        <a:ea typeface="Times New Roman"/>
                        <a:cs typeface="Times New Roman"/>
                      </a:endParaRPr>
                    </a:p>
                  </a:txBody>
                  <a:tcPr marL="68580" marR="68580" marT="0" marB="0"/>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179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24558" y="6310312"/>
            <a:ext cx="2743200" cy="365125"/>
          </a:xfrm>
        </p:spPr>
        <p:txBody>
          <a:bodyPr/>
          <a:lstStyle/>
          <a:p>
            <a:fld id="{3D3B9891-9B3E-4503-962C-420769552690}" type="datetime1">
              <a:rPr lang="fr-FR" sz="1600" b="1" smtClean="0">
                <a:solidFill>
                  <a:prstClr val="black">
                    <a:tint val="75000"/>
                  </a:prstClr>
                </a:solidFill>
                <a:latin typeface="Agency FB" pitchFamily="34" charset="0"/>
              </a:rPr>
              <a:pPr/>
              <a:t>23/01/2018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8</a:t>
            </a:fld>
            <a:endParaRPr lang="fr-FR" sz="1600" b="1" dirty="0">
              <a:solidFill>
                <a:prstClr val="black">
                  <a:tint val="75000"/>
                </a:prstClr>
              </a:solidFill>
              <a:latin typeface="Agency FB" pitchFamily="34" charset="0"/>
            </a:endParaRPr>
          </a:p>
        </p:txBody>
      </p:sp>
      <p:grpSp>
        <p:nvGrpSpPr>
          <p:cNvPr id="30" name="Groupe 29"/>
          <p:cNvGrpSpPr/>
          <p:nvPr/>
        </p:nvGrpSpPr>
        <p:grpSpPr>
          <a:xfrm>
            <a:off x="1569494" y="1333403"/>
            <a:ext cx="9812738" cy="4667535"/>
            <a:chOff x="0" y="0"/>
            <a:chExt cx="5725795" cy="2809875"/>
          </a:xfrm>
        </p:grpSpPr>
        <p:pic>
          <p:nvPicPr>
            <p:cNvPr id="31" name="Image 30" descr="E:\save laptophp\PARTITION C\BUREAU\ABFPA\MCCI\RFP MTN CI\Site.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57500" cy="2809875"/>
            </a:xfrm>
            <a:prstGeom prst="rect">
              <a:avLst/>
            </a:prstGeom>
            <a:noFill/>
            <a:ln>
              <a:noFill/>
            </a:ln>
          </p:spPr>
        </p:pic>
        <p:pic>
          <p:nvPicPr>
            <p:cNvPr id="32" name="Image 31" descr="C:\Users\mcb\AppData\Local\Microsoft\Windows\Temporary Internet Files\Content.Outlook\PUWFFO4O\Templete pays 01-congo-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9525"/>
              <a:ext cx="2849245" cy="2790825"/>
            </a:xfrm>
            <a:prstGeom prst="rect">
              <a:avLst/>
            </a:prstGeom>
            <a:noFill/>
            <a:ln>
              <a:noFill/>
            </a:ln>
          </p:spPr>
        </p:pic>
      </p:grpSp>
      <p:sp>
        <p:nvSpPr>
          <p:cNvPr id="35" name="Sous-titre 2"/>
          <p:cNvSpPr txBox="1">
            <a:spLocks/>
          </p:cNvSpPr>
          <p:nvPr/>
        </p:nvSpPr>
        <p:spPr>
          <a:xfrm>
            <a:off x="1045124" y="908004"/>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a:solidFill>
                  <a:prstClr val="black"/>
                </a:solidFill>
                <a:latin typeface="Bodoni MT Black" pitchFamily="18" charset="0"/>
              </a:rPr>
              <a:t> </a:t>
            </a:r>
            <a:r>
              <a:rPr lang="fr-FR" sz="2400" dirty="0">
                <a:solidFill>
                  <a:srgbClr val="C00000"/>
                </a:solidFill>
                <a:latin typeface="Bodoni MT Black" pitchFamily="18" charset="0"/>
              </a:rPr>
              <a:t>APERCU DE NOS SITES DE PRODUCTION</a:t>
            </a:r>
          </a:p>
        </p:txBody>
      </p:sp>
      <p:sp>
        <p:nvSpPr>
          <p:cNvPr id="9"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5064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23/01/2018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9</a:t>
            </a:fld>
            <a:endParaRPr lang="fr-FR" sz="1600" b="1" dirty="0">
              <a:solidFill>
                <a:prstClr val="black">
                  <a:tint val="75000"/>
                </a:prstClr>
              </a:solidFill>
              <a:latin typeface="Agency FB" pitchFamily="34" charset="0"/>
            </a:endParaRPr>
          </a:p>
        </p:txBody>
      </p:sp>
      <p:grpSp>
        <p:nvGrpSpPr>
          <p:cNvPr id="30" name="Groupe 29"/>
          <p:cNvGrpSpPr/>
          <p:nvPr/>
        </p:nvGrpSpPr>
        <p:grpSpPr>
          <a:xfrm>
            <a:off x="1569493" y="1269243"/>
            <a:ext cx="9812741" cy="4911978"/>
            <a:chOff x="0" y="2857500"/>
            <a:chExt cx="5725795" cy="2647950"/>
          </a:xfrm>
        </p:grpSpPr>
        <p:pic>
          <p:nvPicPr>
            <p:cNvPr id="33" name="Image 32" descr="C:\Users\mcb\AppData\Local\Temp\Rar$DIa0.838\Templete pays 01-Came-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7500"/>
              <a:ext cx="2874010" cy="2647950"/>
            </a:xfrm>
            <a:prstGeom prst="rect">
              <a:avLst/>
            </a:prstGeom>
            <a:noFill/>
            <a:ln>
              <a:noFill/>
            </a:ln>
          </p:spPr>
        </p:pic>
        <p:pic>
          <p:nvPicPr>
            <p:cNvPr id="34" name="Image 33" descr="C:\Users\mcb\AppData\Local\Temp\Rar$DIa0.199\Templete pays 01-benin-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57500"/>
              <a:ext cx="2830195" cy="2619375"/>
            </a:xfrm>
            <a:prstGeom prst="rect">
              <a:avLst/>
            </a:prstGeom>
            <a:noFill/>
            <a:ln>
              <a:noFill/>
            </a:ln>
          </p:spPr>
        </p:pic>
      </p:grpSp>
      <p:sp>
        <p:nvSpPr>
          <p:cNvPr id="10" name="Sous-titre 2"/>
          <p:cNvSpPr txBox="1">
            <a:spLocks/>
          </p:cNvSpPr>
          <p:nvPr/>
        </p:nvSpPr>
        <p:spPr>
          <a:xfrm>
            <a:off x="1045124" y="894356"/>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a:solidFill>
                  <a:prstClr val="black"/>
                </a:solidFill>
                <a:latin typeface="Bodoni MT Black" pitchFamily="18" charset="0"/>
              </a:rPr>
              <a:t> </a:t>
            </a:r>
            <a:r>
              <a:rPr lang="fr-FR" sz="2400" dirty="0">
                <a:solidFill>
                  <a:srgbClr val="C00000"/>
                </a:solidFill>
                <a:latin typeface="Bodoni MT Black" pitchFamily="18" charset="0"/>
              </a:rPr>
              <a:t>APERCU DE NOS SITES DE PRODUCTION</a:t>
            </a:r>
          </a:p>
        </p:txBody>
      </p:sp>
      <p:sp>
        <p:nvSpPr>
          <p:cNvPr id="9"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a:solidFill>
                  <a:srgbClr val="FF0000"/>
                </a:solidFill>
                <a:latin typeface="Berlin Sans FB" panose="020E0602020502020306" pitchFamily="34" charset="0"/>
              </a:rPr>
              <a:t>PRESENTATION DU GROUPE MEDIA CONTACT</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4724971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20743</TotalTime>
  <Words>2162</Words>
  <Application>Microsoft Office PowerPoint</Application>
  <PresentationFormat>Grand écran</PresentationFormat>
  <Paragraphs>367</Paragraphs>
  <Slides>45</Slides>
  <Notes>1</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45</vt:i4>
      </vt:variant>
    </vt:vector>
  </HeadingPairs>
  <TitlesOfParts>
    <vt:vector size="61" baseType="lpstr">
      <vt:lpstr>SimSun</vt:lpstr>
      <vt:lpstr>Agency FB</vt:lpstr>
      <vt:lpstr>Aharoni</vt:lpstr>
      <vt:lpstr>Algerian</vt:lpstr>
      <vt:lpstr>Arial</vt:lpstr>
      <vt:lpstr>Arial Black</vt:lpstr>
      <vt:lpstr>Berlin Sans FB</vt:lpstr>
      <vt:lpstr>Berlin Sans FB Demi</vt:lpstr>
      <vt:lpstr>Bodoni MT Black</vt:lpstr>
      <vt:lpstr>Calibri</vt:lpstr>
      <vt:lpstr>Calibri Light</vt:lpstr>
      <vt:lpstr>Courier New</vt:lpstr>
      <vt:lpstr>Maiandra GD</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IMPLANTATIONS DU GROUPE MEDIA CONTACT</vt:lpstr>
      <vt:lpstr>IMPLANTATIONS DU GROUPE MEDIA CONTACT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PLANNING DE DEPLOIEMENT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Germaine TOHON</dc:creator>
  <cp:lastModifiedBy>Leandre</cp:lastModifiedBy>
  <cp:revision>1219</cp:revision>
  <dcterms:created xsi:type="dcterms:W3CDTF">2015-10-14T16:42:27Z</dcterms:created>
  <dcterms:modified xsi:type="dcterms:W3CDTF">2018-01-23T20:44:45Z</dcterms:modified>
</cp:coreProperties>
</file>